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8" r:id="rId2"/>
    <p:sldId id="274" r:id="rId3"/>
    <p:sldId id="265" r:id="rId4"/>
    <p:sldId id="264" r:id="rId5"/>
    <p:sldId id="257" r:id="rId6"/>
    <p:sldId id="261" r:id="rId7"/>
    <p:sldId id="266" r:id="rId8"/>
    <p:sldId id="267" r:id="rId9"/>
    <p:sldId id="268" r:id="rId10"/>
    <p:sldId id="269" r:id="rId11"/>
    <p:sldId id="270" r:id="rId12"/>
    <p:sldId id="271" r:id="rId13"/>
    <p:sldId id="272" r:id="rId14"/>
    <p:sldId id="275" r:id="rId15"/>
    <p:sldId id="273" r:id="rId1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0033CC"/>
    <a:srgbClr val="CCFF33"/>
    <a:srgbClr val="EA8F16"/>
    <a:srgbClr val="1CE4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128" autoAdjust="0"/>
  </p:normalViewPr>
  <p:slideViewPr>
    <p:cSldViewPr>
      <p:cViewPr varScale="1">
        <p:scale>
          <a:sx n="92" d="100"/>
          <a:sy n="92" d="100"/>
        </p:scale>
        <p:origin x="-744"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63CDED-5E1A-4866-899A-EBDB421BF0A4}" type="datetimeFigureOut">
              <a:rPr lang="en-US" smtClean="0"/>
              <a:t>8/27/2022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98EB12-7691-4989-B21F-C3E602E0EE10}" type="slidenum">
              <a:rPr lang="en-US" smtClean="0"/>
              <a:t>‹#›</a:t>
            </a:fld>
            <a:endParaRPr lang="en-US"/>
          </a:p>
        </p:txBody>
      </p:sp>
    </p:spTree>
    <p:extLst>
      <p:ext uri="{BB962C8B-B14F-4D97-AF65-F5344CB8AC3E}">
        <p14:creationId xmlns:p14="http://schemas.microsoft.com/office/powerpoint/2010/main" val="2270243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98EB12-7691-4989-B21F-C3E602E0EE10}" type="slidenum">
              <a:rPr lang="en-US" smtClean="0"/>
              <a:t>7</a:t>
            </a:fld>
            <a:endParaRPr lang="en-US"/>
          </a:p>
        </p:txBody>
      </p:sp>
    </p:spTree>
    <p:extLst>
      <p:ext uri="{BB962C8B-B14F-4D97-AF65-F5344CB8AC3E}">
        <p14:creationId xmlns:p14="http://schemas.microsoft.com/office/powerpoint/2010/main" val="2984886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98EB12-7691-4989-B21F-C3E602E0EE10}" type="slidenum">
              <a:rPr lang="en-US" smtClean="0"/>
              <a:t>9</a:t>
            </a:fld>
            <a:endParaRPr lang="en-US"/>
          </a:p>
        </p:txBody>
      </p:sp>
    </p:spTree>
    <p:extLst>
      <p:ext uri="{BB962C8B-B14F-4D97-AF65-F5344CB8AC3E}">
        <p14:creationId xmlns:p14="http://schemas.microsoft.com/office/powerpoint/2010/main" val="1055121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98EB12-7691-4989-B21F-C3E602E0EE10}" type="slidenum">
              <a:rPr lang="en-US" smtClean="0"/>
              <a:t>13</a:t>
            </a:fld>
            <a:endParaRPr lang="en-US"/>
          </a:p>
        </p:txBody>
      </p:sp>
    </p:spTree>
    <p:extLst>
      <p:ext uri="{BB962C8B-B14F-4D97-AF65-F5344CB8AC3E}">
        <p14:creationId xmlns:p14="http://schemas.microsoft.com/office/powerpoint/2010/main" val="2574995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0BD3BB-7FE6-4CAF-BE15-90A1C967995D}" type="datetimeFigureOut">
              <a:rPr lang="en-US" smtClean="0"/>
              <a:t>8/27/2022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75A81B-36B4-4C3B-9F33-5306B5BCAAA3}" type="slidenum">
              <a:rPr lang="en-US" smtClean="0"/>
              <a:t>‹#›</a:t>
            </a:fld>
            <a:endParaRPr lang="en-US"/>
          </a:p>
        </p:txBody>
      </p:sp>
    </p:spTree>
    <p:extLst>
      <p:ext uri="{BB962C8B-B14F-4D97-AF65-F5344CB8AC3E}">
        <p14:creationId xmlns:p14="http://schemas.microsoft.com/office/powerpoint/2010/main" val="132493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0BD3BB-7FE6-4CAF-BE15-90A1C967995D}" type="datetimeFigureOut">
              <a:rPr lang="en-US" smtClean="0"/>
              <a:t>8/27/2022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75A81B-36B4-4C3B-9F33-5306B5BCAAA3}" type="slidenum">
              <a:rPr lang="en-US" smtClean="0"/>
              <a:t>‹#›</a:t>
            </a:fld>
            <a:endParaRPr lang="en-US"/>
          </a:p>
        </p:txBody>
      </p:sp>
    </p:spTree>
    <p:extLst>
      <p:ext uri="{BB962C8B-B14F-4D97-AF65-F5344CB8AC3E}">
        <p14:creationId xmlns:p14="http://schemas.microsoft.com/office/powerpoint/2010/main" val="1207049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0BD3BB-7FE6-4CAF-BE15-90A1C967995D}" type="datetimeFigureOut">
              <a:rPr lang="en-US" smtClean="0"/>
              <a:t>8/27/2022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75A81B-36B4-4C3B-9F33-5306B5BCAAA3}" type="slidenum">
              <a:rPr lang="en-US" smtClean="0"/>
              <a:t>‹#›</a:t>
            </a:fld>
            <a:endParaRPr lang="en-US"/>
          </a:p>
        </p:txBody>
      </p:sp>
    </p:spTree>
    <p:extLst>
      <p:ext uri="{BB962C8B-B14F-4D97-AF65-F5344CB8AC3E}">
        <p14:creationId xmlns:p14="http://schemas.microsoft.com/office/powerpoint/2010/main" val="542000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0BD3BB-7FE6-4CAF-BE15-90A1C967995D}" type="datetimeFigureOut">
              <a:rPr lang="en-US" smtClean="0"/>
              <a:t>8/27/2022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75A81B-36B4-4C3B-9F33-5306B5BCAAA3}" type="slidenum">
              <a:rPr lang="en-US" smtClean="0"/>
              <a:t>‹#›</a:t>
            </a:fld>
            <a:endParaRPr lang="en-US"/>
          </a:p>
        </p:txBody>
      </p:sp>
    </p:spTree>
    <p:extLst>
      <p:ext uri="{BB962C8B-B14F-4D97-AF65-F5344CB8AC3E}">
        <p14:creationId xmlns:p14="http://schemas.microsoft.com/office/powerpoint/2010/main" val="662647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0BD3BB-7FE6-4CAF-BE15-90A1C967995D}" type="datetimeFigureOut">
              <a:rPr lang="en-US" smtClean="0"/>
              <a:t>8/27/2022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75A81B-36B4-4C3B-9F33-5306B5BCAAA3}" type="slidenum">
              <a:rPr lang="en-US" smtClean="0"/>
              <a:t>‹#›</a:t>
            </a:fld>
            <a:endParaRPr lang="en-US"/>
          </a:p>
        </p:txBody>
      </p:sp>
    </p:spTree>
    <p:extLst>
      <p:ext uri="{BB962C8B-B14F-4D97-AF65-F5344CB8AC3E}">
        <p14:creationId xmlns:p14="http://schemas.microsoft.com/office/powerpoint/2010/main" val="2976420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0BD3BB-7FE6-4CAF-BE15-90A1C967995D}" type="datetimeFigureOut">
              <a:rPr lang="en-US" smtClean="0"/>
              <a:t>8/27/2022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75A81B-36B4-4C3B-9F33-5306B5BCAAA3}" type="slidenum">
              <a:rPr lang="en-US" smtClean="0"/>
              <a:t>‹#›</a:t>
            </a:fld>
            <a:endParaRPr lang="en-US"/>
          </a:p>
        </p:txBody>
      </p:sp>
    </p:spTree>
    <p:extLst>
      <p:ext uri="{BB962C8B-B14F-4D97-AF65-F5344CB8AC3E}">
        <p14:creationId xmlns:p14="http://schemas.microsoft.com/office/powerpoint/2010/main" val="971661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0BD3BB-7FE6-4CAF-BE15-90A1C967995D}" type="datetimeFigureOut">
              <a:rPr lang="en-US" smtClean="0"/>
              <a:t>8/27/2022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75A81B-36B4-4C3B-9F33-5306B5BCAAA3}" type="slidenum">
              <a:rPr lang="en-US" smtClean="0"/>
              <a:t>‹#›</a:t>
            </a:fld>
            <a:endParaRPr lang="en-US"/>
          </a:p>
        </p:txBody>
      </p:sp>
    </p:spTree>
    <p:extLst>
      <p:ext uri="{BB962C8B-B14F-4D97-AF65-F5344CB8AC3E}">
        <p14:creationId xmlns:p14="http://schemas.microsoft.com/office/powerpoint/2010/main" val="3731757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0BD3BB-7FE6-4CAF-BE15-90A1C967995D}" type="datetimeFigureOut">
              <a:rPr lang="en-US" smtClean="0"/>
              <a:t>8/27/2022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75A81B-36B4-4C3B-9F33-5306B5BCAAA3}" type="slidenum">
              <a:rPr lang="en-US" smtClean="0"/>
              <a:t>‹#›</a:t>
            </a:fld>
            <a:endParaRPr lang="en-US"/>
          </a:p>
        </p:txBody>
      </p:sp>
    </p:spTree>
    <p:extLst>
      <p:ext uri="{BB962C8B-B14F-4D97-AF65-F5344CB8AC3E}">
        <p14:creationId xmlns:p14="http://schemas.microsoft.com/office/powerpoint/2010/main" val="4170150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0BD3BB-7FE6-4CAF-BE15-90A1C967995D}" type="datetimeFigureOut">
              <a:rPr lang="en-US" smtClean="0"/>
              <a:t>8/27/2022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75A81B-36B4-4C3B-9F33-5306B5BCAAA3}" type="slidenum">
              <a:rPr lang="en-US" smtClean="0"/>
              <a:t>‹#›</a:t>
            </a:fld>
            <a:endParaRPr lang="en-US"/>
          </a:p>
        </p:txBody>
      </p:sp>
    </p:spTree>
    <p:extLst>
      <p:ext uri="{BB962C8B-B14F-4D97-AF65-F5344CB8AC3E}">
        <p14:creationId xmlns:p14="http://schemas.microsoft.com/office/powerpoint/2010/main" val="1364185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0BD3BB-7FE6-4CAF-BE15-90A1C967995D}" type="datetimeFigureOut">
              <a:rPr lang="en-US" smtClean="0"/>
              <a:t>8/27/2022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75A81B-36B4-4C3B-9F33-5306B5BCAAA3}" type="slidenum">
              <a:rPr lang="en-US" smtClean="0"/>
              <a:t>‹#›</a:t>
            </a:fld>
            <a:endParaRPr lang="en-US"/>
          </a:p>
        </p:txBody>
      </p:sp>
    </p:spTree>
    <p:extLst>
      <p:ext uri="{BB962C8B-B14F-4D97-AF65-F5344CB8AC3E}">
        <p14:creationId xmlns:p14="http://schemas.microsoft.com/office/powerpoint/2010/main" val="118042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0BD3BB-7FE6-4CAF-BE15-90A1C967995D}" type="datetimeFigureOut">
              <a:rPr lang="en-US" smtClean="0"/>
              <a:t>8/27/2022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75A81B-36B4-4C3B-9F33-5306B5BCAAA3}" type="slidenum">
              <a:rPr lang="en-US" smtClean="0"/>
              <a:t>‹#›</a:t>
            </a:fld>
            <a:endParaRPr lang="en-US"/>
          </a:p>
        </p:txBody>
      </p:sp>
    </p:spTree>
    <p:extLst>
      <p:ext uri="{BB962C8B-B14F-4D97-AF65-F5344CB8AC3E}">
        <p14:creationId xmlns:p14="http://schemas.microsoft.com/office/powerpoint/2010/main" val="1066571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50BD3BB-7FE6-4CAF-BE15-90A1C967995D}" type="datetimeFigureOut">
              <a:rPr lang="en-US" smtClean="0"/>
              <a:t>8/27/2022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075A81B-36B4-4C3B-9F33-5306B5BCAAA3}" type="slidenum">
              <a:rPr lang="en-US" smtClean="0"/>
              <a:t>‹#›</a:t>
            </a:fld>
            <a:endParaRPr lang="en-US"/>
          </a:p>
        </p:txBody>
      </p:sp>
    </p:spTree>
    <p:extLst>
      <p:ext uri="{BB962C8B-B14F-4D97-AF65-F5344CB8AC3E}">
        <p14:creationId xmlns:p14="http://schemas.microsoft.com/office/powerpoint/2010/main" val="23780461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4117"/>
          <a:stretch/>
        </p:blipFill>
        <p:spPr>
          <a:xfrm>
            <a:off x="-5380" y="0"/>
            <a:ext cx="9149379" cy="5143500"/>
          </a:xfrm>
          <a:prstGeom prst="rect">
            <a:avLst/>
          </a:prstGeom>
        </p:spPr>
      </p:pic>
      <p:sp>
        <p:nvSpPr>
          <p:cNvPr id="5" name="Rectangle 4"/>
          <p:cNvSpPr/>
          <p:nvPr/>
        </p:nvSpPr>
        <p:spPr>
          <a:xfrm>
            <a:off x="4953000" y="570131"/>
            <a:ext cx="3810000" cy="646331"/>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en-US" sz="36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Lucida Sans" pitchFamily="34" charset="0"/>
              </a:rPr>
              <a:t>CHÀO MỪNG</a:t>
            </a:r>
            <a:endParaRPr lang="en-US" sz="36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Lucida Sans" pitchFamily="34" charset="0"/>
            </a:endParaRPr>
          </a:p>
        </p:txBody>
      </p:sp>
      <p:sp>
        <p:nvSpPr>
          <p:cNvPr id="6" name="Rectangle 5"/>
          <p:cNvSpPr/>
          <p:nvPr/>
        </p:nvSpPr>
        <p:spPr>
          <a:xfrm>
            <a:off x="5131018" y="1909836"/>
            <a:ext cx="3555782" cy="646331"/>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en-US" sz="36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Lucida Sans" pitchFamily="34" charset="0"/>
              </a:rPr>
              <a:t>QUÝ THẦY CÔ</a:t>
            </a:r>
            <a:endParaRPr lang="en-US" sz="36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Lucida Sans" pitchFamily="34" charset="0"/>
            </a:endParaRPr>
          </a:p>
        </p:txBody>
      </p:sp>
      <p:sp>
        <p:nvSpPr>
          <p:cNvPr id="7" name="Rectangle 6"/>
          <p:cNvSpPr/>
          <p:nvPr/>
        </p:nvSpPr>
        <p:spPr>
          <a:xfrm>
            <a:off x="3842204" y="3402536"/>
            <a:ext cx="4844596" cy="584775"/>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2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Lucida Sans" pitchFamily="34" charset="0"/>
              </a:rPr>
              <a:t>VÀ CÁC EM HỌC SINH!</a:t>
            </a:r>
            <a:endParaRPr lang="en-US" sz="32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Lucida Sans" pitchFamily="34" charset="0"/>
            </a:endParaRPr>
          </a:p>
        </p:txBody>
      </p:sp>
    </p:spTree>
    <p:extLst>
      <p:ext uri="{BB962C8B-B14F-4D97-AF65-F5344CB8AC3E}">
        <p14:creationId xmlns:p14="http://schemas.microsoft.com/office/powerpoint/2010/main" val="9609107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655588" y="688855"/>
            <a:ext cx="5701398" cy="3606055"/>
            <a:chOff x="2743200" y="1428749"/>
            <a:chExt cx="5701398" cy="3606055"/>
          </a:xfrm>
        </p:grpSpPr>
        <p:grpSp>
          <p:nvGrpSpPr>
            <p:cNvPr id="6" name="Group 5"/>
            <p:cNvGrpSpPr/>
            <p:nvPr/>
          </p:nvGrpSpPr>
          <p:grpSpPr>
            <a:xfrm>
              <a:off x="2743200" y="1428749"/>
              <a:ext cx="5677153" cy="3579023"/>
              <a:chOff x="3971813" y="1240614"/>
              <a:chExt cx="2234009" cy="2702736"/>
            </a:xfrm>
          </p:grpSpPr>
          <p:sp>
            <p:nvSpPr>
              <p:cNvPr id="28" name="Round Same Side Corner Rectangle 27"/>
              <p:cNvSpPr/>
              <p:nvPr/>
            </p:nvSpPr>
            <p:spPr>
              <a:xfrm>
                <a:off x="3973151" y="1240614"/>
                <a:ext cx="2232671" cy="2702736"/>
              </a:xfrm>
              <a:prstGeom prst="round2SameRect">
                <a:avLst>
                  <a:gd name="adj1" fmla="val 8000"/>
                  <a:gd name="adj2" fmla="val 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9" name="Freeform 28"/>
              <p:cNvSpPr/>
              <p:nvPr/>
            </p:nvSpPr>
            <p:spPr>
              <a:xfrm>
                <a:off x="3971813" y="3383028"/>
                <a:ext cx="2232671" cy="555886"/>
              </a:xfrm>
              <a:custGeom>
                <a:avLst/>
                <a:gdLst>
                  <a:gd name="connsiteX0" fmla="*/ 0 w 2232671"/>
                  <a:gd name="connsiteY0" fmla="*/ 0 h 716656"/>
                  <a:gd name="connsiteX1" fmla="*/ 2232671 w 2232671"/>
                  <a:gd name="connsiteY1" fmla="*/ 0 h 716656"/>
                  <a:gd name="connsiteX2" fmla="*/ 2232671 w 2232671"/>
                  <a:gd name="connsiteY2" fmla="*/ 716656 h 716656"/>
                  <a:gd name="connsiteX3" fmla="*/ 0 w 2232671"/>
                  <a:gd name="connsiteY3" fmla="*/ 716656 h 716656"/>
                  <a:gd name="connsiteX4" fmla="*/ 0 w 2232671"/>
                  <a:gd name="connsiteY4" fmla="*/ 0 h 716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2671" h="716656">
                    <a:moveTo>
                      <a:pt x="0" y="0"/>
                    </a:moveTo>
                    <a:lnTo>
                      <a:pt x="2232671" y="0"/>
                    </a:lnTo>
                    <a:lnTo>
                      <a:pt x="2232671" y="716656"/>
                    </a:lnTo>
                    <a:lnTo>
                      <a:pt x="0" y="716656"/>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5260" tIns="0" rIns="718788" bIns="0" numCol="1" spcCol="1270" anchor="ctr" anchorCtr="0">
                <a:noAutofit/>
              </a:bodyPr>
              <a:lstStyle/>
              <a:p>
                <a:pPr defTabSz="2044700">
                  <a:lnSpc>
                    <a:spcPct val="90000"/>
                  </a:lnSpc>
                  <a:spcBef>
                    <a:spcPct val="0"/>
                  </a:spcBef>
                  <a:spcAft>
                    <a:spcPct val="35000"/>
                  </a:spcAft>
                </a:pPr>
                <a:endParaRPr lang="en-US" sz="4600" dirty="0">
                  <a:solidFill>
                    <a:prstClr val="white"/>
                  </a:solidFill>
                </a:endParaRPr>
              </a:p>
            </p:txBody>
          </p:sp>
        </p:grpSp>
        <p:sp>
          <p:nvSpPr>
            <p:cNvPr id="31" name="Rectangle 30"/>
            <p:cNvSpPr/>
            <p:nvPr/>
          </p:nvSpPr>
          <p:spPr>
            <a:xfrm>
              <a:off x="2971958" y="4410730"/>
              <a:ext cx="3962400" cy="523220"/>
            </a:xfrm>
            <a:prstGeom prst="rect">
              <a:avLst/>
            </a:prstGeom>
          </p:spPr>
          <p:txBody>
            <a:bodyPr wrap="square">
              <a:spAutoFit/>
            </a:bodyPr>
            <a:lstStyle/>
            <a:p>
              <a:r>
                <a:rPr lang="vi-VN" sz="2800" b="1" dirty="0" smtClean="0">
                  <a:solidFill>
                    <a:prstClr val="white"/>
                  </a:solidFill>
                  <a:latin typeface="Calibri" pitchFamily="34" charset="0"/>
                </a:rPr>
                <a:t>HOẠT ĐỘNG VẬN DỤNG</a:t>
              </a:r>
              <a:endParaRPr lang="en-US" sz="2800" b="1" dirty="0">
                <a:solidFill>
                  <a:prstClr val="white"/>
                </a:solidFill>
              </a:endParaRPr>
            </a:p>
          </p:txBody>
        </p:sp>
        <p:sp>
          <p:nvSpPr>
            <p:cNvPr id="1024" name="Rectangle 1023"/>
            <p:cNvSpPr/>
            <p:nvPr/>
          </p:nvSpPr>
          <p:spPr>
            <a:xfrm>
              <a:off x="2743200" y="1570494"/>
              <a:ext cx="5489865" cy="2677656"/>
            </a:xfrm>
            <a:prstGeom prst="rect">
              <a:avLst/>
            </a:prstGeom>
          </p:spPr>
          <p:txBody>
            <a:bodyPr wrap="square">
              <a:spAutoFit/>
            </a:bodyPr>
            <a:lstStyle/>
            <a:p>
              <a:pPr marL="342900" indent="-342900" algn="just">
                <a:buFontTx/>
                <a:buChar char="-"/>
              </a:pPr>
              <a:r>
                <a:rPr lang="vi-VN" sz="2800" dirty="0" smtClean="0">
                  <a:solidFill>
                    <a:prstClr val="black"/>
                  </a:solidFill>
                  <a:latin typeface="Calibri" pitchFamily="34" charset="0"/>
                  <a:ea typeface="Calibri"/>
                </a:rPr>
                <a:t>Kể </a:t>
              </a:r>
              <a:r>
                <a:rPr lang="vi-VN" sz="2800" dirty="0">
                  <a:solidFill>
                    <a:prstClr val="black"/>
                  </a:solidFill>
                  <a:latin typeface="Calibri" pitchFamily="34" charset="0"/>
                  <a:ea typeface="Calibri"/>
                </a:rPr>
                <a:t>tên một vài tác phẩm văn học được sân khấu hóa</a:t>
              </a:r>
            </a:p>
            <a:p>
              <a:pPr marL="342900" indent="-342900" algn="just">
                <a:buFontTx/>
                <a:buChar char="-"/>
              </a:pPr>
              <a:r>
                <a:rPr lang="vi-VN" sz="2800" dirty="0" smtClean="0">
                  <a:solidFill>
                    <a:prstClr val="black"/>
                  </a:solidFill>
                  <a:latin typeface="Calibri" pitchFamily="34" charset="0"/>
                  <a:ea typeface="Calibri"/>
                </a:rPr>
                <a:t>Hs </a:t>
              </a:r>
              <a:r>
                <a:rPr lang="vi-VN" sz="2800" dirty="0">
                  <a:solidFill>
                    <a:prstClr val="black"/>
                  </a:solidFill>
                  <a:latin typeface="Calibri" pitchFamily="34" charset="0"/>
                  <a:ea typeface="Calibri"/>
                </a:rPr>
                <a:t>chỉ ra được những ưu điểm và hạn chế của hình thức sân khấu hóa tác phẩm văn học đối với việc tiếp nhận văn học.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4611" y="4171950"/>
              <a:ext cx="1169987" cy="862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1694483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47800" y="125692"/>
            <a:ext cx="6573982" cy="461665"/>
          </a:xfrm>
          <a:prstGeom prst="rect">
            <a:avLst/>
          </a:prstGeom>
          <a:blipFill>
            <a:blip r:embed="rId2"/>
            <a:tile tx="0" ty="0" sx="100000" sy="100000" flip="none" algn="tl"/>
          </a:blipFill>
        </p:spPr>
        <p:txBody>
          <a:bodyPr wrap="square">
            <a:spAutoFit/>
          </a:bodyPr>
          <a:lstStyle/>
          <a:p>
            <a:pPr algn="ctr"/>
            <a:r>
              <a:rPr lang="en-US" sz="2400" b="1" dirty="0" smtClean="0">
                <a:solidFill>
                  <a:srgbClr val="FF0000"/>
                </a:solidFill>
                <a:latin typeface="Calibri" pitchFamily="34" charset="0"/>
              </a:rPr>
              <a:t>MỘT SỐ </a:t>
            </a:r>
            <a:r>
              <a:rPr lang="vi-VN" sz="2400" b="1" dirty="0" smtClean="0">
                <a:solidFill>
                  <a:srgbClr val="FF0000"/>
                </a:solidFill>
                <a:latin typeface="Calibri" pitchFamily="34" charset="0"/>
              </a:rPr>
              <a:t>TÁC PHẨM ĐƯỢC </a:t>
            </a:r>
            <a:r>
              <a:rPr lang="en-US" sz="2400" b="1" dirty="0" smtClean="0">
                <a:solidFill>
                  <a:srgbClr val="FF0000"/>
                </a:solidFill>
                <a:latin typeface="Calibri" pitchFamily="34" charset="0"/>
              </a:rPr>
              <a:t>SÂN KHẤU</a:t>
            </a:r>
            <a:r>
              <a:rPr lang="vi-VN" sz="2400" b="1" dirty="0" smtClean="0">
                <a:solidFill>
                  <a:srgbClr val="FF0000"/>
                </a:solidFill>
                <a:latin typeface="Calibri" pitchFamily="34" charset="0"/>
              </a:rPr>
              <a:t> HÓA</a:t>
            </a:r>
            <a:r>
              <a:rPr lang="en-US" sz="2400" b="1" dirty="0" smtClean="0">
                <a:solidFill>
                  <a:srgbClr val="FF0000"/>
                </a:solidFill>
                <a:latin typeface="Calibri" pitchFamily="34" charset="0"/>
              </a:rPr>
              <a:t> </a:t>
            </a:r>
            <a:endParaRPr lang="en-US" sz="2400" dirty="0">
              <a:solidFill>
                <a:prstClr val="black"/>
              </a:solidFill>
              <a:latin typeface="Calibri" pitchFamily="34" charset="0"/>
            </a:endParaRPr>
          </a:p>
        </p:txBody>
      </p:sp>
      <p:grpSp>
        <p:nvGrpSpPr>
          <p:cNvPr id="3" name="Group 2"/>
          <p:cNvGrpSpPr/>
          <p:nvPr/>
        </p:nvGrpSpPr>
        <p:grpSpPr>
          <a:xfrm>
            <a:off x="252562" y="787094"/>
            <a:ext cx="3938437" cy="4070656"/>
            <a:chOff x="457200" y="1123950"/>
            <a:chExt cx="2857500" cy="160020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123950"/>
              <a:ext cx="28575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86820" y="1196461"/>
              <a:ext cx="1201659" cy="205681"/>
            </a:xfrm>
            <a:prstGeom prst="rect">
              <a:avLst/>
            </a:prstGeom>
          </p:spPr>
          <p:txBody>
            <a:bodyPr wrap="none">
              <a:spAutoFit/>
            </a:bodyPr>
            <a:lstStyle/>
            <a:p>
              <a:r>
                <a:rPr lang="vi-VN" sz="2800" i="1" dirty="0" smtClean="0">
                  <a:solidFill>
                    <a:schemeClr val="bg1"/>
                  </a:solidFill>
                  <a:latin typeface="Calibri" pitchFamily="34" charset="0"/>
                  <a:ea typeface="Calibri"/>
                </a:rPr>
                <a:t>Ngâm thơ</a:t>
              </a:r>
              <a:endParaRPr lang="en-US" i="1" dirty="0">
                <a:solidFill>
                  <a:schemeClr val="bg1"/>
                </a:solidFill>
                <a:latin typeface="Brush Script MT" pitchFamily="66" charset="0"/>
              </a:endParaRPr>
            </a:p>
          </p:txBody>
        </p:sp>
      </p:grpSp>
      <p:graphicFrame>
        <p:nvGraphicFramePr>
          <p:cNvPr id="7" name="Table 6"/>
          <p:cNvGraphicFramePr>
            <a:graphicFrameLocks noGrp="1"/>
          </p:cNvGraphicFramePr>
          <p:nvPr>
            <p:extLst>
              <p:ext uri="{D42A27DB-BD31-4B8C-83A1-F6EECF244321}">
                <p14:modId xmlns:p14="http://schemas.microsoft.com/office/powerpoint/2010/main" val="3073178716"/>
              </p:ext>
            </p:extLst>
          </p:nvPr>
        </p:nvGraphicFramePr>
        <p:xfrm>
          <a:off x="4457699" y="4019550"/>
          <a:ext cx="4558253" cy="1038225"/>
        </p:xfrm>
        <a:graphic>
          <a:graphicData uri="http://schemas.openxmlformats.org/drawingml/2006/table">
            <a:tbl>
              <a:tblPr/>
              <a:tblGrid>
                <a:gridCol w="4558253"/>
              </a:tblGrid>
              <a:tr h="381000">
                <a:tc>
                  <a:txBody>
                    <a:bodyPr/>
                    <a:lstStyle/>
                    <a:p>
                      <a:pPr algn="ctr" fontAlgn="base"/>
                      <a:r>
                        <a:rPr lang="vi-VN" sz="2000" b="1" dirty="0">
                          <a:effectLst/>
                          <a:latin typeface="Calibri" pitchFamily="34" charset="0"/>
                        </a:rPr>
                        <a:t>Cảnh phim </a:t>
                      </a:r>
                      <a:r>
                        <a:rPr lang="vi-VN" sz="2000" b="1" i="1" dirty="0" smtClean="0">
                          <a:effectLst/>
                          <a:latin typeface="Calibri" pitchFamily="34" charset="0"/>
                        </a:rPr>
                        <a:t>Chị</a:t>
                      </a:r>
                      <a:r>
                        <a:rPr lang="vi-VN" sz="2000" b="1" i="1" baseline="0" dirty="0" smtClean="0">
                          <a:effectLst/>
                          <a:latin typeface="Calibri" pitchFamily="34" charset="0"/>
                        </a:rPr>
                        <a:t> Dậu</a:t>
                      </a:r>
                    </a:p>
                    <a:p>
                      <a:pPr algn="ctr" fontAlgn="base"/>
                      <a:r>
                        <a:rPr lang="vi-VN" sz="2000" b="1" i="1" baseline="0" dirty="0" smtClean="0">
                          <a:effectLst/>
                          <a:latin typeface="Calibri" pitchFamily="34" charset="0"/>
                        </a:rPr>
                        <a:t>(Phim được chuyển thể từ TP «TắT đèn» của Ngô Tất Tố)</a:t>
                      </a:r>
                      <a:endParaRPr lang="vi-VN" sz="2000" b="1" dirty="0">
                        <a:effectLst/>
                        <a:latin typeface="Calibri" pitchFamily="34" charset="0"/>
                      </a:endParaRPr>
                    </a:p>
                  </a:txBody>
                  <a:tcPr marT="47625" marB="76200" anchor="ctr">
                    <a:lnL>
                      <a:noFill/>
                    </a:lnL>
                    <a:lnR>
                      <a:noFill/>
                    </a:lnR>
                    <a:lnT>
                      <a:noFill/>
                    </a:lnT>
                    <a:lnB>
                      <a:noFill/>
                    </a:lnB>
                  </a:tcPr>
                </a:tc>
              </a:tr>
            </a:tbl>
          </a:graphicData>
        </a:graphic>
      </p:graphicFrame>
      <p:sp>
        <p:nvSpPr>
          <p:cNvPr id="8" name="Rectangle 5"/>
          <p:cNvSpPr>
            <a:spLocks noChangeArrowheads="1"/>
          </p:cNvSpPr>
          <p:nvPr/>
        </p:nvSpPr>
        <p:spPr bwMode="auto">
          <a:xfrm>
            <a:off x="1809750" y="2698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3079" name="Picture 7" descr="Một trong những cảnh quay ám ảnh trong bộ phim Chị Dậ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787094"/>
            <a:ext cx="4482053" cy="3232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22587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47800" y="125692"/>
            <a:ext cx="6573982" cy="461665"/>
          </a:xfrm>
          <a:prstGeom prst="rect">
            <a:avLst/>
          </a:prstGeom>
          <a:blipFill>
            <a:blip r:embed="rId2"/>
            <a:tile tx="0" ty="0" sx="100000" sy="100000" flip="none" algn="tl"/>
          </a:blipFill>
        </p:spPr>
        <p:txBody>
          <a:bodyPr wrap="square">
            <a:spAutoFit/>
          </a:bodyPr>
          <a:lstStyle/>
          <a:p>
            <a:pPr algn="ctr"/>
            <a:r>
              <a:rPr lang="en-US" sz="2400" b="1" dirty="0" smtClean="0">
                <a:solidFill>
                  <a:srgbClr val="FF0000"/>
                </a:solidFill>
              </a:rPr>
              <a:t>MỘT SỐ </a:t>
            </a:r>
            <a:r>
              <a:rPr lang="vi-VN" sz="2400" b="1" dirty="0" smtClean="0">
                <a:solidFill>
                  <a:srgbClr val="FF0000"/>
                </a:solidFill>
                <a:latin typeface="Calibri" pitchFamily="34" charset="0"/>
              </a:rPr>
              <a:t>TÁC PHẨM ĐƯỢC </a:t>
            </a:r>
            <a:r>
              <a:rPr lang="en-US" sz="2400" b="1" dirty="0" smtClean="0">
                <a:solidFill>
                  <a:srgbClr val="FF0000"/>
                </a:solidFill>
              </a:rPr>
              <a:t>SÂN KHẤU</a:t>
            </a:r>
            <a:r>
              <a:rPr lang="vi-VN" sz="2400" b="1" dirty="0" smtClean="0">
                <a:solidFill>
                  <a:srgbClr val="FF0000"/>
                </a:solidFill>
                <a:latin typeface="Calibri" pitchFamily="34" charset="0"/>
              </a:rPr>
              <a:t> HÓA</a:t>
            </a:r>
            <a:r>
              <a:rPr lang="en-US" sz="2400" b="1" dirty="0" smtClean="0">
                <a:solidFill>
                  <a:srgbClr val="FF0000"/>
                </a:solidFill>
              </a:rPr>
              <a:t> </a:t>
            </a:r>
            <a:endParaRPr lang="en-US" sz="2400" dirty="0">
              <a:solidFill>
                <a:prstClr val="black"/>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372977259"/>
              </p:ext>
            </p:extLst>
          </p:nvPr>
        </p:nvGraphicFramePr>
        <p:xfrm>
          <a:off x="4720936" y="787094"/>
          <a:ext cx="4558253" cy="1038225"/>
        </p:xfrm>
        <a:graphic>
          <a:graphicData uri="http://schemas.openxmlformats.org/drawingml/2006/table">
            <a:tbl>
              <a:tblPr/>
              <a:tblGrid>
                <a:gridCol w="4558253"/>
              </a:tblGrid>
              <a:tr h="381000">
                <a:tc>
                  <a:txBody>
                    <a:bodyPr/>
                    <a:lstStyle/>
                    <a:p>
                      <a:pPr algn="ctr" fontAlgn="base"/>
                      <a:r>
                        <a:rPr lang="vi-VN" sz="2000" b="1" dirty="0">
                          <a:effectLst/>
                          <a:latin typeface="Calibri" pitchFamily="34" charset="0"/>
                        </a:rPr>
                        <a:t>Cảnh </a:t>
                      </a:r>
                      <a:r>
                        <a:rPr lang="vi-VN" sz="2000" b="1" dirty="0" smtClean="0">
                          <a:effectLst/>
                          <a:latin typeface="Calibri" pitchFamily="34" charset="0"/>
                        </a:rPr>
                        <a:t>trong vở</a:t>
                      </a:r>
                      <a:r>
                        <a:rPr lang="vi-VN" sz="2000" b="1" baseline="0" dirty="0" smtClean="0">
                          <a:effectLst/>
                          <a:latin typeface="Calibri" pitchFamily="34" charset="0"/>
                        </a:rPr>
                        <a:t> cải lương «</a:t>
                      </a:r>
                      <a:r>
                        <a:rPr lang="vi-VN" sz="2000" b="1" i="1" baseline="0" dirty="0" smtClean="0">
                          <a:effectLst/>
                          <a:latin typeface="Calibri" pitchFamily="34" charset="0"/>
                        </a:rPr>
                        <a:t>Thúy Kiều» </a:t>
                      </a:r>
                    </a:p>
                    <a:p>
                      <a:pPr algn="ctr" fontAlgn="base"/>
                      <a:r>
                        <a:rPr lang="vi-VN" sz="2000" b="1" i="1" baseline="0" dirty="0" smtClean="0">
                          <a:effectLst/>
                          <a:latin typeface="Calibri" pitchFamily="34" charset="0"/>
                        </a:rPr>
                        <a:t>(Vở cải lương được chuyển thể từ TP «Truyện Kiều» của Nguyễn Du)</a:t>
                      </a:r>
                      <a:endParaRPr lang="vi-VN" sz="2000" b="1" dirty="0">
                        <a:effectLst/>
                        <a:latin typeface="Calibri" pitchFamily="34" charset="0"/>
                      </a:endParaRPr>
                    </a:p>
                  </a:txBody>
                  <a:tcPr marT="47625" marB="76200" anchor="ctr">
                    <a:lnL>
                      <a:noFill/>
                    </a:lnL>
                    <a:lnR>
                      <a:noFill/>
                    </a:lnR>
                    <a:lnT>
                      <a:noFill/>
                    </a:lnT>
                    <a:lnB>
                      <a:noFill/>
                    </a:lnB>
                  </a:tcPr>
                </a:tc>
              </a:tr>
            </a:tbl>
          </a:graphicData>
        </a:graphic>
      </p:graphicFrame>
      <p:sp>
        <p:nvSpPr>
          <p:cNvPr id="8" name="Rectangle 5"/>
          <p:cNvSpPr>
            <a:spLocks noChangeArrowheads="1"/>
          </p:cNvSpPr>
          <p:nvPr/>
        </p:nvSpPr>
        <p:spPr bwMode="auto">
          <a:xfrm>
            <a:off x="1809750" y="2698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US" smtClean="0">
                <a:solidFill>
                  <a:prstClr val="black"/>
                </a:solidFill>
                <a:latin typeface="Arial" pitchFamily="34" charset="0"/>
                <a:cs typeface="Arial" pitchFamily="34" charset="0"/>
              </a:rPr>
              <a:t/>
            </a:r>
            <a:br>
              <a:rPr lang="en-US" smtClean="0">
                <a:solidFill>
                  <a:prstClr val="black"/>
                </a:solidFill>
                <a:latin typeface="Arial" pitchFamily="34" charset="0"/>
                <a:cs typeface="Arial" pitchFamily="34" charset="0"/>
              </a:rPr>
            </a:br>
            <a:endParaRPr lang="en-US" smtClean="0">
              <a:solidFill>
                <a:prstClr val="black"/>
              </a:solidFill>
              <a:latin typeface="Arial" pitchFamily="34" charset="0"/>
              <a:cs typeface="Arial" pitchFamily="34"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87094"/>
            <a:ext cx="4457700" cy="3232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0" name="Table 9"/>
          <p:cNvGraphicFramePr>
            <a:graphicFrameLocks noGrp="1"/>
          </p:cNvGraphicFramePr>
          <p:nvPr>
            <p:extLst>
              <p:ext uri="{D42A27DB-BD31-4B8C-83A1-F6EECF244321}">
                <p14:modId xmlns:p14="http://schemas.microsoft.com/office/powerpoint/2010/main" val="2455625138"/>
              </p:ext>
            </p:extLst>
          </p:nvPr>
        </p:nvGraphicFramePr>
        <p:xfrm>
          <a:off x="-76200" y="4019550"/>
          <a:ext cx="4558253" cy="1038225"/>
        </p:xfrm>
        <a:graphic>
          <a:graphicData uri="http://schemas.openxmlformats.org/drawingml/2006/table">
            <a:tbl>
              <a:tblPr/>
              <a:tblGrid>
                <a:gridCol w="4558253"/>
              </a:tblGrid>
              <a:tr h="381000">
                <a:tc>
                  <a:txBody>
                    <a:bodyPr/>
                    <a:lstStyle/>
                    <a:p>
                      <a:pPr algn="ctr" fontAlgn="base"/>
                      <a:r>
                        <a:rPr lang="vi-VN" sz="2000" b="1" dirty="0">
                          <a:effectLst/>
                          <a:latin typeface="Calibri" pitchFamily="34" charset="0"/>
                        </a:rPr>
                        <a:t>Cảnh phim </a:t>
                      </a:r>
                      <a:r>
                        <a:rPr lang="vi-VN" sz="2000" b="1" i="1" dirty="0" smtClean="0">
                          <a:effectLst/>
                          <a:latin typeface="Calibri" pitchFamily="34" charset="0"/>
                        </a:rPr>
                        <a:t>Tấm</a:t>
                      </a:r>
                      <a:r>
                        <a:rPr lang="vi-VN" sz="2000" b="1" i="1" baseline="0" dirty="0" smtClean="0">
                          <a:effectLst/>
                          <a:latin typeface="Calibri" pitchFamily="34" charset="0"/>
                        </a:rPr>
                        <a:t> Cám – Chuyện chưa kể</a:t>
                      </a:r>
                    </a:p>
                    <a:p>
                      <a:pPr algn="ctr" fontAlgn="base"/>
                      <a:r>
                        <a:rPr lang="vi-VN" sz="2000" b="1" i="1" baseline="0" dirty="0" smtClean="0">
                          <a:effectLst/>
                          <a:latin typeface="Calibri" pitchFamily="34" charset="0"/>
                        </a:rPr>
                        <a:t>(Phim được chuyển thể từ Truyện cổ tích «Tấm Cám»)</a:t>
                      </a:r>
                      <a:endParaRPr lang="vi-VN" sz="2000" b="1" dirty="0">
                        <a:effectLst/>
                        <a:latin typeface="Calibri" pitchFamily="34" charset="0"/>
                      </a:endParaRPr>
                    </a:p>
                  </a:txBody>
                  <a:tcPr marT="47625" marB="76200" anchor="ctr">
                    <a:lnL>
                      <a:noFill/>
                    </a:lnL>
                    <a:lnR>
                      <a:noFill/>
                    </a:lnR>
                    <a:lnT>
                      <a:noFill/>
                    </a:lnT>
                    <a:lnB>
                      <a:noFill/>
                    </a:lnB>
                  </a:tcPr>
                </a:tc>
              </a:tr>
            </a:tbl>
          </a:graphicData>
        </a:graphic>
      </p:graphicFrame>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0154" y="1962150"/>
            <a:ext cx="4291445"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83879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7150"/>
            <a:ext cx="8534400" cy="857250"/>
          </a:xfrm>
          <a:solidFill>
            <a:schemeClr val="accent6">
              <a:lumMod val="75000"/>
            </a:schemeClr>
          </a:solidFill>
        </p:spPr>
        <p:txBody>
          <a:bodyPr anchor="t">
            <a:noAutofit/>
          </a:bodyPr>
          <a:lstStyle/>
          <a:p>
            <a:pPr marL="342900" lvl="0" indent="-342900">
              <a:spcBef>
                <a:spcPts val="0"/>
              </a:spcBef>
            </a:pPr>
            <a:r>
              <a:rPr lang="vi-VN" sz="2400" b="1" dirty="0" smtClean="0">
                <a:solidFill>
                  <a:schemeClr val="bg1"/>
                </a:solidFill>
                <a:latin typeface="Calibri" pitchFamily="34" charset="0"/>
                <a:ea typeface="Calibri"/>
                <a:cs typeface="+mn-cs"/>
              </a:rPr>
              <a:t>Những </a:t>
            </a:r>
            <a:r>
              <a:rPr lang="vi-VN" sz="2400" b="1" dirty="0">
                <a:solidFill>
                  <a:schemeClr val="bg1"/>
                </a:solidFill>
                <a:latin typeface="Calibri" pitchFamily="34" charset="0"/>
                <a:ea typeface="Calibri"/>
                <a:cs typeface="+mn-cs"/>
              </a:rPr>
              <a:t>ưu điểm và hạn chế của hình thức sân khấu hóa tác phẩm văn học đối với việc tiếp nhận văn học. </a:t>
            </a:r>
            <a:br>
              <a:rPr lang="vi-VN" sz="2400" b="1" dirty="0">
                <a:solidFill>
                  <a:schemeClr val="bg1"/>
                </a:solidFill>
                <a:latin typeface="Calibri" pitchFamily="34" charset="0"/>
                <a:ea typeface="Calibri"/>
                <a:cs typeface="+mn-cs"/>
              </a:rPr>
            </a:br>
            <a:endParaRPr lang="en-US" sz="2400" b="1" dirty="0">
              <a:solidFill>
                <a:schemeClr val="bg1"/>
              </a:solidFill>
              <a:latin typeface="Calibri" pitchFamily="34" charset="0"/>
            </a:endParaRPr>
          </a:p>
        </p:txBody>
      </p:sp>
      <p:sp>
        <p:nvSpPr>
          <p:cNvPr id="3" name="Text Placeholder 2"/>
          <p:cNvSpPr>
            <a:spLocks noGrp="1"/>
          </p:cNvSpPr>
          <p:nvPr>
            <p:ph type="body" idx="1"/>
          </p:nvPr>
        </p:nvSpPr>
        <p:spPr>
          <a:xfrm>
            <a:off x="307563" y="1307305"/>
            <a:ext cx="3883437" cy="479822"/>
          </a:xfrm>
          <a:solidFill>
            <a:schemeClr val="accent6">
              <a:lumMod val="40000"/>
              <a:lumOff val="60000"/>
            </a:schemeClr>
          </a:solidFill>
          <a:ln>
            <a:solidFill>
              <a:schemeClr val="accent6">
                <a:lumMod val="75000"/>
              </a:schemeClr>
            </a:solidFill>
          </a:ln>
        </p:spPr>
        <p:txBody>
          <a:bodyPr>
            <a:normAutofit/>
          </a:bodyPr>
          <a:lstStyle/>
          <a:p>
            <a:pPr algn="ctr"/>
            <a:r>
              <a:rPr lang="vi-VN" dirty="0">
                <a:latin typeface="Calibri" pitchFamily="34" charset="0"/>
              </a:rPr>
              <a:t>Những ưu điểm </a:t>
            </a:r>
            <a:endParaRPr lang="en-US" dirty="0">
              <a:latin typeface="Calibri" pitchFamily="34" charset="0"/>
            </a:endParaRPr>
          </a:p>
        </p:txBody>
      </p:sp>
      <p:sp>
        <p:nvSpPr>
          <p:cNvPr id="4" name="Content Placeholder 3"/>
          <p:cNvSpPr>
            <a:spLocks noGrp="1"/>
          </p:cNvSpPr>
          <p:nvPr>
            <p:ph sz="half" idx="2"/>
          </p:nvPr>
        </p:nvSpPr>
        <p:spPr>
          <a:xfrm>
            <a:off x="307563" y="1787126"/>
            <a:ext cx="3883437" cy="2689624"/>
          </a:xfrm>
          <a:ln>
            <a:solidFill>
              <a:schemeClr val="accent6">
                <a:lumMod val="75000"/>
              </a:schemeClr>
            </a:solidFill>
          </a:ln>
        </p:spPr>
        <p:txBody>
          <a:bodyPr>
            <a:noAutofit/>
          </a:bodyPr>
          <a:lstStyle/>
          <a:p>
            <a:pPr marL="0" indent="0" algn="just">
              <a:buNone/>
            </a:pPr>
            <a:r>
              <a:rPr lang="vi-VN" sz="2000" dirty="0" smtClean="0">
                <a:latin typeface="Calibri" pitchFamily="34" charset="0"/>
              </a:rPr>
              <a:t>- Hình </a:t>
            </a:r>
            <a:r>
              <a:rPr lang="vi-VN" sz="2000" dirty="0">
                <a:latin typeface="Calibri" pitchFamily="34" charset="0"/>
              </a:rPr>
              <a:t>tượng nhân vật hiện lên sống động, đậm nét khi kết hợp với hóa trang, lời thoại, hành </a:t>
            </a:r>
            <a:r>
              <a:rPr lang="vi-VN" sz="2000" dirty="0" smtClean="0">
                <a:latin typeface="Calibri" pitchFamily="34" charset="0"/>
              </a:rPr>
              <a:t>động.</a:t>
            </a:r>
          </a:p>
          <a:p>
            <a:pPr algn="just">
              <a:buFontTx/>
              <a:buChar char="-"/>
            </a:pPr>
            <a:r>
              <a:rPr lang="vi-VN" sz="2000" dirty="0" smtClean="0">
                <a:latin typeface="Calibri" pitchFamily="34" charset="0"/>
              </a:rPr>
              <a:t>Âm </a:t>
            </a:r>
            <a:r>
              <a:rPr lang="vi-VN" sz="2000" dirty="0">
                <a:latin typeface="Calibri" pitchFamily="34" charset="0"/>
              </a:rPr>
              <a:t>thanh, ánh sáng, đạo cụ </a:t>
            </a:r>
            <a:endParaRPr lang="vi-VN" sz="2000" dirty="0" smtClean="0">
              <a:latin typeface="Calibri" pitchFamily="34" charset="0"/>
            </a:endParaRPr>
          </a:p>
          <a:p>
            <a:pPr algn="just">
              <a:buFontTx/>
              <a:buChar char="-"/>
            </a:pPr>
            <a:r>
              <a:rPr lang="vi-VN" sz="2000" dirty="0" smtClean="0">
                <a:latin typeface="Calibri" pitchFamily="34" charset="0"/>
              </a:rPr>
              <a:t>Sự </a:t>
            </a:r>
            <a:r>
              <a:rPr lang="vi-VN" sz="2000" dirty="0">
                <a:latin typeface="Calibri" pitchFamily="34" charset="0"/>
              </a:rPr>
              <a:t>thay đổi, cải biên </a:t>
            </a:r>
            <a:endParaRPr lang="vi-VN" sz="2000" dirty="0" smtClean="0">
              <a:latin typeface="Calibri" pitchFamily="34" charset="0"/>
            </a:endParaRPr>
          </a:p>
          <a:p>
            <a:pPr algn="just">
              <a:buFontTx/>
              <a:buChar char="-"/>
            </a:pPr>
            <a:r>
              <a:rPr lang="vi-VN" sz="2000" dirty="0" smtClean="0">
                <a:latin typeface="Calibri" pitchFamily="34" charset="0"/>
              </a:rPr>
              <a:t>Đời </a:t>
            </a:r>
            <a:r>
              <a:rPr lang="vi-VN" sz="2000" dirty="0">
                <a:latin typeface="Calibri" pitchFamily="34" charset="0"/>
              </a:rPr>
              <a:t>sống tác phẩm văn học được nối dài, mang sức sống mới.</a:t>
            </a:r>
          </a:p>
          <a:p>
            <a:pPr algn="just">
              <a:buFont typeface="Wingdings" pitchFamily="2" charset="2"/>
              <a:buChar char="§"/>
            </a:pPr>
            <a:endParaRPr lang="en-US" sz="2000" dirty="0">
              <a:latin typeface="Calibri" pitchFamily="34" charset="0"/>
            </a:endParaRPr>
          </a:p>
        </p:txBody>
      </p:sp>
      <p:sp>
        <p:nvSpPr>
          <p:cNvPr id="5" name="Text Placeholder 4"/>
          <p:cNvSpPr>
            <a:spLocks noGrp="1"/>
          </p:cNvSpPr>
          <p:nvPr>
            <p:ph type="body" sz="quarter" idx="3"/>
          </p:nvPr>
        </p:nvSpPr>
        <p:spPr>
          <a:xfrm>
            <a:off x="4495800" y="1307305"/>
            <a:ext cx="4191001" cy="479822"/>
          </a:xfrm>
          <a:solidFill>
            <a:schemeClr val="accent6">
              <a:lumMod val="40000"/>
              <a:lumOff val="60000"/>
            </a:schemeClr>
          </a:solidFill>
          <a:ln>
            <a:solidFill>
              <a:schemeClr val="accent6">
                <a:lumMod val="75000"/>
              </a:schemeClr>
            </a:solidFill>
          </a:ln>
        </p:spPr>
        <p:txBody>
          <a:bodyPr>
            <a:normAutofit/>
          </a:bodyPr>
          <a:lstStyle/>
          <a:p>
            <a:pPr algn="ctr"/>
            <a:r>
              <a:rPr lang="vi-VN" dirty="0">
                <a:latin typeface="Calibri" pitchFamily="34" charset="0"/>
              </a:rPr>
              <a:t>Những hạn chế </a:t>
            </a:r>
            <a:endParaRPr lang="en-US" dirty="0">
              <a:latin typeface="Calibri" pitchFamily="34" charset="0"/>
            </a:endParaRPr>
          </a:p>
        </p:txBody>
      </p:sp>
      <p:sp>
        <p:nvSpPr>
          <p:cNvPr id="6" name="Content Placeholder 5"/>
          <p:cNvSpPr>
            <a:spLocks noGrp="1"/>
          </p:cNvSpPr>
          <p:nvPr>
            <p:ph sz="quarter" idx="4"/>
          </p:nvPr>
        </p:nvSpPr>
        <p:spPr>
          <a:xfrm>
            <a:off x="4495800" y="1787126"/>
            <a:ext cx="4191001" cy="2689624"/>
          </a:xfrm>
          <a:ln>
            <a:solidFill>
              <a:schemeClr val="accent6">
                <a:lumMod val="75000"/>
              </a:schemeClr>
            </a:solidFill>
          </a:ln>
        </p:spPr>
        <p:txBody>
          <a:bodyPr>
            <a:noAutofit/>
          </a:bodyPr>
          <a:lstStyle/>
          <a:p>
            <a:pPr marL="0" indent="0" algn="just">
              <a:spcBef>
                <a:spcPts val="600"/>
              </a:spcBef>
              <a:spcAft>
                <a:spcPts val="600"/>
              </a:spcAft>
              <a:buNone/>
            </a:pPr>
            <a:r>
              <a:rPr lang="vi-VN" sz="2000" dirty="0" smtClean="0">
                <a:latin typeface="Calibri" pitchFamily="34" charset="0"/>
              </a:rPr>
              <a:t>- Không </a:t>
            </a:r>
            <a:r>
              <a:rPr lang="vi-VN" sz="2000" dirty="0">
                <a:latin typeface="Calibri" pitchFamily="34" charset="0"/>
              </a:rPr>
              <a:t>phải văn bản văn học nào cũng có thể sân khấu hóa được</a:t>
            </a:r>
          </a:p>
          <a:p>
            <a:pPr marL="0" indent="0" algn="just">
              <a:spcBef>
                <a:spcPts val="600"/>
              </a:spcBef>
              <a:spcAft>
                <a:spcPts val="600"/>
              </a:spcAft>
              <a:buNone/>
            </a:pPr>
            <a:r>
              <a:rPr lang="vi-VN" sz="2000" dirty="0" smtClean="0">
                <a:latin typeface="Calibri" pitchFamily="34" charset="0"/>
              </a:rPr>
              <a:t>- </a:t>
            </a:r>
            <a:r>
              <a:rPr lang="en-US" sz="2000" dirty="0">
                <a:latin typeface="Calibri" pitchFamily="34" charset="0"/>
              </a:rPr>
              <a:t>C</a:t>
            </a:r>
            <a:r>
              <a:rPr lang="vi-VN" sz="2000" dirty="0" smtClean="0">
                <a:latin typeface="Calibri" pitchFamily="34" charset="0"/>
              </a:rPr>
              <a:t>ó </a:t>
            </a:r>
            <a:r>
              <a:rPr lang="vi-VN" sz="2000" dirty="0">
                <a:latin typeface="Calibri" pitchFamily="34" charset="0"/>
              </a:rPr>
              <a:t>độ vênh giữa nhân vật trong </a:t>
            </a:r>
            <a:r>
              <a:rPr lang="vi-VN" sz="2000" dirty="0" smtClean="0">
                <a:latin typeface="Calibri" pitchFamily="34" charset="0"/>
              </a:rPr>
              <a:t>TPVH và </a:t>
            </a:r>
            <a:r>
              <a:rPr lang="vi-VN" sz="2000" dirty="0">
                <a:latin typeface="Calibri" pitchFamily="34" charset="0"/>
              </a:rPr>
              <a:t>nhân vật trong </a:t>
            </a:r>
            <a:r>
              <a:rPr lang="vi-VN" sz="2000" dirty="0" smtClean="0">
                <a:latin typeface="Calibri" pitchFamily="34" charset="0"/>
              </a:rPr>
              <a:t>TP được </a:t>
            </a:r>
            <a:r>
              <a:rPr lang="vi-VN" sz="2000" dirty="0">
                <a:latin typeface="Calibri" pitchFamily="34" charset="0"/>
              </a:rPr>
              <a:t>sân khấu hóa. </a:t>
            </a:r>
          </a:p>
          <a:p>
            <a:pPr marL="0" indent="0" algn="just">
              <a:spcBef>
                <a:spcPts val="600"/>
              </a:spcBef>
              <a:spcAft>
                <a:spcPts val="600"/>
              </a:spcAft>
              <a:buFont typeface="Wingdings" pitchFamily="2" charset="2"/>
              <a:buChar char="§"/>
            </a:pPr>
            <a:endParaRPr lang="en-US" sz="2000" dirty="0">
              <a:latin typeface="Calibri" pitchFamily="34" charset="0"/>
            </a:endParaRPr>
          </a:p>
        </p:txBody>
      </p:sp>
    </p:spTree>
    <p:extLst>
      <p:ext uri="{BB962C8B-B14F-4D97-AF65-F5344CB8AC3E}">
        <p14:creationId xmlns:p14="http://schemas.microsoft.com/office/powerpoint/2010/main" val="3059885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barn(inVertical)">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barn(inVertical)">
                                      <p:cBhvr>
                                        <p:cTn id="3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HIẾU RỜI LỚ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255481"/>
            <a:ext cx="3886200" cy="4572000"/>
          </a:xfrm>
          <a:prstGeom prst="rect">
            <a:avLst/>
          </a:prstGeom>
          <a:noFill/>
          <a:ln w="9525">
            <a:solidFill>
              <a:schemeClr val="accent5">
                <a:lumMod val="5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273627" y="306130"/>
            <a:ext cx="3872599" cy="461665"/>
          </a:xfrm>
          <a:prstGeom prst="rect">
            <a:avLst/>
          </a:prstGeom>
        </p:spPr>
        <p:txBody>
          <a:bodyPr wrap="none">
            <a:spAutoFit/>
          </a:bodyPr>
          <a:lstStyle/>
          <a:p>
            <a:r>
              <a:rPr lang="en-US" sz="2400" dirty="0" smtClean="0"/>
              <a:t>HS </a:t>
            </a:r>
            <a:r>
              <a:rPr lang="en-US" sz="2400" dirty="0" err="1" smtClean="0"/>
              <a:t>hoàn</a:t>
            </a:r>
            <a:r>
              <a:rPr lang="en-US" sz="2400" dirty="0" smtClean="0"/>
              <a:t> </a:t>
            </a:r>
            <a:r>
              <a:rPr lang="en-US" sz="2400" dirty="0" err="1"/>
              <a:t>thành</a:t>
            </a:r>
            <a:r>
              <a:rPr lang="en-US" sz="2400" dirty="0"/>
              <a:t> </a:t>
            </a:r>
            <a:r>
              <a:rPr lang="en-US" sz="2400" dirty="0" err="1"/>
              <a:t>phiếu</a:t>
            </a:r>
            <a:r>
              <a:rPr lang="en-US" sz="2400" dirty="0"/>
              <a:t> </a:t>
            </a:r>
            <a:r>
              <a:rPr lang="en-US" sz="2400" dirty="0" err="1"/>
              <a:t>học</a:t>
            </a:r>
            <a:r>
              <a:rPr lang="en-US" sz="2400" dirty="0"/>
              <a:t> </a:t>
            </a:r>
            <a:r>
              <a:rPr lang="en-US" sz="2400" dirty="0" err="1"/>
              <a:t>tập</a:t>
            </a:r>
            <a:r>
              <a:rPr lang="en-US" sz="2400" dirty="0"/>
              <a:t> </a:t>
            </a: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891780"/>
            <a:ext cx="3657599" cy="3951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99127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678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37986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 y="57150"/>
            <a:ext cx="8991600" cy="797719"/>
          </a:xfrm>
        </p:spPr>
        <p:txBody>
          <a:bodyPr>
            <a:noAutofit/>
          </a:bodyPr>
          <a:lstStyle/>
          <a:p>
            <a:r>
              <a:rPr lang="en-US" sz="3200" b="1" dirty="0" smtClean="0">
                <a:solidFill>
                  <a:srgbClr val="FF0000"/>
                </a:solidFill>
                <a:effectLst/>
                <a:latin typeface="+mn-lt"/>
                <a:ea typeface="Calibri"/>
              </a:rPr>
              <a:t>CHUYÊN ĐỀ 2: SÂN KHẤU HÓA TÁC PHẨM VĂN HỌC </a:t>
            </a:r>
            <a:endParaRPr lang="en-US" sz="3200" dirty="0">
              <a:solidFill>
                <a:srgbClr val="FF0000"/>
              </a:solidFill>
              <a:latin typeface="+mn-lt"/>
            </a:endParaRPr>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581150"/>
            <a:ext cx="7696200" cy="320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57200" y="742950"/>
            <a:ext cx="8382000" cy="707886"/>
          </a:xfrm>
          <a:prstGeom prst="rect">
            <a:avLst/>
          </a:prstGeom>
        </p:spPr>
        <p:txBody>
          <a:bodyPr wrap="square">
            <a:spAutoFit/>
          </a:bodyPr>
          <a:lstStyle/>
          <a:p>
            <a:pPr lvl="0"/>
            <a:r>
              <a:rPr lang="en-US" sz="2000" b="1" dirty="0" err="1" smtClean="0">
                <a:solidFill>
                  <a:srgbClr val="002060"/>
                </a:solidFill>
                <a:ea typeface="Times New Roman"/>
              </a:rPr>
              <a:t>Tiết</a:t>
            </a:r>
            <a:r>
              <a:rPr lang="en-US" sz="2000" b="1" dirty="0" smtClean="0">
                <a:solidFill>
                  <a:srgbClr val="002060"/>
                </a:solidFill>
                <a:ea typeface="Times New Roman"/>
              </a:rPr>
              <a:t> </a:t>
            </a:r>
            <a:r>
              <a:rPr lang="en-US" sz="2000" b="1" dirty="0">
                <a:solidFill>
                  <a:srgbClr val="002060"/>
                </a:solidFill>
                <a:ea typeface="Times New Roman"/>
              </a:rPr>
              <a:t>1</a:t>
            </a:r>
            <a:r>
              <a:rPr lang="en-US" sz="2000" b="1" dirty="0" smtClean="0">
                <a:solidFill>
                  <a:srgbClr val="002060"/>
                </a:solidFill>
                <a:ea typeface="Times New Roman"/>
              </a:rPr>
              <a:t>: </a:t>
            </a:r>
            <a:endParaRPr lang="en-US" sz="2000" b="1" dirty="0" smtClean="0">
              <a:solidFill>
                <a:srgbClr val="002060"/>
              </a:solidFill>
              <a:ea typeface="Times New Roman"/>
            </a:endParaRPr>
          </a:p>
          <a:p>
            <a:pPr lvl="0" algn="ctr"/>
            <a:r>
              <a:rPr lang="vi-VN" sz="2000" b="1" dirty="0" smtClean="0">
                <a:solidFill>
                  <a:srgbClr val="002060"/>
                </a:solidFill>
                <a:ea typeface="Times New Roman"/>
              </a:rPr>
              <a:t>1. SÂN KHẤU HÓA TÁC PHẨM VĂN HỌC LÀ GÌ?</a:t>
            </a:r>
            <a:endParaRPr lang="vi-VN" sz="2000" b="1" dirty="0">
              <a:solidFill>
                <a:srgbClr val="002060"/>
              </a:solidFill>
              <a:ea typeface="Times New Roman"/>
            </a:endParaRPr>
          </a:p>
        </p:txBody>
      </p:sp>
    </p:spTree>
    <p:extLst>
      <p:ext uri="{BB962C8B-B14F-4D97-AF65-F5344CB8AC3E}">
        <p14:creationId xmlns:p14="http://schemas.microsoft.com/office/powerpoint/2010/main" val="20657355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19400" y="2004536"/>
            <a:ext cx="3637086" cy="369332"/>
          </a:xfrm>
          <a:prstGeom prst="rect">
            <a:avLst/>
          </a:prstGeom>
        </p:spPr>
        <p:txBody>
          <a:bodyPr wrap="none">
            <a:spAutoFit/>
          </a:bodyPr>
          <a:lstStyle/>
          <a:p>
            <a:r>
              <a:rPr lang="en-US" dirty="0" smtClean="0"/>
              <a:t>VIDEO BÀI HÁT “</a:t>
            </a:r>
            <a:r>
              <a:rPr lang="en-US" dirty="0" err="1" smtClean="0"/>
              <a:t>Mùa</a:t>
            </a:r>
            <a:r>
              <a:rPr lang="en-US" dirty="0" smtClean="0"/>
              <a:t> </a:t>
            </a:r>
            <a:r>
              <a:rPr lang="en-US" dirty="0" err="1"/>
              <a:t>xuân</a:t>
            </a:r>
            <a:r>
              <a:rPr lang="en-US" dirty="0"/>
              <a:t> </a:t>
            </a:r>
            <a:r>
              <a:rPr lang="en-US" dirty="0" err="1"/>
              <a:t>nho</a:t>
            </a:r>
            <a:r>
              <a:rPr lang="en-US" dirty="0"/>
              <a:t> </a:t>
            </a:r>
            <a:r>
              <a:rPr lang="en-US" dirty="0" err="1"/>
              <a:t>nhỏ</a:t>
            </a:r>
            <a:r>
              <a:rPr lang="en-US" dirty="0"/>
              <a:t>” </a:t>
            </a:r>
          </a:p>
        </p:txBody>
      </p:sp>
    </p:spTree>
    <p:extLst>
      <p:ext uri="{BB962C8B-B14F-4D97-AF65-F5344CB8AC3E}">
        <p14:creationId xmlns:p14="http://schemas.microsoft.com/office/powerpoint/2010/main" val="17807398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Diagonal Corner Rectangle 3"/>
          <p:cNvSpPr/>
          <p:nvPr/>
        </p:nvSpPr>
        <p:spPr>
          <a:xfrm>
            <a:off x="76200" y="13484"/>
            <a:ext cx="5334000" cy="2405866"/>
          </a:xfrm>
          <a:prstGeom prst="snip2DiagRect">
            <a:avLst/>
          </a:prstGeom>
          <a:solidFill>
            <a:schemeClr val="accent3">
              <a:lumMod val="20000"/>
              <a:lumOff val="80000"/>
            </a:schemeClr>
          </a:solidFill>
          <a:ln/>
        </p:spPr>
        <p:style>
          <a:lnRef idx="1">
            <a:schemeClr val="accent1"/>
          </a:lnRef>
          <a:fillRef idx="2">
            <a:schemeClr val="accent1"/>
          </a:fillRef>
          <a:effectRef idx="1">
            <a:schemeClr val="accent1"/>
          </a:effectRef>
          <a:fontRef idx="minor">
            <a:schemeClr val="dk1"/>
          </a:fontRef>
        </p:style>
        <p:txBody>
          <a:bodyPr wrap="square">
            <a:spAutoFit/>
          </a:bodyPr>
          <a:lstStyle/>
          <a:p>
            <a:pPr algn="just">
              <a:spcAft>
                <a:spcPts val="600"/>
              </a:spcAft>
            </a:pPr>
            <a:r>
              <a:rPr lang="en-US" sz="2400" dirty="0">
                <a:latin typeface="Calibri" pitchFamily="34" charset="0"/>
                <a:ea typeface="Times New Roman"/>
              </a:rPr>
              <a:t>- </a:t>
            </a:r>
            <a:r>
              <a:rPr lang="en-US" sz="2400" dirty="0" err="1">
                <a:latin typeface="Calibri" pitchFamily="34" charset="0"/>
                <a:ea typeface="Times New Roman"/>
              </a:rPr>
              <a:t>Bài</a:t>
            </a:r>
            <a:r>
              <a:rPr lang="en-US" sz="2400" dirty="0">
                <a:latin typeface="Calibri" pitchFamily="34" charset="0"/>
                <a:ea typeface="Times New Roman"/>
              </a:rPr>
              <a:t> </a:t>
            </a:r>
            <a:r>
              <a:rPr lang="en-US" sz="2400" dirty="0" err="1">
                <a:latin typeface="Calibri" pitchFamily="34" charset="0"/>
                <a:ea typeface="Times New Roman"/>
              </a:rPr>
              <a:t>hát</a:t>
            </a:r>
            <a:r>
              <a:rPr lang="en-US" sz="2400" dirty="0">
                <a:latin typeface="Calibri" pitchFamily="34" charset="0"/>
                <a:ea typeface="Times New Roman"/>
              </a:rPr>
              <a:t> </a:t>
            </a:r>
            <a:r>
              <a:rPr lang="en-US" sz="2400" dirty="0" err="1">
                <a:latin typeface="Calibri" pitchFamily="34" charset="0"/>
                <a:ea typeface="Times New Roman"/>
              </a:rPr>
              <a:t>trên</a:t>
            </a:r>
            <a:r>
              <a:rPr lang="en-US" sz="2400" dirty="0">
                <a:latin typeface="Calibri" pitchFamily="34" charset="0"/>
                <a:ea typeface="Times New Roman"/>
              </a:rPr>
              <a:t> </a:t>
            </a:r>
            <a:r>
              <a:rPr lang="en-US" sz="2400" dirty="0" err="1">
                <a:latin typeface="Calibri" pitchFamily="34" charset="0"/>
                <a:ea typeface="Times New Roman"/>
              </a:rPr>
              <a:t>được</a:t>
            </a:r>
            <a:r>
              <a:rPr lang="en-US" sz="2400" dirty="0">
                <a:latin typeface="Calibri" pitchFamily="34" charset="0"/>
                <a:ea typeface="Times New Roman"/>
              </a:rPr>
              <a:t> </a:t>
            </a:r>
            <a:r>
              <a:rPr lang="en-US" sz="2400" dirty="0" err="1">
                <a:latin typeface="Calibri" pitchFamily="34" charset="0"/>
                <a:ea typeface="Times New Roman"/>
              </a:rPr>
              <a:t>phổ</a:t>
            </a:r>
            <a:r>
              <a:rPr lang="en-US" sz="2400" dirty="0">
                <a:latin typeface="Calibri" pitchFamily="34" charset="0"/>
                <a:ea typeface="Times New Roman"/>
              </a:rPr>
              <a:t> </a:t>
            </a:r>
            <a:r>
              <a:rPr lang="en-US" sz="2400" dirty="0" err="1">
                <a:latin typeface="Calibri" pitchFamily="34" charset="0"/>
                <a:ea typeface="Times New Roman"/>
              </a:rPr>
              <a:t>nhạc</a:t>
            </a:r>
            <a:r>
              <a:rPr lang="en-US" sz="2400" dirty="0">
                <a:latin typeface="Calibri" pitchFamily="34" charset="0"/>
                <a:ea typeface="Times New Roman"/>
              </a:rPr>
              <a:t> </a:t>
            </a:r>
            <a:r>
              <a:rPr lang="en-US" sz="2400" dirty="0" err="1">
                <a:latin typeface="Calibri" pitchFamily="34" charset="0"/>
                <a:ea typeface="Times New Roman"/>
              </a:rPr>
              <a:t>từ</a:t>
            </a:r>
            <a:r>
              <a:rPr lang="en-US" sz="2400" dirty="0">
                <a:latin typeface="Calibri" pitchFamily="34" charset="0"/>
                <a:ea typeface="Times New Roman"/>
              </a:rPr>
              <a:t> </a:t>
            </a:r>
            <a:r>
              <a:rPr lang="en-US" sz="2400" dirty="0" err="1">
                <a:latin typeface="Calibri" pitchFamily="34" charset="0"/>
                <a:ea typeface="Times New Roman"/>
              </a:rPr>
              <a:t>tác</a:t>
            </a:r>
            <a:r>
              <a:rPr lang="en-US" sz="2400" dirty="0">
                <a:latin typeface="Calibri" pitchFamily="34" charset="0"/>
                <a:ea typeface="Times New Roman"/>
              </a:rPr>
              <a:t> </a:t>
            </a:r>
            <a:r>
              <a:rPr lang="en-US" sz="2400" dirty="0" err="1">
                <a:latin typeface="Calibri" pitchFamily="34" charset="0"/>
                <a:ea typeface="Times New Roman"/>
              </a:rPr>
              <a:t>phẩm</a:t>
            </a:r>
            <a:r>
              <a:rPr lang="en-US" sz="2400" dirty="0">
                <a:latin typeface="Calibri" pitchFamily="34" charset="0"/>
                <a:ea typeface="Times New Roman"/>
              </a:rPr>
              <a:t> </a:t>
            </a:r>
            <a:r>
              <a:rPr lang="en-US" sz="2400" dirty="0" err="1">
                <a:latin typeface="Calibri" pitchFamily="34" charset="0"/>
                <a:ea typeface="Times New Roman"/>
              </a:rPr>
              <a:t>văn</a:t>
            </a:r>
            <a:r>
              <a:rPr lang="en-US" sz="2400" dirty="0">
                <a:latin typeface="Calibri" pitchFamily="34" charset="0"/>
                <a:ea typeface="Times New Roman"/>
              </a:rPr>
              <a:t> </a:t>
            </a:r>
            <a:r>
              <a:rPr lang="en-US" sz="2400" dirty="0" err="1">
                <a:latin typeface="Calibri" pitchFamily="34" charset="0"/>
                <a:ea typeface="Times New Roman"/>
              </a:rPr>
              <a:t>học</a:t>
            </a:r>
            <a:r>
              <a:rPr lang="en-US" sz="2400" dirty="0">
                <a:latin typeface="Calibri" pitchFamily="34" charset="0"/>
                <a:ea typeface="Times New Roman"/>
              </a:rPr>
              <a:t> </a:t>
            </a:r>
            <a:r>
              <a:rPr lang="en-US" sz="2400" dirty="0" err="1">
                <a:latin typeface="Calibri" pitchFamily="34" charset="0"/>
                <a:ea typeface="Times New Roman"/>
              </a:rPr>
              <a:t>nào</a:t>
            </a:r>
            <a:r>
              <a:rPr lang="en-US" sz="2400" dirty="0">
                <a:latin typeface="Calibri" pitchFamily="34" charset="0"/>
                <a:ea typeface="Times New Roman"/>
              </a:rPr>
              <a:t>?</a:t>
            </a:r>
            <a:endParaRPr lang="en-US" sz="2400" dirty="0">
              <a:latin typeface="Calibri" pitchFamily="34" charset="0"/>
              <a:ea typeface="Calibri"/>
            </a:endParaRPr>
          </a:p>
          <a:p>
            <a:pPr algn="just">
              <a:spcAft>
                <a:spcPts val="600"/>
              </a:spcAft>
            </a:pPr>
            <a:r>
              <a:rPr lang="en-US" sz="2400" dirty="0">
                <a:latin typeface="Calibri" pitchFamily="34" charset="0"/>
                <a:ea typeface="Times New Roman"/>
              </a:rPr>
              <a:t>- </a:t>
            </a:r>
            <a:r>
              <a:rPr lang="en-US" sz="2400" dirty="0" err="1">
                <a:latin typeface="Calibri" pitchFamily="34" charset="0"/>
                <a:ea typeface="Times New Roman"/>
              </a:rPr>
              <a:t>Lời</a:t>
            </a:r>
            <a:r>
              <a:rPr lang="en-US" sz="2400" dirty="0">
                <a:latin typeface="Calibri" pitchFamily="34" charset="0"/>
                <a:ea typeface="Times New Roman"/>
              </a:rPr>
              <a:t> </a:t>
            </a:r>
            <a:r>
              <a:rPr lang="en-US" sz="2400" dirty="0" err="1">
                <a:latin typeface="Calibri" pitchFamily="34" charset="0"/>
                <a:ea typeface="Times New Roman"/>
              </a:rPr>
              <a:t>thơ</a:t>
            </a:r>
            <a:r>
              <a:rPr lang="en-US" sz="2400" dirty="0">
                <a:latin typeface="Calibri" pitchFamily="34" charset="0"/>
                <a:ea typeface="Times New Roman"/>
              </a:rPr>
              <a:t> </a:t>
            </a:r>
            <a:r>
              <a:rPr lang="en-US" sz="2400" dirty="0" err="1">
                <a:latin typeface="Calibri" pitchFamily="34" charset="0"/>
                <a:ea typeface="Times New Roman"/>
              </a:rPr>
              <a:t>và</a:t>
            </a:r>
            <a:r>
              <a:rPr lang="en-US" sz="2400" dirty="0">
                <a:latin typeface="Calibri" pitchFamily="34" charset="0"/>
                <a:ea typeface="Times New Roman"/>
              </a:rPr>
              <a:t> </a:t>
            </a:r>
            <a:r>
              <a:rPr lang="en-US" sz="2400" dirty="0" err="1">
                <a:latin typeface="Calibri" pitchFamily="34" charset="0"/>
                <a:ea typeface="Times New Roman"/>
              </a:rPr>
              <a:t>lời</a:t>
            </a:r>
            <a:r>
              <a:rPr lang="en-US" sz="2400" dirty="0">
                <a:latin typeface="Calibri" pitchFamily="34" charset="0"/>
                <a:ea typeface="Times New Roman"/>
              </a:rPr>
              <a:t> </a:t>
            </a:r>
            <a:r>
              <a:rPr lang="en-US" sz="2400" dirty="0" err="1">
                <a:latin typeface="Calibri" pitchFamily="34" charset="0"/>
                <a:ea typeface="Times New Roman"/>
              </a:rPr>
              <a:t>nhạc</a:t>
            </a:r>
            <a:r>
              <a:rPr lang="en-US" sz="2400" dirty="0">
                <a:latin typeface="Calibri" pitchFamily="34" charset="0"/>
                <a:ea typeface="Times New Roman"/>
              </a:rPr>
              <a:t> </a:t>
            </a:r>
            <a:r>
              <a:rPr lang="en-US" sz="2400" dirty="0" err="1">
                <a:latin typeface="Calibri" pitchFamily="34" charset="0"/>
                <a:ea typeface="Times New Roman"/>
              </a:rPr>
              <a:t>tác</a:t>
            </a:r>
            <a:r>
              <a:rPr lang="en-US" sz="2400" dirty="0">
                <a:latin typeface="Calibri" pitchFamily="34" charset="0"/>
                <a:ea typeface="Times New Roman"/>
              </a:rPr>
              <a:t> </a:t>
            </a:r>
            <a:r>
              <a:rPr lang="en-US" sz="2400" dirty="0" err="1">
                <a:latin typeface="Calibri" pitchFamily="34" charset="0"/>
                <a:ea typeface="Times New Roman"/>
              </a:rPr>
              <a:t>động</a:t>
            </a:r>
            <a:r>
              <a:rPr lang="en-US" sz="2400" dirty="0">
                <a:latin typeface="Calibri" pitchFamily="34" charset="0"/>
                <a:ea typeface="Times New Roman"/>
              </a:rPr>
              <a:t> </a:t>
            </a:r>
            <a:r>
              <a:rPr lang="en-US" sz="2400" dirty="0" err="1">
                <a:latin typeface="Calibri" pitchFamily="34" charset="0"/>
                <a:ea typeface="Times New Roman"/>
              </a:rPr>
              <a:t>tới</a:t>
            </a:r>
            <a:r>
              <a:rPr lang="en-US" sz="2400" dirty="0">
                <a:latin typeface="Calibri" pitchFamily="34" charset="0"/>
                <a:ea typeface="Times New Roman"/>
              </a:rPr>
              <a:t> </a:t>
            </a:r>
            <a:r>
              <a:rPr lang="en-US" sz="2400" dirty="0" err="1">
                <a:latin typeface="Calibri" pitchFamily="34" charset="0"/>
                <a:ea typeface="Times New Roman"/>
              </a:rPr>
              <a:t>tác</a:t>
            </a:r>
            <a:r>
              <a:rPr lang="en-US" sz="2400" dirty="0">
                <a:latin typeface="Calibri" pitchFamily="34" charset="0"/>
                <a:ea typeface="Times New Roman"/>
              </a:rPr>
              <a:t> </a:t>
            </a:r>
            <a:r>
              <a:rPr lang="en-US" sz="2400" dirty="0" err="1">
                <a:latin typeface="Calibri" pitchFamily="34" charset="0"/>
                <a:ea typeface="Times New Roman"/>
              </a:rPr>
              <a:t>động</a:t>
            </a:r>
            <a:r>
              <a:rPr lang="en-US" sz="2400" dirty="0">
                <a:latin typeface="Calibri" pitchFamily="34" charset="0"/>
                <a:ea typeface="Times New Roman"/>
              </a:rPr>
              <a:t> </a:t>
            </a:r>
            <a:r>
              <a:rPr lang="en-US" sz="2400" dirty="0" err="1">
                <a:latin typeface="Calibri" pitchFamily="34" charset="0"/>
                <a:ea typeface="Times New Roman"/>
              </a:rPr>
              <a:t>tới</a:t>
            </a:r>
            <a:r>
              <a:rPr lang="en-US" sz="2400" dirty="0">
                <a:latin typeface="Calibri" pitchFamily="34" charset="0"/>
                <a:ea typeface="Times New Roman"/>
              </a:rPr>
              <a:t> </a:t>
            </a:r>
            <a:r>
              <a:rPr lang="en-US" sz="2400" dirty="0" err="1">
                <a:latin typeface="Calibri" pitchFamily="34" charset="0"/>
                <a:ea typeface="Times New Roman"/>
              </a:rPr>
              <a:t>quá</a:t>
            </a:r>
            <a:r>
              <a:rPr lang="en-US" sz="2400" dirty="0">
                <a:latin typeface="Calibri" pitchFamily="34" charset="0"/>
                <a:ea typeface="Times New Roman"/>
              </a:rPr>
              <a:t> </a:t>
            </a:r>
            <a:r>
              <a:rPr lang="en-US" sz="2400" dirty="0" err="1">
                <a:latin typeface="Calibri" pitchFamily="34" charset="0"/>
                <a:ea typeface="Times New Roman"/>
              </a:rPr>
              <a:t>trình</a:t>
            </a:r>
            <a:r>
              <a:rPr lang="en-US" sz="2400" dirty="0">
                <a:latin typeface="Calibri" pitchFamily="34" charset="0"/>
                <a:ea typeface="Times New Roman"/>
              </a:rPr>
              <a:t> </a:t>
            </a:r>
            <a:r>
              <a:rPr lang="en-US" sz="2400" dirty="0" err="1">
                <a:latin typeface="Calibri" pitchFamily="34" charset="0"/>
                <a:ea typeface="Times New Roman"/>
              </a:rPr>
              <a:t>tiếp</a:t>
            </a:r>
            <a:r>
              <a:rPr lang="en-US" sz="2400" dirty="0">
                <a:latin typeface="Calibri" pitchFamily="34" charset="0"/>
                <a:ea typeface="Times New Roman"/>
              </a:rPr>
              <a:t> </a:t>
            </a:r>
            <a:r>
              <a:rPr lang="en-US" sz="2400" dirty="0" err="1">
                <a:latin typeface="Calibri" pitchFamily="34" charset="0"/>
                <a:ea typeface="Times New Roman"/>
              </a:rPr>
              <a:t>nhận</a:t>
            </a:r>
            <a:r>
              <a:rPr lang="en-US" sz="2400" dirty="0">
                <a:latin typeface="Calibri" pitchFamily="34" charset="0"/>
                <a:ea typeface="Times New Roman"/>
              </a:rPr>
              <a:t> </a:t>
            </a:r>
            <a:r>
              <a:rPr lang="en-US" sz="2400" dirty="0" err="1">
                <a:latin typeface="Calibri" pitchFamily="34" charset="0"/>
                <a:ea typeface="Times New Roman"/>
              </a:rPr>
              <a:t>của</a:t>
            </a:r>
            <a:r>
              <a:rPr lang="en-US" sz="2400" dirty="0">
                <a:latin typeface="Calibri" pitchFamily="34" charset="0"/>
                <a:ea typeface="Times New Roman"/>
              </a:rPr>
              <a:t> </a:t>
            </a:r>
            <a:r>
              <a:rPr lang="en-US" sz="2400" dirty="0" err="1">
                <a:latin typeface="Calibri" pitchFamily="34" charset="0"/>
                <a:ea typeface="Times New Roman"/>
              </a:rPr>
              <a:t>em</a:t>
            </a:r>
            <a:r>
              <a:rPr lang="en-US" sz="2400" dirty="0">
                <a:latin typeface="Calibri" pitchFamily="34" charset="0"/>
                <a:ea typeface="Times New Roman"/>
              </a:rPr>
              <a:t> </a:t>
            </a:r>
            <a:r>
              <a:rPr lang="en-US" sz="2400" dirty="0" err="1">
                <a:latin typeface="Calibri" pitchFamily="34" charset="0"/>
                <a:ea typeface="Times New Roman"/>
              </a:rPr>
              <a:t>như</a:t>
            </a:r>
            <a:r>
              <a:rPr lang="en-US" sz="2400" dirty="0">
                <a:latin typeface="Calibri" pitchFamily="34" charset="0"/>
                <a:ea typeface="Times New Roman"/>
              </a:rPr>
              <a:t> </a:t>
            </a:r>
            <a:r>
              <a:rPr lang="en-US" sz="2400" dirty="0" err="1">
                <a:latin typeface="Calibri" pitchFamily="34" charset="0"/>
                <a:ea typeface="Times New Roman"/>
              </a:rPr>
              <a:t>thế</a:t>
            </a:r>
            <a:r>
              <a:rPr lang="en-US" sz="2400" dirty="0">
                <a:latin typeface="Calibri" pitchFamily="34" charset="0"/>
                <a:ea typeface="Times New Roman"/>
              </a:rPr>
              <a:t> </a:t>
            </a:r>
            <a:r>
              <a:rPr lang="en-US" sz="2400" dirty="0" err="1">
                <a:latin typeface="Calibri" pitchFamily="34" charset="0"/>
                <a:ea typeface="Times New Roman"/>
              </a:rPr>
              <a:t>nào</a:t>
            </a:r>
            <a:r>
              <a:rPr lang="en-US" sz="2400" dirty="0">
                <a:latin typeface="Calibri" pitchFamily="34" charset="0"/>
                <a:ea typeface="Times New Roman"/>
              </a:rPr>
              <a:t>? </a:t>
            </a:r>
            <a:endParaRPr lang="en-US" sz="2400" dirty="0">
              <a:effectLst/>
              <a:latin typeface="Calibri" pitchFamily="34" charset="0"/>
              <a:ea typeface="Calibri"/>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29857"/>
            <a:ext cx="3581400" cy="2389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nip Diagonal Corner Rectangle 5"/>
          <p:cNvSpPr/>
          <p:nvPr/>
        </p:nvSpPr>
        <p:spPr>
          <a:xfrm>
            <a:off x="152400" y="2512457"/>
            <a:ext cx="8763000" cy="2497693"/>
          </a:xfrm>
          <a:prstGeom prst="snip2DiagRect">
            <a:avLst/>
          </a:prstGeom>
          <a:solidFill>
            <a:srgbClr val="00B050"/>
          </a:solidFill>
          <a:ln/>
        </p:spPr>
        <p:style>
          <a:lnRef idx="1">
            <a:schemeClr val="accent2"/>
          </a:lnRef>
          <a:fillRef idx="2">
            <a:schemeClr val="accent2"/>
          </a:fillRef>
          <a:effectRef idx="1">
            <a:schemeClr val="accent2"/>
          </a:effectRef>
          <a:fontRef idx="minor">
            <a:schemeClr val="dk1"/>
          </a:fontRef>
        </p:style>
        <p:txBody>
          <a:bodyPr wrap="square">
            <a:spAutoFit/>
          </a:bodyPr>
          <a:lstStyle/>
          <a:p>
            <a:pPr>
              <a:spcAft>
                <a:spcPts val="600"/>
              </a:spcAft>
            </a:pPr>
            <a:r>
              <a:rPr lang="vi-VN" sz="2400" dirty="0">
                <a:solidFill>
                  <a:schemeClr val="bg1"/>
                </a:solidFill>
                <a:latin typeface="Calibri" pitchFamily="34" charset="0"/>
                <a:ea typeface="Times New Roman"/>
              </a:rPr>
              <a:t>- Bài hát được phổ nhạc từ tác phẩm </a:t>
            </a:r>
            <a:r>
              <a:rPr lang="vi-VN" sz="2400" b="1" i="1" dirty="0">
                <a:solidFill>
                  <a:srgbClr val="FFFF00"/>
                </a:solidFill>
                <a:latin typeface="Calibri" pitchFamily="34" charset="0"/>
                <a:ea typeface="Times New Roman"/>
              </a:rPr>
              <a:t>“Mùa xuân nho nhỏ” </a:t>
            </a:r>
            <a:r>
              <a:rPr lang="vi-VN" sz="2400" dirty="0">
                <a:solidFill>
                  <a:schemeClr val="bg1"/>
                </a:solidFill>
                <a:latin typeface="Calibri" pitchFamily="34" charset="0"/>
                <a:ea typeface="Times New Roman"/>
              </a:rPr>
              <a:t>của </a:t>
            </a:r>
            <a:r>
              <a:rPr lang="vi-VN" sz="2400" b="1" i="1" dirty="0">
                <a:solidFill>
                  <a:srgbClr val="FFFF00"/>
                </a:solidFill>
                <a:latin typeface="Calibri" pitchFamily="34" charset="0"/>
                <a:ea typeface="Times New Roman"/>
              </a:rPr>
              <a:t>Thanh Hải </a:t>
            </a:r>
          </a:p>
          <a:p>
            <a:pPr>
              <a:spcAft>
                <a:spcPts val="600"/>
              </a:spcAft>
            </a:pPr>
            <a:r>
              <a:rPr lang="vi-VN" sz="2400" dirty="0">
                <a:solidFill>
                  <a:schemeClr val="bg1"/>
                </a:solidFill>
                <a:latin typeface="Calibri" pitchFamily="34" charset="0"/>
                <a:ea typeface="Times New Roman"/>
              </a:rPr>
              <a:t>- Lời thơ: tiếp nhận qua hành động đọc</a:t>
            </a:r>
          </a:p>
          <a:p>
            <a:pPr>
              <a:spcAft>
                <a:spcPts val="600"/>
              </a:spcAft>
            </a:pPr>
            <a:r>
              <a:rPr lang="vi-VN" sz="2400" dirty="0">
                <a:solidFill>
                  <a:schemeClr val="bg1"/>
                </a:solidFill>
                <a:latin typeface="Calibri" pitchFamily="34" charset="0"/>
                <a:ea typeface="Times New Roman"/>
              </a:rPr>
              <a:t>- Lời nhạc: tiếp nhận qua hành động nghe – xem, tiết tấu, nhịp, giai điệu, sân khấu, ….</a:t>
            </a:r>
          </a:p>
        </p:txBody>
      </p:sp>
    </p:spTree>
    <p:extLst>
      <p:ext uri="{BB962C8B-B14F-4D97-AF65-F5344CB8AC3E}">
        <p14:creationId xmlns:p14="http://schemas.microsoft.com/office/powerpoint/2010/main" val="129889732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827788" y="1581517"/>
            <a:ext cx="7391399" cy="1225526"/>
            <a:chOff x="1066801" y="1581517"/>
            <a:chExt cx="7391399" cy="1225526"/>
          </a:xfrm>
        </p:grpSpPr>
        <p:sp>
          <p:nvSpPr>
            <p:cNvPr id="7" name="Freeform 6"/>
            <p:cNvSpPr/>
            <p:nvPr/>
          </p:nvSpPr>
          <p:spPr>
            <a:xfrm>
              <a:off x="1066801" y="1581517"/>
              <a:ext cx="857867" cy="1225526"/>
            </a:xfrm>
            <a:custGeom>
              <a:avLst/>
              <a:gdLst>
                <a:gd name="connsiteX0" fmla="*/ 0 w 1225525"/>
                <a:gd name="connsiteY0" fmla="*/ 0 h 857867"/>
                <a:gd name="connsiteX1" fmla="*/ 796592 w 1225525"/>
                <a:gd name="connsiteY1" fmla="*/ 0 h 857867"/>
                <a:gd name="connsiteX2" fmla="*/ 1225525 w 1225525"/>
                <a:gd name="connsiteY2" fmla="*/ 428934 h 857867"/>
                <a:gd name="connsiteX3" fmla="*/ 796592 w 1225525"/>
                <a:gd name="connsiteY3" fmla="*/ 857867 h 857867"/>
                <a:gd name="connsiteX4" fmla="*/ 0 w 1225525"/>
                <a:gd name="connsiteY4" fmla="*/ 857867 h 857867"/>
                <a:gd name="connsiteX5" fmla="*/ 428934 w 1225525"/>
                <a:gd name="connsiteY5" fmla="*/ 428934 h 857867"/>
                <a:gd name="connsiteX6" fmla="*/ 0 w 1225525"/>
                <a:gd name="connsiteY6" fmla="*/ 0 h 85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525" h="857867">
                  <a:moveTo>
                    <a:pt x="1225524" y="0"/>
                  </a:moveTo>
                  <a:lnTo>
                    <a:pt x="1225524" y="557614"/>
                  </a:lnTo>
                  <a:lnTo>
                    <a:pt x="612762" y="857867"/>
                  </a:lnTo>
                  <a:lnTo>
                    <a:pt x="1" y="557614"/>
                  </a:lnTo>
                  <a:lnTo>
                    <a:pt x="1" y="0"/>
                  </a:lnTo>
                  <a:lnTo>
                    <a:pt x="612762" y="300254"/>
                  </a:lnTo>
                  <a:lnTo>
                    <a:pt x="1225524" y="0"/>
                  </a:lnTo>
                  <a:close/>
                </a:path>
              </a:pathLst>
            </a:cu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5241" tIns="444175" rIns="15239" bIns="444173" numCol="1" spcCol="1270" anchor="ctr" anchorCtr="0">
              <a:noAutofit/>
            </a:bodyPr>
            <a:lstStyle/>
            <a:p>
              <a:pPr lvl="0" algn="ctr" defTabSz="1066800">
                <a:lnSpc>
                  <a:spcPct val="90000"/>
                </a:lnSpc>
                <a:spcBef>
                  <a:spcPct val="0"/>
                </a:spcBef>
                <a:spcAft>
                  <a:spcPct val="35000"/>
                </a:spcAft>
              </a:pPr>
              <a:endParaRPr lang="en-US" sz="2400" kern="1200" dirty="0"/>
            </a:p>
          </p:txBody>
        </p:sp>
        <p:sp>
          <p:nvSpPr>
            <p:cNvPr id="8" name="Freeform 7"/>
            <p:cNvSpPr/>
            <p:nvPr/>
          </p:nvSpPr>
          <p:spPr>
            <a:xfrm>
              <a:off x="1924667" y="1605843"/>
              <a:ext cx="6533533" cy="747944"/>
            </a:xfrm>
            <a:custGeom>
              <a:avLst/>
              <a:gdLst>
                <a:gd name="connsiteX0" fmla="*/ 124660 w 747943"/>
                <a:gd name="connsiteY0" fmla="*/ 0 h 6533532"/>
                <a:gd name="connsiteX1" fmla="*/ 623283 w 747943"/>
                <a:gd name="connsiteY1" fmla="*/ 0 h 6533532"/>
                <a:gd name="connsiteX2" fmla="*/ 747943 w 747943"/>
                <a:gd name="connsiteY2" fmla="*/ 124660 h 6533532"/>
                <a:gd name="connsiteX3" fmla="*/ 747943 w 747943"/>
                <a:gd name="connsiteY3" fmla="*/ 6533532 h 6533532"/>
                <a:gd name="connsiteX4" fmla="*/ 747943 w 747943"/>
                <a:gd name="connsiteY4" fmla="*/ 6533532 h 6533532"/>
                <a:gd name="connsiteX5" fmla="*/ 0 w 747943"/>
                <a:gd name="connsiteY5" fmla="*/ 6533532 h 6533532"/>
                <a:gd name="connsiteX6" fmla="*/ 0 w 747943"/>
                <a:gd name="connsiteY6" fmla="*/ 6533532 h 6533532"/>
                <a:gd name="connsiteX7" fmla="*/ 0 w 747943"/>
                <a:gd name="connsiteY7" fmla="*/ 124660 h 6533532"/>
                <a:gd name="connsiteX8" fmla="*/ 124660 w 747943"/>
                <a:gd name="connsiteY8" fmla="*/ 0 h 6533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7943" h="6533532">
                  <a:moveTo>
                    <a:pt x="747943" y="1088950"/>
                  </a:moveTo>
                  <a:lnTo>
                    <a:pt x="747943" y="5444582"/>
                  </a:lnTo>
                  <a:cubicBezTo>
                    <a:pt x="747943" y="6045992"/>
                    <a:pt x="741554" y="6533528"/>
                    <a:pt x="733672" y="6533528"/>
                  </a:cubicBezTo>
                  <a:lnTo>
                    <a:pt x="0" y="6533528"/>
                  </a:lnTo>
                  <a:lnTo>
                    <a:pt x="0" y="6533528"/>
                  </a:lnTo>
                  <a:lnTo>
                    <a:pt x="0" y="4"/>
                  </a:lnTo>
                  <a:lnTo>
                    <a:pt x="0" y="4"/>
                  </a:lnTo>
                  <a:lnTo>
                    <a:pt x="733672" y="4"/>
                  </a:lnTo>
                  <a:cubicBezTo>
                    <a:pt x="741554" y="4"/>
                    <a:pt x="747943" y="487540"/>
                    <a:pt x="747943" y="1088950"/>
                  </a:cubicBezTo>
                  <a:close/>
                </a:path>
              </a:pathLst>
            </a:cu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0689" tIns="51752" rIns="51752" bIns="51753"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err="1" smtClean="0"/>
                <a:t>Chuyển</a:t>
              </a:r>
              <a:r>
                <a:rPr lang="en-US" sz="2400" b="1" kern="1200" dirty="0" smtClean="0"/>
                <a:t> </a:t>
              </a:r>
              <a:r>
                <a:rPr lang="en-US" sz="2400" b="1" kern="1200" dirty="0" err="1" smtClean="0"/>
                <a:t>nội</a:t>
              </a:r>
              <a:r>
                <a:rPr lang="en-US" sz="2400" b="1" kern="1200" dirty="0" smtClean="0"/>
                <a:t> dung TPVH </a:t>
              </a:r>
              <a:r>
                <a:rPr lang="en-US" sz="2400" b="1" kern="1200" dirty="0" err="1" smtClean="0"/>
                <a:t>thành</a:t>
              </a:r>
              <a:r>
                <a:rPr lang="en-US" sz="2400" b="1" kern="1200" dirty="0" smtClean="0"/>
                <a:t> </a:t>
              </a:r>
              <a:r>
                <a:rPr lang="en-US" sz="2400" b="1" kern="1200" dirty="0" err="1" smtClean="0">
                  <a:solidFill>
                    <a:srgbClr val="FF0000"/>
                  </a:solidFill>
                </a:rPr>
                <a:t>kịch</a:t>
              </a:r>
              <a:r>
                <a:rPr lang="en-US" sz="2400" b="1" kern="1200" dirty="0" smtClean="0">
                  <a:solidFill>
                    <a:srgbClr val="FF0000"/>
                  </a:solidFill>
                </a:rPr>
                <a:t> </a:t>
              </a:r>
              <a:r>
                <a:rPr lang="en-US" sz="2400" b="1" kern="1200" dirty="0" err="1" smtClean="0">
                  <a:solidFill>
                    <a:srgbClr val="FF0000"/>
                  </a:solidFill>
                </a:rPr>
                <a:t>bản</a:t>
              </a:r>
              <a:r>
                <a:rPr lang="en-US" sz="2400" b="1" kern="1200" dirty="0" smtClean="0">
                  <a:solidFill>
                    <a:srgbClr val="FF0000"/>
                  </a:solidFill>
                </a:rPr>
                <a:t> </a:t>
              </a:r>
              <a:r>
                <a:rPr lang="en-US" sz="2400" b="1" kern="1200" dirty="0" err="1" smtClean="0">
                  <a:solidFill>
                    <a:srgbClr val="FF0000"/>
                  </a:solidFill>
                </a:rPr>
                <a:t>văn</a:t>
              </a:r>
              <a:r>
                <a:rPr lang="en-US" sz="2400" b="1" kern="1200" dirty="0" smtClean="0">
                  <a:solidFill>
                    <a:srgbClr val="FF0000"/>
                  </a:solidFill>
                </a:rPr>
                <a:t> </a:t>
              </a:r>
              <a:r>
                <a:rPr lang="en-US" sz="2400" b="1" kern="1200" dirty="0" err="1" smtClean="0">
                  <a:solidFill>
                    <a:srgbClr val="FF0000"/>
                  </a:solidFill>
                </a:rPr>
                <a:t>học</a:t>
              </a:r>
              <a:endParaRPr lang="en-US" sz="2400" b="1" kern="1200" dirty="0">
                <a:solidFill>
                  <a:srgbClr val="FF0000"/>
                </a:solidFill>
              </a:endParaRPr>
            </a:p>
          </p:txBody>
        </p:sp>
      </p:grpSp>
      <p:grpSp>
        <p:nvGrpSpPr>
          <p:cNvPr id="14" name="Group 13"/>
          <p:cNvGrpSpPr/>
          <p:nvPr/>
        </p:nvGrpSpPr>
        <p:grpSpPr>
          <a:xfrm>
            <a:off x="827788" y="2606687"/>
            <a:ext cx="7391399" cy="1225525"/>
            <a:chOff x="1066801" y="2606687"/>
            <a:chExt cx="7391399" cy="1225525"/>
          </a:xfrm>
        </p:grpSpPr>
        <p:sp>
          <p:nvSpPr>
            <p:cNvPr id="9" name="Freeform 8"/>
            <p:cNvSpPr/>
            <p:nvPr/>
          </p:nvSpPr>
          <p:spPr>
            <a:xfrm>
              <a:off x="1066801" y="2606687"/>
              <a:ext cx="857867" cy="1225525"/>
            </a:xfrm>
            <a:custGeom>
              <a:avLst/>
              <a:gdLst>
                <a:gd name="connsiteX0" fmla="*/ 0 w 1225525"/>
                <a:gd name="connsiteY0" fmla="*/ 0 h 857867"/>
                <a:gd name="connsiteX1" fmla="*/ 796592 w 1225525"/>
                <a:gd name="connsiteY1" fmla="*/ 0 h 857867"/>
                <a:gd name="connsiteX2" fmla="*/ 1225525 w 1225525"/>
                <a:gd name="connsiteY2" fmla="*/ 428934 h 857867"/>
                <a:gd name="connsiteX3" fmla="*/ 796592 w 1225525"/>
                <a:gd name="connsiteY3" fmla="*/ 857867 h 857867"/>
                <a:gd name="connsiteX4" fmla="*/ 0 w 1225525"/>
                <a:gd name="connsiteY4" fmla="*/ 857867 h 857867"/>
                <a:gd name="connsiteX5" fmla="*/ 428934 w 1225525"/>
                <a:gd name="connsiteY5" fmla="*/ 428934 h 857867"/>
                <a:gd name="connsiteX6" fmla="*/ 0 w 1225525"/>
                <a:gd name="connsiteY6" fmla="*/ 0 h 85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525" h="857867">
                  <a:moveTo>
                    <a:pt x="1225524" y="0"/>
                  </a:moveTo>
                  <a:lnTo>
                    <a:pt x="1225524" y="557614"/>
                  </a:lnTo>
                  <a:lnTo>
                    <a:pt x="612762" y="857867"/>
                  </a:lnTo>
                  <a:lnTo>
                    <a:pt x="1" y="557614"/>
                  </a:lnTo>
                  <a:lnTo>
                    <a:pt x="1" y="0"/>
                  </a:lnTo>
                  <a:lnTo>
                    <a:pt x="612762" y="300254"/>
                  </a:lnTo>
                  <a:lnTo>
                    <a:pt x="1225524" y="0"/>
                  </a:lnTo>
                  <a:close/>
                </a:path>
              </a:pathLst>
            </a:custGeom>
          </p:spPr>
          <p:style>
            <a:lnRef idx="2">
              <a:schemeClr val="accent5">
                <a:hueOff val="-4966938"/>
                <a:satOff val="19906"/>
                <a:lumOff val="4314"/>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txBody>
            <a:bodyPr spcFirstLastPara="0" vert="horz" wrap="square" lIns="15241" tIns="444174" rIns="15239" bIns="444173" numCol="1" spcCol="1270" anchor="ctr" anchorCtr="0">
              <a:noAutofit/>
            </a:bodyPr>
            <a:lstStyle/>
            <a:p>
              <a:pPr lvl="0" algn="ctr" defTabSz="1066800">
                <a:lnSpc>
                  <a:spcPct val="90000"/>
                </a:lnSpc>
                <a:spcBef>
                  <a:spcPct val="0"/>
                </a:spcBef>
                <a:spcAft>
                  <a:spcPct val="35000"/>
                </a:spcAft>
              </a:pPr>
              <a:endParaRPr lang="en-US" sz="2400" kern="1200"/>
            </a:p>
          </p:txBody>
        </p:sp>
        <p:sp>
          <p:nvSpPr>
            <p:cNvPr id="10" name="Freeform 9"/>
            <p:cNvSpPr/>
            <p:nvPr/>
          </p:nvSpPr>
          <p:spPr>
            <a:xfrm>
              <a:off x="1924667" y="2606687"/>
              <a:ext cx="6533533" cy="796592"/>
            </a:xfrm>
            <a:custGeom>
              <a:avLst/>
              <a:gdLst>
                <a:gd name="connsiteX0" fmla="*/ 132768 w 796591"/>
                <a:gd name="connsiteY0" fmla="*/ 0 h 6533532"/>
                <a:gd name="connsiteX1" fmla="*/ 663823 w 796591"/>
                <a:gd name="connsiteY1" fmla="*/ 0 h 6533532"/>
                <a:gd name="connsiteX2" fmla="*/ 796591 w 796591"/>
                <a:gd name="connsiteY2" fmla="*/ 132768 h 6533532"/>
                <a:gd name="connsiteX3" fmla="*/ 796591 w 796591"/>
                <a:gd name="connsiteY3" fmla="*/ 6533532 h 6533532"/>
                <a:gd name="connsiteX4" fmla="*/ 796591 w 796591"/>
                <a:gd name="connsiteY4" fmla="*/ 6533532 h 6533532"/>
                <a:gd name="connsiteX5" fmla="*/ 0 w 796591"/>
                <a:gd name="connsiteY5" fmla="*/ 6533532 h 6533532"/>
                <a:gd name="connsiteX6" fmla="*/ 0 w 796591"/>
                <a:gd name="connsiteY6" fmla="*/ 6533532 h 6533532"/>
                <a:gd name="connsiteX7" fmla="*/ 0 w 796591"/>
                <a:gd name="connsiteY7" fmla="*/ 132768 h 6533532"/>
                <a:gd name="connsiteX8" fmla="*/ 132768 w 796591"/>
                <a:gd name="connsiteY8" fmla="*/ 0 h 6533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591" h="6533532">
                  <a:moveTo>
                    <a:pt x="796591" y="1088948"/>
                  </a:moveTo>
                  <a:lnTo>
                    <a:pt x="796591" y="5444584"/>
                  </a:lnTo>
                  <a:cubicBezTo>
                    <a:pt x="796591" y="6045993"/>
                    <a:pt x="789344" y="6533528"/>
                    <a:pt x="780403" y="6533528"/>
                  </a:cubicBezTo>
                  <a:lnTo>
                    <a:pt x="0" y="6533528"/>
                  </a:lnTo>
                  <a:lnTo>
                    <a:pt x="0" y="6533528"/>
                  </a:lnTo>
                  <a:lnTo>
                    <a:pt x="0" y="4"/>
                  </a:lnTo>
                  <a:lnTo>
                    <a:pt x="0" y="4"/>
                  </a:lnTo>
                  <a:lnTo>
                    <a:pt x="780403" y="4"/>
                  </a:lnTo>
                  <a:cubicBezTo>
                    <a:pt x="789344" y="4"/>
                    <a:pt x="796591" y="487539"/>
                    <a:pt x="796591" y="1088948"/>
                  </a:cubicBezTo>
                  <a:close/>
                </a:path>
              </a:pathLst>
            </a:custGeom>
          </p:spPr>
          <p:style>
            <a:lnRef idx="2">
              <a:schemeClr val="accent5">
                <a:hueOff val="-4966938"/>
                <a:satOff val="19906"/>
                <a:lumOff val="4314"/>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0689" tIns="54126" rIns="54126" bIns="54127"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err="1" smtClean="0">
                  <a:solidFill>
                    <a:srgbClr val="FF0000"/>
                  </a:solidFill>
                </a:rPr>
                <a:t>Biểu</a:t>
              </a:r>
              <a:r>
                <a:rPr lang="en-US" sz="2400" b="1" kern="1200" dirty="0" smtClean="0">
                  <a:solidFill>
                    <a:srgbClr val="FF0000"/>
                  </a:solidFill>
                </a:rPr>
                <a:t> </a:t>
              </a:r>
              <a:r>
                <a:rPr lang="en-US" sz="2400" b="1" kern="1200" dirty="0" err="1" smtClean="0">
                  <a:solidFill>
                    <a:srgbClr val="FF0000"/>
                  </a:solidFill>
                </a:rPr>
                <a:t>diễn</a:t>
              </a:r>
              <a:r>
                <a:rPr lang="en-US" sz="2400" b="1" kern="1200" dirty="0" smtClean="0">
                  <a:solidFill>
                    <a:srgbClr val="FF0000"/>
                  </a:solidFill>
                </a:rPr>
                <a:t> </a:t>
              </a:r>
              <a:r>
                <a:rPr lang="en-US" sz="2400" b="1" kern="1200" dirty="0" err="1" smtClean="0">
                  <a:solidFill>
                    <a:srgbClr val="FF0000"/>
                  </a:solidFill>
                </a:rPr>
                <a:t>trên</a:t>
              </a:r>
              <a:r>
                <a:rPr lang="en-US" sz="2400" b="1" kern="1200" dirty="0" smtClean="0">
                  <a:solidFill>
                    <a:srgbClr val="FF0000"/>
                  </a:solidFill>
                </a:rPr>
                <a:t> </a:t>
              </a:r>
              <a:r>
                <a:rPr lang="en-US" sz="2400" b="1" kern="1200" dirty="0" err="1" smtClean="0">
                  <a:solidFill>
                    <a:srgbClr val="FF0000"/>
                  </a:solidFill>
                </a:rPr>
                <a:t>sân</a:t>
              </a:r>
              <a:r>
                <a:rPr lang="en-US" sz="2400" b="1" kern="1200" dirty="0" smtClean="0">
                  <a:solidFill>
                    <a:srgbClr val="FF0000"/>
                  </a:solidFill>
                </a:rPr>
                <a:t> </a:t>
              </a:r>
              <a:r>
                <a:rPr lang="en-US" sz="2400" b="1" kern="1200" dirty="0" err="1" smtClean="0">
                  <a:solidFill>
                    <a:srgbClr val="FF0000"/>
                  </a:solidFill>
                </a:rPr>
                <a:t>khấu</a:t>
              </a:r>
              <a:r>
                <a:rPr lang="en-US" sz="2400" b="1" kern="1200" dirty="0" smtClean="0">
                  <a:solidFill>
                    <a:srgbClr val="FF0000"/>
                  </a:solidFill>
                </a:rPr>
                <a:t> </a:t>
              </a:r>
              <a:r>
                <a:rPr lang="en-US" sz="2400" b="1" kern="1200" dirty="0" err="1" smtClean="0"/>
                <a:t>dưới</a:t>
              </a:r>
              <a:r>
                <a:rPr lang="en-US" sz="2400" b="1" kern="1200" dirty="0" smtClean="0"/>
                <a:t> </a:t>
              </a:r>
              <a:r>
                <a:rPr lang="en-US" sz="2400" b="1" kern="1200" dirty="0" err="1" smtClean="0"/>
                <a:t>các</a:t>
              </a:r>
              <a:r>
                <a:rPr lang="en-US" sz="2400" b="1" kern="1200" dirty="0" smtClean="0"/>
                <a:t> </a:t>
              </a:r>
              <a:r>
                <a:rPr lang="en-US" sz="2400" b="1" kern="1200" dirty="0" err="1" smtClean="0"/>
                <a:t>hình</a:t>
              </a:r>
              <a:r>
                <a:rPr lang="en-US" sz="2400" b="1" kern="1200" dirty="0" smtClean="0"/>
                <a:t> </a:t>
              </a:r>
              <a:r>
                <a:rPr lang="en-US" sz="2400" b="1" kern="1200" dirty="0" err="1" smtClean="0"/>
                <a:t>thức</a:t>
              </a:r>
              <a:r>
                <a:rPr lang="en-US" sz="2400" b="1" kern="1200" dirty="0" smtClean="0"/>
                <a:t> </a:t>
              </a:r>
              <a:r>
                <a:rPr lang="en-US" sz="2400" b="1" kern="1200" dirty="0" err="1" smtClean="0"/>
                <a:t>khác</a:t>
              </a:r>
              <a:r>
                <a:rPr lang="en-US" sz="2400" b="1" kern="1200" dirty="0" smtClean="0"/>
                <a:t> </a:t>
              </a:r>
              <a:r>
                <a:rPr lang="en-US" sz="2400" b="1" kern="1200" dirty="0" err="1" smtClean="0"/>
                <a:t>nhau</a:t>
              </a:r>
              <a:endParaRPr lang="en-US" sz="2400" b="1" kern="1200" dirty="0"/>
            </a:p>
          </p:txBody>
        </p:sp>
      </p:grpSp>
      <p:grpSp>
        <p:nvGrpSpPr>
          <p:cNvPr id="15" name="Group 14"/>
          <p:cNvGrpSpPr/>
          <p:nvPr/>
        </p:nvGrpSpPr>
        <p:grpSpPr>
          <a:xfrm>
            <a:off x="827788" y="3631855"/>
            <a:ext cx="7391399" cy="1225525"/>
            <a:chOff x="1066801" y="3631855"/>
            <a:chExt cx="7391399" cy="1225525"/>
          </a:xfrm>
        </p:grpSpPr>
        <p:sp>
          <p:nvSpPr>
            <p:cNvPr id="11" name="Freeform 10"/>
            <p:cNvSpPr/>
            <p:nvPr/>
          </p:nvSpPr>
          <p:spPr>
            <a:xfrm>
              <a:off x="1066801" y="3631855"/>
              <a:ext cx="857867" cy="1225525"/>
            </a:xfrm>
            <a:custGeom>
              <a:avLst/>
              <a:gdLst>
                <a:gd name="connsiteX0" fmla="*/ 0 w 1225525"/>
                <a:gd name="connsiteY0" fmla="*/ 0 h 857867"/>
                <a:gd name="connsiteX1" fmla="*/ 796592 w 1225525"/>
                <a:gd name="connsiteY1" fmla="*/ 0 h 857867"/>
                <a:gd name="connsiteX2" fmla="*/ 1225525 w 1225525"/>
                <a:gd name="connsiteY2" fmla="*/ 428934 h 857867"/>
                <a:gd name="connsiteX3" fmla="*/ 796592 w 1225525"/>
                <a:gd name="connsiteY3" fmla="*/ 857867 h 857867"/>
                <a:gd name="connsiteX4" fmla="*/ 0 w 1225525"/>
                <a:gd name="connsiteY4" fmla="*/ 857867 h 857867"/>
                <a:gd name="connsiteX5" fmla="*/ 428934 w 1225525"/>
                <a:gd name="connsiteY5" fmla="*/ 428934 h 857867"/>
                <a:gd name="connsiteX6" fmla="*/ 0 w 1225525"/>
                <a:gd name="connsiteY6" fmla="*/ 0 h 85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525" h="857867">
                  <a:moveTo>
                    <a:pt x="1225524" y="0"/>
                  </a:moveTo>
                  <a:lnTo>
                    <a:pt x="1225524" y="557614"/>
                  </a:lnTo>
                  <a:lnTo>
                    <a:pt x="612762" y="857867"/>
                  </a:lnTo>
                  <a:lnTo>
                    <a:pt x="1" y="557614"/>
                  </a:lnTo>
                  <a:lnTo>
                    <a:pt x="1" y="0"/>
                  </a:lnTo>
                  <a:lnTo>
                    <a:pt x="612762" y="300254"/>
                  </a:lnTo>
                  <a:lnTo>
                    <a:pt x="1225524" y="0"/>
                  </a:lnTo>
                  <a:close/>
                </a:path>
              </a:pathLst>
            </a:custGeom>
          </p:spPr>
          <p:style>
            <a:lnRef idx="2">
              <a:schemeClr val="accent5">
                <a:hueOff val="-9933876"/>
                <a:satOff val="39811"/>
                <a:lumOff val="8628"/>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spcFirstLastPara="0" vert="horz" wrap="square" lIns="15241" tIns="444174" rIns="15239" bIns="444173" numCol="1" spcCol="1270" anchor="ctr" anchorCtr="0">
              <a:noAutofit/>
            </a:bodyPr>
            <a:lstStyle/>
            <a:p>
              <a:pPr lvl="0" algn="ctr" defTabSz="1066800">
                <a:lnSpc>
                  <a:spcPct val="90000"/>
                </a:lnSpc>
                <a:spcBef>
                  <a:spcPct val="0"/>
                </a:spcBef>
                <a:spcAft>
                  <a:spcPct val="35000"/>
                </a:spcAft>
              </a:pPr>
              <a:endParaRPr lang="en-US" sz="2400" kern="1200"/>
            </a:p>
          </p:txBody>
        </p:sp>
        <p:sp>
          <p:nvSpPr>
            <p:cNvPr id="12" name="Freeform 11"/>
            <p:cNvSpPr/>
            <p:nvPr/>
          </p:nvSpPr>
          <p:spPr>
            <a:xfrm>
              <a:off x="1924667" y="3631856"/>
              <a:ext cx="6533533" cy="796592"/>
            </a:xfrm>
            <a:custGeom>
              <a:avLst/>
              <a:gdLst>
                <a:gd name="connsiteX0" fmla="*/ 132768 w 796591"/>
                <a:gd name="connsiteY0" fmla="*/ 0 h 6533532"/>
                <a:gd name="connsiteX1" fmla="*/ 663823 w 796591"/>
                <a:gd name="connsiteY1" fmla="*/ 0 h 6533532"/>
                <a:gd name="connsiteX2" fmla="*/ 796591 w 796591"/>
                <a:gd name="connsiteY2" fmla="*/ 132768 h 6533532"/>
                <a:gd name="connsiteX3" fmla="*/ 796591 w 796591"/>
                <a:gd name="connsiteY3" fmla="*/ 6533532 h 6533532"/>
                <a:gd name="connsiteX4" fmla="*/ 796591 w 796591"/>
                <a:gd name="connsiteY4" fmla="*/ 6533532 h 6533532"/>
                <a:gd name="connsiteX5" fmla="*/ 0 w 796591"/>
                <a:gd name="connsiteY5" fmla="*/ 6533532 h 6533532"/>
                <a:gd name="connsiteX6" fmla="*/ 0 w 796591"/>
                <a:gd name="connsiteY6" fmla="*/ 6533532 h 6533532"/>
                <a:gd name="connsiteX7" fmla="*/ 0 w 796591"/>
                <a:gd name="connsiteY7" fmla="*/ 132768 h 6533532"/>
                <a:gd name="connsiteX8" fmla="*/ 132768 w 796591"/>
                <a:gd name="connsiteY8" fmla="*/ 0 h 6533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591" h="6533532">
                  <a:moveTo>
                    <a:pt x="796591" y="1088948"/>
                  </a:moveTo>
                  <a:lnTo>
                    <a:pt x="796591" y="5444584"/>
                  </a:lnTo>
                  <a:cubicBezTo>
                    <a:pt x="796591" y="6045993"/>
                    <a:pt x="789344" y="6533528"/>
                    <a:pt x="780403" y="6533528"/>
                  </a:cubicBezTo>
                  <a:lnTo>
                    <a:pt x="0" y="6533528"/>
                  </a:lnTo>
                  <a:lnTo>
                    <a:pt x="0" y="6533528"/>
                  </a:lnTo>
                  <a:lnTo>
                    <a:pt x="0" y="4"/>
                  </a:lnTo>
                  <a:lnTo>
                    <a:pt x="0" y="4"/>
                  </a:lnTo>
                  <a:lnTo>
                    <a:pt x="780403" y="4"/>
                  </a:lnTo>
                  <a:cubicBezTo>
                    <a:pt x="789344" y="4"/>
                    <a:pt x="796591" y="487539"/>
                    <a:pt x="796591" y="1088948"/>
                  </a:cubicBezTo>
                  <a:close/>
                </a:path>
              </a:pathLst>
            </a:custGeom>
          </p:spPr>
          <p:style>
            <a:lnRef idx="2">
              <a:schemeClr val="accent5">
                <a:hueOff val="-9933876"/>
                <a:satOff val="39811"/>
                <a:lumOff val="8628"/>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0689" tIns="54126" rIns="54126" bIns="54127"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err="1" smtClean="0"/>
                <a:t>Đọc</a:t>
              </a:r>
              <a:r>
                <a:rPr lang="en-US" sz="2400" b="1" kern="1200" dirty="0" smtClean="0"/>
                <a:t> </a:t>
              </a:r>
              <a:r>
                <a:rPr lang="en-US" sz="2400" b="1" kern="1200" dirty="0" err="1" smtClean="0"/>
                <a:t>tác</a:t>
              </a:r>
              <a:r>
                <a:rPr lang="en-US" sz="2400" b="1" kern="1200" dirty="0" smtClean="0"/>
                <a:t> </a:t>
              </a:r>
              <a:r>
                <a:rPr lang="en-US" sz="2400" b="1" kern="1200" dirty="0" err="1" smtClean="0"/>
                <a:t>phẩm</a:t>
              </a:r>
              <a:r>
                <a:rPr lang="en-US" sz="2400" b="1" kern="1200" dirty="0" smtClean="0"/>
                <a:t> </a:t>
              </a:r>
              <a:r>
                <a:rPr lang="en-US" sz="2400" b="1" kern="1200" dirty="0" err="1" smtClean="0"/>
                <a:t>chuyển</a:t>
              </a:r>
              <a:r>
                <a:rPr lang="en-US" sz="2400" b="1" kern="1200" dirty="0" smtClean="0"/>
                <a:t> sang </a:t>
              </a:r>
              <a:r>
                <a:rPr lang="en-US" sz="2400" b="1" kern="1200" dirty="0" err="1" smtClean="0">
                  <a:solidFill>
                    <a:srgbClr val="FF0000"/>
                  </a:solidFill>
                </a:rPr>
                <a:t>hoạt</a:t>
              </a:r>
              <a:r>
                <a:rPr lang="en-US" sz="2400" b="1" kern="1200" dirty="0" smtClean="0">
                  <a:solidFill>
                    <a:srgbClr val="FF0000"/>
                  </a:solidFill>
                </a:rPr>
                <a:t> </a:t>
              </a:r>
              <a:r>
                <a:rPr lang="en-US" sz="2400" b="1" kern="1200" dirty="0" err="1" smtClean="0">
                  <a:solidFill>
                    <a:srgbClr val="FF0000"/>
                  </a:solidFill>
                </a:rPr>
                <a:t>động</a:t>
              </a:r>
              <a:r>
                <a:rPr lang="en-US" sz="2400" b="1" kern="1200" dirty="0" smtClean="0">
                  <a:solidFill>
                    <a:srgbClr val="FF0000"/>
                  </a:solidFill>
                </a:rPr>
                <a:t> </a:t>
              </a:r>
              <a:r>
                <a:rPr lang="en-US" sz="2400" b="1" kern="1200" dirty="0" err="1" smtClean="0">
                  <a:solidFill>
                    <a:srgbClr val="FF0000"/>
                  </a:solidFill>
                </a:rPr>
                <a:t>tập</a:t>
              </a:r>
              <a:r>
                <a:rPr lang="en-US" sz="2400" b="1" kern="1200" dirty="0" smtClean="0">
                  <a:solidFill>
                    <a:srgbClr val="FF0000"/>
                  </a:solidFill>
                </a:rPr>
                <a:t> </a:t>
              </a:r>
              <a:r>
                <a:rPr lang="en-US" sz="2400" b="1" kern="1200" dirty="0" err="1" smtClean="0">
                  <a:solidFill>
                    <a:srgbClr val="FF0000"/>
                  </a:solidFill>
                </a:rPr>
                <a:t>làm</a:t>
              </a:r>
              <a:r>
                <a:rPr lang="en-US" sz="2400" b="1" kern="1200" dirty="0" smtClean="0">
                  <a:solidFill>
                    <a:srgbClr val="FF0000"/>
                  </a:solidFill>
                </a:rPr>
                <a:t> </a:t>
              </a:r>
              <a:r>
                <a:rPr lang="en-US" sz="2400" b="1" kern="1200" dirty="0" err="1" smtClean="0">
                  <a:solidFill>
                    <a:srgbClr val="FF0000"/>
                  </a:solidFill>
                </a:rPr>
                <a:t>biên</a:t>
              </a:r>
              <a:r>
                <a:rPr lang="en-US" sz="2400" b="1" kern="1200" dirty="0" smtClean="0">
                  <a:solidFill>
                    <a:srgbClr val="FF0000"/>
                  </a:solidFill>
                </a:rPr>
                <a:t> </a:t>
              </a:r>
              <a:r>
                <a:rPr lang="en-US" sz="2400" b="1" kern="1200" dirty="0" err="1" smtClean="0">
                  <a:solidFill>
                    <a:srgbClr val="FF0000"/>
                  </a:solidFill>
                </a:rPr>
                <a:t>kịch</a:t>
              </a:r>
              <a:r>
                <a:rPr lang="en-US" sz="2400" b="1" kern="1200" dirty="0" smtClean="0">
                  <a:solidFill>
                    <a:srgbClr val="FF0000"/>
                  </a:solidFill>
                </a:rPr>
                <a:t>, </a:t>
              </a:r>
              <a:r>
                <a:rPr lang="en-US" sz="2400" b="1" kern="1200" dirty="0" err="1" smtClean="0">
                  <a:solidFill>
                    <a:srgbClr val="FF0000"/>
                  </a:solidFill>
                </a:rPr>
                <a:t>đạo</a:t>
              </a:r>
              <a:r>
                <a:rPr lang="en-US" sz="2400" b="1" kern="1200" dirty="0" smtClean="0">
                  <a:solidFill>
                    <a:srgbClr val="FF0000"/>
                  </a:solidFill>
                </a:rPr>
                <a:t> </a:t>
              </a:r>
              <a:r>
                <a:rPr lang="en-US" sz="2400" b="1" kern="1200" dirty="0" err="1" smtClean="0">
                  <a:solidFill>
                    <a:srgbClr val="FF0000"/>
                  </a:solidFill>
                </a:rPr>
                <a:t>diễn</a:t>
              </a:r>
              <a:r>
                <a:rPr lang="en-US" sz="2400" b="1" kern="1200" dirty="0" smtClean="0">
                  <a:solidFill>
                    <a:srgbClr val="FF0000"/>
                  </a:solidFill>
                </a:rPr>
                <a:t>, </a:t>
              </a:r>
              <a:r>
                <a:rPr lang="en-US" sz="2400" b="1" kern="1200" dirty="0" err="1" smtClean="0">
                  <a:solidFill>
                    <a:srgbClr val="FF0000"/>
                  </a:solidFill>
                </a:rPr>
                <a:t>diễn</a:t>
              </a:r>
              <a:r>
                <a:rPr lang="en-US" sz="2400" b="1" kern="1200" dirty="0" smtClean="0">
                  <a:solidFill>
                    <a:srgbClr val="FF0000"/>
                  </a:solidFill>
                </a:rPr>
                <a:t> </a:t>
              </a:r>
              <a:r>
                <a:rPr lang="en-US" sz="2400" b="1" kern="1200" dirty="0" err="1" smtClean="0">
                  <a:solidFill>
                    <a:srgbClr val="FF0000"/>
                  </a:solidFill>
                </a:rPr>
                <a:t>viên</a:t>
              </a:r>
              <a:r>
                <a:rPr lang="en-US" sz="2400" b="1" kern="1200" dirty="0" smtClean="0">
                  <a:solidFill>
                    <a:srgbClr val="FF0000"/>
                  </a:solidFill>
                </a:rPr>
                <a:t> </a:t>
              </a:r>
              <a:endParaRPr lang="en-US" sz="2400" b="1" kern="1200" dirty="0">
                <a:solidFill>
                  <a:srgbClr val="FF0000"/>
                </a:solidFill>
              </a:endParaRPr>
            </a:p>
          </p:txBody>
        </p:sp>
      </p:grpSp>
      <p:sp>
        <p:nvSpPr>
          <p:cNvPr id="3" name="Rectangle 2"/>
          <p:cNvSpPr/>
          <p:nvPr/>
        </p:nvSpPr>
        <p:spPr>
          <a:xfrm>
            <a:off x="2722418" y="819150"/>
            <a:ext cx="3602140" cy="558743"/>
          </a:xfrm>
          <a:prstGeom prst="rect">
            <a:avLst/>
          </a:prstGeom>
          <a:blipFill>
            <a:blip r:embed="rId2"/>
            <a:tile tx="0" ty="0" sx="100000" sy="100000" flip="none" algn="tl"/>
          </a:blipFill>
        </p:spPr>
        <p:style>
          <a:lnRef idx="1">
            <a:schemeClr val="accent3"/>
          </a:lnRef>
          <a:fillRef idx="2">
            <a:schemeClr val="accent3"/>
          </a:fillRef>
          <a:effectRef idx="1">
            <a:schemeClr val="accent3"/>
          </a:effectRef>
          <a:fontRef idx="minor">
            <a:schemeClr val="dk1"/>
          </a:fontRef>
        </p:style>
        <p:txBody>
          <a:bodyPr wrap="none">
            <a:spAutoFit/>
          </a:bodyPr>
          <a:lstStyle/>
          <a:p>
            <a:pPr algn="ctr">
              <a:lnSpc>
                <a:spcPct val="115000"/>
              </a:lnSpc>
            </a:pPr>
            <a:r>
              <a:rPr lang="en-US" sz="2800" b="1" dirty="0" err="1">
                <a:solidFill>
                  <a:schemeClr val="bg1"/>
                </a:solidFill>
                <a:ea typeface="Calibri"/>
              </a:rPr>
              <a:t>Sân</a:t>
            </a:r>
            <a:r>
              <a:rPr lang="en-US" sz="2800" b="1" dirty="0">
                <a:solidFill>
                  <a:schemeClr val="bg1"/>
                </a:solidFill>
                <a:ea typeface="Calibri"/>
              </a:rPr>
              <a:t> </a:t>
            </a:r>
            <a:r>
              <a:rPr lang="en-US" sz="2800" b="1" dirty="0" err="1">
                <a:solidFill>
                  <a:schemeClr val="bg1"/>
                </a:solidFill>
                <a:ea typeface="Calibri"/>
              </a:rPr>
              <a:t>khấu</a:t>
            </a:r>
            <a:r>
              <a:rPr lang="en-US" sz="2800" b="1" dirty="0">
                <a:solidFill>
                  <a:schemeClr val="bg1"/>
                </a:solidFill>
                <a:ea typeface="Calibri"/>
              </a:rPr>
              <a:t> </a:t>
            </a:r>
            <a:r>
              <a:rPr lang="en-US" sz="2800" b="1" dirty="0" err="1">
                <a:solidFill>
                  <a:schemeClr val="bg1"/>
                </a:solidFill>
                <a:ea typeface="Calibri"/>
              </a:rPr>
              <a:t>hóa</a:t>
            </a:r>
            <a:r>
              <a:rPr lang="en-US" sz="2800" b="1" dirty="0">
                <a:solidFill>
                  <a:schemeClr val="bg1"/>
                </a:solidFill>
                <a:ea typeface="Calibri"/>
              </a:rPr>
              <a:t> TPVH </a:t>
            </a:r>
            <a:r>
              <a:rPr lang="en-US" sz="2800" b="1" dirty="0" err="1">
                <a:solidFill>
                  <a:schemeClr val="bg1"/>
                </a:solidFill>
                <a:ea typeface="Calibri"/>
              </a:rPr>
              <a:t>là</a:t>
            </a:r>
            <a:r>
              <a:rPr lang="en-US" sz="2800" b="1" dirty="0">
                <a:solidFill>
                  <a:schemeClr val="bg1"/>
                </a:solidFill>
                <a:ea typeface="Calibri"/>
              </a:rPr>
              <a:t>: </a:t>
            </a:r>
            <a:endParaRPr lang="en-US" sz="2800" b="1" dirty="0">
              <a:solidFill>
                <a:schemeClr val="bg1"/>
              </a:solidFill>
              <a:effectLst/>
              <a:ea typeface="Calibri"/>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1018" y="641731"/>
            <a:ext cx="1168557" cy="913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6" name="Group 15"/>
          <p:cNvGrpSpPr/>
          <p:nvPr/>
        </p:nvGrpSpPr>
        <p:grpSpPr>
          <a:xfrm>
            <a:off x="1981200" y="1784488"/>
            <a:ext cx="4620533" cy="1723461"/>
            <a:chOff x="1905000" y="819150"/>
            <a:chExt cx="5105400" cy="2764215"/>
          </a:xfrm>
          <a:solidFill>
            <a:srgbClr val="FFFF99"/>
          </a:solidFill>
        </p:grpSpPr>
        <p:sp>
          <p:nvSpPr>
            <p:cNvPr id="5" name="Cloud 4"/>
            <p:cNvSpPr/>
            <p:nvPr/>
          </p:nvSpPr>
          <p:spPr>
            <a:xfrm>
              <a:off x="1905000" y="819150"/>
              <a:ext cx="5105400" cy="2764215"/>
            </a:xfrm>
            <a:prstGeom prst="cloud">
              <a:avLst/>
            </a:prstGeom>
            <a:grpFill/>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15000"/>
                </a:lnSpc>
                <a:spcAft>
                  <a:spcPts val="800"/>
                </a:spcAft>
              </a:pPr>
              <a:endParaRPr lang="en-US" sz="2000" dirty="0" smtClean="0">
                <a:effectLst/>
                <a:latin typeface="Calibri" pitchFamily="34" charset="0"/>
                <a:ea typeface="Calibri"/>
              </a:endParaRPr>
            </a:p>
            <a:p>
              <a:pPr algn="just">
                <a:lnSpc>
                  <a:spcPct val="115000"/>
                </a:lnSpc>
                <a:spcAft>
                  <a:spcPts val="800"/>
                </a:spcAft>
              </a:pPr>
              <a:endParaRPr lang="en-US" sz="2000" dirty="0">
                <a:latin typeface="Calibri" pitchFamily="34" charset="0"/>
                <a:ea typeface="Calibri"/>
              </a:endParaRPr>
            </a:p>
            <a:p>
              <a:pPr algn="just">
                <a:lnSpc>
                  <a:spcPct val="115000"/>
                </a:lnSpc>
                <a:spcAft>
                  <a:spcPts val="800"/>
                </a:spcAft>
              </a:pPr>
              <a:endParaRPr lang="en-US" sz="2000" dirty="0" smtClean="0">
                <a:effectLst/>
                <a:latin typeface="Calibri" pitchFamily="34" charset="0"/>
                <a:ea typeface="Calibri"/>
              </a:endParaRPr>
            </a:p>
            <a:p>
              <a:pPr algn="just">
                <a:lnSpc>
                  <a:spcPct val="115000"/>
                </a:lnSpc>
                <a:spcAft>
                  <a:spcPts val="800"/>
                </a:spcAft>
              </a:pPr>
              <a:endParaRPr lang="en-US" sz="2000" dirty="0">
                <a:effectLst/>
                <a:latin typeface="Calibri" pitchFamily="34" charset="0"/>
                <a:ea typeface="Calibri"/>
              </a:endParaRPr>
            </a:p>
          </p:txBody>
        </p:sp>
        <p:sp>
          <p:nvSpPr>
            <p:cNvPr id="6" name="Rectangle 5"/>
            <p:cNvSpPr/>
            <p:nvPr/>
          </p:nvSpPr>
          <p:spPr>
            <a:xfrm>
              <a:off x="2632196" y="1212157"/>
              <a:ext cx="3419637" cy="1851131"/>
            </a:xfrm>
            <a:prstGeom prst="rect">
              <a:avLst/>
            </a:prstGeom>
            <a:grpFill/>
          </p:spPr>
          <p:txBody>
            <a:bodyPr wrap="square">
              <a:spAutoFit/>
            </a:bodyPr>
            <a:lstStyle/>
            <a:p>
              <a:pPr lvl="0" algn="just">
                <a:lnSpc>
                  <a:spcPct val="115000"/>
                </a:lnSpc>
                <a:spcAft>
                  <a:spcPts val="800"/>
                </a:spcAft>
              </a:pPr>
              <a:r>
                <a:rPr lang="en-US" sz="2000" dirty="0" err="1">
                  <a:solidFill>
                    <a:srgbClr val="000000"/>
                  </a:solidFill>
                  <a:latin typeface="Calibri" pitchFamily="34" charset="0"/>
                  <a:ea typeface="Times New Roman"/>
                </a:rPr>
                <a:t>Từ</a:t>
              </a:r>
              <a:r>
                <a:rPr lang="en-US" sz="2000" dirty="0">
                  <a:solidFill>
                    <a:srgbClr val="000000"/>
                  </a:solidFill>
                  <a:latin typeface="Calibri" pitchFamily="34" charset="0"/>
                  <a:ea typeface="Times New Roman"/>
                </a:rPr>
                <a:t> </a:t>
              </a:r>
              <a:r>
                <a:rPr lang="en-US" sz="2000" dirty="0" smtClean="0">
                  <a:solidFill>
                    <a:srgbClr val="000000"/>
                  </a:solidFill>
                  <a:latin typeface="Calibri" pitchFamily="34" charset="0"/>
                  <a:ea typeface="Times New Roman"/>
                </a:rPr>
                <a:t>VD </a:t>
              </a:r>
              <a:r>
                <a:rPr lang="en-US" sz="2000" dirty="0" err="1" smtClean="0">
                  <a:solidFill>
                    <a:srgbClr val="000000"/>
                  </a:solidFill>
                  <a:latin typeface="Calibri" pitchFamily="34" charset="0"/>
                  <a:ea typeface="Times New Roman"/>
                </a:rPr>
                <a:t>trên</a:t>
              </a:r>
              <a:r>
                <a:rPr lang="en-US" sz="2000" dirty="0" smtClean="0">
                  <a:solidFill>
                    <a:srgbClr val="000000"/>
                  </a:solidFill>
                  <a:latin typeface="Calibri" pitchFamily="34" charset="0"/>
                  <a:ea typeface="Times New Roman"/>
                </a:rPr>
                <a:t>, </a:t>
              </a:r>
              <a:r>
                <a:rPr lang="en-US" sz="2000" dirty="0" err="1">
                  <a:solidFill>
                    <a:srgbClr val="000000"/>
                  </a:solidFill>
                  <a:latin typeface="Calibri" pitchFamily="34" charset="0"/>
                  <a:ea typeface="Times New Roman"/>
                </a:rPr>
                <a:t>em</a:t>
              </a:r>
              <a:r>
                <a:rPr lang="en-US" sz="2000" dirty="0">
                  <a:solidFill>
                    <a:srgbClr val="000000"/>
                  </a:solidFill>
                  <a:latin typeface="Calibri" pitchFamily="34" charset="0"/>
                  <a:ea typeface="Times New Roman"/>
                </a:rPr>
                <a:t> </a:t>
              </a:r>
              <a:r>
                <a:rPr lang="en-US" sz="2000" dirty="0" err="1">
                  <a:solidFill>
                    <a:srgbClr val="000000"/>
                  </a:solidFill>
                  <a:latin typeface="Calibri" pitchFamily="34" charset="0"/>
                  <a:ea typeface="Times New Roman"/>
                </a:rPr>
                <a:t>hãy</a:t>
              </a:r>
              <a:r>
                <a:rPr lang="en-US" sz="2000" dirty="0">
                  <a:solidFill>
                    <a:srgbClr val="000000"/>
                  </a:solidFill>
                  <a:latin typeface="Calibri" pitchFamily="34" charset="0"/>
                  <a:ea typeface="Times New Roman"/>
                </a:rPr>
                <a:t> </a:t>
              </a:r>
              <a:r>
                <a:rPr lang="en-US" sz="2000" dirty="0" err="1">
                  <a:solidFill>
                    <a:srgbClr val="000000"/>
                  </a:solidFill>
                  <a:latin typeface="Calibri" pitchFamily="34" charset="0"/>
                  <a:ea typeface="Times New Roman"/>
                </a:rPr>
                <a:t>cho</a:t>
              </a:r>
              <a:r>
                <a:rPr lang="en-US" sz="2000" dirty="0">
                  <a:solidFill>
                    <a:srgbClr val="000000"/>
                  </a:solidFill>
                  <a:latin typeface="Calibri" pitchFamily="34" charset="0"/>
                  <a:ea typeface="Times New Roman"/>
                </a:rPr>
                <a:t> </a:t>
              </a:r>
              <a:r>
                <a:rPr lang="en-US" sz="2000" dirty="0" err="1">
                  <a:solidFill>
                    <a:srgbClr val="000000"/>
                  </a:solidFill>
                  <a:latin typeface="Calibri" pitchFamily="34" charset="0"/>
                  <a:ea typeface="Times New Roman"/>
                </a:rPr>
                <a:t>biết</a:t>
              </a:r>
              <a:r>
                <a:rPr lang="en-US" sz="2000" dirty="0">
                  <a:solidFill>
                    <a:srgbClr val="000000"/>
                  </a:solidFill>
                  <a:latin typeface="Calibri" pitchFamily="34" charset="0"/>
                  <a:ea typeface="Times New Roman"/>
                </a:rPr>
                <a:t>: </a:t>
              </a:r>
              <a:r>
                <a:rPr lang="en-US" sz="2000" b="1" i="1" dirty="0" err="1">
                  <a:solidFill>
                    <a:srgbClr val="0033CC"/>
                  </a:solidFill>
                  <a:latin typeface="Calibri" pitchFamily="34" charset="0"/>
                  <a:ea typeface="Times New Roman"/>
                </a:rPr>
                <a:t>Sân</a:t>
              </a:r>
              <a:r>
                <a:rPr lang="en-US" sz="2000" b="1" i="1" dirty="0">
                  <a:solidFill>
                    <a:srgbClr val="0033CC"/>
                  </a:solidFill>
                  <a:latin typeface="Calibri" pitchFamily="34" charset="0"/>
                  <a:ea typeface="Times New Roman"/>
                </a:rPr>
                <a:t> </a:t>
              </a:r>
              <a:r>
                <a:rPr lang="en-US" sz="2000" b="1" i="1" dirty="0" err="1">
                  <a:solidFill>
                    <a:srgbClr val="0033CC"/>
                  </a:solidFill>
                  <a:latin typeface="Calibri" pitchFamily="34" charset="0"/>
                  <a:ea typeface="Times New Roman"/>
                </a:rPr>
                <a:t>khấu</a:t>
              </a:r>
              <a:r>
                <a:rPr lang="en-US" sz="2000" b="1" i="1" dirty="0">
                  <a:solidFill>
                    <a:srgbClr val="0033CC"/>
                  </a:solidFill>
                  <a:latin typeface="Calibri" pitchFamily="34" charset="0"/>
                  <a:ea typeface="Times New Roman"/>
                </a:rPr>
                <a:t> </a:t>
              </a:r>
              <a:r>
                <a:rPr lang="en-US" sz="2000" b="1" i="1" dirty="0" err="1">
                  <a:solidFill>
                    <a:srgbClr val="0033CC"/>
                  </a:solidFill>
                  <a:latin typeface="Calibri" pitchFamily="34" charset="0"/>
                  <a:ea typeface="Times New Roman"/>
                </a:rPr>
                <a:t>hóa</a:t>
              </a:r>
              <a:r>
                <a:rPr lang="en-US" sz="2000" b="1" i="1" dirty="0">
                  <a:solidFill>
                    <a:srgbClr val="0033CC"/>
                  </a:solidFill>
                  <a:latin typeface="Calibri" pitchFamily="34" charset="0"/>
                  <a:ea typeface="Times New Roman"/>
                </a:rPr>
                <a:t> </a:t>
              </a:r>
              <a:r>
                <a:rPr lang="en-US" sz="2000" b="1" i="1" dirty="0" err="1">
                  <a:solidFill>
                    <a:srgbClr val="0033CC"/>
                  </a:solidFill>
                  <a:latin typeface="Calibri" pitchFamily="34" charset="0"/>
                  <a:ea typeface="Times New Roman"/>
                </a:rPr>
                <a:t>tác</a:t>
              </a:r>
              <a:r>
                <a:rPr lang="en-US" sz="2000" b="1" i="1" dirty="0">
                  <a:solidFill>
                    <a:srgbClr val="0033CC"/>
                  </a:solidFill>
                  <a:latin typeface="Calibri" pitchFamily="34" charset="0"/>
                  <a:ea typeface="Times New Roman"/>
                </a:rPr>
                <a:t> </a:t>
              </a:r>
              <a:r>
                <a:rPr lang="en-US" sz="2000" b="1" i="1" dirty="0" err="1">
                  <a:solidFill>
                    <a:srgbClr val="0033CC"/>
                  </a:solidFill>
                  <a:latin typeface="Calibri" pitchFamily="34" charset="0"/>
                  <a:ea typeface="Times New Roman"/>
                </a:rPr>
                <a:t>phẩm</a:t>
              </a:r>
              <a:r>
                <a:rPr lang="en-US" sz="2000" b="1" i="1" dirty="0">
                  <a:solidFill>
                    <a:srgbClr val="0033CC"/>
                  </a:solidFill>
                  <a:latin typeface="Calibri" pitchFamily="34" charset="0"/>
                  <a:ea typeface="Times New Roman"/>
                </a:rPr>
                <a:t> </a:t>
              </a:r>
              <a:r>
                <a:rPr lang="en-US" sz="2000" b="1" i="1" dirty="0" err="1">
                  <a:solidFill>
                    <a:srgbClr val="0033CC"/>
                  </a:solidFill>
                  <a:latin typeface="Calibri" pitchFamily="34" charset="0"/>
                  <a:ea typeface="Times New Roman"/>
                </a:rPr>
                <a:t>văn</a:t>
              </a:r>
              <a:r>
                <a:rPr lang="en-US" sz="2000" b="1" i="1" dirty="0">
                  <a:solidFill>
                    <a:srgbClr val="0033CC"/>
                  </a:solidFill>
                  <a:latin typeface="Calibri" pitchFamily="34" charset="0"/>
                  <a:ea typeface="Times New Roman"/>
                </a:rPr>
                <a:t> </a:t>
              </a:r>
              <a:r>
                <a:rPr lang="en-US" sz="2000" b="1" i="1" dirty="0" err="1">
                  <a:solidFill>
                    <a:srgbClr val="0033CC"/>
                  </a:solidFill>
                  <a:latin typeface="Calibri" pitchFamily="34" charset="0"/>
                  <a:ea typeface="Times New Roman"/>
                </a:rPr>
                <a:t>học</a:t>
              </a:r>
              <a:r>
                <a:rPr lang="en-US" sz="2000" b="1" i="1" dirty="0">
                  <a:solidFill>
                    <a:srgbClr val="0033CC"/>
                  </a:solidFill>
                  <a:latin typeface="Calibri" pitchFamily="34" charset="0"/>
                  <a:ea typeface="Times New Roman"/>
                </a:rPr>
                <a:t> </a:t>
              </a:r>
              <a:r>
                <a:rPr lang="en-US" sz="2000" b="1" i="1" dirty="0" err="1">
                  <a:solidFill>
                    <a:srgbClr val="0033CC"/>
                  </a:solidFill>
                  <a:latin typeface="Calibri" pitchFamily="34" charset="0"/>
                  <a:ea typeface="Times New Roman"/>
                </a:rPr>
                <a:t>là</a:t>
              </a:r>
              <a:r>
                <a:rPr lang="en-US" sz="2000" b="1" i="1" dirty="0">
                  <a:solidFill>
                    <a:srgbClr val="0033CC"/>
                  </a:solidFill>
                  <a:latin typeface="Calibri" pitchFamily="34" charset="0"/>
                  <a:ea typeface="Times New Roman"/>
                </a:rPr>
                <a:t> </a:t>
              </a:r>
              <a:r>
                <a:rPr lang="en-US" sz="2000" b="1" i="1" dirty="0" err="1">
                  <a:solidFill>
                    <a:srgbClr val="0033CC"/>
                  </a:solidFill>
                  <a:latin typeface="Calibri" pitchFamily="34" charset="0"/>
                  <a:ea typeface="Times New Roman"/>
                </a:rPr>
                <a:t>gì</a:t>
              </a:r>
              <a:r>
                <a:rPr lang="en-US" sz="2000" b="1" i="1" dirty="0">
                  <a:solidFill>
                    <a:srgbClr val="0033CC"/>
                  </a:solidFill>
                  <a:latin typeface="Calibri" pitchFamily="34" charset="0"/>
                  <a:ea typeface="Times New Roman"/>
                </a:rPr>
                <a:t>?</a:t>
              </a:r>
              <a:endParaRPr lang="en-US" sz="2000" b="1" i="1" dirty="0">
                <a:solidFill>
                  <a:srgbClr val="0033CC"/>
                </a:solidFill>
                <a:latin typeface="Calibri" pitchFamily="34" charset="0"/>
                <a:ea typeface="Calibri"/>
              </a:endParaRPr>
            </a:p>
          </p:txBody>
        </p:sp>
      </p:grpSp>
      <p:grpSp>
        <p:nvGrpSpPr>
          <p:cNvPr id="20" name="Group 19"/>
          <p:cNvGrpSpPr/>
          <p:nvPr/>
        </p:nvGrpSpPr>
        <p:grpSpPr>
          <a:xfrm>
            <a:off x="0" y="0"/>
            <a:ext cx="9144000" cy="590550"/>
            <a:chOff x="0" y="0"/>
            <a:chExt cx="9144000" cy="590550"/>
          </a:xfrm>
        </p:grpSpPr>
        <p:sp>
          <p:nvSpPr>
            <p:cNvPr id="4" name="Rectangle 3"/>
            <p:cNvSpPr/>
            <p:nvPr/>
          </p:nvSpPr>
          <p:spPr>
            <a:xfrm>
              <a:off x="0" y="0"/>
              <a:ext cx="9144000" cy="590550"/>
            </a:xfrm>
            <a:prstGeom prst="rect">
              <a:avLst/>
            </a:prstGeom>
            <a:solidFill>
              <a:schemeClr val="accent5">
                <a:lumMod val="75000"/>
              </a:schemeClr>
            </a:solidFill>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r>
                <a:rPr lang="en-US" sz="2600" b="1" dirty="0">
                  <a:solidFill>
                    <a:prstClr val="white"/>
                  </a:solidFill>
                  <a:ea typeface="Times New Roman"/>
                  <a:cs typeface="+mj-cs"/>
                </a:rPr>
                <a:t>1. </a:t>
              </a:r>
              <a:r>
                <a:rPr lang="en-US" sz="2600" b="1" dirty="0" err="1">
                  <a:solidFill>
                    <a:prstClr val="white"/>
                  </a:solidFill>
                  <a:ea typeface="Times New Roman"/>
                  <a:cs typeface="+mj-cs"/>
                </a:rPr>
                <a:t>Sân</a:t>
              </a:r>
              <a:r>
                <a:rPr lang="en-US" sz="2600" b="1" dirty="0">
                  <a:solidFill>
                    <a:prstClr val="white"/>
                  </a:solidFill>
                  <a:ea typeface="Times New Roman"/>
                  <a:cs typeface="+mj-cs"/>
                </a:rPr>
                <a:t> </a:t>
              </a:r>
              <a:r>
                <a:rPr lang="en-US" sz="2600" b="1" dirty="0" err="1">
                  <a:solidFill>
                    <a:prstClr val="white"/>
                  </a:solidFill>
                  <a:ea typeface="Times New Roman"/>
                  <a:cs typeface="+mj-cs"/>
                </a:rPr>
                <a:t>khấu</a:t>
              </a:r>
              <a:r>
                <a:rPr lang="en-US" sz="2600" b="1" dirty="0">
                  <a:solidFill>
                    <a:prstClr val="white"/>
                  </a:solidFill>
                  <a:ea typeface="Times New Roman"/>
                  <a:cs typeface="+mj-cs"/>
                </a:rPr>
                <a:t> </a:t>
              </a:r>
              <a:r>
                <a:rPr lang="en-US" sz="2600" b="1" dirty="0" err="1">
                  <a:solidFill>
                    <a:prstClr val="white"/>
                  </a:solidFill>
                  <a:ea typeface="Times New Roman"/>
                  <a:cs typeface="+mj-cs"/>
                </a:rPr>
                <a:t>hóa</a:t>
              </a:r>
              <a:r>
                <a:rPr lang="en-US" sz="2600" b="1" dirty="0">
                  <a:solidFill>
                    <a:prstClr val="white"/>
                  </a:solidFill>
                  <a:ea typeface="Times New Roman"/>
                  <a:cs typeface="+mj-cs"/>
                </a:rPr>
                <a:t> </a:t>
              </a:r>
              <a:r>
                <a:rPr lang="en-US" sz="2600" b="1" dirty="0" err="1">
                  <a:solidFill>
                    <a:prstClr val="white"/>
                  </a:solidFill>
                  <a:ea typeface="Times New Roman"/>
                  <a:cs typeface="+mj-cs"/>
                </a:rPr>
                <a:t>tác</a:t>
              </a:r>
              <a:r>
                <a:rPr lang="en-US" sz="2600" b="1" dirty="0">
                  <a:solidFill>
                    <a:prstClr val="white"/>
                  </a:solidFill>
                  <a:ea typeface="Times New Roman"/>
                  <a:cs typeface="+mj-cs"/>
                </a:rPr>
                <a:t> </a:t>
              </a:r>
              <a:r>
                <a:rPr lang="en-US" sz="2600" b="1" dirty="0" err="1">
                  <a:solidFill>
                    <a:prstClr val="white"/>
                  </a:solidFill>
                  <a:ea typeface="Times New Roman"/>
                  <a:cs typeface="+mj-cs"/>
                </a:rPr>
                <a:t>phẩm</a:t>
              </a:r>
              <a:r>
                <a:rPr lang="en-US" sz="2600" b="1" dirty="0">
                  <a:solidFill>
                    <a:prstClr val="white"/>
                  </a:solidFill>
                  <a:ea typeface="Times New Roman"/>
                  <a:cs typeface="+mj-cs"/>
                </a:rPr>
                <a:t> </a:t>
              </a:r>
              <a:r>
                <a:rPr lang="en-US" sz="2600" b="1" dirty="0" err="1">
                  <a:solidFill>
                    <a:prstClr val="white"/>
                  </a:solidFill>
                  <a:ea typeface="Times New Roman"/>
                  <a:cs typeface="+mj-cs"/>
                </a:rPr>
                <a:t>văn</a:t>
              </a:r>
              <a:r>
                <a:rPr lang="en-US" sz="2600" b="1" dirty="0">
                  <a:solidFill>
                    <a:prstClr val="white"/>
                  </a:solidFill>
                  <a:ea typeface="Times New Roman"/>
                  <a:cs typeface="+mj-cs"/>
                </a:rPr>
                <a:t> </a:t>
              </a:r>
              <a:r>
                <a:rPr lang="en-US" sz="2600" b="1" dirty="0" err="1">
                  <a:solidFill>
                    <a:prstClr val="white"/>
                  </a:solidFill>
                  <a:ea typeface="Times New Roman"/>
                  <a:cs typeface="+mj-cs"/>
                </a:rPr>
                <a:t>học</a:t>
              </a:r>
              <a:r>
                <a:rPr lang="en-US" sz="2600" b="1" dirty="0">
                  <a:solidFill>
                    <a:prstClr val="white"/>
                  </a:solidFill>
                  <a:ea typeface="Times New Roman"/>
                  <a:cs typeface="+mj-cs"/>
                </a:rPr>
                <a:t> </a:t>
              </a:r>
              <a:r>
                <a:rPr lang="en-US" sz="2600" b="1" dirty="0" err="1">
                  <a:solidFill>
                    <a:prstClr val="white"/>
                  </a:solidFill>
                  <a:ea typeface="Times New Roman"/>
                  <a:cs typeface="+mj-cs"/>
                </a:rPr>
                <a:t>là</a:t>
              </a:r>
              <a:r>
                <a:rPr lang="en-US" sz="2600" b="1" dirty="0">
                  <a:solidFill>
                    <a:prstClr val="white"/>
                  </a:solidFill>
                  <a:ea typeface="Times New Roman"/>
                  <a:cs typeface="+mj-cs"/>
                </a:rPr>
                <a:t> </a:t>
              </a:r>
              <a:r>
                <a:rPr lang="en-US" sz="2600" b="1" dirty="0" err="1">
                  <a:solidFill>
                    <a:prstClr val="white"/>
                  </a:solidFill>
                  <a:ea typeface="Times New Roman"/>
                  <a:cs typeface="+mj-cs"/>
                </a:rPr>
                <a:t>gì</a:t>
              </a:r>
              <a:r>
                <a:rPr lang="en-US" sz="2600" b="1" dirty="0">
                  <a:solidFill>
                    <a:prstClr val="white"/>
                  </a:solidFill>
                  <a:ea typeface="Times New Roman"/>
                  <a:cs typeface="+mj-cs"/>
                </a:rPr>
                <a:t>?</a:t>
              </a:r>
              <a:endParaRPr lang="en-US" dirty="0"/>
            </a:p>
          </p:txBody>
        </p:sp>
        <p:sp>
          <p:nvSpPr>
            <p:cNvPr id="18" name="Wave 17"/>
            <p:cNvSpPr/>
            <p:nvPr/>
          </p:nvSpPr>
          <p:spPr>
            <a:xfrm>
              <a:off x="76201" y="133350"/>
              <a:ext cx="914400" cy="381000"/>
            </a:xfrm>
            <a:prstGeom prst="wave">
              <a:avLst>
                <a:gd name="adj1" fmla="val 4419"/>
                <a:gd name="adj2" fmla="val 0"/>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err="1" smtClean="0">
                  <a:solidFill>
                    <a:srgbClr val="0070C0"/>
                  </a:solidFill>
                </a:rPr>
                <a:t>Tiết</a:t>
              </a:r>
              <a:r>
                <a:rPr lang="en-US" sz="2000" b="1" i="1" dirty="0" smtClean="0">
                  <a:solidFill>
                    <a:srgbClr val="0070C0"/>
                  </a:solidFill>
                </a:rPr>
                <a:t> 1</a:t>
              </a:r>
              <a:endParaRPr lang="en-US" sz="2000" b="1" i="1" dirty="0">
                <a:solidFill>
                  <a:srgbClr val="0070C0"/>
                </a:solidFill>
              </a:endParaRPr>
            </a:p>
          </p:txBody>
        </p:sp>
      </p:grpSp>
    </p:spTree>
    <p:extLst>
      <p:ext uri="{BB962C8B-B14F-4D97-AF65-F5344CB8AC3E}">
        <p14:creationId xmlns:p14="http://schemas.microsoft.com/office/powerpoint/2010/main" val="5837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xit" presetSubtype="0" fill="hold" nodeType="clickEffect">
                                  <p:stCondLst>
                                    <p:cond delay="0"/>
                                  </p:stCondLst>
                                  <p:childTnLst>
                                    <p:animEffect transition="out" filter="fade">
                                      <p:cBhvr>
                                        <p:cTn id="11" dur="1000"/>
                                        <p:tgtEl>
                                          <p:spTgt spid="16"/>
                                        </p:tgtEl>
                                      </p:cBhvr>
                                    </p:animEffect>
                                    <p:anim calcmode="lin" valueType="num">
                                      <p:cBhvr>
                                        <p:cTn id="12" dur="1000"/>
                                        <p:tgtEl>
                                          <p:spTgt spid="16"/>
                                        </p:tgtEl>
                                        <p:attrNameLst>
                                          <p:attrName>ppt_x</p:attrName>
                                        </p:attrNameLst>
                                      </p:cBhvr>
                                      <p:tavLst>
                                        <p:tav tm="0">
                                          <p:val>
                                            <p:strVal val="ppt_x"/>
                                          </p:val>
                                        </p:tav>
                                        <p:tav tm="100000">
                                          <p:val>
                                            <p:strVal val="ppt_x"/>
                                          </p:val>
                                        </p:tav>
                                      </p:tavLst>
                                    </p:anim>
                                    <p:anim calcmode="lin" valueType="num">
                                      <p:cBhvr>
                                        <p:cTn id="13" dur="1000"/>
                                        <p:tgtEl>
                                          <p:spTgt spid="16"/>
                                        </p:tgtEl>
                                        <p:attrNameLst>
                                          <p:attrName>ppt_y</p:attrName>
                                        </p:attrNameLst>
                                      </p:cBhvr>
                                      <p:tavLst>
                                        <p:tav tm="0">
                                          <p:val>
                                            <p:strVal val="ppt_y"/>
                                          </p:val>
                                        </p:tav>
                                        <p:tav tm="100000">
                                          <p:val>
                                            <p:strVal val="ppt_y+.1"/>
                                          </p:val>
                                        </p:tav>
                                      </p:tavLst>
                                    </p:anim>
                                    <p:set>
                                      <p:cBhvr>
                                        <p:cTn id="14" dur="1" fill="hold">
                                          <p:stCondLst>
                                            <p:cond delay="999"/>
                                          </p:stCondLst>
                                        </p:cTn>
                                        <p:tgtEl>
                                          <p:spTgt spid="16"/>
                                        </p:tgtEl>
                                        <p:attrNameLst>
                                          <p:attrName>style.visibility</p:attrName>
                                        </p:attrNameLst>
                                      </p:cBhvr>
                                      <p:to>
                                        <p:strVal val="hidden"/>
                                      </p:to>
                                    </p:set>
                                  </p:childTnLst>
                                </p:cTn>
                              </p:par>
                            </p:childTnLst>
                          </p:cTn>
                        </p:par>
                        <p:par>
                          <p:cTn id="15" fill="hold">
                            <p:stCondLst>
                              <p:cond delay="1000"/>
                            </p:stCondLst>
                            <p:childTnLst>
                              <p:par>
                                <p:cTn id="16" presetID="16" presetClass="entr" presetSubtype="21" fill="hold" nodeType="afterEffect">
                                  <p:stCondLst>
                                    <p:cond delay="0"/>
                                  </p:stCondLst>
                                  <p:childTnLst>
                                    <p:set>
                                      <p:cBhvr>
                                        <p:cTn id="17" dur="1" fill="hold">
                                          <p:stCondLst>
                                            <p:cond delay="0"/>
                                          </p:stCondLst>
                                        </p:cTn>
                                        <p:tgtEl>
                                          <p:spTgt spid="3074"/>
                                        </p:tgtEl>
                                        <p:attrNameLst>
                                          <p:attrName>style.visibility</p:attrName>
                                        </p:attrNameLst>
                                      </p:cBhvr>
                                      <p:to>
                                        <p:strVal val="visible"/>
                                      </p:to>
                                    </p:set>
                                    <p:animEffect transition="in" filter="barn(inVertical)">
                                      <p:cBhvr>
                                        <p:cTn id="18" dur="500"/>
                                        <p:tgtEl>
                                          <p:spTgt spid="3074"/>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Vertical)">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barn(inVertical)">
                                      <p:cBhvr>
                                        <p:cTn id="3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90550"/>
          </a:xfrm>
          <a:prstGeom prst="rect">
            <a:avLst/>
          </a:prstGeom>
          <a:solidFill>
            <a:schemeClr val="accent5">
              <a:lumMod val="75000"/>
            </a:schemeClr>
          </a:solidFill>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381000" y="26789"/>
            <a:ext cx="8382000" cy="536971"/>
          </a:xfrm>
        </p:spPr>
        <p:txBody>
          <a:bodyPr>
            <a:noAutofit/>
          </a:bodyPr>
          <a:lstStyle/>
          <a:p>
            <a:pPr marL="0" marR="0" algn="just">
              <a:lnSpc>
                <a:spcPct val="115000"/>
              </a:lnSpc>
              <a:spcBef>
                <a:spcPts val="0"/>
              </a:spcBef>
              <a:spcAft>
                <a:spcPts val="800"/>
              </a:spcAft>
            </a:pPr>
            <a:r>
              <a:rPr lang="vi-VN" sz="2600" b="1" dirty="0" smtClean="0">
                <a:solidFill>
                  <a:schemeClr val="bg1"/>
                </a:solidFill>
                <a:latin typeface="Calibri" pitchFamily="34" charset="0"/>
                <a:ea typeface="Times New Roman"/>
              </a:rPr>
              <a:t>So </a:t>
            </a:r>
            <a:r>
              <a:rPr lang="vi-VN" sz="2600" b="1" dirty="0">
                <a:solidFill>
                  <a:schemeClr val="bg1"/>
                </a:solidFill>
                <a:latin typeface="Calibri" pitchFamily="34" charset="0"/>
                <a:ea typeface="Times New Roman"/>
              </a:rPr>
              <a:t>sánh </a:t>
            </a:r>
            <a:r>
              <a:rPr lang="en-US" sz="2600" b="1" dirty="0" err="1" smtClean="0">
                <a:solidFill>
                  <a:schemeClr val="bg1"/>
                </a:solidFill>
                <a:latin typeface="Calibri" pitchFamily="34" charset="0"/>
                <a:ea typeface="Times New Roman"/>
              </a:rPr>
              <a:t>văn</a:t>
            </a:r>
            <a:r>
              <a:rPr lang="en-US" sz="2600" b="1" dirty="0" smtClean="0">
                <a:solidFill>
                  <a:schemeClr val="bg1"/>
                </a:solidFill>
                <a:latin typeface="Calibri" pitchFamily="34" charset="0"/>
                <a:ea typeface="Times New Roman"/>
              </a:rPr>
              <a:t> </a:t>
            </a:r>
            <a:r>
              <a:rPr lang="en-US" sz="2600" b="1" dirty="0" err="1" smtClean="0">
                <a:solidFill>
                  <a:schemeClr val="bg1"/>
                </a:solidFill>
                <a:latin typeface="Calibri" pitchFamily="34" charset="0"/>
                <a:ea typeface="Times New Roman"/>
              </a:rPr>
              <a:t>bản</a:t>
            </a:r>
            <a:r>
              <a:rPr lang="en-US" sz="2600" b="1" dirty="0" smtClean="0">
                <a:solidFill>
                  <a:schemeClr val="bg1"/>
                </a:solidFill>
                <a:latin typeface="Calibri" pitchFamily="34" charset="0"/>
                <a:ea typeface="Times New Roman"/>
              </a:rPr>
              <a:t> </a:t>
            </a:r>
            <a:r>
              <a:rPr lang="vi-VN" sz="2600" b="1" dirty="0" smtClean="0">
                <a:solidFill>
                  <a:schemeClr val="bg1"/>
                </a:solidFill>
                <a:latin typeface="Calibri" pitchFamily="34" charset="0"/>
                <a:ea typeface="Times New Roman"/>
              </a:rPr>
              <a:t>văn </a:t>
            </a:r>
            <a:r>
              <a:rPr lang="vi-VN" sz="2600" b="1" dirty="0">
                <a:solidFill>
                  <a:schemeClr val="bg1"/>
                </a:solidFill>
                <a:latin typeface="Calibri" pitchFamily="34" charset="0"/>
                <a:ea typeface="Times New Roman"/>
              </a:rPr>
              <a:t>học và tác phẩm được sân khấu </a:t>
            </a:r>
            <a:r>
              <a:rPr lang="vi-VN" sz="2600" b="1" dirty="0" smtClean="0">
                <a:solidFill>
                  <a:schemeClr val="bg1"/>
                </a:solidFill>
                <a:latin typeface="Calibri" pitchFamily="34" charset="0"/>
                <a:ea typeface="Times New Roman"/>
              </a:rPr>
              <a:t>hóa</a:t>
            </a:r>
            <a:r>
              <a:rPr lang="en-US" sz="2600" b="1" dirty="0" smtClean="0">
                <a:solidFill>
                  <a:schemeClr val="bg1"/>
                </a:solidFill>
                <a:latin typeface="Calibri" pitchFamily="34" charset="0"/>
                <a:ea typeface="Times New Roman"/>
              </a:rPr>
              <a:t>:</a:t>
            </a:r>
            <a:r>
              <a:rPr lang="vi-VN" sz="2600" b="1" dirty="0" smtClean="0">
                <a:solidFill>
                  <a:schemeClr val="bg1"/>
                </a:solidFill>
                <a:latin typeface="Calibri" pitchFamily="34" charset="0"/>
                <a:ea typeface="Times New Roman"/>
              </a:rPr>
              <a:t> </a:t>
            </a:r>
            <a:endParaRPr lang="en-US" sz="2600" dirty="0">
              <a:solidFill>
                <a:schemeClr val="bg1"/>
              </a:solidFill>
              <a:latin typeface="Calibri" pitchFamily="34" charset="0"/>
            </a:endParaRPr>
          </a:p>
        </p:txBody>
      </p:sp>
      <p:grpSp>
        <p:nvGrpSpPr>
          <p:cNvPr id="14" name="Group 13"/>
          <p:cNvGrpSpPr/>
          <p:nvPr/>
        </p:nvGrpSpPr>
        <p:grpSpPr>
          <a:xfrm>
            <a:off x="3933406" y="788606"/>
            <a:ext cx="5189873" cy="2524423"/>
            <a:chOff x="576907" y="2400109"/>
            <a:chExt cx="5189873" cy="2524423"/>
          </a:xfrm>
        </p:grpSpPr>
        <p:sp>
          <p:nvSpPr>
            <p:cNvPr id="15" name="Round Same Side Corner Rectangle 14"/>
            <p:cNvSpPr/>
            <p:nvPr/>
          </p:nvSpPr>
          <p:spPr>
            <a:xfrm>
              <a:off x="576907" y="2400109"/>
              <a:ext cx="2335654" cy="1743516"/>
            </a:xfrm>
            <a:prstGeom prst="round2SameRect">
              <a:avLst>
                <a:gd name="adj1" fmla="val 8000"/>
                <a:gd name="adj2" fmla="val 0"/>
              </a:avLst>
            </a:pr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Freeform 15"/>
            <p:cNvSpPr/>
            <p:nvPr/>
          </p:nvSpPr>
          <p:spPr>
            <a:xfrm>
              <a:off x="576907" y="4143626"/>
              <a:ext cx="2335654" cy="749712"/>
            </a:xfrm>
            <a:custGeom>
              <a:avLst/>
              <a:gdLst>
                <a:gd name="connsiteX0" fmla="*/ 0 w 2335654"/>
                <a:gd name="connsiteY0" fmla="*/ 0 h 749712"/>
                <a:gd name="connsiteX1" fmla="*/ 2335654 w 2335654"/>
                <a:gd name="connsiteY1" fmla="*/ 0 h 749712"/>
                <a:gd name="connsiteX2" fmla="*/ 2335654 w 2335654"/>
                <a:gd name="connsiteY2" fmla="*/ 749712 h 749712"/>
                <a:gd name="connsiteX3" fmla="*/ 0 w 2335654"/>
                <a:gd name="connsiteY3" fmla="*/ 749712 h 749712"/>
                <a:gd name="connsiteX4" fmla="*/ 0 w 2335654"/>
                <a:gd name="connsiteY4" fmla="*/ 0 h 749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5654" h="749712">
                  <a:moveTo>
                    <a:pt x="0" y="0"/>
                  </a:moveTo>
                  <a:lnTo>
                    <a:pt x="2335654" y="0"/>
                  </a:lnTo>
                  <a:lnTo>
                    <a:pt x="2335654" y="749712"/>
                  </a:lnTo>
                  <a:lnTo>
                    <a:pt x="0" y="749712"/>
                  </a:lnTo>
                  <a:lnTo>
                    <a:pt x="0" y="0"/>
                  </a:lnTo>
                  <a:close/>
                </a:path>
              </a:pathLst>
            </a:cu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06680" tIns="0" rIns="726387" bIns="0" numCol="1" spcCol="1270" anchor="ctr" anchorCtr="0">
              <a:noAutofit/>
            </a:bodyPr>
            <a:lstStyle/>
            <a:p>
              <a:pPr lvl="0" algn="l" defTabSz="1244600">
                <a:spcBef>
                  <a:spcPct val="0"/>
                </a:spcBef>
              </a:pPr>
              <a:r>
                <a:rPr lang="en-US" sz="2800" b="1" kern="1200" dirty="0" smtClean="0"/>
                <a:t>NHÓM </a:t>
              </a:r>
              <a:endParaRPr lang="vi-VN" sz="2800" b="1" kern="1200" dirty="0" smtClean="0"/>
            </a:p>
            <a:p>
              <a:pPr lvl="0" algn="l" defTabSz="1244600">
                <a:spcBef>
                  <a:spcPct val="0"/>
                </a:spcBef>
              </a:pPr>
              <a:r>
                <a:rPr lang="en-US" sz="2800" b="1" kern="1200" dirty="0" smtClean="0"/>
                <a:t>1</a:t>
              </a:r>
              <a:r>
                <a:rPr lang="vi-VN" sz="2800" b="1" kern="1200" dirty="0" smtClean="0"/>
                <a:t> + 2</a:t>
              </a:r>
              <a:endParaRPr lang="en-US" sz="2800" b="1" kern="1200" dirty="0"/>
            </a:p>
          </p:txBody>
        </p:sp>
        <p:sp>
          <p:nvSpPr>
            <p:cNvPr id="17" name="Oval 16"/>
            <p:cNvSpPr/>
            <p:nvPr/>
          </p:nvSpPr>
          <p:spPr>
            <a:xfrm>
              <a:off x="2358501" y="4107053"/>
              <a:ext cx="817479" cy="817479"/>
            </a:xfrm>
            <a:prstGeom prst="ellipse">
              <a:avLst/>
            </a:prstGeom>
            <a:blipFill rotWithShape="1">
              <a:blip r:embed="rId2"/>
              <a:stretch>
                <a:fillRect/>
              </a:stretch>
            </a:blipFill>
          </p:spPr>
          <p:style>
            <a:lnRef idx="2">
              <a:schemeClr val="accent5">
                <a:tint val="40000"/>
                <a:alpha val="90000"/>
                <a:hueOff val="0"/>
                <a:satOff val="0"/>
                <a:lumOff val="0"/>
                <a:alphaOff val="0"/>
              </a:schemeClr>
            </a:lnRef>
            <a:fillRef idx="1">
              <a:scrgbClr r="0" g="0" b="0"/>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18" name="Round Same Side Corner Rectangle 17"/>
            <p:cNvSpPr/>
            <p:nvPr/>
          </p:nvSpPr>
          <p:spPr>
            <a:xfrm>
              <a:off x="3196701" y="2400109"/>
              <a:ext cx="2335654" cy="1743516"/>
            </a:xfrm>
            <a:prstGeom prst="round2SameRect">
              <a:avLst>
                <a:gd name="adj1" fmla="val 8000"/>
                <a:gd name="adj2" fmla="val 0"/>
              </a:avLst>
            </a:prstGeom>
          </p:spPr>
          <p:style>
            <a:lnRef idx="2">
              <a:schemeClr val="accent5">
                <a:hueOff val="-4966938"/>
                <a:satOff val="19906"/>
                <a:lumOff val="4314"/>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9" name="Freeform 18"/>
            <p:cNvSpPr/>
            <p:nvPr/>
          </p:nvSpPr>
          <p:spPr>
            <a:xfrm>
              <a:off x="3196701" y="4143626"/>
              <a:ext cx="2335654" cy="749712"/>
            </a:xfrm>
            <a:custGeom>
              <a:avLst/>
              <a:gdLst>
                <a:gd name="connsiteX0" fmla="*/ 0 w 2335654"/>
                <a:gd name="connsiteY0" fmla="*/ 0 h 749712"/>
                <a:gd name="connsiteX1" fmla="*/ 2335654 w 2335654"/>
                <a:gd name="connsiteY1" fmla="*/ 0 h 749712"/>
                <a:gd name="connsiteX2" fmla="*/ 2335654 w 2335654"/>
                <a:gd name="connsiteY2" fmla="*/ 749712 h 749712"/>
                <a:gd name="connsiteX3" fmla="*/ 0 w 2335654"/>
                <a:gd name="connsiteY3" fmla="*/ 749712 h 749712"/>
                <a:gd name="connsiteX4" fmla="*/ 0 w 2335654"/>
                <a:gd name="connsiteY4" fmla="*/ 0 h 749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5654" h="749712">
                  <a:moveTo>
                    <a:pt x="0" y="0"/>
                  </a:moveTo>
                  <a:lnTo>
                    <a:pt x="2335654" y="0"/>
                  </a:lnTo>
                  <a:lnTo>
                    <a:pt x="2335654" y="749712"/>
                  </a:lnTo>
                  <a:lnTo>
                    <a:pt x="0" y="749712"/>
                  </a:lnTo>
                  <a:lnTo>
                    <a:pt x="0" y="0"/>
                  </a:lnTo>
                  <a:close/>
                </a:path>
              </a:pathLst>
            </a:custGeom>
          </p:spPr>
          <p:style>
            <a:lnRef idx="2">
              <a:schemeClr val="accent5">
                <a:hueOff val="-4966938"/>
                <a:satOff val="19906"/>
                <a:lumOff val="4314"/>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txBody>
            <a:bodyPr spcFirstLastPara="0" vert="horz" wrap="square" lIns="106680" tIns="0" rIns="726387" bIns="0" numCol="1" spcCol="1270" anchor="ctr" anchorCtr="0">
              <a:noAutofit/>
            </a:bodyPr>
            <a:lstStyle/>
            <a:p>
              <a:pPr lvl="0" algn="l" defTabSz="1244600">
                <a:spcBef>
                  <a:spcPct val="0"/>
                </a:spcBef>
              </a:pPr>
              <a:r>
                <a:rPr lang="en-US" sz="2800" b="1" kern="1200" dirty="0" smtClean="0"/>
                <a:t>NHÓM </a:t>
              </a:r>
              <a:endParaRPr lang="vi-VN" sz="2800" b="1" kern="1200" dirty="0" smtClean="0"/>
            </a:p>
            <a:p>
              <a:pPr lvl="0" algn="l" defTabSz="1244600">
                <a:spcBef>
                  <a:spcPct val="0"/>
                </a:spcBef>
              </a:pPr>
              <a:r>
                <a:rPr lang="vi-VN" sz="2800" b="1" kern="1200" dirty="0" smtClean="0"/>
                <a:t>3 + 4</a:t>
              </a:r>
              <a:endParaRPr lang="en-US" sz="2800" b="1" kern="1200" dirty="0"/>
            </a:p>
          </p:txBody>
        </p:sp>
        <p:sp>
          <p:nvSpPr>
            <p:cNvPr id="20" name="Oval 19"/>
            <p:cNvSpPr/>
            <p:nvPr/>
          </p:nvSpPr>
          <p:spPr>
            <a:xfrm>
              <a:off x="4949301" y="4107053"/>
              <a:ext cx="817479" cy="817479"/>
            </a:xfrm>
            <a:prstGeom prst="ellipse">
              <a:avLst/>
            </a:prstGeom>
            <a:blipFill rotWithShape="1">
              <a:blip r:embed="rId3"/>
              <a:stretch>
                <a:fillRect/>
              </a:stretch>
            </a:blipFill>
          </p:spPr>
          <p:style>
            <a:lnRef idx="2">
              <a:schemeClr val="accent5">
                <a:tint val="40000"/>
                <a:alpha val="90000"/>
                <a:hueOff val="0"/>
                <a:satOff val="0"/>
                <a:lumOff val="0"/>
                <a:alphaOff val="0"/>
              </a:schemeClr>
            </a:lnRef>
            <a:fillRef idx="1">
              <a:scrgbClr r="0" g="0" b="0"/>
            </a:fillRef>
            <a:effectRef idx="0">
              <a:schemeClr val="accent5">
                <a:tint val="40000"/>
                <a:alpha val="90000"/>
                <a:hueOff val="-5370241"/>
                <a:satOff val="24126"/>
                <a:lumOff val="1658"/>
                <a:alphaOff val="0"/>
              </a:schemeClr>
            </a:effectRef>
            <a:fontRef idx="minor">
              <a:schemeClr val="dk1">
                <a:hueOff val="0"/>
                <a:satOff val="0"/>
                <a:lumOff val="0"/>
                <a:alphaOff val="0"/>
              </a:schemeClr>
            </a:fontRef>
          </p:style>
        </p:sp>
      </p:grpSp>
      <p:sp>
        <p:nvSpPr>
          <p:cNvPr id="7" name="Rectangle 6"/>
          <p:cNvSpPr/>
          <p:nvPr/>
        </p:nvSpPr>
        <p:spPr>
          <a:xfrm>
            <a:off x="4142585" y="939074"/>
            <a:ext cx="1847429" cy="461665"/>
          </a:xfrm>
          <a:prstGeom prst="rect">
            <a:avLst/>
          </a:prstGeom>
        </p:spPr>
        <p:txBody>
          <a:bodyPr wrap="none">
            <a:spAutoFit/>
          </a:bodyPr>
          <a:lstStyle/>
          <a:p>
            <a:pPr lvl="0"/>
            <a:r>
              <a:rPr lang="en-US" sz="2400" b="1" dirty="0" err="1" smtClean="0">
                <a:solidFill>
                  <a:srgbClr val="0070C0"/>
                </a:solidFill>
              </a:rPr>
              <a:t>Tình</a:t>
            </a:r>
            <a:r>
              <a:rPr lang="en-US" sz="2400" b="1" dirty="0" smtClean="0">
                <a:solidFill>
                  <a:srgbClr val="0070C0"/>
                </a:solidFill>
              </a:rPr>
              <a:t> </a:t>
            </a:r>
            <a:r>
              <a:rPr lang="en-US" sz="2400" b="1" dirty="0" err="1" smtClean="0">
                <a:solidFill>
                  <a:srgbClr val="0070C0"/>
                </a:solidFill>
              </a:rPr>
              <a:t>huống</a:t>
            </a:r>
            <a:r>
              <a:rPr lang="en-US" sz="2400" b="1" dirty="0" smtClean="0">
                <a:solidFill>
                  <a:srgbClr val="0070C0"/>
                </a:solidFill>
              </a:rPr>
              <a:t> 1</a:t>
            </a:r>
            <a:endParaRPr lang="en-US" sz="2400" b="1" dirty="0">
              <a:solidFill>
                <a:srgbClr val="0070C0"/>
              </a:solidFill>
            </a:endParaRPr>
          </a:p>
        </p:txBody>
      </p:sp>
      <p:sp>
        <p:nvSpPr>
          <p:cNvPr id="8" name="Rectangle 7"/>
          <p:cNvSpPr/>
          <p:nvPr/>
        </p:nvSpPr>
        <p:spPr>
          <a:xfrm>
            <a:off x="4202454" y="1472474"/>
            <a:ext cx="1668790" cy="769441"/>
          </a:xfrm>
          <a:prstGeom prst="rect">
            <a:avLst/>
          </a:prstGeom>
        </p:spPr>
        <p:txBody>
          <a:bodyPr wrap="none">
            <a:spAutoFit/>
          </a:bodyPr>
          <a:lstStyle/>
          <a:p>
            <a:pPr lvl="0" algn="ctr"/>
            <a:r>
              <a:rPr lang="en-US" sz="2400" b="1" dirty="0" smtClean="0">
                <a:solidFill>
                  <a:srgbClr val="FF0000"/>
                </a:solidFill>
              </a:rPr>
              <a:t>“ÔNG ĐỒ” </a:t>
            </a:r>
          </a:p>
          <a:p>
            <a:pPr lvl="0" algn="ctr"/>
            <a:r>
              <a:rPr lang="en-US" sz="2000" b="1" i="1" dirty="0">
                <a:solidFill>
                  <a:srgbClr val="FF0000"/>
                </a:solidFill>
              </a:rPr>
              <a:t>(</a:t>
            </a:r>
            <a:r>
              <a:rPr lang="en-US" sz="2000" b="1" i="1" dirty="0" err="1" smtClean="0">
                <a:solidFill>
                  <a:srgbClr val="FF0000"/>
                </a:solidFill>
              </a:rPr>
              <a:t>Vũ</a:t>
            </a:r>
            <a:r>
              <a:rPr lang="en-US" sz="2000" b="1" i="1" dirty="0" smtClean="0">
                <a:solidFill>
                  <a:srgbClr val="FF0000"/>
                </a:solidFill>
              </a:rPr>
              <a:t> </a:t>
            </a:r>
            <a:r>
              <a:rPr lang="en-US" sz="2000" b="1" i="1" dirty="0" err="1" smtClean="0">
                <a:solidFill>
                  <a:srgbClr val="FF0000"/>
                </a:solidFill>
              </a:rPr>
              <a:t>Đình</a:t>
            </a:r>
            <a:r>
              <a:rPr lang="en-US" sz="2000" b="1" i="1" dirty="0" smtClean="0">
                <a:solidFill>
                  <a:srgbClr val="FF0000"/>
                </a:solidFill>
              </a:rPr>
              <a:t> </a:t>
            </a:r>
            <a:r>
              <a:rPr lang="en-US" sz="2000" b="1" i="1" dirty="0" err="1" smtClean="0">
                <a:solidFill>
                  <a:srgbClr val="FF0000"/>
                </a:solidFill>
              </a:rPr>
              <a:t>Liên</a:t>
            </a:r>
            <a:r>
              <a:rPr lang="en-US" sz="2000" b="1" i="1" dirty="0" smtClean="0">
                <a:solidFill>
                  <a:srgbClr val="FF0000"/>
                </a:solidFill>
              </a:rPr>
              <a:t>)</a:t>
            </a:r>
            <a:endParaRPr lang="en-US" sz="2000" b="1" i="1" dirty="0">
              <a:solidFill>
                <a:srgbClr val="FF0000"/>
              </a:solidFill>
            </a:endParaRPr>
          </a:p>
        </p:txBody>
      </p:sp>
      <p:sp>
        <p:nvSpPr>
          <p:cNvPr id="9" name="Rectangle 8"/>
          <p:cNvSpPr/>
          <p:nvPr/>
        </p:nvSpPr>
        <p:spPr>
          <a:xfrm>
            <a:off x="6878029" y="939074"/>
            <a:ext cx="1847429" cy="461665"/>
          </a:xfrm>
          <a:prstGeom prst="rect">
            <a:avLst/>
          </a:prstGeom>
        </p:spPr>
        <p:txBody>
          <a:bodyPr wrap="none">
            <a:spAutoFit/>
          </a:bodyPr>
          <a:lstStyle/>
          <a:p>
            <a:pPr lvl="0"/>
            <a:r>
              <a:rPr lang="en-US" sz="2400" b="1" dirty="0" err="1" smtClean="0">
                <a:solidFill>
                  <a:srgbClr val="1CE44C"/>
                </a:solidFill>
              </a:rPr>
              <a:t>Tình</a:t>
            </a:r>
            <a:r>
              <a:rPr lang="en-US" sz="2400" b="1" dirty="0" smtClean="0">
                <a:solidFill>
                  <a:srgbClr val="1CE44C"/>
                </a:solidFill>
              </a:rPr>
              <a:t> </a:t>
            </a:r>
            <a:r>
              <a:rPr lang="en-US" sz="2400" b="1" dirty="0" err="1" smtClean="0">
                <a:solidFill>
                  <a:srgbClr val="1CE44C"/>
                </a:solidFill>
              </a:rPr>
              <a:t>huống</a:t>
            </a:r>
            <a:r>
              <a:rPr lang="en-US" sz="2400" b="1" dirty="0" smtClean="0">
                <a:solidFill>
                  <a:srgbClr val="1CE44C"/>
                </a:solidFill>
              </a:rPr>
              <a:t> 2</a:t>
            </a:r>
            <a:endParaRPr lang="en-US" sz="2400" b="1" dirty="0">
              <a:solidFill>
                <a:srgbClr val="1CE44C"/>
              </a:solidFill>
            </a:endParaRPr>
          </a:p>
        </p:txBody>
      </p:sp>
      <p:sp>
        <p:nvSpPr>
          <p:cNvPr id="10" name="Rectangle 9"/>
          <p:cNvSpPr/>
          <p:nvPr/>
        </p:nvSpPr>
        <p:spPr>
          <a:xfrm>
            <a:off x="6696844" y="1396274"/>
            <a:ext cx="2209800" cy="1138773"/>
          </a:xfrm>
          <a:prstGeom prst="rect">
            <a:avLst/>
          </a:prstGeom>
        </p:spPr>
        <p:txBody>
          <a:bodyPr wrap="square">
            <a:spAutoFit/>
          </a:bodyPr>
          <a:lstStyle/>
          <a:p>
            <a:pPr lvl="0" algn="ctr"/>
            <a:r>
              <a:rPr lang="en-US" sz="2400" b="1" dirty="0" smtClean="0">
                <a:solidFill>
                  <a:schemeClr val="accent6">
                    <a:lumMod val="50000"/>
                  </a:schemeClr>
                </a:solidFill>
              </a:rPr>
              <a:t>“ĐÊM NAY BÁC </a:t>
            </a:r>
          </a:p>
          <a:p>
            <a:pPr lvl="0" algn="ctr"/>
            <a:r>
              <a:rPr lang="en-US" sz="2400" b="1" dirty="0" smtClean="0">
                <a:solidFill>
                  <a:schemeClr val="accent6">
                    <a:lumMod val="50000"/>
                  </a:schemeClr>
                </a:solidFill>
              </a:rPr>
              <a:t>KHÔNG NGỦ” </a:t>
            </a:r>
          </a:p>
          <a:p>
            <a:pPr lvl="0" algn="ctr"/>
            <a:r>
              <a:rPr lang="en-US" sz="2000" b="1" i="1" dirty="0" smtClean="0">
                <a:solidFill>
                  <a:schemeClr val="accent6">
                    <a:lumMod val="50000"/>
                  </a:schemeClr>
                </a:solidFill>
              </a:rPr>
              <a:t>(Minh </a:t>
            </a:r>
            <a:r>
              <a:rPr lang="en-US" sz="2000" b="1" i="1" dirty="0" err="1" smtClean="0">
                <a:solidFill>
                  <a:schemeClr val="accent6">
                    <a:lumMod val="50000"/>
                  </a:schemeClr>
                </a:solidFill>
              </a:rPr>
              <a:t>Huệ</a:t>
            </a:r>
            <a:r>
              <a:rPr lang="en-US" sz="2000" b="1" i="1" dirty="0" smtClean="0">
                <a:solidFill>
                  <a:schemeClr val="accent6">
                    <a:lumMod val="50000"/>
                  </a:schemeClr>
                </a:solidFill>
              </a:rPr>
              <a:t>)</a:t>
            </a:r>
            <a:endParaRPr lang="en-US" sz="2000" b="1" i="1" dirty="0">
              <a:solidFill>
                <a:schemeClr val="accent6">
                  <a:lumMod val="50000"/>
                </a:schemeClr>
              </a:solidFill>
            </a:endParaRPr>
          </a:p>
        </p:txBody>
      </p:sp>
      <p:sp>
        <p:nvSpPr>
          <p:cNvPr id="13" name="Explosion 1 12"/>
          <p:cNvSpPr/>
          <p:nvPr/>
        </p:nvSpPr>
        <p:spPr>
          <a:xfrm>
            <a:off x="175102" y="884751"/>
            <a:ext cx="3471502" cy="1944886"/>
          </a:xfrm>
          <a:prstGeom prst="irregularSeal1">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2800" b="1" dirty="0" smtClean="0">
                <a:solidFill>
                  <a:srgbClr val="FF0000"/>
                </a:solidFill>
                <a:ea typeface="Calibri"/>
                <a:cs typeface="+mj-cs"/>
              </a:rPr>
              <a:t>THẢO LUẬN</a:t>
            </a:r>
            <a:endParaRPr lang="vi-VN" sz="2800" b="1" dirty="0" smtClean="0">
              <a:solidFill>
                <a:srgbClr val="FF0000"/>
              </a:solidFill>
              <a:ea typeface="Calibri"/>
              <a:cs typeface="+mj-cs"/>
            </a:endParaRPr>
          </a:p>
          <a:p>
            <a:endParaRPr lang="en-US" sz="1100" dirty="0"/>
          </a:p>
        </p:txBody>
      </p:sp>
      <p:sp>
        <p:nvSpPr>
          <p:cNvPr id="3" name="Rectangle 2"/>
          <p:cNvSpPr/>
          <p:nvPr/>
        </p:nvSpPr>
        <p:spPr>
          <a:xfrm>
            <a:off x="175102" y="3486150"/>
            <a:ext cx="8550356"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vi-VN" sz="2400" dirty="0" smtClean="0">
                <a:latin typeface="Calibri" pitchFamily="34" charset="0"/>
                <a:ea typeface="Times New Roman"/>
                <a:cs typeface="+mj-cs"/>
              </a:rPr>
              <a:t>Các nhóm đọc cột bên trái, truy cập Youtube để xem các video ở cột bên phải. Sau đó thảo luận: </a:t>
            </a:r>
            <a:r>
              <a:rPr lang="vi-VN" sz="2400" b="1" i="1" dirty="0" smtClean="0">
                <a:latin typeface="Calibri" pitchFamily="34" charset="0"/>
                <a:ea typeface="Times New Roman"/>
                <a:cs typeface="+mj-cs"/>
              </a:rPr>
              <a:t>So sánh VBVH ở cột A với TP được sân khấu hóa ở cột B</a:t>
            </a:r>
            <a:endParaRPr lang="en-US" sz="1600" b="1" i="1" dirty="0"/>
          </a:p>
        </p:txBody>
      </p:sp>
    </p:spTree>
    <p:extLst>
      <p:ext uri="{BB962C8B-B14F-4D97-AF65-F5344CB8AC3E}">
        <p14:creationId xmlns:p14="http://schemas.microsoft.com/office/powerpoint/2010/main" val="100071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arn(inVertical)">
                                      <p:cBhvr>
                                        <p:cTn id="16" dur="500"/>
                                        <p:tgtEl>
                                          <p:spTgt spid="13"/>
                                        </p:tgtEl>
                                      </p:cBhvr>
                                    </p:animEffect>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arn(inVertical)">
                                      <p:cBhvr>
                                        <p:cTn id="25" dur="500"/>
                                        <p:tgtEl>
                                          <p:spTgt spid="14"/>
                                        </p:tgtEl>
                                      </p:cBhvr>
                                    </p:animEffect>
                                  </p:childTnLst>
                                </p:cTn>
                              </p:par>
                            </p:childTnLst>
                          </p:cTn>
                        </p:par>
                        <p:par>
                          <p:cTn id="26" fill="hold">
                            <p:stCondLst>
                              <p:cond delay="500"/>
                            </p:stCondLst>
                            <p:childTnLst>
                              <p:par>
                                <p:cTn id="27" presetID="16" presetClass="entr" presetSubtype="21"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par>
                          <p:cTn id="33" fill="hold">
                            <p:stCondLst>
                              <p:cond delay="1000"/>
                            </p:stCondLst>
                            <p:childTnLst>
                              <p:par>
                                <p:cTn id="34" presetID="16" presetClass="entr" presetSubtype="21"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barn(inVertical)">
                                      <p:cBhvr>
                                        <p:cTn id="36" dur="500"/>
                                        <p:tgtEl>
                                          <p:spTgt spid="9"/>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arn(inVertical)">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7" grpId="0"/>
      <p:bldP spid="8" grpId="0"/>
      <p:bldP spid="9" grpId="0"/>
      <p:bldP spid="10" grpId="0"/>
      <p:bldP spid="13"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9050"/>
            <a:ext cx="9144000" cy="461665"/>
          </a:xfrm>
          <a:prstGeom prst="rect">
            <a:avLst/>
          </a:prstGeom>
          <a:solidFill>
            <a:srgbClr val="FFFF99"/>
          </a:solidFill>
        </p:spPr>
        <p:txBody>
          <a:bodyPr wrap="square">
            <a:spAutoFit/>
          </a:bodyPr>
          <a:lstStyle/>
          <a:p>
            <a:pPr lvl="0" algn="ctr"/>
            <a:r>
              <a:rPr lang="vi-VN" sz="2400" b="1" dirty="0" smtClean="0">
                <a:solidFill>
                  <a:srgbClr val="0033CC"/>
                </a:solidFill>
                <a:latin typeface="Calibri" pitchFamily="34" charset="0"/>
              </a:rPr>
              <a:t>SO SÁNH </a:t>
            </a:r>
            <a:r>
              <a:rPr lang="en-US" sz="2400" b="1" dirty="0" smtClean="0">
                <a:solidFill>
                  <a:srgbClr val="0033CC"/>
                </a:solidFill>
                <a:latin typeface="Calibri" pitchFamily="34" charset="0"/>
              </a:rPr>
              <a:t>VĂN BẢN </a:t>
            </a:r>
            <a:r>
              <a:rPr lang="vi-VN" sz="2400" b="1" dirty="0" smtClean="0">
                <a:solidFill>
                  <a:srgbClr val="0033CC"/>
                </a:solidFill>
                <a:latin typeface="Calibri" pitchFamily="34" charset="0"/>
              </a:rPr>
              <a:t>VĂN HỌC VÀ TÁC PHẨM ĐƯỢC SÂN KHẤU HÓA</a:t>
            </a:r>
            <a:endParaRPr lang="en-US" sz="1600" b="1" dirty="0">
              <a:solidFill>
                <a:srgbClr val="0033CC"/>
              </a:solidFill>
              <a:latin typeface="Calibri"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388763295"/>
              </p:ext>
            </p:extLst>
          </p:nvPr>
        </p:nvGraphicFramePr>
        <p:xfrm>
          <a:off x="152400" y="514350"/>
          <a:ext cx="8915400" cy="4458003"/>
        </p:xfrm>
        <a:graphic>
          <a:graphicData uri="http://schemas.openxmlformats.org/drawingml/2006/table">
            <a:tbl>
              <a:tblPr firstRow="1" firstCol="1" bandRow="1">
                <a:tableStyleId>{21E4AEA4-8DFA-4A89-87EB-49C32662AFE0}</a:tableStyleId>
              </a:tblPr>
              <a:tblGrid>
                <a:gridCol w="1524000"/>
                <a:gridCol w="3276600"/>
                <a:gridCol w="4114800"/>
              </a:tblGrid>
              <a:tr h="258267">
                <a:tc>
                  <a:txBody>
                    <a:bodyPr/>
                    <a:lstStyle/>
                    <a:p>
                      <a:pPr marL="0" marR="0" algn="ctr">
                        <a:lnSpc>
                          <a:spcPct val="115000"/>
                        </a:lnSpc>
                        <a:spcBef>
                          <a:spcPts val="0"/>
                        </a:spcBef>
                        <a:spcAft>
                          <a:spcPts val="800"/>
                        </a:spcAft>
                      </a:pPr>
                      <a:r>
                        <a:rPr lang="en-US" sz="2000" dirty="0" err="1" smtClean="0">
                          <a:effectLst/>
                        </a:rPr>
                        <a:t>Nội</a:t>
                      </a:r>
                      <a:r>
                        <a:rPr lang="en-US" sz="2000" dirty="0" smtClean="0">
                          <a:effectLst/>
                        </a:rPr>
                        <a:t> dung</a:t>
                      </a:r>
                      <a:endParaRPr lang="en-US" sz="2000" dirty="0">
                        <a:effectLst/>
                        <a:latin typeface="Calibri" pitchFamily="34" charset="0"/>
                        <a:ea typeface="Calibri"/>
                      </a:endParaRPr>
                    </a:p>
                  </a:txBody>
                  <a:tcPr marL="31191" marR="31191" marT="0" marB="0" anchor="ctr"/>
                </a:tc>
                <a:tc>
                  <a:txBody>
                    <a:bodyPr/>
                    <a:lstStyle/>
                    <a:p>
                      <a:pPr marL="0" marR="0" algn="ctr">
                        <a:lnSpc>
                          <a:spcPct val="115000"/>
                        </a:lnSpc>
                        <a:spcBef>
                          <a:spcPts val="0"/>
                        </a:spcBef>
                        <a:spcAft>
                          <a:spcPts val="800"/>
                        </a:spcAft>
                      </a:pPr>
                      <a:r>
                        <a:rPr lang="en-US" sz="2000" dirty="0" err="1">
                          <a:effectLst/>
                        </a:rPr>
                        <a:t>Tác</a:t>
                      </a:r>
                      <a:r>
                        <a:rPr lang="en-US" sz="2000" dirty="0">
                          <a:effectLst/>
                        </a:rPr>
                        <a:t> </a:t>
                      </a:r>
                      <a:r>
                        <a:rPr lang="en-US" sz="2000" dirty="0" err="1">
                          <a:effectLst/>
                        </a:rPr>
                        <a:t>phẩm</a:t>
                      </a:r>
                      <a:r>
                        <a:rPr lang="en-US" sz="2000" dirty="0">
                          <a:effectLst/>
                        </a:rPr>
                        <a:t> </a:t>
                      </a:r>
                      <a:r>
                        <a:rPr lang="en-US" sz="2000" dirty="0" err="1">
                          <a:effectLst/>
                        </a:rPr>
                        <a:t>văn</a:t>
                      </a:r>
                      <a:r>
                        <a:rPr lang="en-US" sz="2000" dirty="0">
                          <a:effectLst/>
                        </a:rPr>
                        <a:t> </a:t>
                      </a:r>
                      <a:r>
                        <a:rPr lang="en-US" sz="2000" dirty="0" err="1">
                          <a:effectLst/>
                        </a:rPr>
                        <a:t>học</a:t>
                      </a:r>
                      <a:r>
                        <a:rPr lang="en-US" sz="2000" dirty="0">
                          <a:effectLst/>
                        </a:rPr>
                        <a:t> </a:t>
                      </a:r>
                      <a:endParaRPr lang="en-US" sz="2000" dirty="0">
                        <a:effectLst/>
                        <a:latin typeface="Calibri" pitchFamily="34" charset="0"/>
                        <a:ea typeface="Calibri"/>
                      </a:endParaRPr>
                    </a:p>
                  </a:txBody>
                  <a:tcPr marL="31191" marR="31191" marT="0" marB="0" anchor="ctr"/>
                </a:tc>
                <a:tc>
                  <a:txBody>
                    <a:bodyPr/>
                    <a:lstStyle/>
                    <a:p>
                      <a:pPr marL="0" marR="0" algn="ctr">
                        <a:lnSpc>
                          <a:spcPct val="115000"/>
                        </a:lnSpc>
                        <a:spcBef>
                          <a:spcPts val="0"/>
                        </a:spcBef>
                        <a:spcAft>
                          <a:spcPts val="800"/>
                        </a:spcAft>
                      </a:pPr>
                      <a:r>
                        <a:rPr lang="en-US" sz="2000" dirty="0" err="1" smtClean="0">
                          <a:effectLst/>
                        </a:rPr>
                        <a:t>Sân</a:t>
                      </a:r>
                      <a:r>
                        <a:rPr lang="en-US" sz="2000" dirty="0" smtClean="0">
                          <a:effectLst/>
                        </a:rPr>
                        <a:t> </a:t>
                      </a:r>
                      <a:r>
                        <a:rPr lang="en-US" sz="2000" dirty="0" err="1" smtClean="0">
                          <a:effectLst/>
                        </a:rPr>
                        <a:t>khấu</a:t>
                      </a:r>
                      <a:r>
                        <a:rPr lang="en-US" sz="2000" dirty="0" smtClean="0">
                          <a:effectLst/>
                        </a:rPr>
                        <a:t> </a:t>
                      </a:r>
                      <a:r>
                        <a:rPr lang="en-US" sz="2000" dirty="0" err="1" smtClean="0">
                          <a:effectLst/>
                        </a:rPr>
                        <a:t>hóa</a:t>
                      </a:r>
                      <a:r>
                        <a:rPr lang="en-US" sz="2000" dirty="0" smtClean="0">
                          <a:effectLst/>
                        </a:rPr>
                        <a:t>  </a:t>
                      </a:r>
                      <a:endParaRPr lang="en-US" sz="2000" dirty="0">
                        <a:effectLst/>
                        <a:latin typeface="Calibri" pitchFamily="34" charset="0"/>
                        <a:ea typeface="Calibri"/>
                      </a:endParaRPr>
                    </a:p>
                  </a:txBody>
                  <a:tcPr marL="31191" marR="31191" marT="0" marB="0" anchor="ctr"/>
                </a:tc>
              </a:tr>
              <a:tr h="258267">
                <a:tc>
                  <a:txBody>
                    <a:bodyPr/>
                    <a:lstStyle/>
                    <a:p>
                      <a:pPr marL="0" marR="0" algn="ctr">
                        <a:lnSpc>
                          <a:spcPct val="115000"/>
                        </a:lnSpc>
                        <a:spcBef>
                          <a:spcPts val="0"/>
                        </a:spcBef>
                        <a:spcAft>
                          <a:spcPts val="800"/>
                        </a:spcAft>
                      </a:pPr>
                      <a:r>
                        <a:rPr lang="en-US" sz="2000" dirty="0" err="1" smtClean="0">
                          <a:effectLst/>
                          <a:latin typeface="Calibri" pitchFamily="34" charset="0"/>
                          <a:ea typeface="Calibri"/>
                        </a:rPr>
                        <a:t>Gi</a:t>
                      </a:r>
                      <a:r>
                        <a:rPr lang="vi-VN" sz="2000" dirty="0" smtClean="0">
                          <a:effectLst/>
                          <a:latin typeface="Calibri" pitchFamily="34" charset="0"/>
                          <a:ea typeface="Calibri"/>
                        </a:rPr>
                        <a:t>ống</a:t>
                      </a:r>
                      <a:r>
                        <a:rPr lang="vi-VN" sz="2000" baseline="0" dirty="0" smtClean="0">
                          <a:effectLst/>
                          <a:latin typeface="Calibri" pitchFamily="34" charset="0"/>
                          <a:ea typeface="Calibri"/>
                        </a:rPr>
                        <a:t> nhau</a:t>
                      </a:r>
                      <a:endParaRPr lang="en-US" sz="2000" dirty="0">
                        <a:effectLst/>
                        <a:latin typeface="Calibri" pitchFamily="34" charset="0"/>
                        <a:ea typeface="Calibri"/>
                      </a:endParaRPr>
                    </a:p>
                  </a:txBody>
                  <a:tcPr marL="31191" marR="31191" marT="0" marB="0" anchor="ctr">
                    <a:solidFill>
                      <a:schemeClr val="tx2">
                        <a:lumMod val="50000"/>
                      </a:schemeClr>
                    </a:solidFill>
                  </a:tcPr>
                </a:tc>
                <a:tc gridSpan="2">
                  <a:txBody>
                    <a:bodyPr/>
                    <a:lstStyle/>
                    <a:p>
                      <a:pPr marL="0" marR="0" algn="ctr">
                        <a:lnSpc>
                          <a:spcPct val="115000"/>
                        </a:lnSpc>
                        <a:spcBef>
                          <a:spcPts val="0"/>
                        </a:spcBef>
                        <a:spcAft>
                          <a:spcPts val="800"/>
                        </a:spcAft>
                      </a:pPr>
                      <a:endParaRPr lang="en-US" sz="2000" dirty="0">
                        <a:effectLst/>
                        <a:latin typeface="Calibri" pitchFamily="34" charset="0"/>
                        <a:ea typeface="Calibri"/>
                      </a:endParaRPr>
                    </a:p>
                  </a:txBody>
                  <a:tcPr marL="31191" marR="31191" marT="0" marB="0" anchor="ctr"/>
                </a:tc>
                <a:tc hMerge="1">
                  <a:txBody>
                    <a:bodyPr/>
                    <a:lstStyle/>
                    <a:p>
                      <a:pPr marL="0" marR="0" algn="ctr">
                        <a:lnSpc>
                          <a:spcPct val="115000"/>
                        </a:lnSpc>
                        <a:spcBef>
                          <a:spcPts val="0"/>
                        </a:spcBef>
                        <a:spcAft>
                          <a:spcPts val="800"/>
                        </a:spcAft>
                      </a:pPr>
                      <a:endParaRPr lang="en-US" sz="2000" dirty="0">
                        <a:effectLst/>
                        <a:latin typeface="Calibri" pitchFamily="34" charset="0"/>
                        <a:ea typeface="Calibri"/>
                      </a:endParaRPr>
                    </a:p>
                  </a:txBody>
                  <a:tcPr marL="31191" marR="31191" marT="0" marB="0" anchor="ctr"/>
                </a:tc>
              </a:tr>
              <a:tr h="258267">
                <a:tc>
                  <a:txBody>
                    <a:bodyPr/>
                    <a:lstStyle/>
                    <a:p>
                      <a:pPr marL="0" marR="0" algn="ctr">
                        <a:lnSpc>
                          <a:spcPct val="115000"/>
                        </a:lnSpc>
                        <a:spcBef>
                          <a:spcPts val="0"/>
                        </a:spcBef>
                        <a:spcAft>
                          <a:spcPts val="800"/>
                        </a:spcAft>
                      </a:pPr>
                      <a:r>
                        <a:rPr lang="vi-VN" sz="2000" dirty="0" smtClean="0">
                          <a:effectLst/>
                          <a:latin typeface="Calibri" pitchFamily="34" charset="0"/>
                          <a:ea typeface="Calibri"/>
                        </a:rPr>
                        <a:t>Khác</a:t>
                      </a:r>
                      <a:r>
                        <a:rPr lang="vi-VN" sz="2000" baseline="0" dirty="0" smtClean="0">
                          <a:effectLst/>
                          <a:latin typeface="Calibri" pitchFamily="34" charset="0"/>
                          <a:ea typeface="Calibri"/>
                        </a:rPr>
                        <a:t> nhau</a:t>
                      </a:r>
                      <a:endParaRPr lang="en-US" sz="2000" dirty="0">
                        <a:effectLst/>
                        <a:latin typeface="Calibri" pitchFamily="34" charset="0"/>
                        <a:ea typeface="Calibri"/>
                      </a:endParaRPr>
                    </a:p>
                  </a:txBody>
                  <a:tcPr marL="31191" marR="31191" marT="0" marB="0" anchor="ctr">
                    <a:solidFill>
                      <a:schemeClr val="tx2">
                        <a:lumMod val="50000"/>
                      </a:schemeClr>
                    </a:solidFill>
                  </a:tcPr>
                </a:tc>
                <a:tc gridSpan="2">
                  <a:txBody>
                    <a:bodyPr/>
                    <a:lstStyle/>
                    <a:p>
                      <a:pPr marL="0" marR="0" algn="ctr">
                        <a:lnSpc>
                          <a:spcPct val="115000"/>
                        </a:lnSpc>
                        <a:spcBef>
                          <a:spcPts val="0"/>
                        </a:spcBef>
                        <a:spcAft>
                          <a:spcPts val="800"/>
                        </a:spcAft>
                      </a:pPr>
                      <a:endParaRPr lang="en-US" sz="2000" dirty="0">
                        <a:effectLst/>
                        <a:latin typeface="Calibri" pitchFamily="34" charset="0"/>
                        <a:ea typeface="Calibri"/>
                      </a:endParaRPr>
                    </a:p>
                  </a:txBody>
                  <a:tcPr marL="31191" marR="31191" marT="0" marB="0" anchor="ctr"/>
                </a:tc>
                <a:tc hMerge="1">
                  <a:txBody>
                    <a:bodyPr/>
                    <a:lstStyle/>
                    <a:p>
                      <a:endParaRPr lang="en-US"/>
                    </a:p>
                  </a:txBody>
                  <a:tcPr/>
                </a:tc>
              </a:tr>
              <a:tr h="1082040">
                <a:tc>
                  <a:txBody>
                    <a:bodyPr/>
                    <a:lstStyle/>
                    <a:p>
                      <a:pPr marL="0" marR="0" algn="just">
                        <a:lnSpc>
                          <a:spcPct val="115000"/>
                        </a:lnSpc>
                        <a:spcBef>
                          <a:spcPts val="0"/>
                        </a:spcBef>
                        <a:spcAft>
                          <a:spcPts val="800"/>
                        </a:spcAft>
                      </a:pPr>
                      <a:r>
                        <a:rPr lang="en-US" sz="2000" dirty="0" err="1" smtClean="0">
                          <a:solidFill>
                            <a:srgbClr val="7030A0"/>
                          </a:solidFill>
                          <a:effectLst/>
                        </a:rPr>
                        <a:t>Ngôn</a:t>
                      </a:r>
                      <a:r>
                        <a:rPr lang="en-US" sz="2000" dirty="0" smtClean="0">
                          <a:solidFill>
                            <a:srgbClr val="7030A0"/>
                          </a:solidFill>
                          <a:effectLst/>
                        </a:rPr>
                        <a:t> </a:t>
                      </a:r>
                      <a:r>
                        <a:rPr lang="en-US" sz="2000" dirty="0" err="1" smtClean="0">
                          <a:solidFill>
                            <a:srgbClr val="7030A0"/>
                          </a:solidFill>
                          <a:effectLst/>
                        </a:rPr>
                        <a:t>ngữ</a:t>
                      </a:r>
                      <a:r>
                        <a:rPr lang="en-US" sz="2000" dirty="0" smtClean="0">
                          <a:solidFill>
                            <a:srgbClr val="7030A0"/>
                          </a:solidFill>
                          <a:effectLst/>
                        </a:rPr>
                        <a:t> </a:t>
                      </a:r>
                      <a:endParaRPr lang="en-US" sz="2000" dirty="0">
                        <a:solidFill>
                          <a:srgbClr val="7030A0"/>
                        </a:solidFill>
                        <a:effectLst/>
                        <a:latin typeface="Calibri" pitchFamily="34" charset="0"/>
                        <a:ea typeface="Calibri"/>
                      </a:endParaRPr>
                    </a:p>
                  </a:txBody>
                  <a:tcPr marL="31191" marR="31191" marT="0" marB="0" anchor="ctr">
                    <a:solidFill>
                      <a:schemeClr val="tx2">
                        <a:lumMod val="20000"/>
                        <a:lumOff val="80000"/>
                      </a:schemeClr>
                    </a:solidFill>
                  </a:tcPr>
                </a:tc>
                <a:tc>
                  <a:txBody>
                    <a:bodyPr/>
                    <a:lstStyle/>
                    <a:p>
                      <a:pPr marL="0" marR="0" algn="just">
                        <a:lnSpc>
                          <a:spcPct val="115000"/>
                        </a:lnSpc>
                        <a:spcBef>
                          <a:spcPts val="0"/>
                        </a:spcBef>
                        <a:spcAft>
                          <a:spcPts val="800"/>
                        </a:spcAft>
                      </a:pPr>
                      <a:endParaRPr lang="en-US" sz="2000" dirty="0">
                        <a:effectLst/>
                        <a:latin typeface="Calibri" pitchFamily="34" charset="0"/>
                        <a:ea typeface="Calibri"/>
                      </a:endParaRPr>
                    </a:p>
                  </a:txBody>
                  <a:tcPr marL="31191" marR="31191" marT="0" marB="0"/>
                </a:tc>
                <a:tc>
                  <a:txBody>
                    <a:bodyPr/>
                    <a:lstStyle/>
                    <a:p>
                      <a:pPr marL="0" marR="0" algn="just">
                        <a:lnSpc>
                          <a:spcPct val="115000"/>
                        </a:lnSpc>
                        <a:spcBef>
                          <a:spcPts val="0"/>
                        </a:spcBef>
                        <a:spcAft>
                          <a:spcPts val="800"/>
                        </a:spcAft>
                      </a:pPr>
                      <a:endParaRPr lang="en-US" sz="2200" dirty="0">
                        <a:effectLst/>
                        <a:latin typeface="Calibri" pitchFamily="34" charset="0"/>
                        <a:ea typeface="Calibri"/>
                      </a:endParaRPr>
                    </a:p>
                  </a:txBody>
                  <a:tcPr marL="31191" marR="31191" marT="0" marB="0"/>
                </a:tc>
              </a:tr>
              <a:tr h="774801">
                <a:tc>
                  <a:txBody>
                    <a:bodyPr/>
                    <a:lstStyle/>
                    <a:p>
                      <a:pPr marL="0" marR="0" algn="just">
                        <a:lnSpc>
                          <a:spcPct val="115000"/>
                        </a:lnSpc>
                        <a:spcBef>
                          <a:spcPts val="0"/>
                        </a:spcBef>
                        <a:spcAft>
                          <a:spcPts val="800"/>
                        </a:spcAft>
                      </a:pPr>
                      <a:r>
                        <a:rPr lang="en-US" sz="2000" dirty="0" err="1">
                          <a:solidFill>
                            <a:srgbClr val="7030A0"/>
                          </a:solidFill>
                          <a:effectLst/>
                        </a:rPr>
                        <a:t>Nhân</a:t>
                      </a:r>
                      <a:r>
                        <a:rPr lang="en-US" sz="2000" dirty="0">
                          <a:solidFill>
                            <a:srgbClr val="7030A0"/>
                          </a:solidFill>
                          <a:effectLst/>
                        </a:rPr>
                        <a:t> </a:t>
                      </a:r>
                      <a:r>
                        <a:rPr lang="en-US" sz="2000" dirty="0" err="1">
                          <a:solidFill>
                            <a:srgbClr val="7030A0"/>
                          </a:solidFill>
                          <a:effectLst/>
                        </a:rPr>
                        <a:t>vật</a:t>
                      </a:r>
                      <a:endParaRPr lang="en-US" sz="2000" dirty="0">
                        <a:solidFill>
                          <a:srgbClr val="7030A0"/>
                        </a:solidFill>
                        <a:effectLst/>
                        <a:latin typeface="Calibri" pitchFamily="34" charset="0"/>
                        <a:ea typeface="Calibri"/>
                      </a:endParaRPr>
                    </a:p>
                  </a:txBody>
                  <a:tcPr marL="31191" marR="31191" marT="0" marB="0" anchor="ctr">
                    <a:solidFill>
                      <a:schemeClr val="tx2">
                        <a:lumMod val="20000"/>
                        <a:lumOff val="80000"/>
                      </a:schemeClr>
                    </a:solidFill>
                  </a:tcPr>
                </a:tc>
                <a:tc>
                  <a:txBody>
                    <a:bodyPr/>
                    <a:lstStyle/>
                    <a:p>
                      <a:pPr marL="0" marR="0" algn="just">
                        <a:lnSpc>
                          <a:spcPct val="115000"/>
                        </a:lnSpc>
                        <a:spcBef>
                          <a:spcPts val="0"/>
                        </a:spcBef>
                        <a:spcAft>
                          <a:spcPts val="800"/>
                        </a:spcAft>
                      </a:pPr>
                      <a:endParaRPr lang="en-US" sz="2200" dirty="0">
                        <a:effectLst/>
                        <a:latin typeface="Calibri" pitchFamily="34" charset="0"/>
                        <a:ea typeface="Calibri"/>
                      </a:endParaRPr>
                    </a:p>
                  </a:txBody>
                  <a:tcPr marL="31191" marR="31191" marT="0" marB="0"/>
                </a:tc>
                <a:tc>
                  <a:txBody>
                    <a:bodyPr/>
                    <a:lstStyle/>
                    <a:p>
                      <a:pPr marL="0" marR="0" algn="just">
                        <a:lnSpc>
                          <a:spcPct val="115000"/>
                        </a:lnSpc>
                        <a:spcBef>
                          <a:spcPts val="0"/>
                        </a:spcBef>
                        <a:spcAft>
                          <a:spcPts val="800"/>
                        </a:spcAft>
                      </a:pPr>
                      <a:endParaRPr lang="en-US" sz="2200" dirty="0">
                        <a:effectLst/>
                        <a:latin typeface="Calibri" pitchFamily="34" charset="0"/>
                        <a:ea typeface="Calibri"/>
                      </a:endParaRPr>
                    </a:p>
                  </a:txBody>
                  <a:tcPr marL="31191" marR="31191" marT="0" marB="0"/>
                </a:tc>
              </a:tr>
              <a:tr h="774801">
                <a:tc>
                  <a:txBody>
                    <a:bodyPr/>
                    <a:lstStyle/>
                    <a:p>
                      <a:pPr marL="0" marR="0" algn="just">
                        <a:lnSpc>
                          <a:spcPct val="115000"/>
                        </a:lnSpc>
                        <a:spcBef>
                          <a:spcPts val="0"/>
                        </a:spcBef>
                        <a:spcAft>
                          <a:spcPts val="800"/>
                        </a:spcAft>
                      </a:pPr>
                      <a:r>
                        <a:rPr lang="en-US" sz="2000" dirty="0" err="1">
                          <a:solidFill>
                            <a:srgbClr val="7030A0"/>
                          </a:solidFill>
                          <a:effectLst/>
                        </a:rPr>
                        <a:t>Không</a:t>
                      </a:r>
                      <a:r>
                        <a:rPr lang="en-US" sz="2000" dirty="0">
                          <a:solidFill>
                            <a:srgbClr val="7030A0"/>
                          </a:solidFill>
                          <a:effectLst/>
                        </a:rPr>
                        <a:t> </a:t>
                      </a:r>
                      <a:r>
                        <a:rPr lang="en-US" sz="2000" dirty="0" err="1">
                          <a:solidFill>
                            <a:srgbClr val="7030A0"/>
                          </a:solidFill>
                          <a:effectLst/>
                        </a:rPr>
                        <a:t>gian</a:t>
                      </a:r>
                      <a:r>
                        <a:rPr lang="en-US" sz="2000" dirty="0">
                          <a:solidFill>
                            <a:srgbClr val="7030A0"/>
                          </a:solidFill>
                          <a:effectLst/>
                        </a:rPr>
                        <a:t>/ </a:t>
                      </a:r>
                      <a:r>
                        <a:rPr lang="en-US" sz="2000" dirty="0" err="1">
                          <a:solidFill>
                            <a:srgbClr val="7030A0"/>
                          </a:solidFill>
                          <a:effectLst/>
                        </a:rPr>
                        <a:t>thời</a:t>
                      </a:r>
                      <a:r>
                        <a:rPr lang="en-US" sz="2000" dirty="0">
                          <a:solidFill>
                            <a:srgbClr val="7030A0"/>
                          </a:solidFill>
                          <a:effectLst/>
                        </a:rPr>
                        <a:t> </a:t>
                      </a:r>
                      <a:r>
                        <a:rPr lang="en-US" sz="2000" dirty="0" err="1">
                          <a:solidFill>
                            <a:srgbClr val="7030A0"/>
                          </a:solidFill>
                          <a:effectLst/>
                        </a:rPr>
                        <a:t>gian</a:t>
                      </a:r>
                      <a:r>
                        <a:rPr lang="en-US" sz="2000" dirty="0">
                          <a:solidFill>
                            <a:srgbClr val="7030A0"/>
                          </a:solidFill>
                          <a:effectLst/>
                        </a:rPr>
                        <a:t> </a:t>
                      </a:r>
                      <a:endParaRPr lang="en-US" sz="2000" dirty="0">
                        <a:solidFill>
                          <a:srgbClr val="7030A0"/>
                        </a:solidFill>
                        <a:effectLst/>
                        <a:latin typeface="Calibri" pitchFamily="34" charset="0"/>
                        <a:ea typeface="Calibri"/>
                      </a:endParaRPr>
                    </a:p>
                  </a:txBody>
                  <a:tcPr marL="31191" marR="31191" marT="0" marB="0" anchor="ctr">
                    <a:solidFill>
                      <a:schemeClr val="tx2">
                        <a:lumMod val="20000"/>
                        <a:lumOff val="80000"/>
                      </a:schemeClr>
                    </a:solidFill>
                  </a:tcPr>
                </a:tc>
                <a:tc>
                  <a:txBody>
                    <a:bodyPr/>
                    <a:lstStyle/>
                    <a:p>
                      <a:pPr marL="0" marR="0" algn="just">
                        <a:lnSpc>
                          <a:spcPct val="115000"/>
                        </a:lnSpc>
                        <a:spcBef>
                          <a:spcPts val="0"/>
                        </a:spcBef>
                        <a:spcAft>
                          <a:spcPts val="800"/>
                        </a:spcAft>
                      </a:pPr>
                      <a:endParaRPr lang="en-US" sz="2200" dirty="0">
                        <a:effectLst/>
                        <a:latin typeface="Calibri" pitchFamily="34" charset="0"/>
                        <a:ea typeface="Calibri"/>
                      </a:endParaRPr>
                    </a:p>
                  </a:txBody>
                  <a:tcPr marL="31191" marR="31191" marT="0" marB="0"/>
                </a:tc>
                <a:tc>
                  <a:txBody>
                    <a:bodyPr/>
                    <a:lstStyle/>
                    <a:p>
                      <a:pPr marL="0" marR="0" algn="just">
                        <a:lnSpc>
                          <a:spcPct val="115000"/>
                        </a:lnSpc>
                        <a:spcBef>
                          <a:spcPts val="0"/>
                        </a:spcBef>
                        <a:spcAft>
                          <a:spcPts val="800"/>
                        </a:spcAft>
                      </a:pPr>
                      <a:endParaRPr lang="en-US" sz="2200" dirty="0">
                        <a:effectLst/>
                        <a:latin typeface="Calibri" pitchFamily="34" charset="0"/>
                        <a:ea typeface="Calibri"/>
                      </a:endParaRPr>
                    </a:p>
                  </a:txBody>
                  <a:tcPr marL="31191" marR="31191" marT="0" marB="0"/>
                </a:tc>
              </a:tr>
              <a:tr h="774801">
                <a:tc>
                  <a:txBody>
                    <a:bodyPr/>
                    <a:lstStyle/>
                    <a:p>
                      <a:pPr marL="0" marR="0" algn="just">
                        <a:lnSpc>
                          <a:spcPct val="115000"/>
                        </a:lnSpc>
                        <a:spcBef>
                          <a:spcPts val="0"/>
                        </a:spcBef>
                        <a:spcAft>
                          <a:spcPts val="800"/>
                        </a:spcAft>
                      </a:pPr>
                      <a:r>
                        <a:rPr lang="en-US" sz="2000" dirty="0" err="1">
                          <a:solidFill>
                            <a:srgbClr val="7030A0"/>
                          </a:solidFill>
                          <a:effectLst/>
                        </a:rPr>
                        <a:t>Phương</a:t>
                      </a:r>
                      <a:r>
                        <a:rPr lang="en-US" sz="2000" dirty="0">
                          <a:solidFill>
                            <a:srgbClr val="7030A0"/>
                          </a:solidFill>
                          <a:effectLst/>
                        </a:rPr>
                        <a:t> </a:t>
                      </a:r>
                      <a:r>
                        <a:rPr lang="en-US" sz="2000" dirty="0" err="1">
                          <a:solidFill>
                            <a:srgbClr val="7030A0"/>
                          </a:solidFill>
                          <a:effectLst/>
                        </a:rPr>
                        <a:t>thức</a:t>
                      </a:r>
                      <a:r>
                        <a:rPr lang="en-US" sz="2000" dirty="0">
                          <a:solidFill>
                            <a:srgbClr val="7030A0"/>
                          </a:solidFill>
                          <a:effectLst/>
                        </a:rPr>
                        <a:t> </a:t>
                      </a:r>
                      <a:r>
                        <a:rPr lang="en-US" sz="2000" dirty="0" err="1">
                          <a:solidFill>
                            <a:srgbClr val="7030A0"/>
                          </a:solidFill>
                          <a:effectLst/>
                        </a:rPr>
                        <a:t>tiếp</a:t>
                      </a:r>
                      <a:r>
                        <a:rPr lang="en-US" sz="2000" dirty="0">
                          <a:solidFill>
                            <a:srgbClr val="7030A0"/>
                          </a:solidFill>
                          <a:effectLst/>
                        </a:rPr>
                        <a:t> </a:t>
                      </a:r>
                      <a:r>
                        <a:rPr lang="en-US" sz="2000" dirty="0" err="1">
                          <a:solidFill>
                            <a:srgbClr val="7030A0"/>
                          </a:solidFill>
                          <a:effectLst/>
                        </a:rPr>
                        <a:t>nhận</a:t>
                      </a:r>
                      <a:r>
                        <a:rPr lang="en-US" sz="2000" dirty="0">
                          <a:solidFill>
                            <a:srgbClr val="7030A0"/>
                          </a:solidFill>
                          <a:effectLst/>
                        </a:rPr>
                        <a:t> </a:t>
                      </a:r>
                      <a:endParaRPr lang="en-US" sz="2000" dirty="0">
                        <a:solidFill>
                          <a:srgbClr val="7030A0"/>
                        </a:solidFill>
                        <a:effectLst/>
                        <a:latin typeface="Calibri" pitchFamily="34" charset="0"/>
                        <a:ea typeface="Calibri"/>
                      </a:endParaRPr>
                    </a:p>
                  </a:txBody>
                  <a:tcPr marL="31191" marR="31191" marT="0" marB="0" anchor="ctr">
                    <a:solidFill>
                      <a:schemeClr val="tx2">
                        <a:lumMod val="20000"/>
                        <a:lumOff val="80000"/>
                      </a:schemeClr>
                    </a:solidFill>
                  </a:tcPr>
                </a:tc>
                <a:tc>
                  <a:txBody>
                    <a:bodyPr/>
                    <a:lstStyle/>
                    <a:p>
                      <a:pPr marL="0" marR="0" algn="just">
                        <a:lnSpc>
                          <a:spcPct val="115000"/>
                        </a:lnSpc>
                        <a:spcBef>
                          <a:spcPts val="0"/>
                        </a:spcBef>
                        <a:spcAft>
                          <a:spcPts val="800"/>
                        </a:spcAft>
                      </a:pPr>
                      <a:endParaRPr lang="en-US" sz="2200" dirty="0">
                        <a:effectLst/>
                        <a:latin typeface="Calibri" pitchFamily="34" charset="0"/>
                        <a:ea typeface="Calibri"/>
                      </a:endParaRPr>
                    </a:p>
                  </a:txBody>
                  <a:tcPr marL="31191" marR="31191" marT="0" marB="0"/>
                </a:tc>
                <a:tc>
                  <a:txBody>
                    <a:bodyPr/>
                    <a:lstStyle/>
                    <a:p>
                      <a:pPr marL="0" marR="0" algn="just">
                        <a:lnSpc>
                          <a:spcPct val="115000"/>
                        </a:lnSpc>
                        <a:spcBef>
                          <a:spcPts val="0"/>
                        </a:spcBef>
                        <a:spcAft>
                          <a:spcPts val="800"/>
                        </a:spcAft>
                      </a:pPr>
                      <a:endParaRPr lang="en-US" sz="2200" dirty="0">
                        <a:effectLst/>
                        <a:latin typeface="Calibri" pitchFamily="34" charset="0"/>
                        <a:ea typeface="Calibri"/>
                      </a:endParaRPr>
                    </a:p>
                  </a:txBody>
                  <a:tcPr marL="31191" marR="31191" marT="0" marB="0"/>
                </a:tc>
              </a:tr>
            </a:tbl>
          </a:graphicData>
        </a:graphic>
      </p:graphicFrame>
      <p:sp>
        <p:nvSpPr>
          <p:cNvPr id="6" name="Rectangle 5"/>
          <p:cNvSpPr/>
          <p:nvPr/>
        </p:nvSpPr>
        <p:spPr>
          <a:xfrm>
            <a:off x="1676400" y="1581150"/>
            <a:ext cx="3200400" cy="1015663"/>
          </a:xfrm>
          <a:prstGeom prst="rect">
            <a:avLst/>
          </a:prstGeom>
        </p:spPr>
        <p:txBody>
          <a:bodyPr wrap="square">
            <a:spAutoFit/>
          </a:bodyPr>
          <a:lstStyle/>
          <a:p>
            <a:pPr lvl="0" algn="just"/>
            <a:r>
              <a:rPr lang="en-US" sz="2000" dirty="0" err="1">
                <a:solidFill>
                  <a:prstClr val="black"/>
                </a:solidFill>
              </a:rPr>
              <a:t>Đơn</a:t>
            </a:r>
            <a:r>
              <a:rPr lang="en-US" sz="2000" dirty="0">
                <a:solidFill>
                  <a:prstClr val="black"/>
                </a:solidFill>
              </a:rPr>
              <a:t> </a:t>
            </a:r>
            <a:r>
              <a:rPr lang="en-US" sz="2000" dirty="0" err="1">
                <a:solidFill>
                  <a:prstClr val="black"/>
                </a:solidFill>
              </a:rPr>
              <a:t>thuần</a:t>
            </a:r>
            <a:r>
              <a:rPr lang="en-US" sz="2000" dirty="0">
                <a:solidFill>
                  <a:prstClr val="black"/>
                </a:solidFill>
              </a:rPr>
              <a:t> </a:t>
            </a:r>
            <a:r>
              <a:rPr lang="en-US" sz="2000" dirty="0" err="1">
                <a:solidFill>
                  <a:prstClr val="black"/>
                </a:solidFill>
              </a:rPr>
              <a:t>đọc</a:t>
            </a:r>
            <a:r>
              <a:rPr lang="en-US" sz="2000" dirty="0">
                <a:solidFill>
                  <a:prstClr val="black"/>
                </a:solidFill>
              </a:rPr>
              <a:t>, </a:t>
            </a:r>
            <a:r>
              <a:rPr lang="en-US" sz="2000" dirty="0" err="1">
                <a:solidFill>
                  <a:prstClr val="black"/>
                </a:solidFill>
              </a:rPr>
              <a:t>phát</a:t>
            </a:r>
            <a:r>
              <a:rPr lang="en-US" sz="2000" dirty="0">
                <a:solidFill>
                  <a:prstClr val="black"/>
                </a:solidFill>
              </a:rPr>
              <a:t> </a:t>
            </a:r>
            <a:r>
              <a:rPr lang="en-US" sz="2000" dirty="0" err="1">
                <a:solidFill>
                  <a:prstClr val="black"/>
                </a:solidFill>
              </a:rPr>
              <a:t>lên</a:t>
            </a:r>
            <a:r>
              <a:rPr lang="en-US" sz="2000" dirty="0">
                <a:solidFill>
                  <a:prstClr val="black"/>
                </a:solidFill>
              </a:rPr>
              <a:t> </a:t>
            </a:r>
            <a:r>
              <a:rPr lang="en-US" sz="2000" dirty="0" err="1">
                <a:solidFill>
                  <a:prstClr val="black"/>
                </a:solidFill>
              </a:rPr>
              <a:t>âm</a:t>
            </a:r>
            <a:r>
              <a:rPr lang="en-US" sz="2000" dirty="0">
                <a:solidFill>
                  <a:prstClr val="black"/>
                </a:solidFill>
              </a:rPr>
              <a:t> </a:t>
            </a:r>
            <a:r>
              <a:rPr lang="en-US" sz="2000" dirty="0" err="1">
                <a:solidFill>
                  <a:prstClr val="black"/>
                </a:solidFill>
              </a:rPr>
              <a:t>thanh</a:t>
            </a:r>
            <a:r>
              <a:rPr lang="en-US" sz="2000" dirty="0">
                <a:solidFill>
                  <a:prstClr val="black"/>
                </a:solidFill>
              </a:rPr>
              <a:t>, chi </a:t>
            </a:r>
            <a:r>
              <a:rPr lang="en-US" sz="2000" dirty="0" err="1">
                <a:solidFill>
                  <a:prstClr val="black"/>
                </a:solidFill>
              </a:rPr>
              <a:t>phối</a:t>
            </a:r>
            <a:r>
              <a:rPr lang="en-US" sz="2000" dirty="0">
                <a:solidFill>
                  <a:prstClr val="black"/>
                </a:solidFill>
              </a:rPr>
              <a:t> </a:t>
            </a:r>
            <a:r>
              <a:rPr lang="en-US" sz="2000" dirty="0" err="1">
                <a:solidFill>
                  <a:prstClr val="black"/>
                </a:solidFill>
              </a:rPr>
              <a:t>bởi</a:t>
            </a:r>
            <a:r>
              <a:rPr lang="en-US" sz="2000" dirty="0">
                <a:solidFill>
                  <a:prstClr val="black"/>
                </a:solidFill>
              </a:rPr>
              <a:t> </a:t>
            </a:r>
            <a:r>
              <a:rPr lang="en-US" sz="2000" dirty="0" err="1">
                <a:solidFill>
                  <a:prstClr val="black"/>
                </a:solidFill>
              </a:rPr>
              <a:t>giọng</a:t>
            </a:r>
            <a:r>
              <a:rPr lang="en-US" sz="2000" dirty="0">
                <a:solidFill>
                  <a:prstClr val="black"/>
                </a:solidFill>
              </a:rPr>
              <a:t> </a:t>
            </a:r>
            <a:r>
              <a:rPr lang="en-US" sz="2000" dirty="0" err="1">
                <a:solidFill>
                  <a:prstClr val="black"/>
                </a:solidFill>
              </a:rPr>
              <a:t>đọc</a:t>
            </a:r>
            <a:r>
              <a:rPr lang="en-US" sz="2000" dirty="0">
                <a:solidFill>
                  <a:prstClr val="black"/>
                </a:solidFill>
              </a:rPr>
              <a:t> </a:t>
            </a:r>
            <a:r>
              <a:rPr lang="en-US" sz="2000" dirty="0" err="1">
                <a:solidFill>
                  <a:prstClr val="black"/>
                </a:solidFill>
              </a:rPr>
              <a:t>cá</a:t>
            </a:r>
            <a:r>
              <a:rPr lang="en-US" sz="2000" dirty="0">
                <a:solidFill>
                  <a:prstClr val="black"/>
                </a:solidFill>
              </a:rPr>
              <a:t> </a:t>
            </a:r>
            <a:r>
              <a:rPr lang="en-US" sz="2000" dirty="0" err="1">
                <a:solidFill>
                  <a:prstClr val="black"/>
                </a:solidFill>
              </a:rPr>
              <a:t>nhân</a:t>
            </a:r>
            <a:r>
              <a:rPr lang="en-US" sz="2000" dirty="0">
                <a:solidFill>
                  <a:prstClr val="black"/>
                </a:solidFill>
              </a:rPr>
              <a:t> </a:t>
            </a:r>
            <a:endParaRPr lang="en-US" sz="2000" dirty="0">
              <a:solidFill>
                <a:prstClr val="black"/>
              </a:solidFill>
              <a:latin typeface="Calibri" pitchFamily="34" charset="0"/>
              <a:ea typeface="Calibri"/>
            </a:endParaRPr>
          </a:p>
        </p:txBody>
      </p:sp>
      <p:sp>
        <p:nvSpPr>
          <p:cNvPr id="7" name="Rectangle 6"/>
          <p:cNvSpPr/>
          <p:nvPr/>
        </p:nvSpPr>
        <p:spPr>
          <a:xfrm>
            <a:off x="5008418" y="1400711"/>
            <a:ext cx="3962400" cy="1323439"/>
          </a:xfrm>
          <a:prstGeom prst="rect">
            <a:avLst/>
          </a:prstGeom>
        </p:spPr>
        <p:txBody>
          <a:bodyPr wrap="square">
            <a:spAutoFit/>
          </a:bodyPr>
          <a:lstStyle/>
          <a:p>
            <a:pPr lvl="0" algn="just"/>
            <a:r>
              <a:rPr lang="en-US" sz="2000" dirty="0">
                <a:solidFill>
                  <a:prstClr val="black"/>
                </a:solidFill>
              </a:rPr>
              <a:t>- </a:t>
            </a:r>
            <a:r>
              <a:rPr lang="en-US" sz="2000" dirty="0" err="1">
                <a:solidFill>
                  <a:prstClr val="black"/>
                </a:solidFill>
              </a:rPr>
              <a:t>Ngôn</a:t>
            </a:r>
            <a:r>
              <a:rPr lang="en-US" sz="2000" dirty="0">
                <a:solidFill>
                  <a:prstClr val="black"/>
                </a:solidFill>
              </a:rPr>
              <a:t> </a:t>
            </a:r>
            <a:r>
              <a:rPr lang="en-US" sz="2000" dirty="0" err="1">
                <a:solidFill>
                  <a:prstClr val="black"/>
                </a:solidFill>
              </a:rPr>
              <a:t>ngữ</a:t>
            </a:r>
            <a:r>
              <a:rPr lang="en-US" sz="2000" dirty="0">
                <a:solidFill>
                  <a:prstClr val="black"/>
                </a:solidFill>
              </a:rPr>
              <a:t> </a:t>
            </a:r>
            <a:r>
              <a:rPr lang="en-US" sz="2000" dirty="0" err="1">
                <a:solidFill>
                  <a:prstClr val="black"/>
                </a:solidFill>
              </a:rPr>
              <a:t>có</a:t>
            </a:r>
            <a:r>
              <a:rPr lang="en-US" sz="2000" dirty="0">
                <a:solidFill>
                  <a:prstClr val="black"/>
                </a:solidFill>
              </a:rPr>
              <a:t> </a:t>
            </a:r>
            <a:r>
              <a:rPr lang="en-US" sz="2000" dirty="0" err="1">
                <a:solidFill>
                  <a:prstClr val="black"/>
                </a:solidFill>
              </a:rPr>
              <a:t>phần</a:t>
            </a:r>
            <a:r>
              <a:rPr lang="en-US" sz="2000" dirty="0">
                <a:solidFill>
                  <a:prstClr val="black"/>
                </a:solidFill>
              </a:rPr>
              <a:t> </a:t>
            </a:r>
            <a:r>
              <a:rPr lang="en-US" sz="2000" dirty="0" err="1">
                <a:solidFill>
                  <a:prstClr val="black"/>
                </a:solidFill>
              </a:rPr>
              <a:t>phô</a:t>
            </a:r>
            <a:r>
              <a:rPr lang="en-US" sz="2000" dirty="0">
                <a:solidFill>
                  <a:prstClr val="black"/>
                </a:solidFill>
              </a:rPr>
              <a:t> </a:t>
            </a:r>
            <a:r>
              <a:rPr lang="en-US" sz="2000" dirty="0" err="1">
                <a:solidFill>
                  <a:prstClr val="black"/>
                </a:solidFill>
              </a:rPr>
              <a:t>diễn</a:t>
            </a:r>
            <a:r>
              <a:rPr lang="en-US" sz="2000" dirty="0">
                <a:solidFill>
                  <a:prstClr val="black"/>
                </a:solidFill>
              </a:rPr>
              <a:t>, </a:t>
            </a:r>
            <a:r>
              <a:rPr lang="en-US" sz="2000" dirty="0" err="1">
                <a:solidFill>
                  <a:prstClr val="black"/>
                </a:solidFill>
              </a:rPr>
              <a:t>giọng</a:t>
            </a:r>
            <a:r>
              <a:rPr lang="en-US" sz="2000" dirty="0">
                <a:solidFill>
                  <a:prstClr val="black"/>
                </a:solidFill>
              </a:rPr>
              <a:t> </a:t>
            </a:r>
            <a:r>
              <a:rPr lang="en-US" sz="2000" dirty="0" err="1">
                <a:solidFill>
                  <a:prstClr val="black"/>
                </a:solidFill>
              </a:rPr>
              <a:t>ngâm</a:t>
            </a:r>
            <a:r>
              <a:rPr lang="en-US" sz="2000" dirty="0">
                <a:solidFill>
                  <a:prstClr val="black"/>
                </a:solidFill>
              </a:rPr>
              <a:t>, </a:t>
            </a:r>
            <a:r>
              <a:rPr lang="en-US" sz="2000" dirty="0" err="1">
                <a:solidFill>
                  <a:prstClr val="black"/>
                </a:solidFill>
              </a:rPr>
              <a:t>xen</a:t>
            </a:r>
            <a:r>
              <a:rPr lang="en-US" sz="2000" dirty="0">
                <a:solidFill>
                  <a:prstClr val="black"/>
                </a:solidFill>
              </a:rPr>
              <a:t> </a:t>
            </a:r>
            <a:r>
              <a:rPr lang="en-US" sz="2000" dirty="0" err="1">
                <a:solidFill>
                  <a:prstClr val="black"/>
                </a:solidFill>
              </a:rPr>
              <a:t>giọng</a:t>
            </a:r>
            <a:r>
              <a:rPr lang="en-US" sz="2000" dirty="0">
                <a:solidFill>
                  <a:prstClr val="black"/>
                </a:solidFill>
              </a:rPr>
              <a:t> </a:t>
            </a:r>
            <a:r>
              <a:rPr lang="en-US" sz="2000" dirty="0" err="1">
                <a:solidFill>
                  <a:prstClr val="black"/>
                </a:solidFill>
              </a:rPr>
              <a:t>điệu</a:t>
            </a:r>
            <a:r>
              <a:rPr lang="en-US" sz="2000" dirty="0">
                <a:solidFill>
                  <a:prstClr val="black"/>
                </a:solidFill>
              </a:rPr>
              <a:t>, </a:t>
            </a:r>
            <a:r>
              <a:rPr lang="en-US" sz="2000" dirty="0" err="1">
                <a:solidFill>
                  <a:prstClr val="black"/>
                </a:solidFill>
              </a:rPr>
              <a:t>ngữ</a:t>
            </a:r>
            <a:r>
              <a:rPr lang="en-US" sz="2000" dirty="0">
                <a:solidFill>
                  <a:prstClr val="black"/>
                </a:solidFill>
              </a:rPr>
              <a:t> </a:t>
            </a:r>
            <a:r>
              <a:rPr lang="en-US" sz="2000" dirty="0" err="1">
                <a:solidFill>
                  <a:prstClr val="black"/>
                </a:solidFill>
              </a:rPr>
              <a:t>điệu</a:t>
            </a:r>
            <a:r>
              <a:rPr lang="en-US" sz="2000" dirty="0">
                <a:solidFill>
                  <a:prstClr val="black"/>
                </a:solidFill>
              </a:rPr>
              <a:t> </a:t>
            </a:r>
            <a:r>
              <a:rPr lang="en-US" sz="2000" dirty="0" err="1">
                <a:solidFill>
                  <a:prstClr val="black"/>
                </a:solidFill>
              </a:rPr>
              <a:t>của</a:t>
            </a:r>
            <a:r>
              <a:rPr lang="en-US" sz="2000" dirty="0">
                <a:solidFill>
                  <a:prstClr val="black"/>
                </a:solidFill>
              </a:rPr>
              <a:t> </a:t>
            </a:r>
            <a:r>
              <a:rPr lang="en-US" sz="2000" dirty="0" err="1">
                <a:solidFill>
                  <a:prstClr val="black"/>
                </a:solidFill>
              </a:rPr>
              <a:t>nhân</a:t>
            </a:r>
            <a:r>
              <a:rPr lang="en-US" sz="2000" dirty="0">
                <a:solidFill>
                  <a:prstClr val="black"/>
                </a:solidFill>
              </a:rPr>
              <a:t> </a:t>
            </a:r>
            <a:r>
              <a:rPr lang="en-US" sz="2000" dirty="0" err="1">
                <a:solidFill>
                  <a:prstClr val="black"/>
                </a:solidFill>
              </a:rPr>
              <a:t>vật</a:t>
            </a:r>
            <a:r>
              <a:rPr lang="en-US" sz="2000" dirty="0">
                <a:solidFill>
                  <a:prstClr val="black"/>
                </a:solidFill>
              </a:rPr>
              <a:t> </a:t>
            </a:r>
          </a:p>
          <a:p>
            <a:pPr lvl="0" algn="just"/>
            <a:r>
              <a:rPr lang="en-US" sz="2000" dirty="0">
                <a:solidFill>
                  <a:prstClr val="black"/>
                </a:solidFill>
              </a:rPr>
              <a:t>- </a:t>
            </a:r>
            <a:r>
              <a:rPr lang="en-US" sz="2000" dirty="0" err="1">
                <a:solidFill>
                  <a:prstClr val="black"/>
                </a:solidFill>
              </a:rPr>
              <a:t>Xuất</a:t>
            </a:r>
            <a:r>
              <a:rPr lang="en-US" sz="2000" dirty="0">
                <a:solidFill>
                  <a:prstClr val="black"/>
                </a:solidFill>
              </a:rPr>
              <a:t> </a:t>
            </a:r>
            <a:r>
              <a:rPr lang="en-US" sz="2000" dirty="0" err="1">
                <a:solidFill>
                  <a:prstClr val="black"/>
                </a:solidFill>
              </a:rPr>
              <a:t>hiện</a:t>
            </a:r>
            <a:r>
              <a:rPr lang="en-US" sz="2000" dirty="0">
                <a:solidFill>
                  <a:prstClr val="black"/>
                </a:solidFill>
              </a:rPr>
              <a:t> </a:t>
            </a:r>
            <a:r>
              <a:rPr lang="en-US" sz="2000" dirty="0" err="1">
                <a:solidFill>
                  <a:prstClr val="black"/>
                </a:solidFill>
              </a:rPr>
              <a:t>những</a:t>
            </a:r>
            <a:r>
              <a:rPr lang="en-US" sz="2000" dirty="0">
                <a:solidFill>
                  <a:prstClr val="black"/>
                </a:solidFill>
              </a:rPr>
              <a:t> </a:t>
            </a:r>
            <a:r>
              <a:rPr lang="en-US" sz="2000" dirty="0" err="1">
                <a:solidFill>
                  <a:prstClr val="black"/>
                </a:solidFill>
              </a:rPr>
              <a:t>chỉ</a:t>
            </a:r>
            <a:r>
              <a:rPr lang="en-US" sz="2000" dirty="0">
                <a:solidFill>
                  <a:prstClr val="black"/>
                </a:solidFill>
              </a:rPr>
              <a:t> </a:t>
            </a:r>
            <a:r>
              <a:rPr lang="en-US" sz="2000" dirty="0" err="1">
                <a:solidFill>
                  <a:prstClr val="black"/>
                </a:solidFill>
              </a:rPr>
              <a:t>dẫn</a:t>
            </a:r>
            <a:r>
              <a:rPr lang="en-US" sz="2000" dirty="0">
                <a:solidFill>
                  <a:prstClr val="black"/>
                </a:solidFill>
              </a:rPr>
              <a:t> </a:t>
            </a:r>
            <a:r>
              <a:rPr lang="en-US" sz="2000" dirty="0" err="1">
                <a:solidFill>
                  <a:prstClr val="black"/>
                </a:solidFill>
              </a:rPr>
              <a:t>sân</a:t>
            </a:r>
            <a:r>
              <a:rPr lang="en-US" sz="2000" dirty="0">
                <a:solidFill>
                  <a:prstClr val="black"/>
                </a:solidFill>
              </a:rPr>
              <a:t> </a:t>
            </a:r>
            <a:r>
              <a:rPr lang="en-US" sz="2000" dirty="0" err="1">
                <a:solidFill>
                  <a:prstClr val="black"/>
                </a:solidFill>
              </a:rPr>
              <a:t>khấu</a:t>
            </a:r>
            <a:r>
              <a:rPr lang="en-US" sz="2000" dirty="0">
                <a:solidFill>
                  <a:prstClr val="black"/>
                </a:solidFill>
              </a:rPr>
              <a:t> </a:t>
            </a:r>
            <a:endParaRPr lang="en-US" sz="2000" dirty="0">
              <a:solidFill>
                <a:prstClr val="black"/>
              </a:solidFill>
              <a:latin typeface="Calibri" pitchFamily="34" charset="0"/>
              <a:ea typeface="Calibri"/>
            </a:endParaRPr>
          </a:p>
        </p:txBody>
      </p:sp>
      <p:sp>
        <p:nvSpPr>
          <p:cNvPr id="2" name="Rectangle 1"/>
          <p:cNvSpPr/>
          <p:nvPr/>
        </p:nvSpPr>
        <p:spPr>
          <a:xfrm>
            <a:off x="1711034" y="2649509"/>
            <a:ext cx="3165766" cy="800219"/>
          </a:xfrm>
          <a:prstGeom prst="rect">
            <a:avLst/>
          </a:prstGeom>
        </p:spPr>
        <p:txBody>
          <a:bodyPr wrap="square">
            <a:spAutoFit/>
          </a:bodyPr>
          <a:lstStyle/>
          <a:p>
            <a:pPr lvl="0" algn="just">
              <a:lnSpc>
                <a:spcPct val="115000"/>
              </a:lnSpc>
              <a:spcAft>
                <a:spcPts val="800"/>
              </a:spcAft>
            </a:pPr>
            <a:r>
              <a:rPr lang="en-US" sz="2000" dirty="0" err="1">
                <a:solidFill>
                  <a:prstClr val="black"/>
                </a:solidFill>
              </a:rPr>
              <a:t>Hiện</a:t>
            </a:r>
            <a:r>
              <a:rPr lang="en-US" sz="2000" dirty="0">
                <a:solidFill>
                  <a:prstClr val="black"/>
                </a:solidFill>
              </a:rPr>
              <a:t> </a:t>
            </a:r>
            <a:r>
              <a:rPr lang="en-US" sz="2000" dirty="0" err="1">
                <a:solidFill>
                  <a:prstClr val="black"/>
                </a:solidFill>
              </a:rPr>
              <a:t>lên</a:t>
            </a:r>
            <a:r>
              <a:rPr lang="en-US" sz="2000" dirty="0">
                <a:solidFill>
                  <a:prstClr val="black"/>
                </a:solidFill>
              </a:rPr>
              <a:t> qua </a:t>
            </a:r>
            <a:r>
              <a:rPr lang="en-US" sz="2000" dirty="0" err="1">
                <a:solidFill>
                  <a:prstClr val="black"/>
                </a:solidFill>
              </a:rPr>
              <a:t>câu</a:t>
            </a:r>
            <a:r>
              <a:rPr lang="en-US" sz="2000" dirty="0">
                <a:solidFill>
                  <a:prstClr val="black"/>
                </a:solidFill>
              </a:rPr>
              <a:t> </a:t>
            </a:r>
            <a:r>
              <a:rPr lang="en-US" sz="2000" dirty="0" err="1">
                <a:solidFill>
                  <a:prstClr val="black"/>
                </a:solidFill>
              </a:rPr>
              <a:t>chữ</a:t>
            </a:r>
            <a:r>
              <a:rPr lang="en-US" sz="2000" dirty="0">
                <a:solidFill>
                  <a:prstClr val="black"/>
                </a:solidFill>
              </a:rPr>
              <a:t> </a:t>
            </a:r>
            <a:r>
              <a:rPr lang="en-US" sz="2000" dirty="0" err="1">
                <a:solidFill>
                  <a:prstClr val="black"/>
                </a:solidFill>
              </a:rPr>
              <a:t>văn</a:t>
            </a:r>
            <a:r>
              <a:rPr lang="en-US" sz="2000" dirty="0">
                <a:solidFill>
                  <a:prstClr val="black"/>
                </a:solidFill>
              </a:rPr>
              <a:t> </a:t>
            </a:r>
            <a:r>
              <a:rPr lang="en-US" sz="2000" dirty="0" err="1">
                <a:solidFill>
                  <a:prstClr val="black"/>
                </a:solidFill>
              </a:rPr>
              <a:t>bản</a:t>
            </a:r>
            <a:endParaRPr lang="en-US" sz="2000" dirty="0">
              <a:solidFill>
                <a:prstClr val="black"/>
              </a:solidFill>
              <a:latin typeface="Calibri" pitchFamily="34" charset="0"/>
              <a:ea typeface="Calibri"/>
            </a:endParaRPr>
          </a:p>
        </p:txBody>
      </p:sp>
      <p:sp>
        <p:nvSpPr>
          <p:cNvPr id="3" name="Rectangle 2"/>
          <p:cNvSpPr/>
          <p:nvPr/>
        </p:nvSpPr>
        <p:spPr>
          <a:xfrm>
            <a:off x="5008418" y="2649509"/>
            <a:ext cx="3962400" cy="707886"/>
          </a:xfrm>
          <a:prstGeom prst="rect">
            <a:avLst/>
          </a:prstGeom>
        </p:spPr>
        <p:txBody>
          <a:bodyPr wrap="square">
            <a:spAutoFit/>
          </a:bodyPr>
          <a:lstStyle/>
          <a:p>
            <a:pPr lvl="0" algn="just"/>
            <a:r>
              <a:rPr lang="en-US" sz="2000" dirty="0" err="1">
                <a:solidFill>
                  <a:prstClr val="black"/>
                </a:solidFill>
              </a:rPr>
              <a:t>Nhân</a:t>
            </a:r>
            <a:r>
              <a:rPr lang="en-US" sz="2000" dirty="0">
                <a:solidFill>
                  <a:prstClr val="black"/>
                </a:solidFill>
              </a:rPr>
              <a:t> </a:t>
            </a:r>
            <a:r>
              <a:rPr lang="en-US" sz="2000" dirty="0" err="1">
                <a:solidFill>
                  <a:prstClr val="black"/>
                </a:solidFill>
              </a:rPr>
              <a:t>vật</a:t>
            </a:r>
            <a:r>
              <a:rPr lang="en-US" sz="2000" dirty="0">
                <a:solidFill>
                  <a:prstClr val="black"/>
                </a:solidFill>
              </a:rPr>
              <a:t> </a:t>
            </a:r>
            <a:r>
              <a:rPr lang="en-US" sz="2000" dirty="0" err="1">
                <a:solidFill>
                  <a:prstClr val="black"/>
                </a:solidFill>
              </a:rPr>
              <a:t>có</a:t>
            </a:r>
            <a:r>
              <a:rPr lang="en-US" sz="2000" dirty="0">
                <a:solidFill>
                  <a:prstClr val="black"/>
                </a:solidFill>
              </a:rPr>
              <a:t> </a:t>
            </a:r>
            <a:r>
              <a:rPr lang="en-US" sz="2000" dirty="0" err="1">
                <a:solidFill>
                  <a:prstClr val="black"/>
                </a:solidFill>
              </a:rPr>
              <a:t>thể</a:t>
            </a:r>
            <a:r>
              <a:rPr lang="en-US" sz="2000" dirty="0">
                <a:solidFill>
                  <a:prstClr val="black"/>
                </a:solidFill>
              </a:rPr>
              <a:t> </a:t>
            </a:r>
            <a:r>
              <a:rPr lang="en-US" sz="2000" dirty="0" err="1">
                <a:solidFill>
                  <a:prstClr val="black"/>
                </a:solidFill>
              </a:rPr>
              <a:t>thêm</a:t>
            </a:r>
            <a:r>
              <a:rPr lang="en-US" sz="2000" dirty="0">
                <a:solidFill>
                  <a:prstClr val="black"/>
                </a:solidFill>
              </a:rPr>
              <a:t> </a:t>
            </a:r>
            <a:r>
              <a:rPr lang="en-US" sz="2000" dirty="0" err="1">
                <a:solidFill>
                  <a:prstClr val="black"/>
                </a:solidFill>
              </a:rPr>
              <a:t>bớt</a:t>
            </a:r>
            <a:r>
              <a:rPr lang="en-US" sz="2000" dirty="0">
                <a:solidFill>
                  <a:prstClr val="black"/>
                </a:solidFill>
              </a:rPr>
              <a:t>, </a:t>
            </a:r>
            <a:r>
              <a:rPr lang="en-US" sz="2000" dirty="0" err="1">
                <a:solidFill>
                  <a:prstClr val="black"/>
                </a:solidFill>
              </a:rPr>
              <a:t>thêm</a:t>
            </a:r>
            <a:r>
              <a:rPr lang="en-US" sz="2000" dirty="0">
                <a:solidFill>
                  <a:prstClr val="black"/>
                </a:solidFill>
              </a:rPr>
              <a:t> </a:t>
            </a:r>
            <a:r>
              <a:rPr lang="en-US" sz="2000" dirty="0" err="1">
                <a:solidFill>
                  <a:prstClr val="black"/>
                </a:solidFill>
              </a:rPr>
              <a:t>các</a:t>
            </a:r>
            <a:r>
              <a:rPr lang="en-US" sz="2000" dirty="0">
                <a:solidFill>
                  <a:prstClr val="black"/>
                </a:solidFill>
              </a:rPr>
              <a:t> </a:t>
            </a:r>
            <a:r>
              <a:rPr lang="en-US" sz="2000" dirty="0" err="1">
                <a:solidFill>
                  <a:prstClr val="black"/>
                </a:solidFill>
              </a:rPr>
              <a:t>phương</a:t>
            </a:r>
            <a:r>
              <a:rPr lang="en-US" sz="2000" dirty="0">
                <a:solidFill>
                  <a:prstClr val="black"/>
                </a:solidFill>
              </a:rPr>
              <a:t> </a:t>
            </a:r>
            <a:r>
              <a:rPr lang="en-US" sz="2000" dirty="0" err="1">
                <a:solidFill>
                  <a:prstClr val="black"/>
                </a:solidFill>
              </a:rPr>
              <a:t>tiện</a:t>
            </a:r>
            <a:r>
              <a:rPr lang="en-US" sz="2000" dirty="0">
                <a:solidFill>
                  <a:prstClr val="black"/>
                </a:solidFill>
              </a:rPr>
              <a:t> phi </a:t>
            </a:r>
            <a:r>
              <a:rPr lang="en-US" sz="2000" dirty="0" err="1">
                <a:solidFill>
                  <a:prstClr val="black"/>
                </a:solidFill>
              </a:rPr>
              <a:t>ngôn</a:t>
            </a:r>
            <a:r>
              <a:rPr lang="en-US" sz="2000" dirty="0">
                <a:solidFill>
                  <a:prstClr val="black"/>
                </a:solidFill>
              </a:rPr>
              <a:t> </a:t>
            </a:r>
            <a:r>
              <a:rPr lang="en-US" sz="2000" dirty="0" err="1">
                <a:solidFill>
                  <a:prstClr val="black"/>
                </a:solidFill>
              </a:rPr>
              <a:t>ngữ</a:t>
            </a:r>
            <a:r>
              <a:rPr lang="en-US" sz="2000" dirty="0">
                <a:solidFill>
                  <a:prstClr val="black"/>
                </a:solidFill>
              </a:rPr>
              <a:t> </a:t>
            </a:r>
            <a:r>
              <a:rPr lang="en-US" sz="2000" dirty="0" smtClean="0">
                <a:solidFill>
                  <a:prstClr val="black"/>
                </a:solidFill>
              </a:rPr>
              <a:t>..</a:t>
            </a:r>
            <a:r>
              <a:rPr lang="vi-VN" sz="2000" dirty="0" smtClean="0">
                <a:solidFill>
                  <a:prstClr val="black"/>
                </a:solidFill>
              </a:rPr>
              <a:t>.</a:t>
            </a:r>
            <a:endParaRPr lang="en-US" sz="2000" dirty="0">
              <a:solidFill>
                <a:prstClr val="black"/>
              </a:solidFill>
              <a:latin typeface="Calibri" pitchFamily="34" charset="0"/>
              <a:ea typeface="Calibri"/>
            </a:endParaRPr>
          </a:p>
        </p:txBody>
      </p:sp>
      <p:sp>
        <p:nvSpPr>
          <p:cNvPr id="8" name="Rectangle 7"/>
          <p:cNvSpPr/>
          <p:nvPr/>
        </p:nvSpPr>
        <p:spPr>
          <a:xfrm>
            <a:off x="1676400" y="3409950"/>
            <a:ext cx="3200400" cy="707886"/>
          </a:xfrm>
          <a:prstGeom prst="rect">
            <a:avLst/>
          </a:prstGeom>
        </p:spPr>
        <p:txBody>
          <a:bodyPr wrap="square">
            <a:spAutoFit/>
          </a:bodyPr>
          <a:lstStyle/>
          <a:p>
            <a:pPr lvl="0" algn="just"/>
            <a:r>
              <a:rPr lang="en-US" sz="2000" dirty="0" err="1">
                <a:solidFill>
                  <a:prstClr val="black"/>
                </a:solidFill>
              </a:rPr>
              <a:t>Gián</a:t>
            </a:r>
            <a:r>
              <a:rPr lang="en-US" sz="2000" dirty="0">
                <a:solidFill>
                  <a:prstClr val="black"/>
                </a:solidFill>
              </a:rPr>
              <a:t> </a:t>
            </a:r>
            <a:r>
              <a:rPr lang="en-US" sz="2000" dirty="0" err="1">
                <a:solidFill>
                  <a:prstClr val="black"/>
                </a:solidFill>
              </a:rPr>
              <a:t>tiếp</a:t>
            </a:r>
            <a:r>
              <a:rPr lang="en-US" sz="2000" dirty="0">
                <a:solidFill>
                  <a:prstClr val="black"/>
                </a:solidFill>
              </a:rPr>
              <a:t> </a:t>
            </a:r>
            <a:r>
              <a:rPr lang="en-US" sz="2000" dirty="0" err="1">
                <a:solidFill>
                  <a:prstClr val="black"/>
                </a:solidFill>
              </a:rPr>
              <a:t>hiện</a:t>
            </a:r>
            <a:r>
              <a:rPr lang="en-US" sz="2000" dirty="0">
                <a:solidFill>
                  <a:prstClr val="black"/>
                </a:solidFill>
              </a:rPr>
              <a:t> </a:t>
            </a:r>
            <a:r>
              <a:rPr lang="en-US" sz="2000" dirty="0" err="1">
                <a:solidFill>
                  <a:prstClr val="black"/>
                </a:solidFill>
              </a:rPr>
              <a:t>lên</a:t>
            </a:r>
            <a:r>
              <a:rPr lang="en-US" sz="2000" dirty="0">
                <a:solidFill>
                  <a:prstClr val="black"/>
                </a:solidFill>
              </a:rPr>
              <a:t> qua </a:t>
            </a:r>
            <a:r>
              <a:rPr lang="en-US" sz="2000" dirty="0" err="1">
                <a:solidFill>
                  <a:prstClr val="black"/>
                </a:solidFill>
              </a:rPr>
              <a:t>ngôn</a:t>
            </a:r>
            <a:r>
              <a:rPr lang="en-US" sz="2000" dirty="0">
                <a:solidFill>
                  <a:prstClr val="black"/>
                </a:solidFill>
              </a:rPr>
              <a:t> </a:t>
            </a:r>
            <a:r>
              <a:rPr lang="en-US" sz="2000" dirty="0" err="1">
                <a:solidFill>
                  <a:prstClr val="black"/>
                </a:solidFill>
              </a:rPr>
              <a:t>ngữ</a:t>
            </a:r>
            <a:r>
              <a:rPr lang="en-US" sz="2000" dirty="0">
                <a:solidFill>
                  <a:prstClr val="black"/>
                </a:solidFill>
              </a:rPr>
              <a:t> </a:t>
            </a:r>
            <a:r>
              <a:rPr lang="en-US" sz="2000" dirty="0" err="1">
                <a:solidFill>
                  <a:prstClr val="black"/>
                </a:solidFill>
              </a:rPr>
              <a:t>văn</a:t>
            </a:r>
            <a:r>
              <a:rPr lang="en-US" sz="2000" dirty="0">
                <a:solidFill>
                  <a:prstClr val="black"/>
                </a:solidFill>
              </a:rPr>
              <a:t> </a:t>
            </a:r>
            <a:r>
              <a:rPr lang="en-US" sz="2000" dirty="0" err="1">
                <a:solidFill>
                  <a:prstClr val="black"/>
                </a:solidFill>
              </a:rPr>
              <a:t>học</a:t>
            </a:r>
            <a:endParaRPr lang="en-US" sz="2000" dirty="0">
              <a:solidFill>
                <a:prstClr val="black"/>
              </a:solidFill>
              <a:latin typeface="Calibri" pitchFamily="34" charset="0"/>
              <a:ea typeface="Calibri"/>
            </a:endParaRPr>
          </a:p>
        </p:txBody>
      </p:sp>
      <p:sp>
        <p:nvSpPr>
          <p:cNvPr id="9" name="Rectangle 8"/>
          <p:cNvSpPr/>
          <p:nvPr/>
        </p:nvSpPr>
        <p:spPr>
          <a:xfrm>
            <a:off x="5032663" y="4209931"/>
            <a:ext cx="3997036" cy="800219"/>
          </a:xfrm>
          <a:prstGeom prst="rect">
            <a:avLst/>
          </a:prstGeom>
        </p:spPr>
        <p:txBody>
          <a:bodyPr wrap="square">
            <a:spAutoFit/>
          </a:bodyPr>
          <a:lstStyle/>
          <a:p>
            <a:pPr lvl="0" algn="just">
              <a:lnSpc>
                <a:spcPct val="115000"/>
              </a:lnSpc>
              <a:spcAft>
                <a:spcPts val="800"/>
              </a:spcAft>
            </a:pPr>
            <a:r>
              <a:rPr lang="en-US" sz="2000" dirty="0" err="1">
                <a:solidFill>
                  <a:prstClr val="black"/>
                </a:solidFill>
              </a:rPr>
              <a:t>Trực</a:t>
            </a:r>
            <a:r>
              <a:rPr lang="en-US" sz="2000" dirty="0">
                <a:solidFill>
                  <a:prstClr val="black"/>
                </a:solidFill>
              </a:rPr>
              <a:t> </a:t>
            </a:r>
            <a:r>
              <a:rPr lang="en-US" sz="2000" dirty="0" err="1">
                <a:solidFill>
                  <a:prstClr val="black"/>
                </a:solidFill>
              </a:rPr>
              <a:t>tiếp</a:t>
            </a:r>
            <a:r>
              <a:rPr lang="en-US" sz="2000" dirty="0">
                <a:solidFill>
                  <a:prstClr val="black"/>
                </a:solidFill>
              </a:rPr>
              <a:t> </a:t>
            </a:r>
            <a:r>
              <a:rPr lang="en-US" sz="2000" dirty="0" err="1">
                <a:solidFill>
                  <a:prstClr val="black"/>
                </a:solidFill>
              </a:rPr>
              <a:t>gợi</a:t>
            </a:r>
            <a:r>
              <a:rPr lang="en-US" sz="2000" dirty="0">
                <a:solidFill>
                  <a:prstClr val="black"/>
                </a:solidFill>
              </a:rPr>
              <a:t> </a:t>
            </a:r>
            <a:r>
              <a:rPr lang="en-US" sz="2000" dirty="0" err="1">
                <a:solidFill>
                  <a:prstClr val="black"/>
                </a:solidFill>
              </a:rPr>
              <a:t>lên</a:t>
            </a:r>
            <a:r>
              <a:rPr lang="en-US" sz="2000" dirty="0">
                <a:solidFill>
                  <a:prstClr val="black"/>
                </a:solidFill>
              </a:rPr>
              <a:t> </a:t>
            </a:r>
            <a:r>
              <a:rPr lang="en-US" sz="2000" dirty="0" err="1">
                <a:solidFill>
                  <a:prstClr val="black"/>
                </a:solidFill>
              </a:rPr>
              <a:t>từ</a:t>
            </a:r>
            <a:r>
              <a:rPr lang="en-US" sz="2000" dirty="0">
                <a:solidFill>
                  <a:prstClr val="black"/>
                </a:solidFill>
              </a:rPr>
              <a:t> </a:t>
            </a:r>
            <a:r>
              <a:rPr lang="en-US" sz="2000" dirty="0" err="1">
                <a:solidFill>
                  <a:prstClr val="black"/>
                </a:solidFill>
              </a:rPr>
              <a:t>bài</a:t>
            </a:r>
            <a:r>
              <a:rPr lang="en-US" sz="2000" dirty="0">
                <a:solidFill>
                  <a:prstClr val="black"/>
                </a:solidFill>
              </a:rPr>
              <a:t> </a:t>
            </a:r>
            <a:r>
              <a:rPr lang="en-US" sz="2000" dirty="0" err="1">
                <a:solidFill>
                  <a:prstClr val="black"/>
                </a:solidFill>
              </a:rPr>
              <a:t>trí</a:t>
            </a:r>
            <a:r>
              <a:rPr lang="en-US" sz="2000" dirty="0">
                <a:solidFill>
                  <a:prstClr val="black"/>
                </a:solidFill>
              </a:rPr>
              <a:t> </a:t>
            </a:r>
            <a:r>
              <a:rPr lang="en-US" sz="2000" dirty="0" err="1">
                <a:solidFill>
                  <a:prstClr val="black"/>
                </a:solidFill>
              </a:rPr>
              <a:t>ánh</a:t>
            </a:r>
            <a:r>
              <a:rPr lang="en-US" sz="2000" dirty="0">
                <a:solidFill>
                  <a:prstClr val="black"/>
                </a:solidFill>
              </a:rPr>
              <a:t> </a:t>
            </a:r>
            <a:r>
              <a:rPr lang="en-US" sz="2000" dirty="0" err="1">
                <a:solidFill>
                  <a:prstClr val="black"/>
                </a:solidFill>
              </a:rPr>
              <a:t>sáng</a:t>
            </a:r>
            <a:r>
              <a:rPr lang="en-US" sz="2000" dirty="0">
                <a:solidFill>
                  <a:prstClr val="black"/>
                </a:solidFill>
              </a:rPr>
              <a:t>, </a:t>
            </a:r>
            <a:r>
              <a:rPr lang="en-US" sz="2000" dirty="0" err="1">
                <a:solidFill>
                  <a:prstClr val="black"/>
                </a:solidFill>
              </a:rPr>
              <a:t>âm</a:t>
            </a:r>
            <a:r>
              <a:rPr lang="en-US" sz="2000" dirty="0">
                <a:solidFill>
                  <a:prstClr val="black"/>
                </a:solidFill>
              </a:rPr>
              <a:t> </a:t>
            </a:r>
            <a:r>
              <a:rPr lang="en-US" sz="2000" dirty="0" err="1">
                <a:solidFill>
                  <a:prstClr val="black"/>
                </a:solidFill>
              </a:rPr>
              <a:t>thanh</a:t>
            </a:r>
            <a:r>
              <a:rPr lang="en-US" sz="2000" dirty="0">
                <a:solidFill>
                  <a:prstClr val="black"/>
                </a:solidFill>
              </a:rPr>
              <a:t>, </a:t>
            </a:r>
            <a:r>
              <a:rPr lang="en-US" sz="2000" dirty="0" err="1">
                <a:solidFill>
                  <a:prstClr val="black"/>
                </a:solidFill>
              </a:rPr>
              <a:t>hoạt</a:t>
            </a:r>
            <a:r>
              <a:rPr lang="en-US" sz="2000" dirty="0">
                <a:solidFill>
                  <a:prstClr val="black"/>
                </a:solidFill>
              </a:rPr>
              <a:t> </a:t>
            </a:r>
            <a:r>
              <a:rPr lang="en-US" sz="2000" dirty="0" err="1">
                <a:solidFill>
                  <a:prstClr val="black"/>
                </a:solidFill>
              </a:rPr>
              <a:t>cảnh</a:t>
            </a:r>
            <a:r>
              <a:rPr lang="en-US" sz="2000" dirty="0">
                <a:solidFill>
                  <a:prstClr val="black"/>
                </a:solidFill>
              </a:rPr>
              <a:t>, </a:t>
            </a:r>
            <a:r>
              <a:rPr lang="en-US" sz="2000" dirty="0" err="1">
                <a:solidFill>
                  <a:prstClr val="black"/>
                </a:solidFill>
              </a:rPr>
              <a:t>đạo</a:t>
            </a:r>
            <a:r>
              <a:rPr lang="en-US" sz="2000" dirty="0">
                <a:solidFill>
                  <a:prstClr val="black"/>
                </a:solidFill>
              </a:rPr>
              <a:t> </a:t>
            </a:r>
            <a:r>
              <a:rPr lang="en-US" sz="2000" dirty="0" err="1">
                <a:solidFill>
                  <a:prstClr val="black"/>
                </a:solidFill>
              </a:rPr>
              <a:t>cụ</a:t>
            </a:r>
            <a:r>
              <a:rPr lang="en-US" sz="2000" dirty="0">
                <a:solidFill>
                  <a:prstClr val="black"/>
                </a:solidFill>
              </a:rPr>
              <a:t> …</a:t>
            </a:r>
            <a:endParaRPr lang="en-US" sz="2000" dirty="0">
              <a:solidFill>
                <a:prstClr val="black"/>
              </a:solidFill>
              <a:latin typeface="Calibri" pitchFamily="34" charset="0"/>
              <a:ea typeface="Calibri"/>
            </a:endParaRPr>
          </a:p>
        </p:txBody>
      </p:sp>
      <p:sp>
        <p:nvSpPr>
          <p:cNvPr id="10" name="Rectangle 9"/>
          <p:cNvSpPr/>
          <p:nvPr/>
        </p:nvSpPr>
        <p:spPr>
          <a:xfrm>
            <a:off x="1676399" y="4095750"/>
            <a:ext cx="3633353" cy="1015663"/>
          </a:xfrm>
          <a:prstGeom prst="rect">
            <a:avLst/>
          </a:prstGeom>
        </p:spPr>
        <p:txBody>
          <a:bodyPr wrap="square">
            <a:spAutoFit/>
          </a:bodyPr>
          <a:lstStyle/>
          <a:p>
            <a:r>
              <a:rPr lang="en-US" sz="2000" dirty="0" err="1">
                <a:solidFill>
                  <a:prstClr val="black"/>
                </a:solidFill>
              </a:rPr>
              <a:t>Tiếp</a:t>
            </a:r>
            <a:r>
              <a:rPr lang="en-US" sz="2000" dirty="0">
                <a:solidFill>
                  <a:prstClr val="black"/>
                </a:solidFill>
              </a:rPr>
              <a:t> </a:t>
            </a:r>
            <a:r>
              <a:rPr lang="en-US" sz="2000" dirty="0" err="1">
                <a:solidFill>
                  <a:prstClr val="black"/>
                </a:solidFill>
              </a:rPr>
              <a:t>nhận</a:t>
            </a:r>
            <a:r>
              <a:rPr lang="en-US" sz="2000" dirty="0">
                <a:solidFill>
                  <a:prstClr val="black"/>
                </a:solidFill>
              </a:rPr>
              <a:t> </a:t>
            </a:r>
            <a:r>
              <a:rPr lang="en-US" sz="2000" dirty="0" err="1">
                <a:solidFill>
                  <a:prstClr val="black"/>
                </a:solidFill>
              </a:rPr>
              <a:t>thưởng</a:t>
            </a:r>
            <a:r>
              <a:rPr lang="en-US" sz="2000" dirty="0">
                <a:solidFill>
                  <a:prstClr val="black"/>
                </a:solidFill>
              </a:rPr>
              <a:t> </a:t>
            </a:r>
            <a:r>
              <a:rPr lang="en-US" sz="2000" dirty="0" err="1">
                <a:solidFill>
                  <a:prstClr val="black"/>
                </a:solidFill>
              </a:rPr>
              <a:t>thức</a:t>
            </a:r>
            <a:r>
              <a:rPr lang="en-US" sz="2000" dirty="0">
                <a:solidFill>
                  <a:prstClr val="black"/>
                </a:solidFill>
              </a:rPr>
              <a:t> </a:t>
            </a:r>
            <a:r>
              <a:rPr lang="en-US" sz="2000" dirty="0" err="1">
                <a:solidFill>
                  <a:prstClr val="black"/>
                </a:solidFill>
              </a:rPr>
              <a:t>bằng</a:t>
            </a:r>
            <a:r>
              <a:rPr lang="en-US" sz="2000" dirty="0">
                <a:solidFill>
                  <a:prstClr val="black"/>
                </a:solidFill>
              </a:rPr>
              <a:t> </a:t>
            </a:r>
            <a:r>
              <a:rPr lang="en-US" sz="2000" dirty="0" err="1">
                <a:solidFill>
                  <a:prstClr val="black"/>
                </a:solidFill>
              </a:rPr>
              <a:t>hành</a:t>
            </a:r>
            <a:r>
              <a:rPr lang="en-US" sz="2000" dirty="0">
                <a:solidFill>
                  <a:prstClr val="black"/>
                </a:solidFill>
              </a:rPr>
              <a:t> </a:t>
            </a:r>
            <a:r>
              <a:rPr lang="en-US" sz="2000" dirty="0" err="1">
                <a:solidFill>
                  <a:prstClr val="black"/>
                </a:solidFill>
              </a:rPr>
              <a:t>động</a:t>
            </a:r>
            <a:r>
              <a:rPr lang="en-US" sz="2000" dirty="0">
                <a:solidFill>
                  <a:prstClr val="black"/>
                </a:solidFill>
              </a:rPr>
              <a:t> </a:t>
            </a:r>
            <a:r>
              <a:rPr lang="en-US" sz="2000" dirty="0" err="1">
                <a:solidFill>
                  <a:prstClr val="black"/>
                </a:solidFill>
              </a:rPr>
              <a:t>đọc</a:t>
            </a:r>
            <a:r>
              <a:rPr lang="en-US" sz="2000" dirty="0">
                <a:solidFill>
                  <a:prstClr val="black"/>
                </a:solidFill>
              </a:rPr>
              <a:t> </a:t>
            </a:r>
            <a:r>
              <a:rPr lang="en-US" sz="2000" dirty="0" err="1">
                <a:solidFill>
                  <a:prstClr val="black"/>
                </a:solidFill>
              </a:rPr>
              <a:t>và</a:t>
            </a:r>
            <a:r>
              <a:rPr lang="en-US" sz="2000" dirty="0">
                <a:solidFill>
                  <a:prstClr val="black"/>
                </a:solidFill>
              </a:rPr>
              <a:t> </a:t>
            </a:r>
            <a:r>
              <a:rPr lang="en-US" sz="2000" dirty="0" err="1">
                <a:solidFill>
                  <a:prstClr val="black"/>
                </a:solidFill>
              </a:rPr>
              <a:t>hình</a:t>
            </a:r>
            <a:r>
              <a:rPr lang="en-US" sz="2000" dirty="0">
                <a:solidFill>
                  <a:prstClr val="black"/>
                </a:solidFill>
              </a:rPr>
              <a:t> dung </a:t>
            </a:r>
            <a:r>
              <a:rPr lang="en-US" sz="2000" dirty="0" err="1">
                <a:solidFill>
                  <a:prstClr val="black"/>
                </a:solidFill>
              </a:rPr>
              <a:t>tưởng</a:t>
            </a:r>
            <a:r>
              <a:rPr lang="en-US" sz="2000" dirty="0">
                <a:solidFill>
                  <a:prstClr val="black"/>
                </a:solidFill>
              </a:rPr>
              <a:t> </a:t>
            </a:r>
            <a:r>
              <a:rPr lang="en-US" sz="2000" dirty="0" err="1">
                <a:solidFill>
                  <a:prstClr val="black"/>
                </a:solidFill>
              </a:rPr>
              <a:t>tượng</a:t>
            </a:r>
            <a:endParaRPr lang="en-US" sz="1600" dirty="0"/>
          </a:p>
        </p:txBody>
      </p:sp>
      <p:sp>
        <p:nvSpPr>
          <p:cNvPr id="11" name="Rectangle 10"/>
          <p:cNvSpPr/>
          <p:nvPr/>
        </p:nvSpPr>
        <p:spPr>
          <a:xfrm>
            <a:off x="5032663" y="3517428"/>
            <a:ext cx="3938155" cy="446276"/>
          </a:xfrm>
          <a:prstGeom prst="rect">
            <a:avLst/>
          </a:prstGeom>
        </p:spPr>
        <p:txBody>
          <a:bodyPr wrap="square">
            <a:spAutoFit/>
          </a:bodyPr>
          <a:lstStyle/>
          <a:p>
            <a:pPr lvl="0" algn="just">
              <a:lnSpc>
                <a:spcPct val="115000"/>
              </a:lnSpc>
              <a:spcAft>
                <a:spcPts val="800"/>
              </a:spcAft>
            </a:pPr>
            <a:r>
              <a:rPr lang="en-US" sz="2000" dirty="0" err="1">
                <a:solidFill>
                  <a:prstClr val="black"/>
                </a:solidFill>
              </a:rPr>
              <a:t>Tiếp</a:t>
            </a:r>
            <a:r>
              <a:rPr lang="en-US" sz="2000" dirty="0">
                <a:solidFill>
                  <a:prstClr val="black"/>
                </a:solidFill>
              </a:rPr>
              <a:t> </a:t>
            </a:r>
            <a:r>
              <a:rPr lang="en-US" sz="2000" dirty="0" err="1">
                <a:solidFill>
                  <a:prstClr val="black"/>
                </a:solidFill>
              </a:rPr>
              <a:t>nhận</a:t>
            </a:r>
            <a:r>
              <a:rPr lang="en-US" sz="2000" dirty="0">
                <a:solidFill>
                  <a:prstClr val="black"/>
                </a:solidFill>
              </a:rPr>
              <a:t> qua </a:t>
            </a:r>
            <a:r>
              <a:rPr lang="en-US" sz="2000" dirty="0" err="1">
                <a:solidFill>
                  <a:prstClr val="black"/>
                </a:solidFill>
              </a:rPr>
              <a:t>hành</a:t>
            </a:r>
            <a:r>
              <a:rPr lang="en-US" sz="2000" dirty="0">
                <a:solidFill>
                  <a:prstClr val="black"/>
                </a:solidFill>
              </a:rPr>
              <a:t> </a:t>
            </a:r>
            <a:r>
              <a:rPr lang="en-US" sz="2000" dirty="0" err="1">
                <a:solidFill>
                  <a:prstClr val="black"/>
                </a:solidFill>
              </a:rPr>
              <a:t>xem</a:t>
            </a:r>
            <a:r>
              <a:rPr lang="en-US" sz="2000" dirty="0">
                <a:solidFill>
                  <a:prstClr val="black"/>
                </a:solidFill>
              </a:rPr>
              <a:t>, </a:t>
            </a:r>
            <a:r>
              <a:rPr lang="en-US" sz="2000" dirty="0" err="1">
                <a:solidFill>
                  <a:prstClr val="black"/>
                </a:solidFill>
              </a:rPr>
              <a:t>nghe</a:t>
            </a:r>
            <a:r>
              <a:rPr lang="en-US" sz="2000" dirty="0">
                <a:solidFill>
                  <a:prstClr val="black"/>
                </a:solidFill>
              </a:rPr>
              <a:t> </a:t>
            </a:r>
            <a:r>
              <a:rPr lang="en-US" sz="2000" dirty="0" err="1">
                <a:solidFill>
                  <a:prstClr val="black"/>
                </a:solidFill>
              </a:rPr>
              <a:t>nhìn</a:t>
            </a:r>
            <a:endParaRPr lang="en-US" sz="2000" dirty="0">
              <a:solidFill>
                <a:prstClr val="black"/>
              </a:solidFill>
              <a:latin typeface="Calibri" pitchFamily="34" charset="0"/>
              <a:ea typeface="Calibri"/>
            </a:endParaRPr>
          </a:p>
        </p:txBody>
      </p:sp>
      <p:sp>
        <p:nvSpPr>
          <p:cNvPr id="12" name="Rectangle 11"/>
          <p:cNvSpPr/>
          <p:nvPr/>
        </p:nvSpPr>
        <p:spPr>
          <a:xfrm>
            <a:off x="1711034" y="819150"/>
            <a:ext cx="7197438" cy="400110"/>
          </a:xfrm>
          <a:prstGeom prst="rect">
            <a:avLst/>
          </a:prstGeom>
        </p:spPr>
        <p:txBody>
          <a:bodyPr wrap="square">
            <a:spAutoFit/>
          </a:bodyPr>
          <a:lstStyle/>
          <a:p>
            <a:pPr algn="just"/>
            <a:r>
              <a:rPr lang="en-US" sz="2000" dirty="0" err="1">
                <a:solidFill>
                  <a:prstClr val="black"/>
                </a:solidFill>
              </a:rPr>
              <a:t>cùng</a:t>
            </a:r>
            <a:r>
              <a:rPr lang="en-US" sz="2000" dirty="0">
                <a:solidFill>
                  <a:prstClr val="black"/>
                </a:solidFill>
              </a:rPr>
              <a:t> </a:t>
            </a:r>
            <a:r>
              <a:rPr lang="en-US" sz="2000" dirty="0" err="1">
                <a:solidFill>
                  <a:prstClr val="black"/>
                </a:solidFill>
              </a:rPr>
              <a:t>thể</a:t>
            </a:r>
            <a:r>
              <a:rPr lang="en-US" sz="2000" dirty="0">
                <a:solidFill>
                  <a:prstClr val="black"/>
                </a:solidFill>
              </a:rPr>
              <a:t> </a:t>
            </a:r>
            <a:r>
              <a:rPr lang="en-US" sz="2000" dirty="0" err="1">
                <a:solidFill>
                  <a:prstClr val="black"/>
                </a:solidFill>
              </a:rPr>
              <a:t>hiện</a:t>
            </a:r>
            <a:r>
              <a:rPr lang="en-US" sz="2000" dirty="0">
                <a:solidFill>
                  <a:prstClr val="black"/>
                </a:solidFill>
              </a:rPr>
              <a:t>, </a:t>
            </a:r>
            <a:r>
              <a:rPr lang="en-US" sz="2000" dirty="0" err="1">
                <a:solidFill>
                  <a:prstClr val="black"/>
                </a:solidFill>
              </a:rPr>
              <a:t>tái</a:t>
            </a:r>
            <a:r>
              <a:rPr lang="en-US" sz="2000" dirty="0">
                <a:solidFill>
                  <a:prstClr val="black"/>
                </a:solidFill>
              </a:rPr>
              <a:t> </a:t>
            </a:r>
            <a:r>
              <a:rPr lang="en-US" sz="2000" dirty="0" err="1">
                <a:solidFill>
                  <a:prstClr val="black"/>
                </a:solidFill>
              </a:rPr>
              <a:t>hiện</a:t>
            </a:r>
            <a:r>
              <a:rPr lang="en-US" sz="2000" dirty="0">
                <a:solidFill>
                  <a:prstClr val="black"/>
                </a:solidFill>
              </a:rPr>
              <a:t> </a:t>
            </a:r>
            <a:r>
              <a:rPr lang="en-US" sz="2000" dirty="0" err="1">
                <a:solidFill>
                  <a:prstClr val="black"/>
                </a:solidFill>
              </a:rPr>
              <a:t>hình</a:t>
            </a:r>
            <a:r>
              <a:rPr lang="en-US" sz="2000" dirty="0">
                <a:solidFill>
                  <a:prstClr val="black"/>
                </a:solidFill>
              </a:rPr>
              <a:t> </a:t>
            </a:r>
            <a:r>
              <a:rPr lang="en-US" sz="2000" dirty="0" err="1">
                <a:solidFill>
                  <a:prstClr val="black"/>
                </a:solidFill>
              </a:rPr>
              <a:t>tượng</a:t>
            </a:r>
            <a:r>
              <a:rPr lang="en-US" sz="2000" dirty="0">
                <a:solidFill>
                  <a:prstClr val="black"/>
                </a:solidFill>
              </a:rPr>
              <a:t> </a:t>
            </a:r>
            <a:r>
              <a:rPr lang="en-US" sz="2000" dirty="0" err="1">
                <a:solidFill>
                  <a:prstClr val="black"/>
                </a:solidFill>
              </a:rPr>
              <a:t>nhân</a:t>
            </a:r>
            <a:r>
              <a:rPr lang="en-US" sz="2000" dirty="0">
                <a:solidFill>
                  <a:prstClr val="black"/>
                </a:solidFill>
              </a:rPr>
              <a:t> </a:t>
            </a:r>
            <a:r>
              <a:rPr lang="en-US" sz="2000" dirty="0" err="1">
                <a:solidFill>
                  <a:prstClr val="black"/>
                </a:solidFill>
              </a:rPr>
              <a:t>vật</a:t>
            </a:r>
            <a:r>
              <a:rPr lang="en-US" sz="2000" dirty="0">
                <a:solidFill>
                  <a:prstClr val="black"/>
                </a:solidFill>
              </a:rPr>
              <a:t> </a:t>
            </a:r>
            <a:r>
              <a:rPr lang="en-US" sz="2000" dirty="0" err="1">
                <a:solidFill>
                  <a:prstClr val="black"/>
                </a:solidFill>
              </a:rPr>
              <a:t>được</a:t>
            </a:r>
            <a:r>
              <a:rPr lang="en-US" sz="2000" dirty="0">
                <a:solidFill>
                  <a:prstClr val="black"/>
                </a:solidFill>
              </a:rPr>
              <a:t> </a:t>
            </a:r>
            <a:r>
              <a:rPr lang="en-US" sz="2000" dirty="0" err="1">
                <a:solidFill>
                  <a:prstClr val="black"/>
                </a:solidFill>
              </a:rPr>
              <a:t>nhắc</a:t>
            </a:r>
            <a:r>
              <a:rPr lang="en-US" sz="2000" dirty="0">
                <a:solidFill>
                  <a:prstClr val="black"/>
                </a:solidFill>
              </a:rPr>
              <a:t> </a:t>
            </a:r>
            <a:r>
              <a:rPr lang="en-US" sz="2000" dirty="0" err="1">
                <a:solidFill>
                  <a:prstClr val="black"/>
                </a:solidFill>
              </a:rPr>
              <a:t>tới</a:t>
            </a:r>
            <a:r>
              <a:rPr lang="en-US" sz="2000" dirty="0">
                <a:solidFill>
                  <a:prstClr val="black"/>
                </a:solidFill>
              </a:rPr>
              <a:t> </a:t>
            </a:r>
            <a:r>
              <a:rPr lang="en-US" sz="2000" dirty="0" err="1">
                <a:solidFill>
                  <a:prstClr val="black"/>
                </a:solidFill>
              </a:rPr>
              <a:t>trong</a:t>
            </a:r>
            <a:r>
              <a:rPr lang="en-US" sz="2000" dirty="0">
                <a:solidFill>
                  <a:prstClr val="black"/>
                </a:solidFill>
              </a:rPr>
              <a:t> </a:t>
            </a:r>
            <a:r>
              <a:rPr lang="vi-VN" sz="2000" dirty="0" smtClean="0">
                <a:solidFill>
                  <a:prstClr val="black"/>
                </a:solidFill>
              </a:rPr>
              <a:t>VB</a:t>
            </a:r>
            <a:endParaRPr lang="en-US" sz="2000" dirty="0">
              <a:solidFill>
                <a:prstClr val="black"/>
              </a:solidFill>
            </a:endParaRPr>
          </a:p>
        </p:txBody>
      </p:sp>
    </p:spTree>
    <p:extLst>
      <p:ext uri="{BB962C8B-B14F-4D97-AF65-F5344CB8AC3E}">
        <p14:creationId xmlns:p14="http://schemas.microsoft.com/office/powerpoint/2010/main" val="3637664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arn(inVertic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arn(inVertical)">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barn(inVertical)">
                                      <p:cBhvr>
                                        <p:cTn id="4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 grpId="0"/>
      <p:bldP spid="3" grpId="0"/>
      <p:bldP spid="8" grpId="0"/>
      <p:bldP spid="9" grpId="0"/>
      <p:bldP spid="10"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90550"/>
          </a:xfrm>
          <a:prstGeom prst="rect">
            <a:avLst/>
          </a:prstGeom>
          <a:solidFill>
            <a:schemeClr val="accent5">
              <a:lumMod val="75000"/>
            </a:schemeClr>
          </a:solidFill>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381000" y="29441"/>
            <a:ext cx="8382000" cy="536971"/>
          </a:xfrm>
        </p:spPr>
        <p:txBody>
          <a:bodyPr>
            <a:noAutofit/>
          </a:bodyPr>
          <a:lstStyle/>
          <a:p>
            <a:pPr marL="0" marR="0" algn="just">
              <a:lnSpc>
                <a:spcPct val="115000"/>
              </a:lnSpc>
              <a:spcBef>
                <a:spcPts val="0"/>
              </a:spcBef>
              <a:spcAft>
                <a:spcPts val="800"/>
              </a:spcAft>
            </a:pPr>
            <a:r>
              <a:rPr lang="vi-VN" sz="2600" b="1" dirty="0" smtClean="0">
                <a:solidFill>
                  <a:schemeClr val="bg1"/>
                </a:solidFill>
                <a:latin typeface="Calibri" pitchFamily="34" charset="0"/>
                <a:ea typeface="Times New Roman"/>
              </a:rPr>
              <a:t>So </a:t>
            </a:r>
            <a:r>
              <a:rPr lang="vi-VN" sz="2600" b="1" dirty="0">
                <a:solidFill>
                  <a:schemeClr val="bg1"/>
                </a:solidFill>
                <a:latin typeface="Calibri" pitchFamily="34" charset="0"/>
                <a:ea typeface="Times New Roman"/>
              </a:rPr>
              <a:t>sánh </a:t>
            </a:r>
            <a:r>
              <a:rPr lang="en-US" sz="2600" b="1" dirty="0" err="1" smtClean="0">
                <a:solidFill>
                  <a:schemeClr val="bg1"/>
                </a:solidFill>
                <a:latin typeface="Calibri" pitchFamily="34" charset="0"/>
                <a:ea typeface="Times New Roman"/>
              </a:rPr>
              <a:t>văn</a:t>
            </a:r>
            <a:r>
              <a:rPr lang="en-US" sz="2600" b="1" dirty="0" smtClean="0">
                <a:solidFill>
                  <a:schemeClr val="bg1"/>
                </a:solidFill>
                <a:latin typeface="Calibri" pitchFamily="34" charset="0"/>
                <a:ea typeface="Times New Roman"/>
              </a:rPr>
              <a:t> </a:t>
            </a:r>
            <a:r>
              <a:rPr lang="en-US" sz="2600" b="1" dirty="0" err="1" smtClean="0">
                <a:solidFill>
                  <a:schemeClr val="bg1"/>
                </a:solidFill>
                <a:latin typeface="Calibri" pitchFamily="34" charset="0"/>
                <a:ea typeface="Times New Roman"/>
              </a:rPr>
              <a:t>bản</a:t>
            </a:r>
            <a:r>
              <a:rPr lang="en-US" sz="2600" b="1" dirty="0" smtClean="0">
                <a:solidFill>
                  <a:schemeClr val="bg1"/>
                </a:solidFill>
                <a:latin typeface="Calibri" pitchFamily="34" charset="0"/>
                <a:ea typeface="Times New Roman"/>
              </a:rPr>
              <a:t> </a:t>
            </a:r>
            <a:r>
              <a:rPr lang="vi-VN" sz="2600" b="1" dirty="0" smtClean="0">
                <a:solidFill>
                  <a:schemeClr val="bg1"/>
                </a:solidFill>
                <a:latin typeface="Calibri" pitchFamily="34" charset="0"/>
                <a:ea typeface="Times New Roman"/>
              </a:rPr>
              <a:t>văn </a:t>
            </a:r>
            <a:r>
              <a:rPr lang="vi-VN" sz="2600" b="1" dirty="0">
                <a:solidFill>
                  <a:schemeClr val="bg1"/>
                </a:solidFill>
                <a:latin typeface="Calibri" pitchFamily="34" charset="0"/>
                <a:ea typeface="Times New Roman"/>
              </a:rPr>
              <a:t>học và tác phẩm được sân khấu </a:t>
            </a:r>
            <a:r>
              <a:rPr lang="vi-VN" sz="2600" b="1" dirty="0" smtClean="0">
                <a:solidFill>
                  <a:schemeClr val="bg1"/>
                </a:solidFill>
                <a:latin typeface="Calibri" pitchFamily="34" charset="0"/>
                <a:ea typeface="Times New Roman"/>
              </a:rPr>
              <a:t>hóa</a:t>
            </a:r>
            <a:r>
              <a:rPr lang="en-US" sz="2600" b="1" dirty="0" smtClean="0">
                <a:solidFill>
                  <a:schemeClr val="bg1"/>
                </a:solidFill>
                <a:latin typeface="Calibri" pitchFamily="34" charset="0"/>
                <a:ea typeface="Times New Roman"/>
              </a:rPr>
              <a:t>:</a:t>
            </a:r>
            <a:r>
              <a:rPr lang="vi-VN" sz="2600" b="1" dirty="0" smtClean="0">
                <a:solidFill>
                  <a:schemeClr val="bg1"/>
                </a:solidFill>
                <a:latin typeface="Calibri" pitchFamily="34" charset="0"/>
                <a:ea typeface="Times New Roman"/>
              </a:rPr>
              <a:t> </a:t>
            </a:r>
            <a:endParaRPr lang="en-US" sz="2600" dirty="0">
              <a:solidFill>
                <a:schemeClr val="bg1"/>
              </a:solidFill>
              <a:latin typeface="Calibri" pitchFamily="34" charset="0"/>
            </a:endParaRPr>
          </a:p>
        </p:txBody>
      </p:sp>
      <p:sp>
        <p:nvSpPr>
          <p:cNvPr id="13" name="Explosion 1 12"/>
          <p:cNvSpPr/>
          <p:nvPr/>
        </p:nvSpPr>
        <p:spPr>
          <a:xfrm>
            <a:off x="338499" y="742950"/>
            <a:ext cx="2252302" cy="2333863"/>
          </a:xfrm>
          <a:prstGeom prst="irregularSeal1">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vi-VN" sz="2400" b="1" dirty="0" smtClean="0">
                <a:solidFill>
                  <a:srgbClr val="FF0000"/>
                </a:solidFill>
                <a:latin typeface="Calibri" pitchFamily="34" charset="0"/>
                <a:ea typeface="Calibri"/>
              </a:rPr>
              <a:t>LUYỆN TẬP</a:t>
            </a:r>
            <a:endParaRPr lang="en-US" sz="1200" dirty="0">
              <a:solidFill>
                <a:prstClr val="black"/>
              </a:solidFill>
              <a:latin typeface="Calibri" pitchFamily="34" charset="0"/>
            </a:endParaRPr>
          </a:p>
        </p:txBody>
      </p:sp>
      <p:grpSp>
        <p:nvGrpSpPr>
          <p:cNvPr id="6" name="Group 5"/>
          <p:cNvGrpSpPr/>
          <p:nvPr/>
        </p:nvGrpSpPr>
        <p:grpSpPr>
          <a:xfrm>
            <a:off x="2743200" y="660348"/>
            <a:ext cx="6324600" cy="4483152"/>
            <a:chOff x="3971813" y="660348"/>
            <a:chExt cx="2488785" cy="3385498"/>
          </a:xfrm>
        </p:grpSpPr>
        <p:sp>
          <p:nvSpPr>
            <p:cNvPr id="28" name="Round Same Side Corner Rectangle 27"/>
            <p:cNvSpPr/>
            <p:nvPr/>
          </p:nvSpPr>
          <p:spPr>
            <a:xfrm>
              <a:off x="3973151" y="660348"/>
              <a:ext cx="2232671" cy="3283002"/>
            </a:xfrm>
            <a:prstGeom prst="round2SameRect">
              <a:avLst>
                <a:gd name="adj1" fmla="val 8000"/>
                <a:gd name="adj2" fmla="val 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9" name="Freeform 28"/>
            <p:cNvSpPr/>
            <p:nvPr/>
          </p:nvSpPr>
          <p:spPr>
            <a:xfrm>
              <a:off x="3971813" y="3222258"/>
              <a:ext cx="2232671" cy="716656"/>
            </a:xfrm>
            <a:custGeom>
              <a:avLst/>
              <a:gdLst>
                <a:gd name="connsiteX0" fmla="*/ 0 w 2232671"/>
                <a:gd name="connsiteY0" fmla="*/ 0 h 716656"/>
                <a:gd name="connsiteX1" fmla="*/ 2232671 w 2232671"/>
                <a:gd name="connsiteY1" fmla="*/ 0 h 716656"/>
                <a:gd name="connsiteX2" fmla="*/ 2232671 w 2232671"/>
                <a:gd name="connsiteY2" fmla="*/ 716656 h 716656"/>
                <a:gd name="connsiteX3" fmla="*/ 0 w 2232671"/>
                <a:gd name="connsiteY3" fmla="*/ 716656 h 716656"/>
                <a:gd name="connsiteX4" fmla="*/ 0 w 2232671"/>
                <a:gd name="connsiteY4" fmla="*/ 0 h 716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2671" h="716656">
                  <a:moveTo>
                    <a:pt x="0" y="0"/>
                  </a:moveTo>
                  <a:lnTo>
                    <a:pt x="2232671" y="0"/>
                  </a:lnTo>
                  <a:lnTo>
                    <a:pt x="2232671" y="716656"/>
                  </a:lnTo>
                  <a:lnTo>
                    <a:pt x="0" y="716656"/>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5260" tIns="0" rIns="718788" bIns="0" numCol="1" spcCol="1270" anchor="ctr" anchorCtr="0">
              <a:noAutofit/>
            </a:bodyPr>
            <a:lstStyle/>
            <a:p>
              <a:pPr lvl="0" algn="l" defTabSz="2044700">
                <a:lnSpc>
                  <a:spcPct val="90000"/>
                </a:lnSpc>
                <a:spcBef>
                  <a:spcPct val="0"/>
                </a:spcBef>
                <a:spcAft>
                  <a:spcPct val="35000"/>
                </a:spcAft>
              </a:pPr>
              <a:endParaRPr lang="en-US" sz="4600" kern="1200" dirty="0"/>
            </a:p>
          </p:txBody>
        </p:sp>
        <p:sp>
          <p:nvSpPr>
            <p:cNvPr id="30" name="Oval 29"/>
            <p:cNvSpPr/>
            <p:nvPr/>
          </p:nvSpPr>
          <p:spPr>
            <a:xfrm>
              <a:off x="5679164" y="2863129"/>
              <a:ext cx="781434" cy="1182717"/>
            </a:xfrm>
            <a:prstGeom prst="ellipse">
              <a:avLst/>
            </a:prstGeom>
            <a:blipFill rotWithShape="1">
              <a:blip r:embed="rId2"/>
              <a:stretch>
                <a:fillRect/>
              </a:stretch>
            </a:blip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grpSp>
      <p:sp>
        <p:nvSpPr>
          <p:cNvPr id="31" name="Rectangle 30"/>
          <p:cNvSpPr/>
          <p:nvPr/>
        </p:nvSpPr>
        <p:spPr>
          <a:xfrm>
            <a:off x="2971958" y="4265782"/>
            <a:ext cx="3962400" cy="523220"/>
          </a:xfrm>
          <a:prstGeom prst="rect">
            <a:avLst/>
          </a:prstGeom>
        </p:spPr>
        <p:txBody>
          <a:bodyPr wrap="square">
            <a:spAutoFit/>
          </a:bodyPr>
          <a:lstStyle/>
          <a:p>
            <a:r>
              <a:rPr lang="vi-VN" sz="2800" b="1" dirty="0" smtClean="0">
                <a:solidFill>
                  <a:schemeClr val="bg1"/>
                </a:solidFill>
                <a:latin typeface="Calibri" pitchFamily="34" charset="0"/>
              </a:rPr>
              <a:t>THẢO LUẬN CẶP ĐÔI</a:t>
            </a:r>
            <a:endParaRPr lang="en-US" sz="2800" b="1" dirty="0">
              <a:solidFill>
                <a:schemeClr val="bg1"/>
              </a:solidFill>
              <a:latin typeface="Calibri" pitchFamily="34" charset="0"/>
            </a:endParaRPr>
          </a:p>
        </p:txBody>
      </p:sp>
      <p:sp>
        <p:nvSpPr>
          <p:cNvPr id="1024" name="Rectangle 1023"/>
          <p:cNvSpPr/>
          <p:nvPr/>
        </p:nvSpPr>
        <p:spPr>
          <a:xfrm>
            <a:off x="2743199" y="785636"/>
            <a:ext cx="5305445" cy="3046988"/>
          </a:xfrm>
          <a:prstGeom prst="rect">
            <a:avLst/>
          </a:prstGeom>
        </p:spPr>
        <p:txBody>
          <a:bodyPr wrap="square">
            <a:spAutoFit/>
          </a:bodyPr>
          <a:lstStyle/>
          <a:p>
            <a:pPr marL="342900" indent="-342900" algn="just">
              <a:buFontTx/>
              <a:buChar char="-"/>
            </a:pPr>
            <a:r>
              <a:rPr lang="vi-VN" sz="2400" dirty="0" smtClean="0">
                <a:latin typeface="Calibri" pitchFamily="34" charset="0"/>
                <a:ea typeface="Calibri"/>
              </a:rPr>
              <a:t>HS đọc cả 2 cột ở tình huống A</a:t>
            </a:r>
          </a:p>
          <a:p>
            <a:pPr marL="285750" indent="-285750" algn="just">
              <a:buFontTx/>
              <a:buChar char="-"/>
            </a:pPr>
            <a:r>
              <a:rPr lang="vi-VN" sz="2400" dirty="0" smtClean="0">
                <a:latin typeface="Calibri" pitchFamily="34" charset="0"/>
              </a:rPr>
              <a:t>Truy cập vào Youtube tìm xem đoạn trích phim </a:t>
            </a:r>
            <a:r>
              <a:rPr lang="vi-VN" sz="2400" i="1" dirty="0" smtClean="0">
                <a:solidFill>
                  <a:srgbClr val="0033CC"/>
                </a:solidFill>
                <a:latin typeface="Calibri" pitchFamily="34" charset="0"/>
              </a:rPr>
              <a:t>«Làng Vũ Đại ngày ấy»</a:t>
            </a:r>
            <a:endParaRPr lang="en-US" i="1" dirty="0">
              <a:solidFill>
                <a:srgbClr val="0033CC"/>
              </a:solidFill>
              <a:latin typeface="Calibri" pitchFamily="34" charset="0"/>
            </a:endParaRPr>
          </a:p>
          <a:p>
            <a:pPr marL="285750" indent="-285750" algn="just">
              <a:buFontTx/>
              <a:buChar char="-"/>
            </a:pPr>
            <a:r>
              <a:rPr lang="vi-VN" sz="2400" dirty="0">
                <a:latin typeface="Calibri" pitchFamily="34" charset="0"/>
              </a:rPr>
              <a:t>Hs nhận xét sự giống nhau và khác nhau giữa đọc văn bản văn học, kịch bản văn học và hoạt động sân khấu hóa qua đoạn phim trích Làng Vũ Đại ngày ấy?</a:t>
            </a:r>
          </a:p>
        </p:txBody>
      </p:sp>
    </p:spTree>
    <p:extLst>
      <p:ext uri="{BB962C8B-B14F-4D97-AF65-F5344CB8AC3E}">
        <p14:creationId xmlns:p14="http://schemas.microsoft.com/office/powerpoint/2010/main" val="2477979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arn(inVertical)">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968292464"/>
              </p:ext>
            </p:extLst>
          </p:nvPr>
        </p:nvGraphicFramePr>
        <p:xfrm>
          <a:off x="76200" y="285750"/>
          <a:ext cx="8915400" cy="4709160"/>
        </p:xfrm>
        <a:graphic>
          <a:graphicData uri="http://schemas.openxmlformats.org/drawingml/2006/table">
            <a:tbl>
              <a:tblPr firstRow="1" bandRow="1">
                <a:tableStyleId>{22838BEF-8BB2-4498-84A7-C5851F593DF1}</a:tableStyleId>
              </a:tblPr>
              <a:tblGrid>
                <a:gridCol w="990600"/>
                <a:gridCol w="2057400"/>
                <a:gridCol w="2133600"/>
                <a:gridCol w="3733800"/>
              </a:tblGrid>
              <a:tr h="381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dirty="0" smtClean="0">
                        <a:solidFill>
                          <a:schemeClr val="bg1"/>
                        </a:solidFill>
                        <a:latin typeface="Calibri" pitchFamily="34" charset="0"/>
                      </a:endParaRPr>
                    </a:p>
                  </a:txBody>
                  <a:tcPr>
                    <a:solidFill>
                      <a:srgbClr val="0033CC"/>
                    </a:solidFill>
                  </a:tcPr>
                </a:tc>
                <a:tc>
                  <a:txBody>
                    <a:bodyPr/>
                    <a:lstStyle/>
                    <a:p>
                      <a:pPr algn="ctr"/>
                      <a:r>
                        <a:rPr kumimoji="0" lang="vi-VN" sz="2000" u="none" strike="noStrike" kern="1200" cap="none" spc="0" normalizeH="0" baseline="0" noProof="0" dirty="0" smtClean="0">
                          <a:ln>
                            <a:noFill/>
                          </a:ln>
                          <a:solidFill>
                            <a:schemeClr val="bg1"/>
                          </a:solidFill>
                          <a:effectLst/>
                          <a:uLnTx/>
                          <a:uFillTx/>
                          <a:latin typeface="Calibri" pitchFamily="34" charset="0"/>
                        </a:rPr>
                        <a:t>Văn bản VH</a:t>
                      </a:r>
                    </a:p>
                  </a:txBody>
                  <a:tcPr>
                    <a:solidFill>
                      <a:srgbClr val="0033CC"/>
                    </a:solidFill>
                  </a:tcPr>
                </a:tc>
                <a:tc>
                  <a:txBody>
                    <a:bodyPr/>
                    <a:lstStyle/>
                    <a:p>
                      <a:pPr algn="ctr"/>
                      <a:r>
                        <a:rPr lang="vi-VN" sz="2000" dirty="0" smtClean="0">
                          <a:solidFill>
                            <a:schemeClr val="bg1"/>
                          </a:solidFill>
                          <a:latin typeface="Calibri" pitchFamily="34" charset="0"/>
                        </a:rPr>
                        <a:t>Kịch bản VH</a:t>
                      </a:r>
                    </a:p>
                  </a:txBody>
                  <a:tcPr>
                    <a:solidFill>
                      <a:srgbClr val="0033CC"/>
                    </a:solidFill>
                  </a:tcPr>
                </a:tc>
                <a:tc>
                  <a:txBody>
                    <a:bodyPr/>
                    <a:lstStyle/>
                    <a:p>
                      <a:pPr algn="ctr"/>
                      <a:r>
                        <a:rPr lang="vi-VN" sz="2000" dirty="0" smtClean="0">
                          <a:solidFill>
                            <a:schemeClr val="bg1"/>
                          </a:solidFill>
                          <a:latin typeface="Calibri" pitchFamily="34" charset="0"/>
                        </a:rPr>
                        <a:t>Đoạn</a:t>
                      </a:r>
                      <a:r>
                        <a:rPr lang="vi-VN" sz="2000" baseline="0" dirty="0" smtClean="0">
                          <a:solidFill>
                            <a:schemeClr val="bg1"/>
                          </a:solidFill>
                          <a:latin typeface="Calibri" pitchFamily="34" charset="0"/>
                        </a:rPr>
                        <a:t> phim </a:t>
                      </a:r>
                      <a:r>
                        <a:rPr lang="en-US" sz="2000" dirty="0" err="1" smtClean="0">
                          <a:solidFill>
                            <a:schemeClr val="bg1"/>
                          </a:solidFill>
                          <a:latin typeface="Calibri" pitchFamily="34" charset="0"/>
                        </a:rPr>
                        <a:t>Làng</a:t>
                      </a:r>
                      <a:r>
                        <a:rPr lang="en-US" sz="2000" dirty="0" smtClean="0">
                          <a:solidFill>
                            <a:schemeClr val="bg1"/>
                          </a:solidFill>
                          <a:latin typeface="Calibri" pitchFamily="34" charset="0"/>
                        </a:rPr>
                        <a:t> </a:t>
                      </a:r>
                      <a:r>
                        <a:rPr lang="en-US" sz="2000" dirty="0" err="1" smtClean="0">
                          <a:solidFill>
                            <a:schemeClr val="bg1"/>
                          </a:solidFill>
                          <a:latin typeface="Calibri" pitchFamily="34" charset="0"/>
                        </a:rPr>
                        <a:t>Vũ</a:t>
                      </a:r>
                      <a:r>
                        <a:rPr lang="en-US" sz="2000" dirty="0" smtClean="0">
                          <a:solidFill>
                            <a:schemeClr val="bg1"/>
                          </a:solidFill>
                          <a:latin typeface="Calibri" pitchFamily="34" charset="0"/>
                        </a:rPr>
                        <a:t> </a:t>
                      </a:r>
                      <a:r>
                        <a:rPr lang="en-US" sz="2000" dirty="0" err="1" smtClean="0">
                          <a:solidFill>
                            <a:schemeClr val="bg1"/>
                          </a:solidFill>
                          <a:latin typeface="Calibri" pitchFamily="34" charset="0"/>
                        </a:rPr>
                        <a:t>Đại</a:t>
                      </a:r>
                      <a:r>
                        <a:rPr lang="en-US" sz="2000" dirty="0" smtClean="0">
                          <a:solidFill>
                            <a:schemeClr val="bg1"/>
                          </a:solidFill>
                          <a:latin typeface="Calibri" pitchFamily="34" charset="0"/>
                        </a:rPr>
                        <a:t> </a:t>
                      </a:r>
                      <a:r>
                        <a:rPr lang="en-US" sz="2000" dirty="0" err="1" smtClean="0">
                          <a:solidFill>
                            <a:schemeClr val="bg1"/>
                          </a:solidFill>
                          <a:latin typeface="Calibri" pitchFamily="34" charset="0"/>
                        </a:rPr>
                        <a:t>ngày</a:t>
                      </a:r>
                      <a:r>
                        <a:rPr lang="en-US" sz="2000" dirty="0" smtClean="0">
                          <a:solidFill>
                            <a:schemeClr val="bg1"/>
                          </a:solidFill>
                          <a:latin typeface="Calibri" pitchFamily="34" charset="0"/>
                        </a:rPr>
                        <a:t> </a:t>
                      </a:r>
                      <a:r>
                        <a:rPr lang="en-US" sz="2000" dirty="0" err="1" smtClean="0">
                          <a:solidFill>
                            <a:schemeClr val="bg1"/>
                          </a:solidFill>
                          <a:latin typeface="Calibri" pitchFamily="34" charset="0"/>
                        </a:rPr>
                        <a:t>ấy</a:t>
                      </a:r>
                      <a:endParaRPr lang="en-US" sz="2000" dirty="0">
                        <a:solidFill>
                          <a:schemeClr val="bg1"/>
                        </a:solidFill>
                        <a:latin typeface="Calibri" pitchFamily="34" charset="0"/>
                      </a:endParaRPr>
                    </a:p>
                  </a:txBody>
                  <a:tcPr>
                    <a:solidFill>
                      <a:srgbClr val="0033CC"/>
                    </a:solidFill>
                  </a:tcPr>
                </a:tc>
              </a:tr>
              <a:tr h="76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smtClean="0">
                          <a:ln>
                            <a:noFill/>
                          </a:ln>
                          <a:solidFill>
                            <a:srgbClr val="C00000"/>
                          </a:solidFill>
                          <a:effectLst/>
                          <a:uLnTx/>
                          <a:uFillTx/>
                          <a:latin typeface="Calibri" pitchFamily="34" charset="0"/>
                          <a:ea typeface="Calibri"/>
                          <a:cs typeface="+mn-cs"/>
                        </a:rPr>
                        <a:t>Gi</a:t>
                      </a:r>
                      <a:r>
                        <a:rPr kumimoji="0" lang="vi-VN" sz="2000" b="1" i="0" u="none" strike="noStrike" kern="1200" cap="none" spc="0" normalizeH="0" baseline="0" noProof="0" dirty="0" smtClean="0">
                          <a:ln>
                            <a:noFill/>
                          </a:ln>
                          <a:solidFill>
                            <a:srgbClr val="C00000"/>
                          </a:solidFill>
                          <a:effectLst/>
                          <a:uLnTx/>
                          <a:uFillTx/>
                          <a:latin typeface="Calibri" pitchFamily="34" charset="0"/>
                          <a:ea typeface="Calibri"/>
                          <a:cs typeface="+mn-cs"/>
                        </a:rPr>
                        <a:t>ống nhau</a:t>
                      </a:r>
                      <a:endParaRPr kumimoji="0" lang="en-US" sz="2000" b="1" i="0" u="none" strike="noStrike" kern="1200" cap="none" spc="0" normalizeH="0" baseline="0" noProof="0" dirty="0">
                        <a:ln>
                          <a:noFill/>
                        </a:ln>
                        <a:solidFill>
                          <a:srgbClr val="C00000"/>
                        </a:solidFill>
                        <a:effectLst/>
                        <a:uLnTx/>
                        <a:uFillTx/>
                        <a:latin typeface="Calibri" pitchFamily="34" charset="0"/>
                        <a:ea typeface="Calibri"/>
                        <a:cs typeface="+mn-cs"/>
                      </a:endParaRPr>
                    </a:p>
                  </a:txBody>
                  <a:tcPr/>
                </a:tc>
                <a:tc gridSpan="3">
                  <a:txBody>
                    <a:bodyPr/>
                    <a:lstStyle/>
                    <a:p>
                      <a:endParaRPr lang="en-US" dirty="0"/>
                    </a:p>
                  </a:txBody>
                  <a:tcPr>
                    <a:solidFill>
                      <a:schemeClr val="bg1"/>
                    </a:solidFill>
                  </a:tcPr>
                </a:tc>
                <a:tc hMerge="1">
                  <a:txBody>
                    <a:bodyPr/>
                    <a:lstStyle/>
                    <a:p>
                      <a:endParaRPr lang="en-US"/>
                    </a:p>
                  </a:txBody>
                  <a:tcPr/>
                </a:tc>
                <a:tc hMerge="1">
                  <a:txBody>
                    <a:bodyPr/>
                    <a:lstStyle/>
                    <a:p>
                      <a:endParaRPr lang="en-US"/>
                    </a:p>
                  </a:txBody>
                  <a:tcPr/>
                </a:tc>
              </a:tr>
              <a:tr h="1935480">
                <a:tc>
                  <a:txBody>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kumimoji="0" lang="vi-VN" sz="2000" b="1" i="0" u="none" strike="noStrike" kern="1200" cap="none" spc="0" normalizeH="0" baseline="0" noProof="0" dirty="0" smtClean="0">
                          <a:ln>
                            <a:noFill/>
                          </a:ln>
                          <a:solidFill>
                            <a:srgbClr val="C00000"/>
                          </a:solidFill>
                          <a:effectLst/>
                          <a:uLnTx/>
                          <a:uFillTx/>
                          <a:latin typeface="Calibri" pitchFamily="34" charset="0"/>
                          <a:ea typeface="Calibri"/>
                          <a:cs typeface="+mn-cs"/>
                        </a:rPr>
                        <a:t>Khác nhau</a:t>
                      </a:r>
                      <a:endParaRPr kumimoji="0" lang="en-US" sz="2000" b="1" i="0" u="none" strike="noStrike" kern="1200" cap="none" spc="0" normalizeH="0" baseline="0" noProof="0" dirty="0" smtClean="0">
                        <a:ln>
                          <a:noFill/>
                        </a:ln>
                        <a:solidFill>
                          <a:srgbClr val="C00000"/>
                        </a:solidFill>
                        <a:effectLst/>
                        <a:uLnTx/>
                        <a:uFillTx/>
                        <a:latin typeface="Calibri" pitchFamily="34" charset="0"/>
                        <a:ea typeface="Calibri"/>
                        <a:cs typeface="+mn-cs"/>
                      </a:endParaRPr>
                    </a:p>
                    <a:p>
                      <a:endParaRPr lang="en-US" dirty="0"/>
                    </a:p>
                  </a:txBody>
                  <a:tcPr anchor="ctr"/>
                </a:tc>
                <a:tc>
                  <a:txBody>
                    <a:bodyPr/>
                    <a:lstStyle/>
                    <a:p>
                      <a:endParaRPr lang="en-US" dirty="0"/>
                    </a:p>
                  </a:txBody>
                  <a:tcPr/>
                </a:tc>
                <a:tc>
                  <a:txBody>
                    <a:bodyPr/>
                    <a:lstStyle/>
                    <a:p>
                      <a:endParaRPr lang="en-US"/>
                    </a:p>
                  </a:txBody>
                  <a:tcPr/>
                </a:tc>
                <a:tc>
                  <a:txBody>
                    <a:bodyPr/>
                    <a:lstStyle/>
                    <a:p>
                      <a:endParaRPr lang="en-US"/>
                    </a:p>
                  </a:txBody>
                  <a:tcPr/>
                </a:tc>
              </a:tr>
              <a:tr h="762000">
                <a:tc>
                  <a:txBody>
                    <a:bodyPr/>
                    <a:lstStyle/>
                    <a:p>
                      <a:r>
                        <a:rPr kumimoji="0" lang="vi-VN" sz="2000" b="1" i="0" u="none" strike="noStrike" kern="1200" cap="none" spc="0" normalizeH="0" baseline="0" dirty="0" smtClean="0">
                          <a:ln>
                            <a:noFill/>
                          </a:ln>
                          <a:solidFill>
                            <a:srgbClr val="C00000"/>
                          </a:solidFill>
                          <a:effectLst/>
                          <a:uLnTx/>
                          <a:uFillTx/>
                          <a:latin typeface="Calibri" pitchFamily="34" charset="0"/>
                          <a:ea typeface="Calibri"/>
                          <a:cs typeface="+mn-cs"/>
                        </a:rPr>
                        <a:t>Nhận xét </a:t>
                      </a:r>
                      <a:endParaRPr kumimoji="0" lang="en-US" sz="2000" b="1" i="0" u="none" strike="noStrike" kern="1200" cap="none" spc="0" normalizeH="0" baseline="0" dirty="0">
                        <a:ln>
                          <a:noFill/>
                        </a:ln>
                        <a:solidFill>
                          <a:srgbClr val="C00000"/>
                        </a:solidFill>
                        <a:effectLst/>
                        <a:uLnTx/>
                        <a:uFillTx/>
                        <a:latin typeface="Calibri" pitchFamily="34" charset="0"/>
                        <a:ea typeface="Calibri"/>
                        <a:cs typeface="+mn-cs"/>
                      </a:endParaRPr>
                    </a:p>
                  </a:txBody>
                  <a:tcPr/>
                </a:tc>
                <a:tc gridSpan="3">
                  <a:txBody>
                    <a:bodyPr/>
                    <a:lstStyle/>
                    <a:p>
                      <a:endParaRPr kumimoji="0" lang="vi-VN" sz="2400" b="1" i="0" u="none" strike="noStrike" kern="1200" cap="none" spc="0" normalizeH="0" baseline="0" dirty="0" smtClean="0">
                        <a:ln>
                          <a:noFill/>
                        </a:ln>
                        <a:solidFill>
                          <a:srgbClr val="C00000"/>
                        </a:solidFill>
                        <a:effectLst/>
                        <a:uLnTx/>
                        <a:uFillTx/>
                        <a:latin typeface="Calibri" pitchFamily="34" charset="0"/>
                        <a:ea typeface="Calibri"/>
                        <a:cs typeface="+mn-cs"/>
                      </a:endParaRPr>
                    </a:p>
                    <a:p>
                      <a:endParaRPr kumimoji="0" lang="vi-VN" sz="2400" b="1" i="0" u="none" strike="noStrike" kern="1200" cap="none" spc="0" normalizeH="0" baseline="0" dirty="0" smtClean="0">
                        <a:ln>
                          <a:noFill/>
                        </a:ln>
                        <a:solidFill>
                          <a:srgbClr val="C00000"/>
                        </a:solidFill>
                        <a:effectLst/>
                        <a:uLnTx/>
                        <a:uFillTx/>
                        <a:latin typeface="Calibri" pitchFamily="34" charset="0"/>
                        <a:ea typeface="Calibri"/>
                        <a:cs typeface="+mn-cs"/>
                      </a:endParaRPr>
                    </a:p>
                    <a:p>
                      <a:endParaRPr kumimoji="0" lang="vi-VN" sz="2400" b="1" i="0" u="none" strike="noStrike" kern="1200" cap="none" spc="0" normalizeH="0" baseline="0" dirty="0" smtClean="0">
                        <a:ln>
                          <a:noFill/>
                        </a:ln>
                        <a:solidFill>
                          <a:srgbClr val="C00000"/>
                        </a:solidFill>
                        <a:effectLst/>
                        <a:uLnTx/>
                        <a:uFillTx/>
                        <a:latin typeface="Calibri" pitchFamily="34" charset="0"/>
                        <a:ea typeface="Calibri"/>
                        <a:cs typeface="+mn-cs"/>
                      </a:endParaRPr>
                    </a:p>
                    <a:p>
                      <a:endParaRPr kumimoji="0" lang="en-US" sz="2400" b="1" i="0" u="none" strike="noStrike" kern="1200" cap="none" spc="0" normalizeH="0" baseline="0" dirty="0">
                        <a:ln>
                          <a:noFill/>
                        </a:ln>
                        <a:solidFill>
                          <a:srgbClr val="C00000"/>
                        </a:solidFill>
                        <a:effectLst/>
                        <a:uLnTx/>
                        <a:uFillTx/>
                        <a:latin typeface="Calibri" pitchFamily="34" charset="0"/>
                        <a:ea typeface="Calibri"/>
                        <a:cs typeface="+mn-cs"/>
                      </a:endParaRPr>
                    </a:p>
                  </a:txBody>
                  <a:tcPr>
                    <a:solidFill>
                      <a:schemeClr val="bg1"/>
                    </a:solidFill>
                  </a:tcPr>
                </a:tc>
                <a:tc hMerge="1">
                  <a:txBody>
                    <a:bodyPr/>
                    <a:lstStyle/>
                    <a:p>
                      <a:endParaRPr lang="en-US"/>
                    </a:p>
                  </a:txBody>
                  <a:tcPr/>
                </a:tc>
                <a:tc hMerge="1">
                  <a:txBody>
                    <a:bodyPr/>
                    <a:lstStyle/>
                    <a:p>
                      <a:endParaRPr lang="en-US"/>
                    </a:p>
                  </a:txBody>
                  <a:tcPr/>
                </a:tc>
              </a:tr>
            </a:tbl>
          </a:graphicData>
        </a:graphic>
      </p:graphicFrame>
      <p:sp>
        <p:nvSpPr>
          <p:cNvPr id="16" name="Rectangle 15"/>
          <p:cNvSpPr/>
          <p:nvPr/>
        </p:nvSpPr>
        <p:spPr>
          <a:xfrm>
            <a:off x="1524000" y="845463"/>
            <a:ext cx="7620000" cy="430887"/>
          </a:xfrm>
          <a:prstGeom prst="rect">
            <a:avLst/>
          </a:prstGeom>
        </p:spPr>
        <p:txBody>
          <a:bodyPr wrap="square">
            <a:spAutoFit/>
          </a:bodyPr>
          <a:lstStyle/>
          <a:p>
            <a:r>
              <a:rPr lang="vi-VN" sz="2200" dirty="0" smtClean="0">
                <a:latin typeface="Calibri" pitchFamily="34" charset="0"/>
                <a:ea typeface="Times New Roman"/>
              </a:rPr>
              <a:t>Đ</a:t>
            </a:r>
            <a:r>
              <a:rPr lang="en-US" sz="2200" dirty="0" err="1" smtClean="0">
                <a:latin typeface="Calibri" pitchFamily="34" charset="0"/>
                <a:ea typeface="Times New Roman"/>
              </a:rPr>
              <a:t>ều</a:t>
            </a:r>
            <a:r>
              <a:rPr lang="en-US" sz="2200" dirty="0" smtClean="0">
                <a:latin typeface="Calibri" pitchFamily="34" charset="0"/>
                <a:ea typeface="Times New Roman"/>
              </a:rPr>
              <a:t> </a:t>
            </a:r>
            <a:r>
              <a:rPr lang="en-US" sz="2200" dirty="0" err="1">
                <a:latin typeface="Calibri" pitchFamily="34" charset="0"/>
                <a:ea typeface="Times New Roman"/>
              </a:rPr>
              <a:t>kể</a:t>
            </a:r>
            <a:r>
              <a:rPr lang="en-US" sz="2200" dirty="0">
                <a:latin typeface="Calibri" pitchFamily="34" charset="0"/>
                <a:ea typeface="Times New Roman"/>
              </a:rPr>
              <a:t> </a:t>
            </a:r>
            <a:r>
              <a:rPr lang="en-US" sz="2200" dirty="0" err="1">
                <a:latin typeface="Calibri" pitchFamily="34" charset="0"/>
                <a:ea typeface="Times New Roman"/>
              </a:rPr>
              <a:t>về</a:t>
            </a:r>
            <a:r>
              <a:rPr lang="en-US" sz="2200" dirty="0">
                <a:latin typeface="Calibri" pitchFamily="34" charset="0"/>
                <a:ea typeface="Times New Roman"/>
              </a:rPr>
              <a:t> </a:t>
            </a:r>
            <a:r>
              <a:rPr lang="en-US" sz="2200" dirty="0" err="1">
                <a:latin typeface="Calibri" pitchFamily="34" charset="0"/>
                <a:ea typeface="Times New Roman"/>
              </a:rPr>
              <a:t>sự</a:t>
            </a:r>
            <a:r>
              <a:rPr lang="en-US" sz="2200" dirty="0">
                <a:latin typeface="Calibri" pitchFamily="34" charset="0"/>
                <a:ea typeface="Times New Roman"/>
              </a:rPr>
              <a:t> </a:t>
            </a:r>
            <a:r>
              <a:rPr lang="en-US" sz="2200" dirty="0" err="1">
                <a:latin typeface="Calibri" pitchFamily="34" charset="0"/>
                <a:ea typeface="Times New Roman"/>
              </a:rPr>
              <a:t>việc</a:t>
            </a:r>
            <a:r>
              <a:rPr lang="en-US" sz="2200" dirty="0">
                <a:latin typeface="Calibri" pitchFamily="34" charset="0"/>
                <a:ea typeface="Times New Roman"/>
              </a:rPr>
              <a:t> </a:t>
            </a:r>
            <a:r>
              <a:rPr lang="en-US" sz="2200" dirty="0" err="1">
                <a:latin typeface="Calibri" pitchFamily="34" charset="0"/>
                <a:ea typeface="Times New Roman"/>
              </a:rPr>
              <a:t>Lão</a:t>
            </a:r>
            <a:r>
              <a:rPr lang="en-US" sz="2200" dirty="0">
                <a:latin typeface="Calibri" pitchFamily="34" charset="0"/>
                <a:ea typeface="Times New Roman"/>
              </a:rPr>
              <a:t> </a:t>
            </a:r>
            <a:r>
              <a:rPr lang="en-US" sz="2200" dirty="0" err="1">
                <a:latin typeface="Calibri" pitchFamily="34" charset="0"/>
                <a:ea typeface="Times New Roman"/>
              </a:rPr>
              <a:t>Hạc</a:t>
            </a:r>
            <a:r>
              <a:rPr lang="en-US" sz="2200" dirty="0">
                <a:latin typeface="Calibri" pitchFamily="34" charset="0"/>
                <a:ea typeface="Times New Roman"/>
              </a:rPr>
              <a:t> </a:t>
            </a:r>
            <a:r>
              <a:rPr lang="en-US" sz="2200" dirty="0" err="1">
                <a:latin typeface="Calibri" pitchFamily="34" charset="0"/>
                <a:ea typeface="Times New Roman"/>
              </a:rPr>
              <a:t>bán</a:t>
            </a:r>
            <a:r>
              <a:rPr lang="en-US" sz="2200" dirty="0">
                <a:latin typeface="Calibri" pitchFamily="34" charset="0"/>
                <a:ea typeface="Times New Roman"/>
              </a:rPr>
              <a:t> </a:t>
            </a:r>
            <a:r>
              <a:rPr lang="en-US" sz="2200" dirty="0" err="1">
                <a:latin typeface="Calibri" pitchFamily="34" charset="0"/>
                <a:ea typeface="Times New Roman"/>
              </a:rPr>
              <a:t>chó</a:t>
            </a:r>
            <a:r>
              <a:rPr lang="en-US" sz="2200" dirty="0">
                <a:latin typeface="Calibri" pitchFamily="34" charset="0"/>
                <a:ea typeface="Times New Roman"/>
              </a:rPr>
              <a:t> </a:t>
            </a:r>
            <a:r>
              <a:rPr lang="en-US" sz="2200" dirty="0" err="1">
                <a:latin typeface="Calibri" pitchFamily="34" charset="0"/>
                <a:ea typeface="Times New Roman"/>
              </a:rPr>
              <a:t>và</a:t>
            </a:r>
            <a:r>
              <a:rPr lang="en-US" sz="2200" dirty="0">
                <a:latin typeface="Calibri" pitchFamily="34" charset="0"/>
                <a:ea typeface="Times New Roman"/>
              </a:rPr>
              <a:t> </a:t>
            </a:r>
            <a:r>
              <a:rPr lang="en-US" sz="2200" dirty="0" err="1">
                <a:latin typeface="Calibri" pitchFamily="34" charset="0"/>
                <a:ea typeface="Times New Roman"/>
              </a:rPr>
              <a:t>tâm</a:t>
            </a:r>
            <a:r>
              <a:rPr lang="en-US" sz="2200" dirty="0">
                <a:latin typeface="Calibri" pitchFamily="34" charset="0"/>
                <a:ea typeface="Times New Roman"/>
              </a:rPr>
              <a:t> </a:t>
            </a:r>
            <a:r>
              <a:rPr lang="en-US" sz="2200" dirty="0" err="1">
                <a:latin typeface="Calibri" pitchFamily="34" charset="0"/>
                <a:ea typeface="Times New Roman"/>
              </a:rPr>
              <a:t>sự</a:t>
            </a:r>
            <a:r>
              <a:rPr lang="en-US" sz="2200" dirty="0">
                <a:latin typeface="Calibri" pitchFamily="34" charset="0"/>
                <a:ea typeface="Times New Roman"/>
              </a:rPr>
              <a:t> </a:t>
            </a:r>
            <a:r>
              <a:rPr lang="en-US" sz="2200" dirty="0" err="1">
                <a:latin typeface="Calibri" pitchFamily="34" charset="0"/>
                <a:ea typeface="Times New Roman"/>
              </a:rPr>
              <a:t>với</a:t>
            </a:r>
            <a:r>
              <a:rPr lang="en-US" sz="2200" dirty="0">
                <a:latin typeface="Calibri" pitchFamily="34" charset="0"/>
                <a:ea typeface="Times New Roman"/>
              </a:rPr>
              <a:t> </a:t>
            </a:r>
            <a:r>
              <a:rPr lang="en-US" sz="2200" dirty="0" err="1">
                <a:latin typeface="Calibri" pitchFamily="34" charset="0"/>
                <a:ea typeface="Times New Roman"/>
              </a:rPr>
              <a:t>ông</a:t>
            </a:r>
            <a:r>
              <a:rPr lang="en-US" sz="2200" dirty="0">
                <a:latin typeface="Calibri" pitchFamily="34" charset="0"/>
                <a:ea typeface="Times New Roman"/>
              </a:rPr>
              <a:t> </a:t>
            </a:r>
            <a:r>
              <a:rPr lang="en-US" sz="2200" dirty="0" err="1">
                <a:latin typeface="Calibri" pitchFamily="34" charset="0"/>
                <a:ea typeface="Times New Roman"/>
              </a:rPr>
              <a:t>giáo</a:t>
            </a:r>
            <a:endParaRPr lang="en-US" sz="2200" dirty="0">
              <a:latin typeface="Calibri" pitchFamily="34" charset="0"/>
            </a:endParaRPr>
          </a:p>
        </p:txBody>
      </p:sp>
      <p:sp>
        <p:nvSpPr>
          <p:cNvPr id="17" name="Rectangle 16"/>
          <p:cNvSpPr/>
          <p:nvPr/>
        </p:nvSpPr>
        <p:spPr>
          <a:xfrm>
            <a:off x="1104900" y="1504950"/>
            <a:ext cx="2019300" cy="1938992"/>
          </a:xfrm>
          <a:prstGeom prst="rect">
            <a:avLst/>
          </a:prstGeom>
        </p:spPr>
        <p:txBody>
          <a:bodyPr wrap="square">
            <a:spAutoFit/>
          </a:bodyPr>
          <a:lstStyle/>
          <a:p>
            <a:pPr algn="just"/>
            <a:r>
              <a:rPr lang="vi-VN" sz="2000" dirty="0">
                <a:latin typeface="Calibri" pitchFamily="34" charset="0"/>
                <a:ea typeface="Times New Roman"/>
              </a:rPr>
              <a:t>có người kể chuyện, có điểm nhìn trần thuật, câu chuyện được kể qua lời kể của ông giáo</a:t>
            </a:r>
            <a:endParaRPr lang="en-US" sz="2000" dirty="0">
              <a:latin typeface="Calibri" pitchFamily="34" charset="0"/>
            </a:endParaRPr>
          </a:p>
        </p:txBody>
      </p:sp>
      <p:sp>
        <p:nvSpPr>
          <p:cNvPr id="18" name="Rectangle 17"/>
          <p:cNvSpPr/>
          <p:nvPr/>
        </p:nvSpPr>
        <p:spPr>
          <a:xfrm>
            <a:off x="3124200" y="1504950"/>
            <a:ext cx="2133600" cy="1938992"/>
          </a:xfrm>
          <a:prstGeom prst="rect">
            <a:avLst/>
          </a:prstGeom>
        </p:spPr>
        <p:txBody>
          <a:bodyPr wrap="square">
            <a:spAutoFit/>
          </a:bodyPr>
          <a:lstStyle/>
          <a:p>
            <a:pPr algn="just"/>
            <a:r>
              <a:rPr lang="vi-VN" sz="2000" dirty="0">
                <a:latin typeface="Calibri" pitchFamily="34" charset="0"/>
                <a:ea typeface="Times New Roman"/>
              </a:rPr>
              <a:t>không có người kể chuyện, xuất hiện những chỉ dẫn diễn xuất, chỉ dẫn sân khấu và có những cải biên. </a:t>
            </a:r>
            <a:endParaRPr lang="en-US" sz="2000" dirty="0">
              <a:latin typeface="Calibri" pitchFamily="34" charset="0"/>
            </a:endParaRPr>
          </a:p>
        </p:txBody>
      </p:sp>
      <p:sp>
        <p:nvSpPr>
          <p:cNvPr id="19" name="Rectangle 18"/>
          <p:cNvSpPr/>
          <p:nvPr/>
        </p:nvSpPr>
        <p:spPr>
          <a:xfrm>
            <a:off x="5257799" y="1504950"/>
            <a:ext cx="3657599" cy="1938992"/>
          </a:xfrm>
          <a:prstGeom prst="rect">
            <a:avLst/>
          </a:prstGeom>
        </p:spPr>
        <p:txBody>
          <a:bodyPr wrap="square">
            <a:spAutoFit/>
          </a:bodyPr>
          <a:lstStyle/>
          <a:p>
            <a:pPr algn="just"/>
            <a:r>
              <a:rPr lang="vi-VN" sz="2000" dirty="0">
                <a:latin typeface="Calibri" pitchFamily="34" charset="0"/>
                <a:ea typeface="Times New Roman"/>
              </a:rPr>
              <a:t>không còn những chỉ dẫn diễn xuất, toàn bộ tâm trạng của nhân vật được thể hiện qua lời thoại, hành động, cử chỉ, độc thoại nội tâm được nói thành lời và có những cải biên. </a:t>
            </a:r>
          </a:p>
        </p:txBody>
      </p:sp>
      <p:sp>
        <p:nvSpPr>
          <p:cNvPr id="20" name="Rectangle 19"/>
          <p:cNvSpPr/>
          <p:nvPr/>
        </p:nvSpPr>
        <p:spPr>
          <a:xfrm>
            <a:off x="1122218" y="3534311"/>
            <a:ext cx="7810498" cy="1323439"/>
          </a:xfrm>
          <a:prstGeom prst="rect">
            <a:avLst/>
          </a:prstGeom>
        </p:spPr>
        <p:txBody>
          <a:bodyPr wrap="square">
            <a:spAutoFit/>
          </a:bodyPr>
          <a:lstStyle/>
          <a:p>
            <a:pPr algn="just"/>
            <a:r>
              <a:rPr lang="vi-VN" sz="2000" b="1" i="1" dirty="0" smtClean="0">
                <a:latin typeface="Calibri" pitchFamily="34" charset="0"/>
                <a:ea typeface="Times New Roman"/>
              </a:rPr>
              <a:t>- Phim có sự khác biệt so với kịch bản văn học và văn bản văn học do có những cải biên và điều chỉnh của đạo </a:t>
            </a:r>
            <a:r>
              <a:rPr lang="vi-VN" sz="2000" b="1" i="1" dirty="0" smtClean="0">
                <a:latin typeface="Calibri" pitchFamily="34" charset="0"/>
                <a:ea typeface="Times New Roman"/>
              </a:rPr>
              <a:t>diễn</a:t>
            </a:r>
            <a:r>
              <a:rPr lang="en-US" sz="2000" b="1" i="1" dirty="0" smtClean="0">
                <a:latin typeface="Calibri" pitchFamily="34" charset="0"/>
                <a:ea typeface="Times New Roman"/>
              </a:rPr>
              <a:t>.</a:t>
            </a:r>
            <a:r>
              <a:rPr lang="vi-VN" sz="2000" b="1" i="1" dirty="0" smtClean="0">
                <a:latin typeface="Calibri" pitchFamily="34" charset="0"/>
                <a:ea typeface="Times New Roman"/>
              </a:rPr>
              <a:t> Sự </a:t>
            </a:r>
            <a:r>
              <a:rPr lang="vi-VN" sz="2000" b="1" i="1" dirty="0" smtClean="0">
                <a:latin typeface="Calibri" pitchFamily="34" charset="0"/>
                <a:ea typeface="Times New Roman"/>
              </a:rPr>
              <a:t>cải biên này mang lại một hiệu ứng tích cực cho người xem, để lại dư âm, nỗi ám ảnh về hình tượng nhân vật. </a:t>
            </a:r>
            <a:endParaRPr lang="vi-VN" sz="2000" b="1" i="1" dirty="0">
              <a:latin typeface="Calibri" pitchFamily="34" charset="0"/>
              <a:ea typeface="Times New Roman"/>
            </a:endParaRPr>
          </a:p>
        </p:txBody>
      </p:sp>
    </p:spTree>
    <p:extLst>
      <p:ext uri="{BB962C8B-B14F-4D97-AF65-F5344CB8AC3E}">
        <p14:creationId xmlns:p14="http://schemas.microsoft.com/office/powerpoint/2010/main" val="4284906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inVertical)">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489</TotalTime>
  <Words>953</Words>
  <Application>Microsoft Office PowerPoint</Application>
  <PresentationFormat>On-screen Show (16:9)</PresentationFormat>
  <Paragraphs>101</Paragraphs>
  <Slides>15</Slides>
  <Notes>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CHUYÊN ĐỀ 2: SÂN KHẤU HÓA TÁC PHẨM VĂN HỌC </vt:lpstr>
      <vt:lpstr>PowerPoint Presentation</vt:lpstr>
      <vt:lpstr>PowerPoint Presentation</vt:lpstr>
      <vt:lpstr>PowerPoint Presentation</vt:lpstr>
      <vt:lpstr>So sánh văn bản văn học và tác phẩm được sân khấu hóa: </vt:lpstr>
      <vt:lpstr>PowerPoint Presentation</vt:lpstr>
      <vt:lpstr>So sánh văn bản văn học và tác phẩm được sân khấu hóa: </vt:lpstr>
      <vt:lpstr>PowerPoint Presentation</vt:lpstr>
      <vt:lpstr>PowerPoint Presentation</vt:lpstr>
      <vt:lpstr>PowerPoint Presentation</vt:lpstr>
      <vt:lpstr>PowerPoint Presentation</vt:lpstr>
      <vt:lpstr>Những ưu điểm và hạn chế của hình thức sân khấu hóa tác phẩm văn học đối với việc tiếp nhận văn học.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CHUYÊN ĐỀ 2:  SÂN KHẤU HÓA TÁC PHẨM VĂN HỌC</dc:title>
  <dc:creator>123456</dc:creator>
  <cp:lastModifiedBy>123456</cp:lastModifiedBy>
  <cp:revision>46</cp:revision>
  <dcterms:created xsi:type="dcterms:W3CDTF">2022-08-16T08:38:10Z</dcterms:created>
  <dcterms:modified xsi:type="dcterms:W3CDTF">2022-08-27T06:19:51Z</dcterms:modified>
</cp:coreProperties>
</file>