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2" r:id="rId2"/>
  </p:sldMasterIdLst>
  <p:notesMasterIdLst>
    <p:notesMasterId r:id="rId33"/>
  </p:notesMasterIdLst>
  <p:sldIdLst>
    <p:sldId id="294" r:id="rId3"/>
    <p:sldId id="2007577553" r:id="rId4"/>
    <p:sldId id="258" r:id="rId5"/>
    <p:sldId id="2007577549" r:id="rId6"/>
    <p:sldId id="259" r:id="rId7"/>
    <p:sldId id="2007577550" r:id="rId8"/>
    <p:sldId id="2007577552" r:id="rId9"/>
    <p:sldId id="2007577571" r:id="rId10"/>
    <p:sldId id="292" r:id="rId11"/>
    <p:sldId id="261" r:id="rId12"/>
    <p:sldId id="262" r:id="rId13"/>
    <p:sldId id="2007577574" r:id="rId14"/>
    <p:sldId id="2007577575" r:id="rId15"/>
    <p:sldId id="2007577573" r:id="rId16"/>
    <p:sldId id="2007577577" r:id="rId17"/>
    <p:sldId id="266" r:id="rId18"/>
    <p:sldId id="2007577558" r:id="rId19"/>
    <p:sldId id="2007577562" r:id="rId20"/>
    <p:sldId id="2007577559" r:id="rId21"/>
    <p:sldId id="2007577560" r:id="rId22"/>
    <p:sldId id="2007577578" r:id="rId23"/>
    <p:sldId id="2007577579" r:id="rId24"/>
    <p:sldId id="2007577564" r:id="rId25"/>
    <p:sldId id="2007577566" r:id="rId26"/>
    <p:sldId id="2007577567" r:id="rId27"/>
    <p:sldId id="2007577565" r:id="rId28"/>
    <p:sldId id="2007577568" r:id="rId29"/>
    <p:sldId id="2007577569" r:id="rId30"/>
    <p:sldId id="2007577570" r:id="rId31"/>
    <p:sldId id="293"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7C71"/>
    <a:srgbClr val="FFFFFF"/>
    <a:srgbClr val="2D3633"/>
    <a:srgbClr val="0C0306"/>
    <a:srgbClr val="263937"/>
    <a:srgbClr val="974975"/>
    <a:srgbClr val="040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260" autoAdjust="0"/>
    <p:restoredTop sz="95694" autoAdjust="0"/>
  </p:normalViewPr>
  <p:slideViewPr>
    <p:cSldViewPr snapToGrid="0" showGuides="1">
      <p:cViewPr varScale="1">
        <p:scale>
          <a:sx n="49" d="100"/>
          <a:sy n="49" d="100"/>
        </p:scale>
        <p:origin x="160" y="135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A14BC-8789-6D4F-9989-0E153C54F96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DE23AAF-B162-2A41-933C-1EDD244D5260}">
      <dgm:prSet phldrT="[Text]" custT="1"/>
      <dgm:spPr/>
      <dgm:t>
        <a:bodyPr/>
        <a:lstStyle/>
        <a:p>
          <a:pPr algn="just"/>
          <a:r>
            <a:rPr lang="en-VN" sz="2800" dirty="0">
              <a:latin typeface="Calibri" panose="020F0502020204030204" pitchFamily="34" charset="0"/>
              <a:cs typeface="Calibri" panose="020F0502020204030204" pitchFamily="34" charset="0"/>
            </a:rPr>
            <a:t>- Đọc kĩ tác phẩm thơ, chú ý xác định nội dung và các yếu tố hình thức nổi bật</a:t>
          </a:r>
          <a:endParaRPr lang="en-US" sz="2800" dirty="0">
            <a:latin typeface="Calibri" panose="020F0502020204030204" pitchFamily="34" charset="0"/>
            <a:cs typeface="Calibri" panose="020F0502020204030204" pitchFamily="34" charset="0"/>
          </a:endParaRPr>
        </a:p>
      </dgm:t>
    </dgm:pt>
    <dgm:pt modelId="{79C8FF97-302E-F940-9DEF-1BB1F084B501}" type="parTrans" cxnId="{19818DC9-A496-F440-B789-8DA69A873279}">
      <dgm:prSet/>
      <dgm:spPr/>
      <dgm:t>
        <a:bodyPr/>
        <a:lstStyle/>
        <a:p>
          <a:pPr algn="just"/>
          <a:endParaRPr lang="en-US" sz="2800">
            <a:latin typeface="Calibri" panose="020F0502020204030204" pitchFamily="34" charset="0"/>
            <a:cs typeface="Calibri" panose="020F0502020204030204" pitchFamily="34" charset="0"/>
          </a:endParaRPr>
        </a:p>
      </dgm:t>
    </dgm:pt>
    <dgm:pt modelId="{46AF39EF-8F8A-DA47-AAE4-220CEF69FD1F}" type="sibTrans" cxnId="{19818DC9-A496-F440-B789-8DA69A873279}">
      <dgm:prSet/>
      <dgm:spPr/>
      <dgm:t>
        <a:bodyPr/>
        <a:lstStyle/>
        <a:p>
          <a:pPr algn="just"/>
          <a:endParaRPr lang="en-US" sz="2800">
            <a:latin typeface="Calibri" panose="020F0502020204030204" pitchFamily="34" charset="0"/>
            <a:cs typeface="Calibri" panose="020F0502020204030204" pitchFamily="34" charset="0"/>
          </a:endParaRPr>
        </a:p>
      </dgm:t>
    </dgm:pt>
    <dgm:pt modelId="{D80AE34B-0882-7B40-A87F-C2E99667DF1F}">
      <dgm:prSet custT="1"/>
      <dgm:spPr/>
      <dgm:t>
        <a:bodyPr/>
        <a:lstStyle/>
        <a:p>
          <a:pPr algn="just"/>
          <a:r>
            <a:rPr lang="en-VN" sz="2800" dirty="0">
              <a:latin typeface="Calibri" panose="020F0502020204030204" pitchFamily="34" charset="0"/>
              <a:cs typeface="Calibri" panose="020F0502020204030204" pitchFamily="34" charset="0"/>
            </a:rPr>
            <a:t>- Xác định các luận điểm trong bài viết</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dgm:t>
    </dgm:pt>
    <dgm:pt modelId="{0FD5158F-E975-564C-974F-BD0CA1E2E7D0}" type="parTrans" cxnId="{585BAFF3-9902-D946-93D3-0D52D46A19CB}">
      <dgm:prSet/>
      <dgm:spPr/>
      <dgm:t>
        <a:bodyPr/>
        <a:lstStyle/>
        <a:p>
          <a:pPr algn="just"/>
          <a:endParaRPr lang="en-US" sz="2800">
            <a:latin typeface="Calibri" panose="020F0502020204030204" pitchFamily="34" charset="0"/>
            <a:cs typeface="Calibri" panose="020F0502020204030204" pitchFamily="34" charset="0"/>
          </a:endParaRPr>
        </a:p>
      </dgm:t>
    </dgm:pt>
    <dgm:pt modelId="{7C23F815-76D6-F545-AB04-2B468B844091}" type="sibTrans" cxnId="{585BAFF3-9902-D946-93D3-0D52D46A19CB}">
      <dgm:prSet/>
      <dgm:spPr/>
      <dgm:t>
        <a:bodyPr/>
        <a:lstStyle/>
        <a:p>
          <a:pPr algn="just"/>
          <a:endParaRPr lang="en-US" sz="2800">
            <a:latin typeface="Calibri" panose="020F0502020204030204" pitchFamily="34" charset="0"/>
            <a:cs typeface="Calibri" panose="020F0502020204030204" pitchFamily="34" charset="0"/>
          </a:endParaRPr>
        </a:p>
      </dgm:t>
    </dgm:pt>
    <dgm:pt modelId="{78945E01-D6A8-6A4A-91DE-8041EEBA8243}">
      <dgm:prSet custT="1"/>
      <dgm:spPr/>
      <dgm:t>
        <a:bodyPr/>
        <a:lstStyle/>
        <a:p>
          <a:pPr algn="just"/>
          <a:r>
            <a:rPr lang="en-VN" sz="2800" dirty="0">
              <a:latin typeface="Calibri" panose="020F0502020204030204" pitchFamily="34" charset="0"/>
              <a:cs typeface="Calibri" panose="020F0502020204030204" pitchFamily="34" charset="0"/>
            </a:rPr>
            <a:t>- Liên hệ với các tác giả, tác phẩm có cùng đề tài, chủ đề, so sánh </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dgm:t>
    </dgm:pt>
    <dgm:pt modelId="{A6FD9C44-FCF3-584D-852C-02E048E2E0B4}" type="parTrans" cxnId="{B8141CDC-CB13-964C-A6DE-3471F20AD56A}">
      <dgm:prSet/>
      <dgm:spPr/>
      <dgm:t>
        <a:bodyPr/>
        <a:lstStyle/>
        <a:p>
          <a:pPr algn="just"/>
          <a:endParaRPr lang="en-US" sz="2800">
            <a:latin typeface="Calibri" panose="020F0502020204030204" pitchFamily="34" charset="0"/>
            <a:cs typeface="Calibri" panose="020F0502020204030204" pitchFamily="34" charset="0"/>
          </a:endParaRPr>
        </a:p>
      </dgm:t>
    </dgm:pt>
    <dgm:pt modelId="{4030FE0D-9C12-F54F-BAED-D74D7BA18D84}" type="sibTrans" cxnId="{B8141CDC-CB13-964C-A6DE-3471F20AD56A}">
      <dgm:prSet/>
      <dgm:spPr/>
      <dgm:t>
        <a:bodyPr/>
        <a:lstStyle/>
        <a:p>
          <a:pPr algn="just"/>
          <a:endParaRPr lang="en-US" sz="2800">
            <a:latin typeface="Calibri" panose="020F0502020204030204" pitchFamily="34" charset="0"/>
            <a:cs typeface="Calibri" panose="020F0502020204030204" pitchFamily="34" charset="0"/>
          </a:endParaRPr>
        </a:p>
      </dgm:t>
    </dgm:pt>
    <dgm:pt modelId="{79A95413-6E2A-7C4B-B210-B5680A6552C3}">
      <dgm:prSet custT="1"/>
      <dgm:spPr/>
      <dgm:t>
        <a:bodyPr/>
        <a:lstStyle/>
        <a:p>
          <a:r>
            <a:rPr lang="en-VN" sz="2800">
              <a:latin typeface="Calibri" panose="020F0502020204030204" pitchFamily="34" charset="0"/>
              <a:cs typeface="Calibri" panose="020F0502020204030204" pitchFamily="34" charset="0"/>
            </a:rPr>
            <a:t>- Suy nghĩ, nhận xét về những thành công và hạn chế (nếu có)</a:t>
          </a:r>
          <a:endParaRPr lang="vi-VN" sz="2800">
            <a:latin typeface="Calibri" panose="020F0502020204030204" pitchFamily="34" charset="0"/>
            <a:cs typeface="Calibri" panose="020F0502020204030204" pitchFamily="34" charset="0"/>
          </a:endParaRPr>
        </a:p>
      </dgm:t>
    </dgm:pt>
    <dgm:pt modelId="{86FC06F8-A418-EE43-B77C-A091C58D060C}" type="parTrans" cxnId="{DA67067B-858C-3143-8DF9-20B0E007140E}">
      <dgm:prSet/>
      <dgm:spPr/>
      <dgm:t>
        <a:bodyPr/>
        <a:lstStyle/>
        <a:p>
          <a:endParaRPr lang="en-US" sz="2800">
            <a:latin typeface="Calibri" panose="020F0502020204030204" pitchFamily="34" charset="0"/>
            <a:cs typeface="Calibri" panose="020F0502020204030204" pitchFamily="34" charset="0"/>
          </a:endParaRPr>
        </a:p>
      </dgm:t>
    </dgm:pt>
    <dgm:pt modelId="{83E306D0-5B71-C449-88C6-56065F0CEB32}" type="sibTrans" cxnId="{DA67067B-858C-3143-8DF9-20B0E007140E}">
      <dgm:prSet/>
      <dgm:spPr/>
      <dgm:t>
        <a:bodyPr/>
        <a:lstStyle/>
        <a:p>
          <a:endParaRPr lang="en-US" sz="2800">
            <a:latin typeface="Calibri" panose="020F0502020204030204" pitchFamily="34" charset="0"/>
            <a:cs typeface="Calibri" panose="020F0502020204030204" pitchFamily="34" charset="0"/>
          </a:endParaRPr>
        </a:p>
      </dgm:t>
    </dgm:pt>
    <dgm:pt modelId="{5F4962FD-973F-7E49-99B4-FCBAA50C05EA}" type="pres">
      <dgm:prSet presAssocID="{1C4A14BC-8789-6D4F-9989-0E153C54F964}" presName="Name0" presStyleCnt="0">
        <dgm:presLayoutVars>
          <dgm:chMax val="7"/>
          <dgm:chPref val="7"/>
          <dgm:dir/>
        </dgm:presLayoutVars>
      </dgm:prSet>
      <dgm:spPr/>
    </dgm:pt>
    <dgm:pt modelId="{4719C4DD-83B1-D443-A365-4407DD6538C9}" type="pres">
      <dgm:prSet presAssocID="{1C4A14BC-8789-6D4F-9989-0E153C54F964}" presName="Name1" presStyleCnt="0"/>
      <dgm:spPr/>
    </dgm:pt>
    <dgm:pt modelId="{9FA31A19-ECA5-1E4C-AD6E-820B95E95AFC}" type="pres">
      <dgm:prSet presAssocID="{1C4A14BC-8789-6D4F-9989-0E153C54F964}" presName="cycle" presStyleCnt="0"/>
      <dgm:spPr/>
    </dgm:pt>
    <dgm:pt modelId="{6C872310-BC45-B44B-A9B6-82B4A7C43DBF}" type="pres">
      <dgm:prSet presAssocID="{1C4A14BC-8789-6D4F-9989-0E153C54F964}" presName="srcNode" presStyleLbl="node1" presStyleIdx="0" presStyleCnt="4"/>
      <dgm:spPr/>
    </dgm:pt>
    <dgm:pt modelId="{0BFA45C7-83FA-8946-9595-F0C4381E68D0}" type="pres">
      <dgm:prSet presAssocID="{1C4A14BC-8789-6D4F-9989-0E153C54F964}" presName="conn" presStyleLbl="parChTrans1D2" presStyleIdx="0" presStyleCnt="1"/>
      <dgm:spPr/>
    </dgm:pt>
    <dgm:pt modelId="{3357171B-F162-7D43-96E1-3E7D70EB6519}" type="pres">
      <dgm:prSet presAssocID="{1C4A14BC-8789-6D4F-9989-0E153C54F964}" presName="extraNode" presStyleLbl="node1" presStyleIdx="0" presStyleCnt="4"/>
      <dgm:spPr/>
    </dgm:pt>
    <dgm:pt modelId="{F53A0AC4-1839-404C-8EDE-1FDD9D0EFD83}" type="pres">
      <dgm:prSet presAssocID="{1C4A14BC-8789-6D4F-9989-0E153C54F964}" presName="dstNode" presStyleLbl="node1" presStyleIdx="0" presStyleCnt="4"/>
      <dgm:spPr/>
    </dgm:pt>
    <dgm:pt modelId="{0D462A48-1D96-6C44-851A-8BD7F170601D}" type="pres">
      <dgm:prSet presAssocID="{CDE23AAF-B162-2A41-933C-1EDD244D5260}" presName="text_1" presStyleLbl="node1" presStyleIdx="0" presStyleCnt="4" custScaleY="121111">
        <dgm:presLayoutVars>
          <dgm:bulletEnabled val="1"/>
        </dgm:presLayoutVars>
      </dgm:prSet>
      <dgm:spPr/>
    </dgm:pt>
    <dgm:pt modelId="{16E77122-8165-9D4C-8D01-690309494D23}" type="pres">
      <dgm:prSet presAssocID="{CDE23AAF-B162-2A41-933C-1EDD244D5260}" presName="accent_1" presStyleCnt="0"/>
      <dgm:spPr/>
    </dgm:pt>
    <dgm:pt modelId="{B245E2B8-1D99-224D-94C7-4006E51CB332}" type="pres">
      <dgm:prSet presAssocID="{CDE23AAF-B162-2A41-933C-1EDD244D5260}" presName="accentRepeatNode" presStyleLbl="solidFgAcc1" presStyleIdx="0" presStyleCnt="4"/>
      <dgm:spPr/>
    </dgm:pt>
    <dgm:pt modelId="{56DF0E66-BBB9-C94A-9675-919DDEACAC18}" type="pres">
      <dgm:prSet presAssocID="{D80AE34B-0882-7B40-A87F-C2E99667DF1F}" presName="text_2" presStyleLbl="node1" presStyleIdx="1" presStyleCnt="4" custScaleY="120344">
        <dgm:presLayoutVars>
          <dgm:bulletEnabled val="1"/>
        </dgm:presLayoutVars>
      </dgm:prSet>
      <dgm:spPr/>
    </dgm:pt>
    <dgm:pt modelId="{28FA0482-CD9A-BE4C-BAE4-9EB8C467BFC1}" type="pres">
      <dgm:prSet presAssocID="{D80AE34B-0882-7B40-A87F-C2E99667DF1F}" presName="accent_2" presStyleCnt="0"/>
      <dgm:spPr/>
    </dgm:pt>
    <dgm:pt modelId="{17ABB389-AF48-6C4C-8183-0AC204ACDAF6}" type="pres">
      <dgm:prSet presAssocID="{D80AE34B-0882-7B40-A87F-C2E99667DF1F}" presName="accentRepeatNode" presStyleLbl="solidFgAcc1" presStyleIdx="1" presStyleCnt="4"/>
      <dgm:spPr/>
    </dgm:pt>
    <dgm:pt modelId="{C6858F63-AA42-5044-9180-DFEAD5C09E2A}" type="pres">
      <dgm:prSet presAssocID="{78945E01-D6A8-6A4A-91DE-8041EEBA8243}" presName="text_3" presStyleLbl="node1" presStyleIdx="2" presStyleCnt="4">
        <dgm:presLayoutVars>
          <dgm:bulletEnabled val="1"/>
        </dgm:presLayoutVars>
      </dgm:prSet>
      <dgm:spPr/>
    </dgm:pt>
    <dgm:pt modelId="{75EA5B94-0E27-A747-899F-A17D194E8407}" type="pres">
      <dgm:prSet presAssocID="{78945E01-D6A8-6A4A-91DE-8041EEBA8243}" presName="accent_3" presStyleCnt="0"/>
      <dgm:spPr/>
    </dgm:pt>
    <dgm:pt modelId="{712EFD3B-904F-9B4A-8E09-76F88AACC734}" type="pres">
      <dgm:prSet presAssocID="{78945E01-D6A8-6A4A-91DE-8041EEBA8243}" presName="accentRepeatNode" presStyleLbl="solidFgAcc1" presStyleIdx="2" presStyleCnt="4"/>
      <dgm:spPr/>
    </dgm:pt>
    <dgm:pt modelId="{C9397030-980A-F744-A997-5B0EDE716458}" type="pres">
      <dgm:prSet presAssocID="{79A95413-6E2A-7C4B-B210-B5680A6552C3}" presName="text_4" presStyleLbl="node1" presStyleIdx="3" presStyleCnt="4">
        <dgm:presLayoutVars>
          <dgm:bulletEnabled val="1"/>
        </dgm:presLayoutVars>
      </dgm:prSet>
      <dgm:spPr/>
    </dgm:pt>
    <dgm:pt modelId="{6606FA4B-65FA-2A44-BFE8-8190D4B22535}" type="pres">
      <dgm:prSet presAssocID="{79A95413-6E2A-7C4B-B210-B5680A6552C3}" presName="accent_4" presStyleCnt="0"/>
      <dgm:spPr/>
    </dgm:pt>
    <dgm:pt modelId="{0AE83BA1-98AD-2444-B8DA-6AA41651E09B}" type="pres">
      <dgm:prSet presAssocID="{79A95413-6E2A-7C4B-B210-B5680A6552C3}" presName="accentRepeatNode" presStyleLbl="solidFgAcc1" presStyleIdx="3" presStyleCnt="4"/>
      <dgm:spPr/>
    </dgm:pt>
  </dgm:ptLst>
  <dgm:cxnLst>
    <dgm:cxn modelId="{78913F05-59A3-3643-AF70-39535DB4CECB}" type="presOf" srcId="{78945E01-D6A8-6A4A-91DE-8041EEBA8243}" destId="{C6858F63-AA42-5044-9180-DFEAD5C09E2A}" srcOrd="0" destOrd="0" presId="urn:microsoft.com/office/officeart/2008/layout/VerticalCurvedList"/>
    <dgm:cxn modelId="{DC079E33-1062-9849-B491-3751842232AE}" type="presOf" srcId="{46AF39EF-8F8A-DA47-AAE4-220CEF69FD1F}" destId="{0BFA45C7-83FA-8946-9595-F0C4381E68D0}" srcOrd="0" destOrd="0" presId="urn:microsoft.com/office/officeart/2008/layout/VerticalCurvedList"/>
    <dgm:cxn modelId="{1D9F6E3A-2A7D-394E-B4FF-DD1A4EBD8235}" type="presOf" srcId="{1C4A14BC-8789-6D4F-9989-0E153C54F964}" destId="{5F4962FD-973F-7E49-99B4-FCBAA50C05EA}" srcOrd="0" destOrd="0" presId="urn:microsoft.com/office/officeart/2008/layout/VerticalCurvedList"/>
    <dgm:cxn modelId="{DA67067B-858C-3143-8DF9-20B0E007140E}" srcId="{1C4A14BC-8789-6D4F-9989-0E153C54F964}" destId="{79A95413-6E2A-7C4B-B210-B5680A6552C3}" srcOrd="3" destOrd="0" parTransId="{86FC06F8-A418-EE43-B77C-A091C58D060C}" sibTransId="{83E306D0-5B71-C449-88C6-56065F0CEB32}"/>
    <dgm:cxn modelId="{E15C83B0-A625-9044-8CD2-BD573CD0DDD0}" type="presOf" srcId="{79A95413-6E2A-7C4B-B210-B5680A6552C3}" destId="{C9397030-980A-F744-A997-5B0EDE716458}" srcOrd="0" destOrd="0" presId="urn:microsoft.com/office/officeart/2008/layout/VerticalCurvedList"/>
    <dgm:cxn modelId="{CC0F2BB1-4698-6041-822B-0CE72D92AB38}" type="presOf" srcId="{CDE23AAF-B162-2A41-933C-1EDD244D5260}" destId="{0D462A48-1D96-6C44-851A-8BD7F170601D}" srcOrd="0" destOrd="0" presId="urn:microsoft.com/office/officeart/2008/layout/VerticalCurvedList"/>
    <dgm:cxn modelId="{19818DC9-A496-F440-B789-8DA69A873279}" srcId="{1C4A14BC-8789-6D4F-9989-0E153C54F964}" destId="{CDE23AAF-B162-2A41-933C-1EDD244D5260}" srcOrd="0" destOrd="0" parTransId="{79C8FF97-302E-F940-9DEF-1BB1F084B501}" sibTransId="{46AF39EF-8F8A-DA47-AAE4-220CEF69FD1F}"/>
    <dgm:cxn modelId="{78AABDD6-AB54-F546-B81B-723635140B0E}" type="presOf" srcId="{D80AE34B-0882-7B40-A87F-C2E99667DF1F}" destId="{56DF0E66-BBB9-C94A-9675-919DDEACAC18}" srcOrd="0" destOrd="0" presId="urn:microsoft.com/office/officeart/2008/layout/VerticalCurvedList"/>
    <dgm:cxn modelId="{B8141CDC-CB13-964C-A6DE-3471F20AD56A}" srcId="{1C4A14BC-8789-6D4F-9989-0E153C54F964}" destId="{78945E01-D6A8-6A4A-91DE-8041EEBA8243}" srcOrd="2" destOrd="0" parTransId="{A6FD9C44-FCF3-584D-852C-02E048E2E0B4}" sibTransId="{4030FE0D-9C12-F54F-BAED-D74D7BA18D84}"/>
    <dgm:cxn modelId="{585BAFF3-9902-D946-93D3-0D52D46A19CB}" srcId="{1C4A14BC-8789-6D4F-9989-0E153C54F964}" destId="{D80AE34B-0882-7B40-A87F-C2E99667DF1F}" srcOrd="1" destOrd="0" parTransId="{0FD5158F-E975-564C-974F-BD0CA1E2E7D0}" sibTransId="{7C23F815-76D6-F545-AB04-2B468B844091}"/>
    <dgm:cxn modelId="{272018D9-1E5B-814F-BA9E-B61BEF82D926}" type="presParOf" srcId="{5F4962FD-973F-7E49-99B4-FCBAA50C05EA}" destId="{4719C4DD-83B1-D443-A365-4407DD6538C9}" srcOrd="0" destOrd="0" presId="urn:microsoft.com/office/officeart/2008/layout/VerticalCurvedList"/>
    <dgm:cxn modelId="{AC89E459-A31B-4E47-866D-231AD561978F}" type="presParOf" srcId="{4719C4DD-83B1-D443-A365-4407DD6538C9}" destId="{9FA31A19-ECA5-1E4C-AD6E-820B95E95AFC}" srcOrd="0" destOrd="0" presId="urn:microsoft.com/office/officeart/2008/layout/VerticalCurvedList"/>
    <dgm:cxn modelId="{0F2F485A-CF95-A448-A777-5AD26F5AD513}" type="presParOf" srcId="{9FA31A19-ECA5-1E4C-AD6E-820B95E95AFC}" destId="{6C872310-BC45-B44B-A9B6-82B4A7C43DBF}" srcOrd="0" destOrd="0" presId="urn:microsoft.com/office/officeart/2008/layout/VerticalCurvedList"/>
    <dgm:cxn modelId="{B2B7AE96-C800-D343-B72F-350055F0D739}" type="presParOf" srcId="{9FA31A19-ECA5-1E4C-AD6E-820B95E95AFC}" destId="{0BFA45C7-83FA-8946-9595-F0C4381E68D0}" srcOrd="1" destOrd="0" presId="urn:microsoft.com/office/officeart/2008/layout/VerticalCurvedList"/>
    <dgm:cxn modelId="{ED7DC589-6B74-1A40-AD5C-6566165C52E1}" type="presParOf" srcId="{9FA31A19-ECA5-1E4C-AD6E-820B95E95AFC}" destId="{3357171B-F162-7D43-96E1-3E7D70EB6519}" srcOrd="2" destOrd="0" presId="urn:microsoft.com/office/officeart/2008/layout/VerticalCurvedList"/>
    <dgm:cxn modelId="{56B03028-F351-B242-B3AB-21023A1EFEFC}" type="presParOf" srcId="{9FA31A19-ECA5-1E4C-AD6E-820B95E95AFC}" destId="{F53A0AC4-1839-404C-8EDE-1FDD9D0EFD83}" srcOrd="3" destOrd="0" presId="urn:microsoft.com/office/officeart/2008/layout/VerticalCurvedList"/>
    <dgm:cxn modelId="{6E4FEE4E-049A-D24F-92BE-95F9C35FEBF3}" type="presParOf" srcId="{4719C4DD-83B1-D443-A365-4407DD6538C9}" destId="{0D462A48-1D96-6C44-851A-8BD7F170601D}" srcOrd="1" destOrd="0" presId="urn:microsoft.com/office/officeart/2008/layout/VerticalCurvedList"/>
    <dgm:cxn modelId="{11A388A7-54C7-F747-A73D-4F5FF0A39882}" type="presParOf" srcId="{4719C4DD-83B1-D443-A365-4407DD6538C9}" destId="{16E77122-8165-9D4C-8D01-690309494D23}" srcOrd="2" destOrd="0" presId="urn:microsoft.com/office/officeart/2008/layout/VerticalCurvedList"/>
    <dgm:cxn modelId="{5E59102D-4942-B641-A02C-FD157695D50C}" type="presParOf" srcId="{16E77122-8165-9D4C-8D01-690309494D23}" destId="{B245E2B8-1D99-224D-94C7-4006E51CB332}" srcOrd="0" destOrd="0" presId="urn:microsoft.com/office/officeart/2008/layout/VerticalCurvedList"/>
    <dgm:cxn modelId="{CF21376F-4A54-D243-9D91-1E85E92E2A41}" type="presParOf" srcId="{4719C4DD-83B1-D443-A365-4407DD6538C9}" destId="{56DF0E66-BBB9-C94A-9675-919DDEACAC18}" srcOrd="3" destOrd="0" presId="urn:microsoft.com/office/officeart/2008/layout/VerticalCurvedList"/>
    <dgm:cxn modelId="{A391DF07-5B86-AC44-A601-0D1C2A16C39A}" type="presParOf" srcId="{4719C4DD-83B1-D443-A365-4407DD6538C9}" destId="{28FA0482-CD9A-BE4C-BAE4-9EB8C467BFC1}" srcOrd="4" destOrd="0" presId="urn:microsoft.com/office/officeart/2008/layout/VerticalCurvedList"/>
    <dgm:cxn modelId="{906C5802-E8DD-A84E-A084-6B56DB5F3DC9}" type="presParOf" srcId="{28FA0482-CD9A-BE4C-BAE4-9EB8C467BFC1}" destId="{17ABB389-AF48-6C4C-8183-0AC204ACDAF6}" srcOrd="0" destOrd="0" presId="urn:microsoft.com/office/officeart/2008/layout/VerticalCurvedList"/>
    <dgm:cxn modelId="{F8BF9ABE-F5F4-C044-B25E-A9185A9EA5A7}" type="presParOf" srcId="{4719C4DD-83B1-D443-A365-4407DD6538C9}" destId="{C6858F63-AA42-5044-9180-DFEAD5C09E2A}" srcOrd="5" destOrd="0" presId="urn:microsoft.com/office/officeart/2008/layout/VerticalCurvedList"/>
    <dgm:cxn modelId="{E921E332-8DBC-7145-B390-E6354598F514}" type="presParOf" srcId="{4719C4DD-83B1-D443-A365-4407DD6538C9}" destId="{75EA5B94-0E27-A747-899F-A17D194E8407}" srcOrd="6" destOrd="0" presId="urn:microsoft.com/office/officeart/2008/layout/VerticalCurvedList"/>
    <dgm:cxn modelId="{0FB34D6C-8C57-A243-A442-2B59AEEC5CFA}" type="presParOf" srcId="{75EA5B94-0E27-A747-899F-A17D194E8407}" destId="{712EFD3B-904F-9B4A-8E09-76F88AACC734}" srcOrd="0" destOrd="0" presId="urn:microsoft.com/office/officeart/2008/layout/VerticalCurvedList"/>
    <dgm:cxn modelId="{AC7F255A-67DA-6547-A5CA-12D5374EC30B}" type="presParOf" srcId="{4719C4DD-83B1-D443-A365-4407DD6538C9}" destId="{C9397030-980A-F744-A997-5B0EDE716458}" srcOrd="7" destOrd="0" presId="urn:microsoft.com/office/officeart/2008/layout/VerticalCurvedList"/>
    <dgm:cxn modelId="{9629ED9F-5256-5542-9B4A-7ABC28A168FA}" type="presParOf" srcId="{4719C4DD-83B1-D443-A365-4407DD6538C9}" destId="{6606FA4B-65FA-2A44-BFE8-8190D4B22535}" srcOrd="8" destOrd="0" presId="urn:microsoft.com/office/officeart/2008/layout/VerticalCurvedList"/>
    <dgm:cxn modelId="{A40685BE-2065-EF40-90BA-2C0F3730253A}" type="presParOf" srcId="{6606FA4B-65FA-2A44-BFE8-8190D4B22535}" destId="{0AE83BA1-98AD-2444-B8DA-6AA41651E09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E8DF0A-EBA6-804F-9EC7-C92FC461AC64}" type="doc">
      <dgm:prSet loTypeId="urn:microsoft.com/office/officeart/2005/8/layout/process1" loCatId="" qsTypeId="urn:microsoft.com/office/officeart/2005/8/quickstyle/simple1" qsCatId="simple" csTypeId="urn:microsoft.com/office/officeart/2005/8/colors/colorful4" csCatId="colorful" phldr="1"/>
      <dgm:spPr/>
    </dgm:pt>
    <dgm:pt modelId="{219D51BE-A67E-1840-AC1A-D98229470D05}">
      <dgm:prSet phldrT="[Text]" custT="1"/>
      <dgm:spPr/>
      <dgm:t>
        <a:bodyPr/>
        <a:lstStyle/>
        <a:p>
          <a:r>
            <a:rPr lang="en-US" sz="2800" b="1" dirty="0">
              <a:latin typeface="Arial" panose="020B0604020202020204" pitchFamily="34" charset="0"/>
              <a:cs typeface="Arial" panose="020B0604020202020204" pitchFamily="34" charset="0"/>
            </a:rPr>
            <a:t>1. </a:t>
          </a: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viết</a:t>
          </a:r>
          <a:endParaRPr lang="en-US" sz="2800" b="1" dirty="0">
            <a:latin typeface="Arial" panose="020B0604020202020204" pitchFamily="34" charset="0"/>
            <a:cs typeface="Arial" panose="020B0604020202020204" pitchFamily="34" charset="0"/>
          </a:endParaRPr>
        </a:p>
      </dgm:t>
    </dgm:pt>
    <dgm:pt modelId="{49026113-CCE5-964C-8338-60100F9A34EA}" type="parTrans" cxnId="{8CA138AE-E92D-B045-9078-5FF1BBDD48A0}">
      <dgm:prSet/>
      <dgm:spPr/>
      <dgm:t>
        <a:bodyPr/>
        <a:lstStyle/>
        <a:p>
          <a:endParaRPr lang="en-US" sz="2400" b="1">
            <a:latin typeface="Arial" panose="020B0604020202020204" pitchFamily="34" charset="0"/>
            <a:cs typeface="Arial" panose="020B0604020202020204" pitchFamily="34" charset="0"/>
          </a:endParaRPr>
        </a:p>
      </dgm:t>
    </dgm:pt>
    <dgm:pt modelId="{0518BA36-7634-9949-9A7E-64387841F86E}" type="sibTrans" cxnId="{8CA138AE-E92D-B045-9078-5FF1BBDD48A0}">
      <dgm:prSet custT="1"/>
      <dgm:spPr/>
      <dgm:t>
        <a:bodyPr/>
        <a:lstStyle/>
        <a:p>
          <a:endParaRPr lang="en-US" sz="2400" b="1">
            <a:latin typeface="Arial" panose="020B0604020202020204" pitchFamily="34" charset="0"/>
            <a:cs typeface="Arial" panose="020B0604020202020204" pitchFamily="34" charset="0"/>
          </a:endParaRPr>
        </a:p>
      </dgm:t>
    </dgm:pt>
    <dgm:pt modelId="{C144434C-916A-FA4B-BABD-426263A25E33}">
      <dgm:prSet phldrT="[Text]" custT="1"/>
      <dgm:spPr>
        <a:solidFill>
          <a:schemeClr val="accent2"/>
        </a:solidFill>
      </dgm:spPr>
      <dgm:t>
        <a:bodyPr/>
        <a:lstStyle/>
        <a:p>
          <a:r>
            <a:rPr lang="en-US" sz="2800" b="1" dirty="0">
              <a:latin typeface="Arial" panose="020B0604020202020204" pitchFamily="34" charset="0"/>
              <a:cs typeface="Arial" panose="020B0604020202020204" pitchFamily="34" charset="0"/>
            </a:rPr>
            <a:t>2. </a:t>
          </a:r>
          <a:r>
            <a:rPr lang="en-US" sz="2800" b="1" dirty="0" err="1">
              <a:latin typeface="Arial" panose="020B0604020202020204" pitchFamily="34" charset="0"/>
              <a:cs typeface="Arial" panose="020B0604020202020204" pitchFamily="34" charset="0"/>
            </a:rPr>
            <a:t>Tìm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ý</a:t>
          </a:r>
          <a:endParaRPr lang="en-US" sz="2800" b="1" dirty="0">
            <a:latin typeface="Arial" panose="020B0604020202020204" pitchFamily="34" charset="0"/>
            <a:cs typeface="Arial" panose="020B0604020202020204" pitchFamily="34" charset="0"/>
          </a:endParaRPr>
        </a:p>
      </dgm:t>
    </dgm:pt>
    <dgm:pt modelId="{262F3EC0-D0BB-7C42-B5FA-F8B3817EFD61}" type="parTrans" cxnId="{ED17AD8A-FEE9-2D46-BCC2-9322CDD6CF17}">
      <dgm:prSet/>
      <dgm:spPr/>
      <dgm:t>
        <a:bodyPr/>
        <a:lstStyle/>
        <a:p>
          <a:endParaRPr lang="en-US" sz="2400" b="1">
            <a:latin typeface="Arial" panose="020B0604020202020204" pitchFamily="34" charset="0"/>
            <a:cs typeface="Arial" panose="020B0604020202020204" pitchFamily="34" charset="0"/>
          </a:endParaRPr>
        </a:p>
      </dgm:t>
    </dgm:pt>
    <dgm:pt modelId="{9BB92947-01FD-B540-95D8-EB22B0F279CD}" type="sibTrans" cxnId="{ED17AD8A-FEE9-2D46-BCC2-9322CDD6CF17}">
      <dgm:prSet custT="1"/>
      <dgm:spPr/>
      <dgm:t>
        <a:bodyPr/>
        <a:lstStyle/>
        <a:p>
          <a:endParaRPr lang="en-US" sz="2400" b="1">
            <a:latin typeface="Arial" panose="020B0604020202020204" pitchFamily="34" charset="0"/>
            <a:cs typeface="Arial" panose="020B0604020202020204" pitchFamily="34" charset="0"/>
          </a:endParaRPr>
        </a:p>
      </dgm:t>
    </dgm:pt>
    <dgm:pt modelId="{25A562E6-0F60-BC43-B10C-315996AAAA16}" type="pres">
      <dgm:prSet presAssocID="{5FE8DF0A-EBA6-804F-9EC7-C92FC461AC64}" presName="Name0" presStyleCnt="0">
        <dgm:presLayoutVars>
          <dgm:dir/>
          <dgm:resizeHandles val="exact"/>
        </dgm:presLayoutVars>
      </dgm:prSet>
      <dgm:spPr/>
    </dgm:pt>
    <dgm:pt modelId="{60ECC78C-8291-2548-A8AD-54245372582E}" type="pres">
      <dgm:prSet presAssocID="{219D51BE-A67E-1840-AC1A-D98229470D05}" presName="node" presStyleLbl="node1" presStyleIdx="0" presStyleCnt="2">
        <dgm:presLayoutVars>
          <dgm:bulletEnabled val="1"/>
        </dgm:presLayoutVars>
      </dgm:prSet>
      <dgm:spPr/>
    </dgm:pt>
    <dgm:pt modelId="{4377AD9C-1F48-F04B-B58E-FC1958117060}" type="pres">
      <dgm:prSet presAssocID="{0518BA36-7634-9949-9A7E-64387841F86E}" presName="sibTrans" presStyleLbl="sibTrans2D1" presStyleIdx="0" presStyleCnt="1"/>
      <dgm:spPr/>
    </dgm:pt>
    <dgm:pt modelId="{BF2FD256-B2C1-7B4F-BAB3-6F57F1A22C3A}" type="pres">
      <dgm:prSet presAssocID="{0518BA36-7634-9949-9A7E-64387841F86E}" presName="connectorText" presStyleLbl="sibTrans2D1" presStyleIdx="0" presStyleCnt="1"/>
      <dgm:spPr/>
    </dgm:pt>
    <dgm:pt modelId="{9CC7D4F0-2BF4-E54A-B68E-9F85B49377E8}" type="pres">
      <dgm:prSet presAssocID="{C144434C-916A-FA4B-BABD-426263A25E33}" presName="node" presStyleLbl="node1" presStyleIdx="1" presStyleCnt="2">
        <dgm:presLayoutVars>
          <dgm:bulletEnabled val="1"/>
        </dgm:presLayoutVars>
      </dgm:prSet>
      <dgm:spPr/>
    </dgm:pt>
  </dgm:ptLst>
  <dgm:cxnLst>
    <dgm:cxn modelId="{55647E25-AD6B-634F-ACD2-1DF081743332}" type="presOf" srcId="{0518BA36-7634-9949-9A7E-64387841F86E}" destId="{BF2FD256-B2C1-7B4F-BAB3-6F57F1A22C3A}" srcOrd="1" destOrd="0" presId="urn:microsoft.com/office/officeart/2005/8/layout/process1"/>
    <dgm:cxn modelId="{7853797D-3D4B-5048-98B2-35D5FB00BC5D}" type="presOf" srcId="{0518BA36-7634-9949-9A7E-64387841F86E}" destId="{4377AD9C-1F48-F04B-B58E-FC1958117060}" srcOrd="0" destOrd="0" presId="urn:microsoft.com/office/officeart/2005/8/layout/process1"/>
    <dgm:cxn modelId="{ED17AD8A-FEE9-2D46-BCC2-9322CDD6CF17}" srcId="{5FE8DF0A-EBA6-804F-9EC7-C92FC461AC64}" destId="{C144434C-916A-FA4B-BABD-426263A25E33}" srcOrd="1" destOrd="0" parTransId="{262F3EC0-D0BB-7C42-B5FA-F8B3817EFD61}" sibTransId="{9BB92947-01FD-B540-95D8-EB22B0F279CD}"/>
    <dgm:cxn modelId="{8CA138AE-E92D-B045-9078-5FF1BBDD48A0}" srcId="{5FE8DF0A-EBA6-804F-9EC7-C92FC461AC64}" destId="{219D51BE-A67E-1840-AC1A-D98229470D05}" srcOrd="0" destOrd="0" parTransId="{49026113-CCE5-964C-8338-60100F9A34EA}" sibTransId="{0518BA36-7634-9949-9A7E-64387841F86E}"/>
    <dgm:cxn modelId="{FE3BFBC3-71DA-FC43-904D-DE8E584AF022}" type="presOf" srcId="{219D51BE-A67E-1840-AC1A-D98229470D05}" destId="{60ECC78C-8291-2548-A8AD-54245372582E}" srcOrd="0" destOrd="0" presId="urn:microsoft.com/office/officeart/2005/8/layout/process1"/>
    <dgm:cxn modelId="{F2D5E5E9-D1DA-B34C-BD48-B6EC38DF1EB3}" type="presOf" srcId="{C144434C-916A-FA4B-BABD-426263A25E33}" destId="{9CC7D4F0-2BF4-E54A-B68E-9F85B49377E8}" srcOrd="0" destOrd="0" presId="urn:microsoft.com/office/officeart/2005/8/layout/process1"/>
    <dgm:cxn modelId="{0D88F6E9-4E90-8146-93B1-6412FD94EE77}" type="presOf" srcId="{5FE8DF0A-EBA6-804F-9EC7-C92FC461AC64}" destId="{25A562E6-0F60-BC43-B10C-315996AAAA16}" srcOrd="0" destOrd="0" presId="urn:microsoft.com/office/officeart/2005/8/layout/process1"/>
    <dgm:cxn modelId="{D4C464AE-083F-3A4D-AB5B-A90ABC2E8F46}" type="presParOf" srcId="{25A562E6-0F60-BC43-B10C-315996AAAA16}" destId="{60ECC78C-8291-2548-A8AD-54245372582E}" srcOrd="0" destOrd="0" presId="urn:microsoft.com/office/officeart/2005/8/layout/process1"/>
    <dgm:cxn modelId="{257D90CF-0783-6947-8701-D1F2601BD693}" type="presParOf" srcId="{25A562E6-0F60-BC43-B10C-315996AAAA16}" destId="{4377AD9C-1F48-F04B-B58E-FC1958117060}" srcOrd="1" destOrd="0" presId="urn:microsoft.com/office/officeart/2005/8/layout/process1"/>
    <dgm:cxn modelId="{78215993-4293-F540-8A0D-ADDB6DC84B0E}" type="presParOf" srcId="{4377AD9C-1F48-F04B-B58E-FC1958117060}" destId="{BF2FD256-B2C1-7B4F-BAB3-6F57F1A22C3A}" srcOrd="0" destOrd="0" presId="urn:microsoft.com/office/officeart/2005/8/layout/process1"/>
    <dgm:cxn modelId="{A29085D7-9BB7-084E-A9CE-39439D9CA266}" type="presParOf" srcId="{25A562E6-0F60-BC43-B10C-315996AAAA16}" destId="{9CC7D4F0-2BF4-E54A-B68E-9F85B49377E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4A14BC-8789-6D4F-9989-0E153C54F964}"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80AE34B-0882-7B40-A87F-C2E99667DF1F}">
      <dgm:prSet custT="1"/>
      <dgm:spPr/>
      <dgm:t>
        <a:bodyPr/>
        <a:lstStyle/>
        <a:p>
          <a:pPr algn="just"/>
          <a:r>
            <a:rPr lang="en-VN" sz="2800" dirty="0">
              <a:latin typeface="Calibri" panose="020F0502020204030204" pitchFamily="34" charset="0"/>
              <a:cs typeface="Calibri" panose="020F0502020204030204" pitchFamily="34" charset="0"/>
            </a:rPr>
            <a:t>- Đọc kĩ đề bài, xác định yêu cầu của đề </a:t>
          </a:r>
          <a:endParaRPr lang="en-VN" sz="2800" b="1" dirty="0">
            <a:effectLst/>
            <a:latin typeface="Calibri" panose="020F0502020204030204" pitchFamily="34" charset="0"/>
            <a:ea typeface="Times New Roman" panose="02020603050405020304" pitchFamily="18" charset="0"/>
            <a:cs typeface="Calibri" panose="020F0502020204030204" pitchFamily="34" charset="0"/>
          </a:endParaRPr>
        </a:p>
      </dgm:t>
    </dgm:pt>
    <dgm:pt modelId="{0FD5158F-E975-564C-974F-BD0CA1E2E7D0}" type="parTrans" cxnId="{585BAFF3-9902-D946-93D3-0D52D46A19CB}">
      <dgm:prSet/>
      <dgm:spPr/>
      <dgm:t>
        <a:bodyPr/>
        <a:lstStyle/>
        <a:p>
          <a:pPr algn="just"/>
          <a:endParaRPr lang="en-US" sz="2400">
            <a:latin typeface="Calibri" panose="020F0502020204030204" pitchFamily="34" charset="0"/>
            <a:cs typeface="Calibri" panose="020F0502020204030204" pitchFamily="34" charset="0"/>
          </a:endParaRPr>
        </a:p>
      </dgm:t>
    </dgm:pt>
    <dgm:pt modelId="{7C23F815-76D6-F545-AB04-2B468B844091}" type="sibTrans" cxnId="{585BAFF3-9902-D946-93D3-0D52D46A19CB}">
      <dgm:prSet/>
      <dgm:spPr/>
      <dgm:t>
        <a:bodyPr/>
        <a:lstStyle/>
        <a:p>
          <a:pPr algn="just"/>
          <a:endParaRPr lang="en-US" sz="2400">
            <a:latin typeface="Calibri" panose="020F0502020204030204" pitchFamily="34" charset="0"/>
            <a:cs typeface="Calibri" panose="020F0502020204030204" pitchFamily="34" charset="0"/>
          </a:endParaRPr>
        </a:p>
      </dgm:t>
    </dgm:pt>
    <dgm:pt modelId="{78945E01-D6A8-6A4A-91DE-8041EEBA8243}">
      <dgm:prSet custT="1"/>
      <dgm:spPr/>
      <dgm:t>
        <a:bodyPr/>
        <a:lstStyle/>
        <a:p>
          <a:pPr algn="just"/>
          <a:r>
            <a:rPr lang="en-VN" sz="2800" dirty="0">
              <a:latin typeface="Calibri" panose="020F0502020204030204" pitchFamily="34" charset="0"/>
              <a:cs typeface="Calibri" panose="020F0502020204030204" pitchFamily="34" charset="0"/>
            </a:rPr>
            <a:t>- Đọc kĩ lại đoạn thơ; chú ý vị trí của đoạn thơ, thể thơ, cảm xúc, tâm trạng của nhân vật trữ tình trong đoạn thơ,</a:t>
          </a:r>
          <a:endParaRPr lang="en-VN" sz="2800" b="1" dirty="0">
            <a:effectLst/>
            <a:latin typeface="Calibri" panose="020F0502020204030204" pitchFamily="34" charset="0"/>
            <a:ea typeface="Times New Roman" panose="02020603050405020304" pitchFamily="18" charset="0"/>
            <a:cs typeface="Calibri" panose="020F0502020204030204" pitchFamily="34" charset="0"/>
          </a:endParaRPr>
        </a:p>
      </dgm:t>
    </dgm:pt>
    <dgm:pt modelId="{A6FD9C44-FCF3-584D-852C-02E048E2E0B4}" type="parTrans" cxnId="{B8141CDC-CB13-964C-A6DE-3471F20AD56A}">
      <dgm:prSet/>
      <dgm:spPr/>
      <dgm:t>
        <a:bodyPr/>
        <a:lstStyle/>
        <a:p>
          <a:pPr algn="just"/>
          <a:endParaRPr lang="en-US" sz="2400">
            <a:latin typeface="Calibri" panose="020F0502020204030204" pitchFamily="34" charset="0"/>
            <a:cs typeface="Calibri" panose="020F0502020204030204" pitchFamily="34" charset="0"/>
          </a:endParaRPr>
        </a:p>
      </dgm:t>
    </dgm:pt>
    <dgm:pt modelId="{4030FE0D-9C12-F54F-BAED-D74D7BA18D84}" type="sibTrans" cxnId="{B8141CDC-CB13-964C-A6DE-3471F20AD56A}">
      <dgm:prSet/>
      <dgm:spPr/>
      <dgm:t>
        <a:bodyPr/>
        <a:lstStyle/>
        <a:p>
          <a:pPr algn="just"/>
          <a:endParaRPr lang="en-US" sz="2400">
            <a:latin typeface="Calibri" panose="020F0502020204030204" pitchFamily="34" charset="0"/>
            <a:cs typeface="Calibri" panose="020F0502020204030204" pitchFamily="34" charset="0"/>
          </a:endParaRPr>
        </a:p>
      </dgm:t>
    </dgm:pt>
    <dgm:pt modelId="{5F4962FD-973F-7E49-99B4-FCBAA50C05EA}" type="pres">
      <dgm:prSet presAssocID="{1C4A14BC-8789-6D4F-9989-0E153C54F964}" presName="Name0" presStyleCnt="0">
        <dgm:presLayoutVars>
          <dgm:chMax val="7"/>
          <dgm:chPref val="7"/>
          <dgm:dir/>
        </dgm:presLayoutVars>
      </dgm:prSet>
      <dgm:spPr/>
    </dgm:pt>
    <dgm:pt modelId="{4719C4DD-83B1-D443-A365-4407DD6538C9}" type="pres">
      <dgm:prSet presAssocID="{1C4A14BC-8789-6D4F-9989-0E153C54F964}" presName="Name1" presStyleCnt="0"/>
      <dgm:spPr/>
    </dgm:pt>
    <dgm:pt modelId="{9FA31A19-ECA5-1E4C-AD6E-820B95E95AFC}" type="pres">
      <dgm:prSet presAssocID="{1C4A14BC-8789-6D4F-9989-0E153C54F964}" presName="cycle" presStyleCnt="0"/>
      <dgm:spPr/>
    </dgm:pt>
    <dgm:pt modelId="{6C872310-BC45-B44B-A9B6-82B4A7C43DBF}" type="pres">
      <dgm:prSet presAssocID="{1C4A14BC-8789-6D4F-9989-0E153C54F964}" presName="srcNode" presStyleLbl="node1" presStyleIdx="0" presStyleCnt="2"/>
      <dgm:spPr/>
    </dgm:pt>
    <dgm:pt modelId="{0BFA45C7-83FA-8946-9595-F0C4381E68D0}" type="pres">
      <dgm:prSet presAssocID="{1C4A14BC-8789-6D4F-9989-0E153C54F964}" presName="conn" presStyleLbl="parChTrans1D2" presStyleIdx="0" presStyleCnt="1"/>
      <dgm:spPr/>
    </dgm:pt>
    <dgm:pt modelId="{3357171B-F162-7D43-96E1-3E7D70EB6519}" type="pres">
      <dgm:prSet presAssocID="{1C4A14BC-8789-6D4F-9989-0E153C54F964}" presName="extraNode" presStyleLbl="node1" presStyleIdx="0" presStyleCnt="2"/>
      <dgm:spPr/>
    </dgm:pt>
    <dgm:pt modelId="{F53A0AC4-1839-404C-8EDE-1FDD9D0EFD83}" type="pres">
      <dgm:prSet presAssocID="{1C4A14BC-8789-6D4F-9989-0E153C54F964}" presName="dstNode" presStyleLbl="node1" presStyleIdx="0" presStyleCnt="2"/>
      <dgm:spPr/>
    </dgm:pt>
    <dgm:pt modelId="{CC3DFB95-A4F0-E347-99FA-D783AA1B142F}" type="pres">
      <dgm:prSet presAssocID="{D80AE34B-0882-7B40-A87F-C2E99667DF1F}" presName="text_1" presStyleLbl="node1" presStyleIdx="0" presStyleCnt="2">
        <dgm:presLayoutVars>
          <dgm:bulletEnabled val="1"/>
        </dgm:presLayoutVars>
      </dgm:prSet>
      <dgm:spPr/>
    </dgm:pt>
    <dgm:pt modelId="{DC8869AA-6EC5-4047-8465-5A9648AF3909}" type="pres">
      <dgm:prSet presAssocID="{D80AE34B-0882-7B40-A87F-C2E99667DF1F}" presName="accent_1" presStyleCnt="0"/>
      <dgm:spPr/>
    </dgm:pt>
    <dgm:pt modelId="{17ABB389-AF48-6C4C-8183-0AC204ACDAF6}" type="pres">
      <dgm:prSet presAssocID="{D80AE34B-0882-7B40-A87F-C2E99667DF1F}" presName="accentRepeatNode" presStyleLbl="solidFgAcc1" presStyleIdx="0" presStyleCnt="2"/>
      <dgm:spPr/>
    </dgm:pt>
    <dgm:pt modelId="{8292B20E-207A-7641-9AFC-CD52F4D07217}" type="pres">
      <dgm:prSet presAssocID="{78945E01-D6A8-6A4A-91DE-8041EEBA8243}" presName="text_2" presStyleLbl="node1" presStyleIdx="1" presStyleCnt="2">
        <dgm:presLayoutVars>
          <dgm:bulletEnabled val="1"/>
        </dgm:presLayoutVars>
      </dgm:prSet>
      <dgm:spPr/>
    </dgm:pt>
    <dgm:pt modelId="{A2C23B78-5C42-3E48-B712-CA6754C3ED36}" type="pres">
      <dgm:prSet presAssocID="{78945E01-D6A8-6A4A-91DE-8041EEBA8243}" presName="accent_2" presStyleCnt="0"/>
      <dgm:spPr/>
    </dgm:pt>
    <dgm:pt modelId="{712EFD3B-904F-9B4A-8E09-76F88AACC734}" type="pres">
      <dgm:prSet presAssocID="{78945E01-D6A8-6A4A-91DE-8041EEBA8243}" presName="accentRepeatNode" presStyleLbl="solidFgAcc1" presStyleIdx="1" presStyleCnt="2"/>
      <dgm:spPr/>
    </dgm:pt>
  </dgm:ptLst>
  <dgm:cxnLst>
    <dgm:cxn modelId="{44527B07-653C-4249-86A6-CBDD8C6CDB04}" type="presOf" srcId="{7C23F815-76D6-F545-AB04-2B468B844091}" destId="{0BFA45C7-83FA-8946-9595-F0C4381E68D0}" srcOrd="0" destOrd="0" presId="urn:microsoft.com/office/officeart/2008/layout/VerticalCurvedList"/>
    <dgm:cxn modelId="{1D9F6E3A-2A7D-394E-B4FF-DD1A4EBD8235}" type="presOf" srcId="{1C4A14BC-8789-6D4F-9989-0E153C54F964}" destId="{5F4962FD-973F-7E49-99B4-FCBAA50C05EA}" srcOrd="0" destOrd="0" presId="urn:microsoft.com/office/officeart/2008/layout/VerticalCurvedList"/>
    <dgm:cxn modelId="{B8141CDC-CB13-964C-A6DE-3471F20AD56A}" srcId="{1C4A14BC-8789-6D4F-9989-0E153C54F964}" destId="{78945E01-D6A8-6A4A-91DE-8041EEBA8243}" srcOrd="1" destOrd="0" parTransId="{A6FD9C44-FCF3-584D-852C-02E048E2E0B4}" sibTransId="{4030FE0D-9C12-F54F-BAED-D74D7BA18D84}"/>
    <dgm:cxn modelId="{BC95C3F2-8AE9-624D-85ED-658312D3227E}" type="presOf" srcId="{78945E01-D6A8-6A4A-91DE-8041EEBA8243}" destId="{8292B20E-207A-7641-9AFC-CD52F4D07217}" srcOrd="0" destOrd="0" presId="urn:microsoft.com/office/officeart/2008/layout/VerticalCurvedList"/>
    <dgm:cxn modelId="{585BAFF3-9902-D946-93D3-0D52D46A19CB}" srcId="{1C4A14BC-8789-6D4F-9989-0E153C54F964}" destId="{D80AE34B-0882-7B40-A87F-C2E99667DF1F}" srcOrd="0" destOrd="0" parTransId="{0FD5158F-E975-564C-974F-BD0CA1E2E7D0}" sibTransId="{7C23F815-76D6-F545-AB04-2B468B844091}"/>
    <dgm:cxn modelId="{5FD9B4FB-629C-5E40-BAFA-75CF517D006F}" type="presOf" srcId="{D80AE34B-0882-7B40-A87F-C2E99667DF1F}" destId="{CC3DFB95-A4F0-E347-99FA-D783AA1B142F}" srcOrd="0" destOrd="0" presId="urn:microsoft.com/office/officeart/2008/layout/VerticalCurvedList"/>
    <dgm:cxn modelId="{272018D9-1E5B-814F-BA9E-B61BEF82D926}" type="presParOf" srcId="{5F4962FD-973F-7E49-99B4-FCBAA50C05EA}" destId="{4719C4DD-83B1-D443-A365-4407DD6538C9}" srcOrd="0" destOrd="0" presId="urn:microsoft.com/office/officeart/2008/layout/VerticalCurvedList"/>
    <dgm:cxn modelId="{AC89E459-A31B-4E47-866D-231AD561978F}" type="presParOf" srcId="{4719C4DD-83B1-D443-A365-4407DD6538C9}" destId="{9FA31A19-ECA5-1E4C-AD6E-820B95E95AFC}" srcOrd="0" destOrd="0" presId="urn:microsoft.com/office/officeart/2008/layout/VerticalCurvedList"/>
    <dgm:cxn modelId="{0F2F485A-CF95-A448-A777-5AD26F5AD513}" type="presParOf" srcId="{9FA31A19-ECA5-1E4C-AD6E-820B95E95AFC}" destId="{6C872310-BC45-B44B-A9B6-82B4A7C43DBF}" srcOrd="0" destOrd="0" presId="urn:microsoft.com/office/officeart/2008/layout/VerticalCurvedList"/>
    <dgm:cxn modelId="{B2B7AE96-C800-D343-B72F-350055F0D739}" type="presParOf" srcId="{9FA31A19-ECA5-1E4C-AD6E-820B95E95AFC}" destId="{0BFA45C7-83FA-8946-9595-F0C4381E68D0}" srcOrd="1" destOrd="0" presId="urn:microsoft.com/office/officeart/2008/layout/VerticalCurvedList"/>
    <dgm:cxn modelId="{ED7DC589-6B74-1A40-AD5C-6566165C52E1}" type="presParOf" srcId="{9FA31A19-ECA5-1E4C-AD6E-820B95E95AFC}" destId="{3357171B-F162-7D43-96E1-3E7D70EB6519}" srcOrd="2" destOrd="0" presId="urn:microsoft.com/office/officeart/2008/layout/VerticalCurvedList"/>
    <dgm:cxn modelId="{56B03028-F351-B242-B3AB-21023A1EFEFC}" type="presParOf" srcId="{9FA31A19-ECA5-1E4C-AD6E-820B95E95AFC}" destId="{F53A0AC4-1839-404C-8EDE-1FDD9D0EFD83}" srcOrd="3" destOrd="0" presId="urn:microsoft.com/office/officeart/2008/layout/VerticalCurvedList"/>
    <dgm:cxn modelId="{CAA815FB-FE72-CA4B-9D74-701BF3292A62}" type="presParOf" srcId="{4719C4DD-83B1-D443-A365-4407DD6538C9}" destId="{CC3DFB95-A4F0-E347-99FA-D783AA1B142F}" srcOrd="1" destOrd="0" presId="urn:microsoft.com/office/officeart/2008/layout/VerticalCurvedList"/>
    <dgm:cxn modelId="{69405357-02C9-764A-B7C9-95E50FD95898}" type="presParOf" srcId="{4719C4DD-83B1-D443-A365-4407DD6538C9}" destId="{DC8869AA-6EC5-4047-8465-5A9648AF3909}" srcOrd="2" destOrd="0" presId="urn:microsoft.com/office/officeart/2008/layout/VerticalCurvedList"/>
    <dgm:cxn modelId="{A42E9642-0146-7144-B2C7-805E51E0BB4F}" type="presParOf" srcId="{DC8869AA-6EC5-4047-8465-5A9648AF3909}" destId="{17ABB389-AF48-6C4C-8183-0AC204ACDAF6}" srcOrd="0" destOrd="0" presId="urn:microsoft.com/office/officeart/2008/layout/VerticalCurvedList"/>
    <dgm:cxn modelId="{EA657E35-7226-FA48-9AA2-48AD433778C4}" type="presParOf" srcId="{4719C4DD-83B1-D443-A365-4407DD6538C9}" destId="{8292B20E-207A-7641-9AFC-CD52F4D07217}" srcOrd="3" destOrd="0" presId="urn:microsoft.com/office/officeart/2008/layout/VerticalCurvedList"/>
    <dgm:cxn modelId="{E856AB05-8F28-C84D-A80F-7A7AD6C0DD3E}" type="presParOf" srcId="{4719C4DD-83B1-D443-A365-4407DD6538C9}" destId="{A2C23B78-5C42-3E48-B712-CA6754C3ED36}" srcOrd="4" destOrd="0" presId="urn:microsoft.com/office/officeart/2008/layout/VerticalCurvedList"/>
    <dgm:cxn modelId="{C4387A97-FE19-4F48-A364-9AC3CFB56D40}" type="presParOf" srcId="{A2C23B78-5C42-3E48-B712-CA6754C3ED36}" destId="{712EFD3B-904F-9B4A-8E09-76F88AACC73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A45C7-83FA-8946-9595-F0C4381E68D0}">
      <dsp:nvSpPr>
        <dsp:cNvPr id="0" name=""/>
        <dsp:cNvSpPr/>
      </dsp:nvSpPr>
      <dsp:spPr>
        <a:xfrm>
          <a:off x="-5282428" y="-809016"/>
          <a:ext cx="6290220" cy="6290220"/>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462A48-1D96-6C44-851A-8BD7F170601D}">
      <dsp:nvSpPr>
        <dsp:cNvPr id="0" name=""/>
        <dsp:cNvSpPr/>
      </dsp:nvSpPr>
      <dsp:spPr>
        <a:xfrm>
          <a:off x="527641" y="283328"/>
          <a:ext cx="10679894" cy="8705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523" tIns="71120" rIns="71120" bIns="71120" numCol="1" spcCol="1270" anchor="ctr" anchorCtr="0">
          <a:noAutofit/>
        </a:bodyPr>
        <a:lstStyle/>
        <a:p>
          <a:pPr marL="0" lvl="0" indent="0" algn="just" defTabSz="1244600">
            <a:lnSpc>
              <a:spcPct val="90000"/>
            </a:lnSpc>
            <a:spcBef>
              <a:spcPct val="0"/>
            </a:spcBef>
            <a:spcAft>
              <a:spcPct val="35000"/>
            </a:spcAft>
            <a:buNone/>
          </a:pPr>
          <a:r>
            <a:rPr lang="en-VN" sz="2800" kern="1200" dirty="0">
              <a:latin typeface="Calibri" panose="020F0502020204030204" pitchFamily="34" charset="0"/>
              <a:cs typeface="Calibri" panose="020F0502020204030204" pitchFamily="34" charset="0"/>
            </a:rPr>
            <a:t>- Đọc kĩ tác phẩm thơ, chú ý xác định nội dung và các yếu tố hình thức nổi bật</a:t>
          </a:r>
          <a:endParaRPr lang="en-US" sz="2800" kern="1200" dirty="0">
            <a:latin typeface="Calibri" panose="020F0502020204030204" pitchFamily="34" charset="0"/>
            <a:cs typeface="Calibri" panose="020F0502020204030204" pitchFamily="34" charset="0"/>
          </a:endParaRPr>
        </a:p>
      </dsp:txBody>
      <dsp:txXfrm>
        <a:off x="527641" y="283328"/>
        <a:ext cx="10679894" cy="870508"/>
      </dsp:txXfrm>
    </dsp:sp>
    <dsp:sp modelId="{B245E2B8-1D99-224D-94C7-4006E51CB332}">
      <dsp:nvSpPr>
        <dsp:cNvPr id="0" name=""/>
        <dsp:cNvSpPr/>
      </dsp:nvSpPr>
      <dsp:spPr>
        <a:xfrm>
          <a:off x="78410" y="269351"/>
          <a:ext cx="898461" cy="8984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DF0E66-BBB9-C94A-9675-919DDEACAC18}">
      <dsp:nvSpPr>
        <dsp:cNvPr id="0" name=""/>
        <dsp:cNvSpPr/>
      </dsp:nvSpPr>
      <dsp:spPr>
        <a:xfrm>
          <a:off x="939728" y="1364425"/>
          <a:ext cx="10267807" cy="8649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523" tIns="71120" rIns="71120" bIns="71120" numCol="1" spcCol="1270" anchor="ctr" anchorCtr="0">
          <a:noAutofit/>
        </a:bodyPr>
        <a:lstStyle/>
        <a:p>
          <a:pPr marL="0" lvl="0" indent="0" algn="just" defTabSz="1244600">
            <a:lnSpc>
              <a:spcPct val="90000"/>
            </a:lnSpc>
            <a:spcBef>
              <a:spcPct val="0"/>
            </a:spcBef>
            <a:spcAft>
              <a:spcPct val="35000"/>
            </a:spcAft>
            <a:buNone/>
          </a:pPr>
          <a:r>
            <a:rPr lang="en-VN" sz="2800" kern="1200" dirty="0">
              <a:latin typeface="Calibri" panose="020F0502020204030204" pitchFamily="34" charset="0"/>
              <a:cs typeface="Calibri" panose="020F0502020204030204" pitchFamily="34" charset="0"/>
            </a:rPr>
            <a:t>- Xác định các luận điểm trong bài viết</a:t>
          </a:r>
          <a:endParaRPr lang="en-VN" sz="2800" kern="1200" dirty="0">
            <a:effectLst/>
            <a:latin typeface="Calibri" panose="020F0502020204030204" pitchFamily="34" charset="0"/>
            <a:ea typeface="Times New Roman" panose="02020603050405020304" pitchFamily="18" charset="0"/>
            <a:cs typeface="Calibri" panose="020F0502020204030204" pitchFamily="34" charset="0"/>
          </a:endParaRPr>
        </a:p>
      </dsp:txBody>
      <dsp:txXfrm>
        <a:off x="939728" y="1364425"/>
        <a:ext cx="10267807" cy="864995"/>
      </dsp:txXfrm>
    </dsp:sp>
    <dsp:sp modelId="{17ABB389-AF48-6C4C-8183-0AC204ACDAF6}">
      <dsp:nvSpPr>
        <dsp:cNvPr id="0" name=""/>
        <dsp:cNvSpPr/>
      </dsp:nvSpPr>
      <dsp:spPr>
        <a:xfrm>
          <a:off x="490497" y="1347692"/>
          <a:ext cx="898461" cy="8984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858F63-AA42-5044-9180-DFEAD5C09E2A}">
      <dsp:nvSpPr>
        <dsp:cNvPr id="0" name=""/>
        <dsp:cNvSpPr/>
      </dsp:nvSpPr>
      <dsp:spPr>
        <a:xfrm>
          <a:off x="939728" y="2515879"/>
          <a:ext cx="10267807" cy="718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523" tIns="71120" rIns="71120" bIns="71120" numCol="1" spcCol="1270" anchor="ctr" anchorCtr="0">
          <a:noAutofit/>
        </a:bodyPr>
        <a:lstStyle/>
        <a:p>
          <a:pPr marL="0" lvl="0" indent="0" algn="just" defTabSz="1244600">
            <a:lnSpc>
              <a:spcPct val="90000"/>
            </a:lnSpc>
            <a:spcBef>
              <a:spcPct val="0"/>
            </a:spcBef>
            <a:spcAft>
              <a:spcPct val="35000"/>
            </a:spcAft>
            <a:buNone/>
          </a:pPr>
          <a:r>
            <a:rPr lang="en-VN" sz="2800" kern="1200" dirty="0">
              <a:latin typeface="Calibri" panose="020F0502020204030204" pitchFamily="34" charset="0"/>
              <a:cs typeface="Calibri" panose="020F0502020204030204" pitchFamily="34" charset="0"/>
            </a:rPr>
            <a:t>- Liên hệ với các tác giả, tác phẩm có cùng đề tài, chủ đề, so sánh </a:t>
          </a:r>
          <a:endParaRPr lang="en-VN" sz="2800" kern="1200" dirty="0">
            <a:effectLst/>
            <a:latin typeface="Calibri" panose="020F0502020204030204" pitchFamily="34" charset="0"/>
            <a:ea typeface="Times New Roman" panose="02020603050405020304" pitchFamily="18" charset="0"/>
            <a:cs typeface="Calibri" panose="020F0502020204030204" pitchFamily="34" charset="0"/>
          </a:endParaRPr>
        </a:p>
      </dsp:txBody>
      <dsp:txXfrm>
        <a:off x="939728" y="2515879"/>
        <a:ext cx="10267807" cy="718769"/>
      </dsp:txXfrm>
    </dsp:sp>
    <dsp:sp modelId="{712EFD3B-904F-9B4A-8E09-76F88AACC734}">
      <dsp:nvSpPr>
        <dsp:cNvPr id="0" name=""/>
        <dsp:cNvSpPr/>
      </dsp:nvSpPr>
      <dsp:spPr>
        <a:xfrm>
          <a:off x="490497" y="2426033"/>
          <a:ext cx="898461" cy="8984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97030-980A-F744-A997-5B0EDE716458}">
      <dsp:nvSpPr>
        <dsp:cNvPr id="0" name=""/>
        <dsp:cNvSpPr/>
      </dsp:nvSpPr>
      <dsp:spPr>
        <a:xfrm>
          <a:off x="527641" y="3594220"/>
          <a:ext cx="10679894" cy="718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523" tIns="71120" rIns="71120" bIns="71120" numCol="1" spcCol="1270" anchor="ctr" anchorCtr="0">
          <a:noAutofit/>
        </a:bodyPr>
        <a:lstStyle/>
        <a:p>
          <a:pPr marL="0" lvl="0" indent="0" algn="l" defTabSz="1244600">
            <a:lnSpc>
              <a:spcPct val="90000"/>
            </a:lnSpc>
            <a:spcBef>
              <a:spcPct val="0"/>
            </a:spcBef>
            <a:spcAft>
              <a:spcPct val="35000"/>
            </a:spcAft>
            <a:buNone/>
          </a:pPr>
          <a:r>
            <a:rPr lang="en-VN" sz="2800" kern="1200">
              <a:latin typeface="Calibri" panose="020F0502020204030204" pitchFamily="34" charset="0"/>
              <a:cs typeface="Calibri" panose="020F0502020204030204" pitchFamily="34" charset="0"/>
            </a:rPr>
            <a:t>- Suy nghĩ, nhận xét về những thành công và hạn chế (nếu có)</a:t>
          </a:r>
          <a:endParaRPr lang="vi-VN" sz="2800" kern="1200">
            <a:latin typeface="Calibri" panose="020F0502020204030204" pitchFamily="34" charset="0"/>
            <a:cs typeface="Calibri" panose="020F0502020204030204" pitchFamily="34" charset="0"/>
          </a:endParaRPr>
        </a:p>
      </dsp:txBody>
      <dsp:txXfrm>
        <a:off x="527641" y="3594220"/>
        <a:ext cx="10679894" cy="718769"/>
      </dsp:txXfrm>
    </dsp:sp>
    <dsp:sp modelId="{0AE83BA1-98AD-2444-B8DA-6AA41651E09B}">
      <dsp:nvSpPr>
        <dsp:cNvPr id="0" name=""/>
        <dsp:cNvSpPr/>
      </dsp:nvSpPr>
      <dsp:spPr>
        <a:xfrm>
          <a:off x="78410" y="3504374"/>
          <a:ext cx="898461" cy="8984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CC78C-8291-2548-A8AD-54245372582E}">
      <dsp:nvSpPr>
        <dsp:cNvPr id="0" name=""/>
        <dsp:cNvSpPr/>
      </dsp:nvSpPr>
      <dsp:spPr>
        <a:xfrm>
          <a:off x="1856" y="83484"/>
          <a:ext cx="3959698" cy="23758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1. </a:t>
          </a:r>
          <a:r>
            <a:rPr lang="en-US" sz="2800" b="1" kern="1200" dirty="0" err="1">
              <a:latin typeface="Arial" panose="020B0604020202020204" pitchFamily="34" charset="0"/>
              <a:cs typeface="Arial" panose="020B0604020202020204" pitchFamily="34" charset="0"/>
            </a:rPr>
            <a:t>Chuẩn</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bị</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viết</a:t>
          </a:r>
          <a:endParaRPr lang="en-US" sz="2800" b="1" kern="1200" dirty="0">
            <a:latin typeface="Arial" panose="020B0604020202020204" pitchFamily="34" charset="0"/>
            <a:cs typeface="Arial" panose="020B0604020202020204" pitchFamily="34" charset="0"/>
          </a:endParaRPr>
        </a:p>
      </dsp:txBody>
      <dsp:txXfrm>
        <a:off x="71441" y="153069"/>
        <a:ext cx="3820528" cy="2236648"/>
      </dsp:txXfrm>
    </dsp:sp>
    <dsp:sp modelId="{4377AD9C-1F48-F04B-B58E-FC1958117060}">
      <dsp:nvSpPr>
        <dsp:cNvPr id="0" name=""/>
        <dsp:cNvSpPr/>
      </dsp:nvSpPr>
      <dsp:spPr>
        <a:xfrm>
          <a:off x="4357524" y="780391"/>
          <a:ext cx="839455" cy="98200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Arial" panose="020B0604020202020204" pitchFamily="34" charset="0"/>
            <a:cs typeface="Arial" panose="020B0604020202020204" pitchFamily="34" charset="0"/>
          </a:endParaRPr>
        </a:p>
      </dsp:txBody>
      <dsp:txXfrm>
        <a:off x="4357524" y="976792"/>
        <a:ext cx="587619" cy="589203"/>
      </dsp:txXfrm>
    </dsp:sp>
    <dsp:sp modelId="{9CC7D4F0-2BF4-E54A-B68E-9F85B49377E8}">
      <dsp:nvSpPr>
        <dsp:cNvPr id="0" name=""/>
        <dsp:cNvSpPr/>
      </dsp:nvSpPr>
      <dsp:spPr>
        <a:xfrm>
          <a:off x="5545434" y="83484"/>
          <a:ext cx="3959698" cy="237581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2. </a:t>
          </a:r>
          <a:r>
            <a:rPr lang="en-US" sz="2800" b="1" kern="1200" dirty="0" err="1">
              <a:latin typeface="Arial" panose="020B0604020202020204" pitchFamily="34" charset="0"/>
              <a:cs typeface="Arial" panose="020B0604020202020204" pitchFamily="34" charset="0"/>
            </a:rPr>
            <a:t>Tìm</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ý</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và</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lập</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dàn</a:t>
          </a:r>
          <a:r>
            <a:rPr lang="en-US" sz="2800" b="1" kern="1200" dirty="0">
              <a:latin typeface="Arial" panose="020B0604020202020204" pitchFamily="34" charset="0"/>
              <a:cs typeface="Arial" panose="020B0604020202020204" pitchFamily="34" charset="0"/>
            </a:rPr>
            <a:t> </a:t>
          </a:r>
          <a:r>
            <a:rPr lang="en-US" sz="2800" b="1" kern="1200" dirty="0" err="1">
              <a:latin typeface="Arial" panose="020B0604020202020204" pitchFamily="34" charset="0"/>
              <a:cs typeface="Arial" panose="020B0604020202020204" pitchFamily="34" charset="0"/>
            </a:rPr>
            <a:t>ý</a:t>
          </a:r>
          <a:endParaRPr lang="en-US" sz="2800" b="1" kern="1200" dirty="0">
            <a:latin typeface="Arial" panose="020B0604020202020204" pitchFamily="34" charset="0"/>
            <a:cs typeface="Arial" panose="020B0604020202020204" pitchFamily="34" charset="0"/>
          </a:endParaRPr>
        </a:p>
      </dsp:txBody>
      <dsp:txXfrm>
        <a:off x="5615019" y="153069"/>
        <a:ext cx="3820528" cy="2236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A45C7-83FA-8946-9595-F0C4381E68D0}">
      <dsp:nvSpPr>
        <dsp:cNvPr id="0" name=""/>
        <dsp:cNvSpPr/>
      </dsp:nvSpPr>
      <dsp:spPr>
        <a:xfrm>
          <a:off x="-4727324" y="-729994"/>
          <a:ext cx="5672746" cy="5672746"/>
        </a:xfrm>
        <a:prstGeom prst="blockArc">
          <a:avLst>
            <a:gd name="adj1" fmla="val 18900000"/>
            <a:gd name="adj2" fmla="val 2700000"/>
            <a:gd name="adj3" fmla="val 38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DFB95-A4F0-E347-99FA-D783AA1B142F}">
      <dsp:nvSpPr>
        <dsp:cNvPr id="0" name=""/>
        <dsp:cNvSpPr/>
      </dsp:nvSpPr>
      <dsp:spPr>
        <a:xfrm>
          <a:off x="774410" y="601834"/>
          <a:ext cx="10233173" cy="12035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5279" tIns="71120" rIns="71120" bIns="71120" numCol="1" spcCol="1270" anchor="ctr" anchorCtr="0">
          <a:noAutofit/>
        </a:bodyPr>
        <a:lstStyle/>
        <a:p>
          <a:pPr marL="0" lvl="0" indent="0" algn="just" defTabSz="1244600">
            <a:lnSpc>
              <a:spcPct val="90000"/>
            </a:lnSpc>
            <a:spcBef>
              <a:spcPct val="0"/>
            </a:spcBef>
            <a:spcAft>
              <a:spcPct val="35000"/>
            </a:spcAft>
            <a:buNone/>
          </a:pPr>
          <a:r>
            <a:rPr lang="en-VN" sz="2800" kern="1200" dirty="0">
              <a:latin typeface="Calibri" panose="020F0502020204030204" pitchFamily="34" charset="0"/>
              <a:cs typeface="Calibri" panose="020F0502020204030204" pitchFamily="34" charset="0"/>
            </a:rPr>
            <a:t>- Đọc kĩ đề bài, xác định yêu cầu của đề </a:t>
          </a:r>
          <a:endParaRPr lang="en-VN" sz="2800" b="1" kern="1200" dirty="0">
            <a:effectLst/>
            <a:latin typeface="Calibri" panose="020F0502020204030204" pitchFamily="34" charset="0"/>
            <a:ea typeface="Times New Roman" panose="02020603050405020304" pitchFamily="18" charset="0"/>
            <a:cs typeface="Calibri" panose="020F0502020204030204" pitchFamily="34" charset="0"/>
          </a:endParaRPr>
        </a:p>
      </dsp:txBody>
      <dsp:txXfrm>
        <a:off x="774410" y="601834"/>
        <a:ext cx="10233173" cy="1203500"/>
      </dsp:txXfrm>
    </dsp:sp>
    <dsp:sp modelId="{17ABB389-AF48-6C4C-8183-0AC204ACDAF6}">
      <dsp:nvSpPr>
        <dsp:cNvPr id="0" name=""/>
        <dsp:cNvSpPr/>
      </dsp:nvSpPr>
      <dsp:spPr>
        <a:xfrm>
          <a:off x="22222" y="451397"/>
          <a:ext cx="1504375" cy="15043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92B20E-207A-7641-9AFC-CD52F4D07217}">
      <dsp:nvSpPr>
        <dsp:cNvPr id="0" name=""/>
        <dsp:cNvSpPr/>
      </dsp:nvSpPr>
      <dsp:spPr>
        <a:xfrm>
          <a:off x="774410" y="2407422"/>
          <a:ext cx="10233173" cy="12035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5279" tIns="71120" rIns="71120" bIns="71120" numCol="1" spcCol="1270" anchor="ctr" anchorCtr="0">
          <a:noAutofit/>
        </a:bodyPr>
        <a:lstStyle/>
        <a:p>
          <a:pPr marL="0" lvl="0" indent="0" algn="just" defTabSz="1244600">
            <a:lnSpc>
              <a:spcPct val="90000"/>
            </a:lnSpc>
            <a:spcBef>
              <a:spcPct val="0"/>
            </a:spcBef>
            <a:spcAft>
              <a:spcPct val="35000"/>
            </a:spcAft>
            <a:buNone/>
          </a:pPr>
          <a:r>
            <a:rPr lang="en-VN" sz="2800" kern="1200" dirty="0">
              <a:latin typeface="Calibri" panose="020F0502020204030204" pitchFamily="34" charset="0"/>
              <a:cs typeface="Calibri" panose="020F0502020204030204" pitchFamily="34" charset="0"/>
            </a:rPr>
            <a:t>- Đọc kĩ lại đoạn thơ; chú ý vị trí của đoạn thơ, thể thơ, cảm xúc, tâm trạng của nhân vật trữ tình trong đoạn thơ,</a:t>
          </a:r>
          <a:endParaRPr lang="en-VN" sz="2800" b="1" kern="1200" dirty="0">
            <a:effectLst/>
            <a:latin typeface="Calibri" panose="020F0502020204030204" pitchFamily="34" charset="0"/>
            <a:ea typeface="Times New Roman" panose="02020603050405020304" pitchFamily="18" charset="0"/>
            <a:cs typeface="Calibri" panose="020F0502020204030204" pitchFamily="34" charset="0"/>
          </a:endParaRPr>
        </a:p>
      </dsp:txBody>
      <dsp:txXfrm>
        <a:off x="774410" y="2407422"/>
        <a:ext cx="10233173" cy="1203500"/>
      </dsp:txXfrm>
    </dsp:sp>
    <dsp:sp modelId="{712EFD3B-904F-9B4A-8E09-76F88AACC734}">
      <dsp:nvSpPr>
        <dsp:cNvPr id="0" name=""/>
        <dsp:cNvSpPr/>
      </dsp:nvSpPr>
      <dsp:spPr>
        <a:xfrm>
          <a:off x="22222" y="2256985"/>
          <a:ext cx="1504375" cy="15043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7BA8E-D23D-4AA6-AAF5-D2997172B230}" type="datetimeFigureOut">
              <a:rPr lang="zh-CN" altLang="en-US" smtClean="0"/>
              <a:t>2022/11/15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5A7E6-8466-460F-99D0-7FDF2BA043CA}" type="slidenum">
              <a:rPr lang="zh-CN" altLang="en-US" smtClean="0"/>
              <a:t>‹#›</a:t>
            </a:fld>
            <a:endParaRPr lang="zh-CN" altLang="en-US"/>
          </a:p>
        </p:txBody>
      </p:sp>
    </p:spTree>
    <p:extLst>
      <p:ext uri="{BB962C8B-B14F-4D97-AF65-F5344CB8AC3E}">
        <p14:creationId xmlns:p14="http://schemas.microsoft.com/office/powerpoint/2010/main" val="403448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10</a:t>
            </a:fld>
            <a:endParaRPr lang="zh-CN" altLang="en-US"/>
          </a:p>
        </p:txBody>
      </p:sp>
    </p:spTree>
    <p:extLst>
      <p:ext uri="{BB962C8B-B14F-4D97-AF65-F5344CB8AC3E}">
        <p14:creationId xmlns:p14="http://schemas.microsoft.com/office/powerpoint/2010/main" val="130368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11</a:t>
            </a:fld>
            <a:endParaRPr lang="zh-CN" altLang="en-US"/>
          </a:p>
        </p:txBody>
      </p:sp>
    </p:spTree>
    <p:extLst>
      <p:ext uri="{BB962C8B-B14F-4D97-AF65-F5344CB8AC3E}">
        <p14:creationId xmlns:p14="http://schemas.microsoft.com/office/powerpoint/2010/main" val="423310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85A7E6-8466-460F-99D0-7FDF2BA043CA}" type="slidenum">
              <a:rPr lang="zh-CN" altLang="en-US" smtClean="0"/>
              <a:t>16</a:t>
            </a:fld>
            <a:endParaRPr lang="zh-CN" altLang="en-US"/>
          </a:p>
        </p:txBody>
      </p:sp>
    </p:spTree>
    <p:extLst>
      <p:ext uri="{BB962C8B-B14F-4D97-AF65-F5344CB8AC3E}">
        <p14:creationId xmlns:p14="http://schemas.microsoft.com/office/powerpoint/2010/main" val="61853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17</a:t>
            </a:fld>
            <a:endParaRPr lang="zh-CN" altLang="en-US"/>
          </a:p>
        </p:txBody>
      </p:sp>
    </p:spTree>
    <p:extLst>
      <p:ext uri="{BB962C8B-B14F-4D97-AF65-F5344CB8AC3E}">
        <p14:creationId xmlns:p14="http://schemas.microsoft.com/office/powerpoint/2010/main" val="224690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85A7E6-8466-460F-99D0-7FDF2BA043CA}" type="slidenum">
              <a:rPr lang="zh-CN" altLang="en-US" smtClean="0"/>
              <a:t>19</a:t>
            </a:fld>
            <a:endParaRPr lang="zh-CN" altLang="en-US"/>
          </a:p>
        </p:txBody>
      </p:sp>
    </p:spTree>
    <p:extLst>
      <p:ext uri="{BB962C8B-B14F-4D97-AF65-F5344CB8AC3E}">
        <p14:creationId xmlns:p14="http://schemas.microsoft.com/office/powerpoint/2010/main" val="232827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85A7E6-8466-460F-99D0-7FDF2BA043CA}" type="slidenum">
              <a:rPr lang="zh-CN" altLang="en-US" smtClean="0"/>
              <a:t>20</a:t>
            </a:fld>
            <a:endParaRPr lang="zh-CN" altLang="en-US"/>
          </a:p>
        </p:txBody>
      </p:sp>
    </p:spTree>
    <p:extLst>
      <p:ext uri="{BB962C8B-B14F-4D97-AF65-F5344CB8AC3E}">
        <p14:creationId xmlns:p14="http://schemas.microsoft.com/office/powerpoint/2010/main" val="312347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85A7E6-8466-460F-99D0-7FDF2BA043CA}" type="slidenum">
              <a:rPr lang="zh-CN" altLang="en-US" smtClean="0"/>
              <a:t>21</a:t>
            </a:fld>
            <a:endParaRPr lang="zh-CN" altLang="en-US"/>
          </a:p>
        </p:txBody>
      </p:sp>
    </p:spTree>
    <p:extLst>
      <p:ext uri="{BB962C8B-B14F-4D97-AF65-F5344CB8AC3E}">
        <p14:creationId xmlns:p14="http://schemas.microsoft.com/office/powerpoint/2010/main" val="3600387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23</a:t>
            </a:fld>
            <a:endParaRPr lang="zh-CN" altLang="en-US"/>
          </a:p>
        </p:txBody>
      </p:sp>
    </p:spTree>
    <p:extLst>
      <p:ext uri="{BB962C8B-B14F-4D97-AF65-F5344CB8AC3E}">
        <p14:creationId xmlns:p14="http://schemas.microsoft.com/office/powerpoint/2010/main" val="26098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F85A7E6-8466-460F-99D0-7FDF2BA043CA}" type="slidenum">
              <a:rPr lang="zh-CN" altLang="en-US" smtClean="0"/>
              <a:t>26</a:t>
            </a:fld>
            <a:endParaRPr lang="zh-CN" altLang="en-US"/>
          </a:p>
        </p:txBody>
      </p:sp>
    </p:spTree>
    <p:extLst>
      <p:ext uri="{BB962C8B-B14F-4D97-AF65-F5344CB8AC3E}">
        <p14:creationId xmlns:p14="http://schemas.microsoft.com/office/powerpoint/2010/main" val="374896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750787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2</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955538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2" name="组合 11"/>
          <p:cNvGrpSpPr/>
          <p:nvPr userDrawn="1"/>
        </p:nvGrpSpPr>
        <p:grpSpPr>
          <a:xfrm>
            <a:off x="391160" y="406400"/>
            <a:ext cx="11424920" cy="6055360"/>
            <a:chOff x="391160" y="406400"/>
            <a:chExt cx="11424920" cy="6055360"/>
          </a:xfrm>
        </p:grpSpPr>
        <p:sp>
          <p:nvSpPr>
            <p:cNvPr id="13" name="矩形 12"/>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5033010" y="406400"/>
              <a:ext cx="2141220" cy="583585"/>
              <a:chOff x="5033010" y="406400"/>
              <a:chExt cx="2141220" cy="583585"/>
            </a:xfrm>
          </p:grpSpPr>
          <p:sp>
            <p:nvSpPr>
              <p:cNvPr id="16" name="同侧圆角矩形 15"/>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3</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0107046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11" name="组合 10"/>
          <p:cNvGrpSpPr/>
          <p:nvPr userDrawn="1"/>
        </p:nvGrpSpPr>
        <p:grpSpPr>
          <a:xfrm>
            <a:off x="391160" y="406400"/>
            <a:ext cx="11424920" cy="6055360"/>
            <a:chOff x="391160" y="406400"/>
            <a:chExt cx="11424920" cy="6055360"/>
          </a:xfrm>
        </p:grpSpPr>
        <p:sp>
          <p:nvSpPr>
            <p:cNvPr id="12" name="矩形 11"/>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5033010" y="406400"/>
              <a:ext cx="2141220" cy="583585"/>
              <a:chOff x="5033010" y="406400"/>
              <a:chExt cx="2141220" cy="583585"/>
            </a:xfrm>
          </p:grpSpPr>
          <p:sp>
            <p:nvSpPr>
              <p:cNvPr id="15" name="同侧圆角矩形 14"/>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5153660" y="467359"/>
                <a:ext cx="1899920" cy="461665"/>
              </a:xfrm>
              <a:prstGeom prst="rect">
                <a:avLst/>
              </a:prstGeom>
              <a:noFill/>
            </p:spPr>
            <p:txBody>
              <a:bodyPr wrap="square" rtlCol="0">
                <a:spAutoFit/>
              </a:bodyPr>
              <a:lstStyle/>
              <a:p>
                <a:pPr algn="ctr"/>
                <a:r>
                  <a:rPr lang="en-US" altLang="zh-CN" sz="24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4</a:t>
                </a:r>
                <a:endParaRPr lang="zh-CN" altLang="en-US" sz="24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564025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55114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697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97714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45525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592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2513480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365582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8327096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3914401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
        <p:nvSpPr>
          <p:cNvPr id="11" name="TextBox 10"/>
          <p:cNvSpPr txBox="1"/>
          <p:nvPr userDrawn="1"/>
        </p:nvSpPr>
        <p:spPr>
          <a:xfrm>
            <a:off x="1472277"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2867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C8E9BCD-EE88-43D9-9C04-C86947094D3C}" type="datetimeFigureOut">
              <a:rPr lang="zh-CN" altLang="en-US" smtClean="0"/>
              <a:t>2022/11/15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BE47AB9-9498-42FF-B09B-BC779672D855}" type="slidenum">
              <a:rPr lang="zh-CN" altLang="en-US" smtClean="0"/>
              <a:t>‹#›</a:t>
            </a:fld>
            <a:endParaRPr lang="zh-CN" altLang="en-US"/>
          </a:p>
        </p:txBody>
      </p:sp>
    </p:spTree>
    <p:extLst>
      <p:ext uri="{BB962C8B-B14F-4D97-AF65-F5344CB8AC3E}">
        <p14:creationId xmlns:p14="http://schemas.microsoft.com/office/powerpoint/2010/main" val="2551617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spTree>
    <p:extLst>
      <p:ext uri="{BB962C8B-B14F-4D97-AF65-F5344CB8AC3E}">
        <p14:creationId xmlns:p14="http://schemas.microsoft.com/office/powerpoint/2010/main" val="27201269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68771" b="55847"/>
          <a:stretch/>
        </p:blipFill>
        <p:spPr>
          <a:xfrm>
            <a:off x="-12" y="0"/>
            <a:ext cx="3807514" cy="3028013"/>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4" t="-1530" r="-4507" b="44766"/>
          <a:stretch/>
        </p:blipFill>
        <p:spPr>
          <a:xfrm>
            <a:off x="9761927" y="-44970"/>
            <a:ext cx="2989868" cy="3892862"/>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6801" t="60547" r="-573" b="-4633"/>
          <a:stretch/>
        </p:blipFill>
        <p:spPr>
          <a:xfrm>
            <a:off x="8134499" y="4122295"/>
            <a:ext cx="4117461" cy="3023430"/>
          </a:xfrm>
          <a:prstGeom prst="rect">
            <a:avLst/>
          </a:prstGeom>
        </p:spPr>
      </p:pic>
      <p:grpSp>
        <p:nvGrpSpPr>
          <p:cNvPr id="9" name="组合 8"/>
          <p:cNvGrpSpPr/>
          <p:nvPr userDrawn="1"/>
        </p:nvGrpSpPr>
        <p:grpSpPr>
          <a:xfrm>
            <a:off x="391160" y="406400"/>
            <a:ext cx="11424920" cy="6055360"/>
            <a:chOff x="391160" y="406400"/>
            <a:chExt cx="11424920" cy="6055360"/>
          </a:xfrm>
        </p:grpSpPr>
        <p:sp>
          <p:nvSpPr>
            <p:cNvPr id="10" name="矩形 9"/>
            <p:cNvSpPr/>
            <p:nvPr/>
          </p:nvSpPr>
          <p:spPr>
            <a:xfrm>
              <a:off x="391160" y="406400"/>
              <a:ext cx="11424920" cy="6055360"/>
            </a:xfrm>
            <a:prstGeom prst="rect">
              <a:avLst/>
            </a:prstGeom>
            <a:solidFill>
              <a:schemeClr val="bg1"/>
            </a:solidFill>
            <a:ln w="15875">
              <a:noFill/>
            </a:ln>
            <a:effectLst>
              <a:outerShdw blurRad="114300" dist="381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0400" y="660399"/>
              <a:ext cx="10886440" cy="5547361"/>
            </a:xfrm>
            <a:prstGeom prst="rect">
              <a:avLst/>
            </a:prstGeom>
            <a:noFill/>
            <a:ln w="41275">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5033010" y="406400"/>
              <a:ext cx="2141220" cy="584179"/>
              <a:chOff x="5033010" y="406400"/>
              <a:chExt cx="2141220" cy="584179"/>
            </a:xfrm>
          </p:grpSpPr>
          <p:sp>
            <p:nvSpPr>
              <p:cNvPr id="13" name="同侧圆角矩形 12"/>
              <p:cNvSpPr/>
              <p:nvPr/>
            </p:nvSpPr>
            <p:spPr>
              <a:xfrm flipV="1">
                <a:off x="5033010" y="406400"/>
                <a:ext cx="2141220" cy="583585"/>
              </a:xfrm>
              <a:prstGeom prst="round2SameRect">
                <a:avLst/>
              </a:prstGeom>
              <a:solidFill>
                <a:srgbClr val="687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53660" y="467359"/>
                <a:ext cx="1899920" cy="523220"/>
              </a:xfrm>
              <a:prstGeom prst="rect">
                <a:avLst/>
              </a:prstGeom>
              <a:noFill/>
            </p:spPr>
            <p:txBody>
              <a:bodyPr wrap="square" rtlCol="0">
                <a:spAutoFit/>
              </a:bodyPr>
              <a:lstStyle/>
              <a:p>
                <a:pPr algn="ctr"/>
                <a:r>
                  <a:rPr lang="en-US" altLang="zh-CN" sz="2800" spc="0" dirty="0">
                    <a:solidFill>
                      <a:schemeClr val="bg1"/>
                    </a:solidFill>
                    <a:latin typeface="Arial" panose="020B0604020202020204" pitchFamily="34" charset="0"/>
                    <a:ea typeface="华文行楷" panose="02010800040101010101" pitchFamily="2" charset="-122"/>
                    <a:cs typeface="Arial" panose="020B0604020202020204" pitchFamily="34" charset="0"/>
                  </a:rPr>
                  <a:t>Part   1</a:t>
                </a:r>
                <a:endParaRPr lang="zh-CN" altLang="en-US" sz="2800" spc="0" dirty="0">
                  <a:solidFill>
                    <a:schemeClr val="bg1"/>
                  </a:solidFill>
                  <a:latin typeface="Arial" panose="020B0604020202020204" pitchFamily="34" charset="0"/>
                  <a:ea typeface="华文行楷" panose="02010800040101010101" pitchFamily="2" charset="-122"/>
                  <a:cs typeface="Arial" panose="020B0604020202020204" pitchFamily="34" charset="0"/>
                </a:endParaRPr>
              </a:p>
            </p:txBody>
          </p:sp>
        </p:grpSp>
      </p:grpSp>
    </p:spTree>
    <p:extLst>
      <p:ext uri="{BB962C8B-B14F-4D97-AF65-F5344CB8AC3E}">
        <p14:creationId xmlns:p14="http://schemas.microsoft.com/office/powerpoint/2010/main" val="1904285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20618"/>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PPT</a:t>
            </a:r>
            <a:r>
              <a:rPr lang="zh-CN" altLang="en-US"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文泉驿等宽微米黑" panose="020B0606030804020204" pitchFamily="34" charset="-122"/>
              <a:ea typeface="文泉驿等宽微米黑" panose="020B0606030804020204" pitchFamily="34" charset="-122"/>
              <a:cs typeface="文泉驿等宽微米黑" panose="020B0606030804020204" pitchFamily="34" charset="-122"/>
              <a:sym typeface="逐浪细阁体" panose="03000509000000000000" pitchFamily="65" charset="-122"/>
            </a:endParaRPr>
          </a:p>
        </p:txBody>
      </p:sp>
    </p:spTree>
    <p:extLst>
      <p:ext uri="{BB962C8B-B14F-4D97-AF65-F5344CB8AC3E}">
        <p14:creationId xmlns:p14="http://schemas.microsoft.com/office/powerpoint/2010/main" val="419614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4" r:id="rId7"/>
    <p:sldLayoutId id="2147483655" r:id="rId8"/>
    <p:sldLayoutId id="2147483660" r:id="rId9"/>
    <p:sldLayoutId id="2147483656" r:id="rId10"/>
    <p:sldLayoutId id="2147483657" r:id="rId11"/>
    <p:sldLayoutId id="2147483658" r:id="rId12"/>
    <p:sldLayoutId id="2147483659" r:id="rId13"/>
    <p:sldLayoutId id="2147483666" r:id="rId14"/>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088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5.xml"/><Relationship Id="rId18" Type="http://schemas.openxmlformats.org/officeDocument/2006/relationships/image" Target="../media/image13.em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8.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5" Type="http://schemas.openxmlformats.org/officeDocument/2006/relationships/slide" Target="slide7.xml"/><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slide" Target="slide10.xml"/><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D6397-7D33-2D45-8C03-048DB958BA20}"/>
              </a:ext>
            </a:extLst>
          </p:cNvPr>
          <p:cNvPicPr>
            <a:picLocks noChangeAspect="1"/>
          </p:cNvPicPr>
          <p:nvPr/>
        </p:nvPicPr>
        <p:blipFill>
          <a:blip r:embed="rId2"/>
          <a:stretch>
            <a:fillRect/>
          </a:stretch>
        </p:blipFill>
        <p:spPr>
          <a:xfrm>
            <a:off x="2997708" y="2336038"/>
            <a:ext cx="5792724" cy="2371918"/>
          </a:xfrm>
          <a:prstGeom prst="rect">
            <a:avLst/>
          </a:prstGeom>
        </p:spPr>
      </p:pic>
    </p:spTree>
    <p:extLst>
      <p:ext uri="{BB962C8B-B14F-4D97-AF65-F5344CB8AC3E}">
        <p14:creationId xmlns:p14="http://schemas.microsoft.com/office/powerpoint/2010/main" val="37778650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flipH="1">
            <a:off x="2945522" y="5315709"/>
            <a:ext cx="8747778" cy="1237491"/>
          </a:xfrm>
          <a:prstGeom prst="rect">
            <a:avLst/>
          </a:prstGeom>
        </p:spPr>
      </p:pic>
      <p:sp>
        <p:nvSpPr>
          <p:cNvPr id="2" name="矩形 1"/>
          <p:cNvSpPr/>
          <p:nvPr/>
        </p:nvSpPr>
        <p:spPr>
          <a:xfrm>
            <a:off x="0" y="711200"/>
            <a:ext cx="12192000" cy="543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C0306"/>
              </a:solidFill>
              <a:latin typeface="Calibri" panose="020F0502020204030204" pitchFamily="34" charset="0"/>
              <a:cs typeface="Calibri" panose="020F0502020204030204" pitchFamily="34" charset="0"/>
              <a:sym typeface="+mn-lt"/>
            </a:endParaRPr>
          </a:p>
        </p:txBody>
      </p:sp>
      <p:sp>
        <p:nvSpPr>
          <p:cNvPr id="3" name="矩形 2"/>
          <p:cNvSpPr/>
          <p:nvPr/>
        </p:nvSpPr>
        <p:spPr>
          <a:xfrm>
            <a:off x="345870" y="1087120"/>
            <a:ext cx="11500260" cy="470408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Calibri" panose="020F0502020204030204" pitchFamily="34" charset="0"/>
              <a:cs typeface="Calibri" panose="020F0502020204030204" pitchFamily="34" charset="0"/>
              <a:sym typeface="+mn-lt"/>
            </a:endParaRPr>
          </a:p>
        </p:txBody>
      </p:sp>
      <p:grpSp>
        <p:nvGrpSpPr>
          <p:cNvPr id="12" name="组合 11"/>
          <p:cNvGrpSpPr/>
          <p:nvPr/>
        </p:nvGrpSpPr>
        <p:grpSpPr>
          <a:xfrm rot="16200000">
            <a:off x="1293152" y="593537"/>
            <a:ext cx="1024638" cy="2532890"/>
            <a:chOff x="824482" y="2162555"/>
            <a:chExt cx="1024638" cy="2532890"/>
          </a:xfrm>
        </p:grpSpPr>
        <p:grpSp>
          <p:nvGrpSpPr>
            <p:cNvPr id="10" name="组合 9"/>
            <p:cNvGrpSpPr/>
            <p:nvPr/>
          </p:nvGrpSpPr>
          <p:grpSpPr>
            <a:xfrm>
              <a:off x="824482" y="2162555"/>
              <a:ext cx="1024638" cy="2532890"/>
              <a:chOff x="5091682" y="2496310"/>
              <a:chExt cx="749772" cy="1865380"/>
            </a:xfrm>
          </p:grpSpPr>
          <p:pic>
            <p:nvPicPr>
              <p:cNvPr id="7" name="图片 6"/>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80855"/>
              <a:stretch/>
            </p:blipFill>
            <p:spPr>
              <a:xfrm>
                <a:off x="5091682" y="2496310"/>
                <a:ext cx="384558" cy="1865380"/>
              </a:xfrm>
              <a:prstGeom prst="rect">
                <a:avLst/>
              </a:prstGeom>
            </p:spPr>
          </p:pic>
          <p:pic>
            <p:nvPicPr>
              <p:cNvPr id="13" name="图片 12"/>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r="80855"/>
              <a:stretch/>
            </p:blipFill>
            <p:spPr>
              <a:xfrm flipH="1">
                <a:off x="5456896" y="2496310"/>
                <a:ext cx="384558" cy="1865380"/>
              </a:xfrm>
              <a:prstGeom prst="rect">
                <a:avLst/>
              </a:prstGeom>
            </p:spPr>
          </p:pic>
        </p:grpSp>
        <p:sp>
          <p:nvSpPr>
            <p:cNvPr id="11" name="文本框 10"/>
            <p:cNvSpPr txBox="1"/>
            <p:nvPr/>
          </p:nvSpPr>
          <p:spPr>
            <a:xfrm>
              <a:off x="1012871" y="2281793"/>
              <a:ext cx="677108" cy="2294414"/>
            </a:xfrm>
            <a:prstGeom prst="rect">
              <a:avLst/>
            </a:prstGeom>
            <a:noFill/>
          </p:spPr>
          <p:txBody>
            <a:bodyPr vert="eaVert" wrap="square" rtlCol="0">
              <a:spAutoFit/>
            </a:bodyPr>
            <a:lstStyle/>
            <a:p>
              <a:pPr algn="ct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NỘI DUNG</a:t>
              </a:r>
            </a:p>
          </p:txBody>
        </p:sp>
      </p:grpSp>
      <p:grpSp>
        <p:nvGrpSpPr>
          <p:cNvPr id="4" name="组合 3"/>
          <p:cNvGrpSpPr/>
          <p:nvPr/>
        </p:nvGrpSpPr>
        <p:grpSpPr>
          <a:xfrm>
            <a:off x="4312599" y="1609952"/>
            <a:ext cx="1345474" cy="2755498"/>
            <a:chOff x="3538971" y="1686016"/>
            <a:chExt cx="1345474" cy="2755498"/>
          </a:xfrm>
        </p:grpSpPr>
        <p:sp>
          <p:nvSpPr>
            <p:cNvPr id="19" name="椭圆 18"/>
            <p:cNvSpPr/>
            <p:nvPr/>
          </p:nvSpPr>
          <p:spPr>
            <a:xfrm>
              <a:off x="3683863" y="1686016"/>
              <a:ext cx="927996" cy="927996"/>
            </a:xfrm>
            <a:prstGeom prst="ellipse">
              <a:avLst/>
            </a:prstGeom>
            <a:blipFill dpi="0" rotWithShape="1">
              <a:blip r:embed="rId6" cstate="print">
                <a:extLst>
                  <a:ext uri="{28A0092B-C50C-407E-A947-70E740481C1C}">
                    <a14:useLocalDpi xmlns:a14="http://schemas.microsoft.com/office/drawing/2010/main" val="0"/>
                  </a:ext>
                </a:extLst>
              </a:blip>
              <a:srcRect/>
              <a:stretch>
                <a:fillRect l="-54523" t="-11674" r="-54941" b="-7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rPr>
                <a:t>I</a:t>
              </a:r>
              <a:endParaRPr lang="zh-CN" alt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22" name="文本框 21"/>
            <p:cNvSpPr txBox="1"/>
            <p:nvPr/>
          </p:nvSpPr>
          <p:spPr>
            <a:xfrm rot="16200000">
              <a:off x="2860120" y="2417189"/>
              <a:ext cx="2703176" cy="1345474"/>
            </a:xfrm>
            <a:prstGeom prst="rect">
              <a:avLst/>
            </a:prstGeom>
            <a:noFill/>
          </p:spPr>
          <p:txBody>
            <a:bodyPr vert="eaVert" wrap="square" rtlCol="0">
              <a:spAutoFit/>
            </a:bodyPr>
            <a:lstStyle/>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 </a:t>
              </a:r>
            </a:p>
            <a:p>
              <a:pPr algn="ctr">
                <a:lnSpc>
                  <a:spcPct val="150000"/>
                </a:lnSpc>
              </a:pPr>
              <a:endParaRPr lang="en-US" altLang="zh-CN" sz="2800" b="1" dirty="0">
                <a:solidFill>
                  <a:schemeClr val="accent2">
                    <a:lumMod val="50000"/>
                  </a:schemeClr>
                </a:solidFill>
                <a:latin typeface="Calibri" panose="020F0502020204030204" pitchFamily="34" charset="0"/>
                <a:cs typeface="Calibri" panose="020F0502020204030204" pitchFamily="34" charset="0"/>
                <a:sym typeface="+mn-lt"/>
              </a:endParaRPr>
            </a:p>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ĐỊNH</a:t>
              </a:r>
            </a:p>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HƯỚNG</a:t>
              </a:r>
              <a:endParaRPr lang="zh-CN" altLang="en-US" sz="2800" b="1" dirty="0">
                <a:solidFill>
                  <a:schemeClr val="accent2">
                    <a:lumMod val="50000"/>
                  </a:schemeClr>
                </a:solidFill>
                <a:latin typeface="Calibri" panose="020F0502020204030204" pitchFamily="34" charset="0"/>
                <a:cs typeface="Calibri" panose="020F0502020204030204" pitchFamily="34" charset="0"/>
                <a:sym typeface="+mn-lt"/>
              </a:endParaRPr>
            </a:p>
          </p:txBody>
        </p:sp>
      </p:grpSp>
      <p:grpSp>
        <p:nvGrpSpPr>
          <p:cNvPr id="5" name="组合 4"/>
          <p:cNvGrpSpPr/>
          <p:nvPr/>
        </p:nvGrpSpPr>
        <p:grpSpPr>
          <a:xfrm>
            <a:off x="6371171" y="1609952"/>
            <a:ext cx="1226556" cy="3411951"/>
            <a:chOff x="5655423" y="1686016"/>
            <a:chExt cx="1226556" cy="3411951"/>
          </a:xfrm>
        </p:grpSpPr>
        <p:sp>
          <p:nvSpPr>
            <p:cNvPr id="31" name="椭圆 30"/>
            <p:cNvSpPr/>
            <p:nvPr/>
          </p:nvSpPr>
          <p:spPr>
            <a:xfrm>
              <a:off x="5802851" y="1686016"/>
              <a:ext cx="927996" cy="927996"/>
            </a:xfrm>
            <a:prstGeom prst="ellipse">
              <a:avLst/>
            </a:prstGeom>
            <a:blipFill dpi="0" rotWithShape="1">
              <a:blip r:embed="rId6" cstate="print">
                <a:extLst>
                  <a:ext uri="{28A0092B-C50C-407E-A947-70E740481C1C}">
                    <a14:useLocalDpi xmlns:a14="http://schemas.microsoft.com/office/drawing/2010/main" val="0"/>
                  </a:ext>
                </a:extLst>
              </a:blip>
              <a:srcRect/>
              <a:stretch>
                <a:fillRect l="-54523" t="-11674" r="-54941" b="-7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rPr>
                <a:t>II</a:t>
              </a:r>
              <a:endParaRPr lang="zh-CN" alt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24" name="文本框 23"/>
            <p:cNvSpPr txBox="1"/>
            <p:nvPr/>
          </p:nvSpPr>
          <p:spPr>
            <a:xfrm rot="16200000">
              <a:off x="5240278" y="3456267"/>
              <a:ext cx="2056845" cy="1226556"/>
            </a:xfrm>
            <a:prstGeom prst="rect">
              <a:avLst/>
            </a:prstGeom>
            <a:noFill/>
          </p:spPr>
          <p:txBody>
            <a:bodyPr vert="eaVert" wrap="square" rtlCol="0">
              <a:spAutoFit/>
            </a:bodyPr>
            <a:lstStyle/>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THỰC </a:t>
              </a:r>
            </a:p>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HÀNH</a:t>
              </a:r>
            </a:p>
            <a:p>
              <a:pPr algn="ctr">
                <a:lnSpc>
                  <a:spcPct val="150000"/>
                </a:lnSpc>
              </a:pPr>
              <a:endParaRPr lang="zh-CN" altLang="en-US" sz="2800" b="1" dirty="0">
                <a:solidFill>
                  <a:schemeClr val="accent2">
                    <a:lumMod val="50000"/>
                  </a:schemeClr>
                </a:solidFill>
                <a:latin typeface="Calibri" panose="020F0502020204030204" pitchFamily="34" charset="0"/>
                <a:cs typeface="Calibri" panose="020F0502020204030204" pitchFamily="34" charset="0"/>
                <a:sym typeface="+mn-lt"/>
              </a:endParaRPr>
            </a:p>
          </p:txBody>
        </p:sp>
      </p:grpSp>
      <p:grpSp>
        <p:nvGrpSpPr>
          <p:cNvPr id="8" name="组合 7"/>
          <p:cNvGrpSpPr/>
          <p:nvPr/>
        </p:nvGrpSpPr>
        <p:grpSpPr>
          <a:xfrm>
            <a:off x="8610652" y="1609118"/>
            <a:ext cx="1081246" cy="2766454"/>
            <a:chOff x="9855751" y="1686016"/>
            <a:chExt cx="1081246" cy="2766454"/>
          </a:xfrm>
        </p:grpSpPr>
        <p:sp>
          <p:nvSpPr>
            <p:cNvPr id="33" name="椭圆 32"/>
            <p:cNvSpPr/>
            <p:nvPr/>
          </p:nvSpPr>
          <p:spPr>
            <a:xfrm>
              <a:off x="9932376" y="1686016"/>
              <a:ext cx="927996" cy="927996"/>
            </a:xfrm>
            <a:prstGeom prst="ellipse">
              <a:avLst/>
            </a:prstGeom>
            <a:blipFill dpi="0" rotWithShape="1">
              <a:blip r:embed="rId6" cstate="print">
                <a:extLst>
                  <a:ext uri="{28A0092B-C50C-407E-A947-70E740481C1C}">
                    <a14:useLocalDpi xmlns:a14="http://schemas.microsoft.com/office/drawing/2010/main" val="0"/>
                  </a:ext>
                </a:extLst>
              </a:blip>
              <a:srcRect/>
              <a:stretch>
                <a:fillRect l="-54523" t="-11674" r="-54941" b="-7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rPr>
                <a:t>III</a:t>
              </a:r>
              <a:endParaRPr lang="zh-CN" alt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27" name="文本框 26"/>
            <p:cNvSpPr txBox="1"/>
            <p:nvPr/>
          </p:nvSpPr>
          <p:spPr>
            <a:xfrm rot="16200000">
              <a:off x="9691117" y="3206590"/>
              <a:ext cx="1410514" cy="1081246"/>
            </a:xfrm>
            <a:prstGeom prst="rect">
              <a:avLst/>
            </a:prstGeom>
            <a:noFill/>
          </p:spPr>
          <p:txBody>
            <a:bodyPr vert="eaVert" wrap="square" rtlCol="0">
              <a:spAutoFit/>
            </a:bodyPr>
            <a:lstStyle/>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LUYỆN</a:t>
              </a:r>
            </a:p>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TẬP</a:t>
              </a:r>
              <a:endParaRPr lang="zh-CN" altLang="en-US" sz="2800" b="1" dirty="0">
                <a:solidFill>
                  <a:schemeClr val="accent2">
                    <a:lumMod val="50000"/>
                  </a:schemeClr>
                </a:solidFill>
                <a:latin typeface="Calibri" panose="020F0502020204030204" pitchFamily="34" charset="0"/>
                <a:cs typeface="Calibri" panose="020F0502020204030204" pitchFamily="34" charset="0"/>
                <a:sym typeface="+mn-lt"/>
              </a:endParaRPr>
            </a:p>
          </p:txBody>
        </p:sp>
      </p:grpSp>
      <p:grpSp>
        <p:nvGrpSpPr>
          <p:cNvPr id="28" name="组合 7">
            <a:extLst>
              <a:ext uri="{FF2B5EF4-FFF2-40B4-BE49-F238E27FC236}">
                <a16:creationId xmlns:a16="http://schemas.microsoft.com/office/drawing/2014/main" id="{FC6DC91A-3CEC-3844-9649-B08AD0DA1C6A}"/>
              </a:ext>
            </a:extLst>
          </p:cNvPr>
          <p:cNvGrpSpPr/>
          <p:nvPr/>
        </p:nvGrpSpPr>
        <p:grpSpPr>
          <a:xfrm>
            <a:off x="9958315" y="1686016"/>
            <a:ext cx="2296160" cy="2689556"/>
            <a:chOff x="9213244" y="1686016"/>
            <a:chExt cx="2296160" cy="2689556"/>
          </a:xfrm>
        </p:grpSpPr>
        <p:sp>
          <p:nvSpPr>
            <p:cNvPr id="30" name="椭圆 32">
              <a:extLst>
                <a:ext uri="{FF2B5EF4-FFF2-40B4-BE49-F238E27FC236}">
                  <a16:creationId xmlns:a16="http://schemas.microsoft.com/office/drawing/2014/main" id="{6C369E8D-3C33-1E4D-A9A6-C6BC81BE0A53}"/>
                </a:ext>
              </a:extLst>
            </p:cNvPr>
            <p:cNvSpPr/>
            <p:nvPr/>
          </p:nvSpPr>
          <p:spPr>
            <a:xfrm>
              <a:off x="9847032" y="1686016"/>
              <a:ext cx="927996" cy="927996"/>
            </a:xfrm>
            <a:prstGeom prst="ellipse">
              <a:avLst/>
            </a:prstGeom>
            <a:blipFill dpi="0" rotWithShape="1">
              <a:blip r:embed="rId6" cstate="print">
                <a:extLst>
                  <a:ext uri="{28A0092B-C50C-407E-A947-70E740481C1C}">
                    <a14:useLocalDpi xmlns:a14="http://schemas.microsoft.com/office/drawing/2010/main" val="0"/>
                  </a:ext>
                </a:extLst>
              </a:blip>
              <a:srcRect/>
              <a:stretch>
                <a:fillRect l="-54523" t="-11674" r="-54941" b="-7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rPr>
                <a:t>IV</a:t>
              </a:r>
              <a:endParaRPr lang="zh-CN" alt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mn-lt"/>
              </a:endParaRPr>
            </a:p>
          </p:txBody>
        </p:sp>
        <p:sp>
          <p:nvSpPr>
            <p:cNvPr id="35" name="文本框 26">
              <a:extLst>
                <a:ext uri="{FF2B5EF4-FFF2-40B4-BE49-F238E27FC236}">
                  <a16:creationId xmlns:a16="http://schemas.microsoft.com/office/drawing/2014/main" id="{D824268F-7902-2C49-B288-DC716FC5D8E9}"/>
                </a:ext>
              </a:extLst>
            </p:cNvPr>
            <p:cNvSpPr txBox="1"/>
            <p:nvPr/>
          </p:nvSpPr>
          <p:spPr>
            <a:xfrm rot="16200000">
              <a:off x="9656067" y="2522235"/>
              <a:ext cx="1410514" cy="2296160"/>
            </a:xfrm>
            <a:prstGeom prst="rect">
              <a:avLst/>
            </a:prstGeom>
            <a:noFill/>
          </p:spPr>
          <p:txBody>
            <a:bodyPr vert="eaVert" wrap="square" rtlCol="0">
              <a:spAutoFit/>
            </a:bodyPr>
            <a:lstStyle/>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VẬN</a:t>
              </a:r>
            </a:p>
            <a:p>
              <a:pPr algn="ctr">
                <a:lnSpc>
                  <a:spcPct val="150000"/>
                </a:lnSpc>
              </a:pPr>
              <a:r>
                <a:rPr lang="en-US" altLang="zh-CN" sz="2800" b="1" dirty="0">
                  <a:solidFill>
                    <a:schemeClr val="accent2">
                      <a:lumMod val="50000"/>
                    </a:schemeClr>
                  </a:solidFill>
                  <a:latin typeface="Calibri" panose="020F0502020204030204" pitchFamily="34" charset="0"/>
                  <a:cs typeface="Calibri" panose="020F0502020204030204" pitchFamily="34" charset="0"/>
                  <a:sym typeface="+mn-lt"/>
                </a:rPr>
                <a:t> DỤNG</a:t>
              </a:r>
              <a:endParaRPr lang="zh-CN" altLang="en-US" sz="2800" b="1" dirty="0">
                <a:solidFill>
                  <a:schemeClr val="accent2">
                    <a:lumMod val="50000"/>
                  </a:schemeClr>
                </a:solidFill>
                <a:latin typeface="Calibri" panose="020F0502020204030204" pitchFamily="34" charset="0"/>
                <a:cs typeface="Calibri" panose="020F0502020204030204" pitchFamily="34" charset="0"/>
                <a:sym typeface="+mn-lt"/>
              </a:endParaRPr>
            </a:p>
          </p:txBody>
        </p:sp>
      </p:grpSp>
    </p:spTree>
    <p:extLst>
      <p:ext uri="{BB962C8B-B14F-4D97-AF65-F5344CB8AC3E}">
        <p14:creationId xmlns:p14="http://schemas.microsoft.com/office/powerpoint/2010/main" val="3700012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750" fill="hold"/>
                                        <p:tgtEl>
                                          <p:spTgt spid="3"/>
                                        </p:tgtEl>
                                        <p:attrNameLst>
                                          <p:attrName>ppt_w</p:attrName>
                                        </p:attrNameLst>
                                      </p:cBhvr>
                                      <p:tavLst>
                                        <p:tav tm="0">
                                          <p:val>
                                            <p:fltVal val="0"/>
                                          </p:val>
                                        </p:tav>
                                        <p:tav tm="100000">
                                          <p:val>
                                            <p:strVal val="#ppt_w"/>
                                          </p:val>
                                        </p:tav>
                                      </p:tavLst>
                                    </p:anim>
                                    <p:anim calcmode="lin" valueType="num">
                                      <p:cBhvr>
                                        <p:cTn id="11" dur="750" fill="hold"/>
                                        <p:tgtEl>
                                          <p:spTgt spid="3"/>
                                        </p:tgtEl>
                                        <p:attrNameLst>
                                          <p:attrName>ppt_h</p:attrName>
                                        </p:attrNameLst>
                                      </p:cBhvr>
                                      <p:tavLst>
                                        <p:tav tm="0">
                                          <p:val>
                                            <p:fltVal val="0"/>
                                          </p:val>
                                        </p:tav>
                                        <p:tav tm="100000">
                                          <p:val>
                                            <p:strVal val="#ppt_h"/>
                                          </p:val>
                                        </p:tav>
                                      </p:tavLst>
                                    </p:anim>
                                    <p:animEffect transition="in" filter="fade">
                                      <p:cBhvr>
                                        <p:cTn id="12" dur="750"/>
                                        <p:tgtEl>
                                          <p:spTgt spid="3"/>
                                        </p:tgtEl>
                                      </p:cBhvr>
                                    </p:animEffect>
                                  </p:childTnLst>
                                </p:cTn>
                              </p:par>
                              <p:par>
                                <p:cTn id="13" presetID="53" presetClass="entr" presetSubtype="16" fill="hold"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2250"/>
                            </p:stCondLst>
                            <p:childTnLst>
                              <p:par>
                                <p:cTn id="34" presetID="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4"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7" name="文本框 6"/>
          <p:cNvSpPr txBox="1"/>
          <p:nvPr/>
        </p:nvSpPr>
        <p:spPr>
          <a:xfrm rot="16200000">
            <a:off x="5491101" y="337195"/>
            <a:ext cx="1015663" cy="6183610"/>
          </a:xfrm>
          <a:prstGeom prst="rect">
            <a:avLst/>
          </a:prstGeom>
          <a:noFill/>
        </p:spPr>
        <p:txBody>
          <a:bodyPr vert="eaVert" wrap="square" rtlCol="0">
            <a:spAutoFit/>
          </a:bodyPr>
          <a:lstStyle/>
          <a:p>
            <a:pPr algn="ctr"/>
            <a:r>
              <a:rPr lang="en-US" altLang="zh-CN" sz="5400" b="1" dirty="0">
                <a:solidFill>
                  <a:schemeClr val="tx2">
                    <a:lumMod val="75000"/>
                  </a:schemeClr>
                </a:solidFill>
                <a:latin typeface="Calibri" panose="020F0502020204030204" pitchFamily="34" charset="0"/>
                <a:cs typeface="Calibri" panose="020F0502020204030204" pitchFamily="34" charset="0"/>
                <a:sym typeface="+mn-lt"/>
              </a:rPr>
              <a:t>ĐỊNH HƯỚNG</a:t>
            </a:r>
            <a:endParaRPr lang="zh-CN" altLang="en-US" sz="5400" b="1" dirty="0">
              <a:solidFill>
                <a:schemeClr val="tx2">
                  <a:lumMod val="75000"/>
                </a:schemeClr>
              </a:solidFill>
              <a:latin typeface="Calibri" panose="020F0502020204030204" pitchFamily="34" charset="0"/>
              <a:cs typeface="Calibri" panose="020F0502020204030204" pitchFamily="34" charset="0"/>
              <a:sym typeface="+mn-lt"/>
            </a:endParaRPr>
          </a:p>
        </p:txBody>
      </p:sp>
      <p:sp>
        <p:nvSpPr>
          <p:cNvPr id="10" name="文本框 9"/>
          <p:cNvSpPr txBox="1"/>
          <p:nvPr/>
        </p:nvSpPr>
        <p:spPr>
          <a:xfrm>
            <a:off x="9722399" y="2823925"/>
            <a:ext cx="442750"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a:t>
            </a:r>
            <a:endParaRPr lang="zh-CN" altLang="en-US"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39315" t="11326" r="44087" b="66379"/>
          <a:stretch/>
        </p:blipFill>
        <p:spPr>
          <a:xfrm>
            <a:off x="9301291" y="1529047"/>
            <a:ext cx="1834136" cy="1385792"/>
          </a:xfrm>
          <a:prstGeom prst="rect">
            <a:avLst/>
          </a:prstGeom>
        </p:spPr>
      </p:pic>
    </p:spTree>
    <p:extLst>
      <p:ext uri="{BB962C8B-B14F-4D97-AF65-F5344CB8AC3E}">
        <p14:creationId xmlns:p14="http://schemas.microsoft.com/office/powerpoint/2010/main" val="40426748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0D459-176F-8B40-9356-75336F1A7FD1}"/>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3BE9C36B-229D-0840-9463-2CADFEA5F2A1}"/>
              </a:ext>
            </a:extLst>
          </p:cNvPr>
          <p:cNvSpPr txBox="1"/>
          <p:nvPr/>
        </p:nvSpPr>
        <p:spPr>
          <a:xfrm>
            <a:off x="633139" y="1859340"/>
            <a:ext cx="10942195" cy="1569660"/>
          </a:xfrm>
          <a:prstGeom prst="rect">
            <a:avLst/>
          </a:prstGeom>
          <a:noFill/>
          <a:ln>
            <a:solidFill>
              <a:schemeClr val="tx2"/>
            </a:solidFill>
          </a:ln>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Viết bài nghị luận phân tích, đánh giá một tác phẩm thơ là nêu lên và làm rõ ý kiến của người viết về giá trị nội dung, nghệ thuật (cái hay, cái đẹp của một tác phẩm thơ nào đó. </a:t>
            </a:r>
          </a:p>
        </p:txBody>
      </p:sp>
      <p:sp>
        <p:nvSpPr>
          <p:cNvPr id="4" name="文本框 6">
            <a:extLst>
              <a:ext uri="{FF2B5EF4-FFF2-40B4-BE49-F238E27FC236}">
                <a16:creationId xmlns:a16="http://schemas.microsoft.com/office/drawing/2014/main" id="{5D8F1FD1-40EC-184D-83B7-892CAA3FA484}"/>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rgbClr val="C00000"/>
                </a:solidFill>
                <a:latin typeface="Calibri" panose="020F0502020204030204" pitchFamily="34" charset="0"/>
                <a:cs typeface="Calibri" panose="020F0502020204030204" pitchFamily="34" charset="0"/>
                <a:sym typeface="+mn-lt"/>
              </a:rPr>
              <a:t>1. </a:t>
            </a:r>
            <a:r>
              <a:rPr lang="en-US" altLang="zh-CN" sz="3600" b="1" dirty="0" err="1">
                <a:solidFill>
                  <a:srgbClr val="C00000"/>
                </a:solidFill>
                <a:latin typeface="Calibri" panose="020F0502020204030204" pitchFamily="34" charset="0"/>
                <a:cs typeface="Calibri" panose="020F0502020204030204" pitchFamily="34" charset="0"/>
                <a:sym typeface="+mn-lt"/>
              </a:rPr>
              <a:t>Khái</a:t>
            </a:r>
            <a:r>
              <a:rPr lang="en-US" altLang="zh-CN" sz="3600" b="1" dirty="0">
                <a:solidFill>
                  <a:srgbClr val="C00000"/>
                </a:solidFill>
                <a:latin typeface="Calibri" panose="020F0502020204030204" pitchFamily="34" charset="0"/>
                <a:cs typeface="Calibri" panose="020F0502020204030204" pitchFamily="34" charset="0"/>
                <a:sym typeface="+mn-lt"/>
              </a:rPr>
              <a:t> </a:t>
            </a:r>
            <a:r>
              <a:rPr lang="en-US" altLang="zh-CN" sz="3600" b="1" dirty="0" err="1">
                <a:solidFill>
                  <a:srgbClr val="C00000"/>
                </a:solidFill>
                <a:latin typeface="Calibri" panose="020F0502020204030204" pitchFamily="34" charset="0"/>
                <a:cs typeface="Calibri" panose="020F0502020204030204" pitchFamily="34" charset="0"/>
                <a:sym typeface="+mn-lt"/>
              </a:rPr>
              <a:t>niệm</a:t>
            </a:r>
            <a:endParaRPr lang="zh-CN" altLang="en-US" sz="3600" b="1" dirty="0">
              <a:solidFill>
                <a:srgbClr val="C0000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666661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0D459-176F-8B40-9356-75336F1A7FD1}"/>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文本框 6">
            <a:extLst>
              <a:ext uri="{FF2B5EF4-FFF2-40B4-BE49-F238E27FC236}">
                <a16:creationId xmlns:a16="http://schemas.microsoft.com/office/drawing/2014/main" id="{5D8F1FD1-40EC-184D-83B7-892CAA3FA484}"/>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rgbClr val="C00000"/>
                </a:solidFill>
                <a:latin typeface="Calibri" panose="020F0502020204030204" pitchFamily="34" charset="0"/>
                <a:cs typeface="Calibri" panose="020F0502020204030204" pitchFamily="34" charset="0"/>
                <a:sym typeface="+mn-lt"/>
              </a:rPr>
              <a:t>1. </a:t>
            </a:r>
            <a:r>
              <a:rPr lang="en-US" altLang="zh-CN" sz="3600" b="1" dirty="0" err="1">
                <a:solidFill>
                  <a:srgbClr val="C00000"/>
                </a:solidFill>
                <a:latin typeface="Calibri" panose="020F0502020204030204" pitchFamily="34" charset="0"/>
                <a:cs typeface="Calibri" panose="020F0502020204030204" pitchFamily="34" charset="0"/>
                <a:sym typeface="+mn-lt"/>
              </a:rPr>
              <a:t>Khái</a:t>
            </a:r>
            <a:r>
              <a:rPr lang="en-US" altLang="zh-CN" sz="3600" b="1" dirty="0">
                <a:solidFill>
                  <a:srgbClr val="C00000"/>
                </a:solidFill>
                <a:latin typeface="Calibri" panose="020F0502020204030204" pitchFamily="34" charset="0"/>
                <a:cs typeface="Calibri" panose="020F0502020204030204" pitchFamily="34" charset="0"/>
                <a:sym typeface="+mn-lt"/>
              </a:rPr>
              <a:t> </a:t>
            </a:r>
            <a:r>
              <a:rPr lang="en-US" altLang="zh-CN" sz="3600" b="1" dirty="0" err="1">
                <a:solidFill>
                  <a:srgbClr val="C00000"/>
                </a:solidFill>
                <a:latin typeface="Calibri" panose="020F0502020204030204" pitchFamily="34" charset="0"/>
                <a:cs typeface="Calibri" panose="020F0502020204030204" pitchFamily="34" charset="0"/>
                <a:sym typeface="+mn-lt"/>
              </a:rPr>
              <a:t>niệm</a:t>
            </a:r>
            <a:endParaRPr lang="zh-CN" altLang="en-US" sz="3600" b="1" dirty="0">
              <a:solidFill>
                <a:srgbClr val="C00000"/>
              </a:solidFill>
              <a:latin typeface="Calibri" panose="020F0502020204030204" pitchFamily="34" charset="0"/>
              <a:cs typeface="Calibri" panose="020F0502020204030204" pitchFamily="34" charset="0"/>
              <a:sym typeface="+mn-lt"/>
            </a:endParaRPr>
          </a:p>
        </p:txBody>
      </p:sp>
      <p:sp>
        <p:nvSpPr>
          <p:cNvPr id="6" name="TextBox 5">
            <a:extLst>
              <a:ext uri="{FF2B5EF4-FFF2-40B4-BE49-F238E27FC236}">
                <a16:creationId xmlns:a16="http://schemas.microsoft.com/office/drawing/2014/main" id="{B06FB1AD-9D9F-2A46-8291-C3F6BC10731D}"/>
              </a:ext>
            </a:extLst>
          </p:cNvPr>
          <p:cNvSpPr txBox="1"/>
          <p:nvPr/>
        </p:nvSpPr>
        <p:spPr>
          <a:xfrm>
            <a:off x="809897" y="1576183"/>
            <a:ext cx="10424160" cy="1384995"/>
          </a:xfrm>
          <a:prstGeom prst="rect">
            <a:avLst/>
          </a:prstGeom>
          <a:noFill/>
          <a:ln>
            <a:solidFill>
              <a:schemeClr val="tx1"/>
            </a:solidFill>
          </a:ln>
        </p:spPr>
        <p:txBody>
          <a:bodyPr wrap="square">
            <a:spAutoFit/>
          </a:bodyPr>
          <a:lstStyle/>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Phân tích là chỉ ra và làm rõ đặc sắc nội dung và nghệ thuật biểu hiện ở từng phương diện cụ thể hoặc đi sâu tìm hiểu từng vấn đề, khía cạnh của tác phẩm thơ</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8" name="TextBox 7">
            <a:extLst>
              <a:ext uri="{FF2B5EF4-FFF2-40B4-BE49-F238E27FC236}">
                <a16:creationId xmlns:a16="http://schemas.microsoft.com/office/drawing/2014/main" id="{682EB8FF-474B-A54F-96C0-CF22C6BE5AC7}"/>
              </a:ext>
            </a:extLst>
          </p:cNvPr>
          <p:cNvSpPr txBox="1"/>
          <p:nvPr/>
        </p:nvSpPr>
        <p:spPr>
          <a:xfrm>
            <a:off x="809897" y="3867854"/>
            <a:ext cx="10424160" cy="1815882"/>
          </a:xfrm>
          <a:prstGeom prst="rect">
            <a:avLst/>
          </a:prstGeom>
          <a:noFill/>
          <a:ln>
            <a:solidFill>
              <a:schemeClr val="tx1"/>
            </a:solidFill>
          </a:ln>
        </p:spPr>
        <p:txBody>
          <a:bodyPr wrap="square">
            <a:spAutoFit/>
          </a:bodyPr>
          <a:lstStyle/>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Đánh giá là nêu nhận xét của người viết về những điều đã được phân tích. Khi đánh giá, có thể nêu cả các hạn chế cũng như những điều tâm đắc, những phát hiện riêng của bản thân về tác phẩm thơ, Phân tích và đánh giá thường kết hợp với nhau..</a:t>
            </a:r>
          </a:p>
        </p:txBody>
      </p:sp>
    </p:spTree>
    <p:extLst>
      <p:ext uri="{BB962C8B-B14F-4D97-AF65-F5344CB8AC3E}">
        <p14:creationId xmlns:p14="http://schemas.microsoft.com/office/powerpoint/2010/main" val="28027883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0D459-176F-8B40-9356-75336F1A7FD1}"/>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3BE9C36B-229D-0840-9463-2CADFEA5F2A1}"/>
              </a:ext>
            </a:extLst>
          </p:cNvPr>
          <p:cNvSpPr txBox="1"/>
          <p:nvPr/>
        </p:nvSpPr>
        <p:spPr>
          <a:xfrm>
            <a:off x="660192" y="1245183"/>
            <a:ext cx="10871616" cy="4222759"/>
          </a:xfrm>
          <a:prstGeom prst="rect">
            <a:avLst/>
          </a:prstGeom>
          <a:noFill/>
        </p:spPr>
        <p:txBody>
          <a:bodyPr wrap="square">
            <a:spAutoFit/>
          </a:bodyPr>
          <a:lstStyle/>
          <a:p>
            <a:pPr algn="just">
              <a:lnSpc>
                <a:spcPct val="150000"/>
              </a:lnSpc>
            </a:pPr>
            <a:r>
              <a:rPr lang="vi-VN" sz="2600" b="1" i="1" dirty="0">
                <a:solidFill>
                  <a:srgbClr val="000000"/>
                </a:solidFill>
                <a:effectLst/>
                <a:latin typeface="Open Sans" panose="020B0606030504020204" pitchFamily="34" charset="0"/>
              </a:rPr>
              <a:t>* Tìm hiểu bài mẫu</a:t>
            </a:r>
            <a:r>
              <a:rPr lang="vi-VN" sz="2600" b="1" i="1" dirty="0">
                <a:solidFill>
                  <a:srgbClr val="000000"/>
                </a:solidFill>
                <a:latin typeface="Open Sans" panose="020B0606030504020204" pitchFamily="34" charset="0"/>
              </a:rPr>
              <a:t> và trả lời các câu hỏi dưới đây:</a:t>
            </a:r>
          </a:p>
          <a:p>
            <a:pPr algn="just">
              <a:lnSpc>
                <a:spcPct val="150000"/>
              </a:lnSpc>
            </a:pPr>
            <a:r>
              <a:rPr lang="vi-VN" sz="2600" dirty="0">
                <a:solidFill>
                  <a:srgbClr val="000000"/>
                </a:solidFill>
                <a:latin typeface="Open Sans" panose="020B0606030504020204" pitchFamily="34" charset="0"/>
              </a:rPr>
              <a:t>Câu 1. </a:t>
            </a:r>
            <a:r>
              <a:rPr lang="vi-VN" sz="2600" b="0" i="0" dirty="0">
                <a:solidFill>
                  <a:srgbClr val="000000"/>
                </a:solidFill>
                <a:effectLst/>
                <a:latin typeface="Open Sans" panose="020B0606030504020204" pitchFamily="34" charset="0"/>
              </a:rPr>
              <a:t>Mở đầu nêu nội dung gì?</a:t>
            </a:r>
          </a:p>
          <a:p>
            <a:pPr algn="just">
              <a:lnSpc>
                <a:spcPct val="150000"/>
              </a:lnSpc>
            </a:pPr>
            <a:r>
              <a:rPr lang="vi-VN" sz="2600" dirty="0">
                <a:solidFill>
                  <a:srgbClr val="000000"/>
                </a:solidFill>
                <a:latin typeface="Open Sans" panose="020B0606030504020204" pitchFamily="34" charset="0"/>
              </a:rPr>
              <a:t>Câu 2. </a:t>
            </a:r>
            <a:r>
              <a:rPr lang="vi-VN" sz="2600" b="0" i="0" dirty="0">
                <a:solidFill>
                  <a:srgbClr val="000000"/>
                </a:solidFill>
                <a:effectLst/>
                <a:latin typeface="Open Sans" panose="020B0606030504020204" pitchFamily="34" charset="0"/>
              </a:rPr>
              <a:t>Người viết phân tích bài thơ theo trình tự nào?</a:t>
            </a:r>
          </a:p>
          <a:p>
            <a:pPr algn="just">
              <a:lnSpc>
                <a:spcPct val="150000"/>
              </a:lnSpc>
            </a:pPr>
            <a:r>
              <a:rPr lang="vi-VN" sz="2600" dirty="0">
                <a:solidFill>
                  <a:srgbClr val="000000"/>
                </a:solidFill>
                <a:latin typeface="Open Sans" panose="020B0606030504020204" pitchFamily="34" charset="0"/>
              </a:rPr>
              <a:t>Câu 3. </a:t>
            </a:r>
            <a:r>
              <a:rPr lang="vi-VN" sz="2600" b="0" i="0" dirty="0">
                <a:solidFill>
                  <a:srgbClr val="000000"/>
                </a:solidFill>
                <a:effectLst/>
                <a:latin typeface="Open Sans" panose="020B0606030504020204" pitchFamily="34" charset="0"/>
              </a:rPr>
              <a:t>Những chi tiết, yếu tố nào của bài thơ được chú ý phân tích?</a:t>
            </a:r>
          </a:p>
          <a:p>
            <a:pPr algn="just">
              <a:lnSpc>
                <a:spcPct val="150000"/>
              </a:lnSpc>
            </a:pPr>
            <a:r>
              <a:rPr lang="vi-VN" sz="2600" dirty="0">
                <a:solidFill>
                  <a:srgbClr val="000000"/>
                </a:solidFill>
                <a:latin typeface="Open Sans" panose="020B0606030504020204" pitchFamily="34" charset="0"/>
              </a:rPr>
              <a:t>Câu 4.</a:t>
            </a:r>
            <a:r>
              <a:rPr lang="vi-VN" sz="2600" b="0" i="0" dirty="0">
                <a:solidFill>
                  <a:srgbClr val="000000"/>
                </a:solidFill>
                <a:effectLst/>
                <a:latin typeface="Open Sans" panose="020B0606030504020204" pitchFamily="34" charset="0"/>
              </a:rPr>
              <a:t> Chú ý các nhận xét của người viết khi phân tích.</a:t>
            </a:r>
          </a:p>
          <a:p>
            <a:pPr algn="just">
              <a:lnSpc>
                <a:spcPct val="150000"/>
              </a:lnSpc>
            </a:pPr>
            <a:r>
              <a:rPr lang="vi-VN" sz="2600" dirty="0">
                <a:solidFill>
                  <a:srgbClr val="000000"/>
                </a:solidFill>
                <a:latin typeface="Open Sans" panose="020B0606030504020204" pitchFamily="34" charset="0"/>
              </a:rPr>
              <a:t>Câu 5.</a:t>
            </a:r>
            <a:r>
              <a:rPr lang="vi-VN" sz="2600" b="0" i="0" dirty="0">
                <a:solidFill>
                  <a:srgbClr val="000000"/>
                </a:solidFill>
                <a:effectLst/>
                <a:latin typeface="Open Sans" panose="020B0606030504020204" pitchFamily="34" charset="0"/>
              </a:rPr>
              <a:t> Đoạn này có phải nêu khái quát về bài thơ?</a:t>
            </a:r>
          </a:p>
          <a:p>
            <a:pPr>
              <a:lnSpc>
                <a:spcPct val="150000"/>
              </a:lnSpc>
            </a:pPr>
            <a:endParaRPr lang="vi-VN" sz="2600" dirty="0"/>
          </a:p>
        </p:txBody>
      </p:sp>
      <p:sp>
        <p:nvSpPr>
          <p:cNvPr id="4" name="文本框 6">
            <a:extLst>
              <a:ext uri="{FF2B5EF4-FFF2-40B4-BE49-F238E27FC236}">
                <a16:creationId xmlns:a16="http://schemas.microsoft.com/office/drawing/2014/main" id="{5D8F1FD1-40EC-184D-83B7-892CAA3FA484}"/>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rgbClr val="C00000"/>
                </a:solidFill>
                <a:latin typeface="Calibri" panose="020F0502020204030204" pitchFamily="34" charset="0"/>
                <a:cs typeface="Calibri" panose="020F0502020204030204" pitchFamily="34" charset="0"/>
                <a:sym typeface="+mn-lt"/>
              </a:rPr>
              <a:t>2. </a:t>
            </a:r>
            <a:r>
              <a:rPr lang="en-US" altLang="zh-CN" sz="3600" b="1" dirty="0" err="1">
                <a:solidFill>
                  <a:srgbClr val="C00000"/>
                </a:solidFill>
                <a:latin typeface="Calibri" panose="020F0502020204030204" pitchFamily="34" charset="0"/>
                <a:cs typeface="Calibri" panose="020F0502020204030204" pitchFamily="34" charset="0"/>
                <a:sym typeface="+mn-lt"/>
              </a:rPr>
              <a:t>Ví</a:t>
            </a:r>
            <a:r>
              <a:rPr lang="en-US" altLang="zh-CN" sz="3600" b="1" dirty="0">
                <a:solidFill>
                  <a:srgbClr val="C00000"/>
                </a:solidFill>
                <a:latin typeface="Calibri" panose="020F0502020204030204" pitchFamily="34" charset="0"/>
                <a:cs typeface="Calibri" panose="020F0502020204030204" pitchFamily="34" charset="0"/>
                <a:sym typeface="+mn-lt"/>
              </a:rPr>
              <a:t> </a:t>
            </a:r>
            <a:r>
              <a:rPr lang="en-US" altLang="zh-CN" sz="3600" b="1" dirty="0" err="1">
                <a:solidFill>
                  <a:srgbClr val="C00000"/>
                </a:solidFill>
                <a:latin typeface="Calibri" panose="020F0502020204030204" pitchFamily="34" charset="0"/>
                <a:cs typeface="Calibri" panose="020F0502020204030204" pitchFamily="34" charset="0"/>
                <a:sym typeface="+mn-lt"/>
              </a:rPr>
              <a:t>dụ</a:t>
            </a:r>
            <a:endParaRPr lang="zh-CN" altLang="en-US" sz="3600" b="1" dirty="0">
              <a:solidFill>
                <a:srgbClr val="C00000"/>
              </a:solidFill>
              <a:latin typeface="Calibri" panose="020F0502020204030204" pitchFamily="34" charset="0"/>
              <a:cs typeface="Calibri" panose="020F0502020204030204" pitchFamily="34" charset="0"/>
              <a:sym typeface="+mn-lt"/>
            </a:endParaRPr>
          </a:p>
        </p:txBody>
      </p:sp>
      <p:pic>
        <p:nvPicPr>
          <p:cNvPr id="5" name="5 Minutes timer (Đồng hồ đếm ngược 5 phút)" descr="5 Minutes timer (Đồng hồ đếm ngược 5 phút)">
            <a:hlinkClick r:id="" action="ppaction://media"/>
            <a:extLst>
              <a:ext uri="{FF2B5EF4-FFF2-40B4-BE49-F238E27FC236}">
                <a16:creationId xmlns:a16="http://schemas.microsoft.com/office/drawing/2014/main" id="{18F1AB0C-73A7-DC47-8687-66E91D7FF2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85038" y="5314446"/>
            <a:ext cx="1746770" cy="981791"/>
          </a:xfrm>
          <a:prstGeom prst="rect">
            <a:avLst/>
          </a:prstGeom>
        </p:spPr>
      </p:pic>
    </p:spTree>
    <p:extLst>
      <p:ext uri="{BB962C8B-B14F-4D97-AF65-F5344CB8AC3E}">
        <p14:creationId xmlns:p14="http://schemas.microsoft.com/office/powerpoint/2010/main" val="292665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5">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C74F54-7E68-AB44-B76C-7FE11D54E75B}"/>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BCA940A9-E48D-9C4B-8C1F-66133E6210FA}"/>
              </a:ext>
            </a:extLst>
          </p:cNvPr>
          <p:cNvSpPr txBox="1"/>
          <p:nvPr/>
        </p:nvSpPr>
        <p:spPr>
          <a:xfrm>
            <a:off x="583747" y="1322944"/>
            <a:ext cx="11040979" cy="5201424"/>
          </a:xfrm>
          <a:prstGeom prst="rect">
            <a:avLst/>
          </a:prstGeom>
          <a:noFill/>
        </p:spPr>
        <p:txBody>
          <a:bodyPr wrap="square">
            <a:spAutoFit/>
          </a:bodyPr>
          <a:lstStyle/>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Mở bài, tác giả nêu lên nững thông tin về xuất xứ bào thơ “Tự</a:t>
            </a:r>
            <a:r>
              <a:rPr lang="vi-VN" sz="2800" dirty="0">
                <a:effectLst/>
                <a:latin typeface="Calibri" panose="020F0502020204030204" pitchFamily="34" charset="0"/>
                <a:ea typeface="Times New Roman" panose="02020603050405020304" pitchFamily="18" charset="0"/>
                <a:cs typeface="Calibri" panose="020F0502020204030204" pitchFamily="34" charset="0"/>
              </a:rPr>
              <a:t> tình</a:t>
            </a:r>
            <a:r>
              <a:rPr lang="en-VN" sz="2800" dirty="0">
                <a:effectLst/>
                <a:latin typeface="Calibri" panose="020F0502020204030204" pitchFamily="34" charset="0"/>
                <a:ea typeface="Times New Roman" panose="02020603050405020304" pitchFamily="18" charset="0"/>
                <a:cs typeface="Calibri" panose="020F0502020204030204" pitchFamily="34" charset="0"/>
              </a:rPr>
              <a:t>”</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Tác giả phân tích bài thơ theo từng câu</a:t>
            </a:r>
            <a:r>
              <a:rPr lang="vi-VN" sz="2800" dirty="0">
                <a:effectLst/>
                <a:latin typeface="Calibri" panose="020F0502020204030204" pitchFamily="34" charset="0"/>
                <a:ea typeface="Times New Roman" panose="02020603050405020304" pitchFamily="18" charset="0"/>
                <a:cs typeface="Calibri" panose="020F0502020204030204" pitchFamily="34" charset="0"/>
              </a:rPr>
              <a:t>, cặp câu.</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Các dẫn chứng được lựa chọn khi phân tích: chi tiết “Vầng</a:t>
            </a:r>
            <a:r>
              <a:rPr lang="vi-VN" sz="2800" dirty="0">
                <a:effectLst/>
                <a:latin typeface="Calibri" panose="020F0502020204030204" pitchFamily="34" charset="0"/>
                <a:ea typeface="Times New Roman" panose="02020603050405020304" pitchFamily="18" charset="0"/>
                <a:cs typeface="Calibri" panose="020F0502020204030204" pitchFamily="34" charset="0"/>
              </a:rPr>
              <a:t> trăng bóng xế khuyết chưa tròn</a:t>
            </a:r>
            <a:r>
              <a:rPr lang="en-VN" sz="2800" dirty="0">
                <a:effectLst/>
                <a:latin typeface="Calibri" panose="020F0502020204030204" pitchFamily="34" charset="0"/>
                <a:ea typeface="Times New Roman" panose="02020603050405020304" pitchFamily="18" charset="0"/>
                <a:cs typeface="Calibri" panose="020F0502020204030204" pitchFamily="34" charset="0"/>
              </a:rPr>
              <a:t>". Ở đây nêu đặc sắc về yếu tố: gợi cảm xúc, cảm nhận</a:t>
            </a:r>
            <a:r>
              <a:rPr lang="vi-VN" sz="2800" dirty="0">
                <a:effectLst/>
                <a:latin typeface="Calibri" panose="020F0502020204030204" pitchFamily="34" charset="0"/>
                <a:ea typeface="Times New Roman" panose="02020603050405020304" pitchFamily="18" charset="0"/>
                <a:cs typeface="Calibri" panose="020F0502020204030204" pitchFamily="34" charset="0"/>
              </a:rPr>
              <a:t>.</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Sự kết hợp giữa phân tích và đánh giá: Tâm</a:t>
            </a:r>
            <a:r>
              <a:rPr lang="vi-VN" sz="2800" dirty="0">
                <a:effectLst/>
                <a:latin typeface="Calibri" panose="020F0502020204030204" pitchFamily="34" charset="0"/>
                <a:ea typeface="Times New Roman" panose="02020603050405020304" pitchFamily="18" charset="0"/>
                <a:cs typeface="Calibri" panose="020F0502020204030204" pitchFamily="34" charset="0"/>
              </a:rPr>
              <a:t> trạng cô đơn, lẻ loi, bế tắc của người phụ nữ trong xã hội cũ.</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Các yếu tố hình thức được chú ý: những nét đặc sắc trong </a:t>
            </a:r>
            <a:r>
              <a:rPr lang="vi-VN" sz="2800" dirty="0">
                <a:effectLst/>
                <a:latin typeface="Calibri" panose="020F0502020204030204" pitchFamily="34" charset="0"/>
                <a:ea typeface="Times New Roman" panose="02020603050405020304" pitchFamily="18" charset="0"/>
                <a:cs typeface="Calibri" panose="020F0502020204030204" pitchFamily="34" charset="0"/>
              </a:rPr>
              <a:t>cách sử dụng hình ảnh “rêu”, “đá”, biện pháp tu từ đảo ngữ kết hợp với động từ mạnh.</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Tx/>
              <a:buChar char="-"/>
            </a:pPr>
            <a:r>
              <a:rPr lang="en-VN" sz="2800" dirty="0">
                <a:effectLst/>
                <a:latin typeface="Calibri" panose="020F0502020204030204" pitchFamily="34" charset="0"/>
                <a:ea typeface="Times New Roman" panose="02020603050405020304" pitchFamily="18" charset="0"/>
                <a:cs typeface="Calibri" panose="020F0502020204030204" pitchFamily="34" charset="0"/>
              </a:rPr>
              <a:t>Kết bài nêu lên ý khái quát: Cảm nhận chung về bài thơ.</a:t>
            </a:r>
          </a:p>
          <a:p>
            <a:pPr marL="342900" indent="-342900" algn="just">
              <a:buFontTx/>
              <a:buChar char="-"/>
            </a:pP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文本框 6">
            <a:extLst>
              <a:ext uri="{FF2B5EF4-FFF2-40B4-BE49-F238E27FC236}">
                <a16:creationId xmlns:a16="http://schemas.microsoft.com/office/drawing/2014/main" id="{7D583CB0-F4A4-7844-8ED7-5E48BE34071E}"/>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rgbClr val="C00000"/>
                </a:solidFill>
                <a:latin typeface="Calibri" panose="020F0502020204030204" pitchFamily="34" charset="0"/>
                <a:cs typeface="Calibri" panose="020F0502020204030204" pitchFamily="34" charset="0"/>
                <a:sym typeface="+mn-lt"/>
              </a:rPr>
              <a:t>2. </a:t>
            </a:r>
            <a:r>
              <a:rPr lang="en-US" altLang="zh-CN" sz="3600" b="1" dirty="0" err="1">
                <a:solidFill>
                  <a:srgbClr val="C00000"/>
                </a:solidFill>
                <a:latin typeface="Calibri" panose="020F0502020204030204" pitchFamily="34" charset="0"/>
                <a:cs typeface="Calibri" panose="020F0502020204030204" pitchFamily="34" charset="0"/>
                <a:sym typeface="+mn-lt"/>
              </a:rPr>
              <a:t>Ví</a:t>
            </a:r>
            <a:r>
              <a:rPr lang="en-US" altLang="zh-CN" sz="3600" b="1" dirty="0">
                <a:solidFill>
                  <a:srgbClr val="C00000"/>
                </a:solidFill>
                <a:latin typeface="Calibri" panose="020F0502020204030204" pitchFamily="34" charset="0"/>
                <a:cs typeface="Calibri" panose="020F0502020204030204" pitchFamily="34" charset="0"/>
                <a:sym typeface="+mn-lt"/>
              </a:rPr>
              <a:t> </a:t>
            </a:r>
            <a:r>
              <a:rPr lang="en-US" altLang="zh-CN" sz="3600" b="1" dirty="0" err="1">
                <a:solidFill>
                  <a:srgbClr val="C00000"/>
                </a:solidFill>
                <a:latin typeface="Calibri" panose="020F0502020204030204" pitchFamily="34" charset="0"/>
                <a:cs typeface="Calibri" panose="020F0502020204030204" pitchFamily="34" charset="0"/>
                <a:sym typeface="+mn-lt"/>
              </a:rPr>
              <a:t>dụ</a:t>
            </a:r>
            <a:endParaRPr lang="zh-CN" altLang="en-US" sz="3600" b="1" dirty="0">
              <a:solidFill>
                <a:srgbClr val="C00000"/>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38790356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F10A5-7359-9443-91A8-985B3DCD5604}"/>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A4FA65A-1F4C-AF49-8043-7EAEDA9C9042}"/>
              </a:ext>
            </a:extLst>
          </p:cNvPr>
          <p:cNvSpPr txBox="1"/>
          <p:nvPr/>
        </p:nvSpPr>
        <p:spPr>
          <a:xfrm>
            <a:off x="8040789" y="4898039"/>
            <a:ext cx="6376086" cy="458074"/>
          </a:xfrm>
          <a:prstGeom prst="rect">
            <a:avLst/>
          </a:prstGeom>
          <a:noFill/>
        </p:spPr>
        <p:txBody>
          <a:bodyPr wrap="square">
            <a:spAutoFit/>
          </a:bodyPr>
          <a:lstStyle/>
          <a:p>
            <a:pPr algn="just">
              <a:lnSpc>
                <a:spcPct val="150000"/>
              </a:lnSpc>
            </a:pPr>
            <a:r>
              <a:rPr lang="en-VN" sz="1800" b="1" i="1" dirty="0">
                <a:effectLst/>
                <a:latin typeface="Times New Roman" panose="02020603050405020304" pitchFamily="18" charset="0"/>
                <a:ea typeface="Times New Roman" panose="02020603050405020304" pitchFamily="18" charset="0"/>
              </a:rPr>
              <a:t> </a:t>
            </a:r>
            <a:endParaRPr lang="en-VN" sz="1600" dirty="0">
              <a:effectLst/>
              <a:latin typeface="Times New Roman" panose="02020603050405020304" pitchFamily="18" charset="0"/>
              <a:ea typeface="Times New Roman" panose="02020603050405020304" pitchFamily="18" charset="0"/>
            </a:endParaRPr>
          </a:p>
        </p:txBody>
      </p:sp>
      <p:sp>
        <p:nvSpPr>
          <p:cNvPr id="13" name="文本框 6">
            <a:extLst>
              <a:ext uri="{FF2B5EF4-FFF2-40B4-BE49-F238E27FC236}">
                <a16:creationId xmlns:a16="http://schemas.microsoft.com/office/drawing/2014/main" id="{59BD72C5-6F15-EE40-B2D9-FC6AE76F3BF5}"/>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rgbClr val="C00000"/>
                </a:solidFill>
                <a:latin typeface="Calibri" panose="020F0502020204030204" pitchFamily="34" charset="0"/>
                <a:cs typeface="Calibri" panose="020F0502020204030204" pitchFamily="34" charset="0"/>
                <a:sym typeface="+mn-lt"/>
              </a:rPr>
              <a:t>2. </a:t>
            </a:r>
            <a:r>
              <a:rPr lang="en-US" altLang="zh-CN" sz="3600" b="1" dirty="0" err="1">
                <a:solidFill>
                  <a:srgbClr val="C00000"/>
                </a:solidFill>
                <a:latin typeface="Calibri" panose="020F0502020204030204" pitchFamily="34" charset="0"/>
                <a:cs typeface="Calibri" panose="020F0502020204030204" pitchFamily="34" charset="0"/>
                <a:sym typeface="+mn-lt"/>
              </a:rPr>
              <a:t>Yêu</a:t>
            </a:r>
            <a:r>
              <a:rPr lang="en-US" altLang="zh-CN" sz="3600" b="1" dirty="0">
                <a:solidFill>
                  <a:srgbClr val="C00000"/>
                </a:solidFill>
                <a:latin typeface="Calibri" panose="020F0502020204030204" pitchFamily="34" charset="0"/>
                <a:cs typeface="Calibri" panose="020F0502020204030204" pitchFamily="34" charset="0"/>
                <a:sym typeface="+mn-lt"/>
              </a:rPr>
              <a:t> </a:t>
            </a:r>
            <a:r>
              <a:rPr lang="en-US" altLang="zh-CN" sz="3600" b="1" dirty="0" err="1">
                <a:solidFill>
                  <a:srgbClr val="C00000"/>
                </a:solidFill>
                <a:latin typeface="Calibri" panose="020F0502020204030204" pitchFamily="34" charset="0"/>
                <a:cs typeface="Calibri" panose="020F0502020204030204" pitchFamily="34" charset="0"/>
                <a:sym typeface="+mn-lt"/>
              </a:rPr>
              <a:t>cầu</a:t>
            </a:r>
            <a:endParaRPr lang="zh-CN" altLang="en-US" sz="3600" b="1" dirty="0">
              <a:solidFill>
                <a:srgbClr val="C00000"/>
              </a:solidFill>
              <a:latin typeface="Calibri" panose="020F0502020204030204" pitchFamily="34" charset="0"/>
              <a:cs typeface="Calibri" panose="020F0502020204030204" pitchFamily="34" charset="0"/>
              <a:sym typeface="+mn-lt"/>
            </a:endParaRPr>
          </a:p>
        </p:txBody>
      </p:sp>
      <p:graphicFrame>
        <p:nvGraphicFramePr>
          <p:cNvPr id="4" name="Diagram 3">
            <a:extLst>
              <a:ext uri="{FF2B5EF4-FFF2-40B4-BE49-F238E27FC236}">
                <a16:creationId xmlns:a16="http://schemas.microsoft.com/office/drawing/2014/main" id="{90DA7C88-3BD4-264D-BF7A-923469FA9A40}"/>
              </a:ext>
            </a:extLst>
          </p:cNvPr>
          <p:cNvGraphicFramePr/>
          <p:nvPr>
            <p:extLst>
              <p:ext uri="{D42A27DB-BD31-4B8C-83A1-F6EECF244321}">
                <p14:modId xmlns:p14="http://schemas.microsoft.com/office/powerpoint/2010/main" val="2105543457"/>
              </p:ext>
            </p:extLst>
          </p:nvPr>
        </p:nvGraphicFramePr>
        <p:xfrm>
          <a:off x="395416" y="1625402"/>
          <a:ext cx="11272328" cy="46721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6038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3"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7" name="文本框 6"/>
          <p:cNvSpPr txBox="1"/>
          <p:nvPr/>
        </p:nvSpPr>
        <p:spPr>
          <a:xfrm rot="16200000">
            <a:off x="5166460" y="324755"/>
            <a:ext cx="1015663" cy="6183610"/>
          </a:xfrm>
          <a:prstGeom prst="rect">
            <a:avLst/>
          </a:prstGeom>
          <a:noFill/>
        </p:spPr>
        <p:txBody>
          <a:bodyPr vert="eaVert" wrap="square" rtlCol="0">
            <a:spAutoFit/>
          </a:bodyPr>
          <a:lstStyle/>
          <a:p>
            <a:pPr algn="ctr"/>
            <a:r>
              <a:rPr lang="en-US" altLang="zh-CN" sz="5400" b="1" dirty="0">
                <a:solidFill>
                  <a:schemeClr val="tx2">
                    <a:lumMod val="75000"/>
                  </a:schemeClr>
                </a:solidFill>
                <a:latin typeface="Calibri" panose="020F0502020204030204" pitchFamily="34" charset="0"/>
                <a:cs typeface="Calibri" panose="020F0502020204030204" pitchFamily="34" charset="0"/>
                <a:sym typeface="+mn-lt"/>
              </a:rPr>
              <a:t>THỰC HÀNH </a:t>
            </a:r>
            <a:endParaRPr lang="zh-CN" altLang="en-US" sz="5400" b="1" dirty="0">
              <a:solidFill>
                <a:schemeClr val="tx2">
                  <a:lumMod val="75000"/>
                </a:schemeClr>
              </a:solidFill>
              <a:latin typeface="Calibri" panose="020F0502020204030204" pitchFamily="34" charset="0"/>
              <a:cs typeface="Calibri" panose="020F0502020204030204" pitchFamily="34" charset="0"/>
              <a:sym typeface="+mn-lt"/>
            </a:endParaRPr>
          </a:p>
        </p:txBody>
      </p:sp>
      <p:sp>
        <p:nvSpPr>
          <p:cNvPr id="10" name="文本框 9"/>
          <p:cNvSpPr txBox="1"/>
          <p:nvPr/>
        </p:nvSpPr>
        <p:spPr>
          <a:xfrm>
            <a:off x="9722399" y="2823925"/>
            <a:ext cx="700833"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II</a:t>
            </a:r>
            <a:endParaRPr lang="zh-CN" altLang="en-US"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9315" t="11326" r="44087" b="66379"/>
          <a:stretch/>
        </p:blipFill>
        <p:spPr>
          <a:xfrm>
            <a:off x="9301291" y="1529047"/>
            <a:ext cx="1834136" cy="1385792"/>
          </a:xfrm>
          <a:prstGeom prst="rect">
            <a:avLst/>
          </a:prstGeom>
        </p:spPr>
      </p:pic>
    </p:spTree>
    <p:extLst>
      <p:ext uri="{BB962C8B-B14F-4D97-AF65-F5344CB8AC3E}">
        <p14:creationId xmlns:p14="http://schemas.microsoft.com/office/powerpoint/2010/main" val="1367904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9064BF-D19B-0B4F-B0B6-F962C15C95BD}"/>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3" name="Diagram 2">
            <a:extLst>
              <a:ext uri="{FF2B5EF4-FFF2-40B4-BE49-F238E27FC236}">
                <a16:creationId xmlns:a16="http://schemas.microsoft.com/office/drawing/2014/main" id="{11912CB4-08C4-B946-9AD2-A67A66395E21}"/>
              </a:ext>
            </a:extLst>
          </p:cNvPr>
          <p:cNvGraphicFramePr/>
          <p:nvPr>
            <p:extLst>
              <p:ext uri="{D42A27DB-BD31-4B8C-83A1-F6EECF244321}">
                <p14:modId xmlns:p14="http://schemas.microsoft.com/office/powerpoint/2010/main" val="2124809810"/>
              </p:ext>
            </p:extLst>
          </p:nvPr>
        </p:nvGraphicFramePr>
        <p:xfrm>
          <a:off x="1465811" y="2012587"/>
          <a:ext cx="9506989" cy="254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图片 10">
            <a:extLst>
              <a:ext uri="{FF2B5EF4-FFF2-40B4-BE49-F238E27FC236}">
                <a16:creationId xmlns:a16="http://schemas.microsoft.com/office/drawing/2014/main" id="{4C39A2DD-AF15-394B-9FC1-59E877D331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71" t="5165" b="39679"/>
          <a:stretch/>
        </p:blipFill>
        <p:spPr>
          <a:xfrm flipH="1">
            <a:off x="267404" y="146304"/>
            <a:ext cx="2396814" cy="2682160"/>
          </a:xfrm>
          <a:prstGeom prst="rect">
            <a:avLst/>
          </a:prstGeom>
        </p:spPr>
      </p:pic>
    </p:spTree>
    <p:extLst>
      <p:ext uri="{BB962C8B-B14F-4D97-AF65-F5344CB8AC3E}">
        <p14:creationId xmlns:p14="http://schemas.microsoft.com/office/powerpoint/2010/main" val="33107751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F10A5-7359-9443-91A8-985B3DCD5604}"/>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A4FA65A-1F4C-AF49-8043-7EAEDA9C9042}"/>
              </a:ext>
            </a:extLst>
          </p:cNvPr>
          <p:cNvSpPr txBox="1"/>
          <p:nvPr/>
        </p:nvSpPr>
        <p:spPr>
          <a:xfrm>
            <a:off x="8040789" y="4898039"/>
            <a:ext cx="6376086" cy="458074"/>
          </a:xfrm>
          <a:prstGeom prst="rect">
            <a:avLst/>
          </a:prstGeom>
          <a:noFill/>
        </p:spPr>
        <p:txBody>
          <a:bodyPr wrap="square">
            <a:spAutoFit/>
          </a:bodyPr>
          <a:lstStyle/>
          <a:p>
            <a:pPr algn="just">
              <a:lnSpc>
                <a:spcPct val="150000"/>
              </a:lnSpc>
            </a:pPr>
            <a:r>
              <a:rPr lang="en-VN" sz="1800" b="1" i="1" dirty="0">
                <a:effectLst/>
                <a:latin typeface="Times New Roman" panose="02020603050405020304" pitchFamily="18" charset="0"/>
                <a:ea typeface="Times New Roman" panose="02020603050405020304" pitchFamily="18" charset="0"/>
              </a:rPr>
              <a:t> </a:t>
            </a:r>
            <a:endParaRPr lang="en-VN" sz="1600" dirty="0">
              <a:effectLst/>
              <a:latin typeface="Times New Roman" panose="02020603050405020304" pitchFamily="18" charset="0"/>
              <a:ea typeface="Times New Roman" panose="02020603050405020304" pitchFamily="18" charset="0"/>
            </a:endParaRPr>
          </a:p>
        </p:txBody>
      </p:sp>
      <p:sp>
        <p:nvSpPr>
          <p:cNvPr id="13" name="文本框 6">
            <a:extLst>
              <a:ext uri="{FF2B5EF4-FFF2-40B4-BE49-F238E27FC236}">
                <a16:creationId xmlns:a16="http://schemas.microsoft.com/office/drawing/2014/main" id="{59BD72C5-6F15-EE40-B2D9-FC6AE76F3BF5}"/>
              </a:ext>
            </a:extLst>
          </p:cNvPr>
          <p:cNvSpPr txBox="1"/>
          <p:nvPr/>
        </p:nvSpPr>
        <p:spPr>
          <a:xfrm rot="16200000">
            <a:off x="5765683" y="-4646400"/>
            <a:ext cx="677108" cy="10899650"/>
          </a:xfrm>
          <a:prstGeom prst="rect">
            <a:avLst/>
          </a:prstGeom>
          <a:noFill/>
        </p:spPr>
        <p:txBody>
          <a:bodyPr vert="eaVert" wrap="square" rtlCol="0">
            <a:spAutoFit/>
          </a:bodyPr>
          <a:lstStyle/>
          <a:p>
            <a:pPr algn="ct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1.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Chuẩn</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bị</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viết</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ví</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dụ</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200" b="1" dirty="0" err="1">
                <a:solidFill>
                  <a:schemeClr val="tx2">
                    <a:lumMod val="75000"/>
                  </a:schemeClr>
                </a:solidFill>
                <a:latin typeface="Calibri" panose="020F0502020204030204" pitchFamily="34" charset="0"/>
                <a:cs typeface="Calibri" panose="020F0502020204030204" pitchFamily="34" charset="0"/>
                <a:sym typeface="+mn-lt"/>
              </a:rPr>
              <a:t>đề</a:t>
            </a:r>
            <a:r>
              <a:rPr lang="en-US" altLang="zh-CN" sz="3200" b="1" dirty="0">
                <a:solidFill>
                  <a:schemeClr val="tx2">
                    <a:lumMod val="75000"/>
                  </a:schemeClr>
                </a:solidFill>
                <a:latin typeface="Calibri" panose="020F0502020204030204" pitchFamily="34" charset="0"/>
                <a:cs typeface="Calibri" panose="020F0502020204030204" pitchFamily="34" charset="0"/>
                <a:sym typeface="+mn-lt"/>
              </a:rPr>
              <a:t> 2)</a:t>
            </a:r>
            <a:endParaRPr lang="zh-CN" altLang="en-US" sz="2800" b="1" i="1" dirty="0">
              <a:solidFill>
                <a:schemeClr val="tx2">
                  <a:lumMod val="75000"/>
                </a:schemeClr>
              </a:solidFill>
              <a:latin typeface="Calibri" panose="020F0502020204030204" pitchFamily="34" charset="0"/>
              <a:cs typeface="Calibri" panose="020F0502020204030204" pitchFamily="34" charset="0"/>
              <a:sym typeface="+mn-lt"/>
            </a:endParaRPr>
          </a:p>
        </p:txBody>
      </p:sp>
      <p:pic>
        <p:nvPicPr>
          <p:cNvPr id="10" name="图片 7">
            <a:extLst>
              <a:ext uri="{FF2B5EF4-FFF2-40B4-BE49-F238E27FC236}">
                <a16:creationId xmlns:a16="http://schemas.microsoft.com/office/drawing/2014/main" id="{A6F3B4D9-3A5F-1345-9A00-0DA763220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4" y="411045"/>
            <a:ext cx="1041711" cy="1461868"/>
          </a:xfrm>
          <a:prstGeom prst="rect">
            <a:avLst/>
          </a:prstGeom>
        </p:spPr>
      </p:pic>
      <p:graphicFrame>
        <p:nvGraphicFramePr>
          <p:cNvPr id="12" name="Diagram 11">
            <a:extLst>
              <a:ext uri="{FF2B5EF4-FFF2-40B4-BE49-F238E27FC236}">
                <a16:creationId xmlns:a16="http://schemas.microsoft.com/office/drawing/2014/main" id="{E3C6FCB3-8F51-A742-B467-566BE8CB45A1}"/>
              </a:ext>
            </a:extLst>
          </p:cNvPr>
          <p:cNvGraphicFramePr/>
          <p:nvPr>
            <p:extLst>
              <p:ext uri="{D42A27DB-BD31-4B8C-83A1-F6EECF244321}">
                <p14:modId xmlns:p14="http://schemas.microsoft.com/office/powerpoint/2010/main" val="2830881285"/>
              </p:ext>
            </p:extLst>
          </p:nvPr>
        </p:nvGraphicFramePr>
        <p:xfrm>
          <a:off x="654412" y="1501887"/>
          <a:ext cx="11029806" cy="4212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9822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D0ABB2-8D6E-964D-9F42-384E0469BAB9}"/>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pic>
        <p:nvPicPr>
          <p:cNvPr id="3" name="Picture 2">
            <a:hlinkClick r:id="rId3" action="ppaction://hlinksldjump"/>
            <a:extLst>
              <a:ext uri="{FF2B5EF4-FFF2-40B4-BE49-F238E27FC236}">
                <a16:creationId xmlns:a16="http://schemas.microsoft.com/office/drawing/2014/main" id="{819D3C70-77B4-8E4E-8071-CF13C3EAA6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4297535" y="2754013"/>
            <a:ext cx="2360439" cy="3355205"/>
          </a:xfrm>
          <a:prstGeom prst="roundRect">
            <a:avLst/>
          </a:prstGeom>
        </p:spPr>
      </p:pic>
      <p:sp>
        <p:nvSpPr>
          <p:cNvPr id="6" name="Pentagon 5">
            <a:extLst>
              <a:ext uri="{FF2B5EF4-FFF2-40B4-BE49-F238E27FC236}">
                <a16:creationId xmlns:a16="http://schemas.microsoft.com/office/drawing/2014/main" id="{EF069952-02D0-9647-9F14-E8B66E0A7708}"/>
              </a:ext>
            </a:extLst>
          </p:cNvPr>
          <p:cNvSpPr/>
          <p:nvPr/>
        </p:nvSpPr>
        <p:spPr>
          <a:xfrm>
            <a:off x="9818557" y="5984103"/>
            <a:ext cx="1693889" cy="61156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Bắt đầu</a:t>
            </a:r>
          </a:p>
        </p:txBody>
      </p:sp>
      <p:pic>
        <p:nvPicPr>
          <p:cNvPr id="5" name="Picture 4">
            <a:extLst>
              <a:ext uri="{FF2B5EF4-FFF2-40B4-BE49-F238E27FC236}">
                <a16:creationId xmlns:a16="http://schemas.microsoft.com/office/drawing/2014/main" id="{B662120A-B800-0A46-94B9-6A360A3CC3B0}"/>
              </a:ext>
            </a:extLst>
          </p:cNvPr>
          <p:cNvPicPr>
            <a:picLocks noChangeAspect="1"/>
          </p:cNvPicPr>
          <p:nvPr/>
        </p:nvPicPr>
        <p:blipFill>
          <a:blip r:embed="rId6"/>
          <a:stretch>
            <a:fillRect/>
          </a:stretch>
        </p:blipFill>
        <p:spPr>
          <a:xfrm>
            <a:off x="6096000" y="679253"/>
            <a:ext cx="5575300" cy="1104900"/>
          </a:xfrm>
          <a:prstGeom prst="rect">
            <a:avLst/>
          </a:prstGeom>
        </p:spPr>
      </p:pic>
    </p:spTree>
    <p:extLst>
      <p:ext uri="{BB962C8B-B14F-4D97-AF65-F5344CB8AC3E}">
        <p14:creationId xmlns:p14="http://schemas.microsoft.com/office/powerpoint/2010/main" val="3332771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F10A5-7359-9443-91A8-985B3DCD5604}"/>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A4FA65A-1F4C-AF49-8043-7EAEDA9C9042}"/>
              </a:ext>
            </a:extLst>
          </p:cNvPr>
          <p:cNvSpPr txBox="1"/>
          <p:nvPr/>
        </p:nvSpPr>
        <p:spPr>
          <a:xfrm>
            <a:off x="8040789" y="4898039"/>
            <a:ext cx="6376086" cy="458074"/>
          </a:xfrm>
          <a:prstGeom prst="rect">
            <a:avLst/>
          </a:prstGeom>
          <a:noFill/>
        </p:spPr>
        <p:txBody>
          <a:bodyPr wrap="square">
            <a:spAutoFit/>
          </a:bodyPr>
          <a:lstStyle/>
          <a:p>
            <a:pPr algn="just">
              <a:lnSpc>
                <a:spcPct val="150000"/>
              </a:lnSpc>
            </a:pPr>
            <a:r>
              <a:rPr lang="en-VN" sz="1800" b="1" i="1" dirty="0">
                <a:effectLst/>
                <a:latin typeface="Times New Roman" panose="02020603050405020304" pitchFamily="18" charset="0"/>
                <a:ea typeface="Times New Roman" panose="02020603050405020304" pitchFamily="18" charset="0"/>
              </a:rPr>
              <a:t> </a:t>
            </a:r>
            <a:endParaRPr lang="en-VN" sz="1600" dirty="0">
              <a:effectLst/>
              <a:latin typeface="Times New Roman" panose="02020603050405020304" pitchFamily="18" charset="0"/>
              <a:ea typeface="Times New Roman" panose="02020603050405020304" pitchFamily="18" charset="0"/>
            </a:endParaRPr>
          </a:p>
        </p:txBody>
      </p:sp>
      <p:sp>
        <p:nvSpPr>
          <p:cNvPr id="13" name="文本框 6">
            <a:extLst>
              <a:ext uri="{FF2B5EF4-FFF2-40B4-BE49-F238E27FC236}">
                <a16:creationId xmlns:a16="http://schemas.microsoft.com/office/drawing/2014/main" id="{59BD72C5-6F15-EE40-B2D9-FC6AE76F3BF5}"/>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2.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Tìm</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ý</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và</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lập</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dàn</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ý</a:t>
            </a:r>
            <a:endParaRPr lang="zh-CN" altLang="en-US" sz="3600" b="1" dirty="0">
              <a:solidFill>
                <a:schemeClr val="tx2">
                  <a:lumMod val="75000"/>
                </a:schemeClr>
              </a:solidFill>
              <a:latin typeface="Calibri" panose="020F0502020204030204" pitchFamily="34" charset="0"/>
              <a:cs typeface="Calibri" panose="020F0502020204030204" pitchFamily="34" charset="0"/>
              <a:sym typeface="+mn-lt"/>
            </a:endParaRPr>
          </a:p>
        </p:txBody>
      </p:sp>
      <p:graphicFrame>
        <p:nvGraphicFramePr>
          <p:cNvPr id="4" name="Table 3">
            <a:extLst>
              <a:ext uri="{FF2B5EF4-FFF2-40B4-BE49-F238E27FC236}">
                <a16:creationId xmlns:a16="http://schemas.microsoft.com/office/drawing/2014/main" id="{282C0F35-8FF2-4845-8205-364D0792B0B3}"/>
              </a:ext>
            </a:extLst>
          </p:cNvPr>
          <p:cNvGraphicFramePr>
            <a:graphicFrameLocks noGrp="1"/>
          </p:cNvGraphicFramePr>
          <p:nvPr>
            <p:extLst>
              <p:ext uri="{D42A27DB-BD31-4B8C-83A1-F6EECF244321}">
                <p14:modId xmlns:p14="http://schemas.microsoft.com/office/powerpoint/2010/main" val="1676379427"/>
              </p:ext>
            </p:extLst>
          </p:nvPr>
        </p:nvGraphicFramePr>
        <p:xfrm>
          <a:off x="561474" y="1271196"/>
          <a:ext cx="11068836" cy="4922773"/>
        </p:xfrm>
        <a:graphic>
          <a:graphicData uri="http://schemas.openxmlformats.org/drawingml/2006/table">
            <a:tbl>
              <a:tblPr firstRow="1" firstCol="1" bandRow="1">
                <a:tableStyleId>{5C22544A-7EE6-4342-B048-85BDC9FD1C3A}</a:tableStyleId>
              </a:tblPr>
              <a:tblGrid>
                <a:gridCol w="6705385">
                  <a:extLst>
                    <a:ext uri="{9D8B030D-6E8A-4147-A177-3AD203B41FA5}">
                      <a16:colId xmlns:a16="http://schemas.microsoft.com/office/drawing/2014/main" val="1638618189"/>
                    </a:ext>
                  </a:extLst>
                </a:gridCol>
                <a:gridCol w="4363451">
                  <a:extLst>
                    <a:ext uri="{9D8B030D-6E8A-4147-A177-3AD203B41FA5}">
                      <a16:colId xmlns:a16="http://schemas.microsoft.com/office/drawing/2014/main" val="1996458968"/>
                    </a:ext>
                  </a:extLst>
                </a:gridCol>
              </a:tblGrid>
              <a:tr h="130793">
                <a:tc gridSpan="2">
                  <a:txBody>
                    <a:bodyPr/>
                    <a:lstStyle/>
                    <a:p>
                      <a:pPr algn="ctr">
                        <a:lnSpc>
                          <a:spcPct val="100000"/>
                        </a:lnSpc>
                      </a:pPr>
                      <a:r>
                        <a:rPr lang="vi-VN" sz="2800">
                          <a:effectLst/>
                          <a:latin typeface="Calibri" panose="020F0502020204030204" pitchFamily="34" charset="0"/>
                          <a:cs typeface="Calibri" panose="020F0502020204030204" pitchFamily="34" charset="0"/>
                        </a:rPr>
                        <a:t>PHIẾU BÀI TẬP</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tc hMerge="1">
                  <a:txBody>
                    <a:bodyPr/>
                    <a:lstStyle/>
                    <a:p>
                      <a:endParaRPr lang="vi-VN"/>
                    </a:p>
                  </a:txBody>
                  <a:tcPr/>
                </a:tc>
                <a:extLst>
                  <a:ext uri="{0D108BD9-81ED-4DB2-BD59-A6C34878D82A}">
                    <a16:rowId xmlns:a16="http://schemas.microsoft.com/office/drawing/2014/main" val="3783262742"/>
                  </a:ext>
                </a:extLst>
              </a:tr>
              <a:tr h="279424">
                <a:tc>
                  <a:txBody>
                    <a:bodyPr/>
                    <a:lstStyle/>
                    <a:p>
                      <a:pPr algn="just">
                        <a:lnSpc>
                          <a:spcPct val="100000"/>
                        </a:lnSpc>
                      </a:pPr>
                      <a:r>
                        <a:rPr lang="vi-VN" sz="2800" dirty="0">
                          <a:effectLst/>
                          <a:latin typeface="Calibri" panose="020F0502020204030204" pitchFamily="34" charset="0"/>
                          <a:cs typeface="Calibri" panose="020F0502020204030204" pitchFamily="34" charset="0"/>
                        </a:rPr>
                        <a:t>Lựa chọn tác phẩm:</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tc>
                  <a:txBody>
                    <a:bodyPr/>
                    <a:lstStyle/>
                    <a:p>
                      <a:pPr algn="just">
                        <a:lnSpc>
                          <a:spcPct val="100000"/>
                        </a:lnSpc>
                      </a:pPr>
                      <a:r>
                        <a:rPr lang="vi-VN" sz="2800">
                          <a:effectLst/>
                          <a:latin typeface="Calibri" panose="020F0502020204030204" pitchFamily="34" charset="0"/>
                          <a:cs typeface="Calibri" panose="020F0502020204030204" pitchFamily="34" charset="0"/>
                        </a:rPr>
                        <a:t> </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extLst>
                  <a:ext uri="{0D108BD9-81ED-4DB2-BD59-A6C34878D82A}">
                    <a16:rowId xmlns:a16="http://schemas.microsoft.com/office/drawing/2014/main" val="3041084898"/>
                  </a:ext>
                </a:extLst>
              </a:tr>
              <a:tr h="873829">
                <a:tc>
                  <a:txBody>
                    <a:bodyPr/>
                    <a:lstStyle/>
                    <a:p>
                      <a:pPr algn="just">
                        <a:lnSpc>
                          <a:spcPct val="100000"/>
                        </a:lnSpc>
                      </a:pPr>
                      <a:r>
                        <a:rPr lang="vi-VN" sz="2800" dirty="0">
                          <a:effectLst/>
                          <a:latin typeface="Calibri" panose="020F0502020204030204" pitchFamily="34" charset="0"/>
                          <a:cs typeface="Calibri" panose="020F0502020204030204" pitchFamily="34" charset="0"/>
                        </a:rPr>
                        <a:t> 1. Đoạn thơ thuộc phần nào trong bài </a:t>
                      </a:r>
                      <a:r>
                        <a:rPr lang="vi-VN" sz="2800" i="1" dirty="0">
                          <a:effectLst/>
                          <a:latin typeface="Calibri" panose="020F0502020204030204" pitchFamily="34" charset="0"/>
                          <a:cs typeface="Calibri" panose="020F0502020204030204" pitchFamily="34" charset="0"/>
                        </a:rPr>
                        <a:t>“Đất nước”?</a:t>
                      </a:r>
                      <a:endParaRPr lang="en-VN" sz="2800" i="1" dirty="0">
                        <a:effectLst/>
                        <a:latin typeface="Calibri" panose="020F0502020204030204" pitchFamily="34" charset="0"/>
                        <a:cs typeface="Calibri" panose="020F0502020204030204" pitchFamily="34" charset="0"/>
                      </a:endParaRPr>
                    </a:p>
                  </a:txBody>
                  <a:tcPr marL="31843" marR="31843" marT="0" marB="0"/>
                </a:tc>
                <a:tc>
                  <a:txBody>
                    <a:bodyPr/>
                    <a:lstStyle/>
                    <a:p>
                      <a:pPr algn="just">
                        <a:lnSpc>
                          <a:spcPct val="100000"/>
                        </a:lnSpc>
                      </a:pPr>
                      <a:r>
                        <a:rPr lang="vi-VN" sz="2800">
                          <a:effectLst/>
                          <a:latin typeface="Calibri" panose="020F0502020204030204" pitchFamily="34" charset="0"/>
                          <a:cs typeface="Calibri" panose="020F0502020204030204" pitchFamily="34" charset="0"/>
                        </a:rPr>
                        <a:t> </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extLst>
                  <a:ext uri="{0D108BD9-81ED-4DB2-BD59-A6C34878D82A}">
                    <a16:rowId xmlns:a16="http://schemas.microsoft.com/office/drawing/2014/main" val="2402821606"/>
                  </a:ext>
                </a:extLst>
              </a:tr>
              <a:tr h="725228">
                <a:tc>
                  <a:txBody>
                    <a:bodyPr/>
                    <a:lstStyle/>
                    <a:p>
                      <a:pPr algn="just">
                        <a:lnSpc>
                          <a:spcPct val="100000"/>
                        </a:lnSpc>
                      </a:pPr>
                      <a:r>
                        <a:rPr lang="vi-VN" sz="2800" dirty="0">
                          <a:effectLst/>
                          <a:latin typeface="Calibri" panose="020F0502020204030204" pitchFamily="34" charset="0"/>
                          <a:cs typeface="Calibri" panose="020F0502020204030204" pitchFamily="34" charset="0"/>
                        </a:rPr>
                        <a:t>2. </a:t>
                      </a:r>
                      <a:r>
                        <a:rPr lang="en-US" sz="2800" dirty="0" err="1">
                          <a:effectLst/>
                          <a:latin typeface="Calibri" panose="020F0502020204030204" pitchFamily="34" charset="0"/>
                          <a:cs typeface="Calibri" panose="020F0502020204030204" pitchFamily="34" charset="0"/>
                        </a:rPr>
                        <a:t>Nhân</a:t>
                      </a:r>
                      <a:r>
                        <a:rPr lang="vi-VN" sz="2800" dirty="0">
                          <a:effectLst/>
                          <a:latin typeface="Calibri" panose="020F0502020204030204" pitchFamily="34" charset="0"/>
                          <a:cs typeface="Calibri" panose="020F0502020204030204" pitchFamily="34" charset="0"/>
                        </a:rPr>
                        <a:t> vật trữ tình bộc lộ cảm xúc, tâm trạng gì trong đoạn thơ?</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algn="just">
                        <a:lnSpc>
                          <a:spcPct val="100000"/>
                        </a:lnSpc>
                      </a:pPr>
                      <a:r>
                        <a:rPr lang="vi-VN" sz="2800">
                          <a:effectLst/>
                          <a:latin typeface="Calibri" panose="020F0502020204030204" pitchFamily="34" charset="0"/>
                          <a:cs typeface="Calibri" panose="020F0502020204030204" pitchFamily="34" charset="0"/>
                        </a:rPr>
                        <a:t> </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extLst>
                  <a:ext uri="{0D108BD9-81ED-4DB2-BD59-A6C34878D82A}">
                    <a16:rowId xmlns:a16="http://schemas.microsoft.com/office/drawing/2014/main" val="42456863"/>
                  </a:ext>
                </a:extLst>
              </a:tr>
              <a:tr h="1468235">
                <a:tc>
                  <a:txBody>
                    <a:bodyPr/>
                    <a:lstStyle/>
                    <a:p>
                      <a:pPr algn="just">
                        <a:lnSpc>
                          <a:spcPct val="100000"/>
                        </a:lnSpc>
                      </a:pPr>
                      <a:r>
                        <a:rPr lang="vi-VN" sz="2800" dirty="0">
                          <a:effectLst/>
                          <a:latin typeface="Calibri" panose="020F0502020204030204" pitchFamily="34" charset="0"/>
                          <a:cs typeface="Calibri" panose="020F0502020204030204" pitchFamily="34" charset="0"/>
                        </a:rPr>
                        <a:t>3. Tác giả đã sử dụng thành công những yếu tố nghệ thuật nào để biểu đạt nội dung (thể thơ, hình ảnh, từ ngữ, biện pháp tu từ…)</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algn="just">
                        <a:lnSpc>
                          <a:spcPct val="100000"/>
                        </a:lnSpc>
                      </a:pPr>
                      <a:r>
                        <a:rPr lang="vi-VN" sz="2800">
                          <a:effectLst/>
                          <a:latin typeface="Calibri" panose="020F0502020204030204" pitchFamily="34" charset="0"/>
                          <a:cs typeface="Calibri" panose="020F0502020204030204" pitchFamily="34" charset="0"/>
                        </a:rPr>
                        <a:t> </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extLst>
                  <a:ext uri="{0D108BD9-81ED-4DB2-BD59-A6C34878D82A}">
                    <a16:rowId xmlns:a16="http://schemas.microsoft.com/office/drawing/2014/main" val="2948035823"/>
                  </a:ext>
                </a:extLst>
              </a:tr>
              <a:tr h="873829">
                <a:tc>
                  <a:txBody>
                    <a:bodyPr/>
                    <a:lstStyle/>
                    <a:p>
                      <a:pPr algn="just">
                        <a:lnSpc>
                          <a:spcPct val="100000"/>
                        </a:lnSpc>
                      </a:pPr>
                      <a:r>
                        <a:rPr lang="vi-VN" sz="2800" dirty="0">
                          <a:effectLst/>
                          <a:latin typeface="Calibri" panose="020F0502020204030204" pitchFamily="34" charset="0"/>
                          <a:cs typeface="Calibri" panose="020F0502020204030204" pitchFamily="34" charset="0"/>
                        </a:rPr>
                        <a:t>4. Đoạn thơ gợi cho em những cảm xúc, suy nghĩ, liên tưởng như thế nào?</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algn="just">
                        <a:lnSpc>
                          <a:spcPct val="100000"/>
                        </a:lnSpc>
                      </a:pPr>
                      <a:r>
                        <a:rPr lang="vi-VN" sz="2800" dirty="0">
                          <a:effectLst/>
                          <a:latin typeface="Calibri" panose="020F0502020204030204" pitchFamily="34" charset="0"/>
                          <a:cs typeface="Calibri" panose="020F0502020204030204" pitchFamily="34" charset="0"/>
                        </a:rPr>
                        <a:t> </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extLst>
                  <a:ext uri="{0D108BD9-81ED-4DB2-BD59-A6C34878D82A}">
                    <a16:rowId xmlns:a16="http://schemas.microsoft.com/office/drawing/2014/main" val="1561922260"/>
                  </a:ext>
                </a:extLst>
              </a:tr>
            </a:tbl>
          </a:graphicData>
        </a:graphic>
      </p:graphicFrame>
    </p:spTree>
    <p:extLst>
      <p:ext uri="{BB962C8B-B14F-4D97-AF65-F5344CB8AC3E}">
        <p14:creationId xmlns:p14="http://schemas.microsoft.com/office/powerpoint/2010/main" val="33017788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F10A5-7359-9443-91A8-985B3DCD5604}"/>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A4FA65A-1F4C-AF49-8043-7EAEDA9C9042}"/>
              </a:ext>
            </a:extLst>
          </p:cNvPr>
          <p:cNvSpPr txBox="1"/>
          <p:nvPr/>
        </p:nvSpPr>
        <p:spPr>
          <a:xfrm>
            <a:off x="8040789" y="4898039"/>
            <a:ext cx="6376086" cy="458074"/>
          </a:xfrm>
          <a:prstGeom prst="rect">
            <a:avLst/>
          </a:prstGeom>
          <a:noFill/>
        </p:spPr>
        <p:txBody>
          <a:bodyPr wrap="square">
            <a:spAutoFit/>
          </a:bodyPr>
          <a:lstStyle/>
          <a:p>
            <a:pPr algn="just">
              <a:lnSpc>
                <a:spcPct val="150000"/>
              </a:lnSpc>
            </a:pPr>
            <a:r>
              <a:rPr lang="en-VN" sz="1800" b="1" i="1" dirty="0">
                <a:effectLst/>
                <a:latin typeface="Times New Roman" panose="02020603050405020304" pitchFamily="18" charset="0"/>
                <a:ea typeface="Times New Roman" panose="02020603050405020304" pitchFamily="18" charset="0"/>
              </a:rPr>
              <a:t> </a:t>
            </a:r>
            <a:endParaRPr lang="en-VN" sz="1600" dirty="0">
              <a:effectLst/>
              <a:latin typeface="Times New Roman" panose="02020603050405020304" pitchFamily="18" charset="0"/>
              <a:ea typeface="Times New Roman" panose="02020603050405020304" pitchFamily="18" charset="0"/>
            </a:endParaRPr>
          </a:p>
        </p:txBody>
      </p:sp>
      <p:sp>
        <p:nvSpPr>
          <p:cNvPr id="13" name="文本框 6">
            <a:extLst>
              <a:ext uri="{FF2B5EF4-FFF2-40B4-BE49-F238E27FC236}">
                <a16:creationId xmlns:a16="http://schemas.microsoft.com/office/drawing/2014/main" id="{59BD72C5-6F15-EE40-B2D9-FC6AE76F3BF5}"/>
              </a:ext>
            </a:extLst>
          </p:cNvPr>
          <p:cNvSpPr txBox="1"/>
          <p:nvPr/>
        </p:nvSpPr>
        <p:spPr>
          <a:xfrm rot="16200000">
            <a:off x="5506950" y="-2265326"/>
            <a:ext cx="738664" cy="6183610"/>
          </a:xfrm>
          <a:prstGeom prst="rect">
            <a:avLst/>
          </a:prstGeom>
          <a:noFill/>
        </p:spPr>
        <p:txBody>
          <a:bodyPr vert="eaVert" wrap="square" rtlCol="0">
            <a:spAutoFit/>
          </a:bodyPr>
          <a:lstStyle/>
          <a:p>
            <a:pPr algn="ct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2.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Tìm</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ý</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và</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lập</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dàn</a:t>
            </a:r>
            <a:r>
              <a:rPr lang="en-US" altLang="zh-CN" sz="3600" b="1" dirty="0">
                <a:solidFill>
                  <a:schemeClr val="tx2">
                    <a:lumMod val="75000"/>
                  </a:schemeClr>
                </a:solidFill>
                <a:latin typeface="Calibri" panose="020F0502020204030204" pitchFamily="34" charset="0"/>
                <a:cs typeface="Calibri" panose="020F0502020204030204" pitchFamily="34" charset="0"/>
                <a:sym typeface="+mn-lt"/>
              </a:rPr>
              <a:t> </a:t>
            </a:r>
            <a:r>
              <a:rPr lang="en-US" altLang="zh-CN" sz="3600" b="1" dirty="0" err="1">
                <a:solidFill>
                  <a:schemeClr val="tx2">
                    <a:lumMod val="75000"/>
                  </a:schemeClr>
                </a:solidFill>
                <a:latin typeface="Calibri" panose="020F0502020204030204" pitchFamily="34" charset="0"/>
                <a:cs typeface="Calibri" panose="020F0502020204030204" pitchFamily="34" charset="0"/>
                <a:sym typeface="+mn-lt"/>
              </a:rPr>
              <a:t>ý</a:t>
            </a:r>
            <a:endParaRPr lang="zh-CN" altLang="en-US" sz="3600" b="1" dirty="0">
              <a:solidFill>
                <a:schemeClr val="tx2">
                  <a:lumMod val="75000"/>
                </a:schemeClr>
              </a:solidFill>
              <a:latin typeface="Calibri" panose="020F0502020204030204" pitchFamily="34" charset="0"/>
              <a:cs typeface="Calibri" panose="020F0502020204030204" pitchFamily="34" charset="0"/>
              <a:sym typeface="+mn-lt"/>
            </a:endParaRPr>
          </a:p>
        </p:txBody>
      </p:sp>
      <p:graphicFrame>
        <p:nvGraphicFramePr>
          <p:cNvPr id="4" name="Table 3">
            <a:extLst>
              <a:ext uri="{FF2B5EF4-FFF2-40B4-BE49-F238E27FC236}">
                <a16:creationId xmlns:a16="http://schemas.microsoft.com/office/drawing/2014/main" id="{282C0F35-8FF2-4845-8205-364D0792B0B3}"/>
              </a:ext>
            </a:extLst>
          </p:cNvPr>
          <p:cNvGraphicFramePr>
            <a:graphicFrameLocks noGrp="1"/>
          </p:cNvGraphicFramePr>
          <p:nvPr>
            <p:extLst>
              <p:ext uri="{D42A27DB-BD31-4B8C-83A1-F6EECF244321}">
                <p14:modId xmlns:p14="http://schemas.microsoft.com/office/powerpoint/2010/main" val="4072229132"/>
              </p:ext>
            </p:extLst>
          </p:nvPr>
        </p:nvGraphicFramePr>
        <p:xfrm>
          <a:off x="411891" y="1269131"/>
          <a:ext cx="11401168" cy="5329104"/>
        </p:xfrm>
        <a:graphic>
          <a:graphicData uri="http://schemas.openxmlformats.org/drawingml/2006/table">
            <a:tbl>
              <a:tblPr firstRow="1" firstCol="1" bandRow="1">
                <a:tableStyleId>{5C22544A-7EE6-4342-B048-85BDC9FD1C3A}</a:tableStyleId>
              </a:tblPr>
              <a:tblGrid>
                <a:gridCol w="6967157">
                  <a:extLst>
                    <a:ext uri="{9D8B030D-6E8A-4147-A177-3AD203B41FA5}">
                      <a16:colId xmlns:a16="http://schemas.microsoft.com/office/drawing/2014/main" val="1638618189"/>
                    </a:ext>
                  </a:extLst>
                </a:gridCol>
                <a:gridCol w="4434011">
                  <a:extLst>
                    <a:ext uri="{9D8B030D-6E8A-4147-A177-3AD203B41FA5}">
                      <a16:colId xmlns:a16="http://schemas.microsoft.com/office/drawing/2014/main" val="1996458968"/>
                    </a:ext>
                  </a:extLst>
                </a:gridCol>
              </a:tblGrid>
              <a:tr h="130793">
                <a:tc gridSpan="2">
                  <a:txBody>
                    <a:bodyPr/>
                    <a:lstStyle/>
                    <a:p>
                      <a:pPr algn="ctr">
                        <a:lnSpc>
                          <a:spcPct val="100000"/>
                        </a:lnSpc>
                      </a:pPr>
                      <a:r>
                        <a:rPr lang="vi-VN" sz="2800">
                          <a:effectLst/>
                          <a:latin typeface="Calibri" panose="020F0502020204030204" pitchFamily="34" charset="0"/>
                          <a:cs typeface="Calibri" panose="020F0502020204030204" pitchFamily="34" charset="0"/>
                        </a:rPr>
                        <a:t>PHIẾU BÀI TẬP</a:t>
                      </a:r>
                      <a:endParaRPr lang="en-VN" sz="280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tc hMerge="1">
                  <a:txBody>
                    <a:bodyPr/>
                    <a:lstStyle/>
                    <a:p>
                      <a:endParaRPr lang="vi-VN"/>
                    </a:p>
                  </a:txBody>
                  <a:tcPr/>
                </a:tc>
                <a:extLst>
                  <a:ext uri="{0D108BD9-81ED-4DB2-BD59-A6C34878D82A}">
                    <a16:rowId xmlns:a16="http://schemas.microsoft.com/office/drawing/2014/main" val="3783262742"/>
                  </a:ext>
                </a:extLst>
              </a:tr>
              <a:tr h="279424">
                <a:tc>
                  <a:txBody>
                    <a:bodyPr/>
                    <a:lstStyle/>
                    <a:p>
                      <a:pPr algn="just">
                        <a:lnSpc>
                          <a:spcPct val="100000"/>
                        </a:lnSpc>
                      </a:pPr>
                      <a:r>
                        <a:rPr lang="vi-VN" sz="2800" dirty="0">
                          <a:effectLst/>
                          <a:latin typeface="Calibri" panose="020F0502020204030204" pitchFamily="34" charset="0"/>
                          <a:cs typeface="Calibri" panose="020F0502020204030204" pitchFamily="34" charset="0"/>
                        </a:rPr>
                        <a:t>Lựa chọn tác phẩm:</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a:txBody>
                  <a:tcPr marL="31843" marR="31843" marT="0" marB="0"/>
                </a:tc>
                <a:tc>
                  <a:txBody>
                    <a:bodyPr/>
                    <a:lstStyle/>
                    <a:p>
                      <a:pPr algn="just">
                        <a:lnSpc>
                          <a:spcPct val="100000"/>
                        </a:lnSpc>
                      </a:pPr>
                      <a:r>
                        <a:rPr lang="vi-VN" sz="2800" dirty="0">
                          <a:latin typeface="Calibri" panose="020F0502020204030204" pitchFamily="34" charset="0"/>
                          <a:cs typeface="Calibri" panose="020F0502020204030204" pitchFamily="34" charset="0"/>
                        </a:rPr>
                        <a:t> Đề 2</a:t>
                      </a:r>
                      <a:endParaRPr lang="en-VN" sz="2800" dirty="0">
                        <a:latin typeface="Calibri" panose="020F0502020204030204" pitchFamily="34" charset="0"/>
                        <a:cs typeface="Calibri" panose="020F0502020204030204" pitchFamily="34" charset="0"/>
                      </a:endParaRPr>
                    </a:p>
                  </a:txBody>
                  <a:tcPr marL="31843" marR="31843" marT="0" marB="0"/>
                </a:tc>
                <a:extLst>
                  <a:ext uri="{0D108BD9-81ED-4DB2-BD59-A6C34878D82A}">
                    <a16:rowId xmlns:a16="http://schemas.microsoft.com/office/drawing/2014/main" val="3041084898"/>
                  </a:ext>
                </a:extLst>
              </a:tr>
              <a:tr h="873829">
                <a:tc>
                  <a:txBody>
                    <a:bodyPr/>
                    <a:lstStyle/>
                    <a:p>
                      <a:pPr algn="just">
                        <a:lnSpc>
                          <a:spcPct val="100000"/>
                        </a:lnSpc>
                      </a:pPr>
                      <a:r>
                        <a:rPr lang="vi-VN" sz="2800" dirty="0">
                          <a:effectLst/>
                          <a:latin typeface="Calibri" panose="020F0502020204030204" pitchFamily="34" charset="0"/>
                          <a:cs typeface="Calibri" panose="020F0502020204030204" pitchFamily="34" charset="0"/>
                        </a:rPr>
                        <a:t> 1. Đoạn thơ thuộc phần nào trong bài </a:t>
                      </a:r>
                      <a:r>
                        <a:rPr lang="vi-VN" sz="2800" i="1" dirty="0">
                          <a:effectLst/>
                          <a:latin typeface="Calibri" panose="020F0502020204030204" pitchFamily="34" charset="0"/>
                          <a:cs typeface="Calibri" panose="020F0502020204030204" pitchFamily="34" charset="0"/>
                        </a:rPr>
                        <a:t>“Đất nước”?</a:t>
                      </a:r>
                      <a:endParaRPr lang="en-VN" sz="2800" i="1" dirty="0">
                        <a:effectLst/>
                        <a:latin typeface="Calibri" panose="020F0502020204030204" pitchFamily="34" charset="0"/>
                        <a:cs typeface="Calibri" panose="020F0502020204030204" pitchFamily="34" charset="0"/>
                      </a:endParaRPr>
                    </a:p>
                  </a:txBody>
                  <a:tcPr marL="31843" marR="31843" marT="0" marB="0"/>
                </a:tc>
                <a:tc>
                  <a:txBody>
                    <a:bodyPr/>
                    <a:lstStyle/>
                    <a:p>
                      <a:pPr marL="457200" indent="-457200" algn="just">
                        <a:lnSpc>
                          <a:spcPct val="100000"/>
                        </a:lnSpc>
                        <a:buFontTx/>
                        <a:buChar char="-"/>
                      </a:pPr>
                      <a:r>
                        <a:rPr lang="en-VN" sz="2800" dirty="0">
                          <a:latin typeface="Calibri" panose="020F0502020204030204" pitchFamily="34" charset="0"/>
                          <a:cs typeface="Calibri" panose="020F0502020204030204" pitchFamily="34" charset="0"/>
                        </a:rPr>
                        <a:t>Phần mở đầu bài thơ</a:t>
                      </a:r>
                    </a:p>
                  </a:txBody>
                  <a:tcPr marL="31843" marR="31843" marT="0" marB="0"/>
                </a:tc>
                <a:extLst>
                  <a:ext uri="{0D108BD9-81ED-4DB2-BD59-A6C34878D82A}">
                    <a16:rowId xmlns:a16="http://schemas.microsoft.com/office/drawing/2014/main" val="2402821606"/>
                  </a:ext>
                </a:extLst>
              </a:tr>
              <a:tr h="725228">
                <a:tc>
                  <a:txBody>
                    <a:bodyPr/>
                    <a:lstStyle/>
                    <a:p>
                      <a:pPr algn="just">
                        <a:lnSpc>
                          <a:spcPct val="100000"/>
                        </a:lnSpc>
                      </a:pPr>
                      <a:r>
                        <a:rPr lang="vi-VN" sz="2800" dirty="0">
                          <a:effectLst/>
                          <a:latin typeface="Calibri" panose="020F0502020204030204" pitchFamily="34" charset="0"/>
                          <a:cs typeface="Calibri" panose="020F0502020204030204" pitchFamily="34" charset="0"/>
                        </a:rPr>
                        <a:t>2. </a:t>
                      </a:r>
                      <a:r>
                        <a:rPr lang="en-US" sz="2800" dirty="0" err="1">
                          <a:effectLst/>
                          <a:latin typeface="Calibri" panose="020F0502020204030204" pitchFamily="34" charset="0"/>
                          <a:cs typeface="Calibri" panose="020F0502020204030204" pitchFamily="34" charset="0"/>
                        </a:rPr>
                        <a:t>Nhân</a:t>
                      </a:r>
                      <a:r>
                        <a:rPr lang="vi-VN" sz="2800" dirty="0">
                          <a:effectLst/>
                          <a:latin typeface="Calibri" panose="020F0502020204030204" pitchFamily="34" charset="0"/>
                          <a:cs typeface="Calibri" panose="020F0502020204030204" pitchFamily="34" charset="0"/>
                        </a:rPr>
                        <a:t> vật trữ tình bộc lộ cảm xúc, tâm trạng gì trong đoạn thơ?</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marL="457200" indent="-457200" algn="just">
                        <a:lnSpc>
                          <a:spcPct val="100000"/>
                        </a:lnSpc>
                        <a:buFontTx/>
                        <a:buChar char="-"/>
                      </a:pPr>
                      <a:r>
                        <a:rPr lang="en-VN" sz="2800" dirty="0">
                          <a:latin typeface="Calibri" panose="020F0502020204030204" pitchFamily="34" charset="0"/>
                          <a:cs typeface="Calibri" panose="020F0502020204030204" pitchFamily="34" charset="0"/>
                        </a:rPr>
                        <a:t>Tâm trạng buồn, tràn đầy nhung nhớ</a:t>
                      </a:r>
                    </a:p>
                  </a:txBody>
                  <a:tcPr marL="31843" marR="31843" marT="0" marB="0"/>
                </a:tc>
                <a:extLst>
                  <a:ext uri="{0D108BD9-81ED-4DB2-BD59-A6C34878D82A}">
                    <a16:rowId xmlns:a16="http://schemas.microsoft.com/office/drawing/2014/main" val="42456863"/>
                  </a:ext>
                </a:extLst>
              </a:tr>
              <a:tr h="1468235">
                <a:tc>
                  <a:txBody>
                    <a:bodyPr/>
                    <a:lstStyle/>
                    <a:p>
                      <a:pPr algn="just">
                        <a:lnSpc>
                          <a:spcPct val="100000"/>
                        </a:lnSpc>
                      </a:pPr>
                      <a:r>
                        <a:rPr lang="vi-VN" sz="2800" dirty="0">
                          <a:effectLst/>
                          <a:latin typeface="Calibri" panose="020F0502020204030204" pitchFamily="34" charset="0"/>
                          <a:cs typeface="Calibri" panose="020F0502020204030204" pitchFamily="34" charset="0"/>
                        </a:rPr>
                        <a:t>3. Tác giả đã sử dụng thành công những yếu tố nghệ thuật nào để biểu đạt nội dung (thể thơ, hình ảnh, từ ngữ, biện pháp tu từ…)</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VN" sz="2800" dirty="0">
                          <a:latin typeface="Calibri" panose="020F0502020204030204" pitchFamily="34" charset="0"/>
                          <a:cs typeface="Calibri" panose="020F0502020204030204" pitchFamily="34" charset="0"/>
                        </a:rPr>
                        <a:t>So sánh, từ láy,</a:t>
                      </a:r>
                    </a:p>
                    <a:p>
                      <a:pPr algn="just">
                        <a:lnSpc>
                          <a:spcPct val="100000"/>
                        </a:lnSpc>
                      </a:pPr>
                      <a:endParaRPr lang="en-VN" sz="2800" dirty="0">
                        <a:latin typeface="Calibri" panose="020F0502020204030204" pitchFamily="34" charset="0"/>
                        <a:cs typeface="Calibri" panose="020F0502020204030204" pitchFamily="34" charset="0"/>
                      </a:endParaRPr>
                    </a:p>
                  </a:txBody>
                  <a:tcPr marL="31843" marR="31843" marT="0" marB="0"/>
                </a:tc>
                <a:extLst>
                  <a:ext uri="{0D108BD9-81ED-4DB2-BD59-A6C34878D82A}">
                    <a16:rowId xmlns:a16="http://schemas.microsoft.com/office/drawing/2014/main" val="2948035823"/>
                  </a:ext>
                </a:extLst>
              </a:tr>
              <a:tr h="873829">
                <a:tc>
                  <a:txBody>
                    <a:bodyPr/>
                    <a:lstStyle/>
                    <a:p>
                      <a:pPr algn="just">
                        <a:lnSpc>
                          <a:spcPct val="100000"/>
                        </a:lnSpc>
                      </a:pPr>
                      <a:r>
                        <a:rPr lang="vi-VN" sz="2800" dirty="0">
                          <a:effectLst/>
                          <a:latin typeface="Calibri" panose="020F0502020204030204" pitchFamily="34" charset="0"/>
                          <a:cs typeface="Calibri" panose="020F0502020204030204" pitchFamily="34" charset="0"/>
                        </a:rPr>
                        <a:t>4. Đoạn thơ gợi cho em những cảm xúc, suy nghĩ, liên tưởng như thế nào?</a:t>
                      </a:r>
                      <a:endParaRPr lang="en-VN" sz="2800" dirty="0">
                        <a:effectLst/>
                        <a:latin typeface="Calibri" panose="020F0502020204030204" pitchFamily="34" charset="0"/>
                        <a:cs typeface="Calibri" panose="020F0502020204030204" pitchFamily="34" charset="0"/>
                      </a:endParaRPr>
                    </a:p>
                  </a:txBody>
                  <a:tcPr marL="31843" marR="31843" marT="0" marB="0"/>
                </a:tc>
                <a:tc>
                  <a:txBody>
                    <a:bodyPr/>
                    <a:lstStyle/>
                    <a:p>
                      <a:pPr marL="457200" indent="-457200" algn="just">
                        <a:lnSpc>
                          <a:spcPct val="100000"/>
                        </a:lnSpc>
                        <a:buFontTx/>
                        <a:buChar char="-"/>
                      </a:pPr>
                      <a:r>
                        <a:rPr lang="vi-VN" sz="2800" dirty="0">
                          <a:latin typeface="Calibri" panose="020F0502020204030204" pitchFamily="34" charset="0"/>
                          <a:cs typeface="Calibri" panose="020F0502020204030204" pitchFamily="34" charset="0"/>
                        </a:rPr>
                        <a:t>L</a:t>
                      </a:r>
                      <a:r>
                        <a:rPr lang="en-VN" sz="2800" dirty="0">
                          <a:latin typeface="Calibri" panose="020F0502020204030204" pitchFamily="34" charset="0"/>
                          <a:cs typeface="Calibri" panose="020F0502020204030204" pitchFamily="34" charset="0"/>
                        </a:rPr>
                        <a:t>à một trong những đoạn thơ hay nhất viết về mùa thu. </a:t>
                      </a:r>
                    </a:p>
                  </a:txBody>
                  <a:tcPr marL="31843" marR="31843" marT="0" marB="0"/>
                </a:tc>
                <a:extLst>
                  <a:ext uri="{0D108BD9-81ED-4DB2-BD59-A6C34878D82A}">
                    <a16:rowId xmlns:a16="http://schemas.microsoft.com/office/drawing/2014/main" val="1561922260"/>
                  </a:ext>
                </a:extLst>
              </a:tr>
            </a:tbl>
          </a:graphicData>
        </a:graphic>
      </p:graphicFrame>
    </p:spTree>
    <p:extLst>
      <p:ext uri="{BB962C8B-B14F-4D97-AF65-F5344CB8AC3E}">
        <p14:creationId xmlns:p14="http://schemas.microsoft.com/office/powerpoint/2010/main" val="2309984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6A095E0-7219-0B4C-B790-8879CD6A9ACD}"/>
              </a:ext>
            </a:extLst>
          </p:cNvPr>
          <p:cNvGraphicFramePr>
            <a:graphicFrameLocks noGrp="1"/>
          </p:cNvGraphicFramePr>
          <p:nvPr>
            <p:extLst>
              <p:ext uri="{D42A27DB-BD31-4B8C-83A1-F6EECF244321}">
                <p14:modId xmlns:p14="http://schemas.microsoft.com/office/powerpoint/2010/main" val="962543202"/>
              </p:ext>
            </p:extLst>
          </p:nvPr>
        </p:nvGraphicFramePr>
        <p:xfrm>
          <a:off x="433137" y="417094"/>
          <a:ext cx="11325725" cy="6094025"/>
        </p:xfrm>
        <a:graphic>
          <a:graphicData uri="http://schemas.openxmlformats.org/drawingml/2006/table">
            <a:tbl>
              <a:tblPr firstRow="1" firstCol="1" bandRow="1">
                <a:tableStyleId>{5C22544A-7EE6-4342-B048-85BDC9FD1C3A}</a:tableStyleId>
              </a:tblPr>
              <a:tblGrid>
                <a:gridCol w="11325725">
                  <a:extLst>
                    <a:ext uri="{9D8B030D-6E8A-4147-A177-3AD203B41FA5}">
                      <a16:colId xmlns:a16="http://schemas.microsoft.com/office/drawing/2014/main" val="532332705"/>
                    </a:ext>
                  </a:extLst>
                </a:gridCol>
              </a:tblGrid>
              <a:tr h="1315453">
                <a:tc>
                  <a:txBody>
                    <a:bodyPr/>
                    <a:lstStyle/>
                    <a:p>
                      <a:pPr algn="ctr">
                        <a:lnSpc>
                          <a:spcPct val="100000"/>
                        </a:lnSpc>
                      </a:pPr>
                      <a:r>
                        <a:rPr lang="vi-VN" sz="2400" b="1" dirty="0">
                          <a:effectLst/>
                          <a:latin typeface="Calibri" panose="020F0502020204030204" pitchFamily="34" charset="0"/>
                          <a:cs typeface="Calibri" panose="020F0502020204030204" pitchFamily="34" charset="0"/>
                        </a:rPr>
                        <a:t>1. Mở bài</a:t>
                      </a:r>
                      <a:endParaRPr lang="en-VN" sz="2000" b="1" dirty="0">
                        <a:effectLst/>
                        <a:latin typeface="Calibri" panose="020F0502020204030204" pitchFamily="34" charset="0"/>
                        <a:cs typeface="Calibri" panose="020F0502020204030204" pitchFamily="34" charset="0"/>
                      </a:endParaRPr>
                    </a:p>
                    <a:p>
                      <a:pPr algn="just">
                        <a:lnSpc>
                          <a:spcPct val="100000"/>
                        </a:lnSpc>
                      </a:pPr>
                      <a:r>
                        <a:rPr lang="en-US" sz="2400" b="0" dirty="0" err="1">
                          <a:effectLst/>
                          <a:latin typeface="Calibri" panose="020F0502020204030204" pitchFamily="34" charset="0"/>
                          <a:cs typeface="Calibri" panose="020F0502020204030204" pitchFamily="34" charset="0"/>
                        </a:rPr>
                        <a:t>Giới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khái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quát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nêu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vấn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Vẻ</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đẹp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dung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hai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khổ</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mở</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đầu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Đất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nước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Nguyễn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Thi</a:t>
                      </a:r>
                      <a:r>
                        <a:rPr lang="en-US" sz="2400" b="0" dirty="0">
                          <a:effectLst/>
                          <a:latin typeface="Calibri" panose="020F0502020204030204" pitchFamily="34" charset="0"/>
                          <a:cs typeface="Calibri" panose="020F0502020204030204" pitchFamily="34" charset="0"/>
                        </a:rPr>
                        <a:t>. </a:t>
                      </a:r>
                      <a:endParaRPr lang="en-VN" sz="2000" b="0" dirty="0">
                        <a:effectLst/>
                        <a:latin typeface="Calibri" panose="020F0502020204030204" pitchFamily="34" charset="0"/>
                        <a:ea typeface="Times New Roman" panose="02020603050405020304" pitchFamily="18" charset="0"/>
                        <a:cs typeface="Calibri" panose="020F0502020204030204" pitchFamily="34" charset="0"/>
                      </a:endParaRPr>
                    </a:p>
                  </a:txBody>
                  <a:tcPr marL="29470" marR="29470" marT="0" marB="0"/>
                </a:tc>
                <a:extLst>
                  <a:ext uri="{0D108BD9-81ED-4DB2-BD59-A6C34878D82A}">
                    <a16:rowId xmlns:a16="http://schemas.microsoft.com/office/drawing/2014/main" val="897911867"/>
                  </a:ext>
                </a:extLst>
              </a:tr>
              <a:tr h="3027340">
                <a:tc>
                  <a:txBody>
                    <a:bodyPr/>
                    <a:lstStyle/>
                    <a:p>
                      <a:pPr algn="ctr">
                        <a:lnSpc>
                          <a:spcPct val="100000"/>
                        </a:lnSpc>
                      </a:pPr>
                      <a:r>
                        <a:rPr lang="en-US" sz="2400" b="1" dirty="0">
                          <a:effectLst/>
                          <a:latin typeface="Calibri" panose="020F0502020204030204" pitchFamily="34" charset="0"/>
                          <a:cs typeface="Calibri" panose="020F0502020204030204" pitchFamily="34" charset="0"/>
                        </a:rPr>
                        <a:t>2. </a:t>
                      </a:r>
                      <a:r>
                        <a:rPr lang="en-US" sz="2400" b="1" dirty="0" err="1">
                          <a:effectLst/>
                          <a:latin typeface="Calibri" panose="020F0502020204030204" pitchFamily="34" charset="0"/>
                          <a:cs typeface="Calibri" panose="020F0502020204030204" pitchFamily="34" charset="0"/>
                        </a:rPr>
                        <a:t>Thân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Bài</a:t>
                      </a:r>
                      <a:endParaRPr lang="en-US" sz="2400" b="1"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Giới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đoạn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hoàn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cảnh</a:t>
                      </a:r>
                      <a:r>
                        <a:rPr lang="en-US" sz="2400" b="0" dirty="0">
                          <a:effectLst/>
                          <a:latin typeface="Calibri" panose="020F0502020204030204" pitchFamily="34" charset="0"/>
                          <a:cs typeface="Calibri" panose="020F0502020204030204" pitchFamily="34" charset="0"/>
                        </a:rPr>
                        <a:t> ra </a:t>
                      </a:r>
                      <a:r>
                        <a:rPr lang="en-US" sz="2400" b="0" dirty="0" err="1">
                          <a:effectLst/>
                          <a:latin typeface="Calibri" panose="020F0502020204030204" pitchFamily="34" charset="0"/>
                          <a:cs typeface="Calibri" panose="020F0502020204030204" pitchFamily="34" charset="0"/>
                        </a:rPr>
                        <a:t>đời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đoạn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vi-VN" sz="2400" b="0" dirty="0">
                          <a:effectLst/>
                          <a:latin typeface="Calibri" panose="020F0502020204030204" pitchFamily="34" charset="0"/>
                          <a:cs typeface="Calibri" panose="020F0502020204030204" pitchFamily="34" charset="0"/>
                        </a:rPr>
                        <a:t>.</a:t>
                      </a:r>
                      <a:r>
                        <a:rPr lang="en-US" sz="2400" b="0" dirty="0">
                          <a:effectLst/>
                          <a:latin typeface="Calibri" panose="020F0502020204030204" pitchFamily="34" charset="0"/>
                          <a:cs typeface="Calibri" panose="020F0502020204030204" pitchFamily="34" charset="0"/>
                        </a:rPr>
                        <a:t>..). </a:t>
                      </a:r>
                      <a:endParaRPr lang="en-VN" sz="2000" b="0"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đoạn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làm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rõ</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vấn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viết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Người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viết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sắp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xếp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ý</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theo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tự</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nhau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theo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bố</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cục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mạch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xúc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trữ</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theo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các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khía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vấn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Ví</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dụ</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có</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thể</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sắp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xếp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dung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hai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khổ</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đầu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Đất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nước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theo</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bố</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cục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mạch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xúc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trữ</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như</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sau</a:t>
                      </a:r>
                      <a:r>
                        <a:rPr lang="en-US" sz="2400" b="0" dirty="0">
                          <a:effectLst/>
                          <a:latin typeface="Calibri" panose="020F0502020204030204" pitchFamily="34" charset="0"/>
                          <a:cs typeface="Calibri" panose="020F0502020204030204" pitchFamily="34" charset="0"/>
                        </a:rPr>
                        <a:t>: </a:t>
                      </a:r>
                      <a:endParaRPr lang="en-VN" sz="2000" b="0"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hiệu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gợi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nhớ</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những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ngày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đã</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dụng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khổ</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đầu</a:t>
                      </a:r>
                      <a:r>
                        <a:rPr lang="en-US" sz="2400" b="0" dirty="0">
                          <a:effectLst/>
                          <a:latin typeface="Calibri" panose="020F0502020204030204" pitchFamily="34" charset="0"/>
                          <a:cs typeface="Calibri" panose="020F0502020204030204" pitchFamily="34" charset="0"/>
                        </a:rPr>
                        <a:t>). </a:t>
                      </a:r>
                      <a:endParaRPr lang="en-VN" sz="2000" b="0"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Mùa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trong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khứ</a:t>
                      </a:r>
                      <a:r>
                        <a:rPr lang="en-US" sz="2400" b="0" dirty="0">
                          <a:effectLst/>
                          <a:latin typeface="Calibri" panose="020F0502020204030204" pitchFamily="34" charset="0"/>
                          <a:cs typeface="Calibri" panose="020F0502020204030204" pitchFamily="34" charset="0"/>
                        </a:rPr>
                        <a:t> qua </a:t>
                      </a:r>
                      <a:r>
                        <a:rPr lang="en-US" sz="2400" b="0" dirty="0" err="1">
                          <a:effectLst/>
                          <a:latin typeface="Calibri" panose="020F0502020204030204" pitchFamily="34" charset="0"/>
                          <a:cs typeface="Calibri" panose="020F0502020204030204" pitchFamily="34" charset="0"/>
                        </a:rPr>
                        <a:t>hoài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niệm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trữ</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phân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tích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dung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nghệ</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thuật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khổ</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sau</a:t>
                      </a:r>
                      <a:r>
                        <a:rPr lang="en-US" sz="2400" b="0" dirty="0">
                          <a:effectLst/>
                          <a:latin typeface="Calibri" panose="020F0502020204030204" pitchFamily="34" charset="0"/>
                          <a:cs typeface="Calibri" panose="020F0502020204030204" pitchFamily="34" charset="0"/>
                        </a:rPr>
                        <a:t>).</a:t>
                      </a:r>
                      <a:endParaRPr lang="en-VN" sz="2000" b="0" dirty="0">
                        <a:effectLst/>
                        <a:latin typeface="Calibri" panose="020F0502020204030204" pitchFamily="34" charset="0"/>
                        <a:ea typeface="Times New Roman" panose="02020603050405020304" pitchFamily="18" charset="0"/>
                        <a:cs typeface="Calibri" panose="020F0502020204030204" pitchFamily="34" charset="0"/>
                      </a:endParaRPr>
                    </a:p>
                  </a:txBody>
                  <a:tcPr marL="29470" marR="29470" marT="0" marB="0"/>
                </a:tc>
                <a:extLst>
                  <a:ext uri="{0D108BD9-81ED-4DB2-BD59-A6C34878D82A}">
                    <a16:rowId xmlns:a16="http://schemas.microsoft.com/office/drawing/2014/main" val="2235889396"/>
                  </a:ext>
                </a:extLst>
              </a:tr>
              <a:tr h="1120972">
                <a:tc>
                  <a:txBody>
                    <a:bodyPr/>
                    <a:lstStyle/>
                    <a:p>
                      <a:pPr algn="ctr">
                        <a:lnSpc>
                          <a:spcPct val="100000"/>
                        </a:lnSpc>
                      </a:pPr>
                      <a:r>
                        <a:rPr lang="vi-VN" sz="2400" b="1" dirty="0">
                          <a:effectLst/>
                          <a:latin typeface="Calibri" panose="020F0502020204030204" pitchFamily="34" charset="0"/>
                          <a:cs typeface="Calibri" panose="020F0502020204030204" pitchFamily="34" charset="0"/>
                        </a:rPr>
                        <a:t>3. Kết bài</a:t>
                      </a:r>
                      <a:endParaRPr lang="en-VN" sz="2000" b="1"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Khái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quát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tổng</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hợp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lại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vẻ</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đẹp</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nội</a:t>
                      </a:r>
                      <a:r>
                        <a:rPr lang="en-US" sz="2400" b="0" dirty="0">
                          <a:effectLst/>
                          <a:latin typeface="Calibri" panose="020F0502020204030204" pitchFamily="34" charset="0"/>
                          <a:cs typeface="Calibri" panose="020F0502020204030204" pitchFamily="34" charset="0"/>
                        </a:rPr>
                        <a:t> dung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hình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thức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đoạn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r>
                        <a:rPr lang="en-US" sz="2400" b="0" dirty="0">
                          <a:effectLst/>
                          <a:latin typeface="Calibri" panose="020F0502020204030204" pitchFamily="34" charset="0"/>
                          <a:cs typeface="Calibri" panose="020F0502020204030204" pitchFamily="34" charset="0"/>
                        </a:rPr>
                        <a:t>. </a:t>
                      </a:r>
                      <a:endParaRPr lang="en-VN" sz="2000" b="0" dirty="0">
                        <a:effectLst/>
                        <a:latin typeface="Calibri" panose="020F0502020204030204" pitchFamily="34" charset="0"/>
                        <a:cs typeface="Calibri" panose="020F0502020204030204" pitchFamily="34" charset="0"/>
                      </a:endParaRPr>
                    </a:p>
                    <a:p>
                      <a:pPr algn="just">
                        <a:lnSpc>
                          <a:spcPct val="100000"/>
                        </a:lnSpc>
                      </a:pP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Nêu</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suy</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nghĩ</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đánh</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giá</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khái</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quát</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và</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cảm</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xúc</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của</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bản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thân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về</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đoạn</a:t>
                      </a:r>
                      <a:r>
                        <a:rPr lang="en-US" sz="2400" b="0" dirty="0">
                          <a:effectLst/>
                          <a:latin typeface="Calibri" panose="020F0502020204030204" pitchFamily="34" charset="0"/>
                          <a:cs typeface="Calibri" panose="020F0502020204030204" pitchFamily="34" charset="0"/>
                        </a:rPr>
                        <a:t> </a:t>
                      </a:r>
                      <a:r>
                        <a:rPr lang="en-US" sz="2400" b="0" dirty="0" err="1">
                          <a:effectLst/>
                          <a:latin typeface="Calibri" panose="020F0502020204030204" pitchFamily="34" charset="0"/>
                          <a:cs typeface="Calibri" panose="020F0502020204030204" pitchFamily="34" charset="0"/>
                        </a:rPr>
                        <a:t>thơ</a:t>
                      </a:r>
                      <a:endParaRPr lang="en-VN" sz="2000" b="0" dirty="0">
                        <a:effectLst/>
                        <a:latin typeface="Calibri" panose="020F0502020204030204" pitchFamily="34" charset="0"/>
                        <a:cs typeface="Calibri" panose="020F0502020204030204" pitchFamily="34" charset="0"/>
                      </a:endParaRPr>
                    </a:p>
                  </a:txBody>
                  <a:tcPr marL="29470" marR="29470" marT="0" marB="0"/>
                </a:tc>
                <a:extLst>
                  <a:ext uri="{0D108BD9-81ED-4DB2-BD59-A6C34878D82A}">
                    <a16:rowId xmlns:a16="http://schemas.microsoft.com/office/drawing/2014/main" val="3734202968"/>
                  </a:ext>
                </a:extLst>
              </a:tr>
            </a:tbl>
          </a:graphicData>
        </a:graphic>
      </p:graphicFrame>
    </p:spTree>
    <p:extLst>
      <p:ext uri="{BB962C8B-B14F-4D97-AF65-F5344CB8AC3E}">
        <p14:creationId xmlns:p14="http://schemas.microsoft.com/office/powerpoint/2010/main" val="695387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3"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7" name="文本框 6"/>
          <p:cNvSpPr txBox="1"/>
          <p:nvPr/>
        </p:nvSpPr>
        <p:spPr>
          <a:xfrm rot="16200000">
            <a:off x="5166460" y="324755"/>
            <a:ext cx="1015663" cy="6183610"/>
          </a:xfrm>
          <a:prstGeom prst="rect">
            <a:avLst/>
          </a:prstGeom>
          <a:noFill/>
        </p:spPr>
        <p:txBody>
          <a:bodyPr vert="eaVert" wrap="square" rtlCol="0">
            <a:spAutoFit/>
          </a:bodyPr>
          <a:lstStyle/>
          <a:p>
            <a:pPr algn="ctr"/>
            <a:r>
              <a:rPr lang="en-US" altLang="zh-CN" sz="5400" b="1" dirty="0">
                <a:solidFill>
                  <a:schemeClr val="tx2">
                    <a:lumMod val="75000"/>
                  </a:schemeClr>
                </a:solidFill>
                <a:latin typeface="Calibri" panose="020F0502020204030204" pitchFamily="34" charset="0"/>
                <a:cs typeface="Calibri" panose="020F0502020204030204" pitchFamily="34" charset="0"/>
                <a:sym typeface="+mn-lt"/>
              </a:rPr>
              <a:t>LUYỆN TẬP</a:t>
            </a:r>
            <a:endParaRPr lang="zh-CN" altLang="en-US" sz="5400" b="1" dirty="0">
              <a:solidFill>
                <a:schemeClr val="tx2">
                  <a:lumMod val="75000"/>
                </a:schemeClr>
              </a:solidFill>
              <a:latin typeface="Calibri" panose="020F0502020204030204" pitchFamily="34" charset="0"/>
              <a:cs typeface="Calibri" panose="020F0502020204030204" pitchFamily="34" charset="0"/>
              <a:sym typeface="+mn-lt"/>
            </a:endParaRPr>
          </a:p>
        </p:txBody>
      </p:sp>
      <p:sp>
        <p:nvSpPr>
          <p:cNvPr id="10" name="文本框 9"/>
          <p:cNvSpPr txBox="1"/>
          <p:nvPr/>
        </p:nvSpPr>
        <p:spPr>
          <a:xfrm>
            <a:off x="9493349" y="2849155"/>
            <a:ext cx="958917"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III</a:t>
            </a:r>
            <a:endParaRPr lang="zh-CN" altLang="en-US"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9315" t="11326" r="44087" b="66379"/>
          <a:stretch/>
        </p:blipFill>
        <p:spPr>
          <a:xfrm>
            <a:off x="9301291" y="1529047"/>
            <a:ext cx="1834136" cy="1385792"/>
          </a:xfrm>
          <a:prstGeom prst="rect">
            <a:avLst/>
          </a:prstGeom>
        </p:spPr>
      </p:pic>
    </p:spTree>
    <p:extLst>
      <p:ext uri="{BB962C8B-B14F-4D97-AF65-F5344CB8AC3E}">
        <p14:creationId xmlns:p14="http://schemas.microsoft.com/office/powerpoint/2010/main" val="11193222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6725D-D1E7-6E4D-8219-33AE87994513}"/>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9ADEAD1-EA23-8E42-B1D3-7F8730618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049" y="2657035"/>
            <a:ext cx="4216791" cy="4216791"/>
          </a:xfrm>
          <a:prstGeom prst="rect">
            <a:avLst/>
          </a:prstGeom>
        </p:spPr>
      </p:pic>
      <p:sp>
        <p:nvSpPr>
          <p:cNvPr id="4" name="Cloud Callout 3">
            <a:extLst>
              <a:ext uri="{FF2B5EF4-FFF2-40B4-BE49-F238E27FC236}">
                <a16:creationId xmlns:a16="http://schemas.microsoft.com/office/drawing/2014/main" id="{BAE1108B-5378-CA40-A017-2906CF737E0C}"/>
              </a:ext>
            </a:extLst>
          </p:cNvPr>
          <p:cNvSpPr/>
          <p:nvPr/>
        </p:nvSpPr>
        <p:spPr>
          <a:xfrm>
            <a:off x="1875411" y="2072652"/>
            <a:ext cx="5300419" cy="3192651"/>
          </a:xfrm>
          <a:prstGeom prst="cloudCallout">
            <a:avLst>
              <a:gd name="adj1" fmla="val 61129"/>
              <a:gd name="adj2" fmla="val 42597"/>
            </a:avLst>
          </a:prstGeom>
          <a:solidFill>
            <a:schemeClr val="accent4">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2800" b="1" dirty="0">
                <a:solidFill>
                  <a:srgbClr val="C00000"/>
                </a:solidFill>
                <a:latin typeface="Calibri" panose="020F0502020204030204" pitchFamily="34" charset="0"/>
                <a:ea typeface="NOTEWORTHY LIGHT" panose="02000400000000000000" pitchFamily="2" charset="77"/>
                <a:cs typeface="Calibri" panose="020F0502020204030204" pitchFamily="34" charset="0"/>
              </a:rPr>
              <a:t>HS thực hành viết bài, dám sát dàn ý đã lập.</a:t>
            </a:r>
          </a:p>
        </p:txBody>
      </p:sp>
      <p:sp>
        <p:nvSpPr>
          <p:cNvPr id="5" name="文本框 6">
            <a:extLst>
              <a:ext uri="{FF2B5EF4-FFF2-40B4-BE49-F238E27FC236}">
                <a16:creationId xmlns:a16="http://schemas.microsoft.com/office/drawing/2014/main" id="{82B79C51-6B6F-4142-B759-02B26830D2EB}"/>
              </a:ext>
            </a:extLst>
          </p:cNvPr>
          <p:cNvSpPr txBox="1"/>
          <p:nvPr/>
        </p:nvSpPr>
        <p:spPr>
          <a:xfrm rot="16200000">
            <a:off x="5505829" y="-2193279"/>
            <a:ext cx="800219" cy="6183610"/>
          </a:xfrm>
          <a:prstGeom prst="rect">
            <a:avLst/>
          </a:prstGeom>
          <a:noFill/>
        </p:spPr>
        <p:txBody>
          <a:bodyPr vert="eaVert" wrap="square" rtlCol="0">
            <a:spAutoFit/>
          </a:bodyPr>
          <a:lstStyle/>
          <a:p>
            <a:pPr algn="ctr"/>
            <a:r>
              <a:rPr lang="en-US" altLang="zh-CN" sz="4000" b="1" dirty="0">
                <a:solidFill>
                  <a:schemeClr val="tx2">
                    <a:lumMod val="75000"/>
                  </a:schemeClr>
                </a:solidFill>
                <a:latin typeface="Calibri" panose="020F0502020204030204" pitchFamily="34" charset="0"/>
                <a:cs typeface="Calibri" panose="020F0502020204030204" pitchFamily="34" charset="0"/>
                <a:sym typeface="+mn-lt"/>
              </a:rPr>
              <a:t>III. LUYỆN TẬP</a:t>
            </a:r>
            <a:endParaRPr lang="zh-CN" altLang="en-US" sz="4000" b="1" dirty="0">
              <a:solidFill>
                <a:schemeClr val="tx2">
                  <a:lumMod val="75000"/>
                </a:schemeClr>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35441173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6725D-D1E7-6E4D-8219-33AE87994513}"/>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i="1" dirty="0">
                <a:solidFill>
                  <a:schemeClr val="tx1"/>
                </a:solidFill>
                <a:latin typeface="Calibri" panose="020F0502020204030204" pitchFamily="34" charset="0"/>
                <a:ea typeface="Times New Roman" panose="02020603050405020304" pitchFamily="18" charset="0"/>
                <a:cs typeface="Calibri" panose="020F0502020204030204" pitchFamily="34" charset="0"/>
              </a:rPr>
              <a:t>- Viết bài theo dàn ý đã lập. Khi viết, cần chú ý:</a:t>
            </a:r>
            <a:endParaRPr lang="en-VN" sz="2000" b="1" i="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Mở bài cần thu hút được sự chú ý của người đọc. Nêu được lí do bạn yêu thích bài thơ từ góc nhìn cá nhân. </a:t>
            </a:r>
            <a:endParaRPr lang="en-VN"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Các luận điềm triển khai ở thân bài cần tập trung vào chủ đề và những nét đặc sắc về nghệ thuật của bài thơ. Trật tự các luận điểm có thể linh hoạt.</a:t>
            </a:r>
          </a:p>
          <a:p>
            <a:pPr algn="just">
              <a:lnSpc>
                <a:spcPct val="150000"/>
              </a:lnSpc>
            </a:pPr>
            <a:r>
              <a:rPr lang="vi-VN"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Tránh lối phân tích, đánh giá chung chung. </a:t>
            </a:r>
            <a:endParaRPr lang="en-VN"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Thể hiện được ý kiến đánh giá riêng của người viết về tác phẩm thơ.</a:t>
            </a:r>
            <a:endParaRPr lang="en-VN" sz="2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vi-VN"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Khi dẫn các ý kiến phân tích, đánh giá của người khác về tác phẩm, cần ghi rõ nguồn.</a:t>
            </a:r>
            <a:r>
              <a:rPr lang="en-VN" sz="2400" dirty="0">
                <a:solidFill>
                  <a:schemeClr val="tx1"/>
                </a:solidFill>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p:txBody>
      </p:sp>
      <p:sp>
        <p:nvSpPr>
          <p:cNvPr id="6" name="文本框 6">
            <a:extLst>
              <a:ext uri="{FF2B5EF4-FFF2-40B4-BE49-F238E27FC236}">
                <a16:creationId xmlns:a16="http://schemas.microsoft.com/office/drawing/2014/main" id="{B7197B37-499C-0745-B6A9-76F2FF04ADB6}"/>
              </a:ext>
            </a:extLst>
          </p:cNvPr>
          <p:cNvSpPr txBox="1"/>
          <p:nvPr/>
        </p:nvSpPr>
        <p:spPr>
          <a:xfrm rot="16200000">
            <a:off x="5505829" y="-2193279"/>
            <a:ext cx="800219" cy="6183610"/>
          </a:xfrm>
          <a:prstGeom prst="rect">
            <a:avLst/>
          </a:prstGeom>
          <a:noFill/>
        </p:spPr>
        <p:txBody>
          <a:bodyPr vert="eaVert" wrap="square" rtlCol="0">
            <a:spAutoFit/>
          </a:bodyPr>
          <a:lstStyle/>
          <a:p>
            <a:pPr algn="ctr"/>
            <a:r>
              <a:rPr lang="en-US" altLang="zh-CN" sz="4000" b="1" dirty="0">
                <a:solidFill>
                  <a:schemeClr val="tx2">
                    <a:lumMod val="75000"/>
                  </a:schemeClr>
                </a:solidFill>
                <a:latin typeface="Calibri" panose="020F0502020204030204" pitchFamily="34" charset="0"/>
                <a:cs typeface="Calibri" panose="020F0502020204030204" pitchFamily="34" charset="0"/>
                <a:sym typeface="+mn-lt"/>
              </a:rPr>
              <a:t>III. LUYỆN TẬP</a:t>
            </a:r>
            <a:endParaRPr lang="zh-CN" altLang="en-US" sz="4000" b="1" dirty="0">
              <a:solidFill>
                <a:schemeClr val="tx2">
                  <a:lumMod val="75000"/>
                </a:schemeClr>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3507558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
                                            <p:txEl>
                                              <p:pRg st="5" end="5"/>
                                            </p:txEl>
                                          </p:spTgt>
                                        </p:tgtEl>
                                        <p:attrNameLst>
                                          <p:attrName>fillcolor</p:attrName>
                                        </p:attrNameLst>
                                      </p:cBhvr>
                                      <p:to>
                                        <a:schemeClr val="accent2"/>
                                      </p:to>
                                    </p:animClr>
                                    <p:set>
                                      <p:cBhvr>
                                        <p:cTn id="37" dur="2000" fill="hold"/>
                                        <p:tgtEl>
                                          <p:spTgt spid="2">
                                            <p:txEl>
                                              <p:pRg st="5" end="5"/>
                                            </p:txEl>
                                          </p:spTgt>
                                        </p:tgtEl>
                                        <p:attrNameLst>
                                          <p:attrName>fill.type</p:attrName>
                                        </p:attrNameLst>
                                      </p:cBhvr>
                                      <p:to>
                                        <p:strVal val="solid"/>
                                      </p:to>
                                    </p:set>
                                    <p:set>
                                      <p:cBhvr>
                                        <p:cTn id="38" dur="2000" fill="hold"/>
                                        <p:tgtEl>
                                          <p:spTgt spid="2">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9258" y="-25847"/>
            <a:ext cx="9692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2499360" y="619760"/>
            <a:ext cx="9204960" cy="5659120"/>
          </a:xfrm>
          <a:prstGeom prst="rect">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652008" y="2095760"/>
            <a:ext cx="2641600" cy="2641600"/>
          </a:xfrm>
          <a:prstGeom prst="ellipse">
            <a:avLst/>
          </a:prstGeom>
          <a:blipFill dpi="0" rotWithShape="1">
            <a:blip r:embed="rId3" cstate="print">
              <a:extLst>
                <a:ext uri="{28A0092B-C50C-407E-A947-70E740481C1C}">
                  <a14:useLocalDpi xmlns:a14="http://schemas.microsoft.com/office/drawing/2010/main" val="0"/>
                </a:ext>
              </a:extLst>
            </a:blip>
            <a:srcRect/>
            <a:stretch>
              <a:fillRect l="-53403" t="-10354" r="-54967" b="-8104"/>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dirty="0">
              <a:solidFill>
                <a:schemeClr val="accent2">
                  <a:lumMod val="50000"/>
                </a:schemeClr>
              </a:solidFill>
              <a:cs typeface="+mn-ea"/>
              <a:sym typeface="+mn-lt"/>
            </a:endParaRPr>
          </a:p>
        </p:txBody>
      </p:sp>
      <p:sp>
        <p:nvSpPr>
          <p:cNvPr id="7" name="文本框 6"/>
          <p:cNvSpPr txBox="1"/>
          <p:nvPr/>
        </p:nvSpPr>
        <p:spPr>
          <a:xfrm rot="16200000">
            <a:off x="5166460" y="324755"/>
            <a:ext cx="1015663" cy="6183610"/>
          </a:xfrm>
          <a:prstGeom prst="rect">
            <a:avLst/>
          </a:prstGeom>
          <a:noFill/>
        </p:spPr>
        <p:txBody>
          <a:bodyPr vert="eaVert" wrap="square" rtlCol="0">
            <a:spAutoFit/>
          </a:bodyPr>
          <a:lstStyle/>
          <a:p>
            <a:pPr algn="ctr"/>
            <a:r>
              <a:rPr lang="en-US" altLang="zh-CN" sz="5400" b="1" dirty="0">
                <a:solidFill>
                  <a:schemeClr val="tx2">
                    <a:lumMod val="75000"/>
                  </a:schemeClr>
                </a:solidFill>
                <a:latin typeface="Calibri" panose="020F0502020204030204" pitchFamily="34" charset="0"/>
                <a:cs typeface="Calibri" panose="020F0502020204030204" pitchFamily="34" charset="0"/>
                <a:sym typeface="+mn-lt"/>
              </a:rPr>
              <a:t>VẬN DỤNG</a:t>
            </a:r>
            <a:endParaRPr lang="zh-CN" altLang="en-US" sz="5400" b="1" dirty="0">
              <a:solidFill>
                <a:schemeClr val="tx2">
                  <a:lumMod val="75000"/>
                </a:schemeClr>
              </a:solidFill>
              <a:latin typeface="Calibri" panose="020F0502020204030204" pitchFamily="34" charset="0"/>
              <a:cs typeface="Calibri" panose="020F0502020204030204" pitchFamily="34" charset="0"/>
              <a:sym typeface="+mn-lt"/>
            </a:endParaRPr>
          </a:p>
        </p:txBody>
      </p:sp>
      <p:sp>
        <p:nvSpPr>
          <p:cNvPr id="10" name="文本框 9"/>
          <p:cNvSpPr txBox="1"/>
          <p:nvPr/>
        </p:nvSpPr>
        <p:spPr>
          <a:xfrm>
            <a:off x="9493349" y="2849155"/>
            <a:ext cx="966931"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rPr>
              <a:t>IV</a:t>
            </a:r>
            <a:endParaRPr lang="zh-CN" altLang="en-US" sz="6600" dirty="0">
              <a:solidFill>
                <a:schemeClr val="bg1"/>
              </a:solidFill>
              <a:effectLst>
                <a:outerShdw blurRad="38100" dist="38100" dir="2700000" algn="tl">
                  <a:srgbClr val="000000">
                    <a:alpha val="43137"/>
                  </a:srgbClr>
                </a:outerShdw>
              </a:effectLst>
              <a:latin typeface="Algerian" panose="04020705040A02060702" pitchFamily="82" charset="0"/>
              <a:cs typeface="+mn-ea"/>
              <a:sym typeface="+mn-lt"/>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9315" t="11326" r="44087" b="66379"/>
          <a:stretch/>
        </p:blipFill>
        <p:spPr>
          <a:xfrm>
            <a:off x="9301291" y="1529047"/>
            <a:ext cx="1834136" cy="1385792"/>
          </a:xfrm>
          <a:prstGeom prst="rect">
            <a:avLst/>
          </a:prstGeom>
        </p:spPr>
      </p:pic>
    </p:spTree>
    <p:extLst>
      <p:ext uri="{BB962C8B-B14F-4D97-AF65-F5344CB8AC3E}">
        <p14:creationId xmlns:p14="http://schemas.microsoft.com/office/powerpoint/2010/main" val="833352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6725D-D1E7-6E4D-8219-33AE87994513}"/>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文本框 6">
            <a:extLst>
              <a:ext uri="{FF2B5EF4-FFF2-40B4-BE49-F238E27FC236}">
                <a16:creationId xmlns:a16="http://schemas.microsoft.com/office/drawing/2014/main" id="{82B79C51-6B6F-4142-B759-02B26830D2EB}"/>
              </a:ext>
            </a:extLst>
          </p:cNvPr>
          <p:cNvSpPr txBox="1"/>
          <p:nvPr/>
        </p:nvSpPr>
        <p:spPr>
          <a:xfrm rot="16200000">
            <a:off x="5505829" y="-2193279"/>
            <a:ext cx="800219" cy="6183610"/>
          </a:xfrm>
          <a:prstGeom prst="rect">
            <a:avLst/>
          </a:prstGeom>
          <a:noFill/>
        </p:spPr>
        <p:txBody>
          <a:bodyPr vert="eaVert" wrap="square" rtlCol="0">
            <a:spAutoFit/>
          </a:bodyPr>
          <a:lstStyle/>
          <a:p>
            <a:pPr algn="ctr"/>
            <a:r>
              <a:rPr lang="en-US" altLang="zh-CN" sz="4000" b="1" dirty="0">
                <a:solidFill>
                  <a:schemeClr val="tx2">
                    <a:lumMod val="75000"/>
                  </a:schemeClr>
                </a:solidFill>
                <a:latin typeface="Calibri" panose="020F0502020204030204" pitchFamily="34" charset="0"/>
                <a:cs typeface="Calibri" panose="020F0502020204030204" pitchFamily="34" charset="0"/>
                <a:sym typeface="+mn-lt"/>
              </a:rPr>
              <a:t>IV. VẬN DỤNG</a:t>
            </a:r>
            <a:endParaRPr lang="zh-CN" altLang="en-US" sz="4000" b="1" dirty="0">
              <a:solidFill>
                <a:schemeClr val="tx2">
                  <a:lumMod val="75000"/>
                </a:schemeClr>
              </a:solidFill>
              <a:latin typeface="Calibri" panose="020F0502020204030204" pitchFamily="34" charset="0"/>
              <a:cs typeface="Calibri" panose="020F0502020204030204" pitchFamily="34" charset="0"/>
              <a:sym typeface="+mn-lt"/>
            </a:endParaRPr>
          </a:p>
        </p:txBody>
      </p:sp>
      <p:pic>
        <p:nvPicPr>
          <p:cNvPr id="6" name="Picture 5">
            <a:extLst>
              <a:ext uri="{FF2B5EF4-FFF2-40B4-BE49-F238E27FC236}">
                <a16:creationId xmlns:a16="http://schemas.microsoft.com/office/drawing/2014/main" id="{A6A2C799-697F-BD4F-A9C5-B39B5D2AD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10993"/>
            <a:ext cx="4881966" cy="4881966"/>
          </a:xfrm>
          <a:prstGeom prst="rect">
            <a:avLst/>
          </a:prstGeom>
        </p:spPr>
      </p:pic>
      <p:sp>
        <p:nvSpPr>
          <p:cNvPr id="7" name="Cloud Callout 6">
            <a:extLst>
              <a:ext uri="{FF2B5EF4-FFF2-40B4-BE49-F238E27FC236}">
                <a16:creationId xmlns:a16="http://schemas.microsoft.com/office/drawing/2014/main" id="{A74979BC-1CA5-EC49-B00C-4A61579E8EE0}"/>
              </a:ext>
            </a:extLst>
          </p:cNvPr>
          <p:cNvSpPr/>
          <p:nvPr/>
        </p:nvSpPr>
        <p:spPr>
          <a:xfrm>
            <a:off x="705341" y="1459325"/>
            <a:ext cx="5200597" cy="3192651"/>
          </a:xfrm>
          <a:prstGeom prst="cloudCallout">
            <a:avLst>
              <a:gd name="adj1" fmla="val 85171"/>
              <a:gd name="adj2" fmla="val 4267"/>
            </a:avLst>
          </a:prstGeom>
          <a:solidFill>
            <a:schemeClr val="accent4">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2800" b="1" dirty="0">
                <a:solidFill>
                  <a:srgbClr val="C00000"/>
                </a:solidFill>
                <a:latin typeface="Calibri" panose="020F0502020204030204" pitchFamily="34" charset="0"/>
                <a:ea typeface="NOTEWORTHY LIGHT" panose="02000400000000000000" pitchFamily="2" charset="77"/>
                <a:cs typeface="Calibri" panose="020F0502020204030204" pitchFamily="34" charset="0"/>
              </a:rPr>
              <a:t>HS rà soát, chỉnh sửa bài viết theo gợi ý.</a:t>
            </a:r>
            <a:r>
              <a:rPr lang="en-VN" sz="3600" b="1" dirty="0">
                <a:solidFill>
                  <a:srgbClr val="C00000"/>
                </a:solidFill>
                <a:latin typeface="Calibri" panose="020F0502020204030204" pitchFamily="34" charset="0"/>
                <a:ea typeface="NOTEWORTHY LIGHT" panose="02000400000000000000" pitchFamily="2" charset="77"/>
                <a:cs typeface="Calibri" panose="020F0502020204030204" pitchFamily="34" charset="0"/>
              </a:rPr>
              <a:t> </a:t>
            </a:r>
          </a:p>
        </p:txBody>
      </p:sp>
    </p:spTree>
    <p:extLst>
      <p:ext uri="{BB962C8B-B14F-4D97-AF65-F5344CB8AC3E}">
        <p14:creationId xmlns:p14="http://schemas.microsoft.com/office/powerpoint/2010/main" val="1107797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6725D-D1E7-6E4D-8219-33AE87994513}"/>
              </a:ext>
            </a:extLst>
          </p:cNvPr>
          <p:cNvSpPr/>
          <p:nvPr/>
        </p:nvSpPr>
        <p:spPr>
          <a:xfrm>
            <a:off x="395416" y="407774"/>
            <a:ext cx="11417643" cy="6116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文本框 6">
            <a:extLst>
              <a:ext uri="{FF2B5EF4-FFF2-40B4-BE49-F238E27FC236}">
                <a16:creationId xmlns:a16="http://schemas.microsoft.com/office/drawing/2014/main" id="{82B79C51-6B6F-4142-B759-02B26830D2EB}"/>
              </a:ext>
            </a:extLst>
          </p:cNvPr>
          <p:cNvSpPr txBox="1"/>
          <p:nvPr/>
        </p:nvSpPr>
        <p:spPr>
          <a:xfrm rot="16200000">
            <a:off x="5505829" y="-2193279"/>
            <a:ext cx="800219" cy="6183610"/>
          </a:xfrm>
          <a:prstGeom prst="rect">
            <a:avLst/>
          </a:prstGeom>
          <a:noFill/>
        </p:spPr>
        <p:txBody>
          <a:bodyPr vert="eaVert" wrap="square" rtlCol="0">
            <a:spAutoFit/>
          </a:bodyPr>
          <a:lstStyle/>
          <a:p>
            <a:pPr algn="ctr"/>
            <a:r>
              <a:rPr lang="en-US" altLang="zh-CN" sz="4000" b="1" dirty="0">
                <a:solidFill>
                  <a:schemeClr val="tx2">
                    <a:lumMod val="75000"/>
                  </a:schemeClr>
                </a:solidFill>
                <a:latin typeface="Calibri" panose="020F0502020204030204" pitchFamily="34" charset="0"/>
                <a:cs typeface="Calibri" panose="020F0502020204030204" pitchFamily="34" charset="0"/>
                <a:sym typeface="+mn-lt"/>
              </a:rPr>
              <a:t>IV. VẬN DỤNG</a:t>
            </a:r>
            <a:endParaRPr lang="zh-CN" altLang="en-US" sz="4000" b="1" dirty="0">
              <a:solidFill>
                <a:schemeClr val="tx2">
                  <a:lumMod val="75000"/>
                </a:schemeClr>
              </a:solidFill>
              <a:latin typeface="Calibri" panose="020F0502020204030204" pitchFamily="34" charset="0"/>
              <a:cs typeface="Calibri" panose="020F0502020204030204" pitchFamily="34" charset="0"/>
              <a:sym typeface="+mn-lt"/>
            </a:endParaRPr>
          </a:p>
        </p:txBody>
      </p:sp>
      <p:sp>
        <p:nvSpPr>
          <p:cNvPr id="8" name="TextBox 7">
            <a:extLst>
              <a:ext uri="{FF2B5EF4-FFF2-40B4-BE49-F238E27FC236}">
                <a16:creationId xmlns:a16="http://schemas.microsoft.com/office/drawing/2014/main" id="{033340B9-1C99-3842-9BDA-84F4746231BC}"/>
              </a:ext>
            </a:extLst>
          </p:cNvPr>
          <p:cNvSpPr txBox="1"/>
          <p:nvPr/>
        </p:nvSpPr>
        <p:spPr>
          <a:xfrm>
            <a:off x="515590" y="1671447"/>
            <a:ext cx="11177293" cy="3903504"/>
          </a:xfrm>
          <a:prstGeom prst="rect">
            <a:avLst/>
          </a:prstGeom>
          <a:noFill/>
          <a:ln>
            <a:solidFill>
              <a:schemeClr val="accent6">
                <a:lumMod val="60000"/>
                <a:lumOff val="40000"/>
              </a:schemeClr>
            </a:solidFill>
          </a:ln>
        </p:spPr>
        <p:txBody>
          <a:bodyPr wrap="square">
            <a:spAutoFit/>
          </a:bodyPr>
          <a:lstStyle/>
          <a:p>
            <a:pPr marL="457200" indent="-457200" algn="just">
              <a:lnSpc>
                <a:spcPct val="150000"/>
              </a:lnSpc>
              <a:buFontTx/>
              <a:buChar char="-"/>
            </a:pPr>
            <a:r>
              <a:rPr lang="vi-VN" sz="2800" b="1" i="1" dirty="0">
                <a:latin typeface="Calibri" panose="020F0502020204030204" pitchFamily="34" charset="0"/>
                <a:ea typeface="Times New Roman" panose="02020603050405020304" pitchFamily="18" charset="0"/>
                <a:cs typeface="Calibri" panose="020F0502020204030204" pitchFamily="34" charset="0"/>
              </a:rPr>
              <a:t>Khi rà soát, chỉnh sửa cần l</a:t>
            </a:r>
            <a:r>
              <a:rPr lang="vi-VN" sz="2800" b="1" i="1" dirty="0">
                <a:effectLst/>
                <a:latin typeface="Calibri" panose="020F0502020204030204" pitchFamily="34" charset="0"/>
                <a:ea typeface="Times New Roman" panose="02020603050405020304" pitchFamily="18" charset="0"/>
                <a:cs typeface="Calibri" panose="020F0502020204030204" pitchFamily="34" charset="0"/>
              </a:rPr>
              <a:t>ưu ý:</a:t>
            </a:r>
          </a:p>
          <a:p>
            <a:pPr algn="just">
              <a:lnSpc>
                <a:spcPct val="150000"/>
              </a:lnSpc>
            </a:pPr>
            <a:r>
              <a:rPr lang="vi-VN" sz="2800" dirty="0">
                <a:effectLst/>
                <a:latin typeface="Calibri" panose="020F0502020204030204" pitchFamily="34" charset="0"/>
                <a:ea typeface="Times New Roman" panose="02020603050405020304" pitchFamily="18" charset="0"/>
                <a:cs typeface="Calibri" panose="020F0502020204030204" pitchFamily="34" charset="0"/>
              </a:rPr>
              <a:t>+ Đọc lại bài và chỉnh sửa theo hai cấp độ: ý lớn và chi tiết. </a:t>
            </a:r>
          </a:p>
          <a:p>
            <a:pPr algn="just">
              <a:lnSpc>
                <a:spcPct val="150000"/>
              </a:lnSpc>
            </a:pPr>
            <a:r>
              <a:rPr lang="vi-VN" sz="2800" dirty="0">
                <a:effectLst/>
                <a:latin typeface="Calibri" panose="020F0502020204030204" pitchFamily="34" charset="0"/>
                <a:ea typeface="Times New Roman" panose="02020603050405020304" pitchFamily="18" charset="0"/>
                <a:cs typeface="Calibri" panose="020F0502020204030204" pitchFamily="34" charset="0"/>
              </a:rPr>
              <a:t>+ Xem xét các luận điểm đã được làm sáng tỏ bằng những chi tiết cụ thể tử văn bản chưa. Nếu chưa thì cần bổ sung để bảo đảm tất cả các phân tích, đánh giá đều có căn cứ đi thuyết phục.</a:t>
            </a:r>
            <a:endParaRPr lang="en-VN" sz="280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pPr>
            <a:r>
              <a:rPr lang="vi-VN" sz="2800" dirty="0">
                <a:effectLst/>
                <a:latin typeface="Calibri" panose="020F0502020204030204" pitchFamily="34" charset="0"/>
                <a:ea typeface="Times New Roman" panose="02020603050405020304" pitchFamily="18" charset="0"/>
                <a:cs typeface="Calibri" panose="020F0502020204030204" pitchFamily="34" charset="0"/>
              </a:rPr>
              <a:t>+ Bài viết đảm bảo tuân thủ các quy định về chính tả và quy tắc ngữ pháp. </a:t>
            </a: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840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5B5AAA0-2482-584E-BF79-0891888BF046}"/>
              </a:ext>
            </a:extLst>
          </p:cNvPr>
          <p:cNvGraphicFramePr>
            <a:graphicFrameLocks noGrp="1"/>
          </p:cNvGraphicFramePr>
          <p:nvPr>
            <p:extLst>
              <p:ext uri="{D42A27DB-BD31-4B8C-83A1-F6EECF244321}">
                <p14:modId xmlns:p14="http://schemas.microsoft.com/office/powerpoint/2010/main" val="517191650"/>
              </p:ext>
            </p:extLst>
          </p:nvPr>
        </p:nvGraphicFramePr>
        <p:xfrm>
          <a:off x="212451" y="285582"/>
          <a:ext cx="11787043" cy="6249428"/>
        </p:xfrm>
        <a:graphic>
          <a:graphicData uri="http://schemas.openxmlformats.org/drawingml/2006/table">
            <a:tbl>
              <a:tblPr firstRow="1" firstCol="1" bandRow="1">
                <a:tableStyleId>{5C22544A-7EE6-4342-B048-85BDC9FD1C3A}</a:tableStyleId>
              </a:tblPr>
              <a:tblGrid>
                <a:gridCol w="1826992">
                  <a:extLst>
                    <a:ext uri="{9D8B030D-6E8A-4147-A177-3AD203B41FA5}">
                      <a16:colId xmlns:a16="http://schemas.microsoft.com/office/drawing/2014/main" val="2568324128"/>
                    </a:ext>
                  </a:extLst>
                </a:gridCol>
                <a:gridCol w="7938746">
                  <a:extLst>
                    <a:ext uri="{9D8B030D-6E8A-4147-A177-3AD203B41FA5}">
                      <a16:colId xmlns:a16="http://schemas.microsoft.com/office/drawing/2014/main" val="3347640384"/>
                    </a:ext>
                  </a:extLst>
                </a:gridCol>
                <a:gridCol w="818148">
                  <a:extLst>
                    <a:ext uri="{9D8B030D-6E8A-4147-A177-3AD203B41FA5}">
                      <a16:colId xmlns:a16="http://schemas.microsoft.com/office/drawing/2014/main" val="2565331574"/>
                    </a:ext>
                  </a:extLst>
                </a:gridCol>
                <a:gridCol w="1203157">
                  <a:extLst>
                    <a:ext uri="{9D8B030D-6E8A-4147-A177-3AD203B41FA5}">
                      <a16:colId xmlns:a16="http://schemas.microsoft.com/office/drawing/2014/main" val="3671563619"/>
                    </a:ext>
                  </a:extLst>
                </a:gridCol>
              </a:tblGrid>
              <a:tr h="440245">
                <a:tc gridSpan="4">
                  <a:txBody>
                    <a:bodyPr/>
                    <a:lstStyle/>
                    <a:p>
                      <a:pPr algn="ctr">
                        <a:lnSpc>
                          <a:spcPct val="100000"/>
                        </a:lnSpc>
                      </a:pPr>
                      <a:r>
                        <a:rPr lang="en-VN" sz="2000">
                          <a:effectLst/>
                          <a:latin typeface="Calibri" panose="020F0502020204030204" pitchFamily="34" charset="0"/>
                          <a:cs typeface="Calibri" panose="020F0502020204030204" pitchFamily="34" charset="0"/>
                        </a:rPr>
                        <a:t>PHIẾU</a:t>
                      </a:r>
                      <a:r>
                        <a:rPr lang="vi-VN" sz="2000">
                          <a:effectLst/>
                          <a:latin typeface="Calibri" panose="020F0502020204030204" pitchFamily="34" charset="0"/>
                          <a:cs typeface="Calibri" panose="020F0502020204030204" pitchFamily="34" charset="0"/>
                        </a:rPr>
                        <a:t> ĐÁNH GIÁ NĂNG LỰC </a:t>
                      </a:r>
                      <a:r>
                        <a:rPr lang="en-VN" sz="2000">
                          <a:effectLst/>
                          <a:latin typeface="Calibri" panose="020F0502020204030204" pitchFamily="34" charset="0"/>
                          <a:cs typeface="Calibri" panose="020F0502020204030204" pitchFamily="34" charset="0"/>
                        </a:rPr>
                        <a:t>VIẾT BÀI</a:t>
                      </a:r>
                      <a:r>
                        <a:rPr lang="vi-VN" sz="2000">
                          <a:effectLst/>
                          <a:latin typeface="Calibri" panose="020F0502020204030204" pitchFamily="34" charset="0"/>
                          <a:cs typeface="Calibri" panose="020F0502020204030204" pitchFamily="34" charset="0"/>
                        </a:rPr>
                        <a:t> PHÂN TÍCH, ĐÁNH GIÁ </a:t>
                      </a:r>
                      <a:endParaRPr lang="en-VN" sz="2000">
                        <a:effectLst/>
                        <a:latin typeface="Calibri" panose="020F0502020204030204" pitchFamily="34" charset="0"/>
                        <a:cs typeface="Calibri" panose="020F0502020204030204" pitchFamily="34" charset="0"/>
                      </a:endParaRPr>
                    </a:p>
                    <a:p>
                      <a:pPr algn="ctr">
                        <a:lnSpc>
                          <a:spcPct val="100000"/>
                        </a:lnSpc>
                      </a:pPr>
                      <a:r>
                        <a:rPr lang="vi-VN" sz="2000">
                          <a:effectLst/>
                          <a:latin typeface="Calibri" panose="020F0502020204030204" pitchFamily="34" charset="0"/>
                          <a:cs typeface="Calibri" panose="020F0502020204030204" pitchFamily="34" charset="0"/>
                        </a:rPr>
                        <a:t>MỘT TÁC PHẨM THƠ</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49334380"/>
                  </a:ext>
                </a:extLst>
              </a:tr>
              <a:tr h="206117">
                <a:tc>
                  <a:txBody>
                    <a:bodyPr/>
                    <a:lstStyle/>
                    <a:p>
                      <a:pPr algn="ctr">
                        <a:lnSpc>
                          <a:spcPct val="100000"/>
                        </a:lnSpc>
                      </a:pPr>
                      <a:r>
                        <a:rPr lang="en-VN" sz="2000">
                          <a:effectLst/>
                          <a:latin typeface="Calibri" panose="020F0502020204030204" pitchFamily="34" charset="0"/>
                          <a:cs typeface="Calibri" panose="020F0502020204030204" pitchFamily="34" charset="0"/>
                        </a:rPr>
                        <a:t>Nội dung</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tc>
                <a:tc>
                  <a:txBody>
                    <a:bodyPr/>
                    <a:lstStyle/>
                    <a:p>
                      <a:pPr algn="ctr">
                        <a:lnSpc>
                          <a:spcPct val="100000"/>
                        </a:lnSpc>
                      </a:pPr>
                      <a:r>
                        <a:rPr lang="en-VN" sz="2000">
                          <a:effectLst/>
                          <a:latin typeface="Calibri" panose="020F0502020204030204" pitchFamily="34" charset="0"/>
                          <a:cs typeface="Calibri" panose="020F0502020204030204" pitchFamily="34" charset="0"/>
                        </a:rPr>
                        <a:t>Yêu cầu cụ thể</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nchor="ctr"/>
                </a:tc>
                <a:tc>
                  <a:txBody>
                    <a:bodyPr/>
                    <a:lstStyle/>
                    <a:p>
                      <a:pPr algn="ctr">
                        <a:lnSpc>
                          <a:spcPct val="100000"/>
                        </a:lnSpc>
                      </a:pPr>
                      <a:r>
                        <a:rPr lang="en-VN" sz="2000">
                          <a:effectLst/>
                          <a:latin typeface="Calibri" panose="020F0502020204030204" pitchFamily="34" charset="0"/>
                          <a:cs typeface="Calibri" panose="020F0502020204030204" pitchFamily="34" charset="0"/>
                        </a:rPr>
                        <a:t>Đạt</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lnSpc>
                          <a:spcPct val="100000"/>
                        </a:lnSpc>
                      </a:pPr>
                      <a:r>
                        <a:rPr lang="en-VN" sz="2000">
                          <a:effectLst/>
                          <a:latin typeface="Calibri" panose="020F0502020204030204" pitchFamily="34" charset="0"/>
                          <a:cs typeface="Calibri" panose="020F0502020204030204" pitchFamily="34" charset="0"/>
                        </a:rPr>
                        <a:t>Chưa đạt</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451174782"/>
                  </a:ext>
                </a:extLst>
              </a:tr>
              <a:tr h="3548481">
                <a:tc>
                  <a:txBody>
                    <a:bodyPr/>
                    <a:lstStyle/>
                    <a:p>
                      <a:pPr algn="ctr">
                        <a:lnSpc>
                          <a:spcPct val="100000"/>
                        </a:lnSpc>
                      </a:pPr>
                      <a:r>
                        <a:rPr lang="en-VN" sz="2000" dirty="0">
                          <a:effectLst/>
                          <a:latin typeface="Calibri" panose="020F0502020204030204" pitchFamily="34" charset="0"/>
                          <a:cs typeface="Calibri" panose="020F0502020204030204" pitchFamily="34" charset="0"/>
                        </a:rPr>
                        <a:t>Bố cục</a:t>
                      </a:r>
                    </a:p>
                    <a:p>
                      <a:pPr algn="ctr">
                        <a:lnSpc>
                          <a:spcPct val="100000"/>
                        </a:lnSpc>
                      </a:pPr>
                      <a:r>
                        <a:rPr lang="en-VN" sz="2000" dirty="0">
                          <a:effectLst/>
                          <a:latin typeface="Calibri" panose="020F0502020204030204" pitchFamily="34" charset="0"/>
                          <a:cs typeface="Calibri" panose="020F0502020204030204" pitchFamily="34" charset="0"/>
                        </a:rPr>
                        <a:t>ba phần</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nchor="ctr"/>
                </a:tc>
                <a:tc>
                  <a:txBody>
                    <a:bodyPr/>
                    <a:lstStyle/>
                    <a:p>
                      <a:pPr algn="just">
                        <a:lnSpc>
                          <a:spcPct val="100000"/>
                        </a:lnSpc>
                      </a:pPr>
                      <a:r>
                        <a:rPr lang="en-VN" sz="2000" dirty="0">
                          <a:effectLst/>
                          <a:latin typeface="Calibri" panose="020F0502020204030204" pitchFamily="34" charset="0"/>
                          <a:cs typeface="Calibri" panose="020F0502020204030204" pitchFamily="34" charset="0"/>
                        </a:rPr>
                        <a:t>- Mở bài: Đã giới thiệu được đoạn thơ và nêu ý kiến nhận xét, đánh giá của bản thân về đoạn th</a:t>
                      </a:r>
                      <a:r>
                        <a:rPr lang="vi-VN" sz="2000" dirty="0">
                          <a:effectLst/>
                          <a:latin typeface="Calibri" panose="020F0502020204030204" pitchFamily="34" charset="0"/>
                          <a:cs typeface="Calibri" panose="020F0502020204030204" pitchFamily="34" charset="0"/>
                        </a:rPr>
                        <a:t>ơ</a:t>
                      </a:r>
                      <a:r>
                        <a:rPr lang="en-VN" sz="2000" dirty="0">
                          <a:effectLst/>
                          <a:latin typeface="Calibri" panose="020F0502020204030204" pitchFamily="34" charset="0"/>
                          <a:cs typeface="Calibri" panose="020F0502020204030204" pitchFamily="34" charset="0"/>
                        </a:rPr>
                        <a:t> chưa? </a:t>
                      </a:r>
                    </a:p>
                    <a:p>
                      <a:pPr algn="just">
                        <a:lnSpc>
                          <a:spcPct val="100000"/>
                        </a:lnSpc>
                      </a:pPr>
                      <a:r>
                        <a:rPr lang="en-VN" sz="2000" dirty="0">
                          <a:effectLst/>
                          <a:latin typeface="Calibri" panose="020F0502020204030204" pitchFamily="34" charset="0"/>
                          <a:cs typeface="Calibri" panose="020F0502020204030204" pitchFamily="34" charset="0"/>
                        </a:rPr>
                        <a:t>- Thân bài: </a:t>
                      </a:r>
                    </a:p>
                    <a:p>
                      <a:pPr algn="just">
                        <a:lnSpc>
                          <a:spcPct val="100000"/>
                        </a:lnSpc>
                      </a:pPr>
                      <a:r>
                        <a:rPr lang="en-VN" sz="2000" dirty="0">
                          <a:effectLst/>
                          <a:latin typeface="Calibri" panose="020F0502020204030204" pitchFamily="34" charset="0"/>
                          <a:cs typeface="Calibri" panose="020F0502020204030204" pitchFamily="34" charset="0"/>
                        </a:rPr>
                        <a:t>+ Có giới thiệu được ngắn gọn thông tin khái quát về đoạn thơ không? </a:t>
                      </a:r>
                    </a:p>
                    <a:p>
                      <a:pPr algn="just">
                        <a:lnSpc>
                          <a:spcPct val="100000"/>
                        </a:lnSpc>
                      </a:pPr>
                      <a:r>
                        <a:rPr lang="en-VN" sz="2000" dirty="0">
                          <a:effectLst/>
                          <a:latin typeface="Calibri" panose="020F0502020204030204" pitchFamily="34" charset="0"/>
                          <a:cs typeface="Calibri" panose="020F0502020204030204" pitchFamily="34" charset="0"/>
                        </a:rPr>
                        <a:t>+ Có phân tích được các yếu tố hình thức, nội dung của đoạn thơ để làm rõ ý kiến không? </a:t>
                      </a:r>
                    </a:p>
                    <a:p>
                      <a:pPr algn="just">
                        <a:lnSpc>
                          <a:spcPct val="100000"/>
                        </a:lnSpc>
                      </a:pPr>
                      <a:r>
                        <a:rPr lang="en-VN" sz="2000" dirty="0">
                          <a:effectLst/>
                          <a:latin typeface="Calibri" panose="020F0502020204030204" pitchFamily="34" charset="0"/>
                          <a:cs typeface="Calibri" panose="020F0502020204030204" pitchFamily="34" charset="0"/>
                        </a:rPr>
                        <a:t>+ Có liên hệ, so sánh với tác giả, tác phẩm khác cũng đề tài, chủ đề, với bản thân để nhận xét về điểm gặp gỡ, sáng tạo và tác động của đoạn thơ không?</a:t>
                      </a:r>
                    </a:p>
                    <a:p>
                      <a:pPr algn="just">
                        <a:lnSpc>
                          <a:spcPct val="100000"/>
                        </a:lnSpc>
                      </a:pPr>
                      <a:r>
                        <a:rPr lang="en-VN" sz="2000" dirty="0">
                          <a:effectLst/>
                          <a:latin typeface="Calibri" panose="020F0502020204030204" pitchFamily="34" charset="0"/>
                          <a:cs typeface="Calibri" panose="020F0502020204030204" pitchFamily="34" charset="0"/>
                        </a:rPr>
                        <a:t>+ Có chia thành nhiều đoạn văn tương ứng với các ý cần triển khai không?</a:t>
                      </a:r>
                    </a:p>
                    <a:p>
                      <a:pPr algn="just">
                        <a:lnSpc>
                          <a:spcPct val="100000"/>
                        </a:lnSpc>
                      </a:pPr>
                      <a:r>
                        <a:rPr lang="en-VN" sz="2000" dirty="0">
                          <a:effectLst/>
                          <a:latin typeface="Calibri" panose="020F0502020204030204" pitchFamily="34" charset="0"/>
                          <a:cs typeface="Calibri" panose="020F0502020204030204" pitchFamily="34" charset="0"/>
                        </a:rPr>
                        <a:t>- Kết bài: Có khái quát, tổng hợp nội dung, nghệ thuật của đoạn thơ và nêu được suy nghĩ,... của người viết không?</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tc>
                <a:tc>
                  <a:txBody>
                    <a:bodyPr/>
                    <a:lstStyle/>
                    <a:p>
                      <a:pPr>
                        <a:lnSpc>
                          <a:spcPct val="100000"/>
                        </a:lnSpc>
                      </a:pPr>
                      <a:r>
                        <a:rPr lang="en-VN" sz="2000" dirty="0">
                          <a:effectLst/>
                          <a:latin typeface="Calibri" panose="020F0502020204030204" pitchFamily="34" charset="0"/>
                          <a:cs typeface="Calibri" panose="020F0502020204030204" pitchFamily="34" charset="0"/>
                        </a:rPr>
                        <a:t> </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nSpc>
                          <a:spcPct val="100000"/>
                        </a:lnSpc>
                      </a:pPr>
                      <a:r>
                        <a:rPr lang="en-VN" sz="2000" dirty="0">
                          <a:effectLst/>
                          <a:latin typeface="Calibri" panose="020F0502020204030204" pitchFamily="34" charset="0"/>
                          <a:cs typeface="Calibri" panose="020F0502020204030204" pitchFamily="34" charset="0"/>
                        </a:rPr>
                        <a:t> </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3764295407"/>
                  </a:ext>
                </a:extLst>
              </a:tr>
              <a:tr h="674326">
                <a:tc>
                  <a:txBody>
                    <a:bodyPr/>
                    <a:lstStyle/>
                    <a:p>
                      <a:pPr>
                        <a:lnSpc>
                          <a:spcPct val="100000"/>
                        </a:lnSpc>
                      </a:pPr>
                      <a:r>
                        <a:rPr lang="en-VN" sz="2000">
                          <a:effectLst/>
                          <a:latin typeface="Calibri" panose="020F0502020204030204" pitchFamily="34" charset="0"/>
                          <a:cs typeface="Calibri" panose="020F0502020204030204" pitchFamily="34" charset="0"/>
                        </a:rPr>
                        <a:t>Các lỗi còn mắc</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nchor="ctr"/>
                </a:tc>
                <a:tc>
                  <a:txBody>
                    <a:bodyPr/>
                    <a:lstStyle/>
                    <a:p>
                      <a:pPr>
                        <a:lnSpc>
                          <a:spcPct val="100000"/>
                        </a:lnSpc>
                      </a:pPr>
                      <a:r>
                        <a:rPr lang="en-VN" sz="2000">
                          <a:effectLst/>
                          <a:latin typeface="Calibri" panose="020F0502020204030204" pitchFamily="34" charset="0"/>
                          <a:cs typeface="Calibri" panose="020F0502020204030204" pitchFamily="34" charset="0"/>
                        </a:rPr>
                        <a:t>- Lỗi về ý: thiếu ý, lặp ý, lạc ý. </a:t>
                      </a:r>
                    </a:p>
                    <a:p>
                      <a:pPr>
                        <a:lnSpc>
                          <a:spcPct val="100000"/>
                        </a:lnSpc>
                      </a:pPr>
                      <a:r>
                        <a:rPr lang="en-VN" sz="2000">
                          <a:effectLst/>
                          <a:latin typeface="Calibri" panose="020F0502020204030204" pitchFamily="34" charset="0"/>
                          <a:cs typeface="Calibri" panose="020F0502020204030204" pitchFamily="34" charset="0"/>
                        </a:rPr>
                        <a:t>- Lỗi về trình bày, chính tả, dùng từ và diễn đạt.</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tc>
                <a:tc>
                  <a:txBody>
                    <a:bodyPr/>
                    <a:lstStyle/>
                    <a:p>
                      <a:pPr>
                        <a:lnSpc>
                          <a:spcPct val="100000"/>
                        </a:lnSpc>
                      </a:pPr>
                      <a:r>
                        <a:rPr lang="en-VN" sz="2000">
                          <a:effectLst/>
                          <a:latin typeface="Calibri" panose="020F0502020204030204" pitchFamily="34" charset="0"/>
                          <a:cs typeface="Calibri" panose="020F0502020204030204" pitchFamily="34" charset="0"/>
                        </a:rPr>
                        <a:t> </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nSpc>
                          <a:spcPct val="100000"/>
                        </a:lnSpc>
                      </a:pPr>
                      <a:r>
                        <a:rPr lang="en-VN" sz="2000">
                          <a:effectLst/>
                          <a:latin typeface="Calibri" panose="020F0502020204030204" pitchFamily="34" charset="0"/>
                          <a:cs typeface="Calibri" panose="020F0502020204030204" pitchFamily="34" charset="0"/>
                        </a:rPr>
                        <a:t> </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563658075"/>
                  </a:ext>
                </a:extLst>
              </a:tr>
              <a:tr h="1112221">
                <a:tc>
                  <a:txBody>
                    <a:bodyPr/>
                    <a:lstStyle/>
                    <a:p>
                      <a:pPr>
                        <a:lnSpc>
                          <a:spcPct val="100000"/>
                        </a:lnSpc>
                      </a:pPr>
                      <a:r>
                        <a:rPr lang="en-VN" sz="2000">
                          <a:effectLst/>
                          <a:latin typeface="Calibri" panose="020F0502020204030204" pitchFamily="34" charset="0"/>
                          <a:cs typeface="Calibri" panose="020F0502020204030204" pitchFamily="34" charset="0"/>
                        </a:rPr>
                        <a:t>Đánh giá chung</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nchor="ctr"/>
                </a:tc>
                <a:tc>
                  <a:txBody>
                    <a:bodyPr/>
                    <a:lstStyle/>
                    <a:p>
                      <a:pPr>
                        <a:lnSpc>
                          <a:spcPct val="100000"/>
                        </a:lnSpc>
                      </a:pPr>
                      <a:r>
                        <a:rPr lang="en-VN" sz="2000">
                          <a:effectLst/>
                          <a:latin typeface="Calibri" panose="020F0502020204030204" pitchFamily="34" charset="0"/>
                          <a:cs typeface="Calibri" panose="020F0502020204030204" pitchFamily="34" charset="0"/>
                        </a:rPr>
                        <a:t>- Bài viết đáp ứng yêu cầu đạt mức độ nào?</a:t>
                      </a:r>
                    </a:p>
                    <a:p>
                      <a:pPr>
                        <a:lnSpc>
                          <a:spcPct val="100000"/>
                        </a:lnSpc>
                      </a:pPr>
                      <a:r>
                        <a:rPr lang="en-VN" sz="2000">
                          <a:effectLst/>
                          <a:latin typeface="Calibri" panose="020F0502020204030204" pitchFamily="34" charset="0"/>
                          <a:cs typeface="Calibri" panose="020F0502020204030204" pitchFamily="34" charset="0"/>
                        </a:rPr>
                        <a:t>- Em thấy hứng thú hoặc khó khăn nhất khi thực hiện phần nào trong tiến trình thực hành viết?</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35318" marR="35318" marT="0" marB="0" anchor="ctr"/>
                </a:tc>
                <a:tc>
                  <a:txBody>
                    <a:bodyPr/>
                    <a:lstStyle/>
                    <a:p>
                      <a:pPr>
                        <a:lnSpc>
                          <a:spcPct val="100000"/>
                        </a:lnSpc>
                      </a:pPr>
                      <a:r>
                        <a:rPr lang="en-VN" sz="2000">
                          <a:effectLst/>
                          <a:latin typeface="Calibri" panose="020F0502020204030204" pitchFamily="34" charset="0"/>
                          <a:cs typeface="Calibri" panose="020F0502020204030204" pitchFamily="34" charset="0"/>
                        </a:rPr>
                        <a:t> </a:t>
                      </a:r>
                      <a:endParaRPr lang="en-VN" sz="20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nSpc>
                          <a:spcPct val="100000"/>
                        </a:lnSpc>
                      </a:pPr>
                      <a:r>
                        <a:rPr lang="en-VN" sz="2000" dirty="0">
                          <a:effectLst/>
                          <a:latin typeface="Calibri" panose="020F0502020204030204" pitchFamily="34" charset="0"/>
                          <a:cs typeface="Calibri" panose="020F0502020204030204" pitchFamily="34" charset="0"/>
                        </a:rPr>
                        <a:t> </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2876741729"/>
                  </a:ext>
                </a:extLst>
              </a:tr>
            </a:tbl>
          </a:graphicData>
        </a:graphic>
      </p:graphicFrame>
    </p:spTree>
    <p:extLst>
      <p:ext uri="{BB962C8B-B14F-4D97-AF65-F5344CB8AC3E}">
        <p14:creationId xmlns:p14="http://schemas.microsoft.com/office/powerpoint/2010/main" val="4126798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4413" b="10303"/>
          <a:stretch/>
        </p:blipFill>
        <p:spPr>
          <a:xfrm>
            <a:off x="0" y="0"/>
            <a:ext cx="12192000" cy="68580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23543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37317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280417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2099" y="479928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4387" y="469233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312304" y="3082562"/>
            <a:ext cx="2357024" cy="3350350"/>
          </a:xfrm>
          <a:prstGeom prst="roundRect">
            <a:avLst/>
          </a:prstGeom>
        </p:spPr>
      </p:pic>
      <p:pic>
        <p:nvPicPr>
          <p:cNvPr id="51" name="Picture 5">
            <a:hlinkClick r:id="rId12"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24395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38169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4"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281270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5"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479075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6"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70085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Arrow 16">
            <a:hlinkClick r:id="rId17" action="ppaction://hlinksldjump"/>
            <a:extLst>
              <a:ext uri="{FF2B5EF4-FFF2-40B4-BE49-F238E27FC236}">
                <a16:creationId xmlns:a16="http://schemas.microsoft.com/office/drawing/2014/main" id="{ADB60535-B244-AA4D-95E6-95ED5D6523EB}"/>
              </a:ext>
            </a:extLst>
          </p:cNvPr>
          <p:cNvSpPr/>
          <p:nvPr/>
        </p:nvSpPr>
        <p:spPr>
          <a:xfrm>
            <a:off x="10628347" y="5961469"/>
            <a:ext cx="1339740"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err="1">
                <a:latin typeface="Calibri" panose="020F0502020204030204" pitchFamily="34" charset="0"/>
                <a:cs typeface="Calibri" panose="020F0502020204030204" pitchFamily="34" charset="0"/>
              </a:rPr>
              <a:t>Bài</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mới</a:t>
            </a:r>
            <a:endParaRPr lang="en-US"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3750972-E077-8D44-88EE-C8054580503F}"/>
              </a:ext>
            </a:extLst>
          </p:cNvPr>
          <p:cNvPicPr>
            <a:picLocks noChangeAspect="1"/>
          </p:cNvPicPr>
          <p:nvPr/>
        </p:nvPicPr>
        <p:blipFill>
          <a:blip r:embed="rId18"/>
          <a:stretch>
            <a:fillRect/>
          </a:stretch>
        </p:blipFill>
        <p:spPr>
          <a:xfrm>
            <a:off x="5802945" y="530330"/>
            <a:ext cx="4343400" cy="2705100"/>
          </a:xfrm>
          <a:prstGeom prst="rect">
            <a:avLst/>
          </a:prstGeom>
        </p:spPr>
      </p:pic>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
                    </p:tgtEl>
                  </p:cond>
                </p:stCondLst>
                <p:endSync evt="end" delay="0">
                  <p:rtn val="all"/>
                </p:endSync>
                <p:childTnLst>
                  <p:par>
                    <p:cTn id="12" fill="hold">
                      <p:stCondLst>
                        <p:cond delay="0"/>
                      </p:stCondLst>
                      <p:childTnLst>
                        <p:par>
                          <p:cTn id="13" fill="hold">
                            <p:stCondLst>
                              <p:cond delay="0"/>
                            </p:stCondLst>
                            <p:childTnLst>
                              <p:par>
                                <p:cTn id="14" presetID="6" presetClass="exit" presetSubtype="32" fill="hold" nodeType="clickEffect">
                                  <p:stCondLst>
                                    <p:cond delay="0"/>
                                  </p:stCondLst>
                                  <p:childTnLst>
                                    <p:animEffect transition="out" filter="circle(out)">
                                      <p:cBhvr>
                                        <p:cTn id="15" dur="2000"/>
                                        <p:tgtEl>
                                          <p:spTgt spid="51"/>
                                        </p:tgtEl>
                                      </p:cBhvr>
                                    </p:animEffect>
                                    <p:set>
                                      <p:cBhvr>
                                        <p:cTn id="16"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par>
                          <p:cTn id="17" fill="hold">
                            <p:stCondLst>
                              <p:cond delay="2000"/>
                            </p:stCondLst>
                            <p:childTnLst>
                              <p:par>
                                <p:cTn id="18" presetID="6" presetClass="entr" presetSubtype="32"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circle(out)">
                                      <p:cBhvr>
                                        <p:cTn id="20" dur="2000"/>
                                        <p:tgtEl>
                                          <p:spTgt spid="57"/>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1" restart="whenNotActive" fill="hold" evtFilter="cancelBubble" nodeType="interactiveSeq">
                <p:stCondLst>
                  <p:cond evt="onClick" delay="0">
                    <p:tgtEl>
                      <p:spTgt spid="52"/>
                    </p:tgtEl>
                  </p:cond>
                </p:stCondLst>
                <p:endSync evt="end" delay="0">
                  <p:rtn val="all"/>
                </p:endSync>
                <p:childTnLst>
                  <p:par>
                    <p:cTn id="22" fill="hold">
                      <p:stCondLst>
                        <p:cond delay="0"/>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2"/>
                                        </p:tgtEl>
                                      </p:cBhvr>
                                    </p:animEffect>
                                    <p:set>
                                      <p:cBhvr>
                                        <p:cTn id="26"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par>
                          <p:cTn id="27" fill="hold">
                            <p:stCondLst>
                              <p:cond delay="2000"/>
                            </p:stCondLst>
                            <p:childTnLst>
                              <p:par>
                                <p:cTn id="28" presetID="6" presetClass="entr" presetSubtype="32"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circle(out)">
                                      <p:cBhvr>
                                        <p:cTn id="30" dur="2000"/>
                                        <p:tgtEl>
                                          <p:spTgt spid="58"/>
                                        </p:tgtEl>
                                      </p:cBhvr>
                                    </p:animEffec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1" restart="whenNotActive" fill="hold" evtFilter="cancelBubble" nodeType="interactiveSeq">
                <p:stCondLst>
                  <p:cond evt="onClick" delay="0">
                    <p:tgtEl>
                      <p:spTgt spid="53"/>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53"/>
                                        </p:tgtEl>
                                      </p:cBhvr>
                                    </p:animEffect>
                                    <p:set>
                                      <p:cBhvr>
                                        <p:cTn id="36"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par>
                          <p:cTn id="37" fill="hold">
                            <p:stCondLst>
                              <p:cond delay="2000"/>
                            </p:stCondLst>
                            <p:childTnLst>
                              <p:par>
                                <p:cTn id="38" presetID="6" presetClass="entr" presetSubtype="32"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circle(out)">
                                      <p:cBhvr>
                                        <p:cTn id="40" dur="2000"/>
                                        <p:tgtEl>
                                          <p:spTgt spid="59"/>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6" presetClass="exit" presetSubtype="32" fill="hold" nodeType="clickEffect">
                                  <p:stCondLst>
                                    <p:cond delay="0"/>
                                  </p:stCondLst>
                                  <p:childTnLst>
                                    <p:animEffect transition="out" filter="circle(out)">
                                      <p:cBhvr>
                                        <p:cTn id="45" dur="2000"/>
                                        <p:tgtEl>
                                          <p:spTgt spid="54"/>
                                        </p:tgtEl>
                                      </p:cBhvr>
                                    </p:animEffect>
                                    <p:set>
                                      <p:cBhvr>
                                        <p:cTn id="46"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2000"/>
                            </p:stCondLst>
                            <p:childTnLst>
                              <p:par>
                                <p:cTn id="48" presetID="6" presetClass="entr" presetSubtype="32" fill="hold" nodeType="after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circle(out)">
                                      <p:cBhvr>
                                        <p:cTn id="50" dur="2000"/>
                                        <p:tgtEl>
                                          <p:spTgt spid="60"/>
                                        </p:tgtEl>
                                      </p:cBhvr>
                                    </p:animEffec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 presetClass="exit" presetSubtype="32" fill="hold" nodeType="clickEffect">
                                  <p:stCondLst>
                                    <p:cond delay="0"/>
                                  </p:stCondLst>
                                  <p:childTnLst>
                                    <p:animEffect transition="out" filter="circle(out)">
                                      <p:cBhvr>
                                        <p:cTn id="55" dur="2000"/>
                                        <p:tgtEl>
                                          <p:spTgt spid="55"/>
                                        </p:tgtEl>
                                      </p:cBhvr>
                                    </p:animEffect>
                                    <p:set>
                                      <p:cBhvr>
                                        <p:cTn id="56"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par>
                          <p:cTn id="57" fill="hold">
                            <p:stCondLst>
                              <p:cond delay="2000"/>
                            </p:stCondLst>
                            <p:childTnLst>
                              <p:par>
                                <p:cTn id="58" presetID="6" presetClass="entr" presetSubtype="32"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circle(out)">
                                      <p:cBhvr>
                                        <p:cTn id="60" dur="20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25"/>
                    </p:tgtEl>
                  </p:cond>
                </p:stCondLst>
                <p:endSync evt="end" delay="0">
                  <p:rtn val="all"/>
                </p:endSync>
                <p:childTnLst>
                  <p:par>
                    <p:cTn id="62" fill="hold">
                      <p:stCondLst>
                        <p:cond delay="0"/>
                      </p:stCondLst>
                      <p:childTnLst>
                        <p:par>
                          <p:cTn id="63" fill="hold">
                            <p:stCondLst>
                              <p:cond delay="0"/>
                            </p:stCondLst>
                            <p:childTnLst>
                              <p:par>
                                <p:cTn id="64" presetID="27" presetClass="emph" presetSubtype="0" fill="remove" nodeType="clickEffect">
                                  <p:stCondLst>
                                    <p:cond delay="0"/>
                                  </p:stCondLst>
                                  <p:childTnLst>
                                    <p:animClr clrSpc="rgb" dir="cw">
                                      <p:cBhvr override="childStyle">
                                        <p:cTn id="65" dur="250" autoRev="1" fill="remove"/>
                                        <p:tgtEl>
                                          <p:spTgt spid="25"/>
                                        </p:tgtEl>
                                        <p:attrNameLst>
                                          <p:attrName>style.color</p:attrName>
                                        </p:attrNameLst>
                                      </p:cBhvr>
                                      <p:to>
                                        <a:schemeClr val="bg1"/>
                                      </p:to>
                                    </p:animClr>
                                    <p:animClr clrSpc="rgb" dir="cw">
                                      <p:cBhvr>
                                        <p:cTn id="66" dur="250" autoRev="1" fill="remove"/>
                                        <p:tgtEl>
                                          <p:spTgt spid="25"/>
                                        </p:tgtEl>
                                        <p:attrNameLst>
                                          <p:attrName>fillcolor</p:attrName>
                                        </p:attrNameLst>
                                      </p:cBhvr>
                                      <p:to>
                                        <a:schemeClr val="bg1"/>
                                      </p:to>
                                    </p:animClr>
                                    <p:set>
                                      <p:cBhvr>
                                        <p:cTn id="67" dur="250" autoRev="1" fill="remove"/>
                                        <p:tgtEl>
                                          <p:spTgt spid="25"/>
                                        </p:tgtEl>
                                        <p:attrNameLst>
                                          <p:attrName>fill.type</p:attrName>
                                        </p:attrNameLst>
                                      </p:cBhvr>
                                      <p:to>
                                        <p:strVal val="solid"/>
                                      </p:to>
                                    </p:set>
                                    <p:set>
                                      <p:cBhvr>
                                        <p:cTn id="68"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7945" y="2512528"/>
            <a:ext cx="6836898" cy="1561005"/>
          </a:xfrm>
          <a:prstGeom prst="rect">
            <a:avLst/>
          </a:prstGeom>
          <a:noFill/>
        </p:spPr>
        <p:txBody>
          <a:bodyPr wrap="square" rtlCol="0">
            <a:spAutoFit/>
          </a:bodyPr>
          <a:lstStyle/>
          <a:p>
            <a:pPr algn="ctr">
              <a:lnSpc>
                <a:spcPct val="150000"/>
              </a:lnSpc>
            </a:pPr>
            <a:r>
              <a:rPr lang="en-US" altLang="zh-CN" sz="72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Thank you</a:t>
            </a:r>
            <a:r>
              <a:rPr lang="zh-CN" altLang="en-US" sz="7200" dirty="0">
                <a:solidFill>
                  <a:schemeClr val="bg1"/>
                </a:solidFill>
                <a:effectLst>
                  <a:outerShdw dist="38100" dir="2700000" algn="tl">
                    <a:srgbClr val="000000">
                      <a:alpha val="30000"/>
                    </a:srgbClr>
                  </a:outerShdw>
                </a:effectLst>
                <a:latin typeface="Algerian" panose="04020705040A02060702" pitchFamily="82" charset="0"/>
                <a:cs typeface="+mn-ea"/>
                <a:sym typeface="+mn-lt"/>
              </a:rPr>
              <a:t>！</a:t>
            </a: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559021" y="1274425"/>
            <a:ext cx="2232136" cy="1686503"/>
          </a:xfrm>
          <a:prstGeom prst="rect">
            <a:avLst/>
          </a:prstGeom>
        </p:spPr>
      </p:pic>
    </p:spTree>
    <p:extLst>
      <p:ext uri="{BB962C8B-B14F-4D97-AF65-F5344CB8AC3E}">
        <p14:creationId xmlns:p14="http://schemas.microsoft.com/office/powerpoint/2010/main" val="92455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056F8-507E-8F4B-ACAA-E116BC66C9BD}"/>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sp>
        <p:nvSpPr>
          <p:cNvPr id="7" name="Round Diagonal Corner Rectangle 6">
            <a:extLst>
              <a:ext uri="{FF2B5EF4-FFF2-40B4-BE49-F238E27FC236}">
                <a16:creationId xmlns:a16="http://schemas.microsoft.com/office/drawing/2014/main" id="{E75C9495-6718-054D-91E3-90452C4FAED2}"/>
              </a:ext>
            </a:extLst>
          </p:cNvPr>
          <p:cNvSpPr/>
          <p:nvPr/>
        </p:nvSpPr>
        <p:spPr>
          <a:xfrm>
            <a:off x="773069" y="780775"/>
            <a:ext cx="10645862" cy="1420906"/>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i="1" dirty="0" err="1">
                <a:solidFill>
                  <a:srgbClr val="C00000"/>
                </a:solidFill>
                <a:latin typeface="Calibri" panose="020F0502020204030204" pitchFamily="34" charset="0"/>
                <a:cs typeface="Calibri" panose="020F0502020204030204" pitchFamily="34" charset="0"/>
              </a:rPr>
              <a:t>Câu</a:t>
            </a:r>
            <a:r>
              <a:rPr lang="en-US" sz="3200" b="1" i="1" dirty="0">
                <a:solidFill>
                  <a:srgbClr val="C00000"/>
                </a:solidFill>
                <a:latin typeface="Calibri" panose="020F0502020204030204" pitchFamily="34" charset="0"/>
                <a:cs typeface="Calibri" panose="020F0502020204030204" pitchFamily="34" charset="0"/>
              </a:rPr>
              <a:t> 1: </a:t>
            </a:r>
            <a:r>
              <a:rPr lang="vi-VN" sz="3200" b="1" i="1" dirty="0">
                <a:latin typeface="Calibri" panose="020F0502020204030204" pitchFamily="34" charset="0"/>
                <a:cs typeface="Calibri" panose="020F0502020204030204" pitchFamily="34" charset="0"/>
              </a:rPr>
              <a:t>Nhân vật trữ tình là một dạng biểu hiện của?</a:t>
            </a:r>
            <a:endParaRPr lang="en-VN" sz="3200" dirty="0">
              <a:latin typeface="Calibri" panose="020F0502020204030204" pitchFamily="34" charset="0"/>
              <a:cs typeface="Calibri" panose="020F0502020204030204" pitchFamily="34" charset="0"/>
            </a:endParaRPr>
          </a:p>
        </p:txBody>
      </p:sp>
      <p:sp>
        <p:nvSpPr>
          <p:cNvPr id="8" name="Round Diagonal Corner Rectangle 7">
            <a:extLst>
              <a:ext uri="{FF2B5EF4-FFF2-40B4-BE49-F238E27FC236}">
                <a16:creationId xmlns:a16="http://schemas.microsoft.com/office/drawing/2014/main" id="{38A8031E-BAD8-014C-9255-E8D4BD0E76DA}"/>
              </a:ext>
            </a:extLst>
          </p:cNvPr>
          <p:cNvSpPr/>
          <p:nvPr/>
        </p:nvSpPr>
        <p:spPr>
          <a:xfrm>
            <a:off x="3160414" y="2982456"/>
            <a:ext cx="5184111" cy="142090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dirty="0">
                <a:latin typeface="Calibri" panose="020F0502020204030204" pitchFamily="34" charset="0"/>
                <a:cs typeface="Calibri" panose="020F0502020204030204" pitchFamily="34" charset="0"/>
              </a:rPr>
              <a:t>Chủ thể trữ tình</a:t>
            </a:r>
            <a:endParaRPr lang="en-VN" sz="3600" dirty="0">
              <a:latin typeface="Calibri" panose="020F0502020204030204" pitchFamily="34" charset="0"/>
              <a:cs typeface="Calibri" panose="020F0502020204030204" pitchFamily="34" charset="0"/>
            </a:endParaRPr>
          </a:p>
        </p:txBody>
      </p:sp>
      <p:sp>
        <p:nvSpPr>
          <p:cNvPr id="9" name="Left Arrow 8">
            <a:hlinkClick r:id="rId3" action="ppaction://hlinksldjump"/>
            <a:extLst>
              <a:ext uri="{FF2B5EF4-FFF2-40B4-BE49-F238E27FC236}">
                <a16:creationId xmlns:a16="http://schemas.microsoft.com/office/drawing/2014/main" id="{53E691A9-E181-8F4F-A8BD-C547470A2994}"/>
              </a:ext>
            </a:extLst>
          </p:cNvPr>
          <p:cNvSpPr/>
          <p:nvPr/>
        </p:nvSpPr>
        <p:spPr>
          <a:xfrm>
            <a:off x="10796766" y="5965289"/>
            <a:ext cx="909083"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2923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7BAB90-F668-C34E-99E1-5772E803639F}"/>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sp>
        <p:nvSpPr>
          <p:cNvPr id="7" name="Round Diagonal Corner Rectangle 6">
            <a:extLst>
              <a:ext uri="{FF2B5EF4-FFF2-40B4-BE49-F238E27FC236}">
                <a16:creationId xmlns:a16="http://schemas.microsoft.com/office/drawing/2014/main" id="{CB4DE94D-D38C-6A47-BA64-D2C1B21A7922}"/>
              </a:ext>
            </a:extLst>
          </p:cNvPr>
          <p:cNvSpPr/>
          <p:nvPr/>
        </p:nvSpPr>
        <p:spPr>
          <a:xfrm>
            <a:off x="1411574" y="1229446"/>
            <a:ext cx="9861029" cy="682655"/>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b="1" i="1" dirty="0">
                <a:solidFill>
                  <a:srgbClr val="C00000"/>
                </a:solidFill>
                <a:latin typeface="Calibri" panose="020F0502020204030204" pitchFamily="34" charset="0"/>
                <a:cs typeface="Calibri" panose="020F0502020204030204" pitchFamily="34" charset="0"/>
              </a:rPr>
              <a:t>Câu 2: “Nhân vật trữ tình”</a:t>
            </a:r>
            <a:r>
              <a:rPr lang="vi-VN" sz="2800" dirty="0">
                <a:solidFill>
                  <a:srgbClr val="C00000"/>
                </a:solidFill>
                <a:latin typeface="Calibri" panose="020F0502020204030204" pitchFamily="34" charset="0"/>
                <a:cs typeface="Calibri" panose="020F0502020204030204" pitchFamily="34" charset="0"/>
              </a:rPr>
              <a:t> </a:t>
            </a:r>
            <a:r>
              <a:rPr lang="vi-VN" sz="2800" b="1" i="1" dirty="0">
                <a:solidFill>
                  <a:srgbClr val="C00000"/>
                </a:solidFill>
                <a:latin typeface="Calibri" panose="020F0502020204030204" pitchFamily="34" charset="0"/>
                <a:cs typeface="Calibri" panose="020F0502020204030204" pitchFamily="34" charset="0"/>
              </a:rPr>
              <a:t>có đồng nhất với tác giả không?</a:t>
            </a:r>
            <a:endParaRPr lang="en-VN" sz="2800" dirty="0">
              <a:solidFill>
                <a:srgbClr val="C00000"/>
              </a:solidFill>
              <a:latin typeface="Calibri" panose="020F0502020204030204" pitchFamily="34" charset="0"/>
              <a:cs typeface="Calibri" panose="020F0502020204030204" pitchFamily="34" charset="0"/>
            </a:endParaRPr>
          </a:p>
        </p:txBody>
      </p:sp>
      <p:sp>
        <p:nvSpPr>
          <p:cNvPr id="8" name="Round Diagonal Corner Rectangle 7">
            <a:extLst>
              <a:ext uri="{FF2B5EF4-FFF2-40B4-BE49-F238E27FC236}">
                <a16:creationId xmlns:a16="http://schemas.microsoft.com/office/drawing/2014/main" id="{ECBA1470-8C41-6D4F-BF23-88D85C2AE693}"/>
              </a:ext>
            </a:extLst>
          </p:cNvPr>
          <p:cNvSpPr/>
          <p:nvPr/>
        </p:nvSpPr>
        <p:spPr>
          <a:xfrm>
            <a:off x="1411573" y="2498396"/>
            <a:ext cx="9861029" cy="1886654"/>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VN" sz="40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Nhân vật trữ tình “là con người “đồng dạng” của tác giả - nhà thơ hiện ra từ văn bản” (Từ điển thuật ngữ văn học), nhưng không đồng nhất giản đơn với tác giả.</a:t>
            </a:r>
            <a:endParaRPr lang="en-VN" sz="4000" dirty="0">
              <a:latin typeface="Calibri" panose="020F0502020204030204" pitchFamily="34" charset="0"/>
              <a:cs typeface="Calibri" panose="020F0502020204030204" pitchFamily="34" charset="0"/>
            </a:endParaRPr>
          </a:p>
        </p:txBody>
      </p:sp>
      <p:sp>
        <p:nvSpPr>
          <p:cNvPr id="10" name="Left Arrow 9">
            <a:hlinkClick r:id="rId3" action="ppaction://hlinksldjump"/>
            <a:extLst>
              <a:ext uri="{FF2B5EF4-FFF2-40B4-BE49-F238E27FC236}">
                <a16:creationId xmlns:a16="http://schemas.microsoft.com/office/drawing/2014/main" id="{C0A72183-4A8E-0643-A297-7B98AF8C2A76}"/>
              </a:ext>
            </a:extLst>
          </p:cNvPr>
          <p:cNvSpPr/>
          <p:nvPr/>
        </p:nvSpPr>
        <p:spPr>
          <a:xfrm>
            <a:off x="9595496" y="5645201"/>
            <a:ext cx="909083"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3887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B490D-249D-0D47-A35A-1304D8485B46}"/>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sp>
        <p:nvSpPr>
          <p:cNvPr id="3" name="Round Diagonal Corner Rectangle 2">
            <a:extLst>
              <a:ext uri="{FF2B5EF4-FFF2-40B4-BE49-F238E27FC236}">
                <a16:creationId xmlns:a16="http://schemas.microsoft.com/office/drawing/2014/main" id="{B9CCCFF0-8609-0945-9765-3D0F22D056BB}"/>
              </a:ext>
            </a:extLst>
          </p:cNvPr>
          <p:cNvSpPr/>
          <p:nvPr/>
        </p:nvSpPr>
        <p:spPr>
          <a:xfrm>
            <a:off x="1516258" y="1254873"/>
            <a:ext cx="9159484" cy="1412939"/>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i="1" dirty="0">
                <a:solidFill>
                  <a:srgbClr val="C00000"/>
                </a:solidFill>
                <a:latin typeface="Calibri" panose="020F0502020204030204" pitchFamily="34" charset="0"/>
                <a:cs typeface="Calibri" panose="020F0502020204030204" pitchFamily="34" charset="0"/>
              </a:rPr>
              <a:t>Câu 3: Hình ảnh trong bài thơ hiện lên qua việc </a:t>
            </a:r>
          </a:p>
          <a:p>
            <a:pPr algn="ctr"/>
            <a:r>
              <a:rPr lang="vi-VN" sz="3200" b="1" i="1" dirty="0">
                <a:solidFill>
                  <a:srgbClr val="C00000"/>
                </a:solidFill>
                <a:latin typeface="Calibri" panose="020F0502020204030204" pitchFamily="34" charset="0"/>
                <a:cs typeface="Calibri" panose="020F0502020204030204" pitchFamily="34" charset="0"/>
              </a:rPr>
              <a:t>tác giả sử dụng?</a:t>
            </a:r>
            <a:endParaRPr lang="en-VN" sz="3200" dirty="0">
              <a:solidFill>
                <a:srgbClr val="C00000"/>
              </a:solidFill>
              <a:latin typeface="Calibri" panose="020F050202020403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9E966E36-09D8-6F43-91A6-80FC9980C4E9}"/>
              </a:ext>
            </a:extLst>
          </p:cNvPr>
          <p:cNvSpPr/>
          <p:nvPr/>
        </p:nvSpPr>
        <p:spPr>
          <a:xfrm>
            <a:off x="2430658" y="3677128"/>
            <a:ext cx="6908214" cy="102612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Calibri" panose="020F0502020204030204" pitchFamily="34" charset="0"/>
                <a:cs typeface="Calibri" panose="020F0502020204030204" pitchFamily="34" charset="0"/>
              </a:rPr>
              <a:t>Sử dụng từ ngữ và các biện pháp tu từ</a:t>
            </a:r>
          </a:p>
        </p:txBody>
      </p:sp>
      <p:sp>
        <p:nvSpPr>
          <p:cNvPr id="6" name="Left Arrow 5">
            <a:hlinkClick r:id="rId3" action="ppaction://hlinksldjump"/>
            <a:extLst>
              <a:ext uri="{FF2B5EF4-FFF2-40B4-BE49-F238E27FC236}">
                <a16:creationId xmlns:a16="http://schemas.microsoft.com/office/drawing/2014/main" id="{A7A40D53-A131-C84D-ABB4-0F5FD1EE93FA}"/>
              </a:ext>
            </a:extLst>
          </p:cNvPr>
          <p:cNvSpPr/>
          <p:nvPr/>
        </p:nvSpPr>
        <p:spPr>
          <a:xfrm>
            <a:off x="9129331" y="5874857"/>
            <a:ext cx="909083"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1492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53A5F-1384-594E-920E-5410CE011EC4}"/>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sp>
        <p:nvSpPr>
          <p:cNvPr id="3" name="Round Diagonal Corner Rectangle 2">
            <a:extLst>
              <a:ext uri="{FF2B5EF4-FFF2-40B4-BE49-F238E27FC236}">
                <a16:creationId xmlns:a16="http://schemas.microsoft.com/office/drawing/2014/main" id="{9001DD0A-118F-8E4A-8A54-883DC4D54AF6}"/>
              </a:ext>
            </a:extLst>
          </p:cNvPr>
          <p:cNvSpPr/>
          <p:nvPr/>
        </p:nvSpPr>
        <p:spPr>
          <a:xfrm>
            <a:off x="1381346" y="1210878"/>
            <a:ext cx="9429307" cy="8276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i="1" dirty="0" err="1">
                <a:solidFill>
                  <a:srgbClr val="C00000"/>
                </a:solidFill>
                <a:latin typeface="Calibri" panose="020F0502020204030204" pitchFamily="34" charset="0"/>
                <a:cs typeface="Calibri" panose="020F0502020204030204" pitchFamily="34" charset="0"/>
              </a:rPr>
              <a:t>Câu</a:t>
            </a:r>
            <a:r>
              <a:rPr lang="en-US" sz="3200" b="1" i="1" dirty="0">
                <a:solidFill>
                  <a:srgbClr val="C00000"/>
                </a:solidFill>
                <a:latin typeface="Calibri" panose="020F0502020204030204" pitchFamily="34" charset="0"/>
                <a:cs typeface="Calibri" panose="020F0502020204030204" pitchFamily="34" charset="0"/>
              </a:rPr>
              <a:t> 4: </a:t>
            </a:r>
            <a:r>
              <a:rPr lang="vi-VN" sz="3200" b="1" i="1" dirty="0">
                <a:solidFill>
                  <a:srgbClr val="C00000"/>
                </a:solidFill>
                <a:latin typeface="Calibri" panose="020F0502020204030204" pitchFamily="34" charset="0"/>
                <a:cs typeface="Calibri" panose="020F0502020204030204" pitchFamily="34" charset="0"/>
              </a:rPr>
              <a:t>Cảm hứng chủ đạo trong thơ là gì?</a:t>
            </a:r>
            <a:endParaRPr lang="en-VN" sz="3200" i="1" dirty="0">
              <a:solidFill>
                <a:srgbClr val="C00000"/>
              </a:solidFill>
              <a:latin typeface="Calibri" panose="020F050202020403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B1CF31F6-018D-1D4B-B54D-74BF0405F2F5}"/>
              </a:ext>
            </a:extLst>
          </p:cNvPr>
          <p:cNvSpPr/>
          <p:nvPr/>
        </p:nvSpPr>
        <p:spPr>
          <a:xfrm>
            <a:off x="1381346" y="2656703"/>
            <a:ext cx="9429307" cy="1910300"/>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Cảm hứng chủ đạo trong thơ là trạng thái cảm xúc, tình cảm mãnh liệt, tràn đây, bao trùm, xuyên suốt tác phẩm, gắn với một tư tưởng, một cách đánh giá của tác giả. Thường có những dạng cảm hứng chủ đạo như: cảm hứng anh hùng, tự hào, bi thương, trào lộng...</a:t>
            </a:r>
            <a:endParaRPr lang="en-VN" sz="3200" dirty="0">
              <a:latin typeface="Calibri" panose="020F0502020204030204" pitchFamily="34" charset="0"/>
              <a:cs typeface="Calibri" panose="020F0502020204030204" pitchFamily="34" charset="0"/>
            </a:endParaRPr>
          </a:p>
        </p:txBody>
      </p:sp>
      <p:sp>
        <p:nvSpPr>
          <p:cNvPr id="6" name="Left Arrow 5">
            <a:hlinkClick r:id="rId3" action="ppaction://hlinksldjump"/>
            <a:extLst>
              <a:ext uri="{FF2B5EF4-FFF2-40B4-BE49-F238E27FC236}">
                <a16:creationId xmlns:a16="http://schemas.microsoft.com/office/drawing/2014/main" id="{E6EFDACA-F2CE-C649-9C0B-A6412DCDE72E}"/>
              </a:ext>
            </a:extLst>
          </p:cNvPr>
          <p:cNvSpPr/>
          <p:nvPr/>
        </p:nvSpPr>
        <p:spPr>
          <a:xfrm>
            <a:off x="8862571" y="5543484"/>
            <a:ext cx="909083"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38773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53A5F-1384-594E-920E-5410CE011EC4}"/>
              </a:ext>
            </a:extLst>
          </p:cNvPr>
          <p:cNvPicPr>
            <a:picLocks noChangeAspect="1"/>
          </p:cNvPicPr>
          <p:nvPr/>
        </p:nvPicPr>
        <p:blipFill rotWithShape="1">
          <a:blip r:embed="rId2">
            <a:extLst>
              <a:ext uri="{28A0092B-C50C-407E-A947-70E740481C1C}">
                <a14:useLocalDpi xmlns:a14="http://schemas.microsoft.com/office/drawing/2010/main" val="0"/>
              </a:ext>
            </a:extLst>
          </a:blip>
          <a:srcRect t="4167" b="5625"/>
          <a:stretch/>
        </p:blipFill>
        <p:spPr>
          <a:xfrm>
            <a:off x="0" y="0"/>
            <a:ext cx="12192000" cy="6858000"/>
          </a:xfrm>
          <a:prstGeom prst="rect">
            <a:avLst/>
          </a:prstGeom>
        </p:spPr>
      </p:pic>
      <p:sp>
        <p:nvSpPr>
          <p:cNvPr id="3" name="Round Diagonal Corner Rectangle 2">
            <a:extLst>
              <a:ext uri="{FF2B5EF4-FFF2-40B4-BE49-F238E27FC236}">
                <a16:creationId xmlns:a16="http://schemas.microsoft.com/office/drawing/2014/main" id="{9001DD0A-118F-8E4A-8A54-883DC4D54AF6}"/>
              </a:ext>
            </a:extLst>
          </p:cNvPr>
          <p:cNvSpPr/>
          <p:nvPr/>
        </p:nvSpPr>
        <p:spPr>
          <a:xfrm>
            <a:off x="1381346" y="1210878"/>
            <a:ext cx="9429307" cy="8276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i="1" dirty="0" err="1">
                <a:solidFill>
                  <a:srgbClr val="C00000"/>
                </a:solidFill>
                <a:latin typeface="Calibri" panose="020F0502020204030204" pitchFamily="34" charset="0"/>
                <a:cs typeface="Calibri" panose="020F0502020204030204" pitchFamily="34" charset="0"/>
              </a:rPr>
              <a:t>Câu</a:t>
            </a:r>
            <a:r>
              <a:rPr lang="en-US" sz="3200" b="1" i="1" dirty="0">
                <a:solidFill>
                  <a:srgbClr val="C00000"/>
                </a:solidFill>
                <a:latin typeface="Calibri" panose="020F0502020204030204" pitchFamily="34" charset="0"/>
                <a:cs typeface="Calibri" panose="020F0502020204030204" pitchFamily="34" charset="0"/>
              </a:rPr>
              <a:t> 5: </a:t>
            </a:r>
            <a:r>
              <a:rPr lang="vi-VN" sz="3200" b="1" i="1" dirty="0">
                <a:solidFill>
                  <a:srgbClr val="C00000"/>
                </a:solidFill>
                <a:latin typeface="Calibri" panose="020F0502020204030204" pitchFamily="34" charset="0"/>
                <a:cs typeface="Calibri" panose="020F0502020204030204" pitchFamily="34" charset="0"/>
              </a:rPr>
              <a:t>Đọc diễn cảm một bài thơ mà em thích nhất?</a:t>
            </a:r>
            <a:endParaRPr lang="en-VN" sz="3200" i="1" dirty="0">
              <a:solidFill>
                <a:srgbClr val="C00000"/>
              </a:solidFill>
              <a:latin typeface="Calibri" panose="020F050202020403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B1CF31F6-018D-1D4B-B54D-74BF0405F2F5}"/>
              </a:ext>
            </a:extLst>
          </p:cNvPr>
          <p:cNvSpPr/>
          <p:nvPr/>
        </p:nvSpPr>
        <p:spPr>
          <a:xfrm>
            <a:off x="3138579" y="3198805"/>
            <a:ext cx="5723992" cy="1138003"/>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latin typeface="Calibri" panose="020F0502020204030204" pitchFamily="34" charset="0"/>
                <a:cs typeface="Calibri" panose="020F0502020204030204" pitchFamily="34" charset="0"/>
              </a:rPr>
              <a:t>HS đọc một bài thơ theo sở thích</a:t>
            </a:r>
            <a:endParaRPr lang="en-VN" sz="3600" dirty="0">
              <a:latin typeface="Calibri" panose="020F0502020204030204" pitchFamily="34" charset="0"/>
              <a:cs typeface="Calibri" panose="020F0502020204030204" pitchFamily="34" charset="0"/>
            </a:endParaRPr>
          </a:p>
        </p:txBody>
      </p:sp>
      <p:sp>
        <p:nvSpPr>
          <p:cNvPr id="6" name="Left Arrow 5">
            <a:hlinkClick r:id="rId3" action="ppaction://hlinksldjump"/>
            <a:extLst>
              <a:ext uri="{FF2B5EF4-FFF2-40B4-BE49-F238E27FC236}">
                <a16:creationId xmlns:a16="http://schemas.microsoft.com/office/drawing/2014/main" id="{E6EFDACA-F2CE-C649-9C0B-A6412DCDE72E}"/>
              </a:ext>
            </a:extLst>
          </p:cNvPr>
          <p:cNvSpPr/>
          <p:nvPr/>
        </p:nvSpPr>
        <p:spPr>
          <a:xfrm>
            <a:off x="8862571" y="5543484"/>
            <a:ext cx="909083" cy="684023"/>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56393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11889" y="1589492"/>
            <a:ext cx="7768222" cy="3330464"/>
          </a:xfrm>
          <a:prstGeom prst="rect">
            <a:avLst/>
          </a:prstGeom>
          <a:noFill/>
        </p:spPr>
        <p:txBody>
          <a:bodyPr wrap="square" rtlCol="0">
            <a:spAutoFit/>
          </a:bodyPr>
          <a:lstStyle/>
          <a:p>
            <a:pPr algn="ctr">
              <a:lnSpc>
                <a:spcPct val="150000"/>
              </a:lnSpc>
            </a:pPr>
            <a:r>
              <a:rPr lang="en-US" altLang="zh-CN" sz="3600" b="1" dirty="0">
                <a:solidFill>
                  <a:schemeClr val="accent5"/>
                </a:solidFill>
                <a:latin typeface="Calibri" panose="020F0502020204030204" pitchFamily="34" charset="0"/>
                <a:cs typeface="Calibri" panose="020F0502020204030204" pitchFamily="34" charset="0"/>
                <a:sym typeface="+mn-lt"/>
              </a:rPr>
              <a:t>BÀI 2 </a:t>
            </a:r>
          </a:p>
          <a:p>
            <a:pPr algn="ctr">
              <a:lnSpc>
                <a:spcPct val="150000"/>
              </a:lnSpc>
            </a:pPr>
            <a:r>
              <a:rPr lang="en-US" altLang="zh-CN" sz="3600" b="1" dirty="0">
                <a:solidFill>
                  <a:schemeClr val="bg1"/>
                </a:solidFill>
                <a:latin typeface="Calibri" panose="020F0502020204030204" pitchFamily="34" charset="0"/>
                <a:cs typeface="Calibri" panose="020F0502020204030204" pitchFamily="34" charset="0"/>
                <a:sym typeface="+mn-lt"/>
              </a:rPr>
              <a:t>VIẾT VĂN BẢN NGHỊ LUẬN </a:t>
            </a:r>
          </a:p>
          <a:p>
            <a:pPr algn="ctr">
              <a:lnSpc>
                <a:spcPct val="150000"/>
              </a:lnSpc>
            </a:pPr>
            <a:r>
              <a:rPr lang="en-US" altLang="zh-CN" sz="3600" b="1" dirty="0">
                <a:solidFill>
                  <a:schemeClr val="bg1"/>
                </a:solidFill>
                <a:latin typeface="Calibri" panose="020F0502020204030204" pitchFamily="34" charset="0"/>
                <a:cs typeface="Calibri" panose="020F0502020204030204" pitchFamily="34" charset="0"/>
                <a:sym typeface="+mn-lt"/>
              </a:rPr>
              <a:t>PHÂN TÍCH, ĐÁNH GIÁ </a:t>
            </a:r>
          </a:p>
          <a:p>
            <a:pPr algn="ctr">
              <a:lnSpc>
                <a:spcPct val="150000"/>
              </a:lnSpc>
            </a:pPr>
            <a:r>
              <a:rPr lang="en-US" altLang="zh-CN" sz="3600" b="1" dirty="0">
                <a:solidFill>
                  <a:schemeClr val="bg1"/>
                </a:solidFill>
                <a:latin typeface="Calibri" panose="020F0502020204030204" pitchFamily="34" charset="0"/>
                <a:cs typeface="Calibri" panose="020F0502020204030204" pitchFamily="34" charset="0"/>
                <a:sym typeface="+mn-lt"/>
              </a:rPr>
              <a:t>MỘT TÁC PHẨM THƠ</a:t>
            </a:r>
            <a:endParaRPr lang="zh-CN" altLang="en-US" sz="3600" b="1" dirty="0">
              <a:solidFill>
                <a:schemeClr val="bg1"/>
              </a:solidFill>
              <a:latin typeface="Calibri" panose="020F0502020204030204" pitchFamily="34" charset="0"/>
              <a:cs typeface="Calibri" panose="020F0502020204030204" pitchFamily="34" charset="0"/>
              <a:sym typeface="+mn-lt"/>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058718" y="4180509"/>
            <a:ext cx="2232136" cy="1686503"/>
          </a:xfrm>
          <a:prstGeom prst="rect">
            <a:avLst/>
          </a:prstGeom>
        </p:spPr>
      </p:pic>
    </p:spTree>
    <p:extLst>
      <p:ext uri="{BB962C8B-B14F-4D97-AF65-F5344CB8AC3E}">
        <p14:creationId xmlns:p14="http://schemas.microsoft.com/office/powerpoint/2010/main" val="1083318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1"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素雅中国风.pptx"/>
</p:tagLst>
</file>

<file path=ppt/theme/theme1.xml><?xml version="1.0" encoding="utf-8"?>
<a:theme xmlns:a="http://schemas.openxmlformats.org/drawingml/2006/main" name="www.freeppt7.com">
  <a:themeElements>
    <a:clrScheme name="Office">
      <a:dk1>
        <a:srgbClr val="000000"/>
      </a:dk1>
      <a:lt1>
        <a:srgbClr val="FFFFFF"/>
      </a:lt1>
      <a:dk2>
        <a:srgbClr val="44546A"/>
      </a:dk2>
      <a:lt2>
        <a:srgbClr val="E6E4E4"/>
      </a:lt2>
      <a:accent1>
        <a:srgbClr val="526D74"/>
      </a:accent1>
      <a:accent2>
        <a:srgbClr val="C7B69D"/>
      </a:accent2>
      <a:accent3>
        <a:srgbClr val="6F786D"/>
      </a:accent3>
      <a:accent4>
        <a:srgbClr val="637986"/>
      </a:accent4>
      <a:accent5>
        <a:srgbClr val="F9DBB4"/>
      </a:accent5>
      <a:accent6>
        <a:srgbClr val="5A6258"/>
      </a:accent6>
      <a:hlink>
        <a:srgbClr val="566562"/>
      </a:hlink>
      <a:folHlink>
        <a:srgbClr val="436064"/>
      </a:folHlink>
    </a:clrScheme>
    <a:fontScheme name="bxf2z2ob">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526D74"/>
    </a:accent1>
    <a:accent2>
      <a:srgbClr val="C7B69D"/>
    </a:accent2>
    <a:accent3>
      <a:srgbClr val="6F786D"/>
    </a:accent3>
    <a:accent4>
      <a:srgbClr val="637986"/>
    </a:accent4>
    <a:accent5>
      <a:srgbClr val="F9DBB4"/>
    </a:accent5>
    <a:accent6>
      <a:srgbClr val="5A6258"/>
    </a:accent6>
    <a:hlink>
      <a:srgbClr val="566562"/>
    </a:hlink>
    <a:folHlink>
      <a:srgbClr val="436064"/>
    </a:folHlink>
  </a:clrScheme>
</a:themeOverride>
</file>

<file path=docProps/app.xml><?xml version="1.0" encoding="utf-8"?>
<Properties xmlns="http://schemas.openxmlformats.org/officeDocument/2006/extended-properties" xmlns:vt="http://schemas.openxmlformats.org/officeDocument/2006/docPropsVTypes">
  <TotalTime>0</TotalTime>
  <Words>1831</Words>
  <Application>Microsoft Macintosh PowerPoint</Application>
  <PresentationFormat>Widescreen</PresentationFormat>
  <Paragraphs>160</Paragraphs>
  <Slides>30</Slides>
  <Notes>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等线</vt:lpstr>
      <vt:lpstr>微软雅黑</vt:lpstr>
      <vt:lpstr>Algerian</vt:lpstr>
      <vt:lpstr>Arial</vt:lpstr>
      <vt:lpstr>Calibri</vt:lpstr>
      <vt:lpstr>Open Sans</vt:lpstr>
      <vt:lpstr>Times New Roman</vt:lpstr>
      <vt:lpstr>文泉驿等宽微米黑</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
  <cp:keywords>www.freeppt7.com</cp:keywords>
  <dc:description>www.freeppt7.com</dc:description>
  <cp:lastModifiedBy/>
  <cp:revision>1</cp:revision>
  <dcterms:created xsi:type="dcterms:W3CDTF">2018-12-18T09:12:16Z</dcterms:created>
  <dcterms:modified xsi:type="dcterms:W3CDTF">2022-11-15T13:50:55Z</dcterms:modified>
</cp:coreProperties>
</file>