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5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6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323" r:id="rId3"/>
    <p:sldId id="303" r:id="rId4"/>
    <p:sldId id="304" r:id="rId5"/>
    <p:sldId id="257" r:id="rId6"/>
    <p:sldId id="258" r:id="rId7"/>
    <p:sldId id="308" r:id="rId8"/>
    <p:sldId id="306" r:id="rId9"/>
    <p:sldId id="309" r:id="rId10"/>
    <p:sldId id="310" r:id="rId11"/>
    <p:sldId id="311" r:id="rId12"/>
    <p:sldId id="312" r:id="rId13"/>
    <p:sldId id="305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07" r:id="rId22"/>
    <p:sldId id="322" r:id="rId23"/>
    <p:sldId id="302" r:id="rId24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90" userDrawn="1">
          <p15:clr>
            <a:srgbClr val="A4A3A4"/>
          </p15:clr>
        </p15:guide>
        <p15:guide id="3" pos="5670" userDrawn="1">
          <p15:clr>
            <a:srgbClr val="A4A3A4"/>
          </p15:clr>
        </p15:guide>
        <p15:guide id="4" pos="2857" userDrawn="1">
          <p15:clr>
            <a:srgbClr val="A4A3A4"/>
          </p15:clr>
        </p15:guide>
        <p15:guide id="5" orient="horz" pos="3140" userDrawn="1">
          <p15:clr>
            <a:srgbClr val="A4A3A4"/>
          </p15:clr>
        </p15:guide>
        <p15:guide id="6" orient="horz" pos="1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DFB5"/>
    <a:srgbClr val="754C24"/>
    <a:srgbClr val="FAAA21"/>
    <a:srgbClr val="A86300"/>
    <a:srgbClr val="FEBD12"/>
    <a:srgbClr val="853F36"/>
    <a:srgbClr val="A67262"/>
    <a:srgbClr val="FDF2C2"/>
    <a:srgbClr val="A86206"/>
    <a:srgbClr val="FFF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52"/>
    <p:restoredTop sz="94657"/>
  </p:normalViewPr>
  <p:slideViewPr>
    <p:cSldViewPr snapToGrid="0" showGuides="1">
      <p:cViewPr varScale="1">
        <p:scale>
          <a:sx n="126" d="100"/>
          <a:sy n="126" d="100"/>
        </p:scale>
        <p:origin x="200" y="344"/>
      </p:cViewPr>
      <p:guideLst>
        <p:guide orient="horz" pos="1643"/>
        <p:guide pos="90"/>
        <p:guide pos="5670"/>
        <p:guide pos="2857"/>
        <p:guide orient="horz" pos="3140"/>
        <p:guide orient="horz" pos="1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AF690-AC78-43B0-BB96-E4669C0818DC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43809-2B8D-4F89-AA90-42471D75D2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623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074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807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25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88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024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802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3809-2B8D-4F89-AA90-42471D75D2C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89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371661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714118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804120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8778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64091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383490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68895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3167519-FA07-4F24-BCF4-EA7CD382A4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53200" y="2337065"/>
            <a:ext cx="2679700" cy="28318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997B113-3FD1-4574-8D2F-BD3842E7B6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28580" y="4287415"/>
            <a:ext cx="1225402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93887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7597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08033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2A3D-4334-4F3C-B02B-17B11E91AF97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8154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02A3D-4334-4F3C-B02B-17B11E91AF97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D159-7764-43EC-9054-85EAFE23229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F435B2C-956A-4D8D-AC1E-6CB36EE68A4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3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5.pn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image" Target="../media/image12.png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image" Target="../media/image9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5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6.xml"/><Relationship Id="rId10" Type="http://schemas.openxmlformats.org/officeDocument/2006/relationships/tags" Target="../tags/tag51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2" Type="http://schemas.openxmlformats.org/officeDocument/2006/relationships/tags" Target="../tags/tag53.xml"/><Relationship Id="rId16" Type="http://schemas.openxmlformats.org/officeDocument/2006/relationships/image" Target="../media/image14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image" Target="../media/image9.png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microsoft.com/office/2007/relationships/hdphoto" Target="../media/hdphoto2.wdp"/><Relationship Id="rId5" Type="http://schemas.openxmlformats.org/officeDocument/2006/relationships/tags" Target="../tags/tag70.xml"/><Relationship Id="rId10" Type="http://schemas.openxmlformats.org/officeDocument/2006/relationships/image" Target="../media/image13.png"/><Relationship Id="rId4" Type="http://schemas.openxmlformats.org/officeDocument/2006/relationships/tags" Target="../tags/tag69.xml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7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microsoft.com/office/2007/relationships/hdphoto" Target="../media/hdphoto2.wdp"/><Relationship Id="rId5" Type="http://schemas.openxmlformats.org/officeDocument/2006/relationships/tags" Target="../tags/tag76.xml"/><Relationship Id="rId10" Type="http://schemas.openxmlformats.org/officeDocument/2006/relationships/image" Target="../media/image13.png"/><Relationship Id="rId4" Type="http://schemas.openxmlformats.org/officeDocument/2006/relationships/tags" Target="../tags/tag75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microsoft.com/office/2007/relationships/hdphoto" Target="../media/hdphoto2.wdp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image" Target="../media/image13.png"/><Relationship Id="rId2" Type="http://schemas.openxmlformats.org/officeDocument/2006/relationships/tags" Target="../tags/tag79.xml"/><Relationship Id="rId16" Type="http://schemas.openxmlformats.org/officeDocument/2006/relationships/image" Target="../media/image9.png"/><Relationship Id="rId20" Type="http://schemas.openxmlformats.org/officeDocument/2006/relationships/image" Target="../media/image16.pn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openxmlformats.org/officeDocument/2006/relationships/image" Target="../media/image5.png"/><Relationship Id="rId10" Type="http://schemas.openxmlformats.org/officeDocument/2006/relationships/tags" Target="../tags/tag87.xml"/><Relationship Id="rId19" Type="http://schemas.openxmlformats.org/officeDocument/2006/relationships/image" Target="../media/image15.png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tags" Target="../tags/tag103.xml"/><Relationship Id="rId18" Type="http://schemas.microsoft.com/office/2007/relationships/hdphoto" Target="../media/hdphoto2.wdp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tags" Target="../tags/tag102.xml"/><Relationship Id="rId17" Type="http://schemas.openxmlformats.org/officeDocument/2006/relationships/image" Target="../media/image13.png"/><Relationship Id="rId2" Type="http://schemas.openxmlformats.org/officeDocument/2006/relationships/tags" Target="../tags/tag92.xml"/><Relationship Id="rId16" Type="http://schemas.openxmlformats.org/officeDocument/2006/relationships/image" Target="../media/image9.png"/><Relationship Id="rId20" Type="http://schemas.openxmlformats.org/officeDocument/2006/relationships/image" Target="../media/image16.pn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5" Type="http://schemas.openxmlformats.org/officeDocument/2006/relationships/tags" Target="../tags/tag95.xml"/><Relationship Id="rId15" Type="http://schemas.openxmlformats.org/officeDocument/2006/relationships/image" Target="../media/image5.png"/><Relationship Id="rId10" Type="http://schemas.openxmlformats.org/officeDocument/2006/relationships/tags" Target="../tags/tag100.xml"/><Relationship Id="rId19" Type="http://schemas.openxmlformats.org/officeDocument/2006/relationships/image" Target="../media/image15.png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12" Type="http://schemas.microsoft.com/office/2007/relationships/hdphoto" Target="../media/hdphoto2.wdp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image" Target="../media/image13.png"/><Relationship Id="rId5" Type="http://schemas.openxmlformats.org/officeDocument/2006/relationships/tags" Target="../tags/tag108.xml"/><Relationship Id="rId10" Type="http://schemas.openxmlformats.org/officeDocument/2006/relationships/image" Target="../media/image9.png"/><Relationship Id="rId4" Type="http://schemas.openxmlformats.org/officeDocument/2006/relationships/tags" Target="../tags/tag107.xml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microsoft.com/office/2007/relationships/hdphoto" Target="../media/hdphoto2.wdp"/><Relationship Id="rId5" Type="http://schemas.openxmlformats.org/officeDocument/2006/relationships/tags" Target="../tags/tag115.xml"/><Relationship Id="rId10" Type="http://schemas.openxmlformats.org/officeDocument/2006/relationships/image" Target="../media/image13.png"/><Relationship Id="rId4" Type="http://schemas.openxmlformats.org/officeDocument/2006/relationships/tags" Target="../tags/tag114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2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2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10" Type="http://schemas.openxmlformats.org/officeDocument/2006/relationships/image" Target="../media/image17.png"/><Relationship Id="rId4" Type="http://schemas.openxmlformats.org/officeDocument/2006/relationships/tags" Target="../tags/tag128.xml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9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openxmlformats.org/officeDocument/2006/relationships/tags" Target="../tags/tag8.xml"/><Relationship Id="rId11" Type="http://schemas.openxmlformats.org/officeDocument/2006/relationships/image" Target="../media/image5.png"/><Relationship Id="rId5" Type="http://schemas.openxmlformats.org/officeDocument/2006/relationships/tags" Target="../tags/tag7.xml"/><Relationship Id="rId10" Type="http://schemas.openxmlformats.org/officeDocument/2006/relationships/image" Target="../media/image8.png"/><Relationship Id="rId4" Type="http://schemas.openxmlformats.org/officeDocument/2006/relationships/tags" Target="../tags/tag6.xml"/><Relationship Id="rId9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microsoft.com/office/2007/relationships/hdphoto" Target="../media/hdphoto1.wdp"/><Relationship Id="rId2" Type="http://schemas.openxmlformats.org/officeDocument/2006/relationships/tags" Target="../tags/tag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10" Type="http://schemas.openxmlformats.org/officeDocument/2006/relationships/image" Target="../media/image9.png"/><Relationship Id="rId4" Type="http://schemas.openxmlformats.org/officeDocument/2006/relationships/tags" Target="../tags/tag15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slideLayout" Target="../slideLayouts/slideLayout2.xml"/><Relationship Id="rId18" Type="http://schemas.microsoft.com/office/2007/relationships/hdphoto" Target="../media/hdphoto2.wdp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image" Target="../media/image13.png"/><Relationship Id="rId2" Type="http://schemas.openxmlformats.org/officeDocument/2006/relationships/tags" Target="../tags/tag20.xml"/><Relationship Id="rId16" Type="http://schemas.openxmlformats.org/officeDocument/2006/relationships/image" Target="../media/image12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image" Target="../media/image9.pn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15">
            <a:extLst>
              <a:ext uri="{FF2B5EF4-FFF2-40B4-BE49-F238E27FC236}">
                <a16:creationId xmlns:a16="http://schemas.microsoft.com/office/drawing/2014/main" id="{4E333832-2588-4D05-80C0-D945AA5A69D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41" y="994456"/>
            <a:ext cx="4605959" cy="406326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98685BF-3F0D-4C58-8A0D-58A55FC66B96}"/>
              </a:ext>
            </a:extLst>
          </p:cNvPr>
          <p:cNvSpPr txBox="1"/>
          <p:nvPr/>
        </p:nvSpPr>
        <p:spPr>
          <a:xfrm>
            <a:off x="-107523" y="745378"/>
            <a:ext cx="5513424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i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Chào</a:t>
            </a:r>
            <a:r>
              <a:rPr lang="en-US" altLang="zh-CN" sz="40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i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mừng</a:t>
            </a:r>
            <a:r>
              <a:rPr lang="en-US" altLang="zh-CN" sz="40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i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40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i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40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i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40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i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40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i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tiết</a:t>
            </a:r>
            <a:r>
              <a:rPr lang="en-US" altLang="zh-CN" sz="40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i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40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!</a:t>
            </a:r>
            <a:endParaRPr lang="zh-CN" altLang="en-US" sz="5400" b="1" i="1" dirty="0">
              <a:solidFill>
                <a:srgbClr val="754C24"/>
              </a:solidFill>
              <a:latin typeface="Calibri" panose="020F0502020204030204" pitchFamily="34" charset="0"/>
              <a:ea typeface="BrushScript BoldItalic" panose="02020500000000000000" pitchFamily="18" charset="77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4EA3D53-DD4D-4EBF-A965-14E1ABF498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177801"/>
            <a:ext cx="227837" cy="482231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2B12B35-943F-451F-99E9-65357859C7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26785" y="2887283"/>
            <a:ext cx="226606" cy="419138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11F1669-3762-4947-9111-9186631C82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6A4DCF9-BAEE-4147-BFD0-0F73F4BB74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4463586" y="-4273116"/>
            <a:ext cx="226606" cy="886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407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>
            <a:extLst>
              <a:ext uri="{FF2B5EF4-FFF2-40B4-BE49-F238E27FC236}">
                <a16:creationId xmlns:a16="http://schemas.microsoft.com/office/drawing/2014/main" id="{AD2ED748-88B3-334E-AD89-BEE95BD4E0A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16237"/>
            <a:ext cx="227837" cy="2391855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C42D9A-AEAE-DC45-9BA2-715928BC20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3853313" y="1161109"/>
            <a:ext cx="226606" cy="765968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1FEC8544-5323-2B40-91EF-879CC3CC7EB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341064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A0763CE6-3917-4540-8172-DFCC639AB64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753339" y="-949273"/>
            <a:ext cx="192091" cy="2319994"/>
          </a:xfrm>
          <a:prstGeom prst="rect">
            <a:avLst/>
          </a:prstGeom>
        </p:spPr>
      </p:pic>
      <p:pic>
        <p:nvPicPr>
          <p:cNvPr id="8" name="PA_图片 40">
            <a:extLst>
              <a:ext uri="{FF2B5EF4-FFF2-40B4-BE49-F238E27FC236}">
                <a16:creationId xmlns:a16="http://schemas.microsoft.com/office/drawing/2014/main" id="{9CFE1310-D654-854D-BEAC-648599B486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8422511" y="4510499"/>
            <a:ext cx="680514" cy="521361"/>
          </a:xfrm>
          <a:prstGeom prst="rect">
            <a:avLst/>
          </a:prstGeom>
        </p:spPr>
      </p:pic>
      <p:sp>
        <p:nvSpPr>
          <p:cNvPr id="9" name="PA_文本框 29">
            <a:extLst>
              <a:ext uri="{FF2B5EF4-FFF2-40B4-BE49-F238E27FC236}">
                <a16:creationId xmlns:a16="http://schemas.microsoft.com/office/drawing/2014/main" id="{A17C3A5F-4CE0-D64C-BB9A-87CB60918C5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5267" y="142545"/>
            <a:ext cx="641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1. Cách trích dẫn, chú thích trong văn bản</a:t>
            </a:r>
            <a:endParaRPr lang="zh-CN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A_图片 40">
            <a:extLst>
              <a:ext uri="{FF2B5EF4-FFF2-40B4-BE49-F238E27FC236}">
                <a16:creationId xmlns:a16="http://schemas.microsoft.com/office/drawing/2014/main" id="{4808B0B6-63ED-3C4F-BBC8-AD00D01A432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2069">
            <a:off x="7877208" y="4705660"/>
            <a:ext cx="680514" cy="521361"/>
          </a:xfrm>
          <a:prstGeom prst="rect">
            <a:avLst/>
          </a:prstGeom>
        </p:spPr>
      </p:pic>
      <p:pic>
        <p:nvPicPr>
          <p:cNvPr id="11" name="PA_图片 40">
            <a:extLst>
              <a:ext uri="{FF2B5EF4-FFF2-40B4-BE49-F238E27FC236}">
                <a16:creationId xmlns:a16="http://schemas.microsoft.com/office/drawing/2014/main" id="{E13A0518-EDEE-644E-984D-E7C09E24B88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950">
            <a:off x="7870964" y="4244644"/>
            <a:ext cx="680514" cy="521361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584386C1-8ED0-E944-BAEC-FB5D7FE2194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0752">
            <a:off x="8119983" y="3918264"/>
            <a:ext cx="680514" cy="521361"/>
          </a:xfrm>
          <a:prstGeom prst="rect">
            <a:avLst/>
          </a:prstGeom>
        </p:spPr>
      </p:pic>
      <p:pic>
        <p:nvPicPr>
          <p:cNvPr id="13" name="PA_图片 40">
            <a:extLst>
              <a:ext uri="{FF2B5EF4-FFF2-40B4-BE49-F238E27FC236}">
                <a16:creationId xmlns:a16="http://schemas.microsoft.com/office/drawing/2014/main" id="{14C3DF22-738C-3043-9A68-6EAF1DA70405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7339">
            <a:off x="8537806" y="3755568"/>
            <a:ext cx="680514" cy="521361"/>
          </a:xfrm>
          <a:prstGeom prst="rect">
            <a:avLst/>
          </a:prstGeom>
        </p:spPr>
      </p:pic>
      <p:sp>
        <p:nvSpPr>
          <p:cNvPr id="14" name="PA_文本框 29">
            <a:extLst>
              <a:ext uri="{FF2B5EF4-FFF2-40B4-BE49-F238E27FC236}">
                <a16:creationId xmlns:a16="http://schemas.microsoft.com/office/drawing/2014/main" id="{C8416695-9D1C-4A48-B700-89FAB0FF1F4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75267" y="698699"/>
            <a:ext cx="641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i="1" dirty="0">
                <a:solidFill>
                  <a:srgbClr val="754C2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a. Cách trích dẫn</a:t>
            </a:r>
            <a:endParaRPr lang="zh-CN" altLang="en-US" sz="2400" b="1" i="1" dirty="0">
              <a:solidFill>
                <a:srgbClr val="754C24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5" name="MH_Text_1">
            <a:extLst>
              <a:ext uri="{FF2B5EF4-FFF2-40B4-BE49-F238E27FC236}">
                <a16:creationId xmlns:a16="http://schemas.microsoft.com/office/drawing/2014/main" id="{7DDFD841-EE25-544B-AEC6-A65EBB3E020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64395" y="1745903"/>
            <a:ext cx="2817932" cy="464344"/>
          </a:xfrm>
          <a:prstGeom prst="round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 w="28575">
            <a:solidFill>
              <a:srgbClr val="FAAA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zh-CN" sz="2400" b="1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Trích</a:t>
            </a:r>
            <a:r>
              <a:rPr lang="en-US" altLang="zh-CN" sz="2400" b="1" dirty="0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dẫn</a:t>
            </a:r>
            <a:r>
              <a:rPr lang="en-US" altLang="zh-CN" sz="2400" b="1" dirty="0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trực</a:t>
            </a:r>
            <a:r>
              <a:rPr lang="en-US" altLang="zh-CN" sz="2400" b="1" dirty="0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endParaRPr lang="zh-CN" altLang="en-US" sz="2400" b="1" dirty="0">
              <a:solidFill>
                <a:srgbClr val="1C1C1C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22" name="MH_Other_4">
            <a:extLst>
              <a:ext uri="{FF2B5EF4-FFF2-40B4-BE49-F238E27FC236}">
                <a16:creationId xmlns:a16="http://schemas.microsoft.com/office/drawing/2014/main" id="{0D79EDAB-F095-4B41-AADE-2A07B66370C3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482327" y="1978075"/>
            <a:ext cx="84848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ysDash"/>
            <a:tailEnd type="diamond"/>
          </a:ln>
          <a:effectLst/>
        </p:spPr>
      </p:cxnSp>
      <p:sp>
        <p:nvSpPr>
          <p:cNvPr id="23" name="矩形 31">
            <a:extLst>
              <a:ext uri="{FF2B5EF4-FFF2-40B4-BE49-F238E27FC236}">
                <a16:creationId xmlns:a16="http://schemas.microsoft.com/office/drawing/2014/main" id="{66B11B16-C5C2-1F47-A02B-6059CD93C84E}"/>
              </a:ext>
            </a:extLst>
          </p:cNvPr>
          <p:cNvSpPr/>
          <p:nvPr/>
        </p:nvSpPr>
        <p:spPr>
          <a:xfrm>
            <a:off x="4464941" y="1654909"/>
            <a:ext cx="3004264" cy="646331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VN" dirty="0"/>
              <a:t>Trích nguyên văn từ, câu hoặc đoạn của người khác. </a:t>
            </a:r>
          </a:p>
        </p:txBody>
      </p:sp>
      <p:sp>
        <p:nvSpPr>
          <p:cNvPr id="24" name="MH_Text_1">
            <a:extLst>
              <a:ext uri="{FF2B5EF4-FFF2-40B4-BE49-F238E27FC236}">
                <a16:creationId xmlns:a16="http://schemas.microsoft.com/office/drawing/2014/main" id="{DB6D8EE7-B611-5741-A2D3-383523E75D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51548" y="3142446"/>
            <a:ext cx="2817932" cy="464344"/>
          </a:xfrm>
          <a:prstGeom prst="round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 w="28575">
            <a:solidFill>
              <a:srgbClr val="FAAA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zh-CN" sz="2400" b="1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Trích</a:t>
            </a:r>
            <a:r>
              <a:rPr lang="en-US" altLang="zh-CN" sz="2400" b="1" dirty="0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dẫn</a:t>
            </a:r>
            <a:r>
              <a:rPr lang="en-US" altLang="zh-CN" sz="2400" b="1" dirty="0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trực</a:t>
            </a:r>
            <a:r>
              <a:rPr lang="en-US" altLang="zh-CN" sz="2400" b="1" dirty="0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endParaRPr lang="zh-CN" altLang="en-US" sz="2400" b="1" dirty="0">
              <a:solidFill>
                <a:srgbClr val="1C1C1C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EAEC09-C682-DF4E-B908-07F9D8764892}"/>
              </a:ext>
            </a:extLst>
          </p:cNvPr>
          <p:cNvSpPr txBox="1"/>
          <p:nvPr/>
        </p:nvSpPr>
        <p:spPr>
          <a:xfrm>
            <a:off x="4614276" y="3039056"/>
            <a:ext cx="3415307" cy="7078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VN" sz="2000" dirty="0">
                <a:solidFill>
                  <a:srgbClr val="0D0D0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VN" sz="200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hỉ trích ý, không trích nguyên văn ý kiến của người khác. 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MH_Other_4">
            <a:extLst>
              <a:ext uri="{FF2B5EF4-FFF2-40B4-BE49-F238E27FC236}">
                <a16:creationId xmlns:a16="http://schemas.microsoft.com/office/drawing/2014/main" id="{1C50C2D4-2DC5-D448-9ACA-3E6C75F1846E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3769480" y="3381759"/>
            <a:ext cx="84848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ysDash"/>
            <a:tailEnd type="diamond"/>
          </a:ln>
          <a:effectLst/>
        </p:spPr>
      </p:cxnSp>
    </p:spTree>
    <p:extLst>
      <p:ext uri="{BB962C8B-B14F-4D97-AF65-F5344CB8AC3E}">
        <p14:creationId xmlns:p14="http://schemas.microsoft.com/office/powerpoint/2010/main" val="31362664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17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78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78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78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78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78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>
            <a:extLst>
              <a:ext uri="{FF2B5EF4-FFF2-40B4-BE49-F238E27FC236}">
                <a16:creationId xmlns:a16="http://schemas.microsoft.com/office/drawing/2014/main" id="{AD2ED748-88B3-334E-AD89-BEE95BD4E0A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16237"/>
            <a:ext cx="227837" cy="2391855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C42D9A-AEAE-DC45-9BA2-715928BC20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3853313" y="1161109"/>
            <a:ext cx="226606" cy="765968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1FEC8544-5323-2B40-91EF-879CC3CC7EB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341064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A0763CE6-3917-4540-8172-DFCC639AB6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753339" y="-949273"/>
            <a:ext cx="192091" cy="2319994"/>
          </a:xfrm>
          <a:prstGeom prst="rect">
            <a:avLst/>
          </a:prstGeom>
        </p:spPr>
      </p:pic>
      <p:pic>
        <p:nvPicPr>
          <p:cNvPr id="8" name="PA_图片 40">
            <a:extLst>
              <a:ext uri="{FF2B5EF4-FFF2-40B4-BE49-F238E27FC236}">
                <a16:creationId xmlns:a16="http://schemas.microsoft.com/office/drawing/2014/main" id="{9CFE1310-D654-854D-BEAC-648599B486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8422511" y="4510499"/>
            <a:ext cx="680514" cy="521361"/>
          </a:xfrm>
          <a:prstGeom prst="rect">
            <a:avLst/>
          </a:prstGeom>
        </p:spPr>
      </p:pic>
      <p:sp>
        <p:nvSpPr>
          <p:cNvPr id="9" name="PA_文本框 29">
            <a:extLst>
              <a:ext uri="{FF2B5EF4-FFF2-40B4-BE49-F238E27FC236}">
                <a16:creationId xmlns:a16="http://schemas.microsoft.com/office/drawing/2014/main" id="{A17C3A5F-4CE0-D64C-BB9A-87CB60918C5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5267" y="142545"/>
            <a:ext cx="641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1. Cách trích dẫn, chú thích trong văn bản</a:t>
            </a:r>
            <a:endParaRPr lang="zh-CN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A_图片 40">
            <a:extLst>
              <a:ext uri="{FF2B5EF4-FFF2-40B4-BE49-F238E27FC236}">
                <a16:creationId xmlns:a16="http://schemas.microsoft.com/office/drawing/2014/main" id="{4808B0B6-63ED-3C4F-BBC8-AD00D01A432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2069">
            <a:off x="7877208" y="4705660"/>
            <a:ext cx="680514" cy="521361"/>
          </a:xfrm>
          <a:prstGeom prst="rect">
            <a:avLst/>
          </a:prstGeom>
        </p:spPr>
      </p:pic>
      <p:pic>
        <p:nvPicPr>
          <p:cNvPr id="11" name="PA_图片 40">
            <a:extLst>
              <a:ext uri="{FF2B5EF4-FFF2-40B4-BE49-F238E27FC236}">
                <a16:creationId xmlns:a16="http://schemas.microsoft.com/office/drawing/2014/main" id="{E13A0518-EDEE-644E-984D-E7C09E24B88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950">
            <a:off x="7870964" y="4244644"/>
            <a:ext cx="680514" cy="521361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584386C1-8ED0-E944-BAEC-FB5D7FE2194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0752">
            <a:off x="8119983" y="3918264"/>
            <a:ext cx="680514" cy="521361"/>
          </a:xfrm>
          <a:prstGeom prst="rect">
            <a:avLst/>
          </a:prstGeom>
        </p:spPr>
      </p:pic>
      <p:pic>
        <p:nvPicPr>
          <p:cNvPr id="13" name="PA_图片 40">
            <a:extLst>
              <a:ext uri="{FF2B5EF4-FFF2-40B4-BE49-F238E27FC236}">
                <a16:creationId xmlns:a16="http://schemas.microsoft.com/office/drawing/2014/main" id="{14C3DF22-738C-3043-9A68-6EAF1DA70405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7339">
            <a:off x="8537806" y="3755568"/>
            <a:ext cx="680514" cy="521361"/>
          </a:xfrm>
          <a:prstGeom prst="rect">
            <a:avLst/>
          </a:prstGeom>
        </p:spPr>
      </p:pic>
      <p:sp>
        <p:nvSpPr>
          <p:cNvPr id="14" name="PA_文本框 29">
            <a:extLst>
              <a:ext uri="{FF2B5EF4-FFF2-40B4-BE49-F238E27FC236}">
                <a16:creationId xmlns:a16="http://schemas.microsoft.com/office/drawing/2014/main" id="{C8416695-9D1C-4A48-B700-89FAB0FF1F4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75267" y="698699"/>
            <a:ext cx="641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i="1" dirty="0">
                <a:solidFill>
                  <a:srgbClr val="754C2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b. Cách chú giải</a:t>
            </a:r>
            <a:endParaRPr lang="zh-CN" altLang="en-US" sz="2400" b="1" i="1" dirty="0">
              <a:solidFill>
                <a:srgbClr val="754C24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22" name="MH_Other_4">
            <a:extLst>
              <a:ext uri="{FF2B5EF4-FFF2-40B4-BE49-F238E27FC236}">
                <a16:creationId xmlns:a16="http://schemas.microsoft.com/office/drawing/2014/main" id="{0D79EDAB-F095-4B41-AADE-2A07B66370C3}"/>
              </a:ext>
            </a:extLst>
          </p:cNvPr>
          <p:cNvCxnSpPr>
            <a:cxnSpLocks/>
            <a:endCxn id="23" idx="1"/>
          </p:cNvCxnSpPr>
          <p:nvPr>
            <p:custDataLst>
              <p:tags r:id="rId8"/>
            </p:custDataLst>
          </p:nvPr>
        </p:nvCxnSpPr>
        <p:spPr>
          <a:xfrm flipV="1">
            <a:off x="1481299" y="1875615"/>
            <a:ext cx="983185" cy="597453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ysDash"/>
            <a:tailEnd type="diamond"/>
          </a:ln>
          <a:effectLst/>
        </p:spPr>
      </p:cxnSp>
      <p:sp>
        <p:nvSpPr>
          <p:cNvPr id="23" name="矩形 31">
            <a:extLst>
              <a:ext uri="{FF2B5EF4-FFF2-40B4-BE49-F238E27FC236}">
                <a16:creationId xmlns:a16="http://schemas.microsoft.com/office/drawing/2014/main" id="{66B11B16-C5C2-1F47-A02B-6059CD93C84E}"/>
              </a:ext>
            </a:extLst>
          </p:cNvPr>
          <p:cNvSpPr/>
          <p:nvPr/>
        </p:nvSpPr>
        <p:spPr>
          <a:xfrm>
            <a:off x="2464484" y="1413950"/>
            <a:ext cx="6235324" cy="92333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VN" dirty="0"/>
              <a:t>Là giải thích để giúp người đọc biết rõ xuất xứ hoặc làm sáng tỏ một ý kiến, một tin tức, một khái niệm, một từ ngữ được dùng trong văn bản.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EAEC09-C682-DF4E-B908-07F9D8764892}"/>
              </a:ext>
            </a:extLst>
          </p:cNvPr>
          <p:cNvSpPr txBox="1"/>
          <p:nvPr/>
        </p:nvSpPr>
        <p:spPr>
          <a:xfrm>
            <a:off x="2439372" y="2942116"/>
            <a:ext cx="6255901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VN" dirty="0"/>
              <a:t>Các chú thích có thể đặt trong nội dung của văn bản (chính văn), đặt ở chân trang hoặc ở cuối sách.</a:t>
            </a:r>
          </a:p>
        </p:txBody>
      </p:sp>
      <p:cxnSp>
        <p:nvCxnSpPr>
          <p:cNvPr id="26" name="MH_Other_4">
            <a:extLst>
              <a:ext uri="{FF2B5EF4-FFF2-40B4-BE49-F238E27FC236}">
                <a16:creationId xmlns:a16="http://schemas.microsoft.com/office/drawing/2014/main" id="{1C50C2D4-2DC5-D448-9ACA-3E6C75F1846E}"/>
              </a:ext>
            </a:extLst>
          </p:cNvPr>
          <p:cNvCxnSpPr>
            <a:cxnSpLocks/>
            <a:endCxn id="25" idx="1"/>
          </p:cNvCxnSpPr>
          <p:nvPr>
            <p:custDataLst>
              <p:tags r:id="rId9"/>
            </p:custDataLst>
          </p:nvPr>
        </p:nvCxnSpPr>
        <p:spPr>
          <a:xfrm>
            <a:off x="1498362" y="2744752"/>
            <a:ext cx="941010" cy="52053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ysDash"/>
            <a:tailEnd type="diamond"/>
          </a:ln>
          <a:effectLst/>
        </p:spPr>
      </p:cxnSp>
      <p:sp>
        <p:nvSpPr>
          <p:cNvPr id="19" name="MH_SubTitle_1">
            <a:extLst>
              <a:ext uri="{FF2B5EF4-FFF2-40B4-BE49-F238E27FC236}">
                <a16:creationId xmlns:a16="http://schemas.microsoft.com/office/drawing/2014/main" id="{A9219519-202D-854D-8158-D2EB93EFB475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327979" y="1862279"/>
            <a:ext cx="1488385" cy="1379382"/>
          </a:xfrm>
          <a:custGeom>
            <a:avLst/>
            <a:gdLst/>
            <a:ahLst/>
            <a:cxnLst>
              <a:cxn ang="0">
                <a:pos x="1942" y="25"/>
              </a:cxn>
              <a:cxn ang="0">
                <a:pos x="2235" y="193"/>
              </a:cxn>
              <a:cxn ang="0">
                <a:pos x="2542" y="146"/>
              </a:cxn>
              <a:cxn ang="0">
                <a:pos x="2845" y="61"/>
              </a:cxn>
              <a:cxn ang="0">
                <a:pos x="3113" y="136"/>
              </a:cxn>
              <a:cxn ang="0">
                <a:pos x="3305" y="360"/>
              </a:cxn>
              <a:cxn ang="0">
                <a:pos x="3416" y="707"/>
              </a:cxn>
              <a:cxn ang="0">
                <a:pos x="3776" y="750"/>
              </a:cxn>
              <a:cxn ang="0">
                <a:pos x="4033" y="892"/>
              </a:cxn>
              <a:cxn ang="0">
                <a:pos x="4158" y="1142"/>
              </a:cxn>
              <a:cxn ang="0">
                <a:pos x="4133" y="1453"/>
              </a:cxn>
              <a:cxn ang="0">
                <a:pos x="4166" y="1781"/>
              </a:cxn>
              <a:cxn ang="0">
                <a:pos x="4398" y="2081"/>
              </a:cxn>
              <a:cxn ang="0">
                <a:pos x="4422" y="2388"/>
              </a:cxn>
              <a:cxn ang="0">
                <a:pos x="4269" y="2642"/>
              </a:cxn>
              <a:cxn ang="0">
                <a:pos x="3976" y="2852"/>
              </a:cxn>
              <a:cxn ang="0">
                <a:pos x="4048" y="3209"/>
              </a:cxn>
              <a:cxn ang="0">
                <a:pos x="3987" y="3495"/>
              </a:cxn>
              <a:cxn ang="0">
                <a:pos x="3791" y="3691"/>
              </a:cxn>
              <a:cxn ang="0">
                <a:pos x="3487" y="3770"/>
              </a:cxn>
              <a:cxn ang="0">
                <a:pos x="3191" y="3877"/>
              </a:cxn>
              <a:cxn ang="0">
                <a:pos x="3020" y="4166"/>
              </a:cxn>
              <a:cxn ang="0">
                <a:pos x="2777" y="4316"/>
              </a:cxn>
              <a:cxn ang="0">
                <a:pos x="2495" y="4302"/>
              </a:cxn>
              <a:cxn ang="0">
                <a:pos x="2203" y="4134"/>
              </a:cxn>
              <a:cxn ang="0">
                <a:pos x="1896" y="4180"/>
              </a:cxn>
              <a:cxn ang="0">
                <a:pos x="1592" y="4266"/>
              </a:cxn>
              <a:cxn ang="0">
                <a:pos x="1325" y="4191"/>
              </a:cxn>
              <a:cxn ang="0">
                <a:pos x="1132" y="3970"/>
              </a:cxn>
              <a:cxn ang="0">
                <a:pos x="1021" y="3623"/>
              </a:cxn>
              <a:cxn ang="0">
                <a:pos x="661" y="3580"/>
              </a:cxn>
              <a:cxn ang="0">
                <a:pos x="404" y="3434"/>
              </a:cxn>
              <a:cxn ang="0">
                <a:pos x="279" y="3188"/>
              </a:cxn>
              <a:cxn ang="0">
                <a:pos x="304" y="2874"/>
              </a:cxn>
              <a:cxn ang="0">
                <a:pos x="272" y="2545"/>
              </a:cxn>
              <a:cxn ang="0">
                <a:pos x="40" y="2245"/>
              </a:cxn>
              <a:cxn ang="0">
                <a:pos x="15" y="1938"/>
              </a:cxn>
              <a:cxn ang="0">
                <a:pos x="168" y="1685"/>
              </a:cxn>
              <a:cxn ang="0">
                <a:pos x="461" y="1474"/>
              </a:cxn>
              <a:cxn ang="0">
                <a:pos x="389" y="1117"/>
              </a:cxn>
              <a:cxn ang="0">
                <a:pos x="450" y="832"/>
              </a:cxn>
              <a:cxn ang="0">
                <a:pos x="646" y="635"/>
              </a:cxn>
              <a:cxn ang="0">
                <a:pos x="950" y="560"/>
              </a:cxn>
              <a:cxn ang="0">
                <a:pos x="1246" y="450"/>
              </a:cxn>
              <a:cxn ang="0">
                <a:pos x="1417" y="161"/>
              </a:cxn>
              <a:cxn ang="0">
                <a:pos x="1656" y="14"/>
              </a:cxn>
            </a:cxnLst>
            <a:rect l="0" t="0" r="r" b="b"/>
            <a:pathLst>
              <a:path w="4437" h="4330">
                <a:moveTo>
                  <a:pt x="1749" y="0"/>
                </a:moveTo>
                <a:lnTo>
                  <a:pt x="1846" y="3"/>
                </a:lnTo>
                <a:lnTo>
                  <a:pt x="1942" y="25"/>
                </a:lnTo>
                <a:lnTo>
                  <a:pt x="2038" y="64"/>
                </a:lnTo>
                <a:lnTo>
                  <a:pt x="2135" y="121"/>
                </a:lnTo>
                <a:lnTo>
                  <a:pt x="2235" y="193"/>
                </a:lnTo>
                <a:lnTo>
                  <a:pt x="2331" y="278"/>
                </a:lnTo>
                <a:lnTo>
                  <a:pt x="2438" y="203"/>
                </a:lnTo>
                <a:lnTo>
                  <a:pt x="2542" y="146"/>
                </a:lnTo>
                <a:lnTo>
                  <a:pt x="2649" y="100"/>
                </a:lnTo>
                <a:lnTo>
                  <a:pt x="2749" y="75"/>
                </a:lnTo>
                <a:lnTo>
                  <a:pt x="2845" y="61"/>
                </a:lnTo>
                <a:lnTo>
                  <a:pt x="2941" y="68"/>
                </a:lnTo>
                <a:lnTo>
                  <a:pt x="3031" y="93"/>
                </a:lnTo>
                <a:lnTo>
                  <a:pt x="3113" y="136"/>
                </a:lnTo>
                <a:lnTo>
                  <a:pt x="3188" y="196"/>
                </a:lnTo>
                <a:lnTo>
                  <a:pt x="3252" y="271"/>
                </a:lnTo>
                <a:lnTo>
                  <a:pt x="3305" y="360"/>
                </a:lnTo>
                <a:lnTo>
                  <a:pt x="3352" y="464"/>
                </a:lnTo>
                <a:lnTo>
                  <a:pt x="3387" y="578"/>
                </a:lnTo>
                <a:lnTo>
                  <a:pt x="3416" y="707"/>
                </a:lnTo>
                <a:lnTo>
                  <a:pt x="3544" y="710"/>
                </a:lnTo>
                <a:lnTo>
                  <a:pt x="3666" y="725"/>
                </a:lnTo>
                <a:lnTo>
                  <a:pt x="3776" y="750"/>
                </a:lnTo>
                <a:lnTo>
                  <a:pt x="3873" y="785"/>
                </a:lnTo>
                <a:lnTo>
                  <a:pt x="3959" y="832"/>
                </a:lnTo>
                <a:lnTo>
                  <a:pt x="4033" y="892"/>
                </a:lnTo>
                <a:lnTo>
                  <a:pt x="4091" y="967"/>
                </a:lnTo>
                <a:lnTo>
                  <a:pt x="4133" y="1049"/>
                </a:lnTo>
                <a:lnTo>
                  <a:pt x="4158" y="1142"/>
                </a:lnTo>
                <a:lnTo>
                  <a:pt x="4166" y="1239"/>
                </a:lnTo>
                <a:lnTo>
                  <a:pt x="4158" y="1342"/>
                </a:lnTo>
                <a:lnTo>
                  <a:pt x="4133" y="1453"/>
                </a:lnTo>
                <a:lnTo>
                  <a:pt x="4098" y="1571"/>
                </a:lnTo>
                <a:lnTo>
                  <a:pt x="4044" y="1688"/>
                </a:lnTo>
                <a:lnTo>
                  <a:pt x="4166" y="1781"/>
                </a:lnTo>
                <a:lnTo>
                  <a:pt x="4265" y="1878"/>
                </a:lnTo>
                <a:lnTo>
                  <a:pt x="4344" y="1978"/>
                </a:lnTo>
                <a:lnTo>
                  <a:pt x="4398" y="2081"/>
                </a:lnTo>
                <a:lnTo>
                  <a:pt x="4430" y="2188"/>
                </a:lnTo>
                <a:lnTo>
                  <a:pt x="4437" y="2295"/>
                </a:lnTo>
                <a:lnTo>
                  <a:pt x="4422" y="2388"/>
                </a:lnTo>
                <a:lnTo>
                  <a:pt x="4387" y="2474"/>
                </a:lnTo>
                <a:lnTo>
                  <a:pt x="4337" y="2559"/>
                </a:lnTo>
                <a:lnTo>
                  <a:pt x="4269" y="2642"/>
                </a:lnTo>
                <a:lnTo>
                  <a:pt x="4187" y="2717"/>
                </a:lnTo>
                <a:lnTo>
                  <a:pt x="4087" y="2788"/>
                </a:lnTo>
                <a:lnTo>
                  <a:pt x="3976" y="2852"/>
                </a:lnTo>
                <a:lnTo>
                  <a:pt x="4016" y="2977"/>
                </a:lnTo>
                <a:lnTo>
                  <a:pt x="4037" y="3095"/>
                </a:lnTo>
                <a:lnTo>
                  <a:pt x="4048" y="3209"/>
                </a:lnTo>
                <a:lnTo>
                  <a:pt x="4041" y="3313"/>
                </a:lnTo>
                <a:lnTo>
                  <a:pt x="4023" y="3409"/>
                </a:lnTo>
                <a:lnTo>
                  <a:pt x="3987" y="3495"/>
                </a:lnTo>
                <a:lnTo>
                  <a:pt x="3937" y="3573"/>
                </a:lnTo>
                <a:lnTo>
                  <a:pt x="3869" y="3641"/>
                </a:lnTo>
                <a:lnTo>
                  <a:pt x="3791" y="3691"/>
                </a:lnTo>
                <a:lnTo>
                  <a:pt x="3702" y="3730"/>
                </a:lnTo>
                <a:lnTo>
                  <a:pt x="3598" y="3755"/>
                </a:lnTo>
                <a:lnTo>
                  <a:pt x="3487" y="3770"/>
                </a:lnTo>
                <a:lnTo>
                  <a:pt x="3366" y="3766"/>
                </a:lnTo>
                <a:lnTo>
                  <a:pt x="3234" y="3755"/>
                </a:lnTo>
                <a:lnTo>
                  <a:pt x="3191" y="3877"/>
                </a:lnTo>
                <a:lnTo>
                  <a:pt x="3141" y="3987"/>
                </a:lnTo>
                <a:lnTo>
                  <a:pt x="3084" y="4084"/>
                </a:lnTo>
                <a:lnTo>
                  <a:pt x="3020" y="4166"/>
                </a:lnTo>
                <a:lnTo>
                  <a:pt x="2945" y="4234"/>
                </a:lnTo>
                <a:lnTo>
                  <a:pt x="2866" y="4284"/>
                </a:lnTo>
                <a:lnTo>
                  <a:pt x="2777" y="4316"/>
                </a:lnTo>
                <a:lnTo>
                  <a:pt x="2684" y="4330"/>
                </a:lnTo>
                <a:lnTo>
                  <a:pt x="2592" y="4323"/>
                </a:lnTo>
                <a:lnTo>
                  <a:pt x="2495" y="4302"/>
                </a:lnTo>
                <a:lnTo>
                  <a:pt x="2399" y="4262"/>
                </a:lnTo>
                <a:lnTo>
                  <a:pt x="2302" y="4205"/>
                </a:lnTo>
                <a:lnTo>
                  <a:pt x="2203" y="4134"/>
                </a:lnTo>
                <a:lnTo>
                  <a:pt x="2106" y="4048"/>
                </a:lnTo>
                <a:lnTo>
                  <a:pt x="1999" y="4123"/>
                </a:lnTo>
                <a:lnTo>
                  <a:pt x="1896" y="4180"/>
                </a:lnTo>
                <a:lnTo>
                  <a:pt x="1789" y="4227"/>
                </a:lnTo>
                <a:lnTo>
                  <a:pt x="1689" y="4252"/>
                </a:lnTo>
                <a:lnTo>
                  <a:pt x="1592" y="4266"/>
                </a:lnTo>
                <a:lnTo>
                  <a:pt x="1496" y="4259"/>
                </a:lnTo>
                <a:lnTo>
                  <a:pt x="1407" y="4234"/>
                </a:lnTo>
                <a:lnTo>
                  <a:pt x="1325" y="4191"/>
                </a:lnTo>
                <a:lnTo>
                  <a:pt x="1250" y="4134"/>
                </a:lnTo>
                <a:lnTo>
                  <a:pt x="1185" y="4059"/>
                </a:lnTo>
                <a:lnTo>
                  <a:pt x="1132" y="3970"/>
                </a:lnTo>
                <a:lnTo>
                  <a:pt x="1085" y="3866"/>
                </a:lnTo>
                <a:lnTo>
                  <a:pt x="1050" y="3752"/>
                </a:lnTo>
                <a:lnTo>
                  <a:pt x="1021" y="3623"/>
                </a:lnTo>
                <a:lnTo>
                  <a:pt x="893" y="3620"/>
                </a:lnTo>
                <a:lnTo>
                  <a:pt x="771" y="3605"/>
                </a:lnTo>
                <a:lnTo>
                  <a:pt x="661" y="3580"/>
                </a:lnTo>
                <a:lnTo>
                  <a:pt x="564" y="3545"/>
                </a:lnTo>
                <a:lnTo>
                  <a:pt x="479" y="3495"/>
                </a:lnTo>
                <a:lnTo>
                  <a:pt x="404" y="3434"/>
                </a:lnTo>
                <a:lnTo>
                  <a:pt x="347" y="3363"/>
                </a:lnTo>
                <a:lnTo>
                  <a:pt x="304" y="3281"/>
                </a:lnTo>
                <a:lnTo>
                  <a:pt x="279" y="3188"/>
                </a:lnTo>
                <a:lnTo>
                  <a:pt x="272" y="3088"/>
                </a:lnTo>
                <a:lnTo>
                  <a:pt x="279" y="2984"/>
                </a:lnTo>
                <a:lnTo>
                  <a:pt x="304" y="2874"/>
                </a:lnTo>
                <a:lnTo>
                  <a:pt x="339" y="2759"/>
                </a:lnTo>
                <a:lnTo>
                  <a:pt x="393" y="2638"/>
                </a:lnTo>
                <a:lnTo>
                  <a:pt x="272" y="2545"/>
                </a:lnTo>
                <a:lnTo>
                  <a:pt x="172" y="2449"/>
                </a:lnTo>
                <a:lnTo>
                  <a:pt x="93" y="2349"/>
                </a:lnTo>
                <a:lnTo>
                  <a:pt x="40" y="2245"/>
                </a:lnTo>
                <a:lnTo>
                  <a:pt x="8" y="2138"/>
                </a:lnTo>
                <a:lnTo>
                  <a:pt x="0" y="2031"/>
                </a:lnTo>
                <a:lnTo>
                  <a:pt x="15" y="1938"/>
                </a:lnTo>
                <a:lnTo>
                  <a:pt x="50" y="1853"/>
                </a:lnTo>
                <a:lnTo>
                  <a:pt x="100" y="1767"/>
                </a:lnTo>
                <a:lnTo>
                  <a:pt x="168" y="1685"/>
                </a:lnTo>
                <a:lnTo>
                  <a:pt x="250" y="1610"/>
                </a:lnTo>
                <a:lnTo>
                  <a:pt x="350" y="1538"/>
                </a:lnTo>
                <a:lnTo>
                  <a:pt x="461" y="1474"/>
                </a:lnTo>
                <a:lnTo>
                  <a:pt x="422" y="1349"/>
                </a:lnTo>
                <a:lnTo>
                  <a:pt x="400" y="1231"/>
                </a:lnTo>
                <a:lnTo>
                  <a:pt x="389" y="1117"/>
                </a:lnTo>
                <a:lnTo>
                  <a:pt x="397" y="1014"/>
                </a:lnTo>
                <a:lnTo>
                  <a:pt x="414" y="917"/>
                </a:lnTo>
                <a:lnTo>
                  <a:pt x="450" y="832"/>
                </a:lnTo>
                <a:lnTo>
                  <a:pt x="500" y="753"/>
                </a:lnTo>
                <a:lnTo>
                  <a:pt x="568" y="689"/>
                </a:lnTo>
                <a:lnTo>
                  <a:pt x="646" y="635"/>
                </a:lnTo>
                <a:lnTo>
                  <a:pt x="736" y="596"/>
                </a:lnTo>
                <a:lnTo>
                  <a:pt x="839" y="571"/>
                </a:lnTo>
                <a:lnTo>
                  <a:pt x="950" y="560"/>
                </a:lnTo>
                <a:lnTo>
                  <a:pt x="1071" y="560"/>
                </a:lnTo>
                <a:lnTo>
                  <a:pt x="1203" y="575"/>
                </a:lnTo>
                <a:lnTo>
                  <a:pt x="1246" y="450"/>
                </a:lnTo>
                <a:lnTo>
                  <a:pt x="1296" y="339"/>
                </a:lnTo>
                <a:lnTo>
                  <a:pt x="1353" y="243"/>
                </a:lnTo>
                <a:lnTo>
                  <a:pt x="1417" y="161"/>
                </a:lnTo>
                <a:lnTo>
                  <a:pt x="1489" y="96"/>
                </a:lnTo>
                <a:lnTo>
                  <a:pt x="1571" y="46"/>
                </a:lnTo>
                <a:lnTo>
                  <a:pt x="1656" y="14"/>
                </a:lnTo>
                <a:lnTo>
                  <a:pt x="1749" y="0"/>
                </a:ln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normAutofit/>
          </a:bodyPr>
          <a:lstStyle/>
          <a:p>
            <a:pPr algn="ctr" defTabSz="685800">
              <a:defRPr/>
            </a:pPr>
            <a:r>
              <a:rPr lang="en-US" sz="21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Chú</a:t>
            </a:r>
            <a:r>
              <a:rPr lang="en-US" sz="21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2100" b="1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endParaRPr lang="en-US" sz="21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8839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17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3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>
            <a:extLst>
              <a:ext uri="{FF2B5EF4-FFF2-40B4-BE49-F238E27FC236}">
                <a16:creationId xmlns:a16="http://schemas.microsoft.com/office/drawing/2014/main" id="{AD2ED748-88B3-334E-AD89-BEE95BD4E0A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16237"/>
            <a:ext cx="227837" cy="2391855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C42D9A-AEAE-DC45-9BA2-715928BC201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3853313" y="1161109"/>
            <a:ext cx="226606" cy="765968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1FEC8544-5323-2B40-91EF-879CC3CC7EB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341064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A0763CE6-3917-4540-8172-DFCC639AB64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753339" y="-949273"/>
            <a:ext cx="192091" cy="2319994"/>
          </a:xfrm>
          <a:prstGeom prst="rect">
            <a:avLst/>
          </a:prstGeom>
        </p:spPr>
      </p:pic>
      <p:pic>
        <p:nvPicPr>
          <p:cNvPr id="8" name="PA_图片 40">
            <a:extLst>
              <a:ext uri="{FF2B5EF4-FFF2-40B4-BE49-F238E27FC236}">
                <a16:creationId xmlns:a16="http://schemas.microsoft.com/office/drawing/2014/main" id="{9CFE1310-D654-854D-BEAC-648599B486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8422511" y="4510499"/>
            <a:ext cx="680514" cy="521361"/>
          </a:xfrm>
          <a:prstGeom prst="rect">
            <a:avLst/>
          </a:prstGeom>
        </p:spPr>
      </p:pic>
      <p:sp>
        <p:nvSpPr>
          <p:cNvPr id="9" name="PA_文本框 29">
            <a:extLst>
              <a:ext uri="{FF2B5EF4-FFF2-40B4-BE49-F238E27FC236}">
                <a16:creationId xmlns:a16="http://schemas.microsoft.com/office/drawing/2014/main" id="{A17C3A5F-4CE0-D64C-BB9A-87CB60918C5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5267" y="210724"/>
            <a:ext cx="641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2. Các phương tiện phi ngôn ngữ</a:t>
            </a:r>
            <a:endParaRPr lang="zh-CN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A_图片 40">
            <a:extLst>
              <a:ext uri="{FF2B5EF4-FFF2-40B4-BE49-F238E27FC236}">
                <a16:creationId xmlns:a16="http://schemas.microsoft.com/office/drawing/2014/main" id="{4808B0B6-63ED-3C4F-BBC8-AD00D01A432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2069">
            <a:off x="7877208" y="4705660"/>
            <a:ext cx="680514" cy="521361"/>
          </a:xfrm>
          <a:prstGeom prst="rect">
            <a:avLst/>
          </a:prstGeom>
        </p:spPr>
      </p:pic>
      <p:pic>
        <p:nvPicPr>
          <p:cNvPr id="11" name="PA_图片 40">
            <a:extLst>
              <a:ext uri="{FF2B5EF4-FFF2-40B4-BE49-F238E27FC236}">
                <a16:creationId xmlns:a16="http://schemas.microsoft.com/office/drawing/2014/main" id="{E13A0518-EDEE-644E-984D-E7C09E24B88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950">
            <a:off x="7870964" y="4244644"/>
            <a:ext cx="680514" cy="521361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584386C1-8ED0-E944-BAEC-FB5D7FE2194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0752">
            <a:off x="8119983" y="3918264"/>
            <a:ext cx="680514" cy="521361"/>
          </a:xfrm>
          <a:prstGeom prst="rect">
            <a:avLst/>
          </a:prstGeom>
        </p:spPr>
      </p:pic>
      <p:pic>
        <p:nvPicPr>
          <p:cNvPr id="13" name="PA_图片 40">
            <a:extLst>
              <a:ext uri="{FF2B5EF4-FFF2-40B4-BE49-F238E27FC236}">
                <a16:creationId xmlns:a16="http://schemas.microsoft.com/office/drawing/2014/main" id="{14C3DF22-738C-3043-9A68-6EAF1DA70405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7339">
            <a:off x="8537806" y="3755568"/>
            <a:ext cx="680514" cy="521361"/>
          </a:xfrm>
          <a:prstGeom prst="rect">
            <a:avLst/>
          </a:prstGeom>
        </p:spPr>
      </p:pic>
      <p:sp>
        <p:nvSpPr>
          <p:cNvPr id="18" name="MH_Other_2">
            <a:extLst>
              <a:ext uri="{FF2B5EF4-FFF2-40B4-BE49-F238E27FC236}">
                <a16:creationId xmlns:a16="http://schemas.microsoft.com/office/drawing/2014/main" id="{4FCF08E7-0C18-954E-98EC-FB6431119F2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313411" y="1660882"/>
            <a:ext cx="1889681" cy="651565"/>
          </a:xfrm>
          <a:custGeom>
            <a:avLst/>
            <a:gdLst>
              <a:gd name="connsiteX0" fmla="*/ 0 w 2743200"/>
              <a:gd name="connsiteY0" fmla="*/ 520700 h 520700"/>
              <a:gd name="connsiteX1" fmla="*/ 787400 w 2743200"/>
              <a:gd name="connsiteY1" fmla="*/ 228600 h 520700"/>
              <a:gd name="connsiteX2" fmla="*/ 1930400 w 2743200"/>
              <a:gd name="connsiteY2" fmla="*/ 317500 h 520700"/>
              <a:gd name="connsiteX3" fmla="*/ 2743200 w 2743200"/>
              <a:gd name="connsiteY3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520700">
                <a:moveTo>
                  <a:pt x="0" y="520700"/>
                </a:moveTo>
                <a:cubicBezTo>
                  <a:pt x="232833" y="391583"/>
                  <a:pt x="465667" y="262467"/>
                  <a:pt x="787400" y="228600"/>
                </a:cubicBezTo>
                <a:cubicBezTo>
                  <a:pt x="1109133" y="194733"/>
                  <a:pt x="1604433" y="355600"/>
                  <a:pt x="1930400" y="317500"/>
                </a:cubicBezTo>
                <a:cubicBezTo>
                  <a:pt x="2256367" y="279400"/>
                  <a:pt x="2499783" y="139700"/>
                  <a:pt x="2743200" y="0"/>
                </a:cubicBezTo>
              </a:path>
            </a:pathLst>
          </a:cu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0" name="MH_Other_3">
            <a:extLst>
              <a:ext uri="{FF2B5EF4-FFF2-40B4-BE49-F238E27FC236}">
                <a16:creationId xmlns:a16="http://schemas.microsoft.com/office/drawing/2014/main" id="{29ECD5B5-DBE0-1749-974F-5E30B710572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708717" y="2471624"/>
            <a:ext cx="1581150" cy="190500"/>
          </a:xfrm>
          <a:custGeom>
            <a:avLst/>
            <a:gdLst>
              <a:gd name="connsiteX0" fmla="*/ 0 w 2108200"/>
              <a:gd name="connsiteY0" fmla="*/ 112861 h 254890"/>
              <a:gd name="connsiteX1" fmla="*/ 685800 w 2108200"/>
              <a:gd name="connsiteY1" fmla="*/ 252561 h 254890"/>
              <a:gd name="connsiteX2" fmla="*/ 1600200 w 2108200"/>
              <a:gd name="connsiteY2" fmla="*/ 11261 h 254890"/>
              <a:gd name="connsiteX3" fmla="*/ 2108200 w 2108200"/>
              <a:gd name="connsiteY3" fmla="*/ 62061 h 25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8200" h="254890">
                <a:moveTo>
                  <a:pt x="0" y="112861"/>
                </a:moveTo>
                <a:cubicBezTo>
                  <a:pt x="209550" y="191177"/>
                  <a:pt x="419100" y="269494"/>
                  <a:pt x="685800" y="252561"/>
                </a:cubicBezTo>
                <a:cubicBezTo>
                  <a:pt x="952500" y="235628"/>
                  <a:pt x="1363133" y="43011"/>
                  <a:pt x="1600200" y="11261"/>
                </a:cubicBezTo>
                <a:cubicBezTo>
                  <a:pt x="1837267" y="-20489"/>
                  <a:pt x="1972733" y="20786"/>
                  <a:pt x="2108200" y="62061"/>
                </a:cubicBezTo>
              </a:path>
            </a:pathLst>
          </a:cu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1" name="MH_Other_4">
            <a:extLst>
              <a:ext uri="{FF2B5EF4-FFF2-40B4-BE49-F238E27FC236}">
                <a16:creationId xmlns:a16="http://schemas.microsoft.com/office/drawing/2014/main" id="{20B5538A-43E9-774F-89CE-DD44CC7BAEF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359260">
            <a:off x="1275036" y="3081952"/>
            <a:ext cx="2243610" cy="357773"/>
          </a:xfrm>
          <a:custGeom>
            <a:avLst/>
            <a:gdLst>
              <a:gd name="connsiteX0" fmla="*/ 1629 w 2732129"/>
              <a:gd name="connsiteY0" fmla="*/ 0 h 266878"/>
              <a:gd name="connsiteX1" fmla="*/ 103229 w 2732129"/>
              <a:gd name="connsiteY1" fmla="*/ 50800 h 266878"/>
              <a:gd name="connsiteX2" fmla="*/ 662029 w 2732129"/>
              <a:gd name="connsiteY2" fmla="*/ 266700 h 266878"/>
              <a:gd name="connsiteX3" fmla="*/ 2033629 w 2732129"/>
              <a:gd name="connsiteY3" fmla="*/ 88900 h 266878"/>
              <a:gd name="connsiteX4" fmla="*/ 2732129 w 2732129"/>
              <a:gd name="connsiteY4" fmla="*/ 152400 h 26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2129" h="266878">
                <a:moveTo>
                  <a:pt x="1629" y="0"/>
                </a:moveTo>
                <a:cubicBezTo>
                  <a:pt x="-2604" y="3175"/>
                  <a:pt x="-6837" y="6350"/>
                  <a:pt x="103229" y="50800"/>
                </a:cubicBezTo>
                <a:cubicBezTo>
                  <a:pt x="213295" y="95250"/>
                  <a:pt x="340296" y="260350"/>
                  <a:pt x="662029" y="266700"/>
                </a:cubicBezTo>
                <a:cubicBezTo>
                  <a:pt x="983762" y="273050"/>
                  <a:pt x="1688612" y="107950"/>
                  <a:pt x="2033629" y="88900"/>
                </a:cubicBezTo>
                <a:cubicBezTo>
                  <a:pt x="2378646" y="69850"/>
                  <a:pt x="2555387" y="111125"/>
                  <a:pt x="2732129" y="152400"/>
                </a:cubicBezTo>
              </a:path>
            </a:pathLst>
          </a:cu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4" name="MH_SubTitle_2">
            <a:extLst>
              <a:ext uri="{FF2B5EF4-FFF2-40B4-BE49-F238E27FC236}">
                <a16:creationId xmlns:a16="http://schemas.microsoft.com/office/drawing/2014/main" id="{97E2D7DE-8A60-FB4F-B27A-D3CE9F07776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171024" y="2447439"/>
            <a:ext cx="419100" cy="41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MH_SubTitle_3">
            <a:extLst>
              <a:ext uri="{FF2B5EF4-FFF2-40B4-BE49-F238E27FC236}">
                <a16:creationId xmlns:a16="http://schemas.microsoft.com/office/drawing/2014/main" id="{CA8F7BD4-7A6A-3F45-884F-715BB54098EB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3181673" y="3530914"/>
            <a:ext cx="419100" cy="41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MH_SubTitle_1">
            <a:extLst>
              <a:ext uri="{FF2B5EF4-FFF2-40B4-BE49-F238E27FC236}">
                <a16:creationId xmlns:a16="http://schemas.microsoft.com/office/drawing/2014/main" id="{FAAA49C7-A0D2-B840-8D2C-185C4BA8AD04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3080317" y="1397691"/>
            <a:ext cx="419100" cy="41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9" name="组合 38">
            <a:extLst>
              <a:ext uri="{FF2B5EF4-FFF2-40B4-BE49-F238E27FC236}">
                <a16:creationId xmlns:a16="http://schemas.microsoft.com/office/drawing/2014/main" id="{9C114FB6-BF75-284C-A099-B237232B7CE5}"/>
              </a:ext>
            </a:extLst>
          </p:cNvPr>
          <p:cNvGrpSpPr/>
          <p:nvPr/>
        </p:nvGrpSpPr>
        <p:grpSpPr>
          <a:xfrm>
            <a:off x="469762" y="1571380"/>
            <a:ext cx="1778812" cy="2143415"/>
            <a:chOff x="906337" y="2160721"/>
            <a:chExt cx="1431800" cy="1676770"/>
          </a:xfrm>
        </p:grpSpPr>
        <p:pic>
          <p:nvPicPr>
            <p:cNvPr id="30" name="图片 4">
              <a:extLst>
                <a:ext uri="{FF2B5EF4-FFF2-40B4-BE49-F238E27FC236}">
                  <a16:creationId xmlns:a16="http://schemas.microsoft.com/office/drawing/2014/main" id="{6D376A9A-A994-574D-894E-0ABA774B3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337" y="2160721"/>
              <a:ext cx="1431800" cy="1409978"/>
            </a:xfrm>
            <a:prstGeom prst="rect">
              <a:avLst/>
            </a:prstGeom>
          </p:spPr>
        </p:pic>
        <p:sp>
          <p:nvSpPr>
            <p:cNvPr id="31" name="文本框 7">
              <a:extLst>
                <a:ext uri="{FF2B5EF4-FFF2-40B4-BE49-F238E27FC236}">
                  <a16:creationId xmlns:a16="http://schemas.microsoft.com/office/drawing/2014/main" id="{29A11D65-2615-914D-9C2E-7F70D90421A0}"/>
                </a:ext>
              </a:extLst>
            </p:cNvPr>
            <p:cNvSpPr txBox="1"/>
            <p:nvPr/>
          </p:nvSpPr>
          <p:spPr>
            <a:xfrm>
              <a:off x="998861" y="2514052"/>
              <a:ext cx="12521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err="1">
                  <a:solidFill>
                    <a:schemeClr val="bg1"/>
                  </a:solidFill>
                  <a:cs typeface="+mn-ea"/>
                  <a:sym typeface="+mn-lt"/>
                </a:rPr>
                <a:t>Các</a:t>
              </a:r>
              <a:r>
                <a:rPr lang="en-US" altLang="zh-CN" sz="1600" b="1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CN" sz="1600" b="1" dirty="0" err="1">
                  <a:solidFill>
                    <a:schemeClr val="bg1"/>
                  </a:solidFill>
                  <a:cs typeface="+mn-ea"/>
                  <a:sym typeface="+mn-lt"/>
                </a:rPr>
                <a:t>phương</a:t>
              </a:r>
              <a:r>
                <a:rPr lang="en-US" altLang="zh-CN" sz="1600" b="1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CN" sz="1600" b="1" dirty="0" err="1">
                  <a:solidFill>
                    <a:schemeClr val="bg1"/>
                  </a:solidFill>
                  <a:cs typeface="+mn-ea"/>
                  <a:sym typeface="+mn-lt"/>
                </a:rPr>
                <a:t>tiện</a:t>
              </a:r>
              <a:r>
                <a:rPr lang="en-US" altLang="zh-CN" sz="1600" b="1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CN" sz="1600" b="1" dirty="0" err="1">
                  <a:solidFill>
                    <a:schemeClr val="bg1"/>
                  </a:solidFill>
                  <a:cs typeface="+mn-ea"/>
                  <a:sym typeface="+mn-lt"/>
                </a:rPr>
                <a:t>giao</a:t>
              </a:r>
              <a:r>
                <a:rPr lang="en-US" altLang="zh-CN" sz="1600" b="1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CN" sz="1600" b="1" dirty="0" err="1">
                  <a:solidFill>
                    <a:schemeClr val="bg1"/>
                  </a:solidFill>
                  <a:cs typeface="+mn-ea"/>
                  <a:sym typeface="+mn-lt"/>
                </a:rPr>
                <a:t>tiếp</a:t>
              </a:r>
              <a:r>
                <a:rPr lang="en-US" altLang="zh-CN" sz="1600" b="1" dirty="0">
                  <a:solidFill>
                    <a:schemeClr val="bg1"/>
                  </a:solidFill>
                  <a:cs typeface="+mn-ea"/>
                  <a:sym typeface="+mn-lt"/>
                </a:rPr>
                <a:t> phi </a:t>
              </a:r>
              <a:r>
                <a:rPr lang="en-US" altLang="zh-CN" sz="1600" b="1" dirty="0" err="1">
                  <a:solidFill>
                    <a:schemeClr val="bg1"/>
                  </a:solidFill>
                  <a:cs typeface="+mn-ea"/>
                  <a:sym typeface="+mn-lt"/>
                </a:rPr>
                <a:t>ngôn</a:t>
              </a:r>
              <a:r>
                <a:rPr lang="en-US" altLang="zh-CN" sz="1600" b="1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CN" sz="1600" b="1" dirty="0" err="1">
                  <a:solidFill>
                    <a:schemeClr val="bg1"/>
                  </a:solidFill>
                  <a:cs typeface="+mn-ea"/>
                  <a:sym typeface="+mn-lt"/>
                </a:rPr>
                <a:t>ngữ</a:t>
              </a:r>
              <a:endParaRPr lang="zh-CN" altLang="en-US" sz="1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54298B4-9BBF-154C-BA53-6AF1F659DCCE}"/>
              </a:ext>
            </a:extLst>
          </p:cNvPr>
          <p:cNvSpPr txBox="1"/>
          <p:nvPr/>
        </p:nvSpPr>
        <p:spPr>
          <a:xfrm>
            <a:off x="3718483" y="1284075"/>
            <a:ext cx="4629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VN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tín hiệu của cơ thể như: ánh mắt, nụ cười, nét mặt, cử chỉ.. </a:t>
            </a:r>
            <a:endParaRPr lang="vi-V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5F903A-6B9E-FC49-B051-328BBD211EC9}"/>
              </a:ext>
            </a:extLst>
          </p:cNvPr>
          <p:cNvSpPr txBox="1"/>
          <p:nvPr/>
        </p:nvSpPr>
        <p:spPr>
          <a:xfrm>
            <a:off x="3748115" y="2224762"/>
            <a:ext cx="46441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VN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tín hiệu bằng hình khối như: kí hiệu, công thức, biển báo, đô thị, hình vẽ, tranh ảnh, màu sắc, các kĩ thuật in ấn (in nghiêng, in đậ</a:t>
            </a:r>
            <a:r>
              <a:rPr lang="vi-VN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m).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1AB05C-E726-4345-81D5-27057095D992}"/>
              </a:ext>
            </a:extLst>
          </p:cNvPr>
          <p:cNvSpPr txBox="1"/>
          <p:nvPr/>
        </p:nvSpPr>
        <p:spPr>
          <a:xfrm>
            <a:off x="3748115" y="3453931"/>
            <a:ext cx="4644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tín hiệu bằng âm thanh như: tiếng kêu, tiếng gõ, tiếng nhạc,...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05287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67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67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67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20" grpId="0" animBg="1"/>
      <p:bldP spid="21" grpId="0" animBg="1"/>
      <p:bldP spid="24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AD22ED2C-BBCC-43E3-8CEA-3D3F053964EC}"/>
              </a:ext>
            </a:extLst>
          </p:cNvPr>
          <p:cNvSpPr/>
          <p:nvPr/>
        </p:nvSpPr>
        <p:spPr>
          <a:xfrm>
            <a:off x="1788160" y="1530350"/>
            <a:ext cx="6671175" cy="2082800"/>
          </a:xfrm>
          <a:prstGeom prst="rect">
            <a:avLst/>
          </a:prstGeom>
          <a:gradFill flip="none" rotWithShape="1">
            <a:gsLst>
              <a:gs pos="0">
                <a:srgbClr val="F9D172"/>
              </a:gs>
              <a:gs pos="5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BA76AA5-DEBD-4D4F-9D2B-B76FA155F87E}"/>
              </a:ext>
            </a:extLst>
          </p:cNvPr>
          <p:cNvGrpSpPr/>
          <p:nvPr/>
        </p:nvGrpSpPr>
        <p:grpSpPr>
          <a:xfrm>
            <a:off x="-102000" y="-699770"/>
            <a:ext cx="5361942" cy="5477510"/>
            <a:chOff x="-102000" y="-699770"/>
            <a:chExt cx="5361942" cy="547751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CC81495-36AD-4DF0-9A1F-FA145EA3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2000" y="-699770"/>
              <a:ext cx="5361942" cy="547751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0718EA3-9C17-45B5-ACBE-BA9C3F3E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709" y="538159"/>
              <a:ext cx="3150735" cy="3685013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DD9E607-9AA6-4F70-9597-3F438D29E2CB}"/>
              </a:ext>
            </a:extLst>
          </p:cNvPr>
          <p:cNvSpPr txBox="1"/>
          <p:nvPr/>
        </p:nvSpPr>
        <p:spPr>
          <a:xfrm>
            <a:off x="5363049" y="2183252"/>
            <a:ext cx="293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dirty="0">
                <a:solidFill>
                  <a:srgbClr val="754C24"/>
                </a:solidFill>
                <a:cs typeface="+mn-ea"/>
                <a:sym typeface="+mn-lt"/>
              </a:rPr>
              <a:t>II. LUYỆN TẬP</a:t>
            </a:r>
            <a:endParaRPr lang="zh-CN" altLang="en-US" sz="2800" b="1" dirty="0">
              <a:solidFill>
                <a:srgbClr val="754C24"/>
              </a:solidFill>
              <a:cs typeface="+mn-ea"/>
              <a:sym typeface="+mn-lt"/>
            </a:endParaRPr>
          </a:p>
        </p:txBody>
      </p:sp>
      <p:pic>
        <p:nvPicPr>
          <p:cNvPr id="8" name="PA_图片 40">
            <a:extLst>
              <a:ext uri="{FF2B5EF4-FFF2-40B4-BE49-F238E27FC236}">
                <a16:creationId xmlns:a16="http://schemas.microsoft.com/office/drawing/2014/main" id="{0FCC0D6E-7088-44FB-9557-D16FA7AB43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638" y="2185111"/>
            <a:ext cx="680514" cy="521361"/>
          </a:xfrm>
          <a:prstGeom prst="rect">
            <a:avLst/>
          </a:prstGeom>
        </p:spPr>
      </p:pic>
      <p:cxnSp>
        <p:nvCxnSpPr>
          <p:cNvPr id="10" name="PA_直接连接符 43">
            <a:extLst>
              <a:ext uri="{FF2B5EF4-FFF2-40B4-BE49-F238E27FC236}">
                <a16:creationId xmlns:a16="http://schemas.microsoft.com/office/drawing/2014/main" id="{FC4653B1-60E0-48B0-850B-CB5518F256DD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5351427" y="2706472"/>
            <a:ext cx="2669375" cy="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17E44412-1ACC-43DE-A74F-C897E13A39B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63287"/>
            <a:ext cx="227837" cy="889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06D72A5-3107-4BFB-B2BD-9527C39528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999821" y="-729987"/>
            <a:ext cx="226606" cy="17787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9874C59-4054-46EE-91A9-1F17C4E507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 flipV="1">
            <a:off x="8878063" y="4104271"/>
            <a:ext cx="227837" cy="889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F9F1747-BC0E-4F7A-9F00-855F8601AC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16200000" flipV="1">
            <a:off x="7999821" y="4107817"/>
            <a:ext cx="226606" cy="177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49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>
            <a:extLst>
              <a:ext uri="{FF2B5EF4-FFF2-40B4-BE49-F238E27FC236}">
                <a16:creationId xmlns:a16="http://schemas.microsoft.com/office/drawing/2014/main" id="{80C42D9A-AEAE-DC45-9BA2-715928BC20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3853313" y="1161109"/>
            <a:ext cx="226606" cy="765968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1FEC8544-5323-2B40-91EF-879CC3CC7E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3410647"/>
          </a:xfrm>
          <a:prstGeom prst="rect">
            <a:avLst/>
          </a:prstGeom>
        </p:spPr>
      </p:pic>
      <p:pic>
        <p:nvPicPr>
          <p:cNvPr id="8" name="PA_图片 40">
            <a:extLst>
              <a:ext uri="{FF2B5EF4-FFF2-40B4-BE49-F238E27FC236}">
                <a16:creationId xmlns:a16="http://schemas.microsoft.com/office/drawing/2014/main" id="{9CFE1310-D654-854D-BEAC-648599B486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8422511" y="4510499"/>
            <a:ext cx="680514" cy="521361"/>
          </a:xfrm>
          <a:prstGeom prst="rect">
            <a:avLst/>
          </a:prstGeom>
        </p:spPr>
      </p:pic>
      <p:pic>
        <p:nvPicPr>
          <p:cNvPr id="10" name="PA_图片 40">
            <a:extLst>
              <a:ext uri="{FF2B5EF4-FFF2-40B4-BE49-F238E27FC236}">
                <a16:creationId xmlns:a16="http://schemas.microsoft.com/office/drawing/2014/main" id="{4808B0B6-63ED-3C4F-BBC8-AD00D01A432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2069">
            <a:off x="7877208" y="4705660"/>
            <a:ext cx="680514" cy="521361"/>
          </a:xfrm>
          <a:prstGeom prst="rect">
            <a:avLst/>
          </a:prstGeom>
        </p:spPr>
      </p:pic>
      <p:pic>
        <p:nvPicPr>
          <p:cNvPr id="11" name="PA_图片 40">
            <a:extLst>
              <a:ext uri="{FF2B5EF4-FFF2-40B4-BE49-F238E27FC236}">
                <a16:creationId xmlns:a16="http://schemas.microsoft.com/office/drawing/2014/main" id="{E13A0518-EDEE-644E-984D-E7C09E24B889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950">
            <a:off x="7870964" y="4244644"/>
            <a:ext cx="680514" cy="521361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584386C1-8ED0-E944-BAEC-FB5D7FE2194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0752">
            <a:off x="8119983" y="3918264"/>
            <a:ext cx="680514" cy="521361"/>
          </a:xfrm>
          <a:prstGeom prst="rect">
            <a:avLst/>
          </a:prstGeom>
        </p:spPr>
      </p:pic>
      <p:pic>
        <p:nvPicPr>
          <p:cNvPr id="13" name="PA_图片 40">
            <a:extLst>
              <a:ext uri="{FF2B5EF4-FFF2-40B4-BE49-F238E27FC236}">
                <a16:creationId xmlns:a16="http://schemas.microsoft.com/office/drawing/2014/main" id="{14C3DF22-738C-3043-9A68-6EAF1DA70405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7339">
            <a:off x="8537806" y="3755568"/>
            <a:ext cx="680514" cy="521361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1246EA2-F456-774F-8EC1-A69764B10D0F}"/>
              </a:ext>
            </a:extLst>
          </p:cNvPr>
          <p:cNvSpPr/>
          <p:nvPr/>
        </p:nvSpPr>
        <p:spPr>
          <a:xfrm>
            <a:off x="1700619" y="1253139"/>
            <a:ext cx="6647382" cy="2008803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6647382"/>
                      <a:gd name="connsiteY0" fmla="*/ 334807 h 2008803"/>
                      <a:gd name="connsiteX1" fmla="*/ 334807 w 6647382"/>
                      <a:gd name="connsiteY1" fmla="*/ 0 h 2008803"/>
                      <a:gd name="connsiteX2" fmla="*/ 6312575 w 6647382"/>
                      <a:gd name="connsiteY2" fmla="*/ 0 h 2008803"/>
                      <a:gd name="connsiteX3" fmla="*/ 6647382 w 6647382"/>
                      <a:gd name="connsiteY3" fmla="*/ 334807 h 2008803"/>
                      <a:gd name="connsiteX4" fmla="*/ 6647382 w 6647382"/>
                      <a:gd name="connsiteY4" fmla="*/ 1673996 h 2008803"/>
                      <a:gd name="connsiteX5" fmla="*/ 6312575 w 6647382"/>
                      <a:gd name="connsiteY5" fmla="*/ 2008803 h 2008803"/>
                      <a:gd name="connsiteX6" fmla="*/ 334807 w 6647382"/>
                      <a:gd name="connsiteY6" fmla="*/ 2008803 h 2008803"/>
                      <a:gd name="connsiteX7" fmla="*/ 0 w 6647382"/>
                      <a:gd name="connsiteY7" fmla="*/ 1673996 h 2008803"/>
                      <a:gd name="connsiteX8" fmla="*/ 0 w 6647382"/>
                      <a:gd name="connsiteY8" fmla="*/ 334807 h 2008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647382" h="2008803" fill="none" extrusionOk="0">
                        <a:moveTo>
                          <a:pt x="0" y="334807"/>
                        </a:moveTo>
                        <a:cubicBezTo>
                          <a:pt x="11339" y="175880"/>
                          <a:pt x="165944" y="3321"/>
                          <a:pt x="334807" y="0"/>
                        </a:cubicBezTo>
                        <a:cubicBezTo>
                          <a:pt x="2981153" y="-47972"/>
                          <a:pt x="4751881" y="-135018"/>
                          <a:pt x="6312575" y="0"/>
                        </a:cubicBezTo>
                        <a:cubicBezTo>
                          <a:pt x="6494850" y="-11667"/>
                          <a:pt x="6638666" y="167756"/>
                          <a:pt x="6647382" y="334807"/>
                        </a:cubicBezTo>
                        <a:cubicBezTo>
                          <a:pt x="6578221" y="647798"/>
                          <a:pt x="6748638" y="1012433"/>
                          <a:pt x="6647382" y="1673996"/>
                        </a:cubicBezTo>
                        <a:cubicBezTo>
                          <a:pt x="6638410" y="1853474"/>
                          <a:pt x="6520904" y="1981763"/>
                          <a:pt x="6312575" y="2008803"/>
                        </a:cubicBezTo>
                        <a:cubicBezTo>
                          <a:pt x="5608197" y="2089289"/>
                          <a:pt x="2044386" y="1915683"/>
                          <a:pt x="334807" y="2008803"/>
                        </a:cubicBezTo>
                        <a:cubicBezTo>
                          <a:pt x="165222" y="2012741"/>
                          <a:pt x="-2216" y="1856816"/>
                          <a:pt x="0" y="1673996"/>
                        </a:cubicBezTo>
                        <a:cubicBezTo>
                          <a:pt x="-27143" y="1392847"/>
                          <a:pt x="-73824" y="995698"/>
                          <a:pt x="0" y="334807"/>
                        </a:cubicBezTo>
                        <a:close/>
                      </a:path>
                      <a:path w="6647382" h="2008803" stroke="0" extrusionOk="0">
                        <a:moveTo>
                          <a:pt x="0" y="334807"/>
                        </a:moveTo>
                        <a:cubicBezTo>
                          <a:pt x="12954" y="131289"/>
                          <a:pt x="146839" y="22777"/>
                          <a:pt x="334807" y="0"/>
                        </a:cubicBezTo>
                        <a:cubicBezTo>
                          <a:pt x="2854409" y="-167747"/>
                          <a:pt x="3732380" y="44969"/>
                          <a:pt x="6312575" y="0"/>
                        </a:cubicBezTo>
                        <a:cubicBezTo>
                          <a:pt x="6519078" y="-537"/>
                          <a:pt x="6665179" y="123610"/>
                          <a:pt x="6647382" y="334807"/>
                        </a:cubicBezTo>
                        <a:cubicBezTo>
                          <a:pt x="6570472" y="602307"/>
                          <a:pt x="6619559" y="1041775"/>
                          <a:pt x="6647382" y="1673996"/>
                        </a:cubicBezTo>
                        <a:cubicBezTo>
                          <a:pt x="6651968" y="1849441"/>
                          <a:pt x="6506478" y="1978659"/>
                          <a:pt x="6312575" y="2008803"/>
                        </a:cubicBezTo>
                        <a:cubicBezTo>
                          <a:pt x="3418541" y="2132900"/>
                          <a:pt x="1154104" y="1961008"/>
                          <a:pt x="334807" y="2008803"/>
                        </a:cubicBezTo>
                        <a:cubicBezTo>
                          <a:pt x="120810" y="2001342"/>
                          <a:pt x="-23833" y="1841236"/>
                          <a:pt x="0" y="1673996"/>
                        </a:cubicBezTo>
                        <a:cubicBezTo>
                          <a:pt x="-98137" y="1177241"/>
                          <a:pt x="70777" y="861798"/>
                          <a:pt x="0" y="33480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VN" b="1" i="1" dirty="0"/>
              <a:t>*Trong đoạn trích Hê–ra–clet đi tìm táo vàng</a:t>
            </a:r>
            <a:r>
              <a:rPr lang="vi-VN" b="1" i="1" dirty="0"/>
              <a:t>:</a:t>
            </a:r>
            <a:endParaRPr lang="en-VN" dirty="0"/>
          </a:p>
          <a:p>
            <a:pPr>
              <a:lnSpc>
                <a:spcPct val="150000"/>
              </a:lnSpc>
            </a:pPr>
            <a:r>
              <a:rPr lang="en-VN" dirty="0"/>
              <a:t>- Trích dẫn gián tiếp: Các câu trích dẫn không có dấu ngoặc kép, trích dẫn lại qua cuốn Thần thoại Hy Lạp</a:t>
            </a:r>
          </a:p>
          <a:p>
            <a:pPr>
              <a:lnSpc>
                <a:spcPct val="150000"/>
              </a:lnSpc>
            </a:pPr>
            <a:r>
              <a:rPr lang="en-VN" dirty="0"/>
              <a:t>- Chú thích: chú thích chân trang</a:t>
            </a:r>
          </a:p>
        </p:txBody>
      </p:sp>
      <p:pic>
        <p:nvPicPr>
          <p:cNvPr id="15" name="图片 28">
            <a:extLst>
              <a:ext uri="{FF2B5EF4-FFF2-40B4-BE49-F238E27FC236}">
                <a16:creationId xmlns:a16="http://schemas.microsoft.com/office/drawing/2014/main" id="{E5DE61E4-4304-1E45-B8B5-0398255550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47" t="354" r="12553" b="-354"/>
          <a:stretch/>
        </p:blipFill>
        <p:spPr>
          <a:xfrm>
            <a:off x="136776" y="39248"/>
            <a:ext cx="1355267" cy="1355267"/>
          </a:xfrm>
          <a:prstGeom prst="ellipse">
            <a:avLst/>
          </a:prstGeom>
        </p:spPr>
      </p:pic>
      <p:sp>
        <p:nvSpPr>
          <p:cNvPr id="17" name="MH_SubTitle_1">
            <a:extLst>
              <a:ext uri="{FF2B5EF4-FFF2-40B4-BE49-F238E27FC236}">
                <a16:creationId xmlns:a16="http://schemas.microsoft.com/office/drawing/2014/main" id="{9D5ABCA9-0ECE-E44D-9252-9CC0D72DE82C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250052" y="152524"/>
            <a:ext cx="1128713" cy="1128713"/>
          </a:xfrm>
          <a:prstGeom prst="ellipse">
            <a:avLst/>
          </a:prstGeom>
          <a:solidFill>
            <a:srgbClr val="FAAA2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9F9F9"/>
                </a:solidFill>
                <a:cs typeface="+mn-ea"/>
                <a:sym typeface="+mn-lt"/>
              </a:rPr>
              <a:t>BÀI 1</a:t>
            </a:r>
            <a:endParaRPr lang="zh-CN" altLang="zh-CN" sz="2400" b="1" dirty="0">
              <a:solidFill>
                <a:srgbClr val="F9F9F9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6249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>
            <a:extLst>
              <a:ext uri="{FF2B5EF4-FFF2-40B4-BE49-F238E27FC236}">
                <a16:creationId xmlns:a16="http://schemas.microsoft.com/office/drawing/2014/main" id="{80C42D9A-AEAE-DC45-9BA2-715928BC20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3853313" y="1161109"/>
            <a:ext cx="226606" cy="765968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1FEC8544-5323-2B40-91EF-879CC3CC7E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3410647"/>
          </a:xfrm>
          <a:prstGeom prst="rect">
            <a:avLst/>
          </a:prstGeom>
        </p:spPr>
      </p:pic>
      <p:pic>
        <p:nvPicPr>
          <p:cNvPr id="8" name="PA_图片 40">
            <a:extLst>
              <a:ext uri="{FF2B5EF4-FFF2-40B4-BE49-F238E27FC236}">
                <a16:creationId xmlns:a16="http://schemas.microsoft.com/office/drawing/2014/main" id="{9CFE1310-D654-854D-BEAC-648599B486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8422511" y="4510499"/>
            <a:ext cx="680514" cy="521361"/>
          </a:xfrm>
          <a:prstGeom prst="rect">
            <a:avLst/>
          </a:prstGeom>
        </p:spPr>
      </p:pic>
      <p:pic>
        <p:nvPicPr>
          <p:cNvPr id="10" name="PA_图片 40">
            <a:extLst>
              <a:ext uri="{FF2B5EF4-FFF2-40B4-BE49-F238E27FC236}">
                <a16:creationId xmlns:a16="http://schemas.microsoft.com/office/drawing/2014/main" id="{4808B0B6-63ED-3C4F-BBC8-AD00D01A432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2069">
            <a:off x="7877208" y="4705660"/>
            <a:ext cx="680514" cy="521361"/>
          </a:xfrm>
          <a:prstGeom prst="rect">
            <a:avLst/>
          </a:prstGeom>
        </p:spPr>
      </p:pic>
      <p:pic>
        <p:nvPicPr>
          <p:cNvPr id="11" name="PA_图片 40">
            <a:extLst>
              <a:ext uri="{FF2B5EF4-FFF2-40B4-BE49-F238E27FC236}">
                <a16:creationId xmlns:a16="http://schemas.microsoft.com/office/drawing/2014/main" id="{E13A0518-EDEE-644E-984D-E7C09E24B889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950">
            <a:off x="7870964" y="4244644"/>
            <a:ext cx="680514" cy="521361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584386C1-8ED0-E944-BAEC-FB5D7FE2194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0752">
            <a:off x="8119983" y="3918264"/>
            <a:ext cx="680514" cy="521361"/>
          </a:xfrm>
          <a:prstGeom prst="rect">
            <a:avLst/>
          </a:prstGeom>
        </p:spPr>
      </p:pic>
      <p:pic>
        <p:nvPicPr>
          <p:cNvPr id="13" name="PA_图片 40">
            <a:extLst>
              <a:ext uri="{FF2B5EF4-FFF2-40B4-BE49-F238E27FC236}">
                <a16:creationId xmlns:a16="http://schemas.microsoft.com/office/drawing/2014/main" id="{14C3DF22-738C-3043-9A68-6EAF1DA70405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7339">
            <a:off x="8537806" y="3755568"/>
            <a:ext cx="680514" cy="521361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1246EA2-F456-774F-8EC1-A69764B10D0F}"/>
              </a:ext>
            </a:extLst>
          </p:cNvPr>
          <p:cNvSpPr/>
          <p:nvPr/>
        </p:nvSpPr>
        <p:spPr>
          <a:xfrm>
            <a:off x="1621543" y="1167914"/>
            <a:ext cx="6647382" cy="2699234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6647382"/>
                      <a:gd name="connsiteY0" fmla="*/ 449881 h 2699234"/>
                      <a:gd name="connsiteX1" fmla="*/ 449881 w 6647382"/>
                      <a:gd name="connsiteY1" fmla="*/ 0 h 2699234"/>
                      <a:gd name="connsiteX2" fmla="*/ 6197501 w 6647382"/>
                      <a:gd name="connsiteY2" fmla="*/ 0 h 2699234"/>
                      <a:gd name="connsiteX3" fmla="*/ 6647382 w 6647382"/>
                      <a:gd name="connsiteY3" fmla="*/ 449881 h 2699234"/>
                      <a:gd name="connsiteX4" fmla="*/ 6647382 w 6647382"/>
                      <a:gd name="connsiteY4" fmla="*/ 2249353 h 2699234"/>
                      <a:gd name="connsiteX5" fmla="*/ 6197501 w 6647382"/>
                      <a:gd name="connsiteY5" fmla="*/ 2699234 h 2699234"/>
                      <a:gd name="connsiteX6" fmla="*/ 449881 w 6647382"/>
                      <a:gd name="connsiteY6" fmla="*/ 2699234 h 2699234"/>
                      <a:gd name="connsiteX7" fmla="*/ 0 w 6647382"/>
                      <a:gd name="connsiteY7" fmla="*/ 2249353 h 2699234"/>
                      <a:gd name="connsiteX8" fmla="*/ 0 w 6647382"/>
                      <a:gd name="connsiteY8" fmla="*/ 449881 h 2699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647382" h="2699234" fill="none" extrusionOk="0">
                        <a:moveTo>
                          <a:pt x="0" y="449881"/>
                        </a:moveTo>
                        <a:cubicBezTo>
                          <a:pt x="18513" y="243839"/>
                          <a:pt x="247894" y="9617"/>
                          <a:pt x="449881" y="0"/>
                        </a:cubicBezTo>
                        <a:cubicBezTo>
                          <a:pt x="1462654" y="-47972"/>
                          <a:pt x="5527251" y="-135018"/>
                          <a:pt x="6197501" y="0"/>
                        </a:cubicBezTo>
                        <a:cubicBezTo>
                          <a:pt x="6437779" y="-36256"/>
                          <a:pt x="6644685" y="206944"/>
                          <a:pt x="6647382" y="449881"/>
                        </a:cubicBezTo>
                        <a:cubicBezTo>
                          <a:pt x="6620109" y="772898"/>
                          <a:pt x="6673712" y="1457453"/>
                          <a:pt x="6647382" y="2249353"/>
                        </a:cubicBezTo>
                        <a:cubicBezTo>
                          <a:pt x="6640661" y="2493746"/>
                          <a:pt x="6450619" y="2693859"/>
                          <a:pt x="6197501" y="2699234"/>
                        </a:cubicBezTo>
                        <a:cubicBezTo>
                          <a:pt x="3340432" y="2779720"/>
                          <a:pt x="2179566" y="2606114"/>
                          <a:pt x="449881" y="2699234"/>
                        </a:cubicBezTo>
                        <a:cubicBezTo>
                          <a:pt x="236410" y="2708226"/>
                          <a:pt x="-13247" y="2485327"/>
                          <a:pt x="0" y="2249353"/>
                        </a:cubicBezTo>
                        <a:cubicBezTo>
                          <a:pt x="-95786" y="2020124"/>
                          <a:pt x="102025" y="925892"/>
                          <a:pt x="0" y="449881"/>
                        </a:cubicBezTo>
                        <a:close/>
                      </a:path>
                      <a:path w="6647382" h="2699234" stroke="0" extrusionOk="0">
                        <a:moveTo>
                          <a:pt x="0" y="449881"/>
                        </a:moveTo>
                        <a:cubicBezTo>
                          <a:pt x="6475" y="192118"/>
                          <a:pt x="200069" y="10053"/>
                          <a:pt x="449881" y="0"/>
                        </a:cubicBezTo>
                        <a:cubicBezTo>
                          <a:pt x="2333976" y="-167747"/>
                          <a:pt x="4731083" y="44969"/>
                          <a:pt x="6197501" y="0"/>
                        </a:cubicBezTo>
                        <a:cubicBezTo>
                          <a:pt x="6477982" y="-797"/>
                          <a:pt x="6662989" y="178366"/>
                          <a:pt x="6647382" y="449881"/>
                        </a:cubicBezTo>
                        <a:cubicBezTo>
                          <a:pt x="6757504" y="968632"/>
                          <a:pt x="6542638" y="1901385"/>
                          <a:pt x="6647382" y="2249353"/>
                        </a:cubicBezTo>
                        <a:cubicBezTo>
                          <a:pt x="6668900" y="2453405"/>
                          <a:pt x="6455321" y="2667871"/>
                          <a:pt x="6197501" y="2699234"/>
                        </a:cubicBezTo>
                        <a:cubicBezTo>
                          <a:pt x="4929747" y="2823331"/>
                          <a:pt x="2852178" y="2651439"/>
                          <a:pt x="449881" y="2699234"/>
                        </a:cubicBezTo>
                        <a:cubicBezTo>
                          <a:pt x="197321" y="2698183"/>
                          <a:pt x="-15169" y="2486569"/>
                          <a:pt x="0" y="2249353"/>
                        </a:cubicBezTo>
                        <a:cubicBezTo>
                          <a:pt x="-120183" y="2065385"/>
                          <a:pt x="151999" y="1238138"/>
                          <a:pt x="0" y="4498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b="1" i="1" dirty="0"/>
              <a:t>* Trong văn bản Thăng Long – Đông Đô – Hà Nội: Một hằng số văn hóa Việt Nam</a:t>
            </a:r>
            <a:endParaRPr lang="en-VN" dirty="0"/>
          </a:p>
          <a:p>
            <a:r>
              <a:rPr lang="en-VN" dirty="0"/>
              <a:t>- Trích dẫn trực tiếp: Những từ ngữ, câu thơ, thành ngữ được đưa trong ngoặc khi trích dẫn (VD: “mở cửa”; “của ngon vật lạ”, …)</a:t>
            </a:r>
          </a:p>
          <a:p>
            <a:r>
              <a:rPr lang="en-VN" dirty="0"/>
              <a:t>- Chú thích: Chú thích chính văn (Sử dụng dấu ngoặc đơn để chú thích trong văn bản, VD: (lụa) (kén cá, chọn canh); chú thích chân trang.</a:t>
            </a:r>
          </a:p>
        </p:txBody>
      </p:sp>
      <p:pic>
        <p:nvPicPr>
          <p:cNvPr id="15" name="图片 28">
            <a:extLst>
              <a:ext uri="{FF2B5EF4-FFF2-40B4-BE49-F238E27FC236}">
                <a16:creationId xmlns:a16="http://schemas.microsoft.com/office/drawing/2014/main" id="{E5DE61E4-4304-1E45-B8B5-0398255550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47" t="354" r="12553" b="-354"/>
          <a:stretch/>
        </p:blipFill>
        <p:spPr>
          <a:xfrm>
            <a:off x="136776" y="39248"/>
            <a:ext cx="1355267" cy="1355267"/>
          </a:xfrm>
          <a:prstGeom prst="ellipse">
            <a:avLst/>
          </a:prstGeom>
        </p:spPr>
      </p:pic>
      <p:sp>
        <p:nvSpPr>
          <p:cNvPr id="17" name="MH_SubTitle_1">
            <a:extLst>
              <a:ext uri="{FF2B5EF4-FFF2-40B4-BE49-F238E27FC236}">
                <a16:creationId xmlns:a16="http://schemas.microsoft.com/office/drawing/2014/main" id="{9D5ABCA9-0ECE-E44D-9252-9CC0D72DE82C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250052" y="152524"/>
            <a:ext cx="1128713" cy="1128713"/>
          </a:xfrm>
          <a:prstGeom prst="ellipse">
            <a:avLst/>
          </a:prstGeom>
          <a:solidFill>
            <a:srgbClr val="FAAA2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9F9F9"/>
                </a:solidFill>
                <a:cs typeface="+mn-ea"/>
                <a:sym typeface="+mn-lt"/>
              </a:rPr>
              <a:t>BÀI 1</a:t>
            </a:r>
            <a:endParaRPr lang="zh-CN" altLang="zh-CN" sz="2400" b="1" dirty="0">
              <a:solidFill>
                <a:srgbClr val="F9F9F9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9146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>
            <a:extLst>
              <a:ext uri="{FF2B5EF4-FFF2-40B4-BE49-F238E27FC236}">
                <a16:creationId xmlns:a16="http://schemas.microsoft.com/office/drawing/2014/main" id="{80C42D9A-AEAE-DC45-9BA2-715928BC201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3853313" y="1161109"/>
            <a:ext cx="226606" cy="765968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1FEC8544-5323-2B40-91EF-879CC3CC7E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3410647"/>
          </a:xfrm>
          <a:prstGeom prst="rect">
            <a:avLst/>
          </a:prstGeom>
        </p:spPr>
      </p:pic>
      <p:pic>
        <p:nvPicPr>
          <p:cNvPr id="8" name="PA_图片 40">
            <a:extLst>
              <a:ext uri="{FF2B5EF4-FFF2-40B4-BE49-F238E27FC236}">
                <a16:creationId xmlns:a16="http://schemas.microsoft.com/office/drawing/2014/main" id="{9CFE1310-D654-854D-BEAC-648599B486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8422511" y="4510499"/>
            <a:ext cx="680514" cy="521361"/>
          </a:xfrm>
          <a:prstGeom prst="rect">
            <a:avLst/>
          </a:prstGeom>
        </p:spPr>
      </p:pic>
      <p:pic>
        <p:nvPicPr>
          <p:cNvPr id="10" name="PA_图片 40">
            <a:extLst>
              <a:ext uri="{FF2B5EF4-FFF2-40B4-BE49-F238E27FC236}">
                <a16:creationId xmlns:a16="http://schemas.microsoft.com/office/drawing/2014/main" id="{4808B0B6-63ED-3C4F-BBC8-AD00D01A432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2069">
            <a:off x="7877208" y="4705660"/>
            <a:ext cx="680514" cy="521361"/>
          </a:xfrm>
          <a:prstGeom prst="rect">
            <a:avLst/>
          </a:prstGeom>
        </p:spPr>
      </p:pic>
      <p:pic>
        <p:nvPicPr>
          <p:cNvPr id="11" name="PA_图片 40">
            <a:extLst>
              <a:ext uri="{FF2B5EF4-FFF2-40B4-BE49-F238E27FC236}">
                <a16:creationId xmlns:a16="http://schemas.microsoft.com/office/drawing/2014/main" id="{E13A0518-EDEE-644E-984D-E7C09E24B889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950">
            <a:off x="7870964" y="4244644"/>
            <a:ext cx="680514" cy="521361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584386C1-8ED0-E944-BAEC-FB5D7FE2194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0752">
            <a:off x="8119983" y="3918264"/>
            <a:ext cx="680514" cy="521361"/>
          </a:xfrm>
          <a:prstGeom prst="rect">
            <a:avLst/>
          </a:prstGeom>
        </p:spPr>
      </p:pic>
      <p:pic>
        <p:nvPicPr>
          <p:cNvPr id="13" name="PA_图片 40">
            <a:extLst>
              <a:ext uri="{FF2B5EF4-FFF2-40B4-BE49-F238E27FC236}">
                <a16:creationId xmlns:a16="http://schemas.microsoft.com/office/drawing/2014/main" id="{14C3DF22-738C-3043-9A68-6EAF1DA70405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7339">
            <a:off x="8537806" y="3755568"/>
            <a:ext cx="680514" cy="521361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id="{E5DE61E4-4304-1E45-B8B5-03982555504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47" t="354" r="12553" b="-354"/>
          <a:stretch/>
        </p:blipFill>
        <p:spPr>
          <a:xfrm>
            <a:off x="136776" y="39248"/>
            <a:ext cx="1355267" cy="1355267"/>
          </a:xfrm>
          <a:prstGeom prst="ellipse">
            <a:avLst/>
          </a:prstGeom>
        </p:spPr>
      </p:pic>
      <p:sp>
        <p:nvSpPr>
          <p:cNvPr id="17" name="MH_SubTitle_1">
            <a:extLst>
              <a:ext uri="{FF2B5EF4-FFF2-40B4-BE49-F238E27FC236}">
                <a16:creationId xmlns:a16="http://schemas.microsoft.com/office/drawing/2014/main" id="{9D5ABCA9-0ECE-E44D-9252-9CC0D72DE82C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250052" y="152524"/>
            <a:ext cx="1128713" cy="1128713"/>
          </a:xfrm>
          <a:prstGeom prst="ellipse">
            <a:avLst/>
          </a:prstGeom>
          <a:solidFill>
            <a:srgbClr val="FAAA2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9F9F9"/>
                </a:solidFill>
                <a:cs typeface="+mn-ea"/>
                <a:sym typeface="+mn-lt"/>
              </a:rPr>
              <a:t>BÀI 2</a:t>
            </a:r>
            <a:endParaRPr lang="zh-CN" altLang="zh-CN" sz="2400" b="1" dirty="0">
              <a:solidFill>
                <a:srgbClr val="F9F9F9"/>
              </a:solidFill>
              <a:cs typeface="+mn-ea"/>
              <a:sym typeface="+mn-lt"/>
            </a:endParaRPr>
          </a:p>
        </p:txBody>
      </p:sp>
      <p:sp>
        <p:nvSpPr>
          <p:cNvPr id="14" name="MH_Title_1">
            <a:extLst>
              <a:ext uri="{FF2B5EF4-FFF2-40B4-BE49-F238E27FC236}">
                <a16:creationId xmlns:a16="http://schemas.microsoft.com/office/drawing/2014/main" id="{89F4C31F-9E40-A744-BD54-A94DCD41AEC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655981" y="1735689"/>
            <a:ext cx="688627" cy="983496"/>
          </a:xfrm>
          <a:custGeom>
            <a:avLst/>
            <a:gdLst>
              <a:gd name="connsiteX0" fmla="*/ 0 w 2751989"/>
              <a:gd name="connsiteY0" fmla="*/ 0 h 5256584"/>
              <a:gd name="connsiteX1" fmla="*/ 2751989 w 2751989"/>
              <a:gd name="connsiteY1" fmla="*/ 0 h 5256584"/>
              <a:gd name="connsiteX2" fmla="*/ 2751989 w 2751989"/>
              <a:gd name="connsiteY2" fmla="*/ 5256584 h 5256584"/>
              <a:gd name="connsiteX3" fmla="*/ 0 w 2751989"/>
              <a:gd name="connsiteY3" fmla="*/ 5256584 h 5256584"/>
              <a:gd name="connsiteX4" fmla="*/ 0 w 2751989"/>
              <a:gd name="connsiteY4" fmla="*/ 0 h 5256584"/>
              <a:gd name="connsiteX0" fmla="*/ 0 w 2751989"/>
              <a:gd name="connsiteY0" fmla="*/ 0 h 5256584"/>
              <a:gd name="connsiteX1" fmla="*/ 2751989 w 2751989"/>
              <a:gd name="connsiteY1" fmla="*/ 0 h 5256584"/>
              <a:gd name="connsiteX2" fmla="*/ 2751989 w 2751989"/>
              <a:gd name="connsiteY2" fmla="*/ 5256584 h 5256584"/>
              <a:gd name="connsiteX3" fmla="*/ 0 w 2751989"/>
              <a:gd name="connsiteY3" fmla="*/ 5256584 h 5256584"/>
              <a:gd name="connsiteX4" fmla="*/ 91440 w 2751989"/>
              <a:gd name="connsiteY4" fmla="*/ 91440 h 5256584"/>
              <a:gd name="connsiteX0" fmla="*/ 0 w 2751989"/>
              <a:gd name="connsiteY0" fmla="*/ 0 h 5256584"/>
              <a:gd name="connsiteX1" fmla="*/ 2751989 w 2751989"/>
              <a:gd name="connsiteY1" fmla="*/ 0 h 5256584"/>
              <a:gd name="connsiteX2" fmla="*/ 2751989 w 2751989"/>
              <a:gd name="connsiteY2" fmla="*/ 5256584 h 5256584"/>
              <a:gd name="connsiteX3" fmla="*/ 0 w 2751989"/>
              <a:gd name="connsiteY3" fmla="*/ 5256584 h 525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989" h="5256584">
                <a:moveTo>
                  <a:pt x="0" y="0"/>
                </a:moveTo>
                <a:lnTo>
                  <a:pt x="2751989" y="0"/>
                </a:lnTo>
                <a:lnTo>
                  <a:pt x="2751989" y="5256584"/>
                </a:lnTo>
                <a:lnTo>
                  <a:pt x="0" y="5256584"/>
                </a:lnTo>
              </a:path>
            </a:pathLst>
          </a:custGeom>
          <a:noFill/>
          <a:ln>
            <a:solidFill>
              <a:srgbClr val="C9C9C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>
            <a:normAutofit/>
          </a:bodyPr>
          <a:lstStyle/>
          <a:p>
            <a:pPr algn="ctr">
              <a:defRPr/>
            </a:pPr>
            <a:r>
              <a:rPr lang="en-US" altLang="zh-CN" sz="2400" dirty="0">
                <a:solidFill>
                  <a:srgbClr val="754C24"/>
                </a:solidFill>
                <a:cs typeface="+mn-ea"/>
                <a:sym typeface="+mn-lt"/>
              </a:rPr>
              <a:t>a.</a:t>
            </a:r>
            <a:endParaRPr lang="zh-CN" altLang="en-US" sz="2400" dirty="0">
              <a:solidFill>
                <a:srgbClr val="754C24"/>
              </a:solidFill>
              <a:cs typeface="+mn-ea"/>
              <a:sym typeface="+mn-lt"/>
            </a:endParaRPr>
          </a:p>
        </p:txBody>
      </p:sp>
      <p:sp>
        <p:nvSpPr>
          <p:cNvPr id="18" name="MH_Text_2">
            <a:extLst>
              <a:ext uri="{FF2B5EF4-FFF2-40B4-BE49-F238E27FC236}">
                <a16:creationId xmlns:a16="http://schemas.microsoft.com/office/drawing/2014/main" id="{ED440180-4943-684F-9A3E-4C96B216C65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740263" y="3394997"/>
            <a:ext cx="4504644" cy="1038969"/>
          </a:xfrm>
          <a:prstGeom prst="rect">
            <a:avLst/>
          </a:prstGeom>
          <a:noFill/>
          <a:ln>
            <a:solidFill>
              <a:srgbClr val="C9C9C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54000" bIns="54000" anchor="ctr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VN" sz="1600" dirty="0">
                <a:solidFill>
                  <a:schemeClr val="tx1"/>
                </a:solidFill>
              </a:rPr>
              <a:t>- Chú thích chính văn (VD: (“Thành Tô Lịch”); (chùa Khai Quốc – Mở Nước, nay là chùa Trần Quốc); (con Phật); (con Trời)</a:t>
            </a:r>
          </a:p>
        </p:txBody>
      </p:sp>
      <p:sp>
        <p:nvSpPr>
          <p:cNvPr id="19" name="MH_SubTitle_2">
            <a:extLst>
              <a:ext uri="{FF2B5EF4-FFF2-40B4-BE49-F238E27FC236}">
                <a16:creationId xmlns:a16="http://schemas.microsoft.com/office/drawing/2014/main" id="{E580A67C-1BCF-124F-890C-E65CB2604F8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627698" y="2858041"/>
            <a:ext cx="4617210" cy="529828"/>
          </a:xfrm>
          <a:custGeom>
            <a:avLst/>
            <a:gdLst>
              <a:gd name="connsiteX0" fmla="*/ 0 w 2808312"/>
              <a:gd name="connsiteY0" fmla="*/ 0 h 537742"/>
              <a:gd name="connsiteX1" fmla="*/ 2808312 w 2808312"/>
              <a:gd name="connsiteY1" fmla="*/ 0 h 537742"/>
              <a:gd name="connsiteX2" fmla="*/ 2808312 w 2808312"/>
              <a:gd name="connsiteY2" fmla="*/ 537742 h 537742"/>
              <a:gd name="connsiteX3" fmla="*/ 0 w 2808312"/>
              <a:gd name="connsiteY3" fmla="*/ 537742 h 537742"/>
              <a:gd name="connsiteX4" fmla="*/ 0 w 2808312"/>
              <a:gd name="connsiteY4" fmla="*/ 0 h 537742"/>
              <a:gd name="connsiteX0" fmla="*/ 0 w 2808312"/>
              <a:gd name="connsiteY0" fmla="*/ 263236 h 800978"/>
              <a:gd name="connsiteX1" fmla="*/ 2808312 w 2808312"/>
              <a:gd name="connsiteY1" fmla="*/ 0 h 800978"/>
              <a:gd name="connsiteX2" fmla="*/ 2808312 w 2808312"/>
              <a:gd name="connsiteY2" fmla="*/ 800978 h 800978"/>
              <a:gd name="connsiteX3" fmla="*/ 0 w 2808312"/>
              <a:gd name="connsiteY3" fmla="*/ 800978 h 800978"/>
              <a:gd name="connsiteX4" fmla="*/ 0 w 2808312"/>
              <a:gd name="connsiteY4" fmla="*/ 263236 h 800978"/>
              <a:gd name="connsiteX0" fmla="*/ 0 w 3002276"/>
              <a:gd name="connsiteY0" fmla="*/ 429491 h 800978"/>
              <a:gd name="connsiteX1" fmla="*/ 3002276 w 3002276"/>
              <a:gd name="connsiteY1" fmla="*/ 0 h 800978"/>
              <a:gd name="connsiteX2" fmla="*/ 3002276 w 3002276"/>
              <a:gd name="connsiteY2" fmla="*/ 800978 h 800978"/>
              <a:gd name="connsiteX3" fmla="*/ 193964 w 3002276"/>
              <a:gd name="connsiteY3" fmla="*/ 800978 h 800978"/>
              <a:gd name="connsiteX4" fmla="*/ 0 w 3002276"/>
              <a:gd name="connsiteY4" fmla="*/ 429491 h 80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2276" h="800978">
                <a:moveTo>
                  <a:pt x="0" y="429491"/>
                </a:moveTo>
                <a:lnTo>
                  <a:pt x="3002276" y="0"/>
                </a:lnTo>
                <a:lnTo>
                  <a:pt x="3002276" y="800978"/>
                </a:lnTo>
                <a:lnTo>
                  <a:pt x="193964" y="800978"/>
                </a:lnTo>
                <a:lnTo>
                  <a:pt x="0" y="429491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anchor="b">
            <a:normAutofit/>
          </a:bodyPr>
          <a:lstStyle/>
          <a:p>
            <a:pPr algn="r">
              <a:defRPr/>
            </a:pPr>
            <a:r>
              <a:rPr lang="en-US" altLang="zh-CN" sz="2400" b="1" dirty="0" err="1">
                <a:solidFill>
                  <a:srgbClr val="FFFFFF"/>
                </a:solidFill>
                <a:cs typeface="+mn-ea"/>
                <a:sym typeface="+mn-lt"/>
              </a:rPr>
              <a:t>Chú</a:t>
            </a:r>
            <a:r>
              <a:rPr lang="en-US" altLang="zh-CN" sz="2400" b="1" dirty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cs typeface="+mn-ea"/>
                <a:sym typeface="+mn-lt"/>
              </a:rPr>
              <a:t>thích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0" name="MH_Other_1">
            <a:extLst>
              <a:ext uri="{FF2B5EF4-FFF2-40B4-BE49-F238E27FC236}">
                <a16:creationId xmlns:a16="http://schemas.microsoft.com/office/drawing/2014/main" id="{B47B8804-C0AC-8D41-AC8F-23D5D8B995E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343785" y="3122955"/>
            <a:ext cx="607219" cy="607219"/>
          </a:xfrm>
          <a:prstGeom prst="ellipse">
            <a:avLst/>
          </a:prstGeom>
          <a:blipFill>
            <a:blip r:embed="rId20"/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2100" dirty="0">
                <a:solidFill>
                  <a:srgbClr val="FFFFFF"/>
                </a:solidFill>
                <a:cs typeface="+mn-ea"/>
                <a:sym typeface="+mn-lt"/>
              </a:rPr>
              <a:t>-</a:t>
            </a:r>
            <a:endParaRPr lang="zh-CN" altLang="en-US" sz="21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1" name="MH_Text_1">
            <a:extLst>
              <a:ext uri="{FF2B5EF4-FFF2-40B4-BE49-F238E27FC236}">
                <a16:creationId xmlns:a16="http://schemas.microsoft.com/office/drawing/2014/main" id="{73C833D0-2975-944D-9107-CE8D4C55821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753329" y="1638418"/>
            <a:ext cx="3737539" cy="663179"/>
          </a:xfrm>
          <a:prstGeom prst="rect">
            <a:avLst/>
          </a:prstGeom>
          <a:noFill/>
          <a:ln>
            <a:solidFill>
              <a:srgbClr val="C9C9C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54000" bIns="54000" anchor="ctr">
            <a:noAutofit/>
          </a:bodyPr>
          <a:lstStyle/>
          <a:p>
            <a:pPr algn="just"/>
            <a:r>
              <a:rPr lang="vi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V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Trích dẫn: Trực tiếp (VD: “đế một phương”; “thành Tô Lịch”)</a:t>
            </a:r>
          </a:p>
        </p:txBody>
      </p:sp>
      <p:sp>
        <p:nvSpPr>
          <p:cNvPr id="22" name="MH_SubTitle_1">
            <a:extLst>
              <a:ext uri="{FF2B5EF4-FFF2-40B4-BE49-F238E27FC236}">
                <a16:creationId xmlns:a16="http://schemas.microsoft.com/office/drawing/2014/main" id="{64D986E5-C124-1C4A-A370-520CEF2F2B4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740263" y="1132350"/>
            <a:ext cx="3737539" cy="476237"/>
          </a:xfrm>
          <a:custGeom>
            <a:avLst/>
            <a:gdLst>
              <a:gd name="connsiteX0" fmla="*/ 0 w 2808312"/>
              <a:gd name="connsiteY0" fmla="*/ 0 h 537742"/>
              <a:gd name="connsiteX1" fmla="*/ 2808312 w 2808312"/>
              <a:gd name="connsiteY1" fmla="*/ 0 h 537742"/>
              <a:gd name="connsiteX2" fmla="*/ 2808312 w 2808312"/>
              <a:gd name="connsiteY2" fmla="*/ 537742 h 537742"/>
              <a:gd name="connsiteX3" fmla="*/ 0 w 2808312"/>
              <a:gd name="connsiteY3" fmla="*/ 537742 h 537742"/>
              <a:gd name="connsiteX4" fmla="*/ 0 w 2808312"/>
              <a:gd name="connsiteY4" fmla="*/ 0 h 537742"/>
              <a:gd name="connsiteX0" fmla="*/ 0 w 2808312"/>
              <a:gd name="connsiteY0" fmla="*/ 263236 h 800978"/>
              <a:gd name="connsiteX1" fmla="*/ 2808312 w 2808312"/>
              <a:gd name="connsiteY1" fmla="*/ 0 h 800978"/>
              <a:gd name="connsiteX2" fmla="*/ 2808312 w 2808312"/>
              <a:gd name="connsiteY2" fmla="*/ 800978 h 800978"/>
              <a:gd name="connsiteX3" fmla="*/ 0 w 2808312"/>
              <a:gd name="connsiteY3" fmla="*/ 800978 h 800978"/>
              <a:gd name="connsiteX4" fmla="*/ 0 w 2808312"/>
              <a:gd name="connsiteY4" fmla="*/ 263236 h 800978"/>
              <a:gd name="connsiteX0" fmla="*/ 0 w 3002276"/>
              <a:gd name="connsiteY0" fmla="*/ 429491 h 800978"/>
              <a:gd name="connsiteX1" fmla="*/ 3002276 w 3002276"/>
              <a:gd name="connsiteY1" fmla="*/ 0 h 800978"/>
              <a:gd name="connsiteX2" fmla="*/ 3002276 w 3002276"/>
              <a:gd name="connsiteY2" fmla="*/ 800978 h 800978"/>
              <a:gd name="connsiteX3" fmla="*/ 193964 w 3002276"/>
              <a:gd name="connsiteY3" fmla="*/ 800978 h 800978"/>
              <a:gd name="connsiteX4" fmla="*/ 0 w 3002276"/>
              <a:gd name="connsiteY4" fmla="*/ 429491 h 80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2276" h="800978">
                <a:moveTo>
                  <a:pt x="0" y="429491"/>
                </a:moveTo>
                <a:lnTo>
                  <a:pt x="3002276" y="0"/>
                </a:lnTo>
                <a:lnTo>
                  <a:pt x="3002276" y="800978"/>
                </a:lnTo>
                <a:lnTo>
                  <a:pt x="193964" y="800978"/>
                </a:lnTo>
                <a:lnTo>
                  <a:pt x="0" y="429491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anchor="b">
            <a:noAutofit/>
          </a:bodyPr>
          <a:lstStyle/>
          <a:p>
            <a:pPr algn="r">
              <a:defRPr/>
            </a:pPr>
            <a:r>
              <a:rPr lang="en-US" altLang="zh-CN" sz="2400" b="1" dirty="0" err="1">
                <a:solidFill>
                  <a:srgbClr val="FFFFFF"/>
                </a:solidFill>
                <a:cs typeface="+mn-ea"/>
                <a:sym typeface="+mn-lt"/>
              </a:rPr>
              <a:t>Trích</a:t>
            </a:r>
            <a:r>
              <a:rPr lang="en-US" altLang="zh-CN" sz="2400" b="1" dirty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cs typeface="+mn-ea"/>
                <a:sym typeface="+mn-lt"/>
              </a:rPr>
              <a:t>dẫn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3" name="MH_Other_2">
            <a:extLst>
              <a:ext uri="{FF2B5EF4-FFF2-40B4-BE49-F238E27FC236}">
                <a16:creationId xmlns:a16="http://schemas.microsoft.com/office/drawing/2014/main" id="{BCEA80B5-921D-3248-AB04-B6E7B7CBAA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343785" y="1345640"/>
            <a:ext cx="607219" cy="606029"/>
          </a:xfrm>
          <a:prstGeom prst="ellipse">
            <a:avLst/>
          </a:prstGeom>
          <a:blipFill>
            <a:blip r:embed="rId20"/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2100" dirty="0">
                <a:solidFill>
                  <a:srgbClr val="FFFFFF"/>
                </a:solidFill>
                <a:cs typeface="+mn-ea"/>
                <a:sym typeface="+mn-lt"/>
              </a:rPr>
              <a:t>-</a:t>
            </a:r>
            <a:endParaRPr lang="zh-CN" altLang="en-US" sz="2100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9110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>
            <a:extLst>
              <a:ext uri="{FF2B5EF4-FFF2-40B4-BE49-F238E27FC236}">
                <a16:creationId xmlns:a16="http://schemas.microsoft.com/office/drawing/2014/main" id="{80C42D9A-AEAE-DC45-9BA2-715928BC201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3853313" y="1161109"/>
            <a:ext cx="226606" cy="765968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1FEC8544-5323-2B40-91EF-879CC3CC7E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3410647"/>
          </a:xfrm>
          <a:prstGeom prst="rect">
            <a:avLst/>
          </a:prstGeom>
        </p:spPr>
      </p:pic>
      <p:pic>
        <p:nvPicPr>
          <p:cNvPr id="8" name="PA_图片 40">
            <a:extLst>
              <a:ext uri="{FF2B5EF4-FFF2-40B4-BE49-F238E27FC236}">
                <a16:creationId xmlns:a16="http://schemas.microsoft.com/office/drawing/2014/main" id="{9CFE1310-D654-854D-BEAC-648599B486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8422511" y="4510499"/>
            <a:ext cx="680514" cy="521361"/>
          </a:xfrm>
          <a:prstGeom prst="rect">
            <a:avLst/>
          </a:prstGeom>
        </p:spPr>
      </p:pic>
      <p:pic>
        <p:nvPicPr>
          <p:cNvPr id="10" name="PA_图片 40">
            <a:extLst>
              <a:ext uri="{FF2B5EF4-FFF2-40B4-BE49-F238E27FC236}">
                <a16:creationId xmlns:a16="http://schemas.microsoft.com/office/drawing/2014/main" id="{4808B0B6-63ED-3C4F-BBC8-AD00D01A432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2069">
            <a:off x="7877208" y="4705660"/>
            <a:ext cx="680514" cy="521361"/>
          </a:xfrm>
          <a:prstGeom prst="rect">
            <a:avLst/>
          </a:prstGeom>
        </p:spPr>
      </p:pic>
      <p:pic>
        <p:nvPicPr>
          <p:cNvPr id="11" name="PA_图片 40">
            <a:extLst>
              <a:ext uri="{FF2B5EF4-FFF2-40B4-BE49-F238E27FC236}">
                <a16:creationId xmlns:a16="http://schemas.microsoft.com/office/drawing/2014/main" id="{E13A0518-EDEE-644E-984D-E7C09E24B889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950">
            <a:off x="7870964" y="4244644"/>
            <a:ext cx="680514" cy="521361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584386C1-8ED0-E944-BAEC-FB5D7FE2194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0752">
            <a:off x="8119983" y="3918264"/>
            <a:ext cx="680514" cy="521361"/>
          </a:xfrm>
          <a:prstGeom prst="rect">
            <a:avLst/>
          </a:prstGeom>
        </p:spPr>
      </p:pic>
      <p:pic>
        <p:nvPicPr>
          <p:cNvPr id="13" name="PA_图片 40">
            <a:extLst>
              <a:ext uri="{FF2B5EF4-FFF2-40B4-BE49-F238E27FC236}">
                <a16:creationId xmlns:a16="http://schemas.microsoft.com/office/drawing/2014/main" id="{14C3DF22-738C-3043-9A68-6EAF1DA70405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7339">
            <a:off x="8537806" y="3755568"/>
            <a:ext cx="680514" cy="521361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id="{E5DE61E4-4304-1E45-B8B5-03982555504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47" t="354" r="12553" b="-354"/>
          <a:stretch/>
        </p:blipFill>
        <p:spPr>
          <a:xfrm>
            <a:off x="136776" y="39248"/>
            <a:ext cx="1355267" cy="1355267"/>
          </a:xfrm>
          <a:prstGeom prst="ellipse">
            <a:avLst/>
          </a:prstGeom>
        </p:spPr>
      </p:pic>
      <p:sp>
        <p:nvSpPr>
          <p:cNvPr id="17" name="MH_SubTitle_1">
            <a:extLst>
              <a:ext uri="{FF2B5EF4-FFF2-40B4-BE49-F238E27FC236}">
                <a16:creationId xmlns:a16="http://schemas.microsoft.com/office/drawing/2014/main" id="{9D5ABCA9-0ECE-E44D-9252-9CC0D72DE82C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250052" y="152524"/>
            <a:ext cx="1128713" cy="1128713"/>
          </a:xfrm>
          <a:prstGeom prst="ellipse">
            <a:avLst/>
          </a:prstGeom>
          <a:solidFill>
            <a:srgbClr val="FAAA2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9F9F9"/>
                </a:solidFill>
                <a:cs typeface="+mn-ea"/>
                <a:sym typeface="+mn-lt"/>
              </a:rPr>
              <a:t>BÀI 2</a:t>
            </a:r>
            <a:endParaRPr lang="zh-CN" altLang="zh-CN" sz="2400" b="1" dirty="0">
              <a:solidFill>
                <a:srgbClr val="F9F9F9"/>
              </a:solidFill>
              <a:cs typeface="+mn-ea"/>
              <a:sym typeface="+mn-lt"/>
            </a:endParaRPr>
          </a:p>
        </p:txBody>
      </p:sp>
      <p:sp>
        <p:nvSpPr>
          <p:cNvPr id="14" name="MH_Title_1">
            <a:extLst>
              <a:ext uri="{FF2B5EF4-FFF2-40B4-BE49-F238E27FC236}">
                <a16:creationId xmlns:a16="http://schemas.microsoft.com/office/drawing/2014/main" id="{89F4C31F-9E40-A744-BD54-A94DCD41AEC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655981" y="1735689"/>
            <a:ext cx="688627" cy="983496"/>
          </a:xfrm>
          <a:custGeom>
            <a:avLst/>
            <a:gdLst>
              <a:gd name="connsiteX0" fmla="*/ 0 w 2751989"/>
              <a:gd name="connsiteY0" fmla="*/ 0 h 5256584"/>
              <a:gd name="connsiteX1" fmla="*/ 2751989 w 2751989"/>
              <a:gd name="connsiteY1" fmla="*/ 0 h 5256584"/>
              <a:gd name="connsiteX2" fmla="*/ 2751989 w 2751989"/>
              <a:gd name="connsiteY2" fmla="*/ 5256584 h 5256584"/>
              <a:gd name="connsiteX3" fmla="*/ 0 w 2751989"/>
              <a:gd name="connsiteY3" fmla="*/ 5256584 h 5256584"/>
              <a:gd name="connsiteX4" fmla="*/ 0 w 2751989"/>
              <a:gd name="connsiteY4" fmla="*/ 0 h 5256584"/>
              <a:gd name="connsiteX0" fmla="*/ 0 w 2751989"/>
              <a:gd name="connsiteY0" fmla="*/ 0 h 5256584"/>
              <a:gd name="connsiteX1" fmla="*/ 2751989 w 2751989"/>
              <a:gd name="connsiteY1" fmla="*/ 0 h 5256584"/>
              <a:gd name="connsiteX2" fmla="*/ 2751989 w 2751989"/>
              <a:gd name="connsiteY2" fmla="*/ 5256584 h 5256584"/>
              <a:gd name="connsiteX3" fmla="*/ 0 w 2751989"/>
              <a:gd name="connsiteY3" fmla="*/ 5256584 h 5256584"/>
              <a:gd name="connsiteX4" fmla="*/ 91440 w 2751989"/>
              <a:gd name="connsiteY4" fmla="*/ 91440 h 5256584"/>
              <a:gd name="connsiteX0" fmla="*/ 0 w 2751989"/>
              <a:gd name="connsiteY0" fmla="*/ 0 h 5256584"/>
              <a:gd name="connsiteX1" fmla="*/ 2751989 w 2751989"/>
              <a:gd name="connsiteY1" fmla="*/ 0 h 5256584"/>
              <a:gd name="connsiteX2" fmla="*/ 2751989 w 2751989"/>
              <a:gd name="connsiteY2" fmla="*/ 5256584 h 5256584"/>
              <a:gd name="connsiteX3" fmla="*/ 0 w 2751989"/>
              <a:gd name="connsiteY3" fmla="*/ 5256584 h 525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989" h="5256584">
                <a:moveTo>
                  <a:pt x="0" y="0"/>
                </a:moveTo>
                <a:lnTo>
                  <a:pt x="2751989" y="0"/>
                </a:lnTo>
                <a:lnTo>
                  <a:pt x="2751989" y="5256584"/>
                </a:lnTo>
                <a:lnTo>
                  <a:pt x="0" y="5256584"/>
                </a:lnTo>
              </a:path>
            </a:pathLst>
          </a:custGeom>
          <a:noFill/>
          <a:ln>
            <a:solidFill>
              <a:srgbClr val="C9C9C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>
            <a:normAutofit/>
          </a:bodyPr>
          <a:lstStyle/>
          <a:p>
            <a:pPr algn="ctr">
              <a:defRPr/>
            </a:pPr>
            <a:r>
              <a:rPr lang="en-US" altLang="zh-CN" sz="2400" dirty="0">
                <a:solidFill>
                  <a:srgbClr val="754C24"/>
                </a:solidFill>
                <a:cs typeface="+mn-ea"/>
                <a:sym typeface="+mn-lt"/>
              </a:rPr>
              <a:t>b.</a:t>
            </a:r>
            <a:endParaRPr lang="zh-CN" altLang="en-US" sz="2400" dirty="0">
              <a:solidFill>
                <a:srgbClr val="754C24"/>
              </a:solidFill>
              <a:cs typeface="+mn-ea"/>
              <a:sym typeface="+mn-lt"/>
            </a:endParaRPr>
          </a:p>
        </p:txBody>
      </p:sp>
      <p:sp>
        <p:nvSpPr>
          <p:cNvPr id="18" name="MH_Text_2">
            <a:extLst>
              <a:ext uri="{FF2B5EF4-FFF2-40B4-BE49-F238E27FC236}">
                <a16:creationId xmlns:a16="http://schemas.microsoft.com/office/drawing/2014/main" id="{ED440180-4943-684F-9A3E-4C96B216C65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740262" y="3394997"/>
            <a:ext cx="4683123" cy="1038969"/>
          </a:xfrm>
          <a:prstGeom prst="rect">
            <a:avLst/>
          </a:prstGeom>
          <a:noFill/>
          <a:ln>
            <a:solidFill>
              <a:srgbClr val="C9C9C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54000" bIns="54000" anchor="ctr">
            <a:noAutofit/>
          </a:bodyPr>
          <a:lstStyle/>
          <a:p>
            <a:pPr algn="just"/>
            <a:r>
              <a:rPr lang="en-VN" dirty="0">
                <a:solidFill>
                  <a:schemeClr val="tx1"/>
                </a:solidFill>
              </a:rPr>
              <a:t>- Chú thích chính văn (VD: (“Thơ Tố Hữu”, trang 149); (“Thơ Tố Hữu”, trang 268)</a:t>
            </a:r>
          </a:p>
        </p:txBody>
      </p:sp>
      <p:sp>
        <p:nvSpPr>
          <p:cNvPr id="19" name="MH_SubTitle_2">
            <a:extLst>
              <a:ext uri="{FF2B5EF4-FFF2-40B4-BE49-F238E27FC236}">
                <a16:creationId xmlns:a16="http://schemas.microsoft.com/office/drawing/2014/main" id="{E580A67C-1BCF-124F-890C-E65CB2604F8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740262" y="2858041"/>
            <a:ext cx="4683123" cy="529828"/>
          </a:xfrm>
          <a:custGeom>
            <a:avLst/>
            <a:gdLst>
              <a:gd name="connsiteX0" fmla="*/ 0 w 2808312"/>
              <a:gd name="connsiteY0" fmla="*/ 0 h 537742"/>
              <a:gd name="connsiteX1" fmla="*/ 2808312 w 2808312"/>
              <a:gd name="connsiteY1" fmla="*/ 0 h 537742"/>
              <a:gd name="connsiteX2" fmla="*/ 2808312 w 2808312"/>
              <a:gd name="connsiteY2" fmla="*/ 537742 h 537742"/>
              <a:gd name="connsiteX3" fmla="*/ 0 w 2808312"/>
              <a:gd name="connsiteY3" fmla="*/ 537742 h 537742"/>
              <a:gd name="connsiteX4" fmla="*/ 0 w 2808312"/>
              <a:gd name="connsiteY4" fmla="*/ 0 h 537742"/>
              <a:gd name="connsiteX0" fmla="*/ 0 w 2808312"/>
              <a:gd name="connsiteY0" fmla="*/ 263236 h 800978"/>
              <a:gd name="connsiteX1" fmla="*/ 2808312 w 2808312"/>
              <a:gd name="connsiteY1" fmla="*/ 0 h 800978"/>
              <a:gd name="connsiteX2" fmla="*/ 2808312 w 2808312"/>
              <a:gd name="connsiteY2" fmla="*/ 800978 h 800978"/>
              <a:gd name="connsiteX3" fmla="*/ 0 w 2808312"/>
              <a:gd name="connsiteY3" fmla="*/ 800978 h 800978"/>
              <a:gd name="connsiteX4" fmla="*/ 0 w 2808312"/>
              <a:gd name="connsiteY4" fmla="*/ 263236 h 800978"/>
              <a:gd name="connsiteX0" fmla="*/ 0 w 3002276"/>
              <a:gd name="connsiteY0" fmla="*/ 429491 h 800978"/>
              <a:gd name="connsiteX1" fmla="*/ 3002276 w 3002276"/>
              <a:gd name="connsiteY1" fmla="*/ 0 h 800978"/>
              <a:gd name="connsiteX2" fmla="*/ 3002276 w 3002276"/>
              <a:gd name="connsiteY2" fmla="*/ 800978 h 800978"/>
              <a:gd name="connsiteX3" fmla="*/ 193964 w 3002276"/>
              <a:gd name="connsiteY3" fmla="*/ 800978 h 800978"/>
              <a:gd name="connsiteX4" fmla="*/ 0 w 3002276"/>
              <a:gd name="connsiteY4" fmla="*/ 429491 h 80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2276" h="800978">
                <a:moveTo>
                  <a:pt x="0" y="429491"/>
                </a:moveTo>
                <a:lnTo>
                  <a:pt x="3002276" y="0"/>
                </a:lnTo>
                <a:lnTo>
                  <a:pt x="3002276" y="800978"/>
                </a:lnTo>
                <a:lnTo>
                  <a:pt x="193964" y="800978"/>
                </a:lnTo>
                <a:lnTo>
                  <a:pt x="0" y="429491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anchor="b">
            <a:normAutofit/>
          </a:bodyPr>
          <a:lstStyle/>
          <a:p>
            <a:pPr algn="r">
              <a:defRPr/>
            </a:pPr>
            <a:r>
              <a:rPr lang="en-US" altLang="zh-CN" sz="2400" b="1" dirty="0" err="1">
                <a:solidFill>
                  <a:srgbClr val="FFFFFF"/>
                </a:solidFill>
                <a:cs typeface="+mn-ea"/>
                <a:sym typeface="+mn-lt"/>
              </a:rPr>
              <a:t>Chú</a:t>
            </a:r>
            <a:r>
              <a:rPr lang="en-US" altLang="zh-CN" sz="2400" b="1" dirty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cs typeface="+mn-ea"/>
                <a:sym typeface="+mn-lt"/>
              </a:rPr>
              <a:t>thích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0" name="MH_Other_1">
            <a:extLst>
              <a:ext uri="{FF2B5EF4-FFF2-40B4-BE49-F238E27FC236}">
                <a16:creationId xmlns:a16="http://schemas.microsoft.com/office/drawing/2014/main" id="{B47B8804-C0AC-8D41-AC8F-23D5D8B995E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343785" y="3122955"/>
            <a:ext cx="607219" cy="607219"/>
          </a:xfrm>
          <a:prstGeom prst="ellipse">
            <a:avLst/>
          </a:prstGeom>
          <a:blipFill>
            <a:blip r:embed="rId20"/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2100" dirty="0">
                <a:solidFill>
                  <a:srgbClr val="FFFFFF"/>
                </a:solidFill>
                <a:cs typeface="+mn-ea"/>
                <a:sym typeface="+mn-lt"/>
              </a:rPr>
              <a:t>-</a:t>
            </a:r>
            <a:endParaRPr lang="zh-CN" altLang="en-US" sz="21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1" name="MH_Text_1">
            <a:extLst>
              <a:ext uri="{FF2B5EF4-FFF2-40B4-BE49-F238E27FC236}">
                <a16:creationId xmlns:a16="http://schemas.microsoft.com/office/drawing/2014/main" id="{73C833D0-2975-944D-9107-CE8D4C55821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753329" y="1638418"/>
            <a:ext cx="3737539" cy="971987"/>
          </a:xfrm>
          <a:prstGeom prst="rect">
            <a:avLst/>
          </a:prstGeom>
          <a:noFill/>
          <a:ln>
            <a:solidFill>
              <a:srgbClr val="C9C9C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54000" bIns="54000" anchor="ctr">
            <a:noAutofit/>
          </a:bodyPr>
          <a:lstStyle/>
          <a:p>
            <a:pPr algn="just"/>
            <a:r>
              <a:rPr lang="vi-VN" dirty="0">
                <a:solidFill>
                  <a:schemeClr val="tx1"/>
                </a:solidFill>
              </a:rPr>
              <a:t>- </a:t>
            </a:r>
            <a:r>
              <a:rPr lang="en-VN" dirty="0">
                <a:solidFill>
                  <a:schemeClr val="tx1"/>
                </a:solidFill>
              </a:rPr>
              <a:t>Trích dẫn: Trực tiếp (VD: “hình”; “bóng”; “hình bóng”; “Bà má Hậu Giang”; “bóng má”…)</a:t>
            </a:r>
          </a:p>
        </p:txBody>
      </p:sp>
      <p:sp>
        <p:nvSpPr>
          <p:cNvPr id="22" name="MH_SubTitle_1">
            <a:extLst>
              <a:ext uri="{FF2B5EF4-FFF2-40B4-BE49-F238E27FC236}">
                <a16:creationId xmlns:a16="http://schemas.microsoft.com/office/drawing/2014/main" id="{64D986E5-C124-1C4A-A370-520CEF2F2B4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740263" y="1132350"/>
            <a:ext cx="3737539" cy="476237"/>
          </a:xfrm>
          <a:custGeom>
            <a:avLst/>
            <a:gdLst>
              <a:gd name="connsiteX0" fmla="*/ 0 w 2808312"/>
              <a:gd name="connsiteY0" fmla="*/ 0 h 537742"/>
              <a:gd name="connsiteX1" fmla="*/ 2808312 w 2808312"/>
              <a:gd name="connsiteY1" fmla="*/ 0 h 537742"/>
              <a:gd name="connsiteX2" fmla="*/ 2808312 w 2808312"/>
              <a:gd name="connsiteY2" fmla="*/ 537742 h 537742"/>
              <a:gd name="connsiteX3" fmla="*/ 0 w 2808312"/>
              <a:gd name="connsiteY3" fmla="*/ 537742 h 537742"/>
              <a:gd name="connsiteX4" fmla="*/ 0 w 2808312"/>
              <a:gd name="connsiteY4" fmla="*/ 0 h 537742"/>
              <a:gd name="connsiteX0" fmla="*/ 0 w 2808312"/>
              <a:gd name="connsiteY0" fmla="*/ 263236 h 800978"/>
              <a:gd name="connsiteX1" fmla="*/ 2808312 w 2808312"/>
              <a:gd name="connsiteY1" fmla="*/ 0 h 800978"/>
              <a:gd name="connsiteX2" fmla="*/ 2808312 w 2808312"/>
              <a:gd name="connsiteY2" fmla="*/ 800978 h 800978"/>
              <a:gd name="connsiteX3" fmla="*/ 0 w 2808312"/>
              <a:gd name="connsiteY3" fmla="*/ 800978 h 800978"/>
              <a:gd name="connsiteX4" fmla="*/ 0 w 2808312"/>
              <a:gd name="connsiteY4" fmla="*/ 263236 h 800978"/>
              <a:gd name="connsiteX0" fmla="*/ 0 w 3002276"/>
              <a:gd name="connsiteY0" fmla="*/ 429491 h 800978"/>
              <a:gd name="connsiteX1" fmla="*/ 3002276 w 3002276"/>
              <a:gd name="connsiteY1" fmla="*/ 0 h 800978"/>
              <a:gd name="connsiteX2" fmla="*/ 3002276 w 3002276"/>
              <a:gd name="connsiteY2" fmla="*/ 800978 h 800978"/>
              <a:gd name="connsiteX3" fmla="*/ 193964 w 3002276"/>
              <a:gd name="connsiteY3" fmla="*/ 800978 h 800978"/>
              <a:gd name="connsiteX4" fmla="*/ 0 w 3002276"/>
              <a:gd name="connsiteY4" fmla="*/ 429491 h 80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2276" h="800978">
                <a:moveTo>
                  <a:pt x="0" y="429491"/>
                </a:moveTo>
                <a:lnTo>
                  <a:pt x="3002276" y="0"/>
                </a:lnTo>
                <a:lnTo>
                  <a:pt x="3002276" y="800978"/>
                </a:lnTo>
                <a:lnTo>
                  <a:pt x="193964" y="800978"/>
                </a:lnTo>
                <a:lnTo>
                  <a:pt x="0" y="429491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anchor="b">
            <a:noAutofit/>
          </a:bodyPr>
          <a:lstStyle/>
          <a:p>
            <a:pPr algn="r">
              <a:defRPr/>
            </a:pPr>
            <a:r>
              <a:rPr lang="en-US" altLang="zh-CN" sz="2400" b="1" dirty="0" err="1">
                <a:solidFill>
                  <a:srgbClr val="FFFFFF"/>
                </a:solidFill>
                <a:cs typeface="+mn-ea"/>
                <a:sym typeface="+mn-lt"/>
              </a:rPr>
              <a:t>Trích</a:t>
            </a:r>
            <a:r>
              <a:rPr lang="en-US" altLang="zh-CN" sz="2400" b="1" dirty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cs typeface="+mn-ea"/>
                <a:sym typeface="+mn-lt"/>
              </a:rPr>
              <a:t>dẫn</a:t>
            </a:r>
            <a:endParaRPr lang="zh-CN" altLang="en-US" sz="24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3" name="MH_Other_2">
            <a:extLst>
              <a:ext uri="{FF2B5EF4-FFF2-40B4-BE49-F238E27FC236}">
                <a16:creationId xmlns:a16="http://schemas.microsoft.com/office/drawing/2014/main" id="{BCEA80B5-921D-3248-AB04-B6E7B7CBAA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343785" y="1345640"/>
            <a:ext cx="607219" cy="606029"/>
          </a:xfrm>
          <a:prstGeom prst="ellipse">
            <a:avLst/>
          </a:prstGeom>
          <a:blipFill>
            <a:blip r:embed="rId20"/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2100" dirty="0">
                <a:solidFill>
                  <a:srgbClr val="FFFFFF"/>
                </a:solidFill>
                <a:cs typeface="+mn-ea"/>
                <a:sym typeface="+mn-lt"/>
              </a:rPr>
              <a:t>-</a:t>
            </a:r>
            <a:endParaRPr lang="zh-CN" altLang="en-US" sz="2100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01871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>
            <a:extLst>
              <a:ext uri="{FF2B5EF4-FFF2-40B4-BE49-F238E27FC236}">
                <a16:creationId xmlns:a16="http://schemas.microsoft.com/office/drawing/2014/main" id="{80C42D9A-AEAE-DC45-9BA2-715928BC20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3853313" y="1161109"/>
            <a:ext cx="226606" cy="765968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1FEC8544-5323-2B40-91EF-879CC3CC7E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3410647"/>
          </a:xfrm>
          <a:prstGeom prst="rect">
            <a:avLst/>
          </a:prstGeom>
        </p:spPr>
      </p:pic>
      <p:pic>
        <p:nvPicPr>
          <p:cNvPr id="8" name="PA_图片 40">
            <a:extLst>
              <a:ext uri="{FF2B5EF4-FFF2-40B4-BE49-F238E27FC236}">
                <a16:creationId xmlns:a16="http://schemas.microsoft.com/office/drawing/2014/main" id="{9CFE1310-D654-854D-BEAC-648599B486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8422511" y="4510499"/>
            <a:ext cx="680514" cy="521361"/>
          </a:xfrm>
          <a:prstGeom prst="rect">
            <a:avLst/>
          </a:prstGeom>
        </p:spPr>
      </p:pic>
      <p:pic>
        <p:nvPicPr>
          <p:cNvPr id="10" name="PA_图片 40">
            <a:extLst>
              <a:ext uri="{FF2B5EF4-FFF2-40B4-BE49-F238E27FC236}">
                <a16:creationId xmlns:a16="http://schemas.microsoft.com/office/drawing/2014/main" id="{4808B0B6-63ED-3C4F-BBC8-AD00D01A432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2069">
            <a:off x="7877208" y="4705660"/>
            <a:ext cx="680514" cy="521361"/>
          </a:xfrm>
          <a:prstGeom prst="rect">
            <a:avLst/>
          </a:prstGeom>
        </p:spPr>
      </p:pic>
      <p:pic>
        <p:nvPicPr>
          <p:cNvPr id="11" name="PA_图片 40">
            <a:extLst>
              <a:ext uri="{FF2B5EF4-FFF2-40B4-BE49-F238E27FC236}">
                <a16:creationId xmlns:a16="http://schemas.microsoft.com/office/drawing/2014/main" id="{E13A0518-EDEE-644E-984D-E7C09E24B889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950">
            <a:off x="7870964" y="4244644"/>
            <a:ext cx="680514" cy="521361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584386C1-8ED0-E944-BAEC-FB5D7FE2194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0752">
            <a:off x="8119983" y="3918264"/>
            <a:ext cx="680514" cy="521361"/>
          </a:xfrm>
          <a:prstGeom prst="rect">
            <a:avLst/>
          </a:prstGeom>
        </p:spPr>
      </p:pic>
      <p:pic>
        <p:nvPicPr>
          <p:cNvPr id="13" name="PA_图片 40">
            <a:extLst>
              <a:ext uri="{FF2B5EF4-FFF2-40B4-BE49-F238E27FC236}">
                <a16:creationId xmlns:a16="http://schemas.microsoft.com/office/drawing/2014/main" id="{14C3DF22-738C-3043-9A68-6EAF1DA70405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7339">
            <a:off x="8537806" y="3755568"/>
            <a:ext cx="680514" cy="521361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id="{E5DE61E4-4304-1E45-B8B5-0398255550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47" t="354" r="12553" b="-354"/>
          <a:stretch/>
        </p:blipFill>
        <p:spPr>
          <a:xfrm>
            <a:off x="136776" y="39248"/>
            <a:ext cx="1355267" cy="1355267"/>
          </a:xfrm>
          <a:prstGeom prst="ellipse">
            <a:avLst/>
          </a:prstGeom>
        </p:spPr>
      </p:pic>
      <p:sp>
        <p:nvSpPr>
          <p:cNvPr id="17" name="MH_SubTitle_1">
            <a:extLst>
              <a:ext uri="{FF2B5EF4-FFF2-40B4-BE49-F238E27FC236}">
                <a16:creationId xmlns:a16="http://schemas.microsoft.com/office/drawing/2014/main" id="{9D5ABCA9-0ECE-E44D-9252-9CC0D72DE82C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250052" y="152524"/>
            <a:ext cx="1128713" cy="1128713"/>
          </a:xfrm>
          <a:prstGeom prst="ellipse">
            <a:avLst/>
          </a:prstGeom>
          <a:solidFill>
            <a:srgbClr val="FAAA2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9F9F9"/>
                </a:solidFill>
                <a:cs typeface="+mn-ea"/>
                <a:sym typeface="+mn-lt"/>
              </a:rPr>
              <a:t>BÀI 2</a:t>
            </a:r>
            <a:endParaRPr lang="zh-CN" altLang="zh-CN" sz="2400" b="1" dirty="0">
              <a:solidFill>
                <a:srgbClr val="F9F9F9"/>
              </a:solidFill>
              <a:cs typeface="+mn-ea"/>
              <a:sym typeface="+mn-lt"/>
            </a:endParaRPr>
          </a:p>
        </p:txBody>
      </p:sp>
      <p:sp>
        <p:nvSpPr>
          <p:cNvPr id="18" name="MH_Text_2">
            <a:extLst>
              <a:ext uri="{FF2B5EF4-FFF2-40B4-BE49-F238E27FC236}">
                <a16:creationId xmlns:a16="http://schemas.microsoft.com/office/drawing/2014/main" id="{ED440180-4943-684F-9A3E-4C96B216C65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229096" y="2015205"/>
            <a:ext cx="6804324" cy="1038969"/>
          </a:xfrm>
          <a:prstGeom prst="rect">
            <a:avLst/>
          </a:prstGeom>
          <a:noFill/>
          <a:ln>
            <a:solidFill>
              <a:srgbClr val="C9C9C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54000" bIns="5400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VN" sz="2000" b="1" i="1" dirty="0">
                <a:solidFill>
                  <a:schemeClr val="tx1"/>
                </a:solidFill>
              </a:rPr>
              <a:t>→ Tác dụng: Mang tính xác thực, làm cụ thể hóa, làm sinh động, phong phú nội dung văn bản.</a:t>
            </a:r>
          </a:p>
        </p:txBody>
      </p:sp>
    </p:spTree>
    <p:extLst>
      <p:ext uri="{BB962C8B-B14F-4D97-AF65-F5344CB8AC3E}">
        <p14:creationId xmlns:p14="http://schemas.microsoft.com/office/powerpoint/2010/main" val="20809706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>
            <a:extLst>
              <a:ext uri="{FF2B5EF4-FFF2-40B4-BE49-F238E27FC236}">
                <a16:creationId xmlns:a16="http://schemas.microsoft.com/office/drawing/2014/main" id="{80C42D9A-AEAE-DC45-9BA2-715928BC20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3853313" y="1161109"/>
            <a:ext cx="226606" cy="765968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1FEC8544-5323-2B40-91EF-879CC3CC7E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3410647"/>
          </a:xfrm>
          <a:prstGeom prst="rect">
            <a:avLst/>
          </a:prstGeom>
        </p:spPr>
      </p:pic>
      <p:pic>
        <p:nvPicPr>
          <p:cNvPr id="8" name="PA_图片 40">
            <a:extLst>
              <a:ext uri="{FF2B5EF4-FFF2-40B4-BE49-F238E27FC236}">
                <a16:creationId xmlns:a16="http://schemas.microsoft.com/office/drawing/2014/main" id="{9CFE1310-D654-854D-BEAC-648599B486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8422511" y="4510499"/>
            <a:ext cx="680514" cy="521361"/>
          </a:xfrm>
          <a:prstGeom prst="rect">
            <a:avLst/>
          </a:prstGeom>
        </p:spPr>
      </p:pic>
      <p:pic>
        <p:nvPicPr>
          <p:cNvPr id="10" name="PA_图片 40">
            <a:extLst>
              <a:ext uri="{FF2B5EF4-FFF2-40B4-BE49-F238E27FC236}">
                <a16:creationId xmlns:a16="http://schemas.microsoft.com/office/drawing/2014/main" id="{4808B0B6-63ED-3C4F-BBC8-AD00D01A432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2069">
            <a:off x="7877208" y="4705660"/>
            <a:ext cx="680514" cy="521361"/>
          </a:xfrm>
          <a:prstGeom prst="rect">
            <a:avLst/>
          </a:prstGeom>
        </p:spPr>
      </p:pic>
      <p:pic>
        <p:nvPicPr>
          <p:cNvPr id="11" name="PA_图片 40">
            <a:extLst>
              <a:ext uri="{FF2B5EF4-FFF2-40B4-BE49-F238E27FC236}">
                <a16:creationId xmlns:a16="http://schemas.microsoft.com/office/drawing/2014/main" id="{E13A0518-EDEE-644E-984D-E7C09E24B889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950">
            <a:off x="7870964" y="4244644"/>
            <a:ext cx="680514" cy="521361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584386C1-8ED0-E944-BAEC-FB5D7FE2194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0752">
            <a:off x="8119983" y="3918264"/>
            <a:ext cx="680514" cy="521361"/>
          </a:xfrm>
          <a:prstGeom prst="rect">
            <a:avLst/>
          </a:prstGeom>
        </p:spPr>
      </p:pic>
      <p:pic>
        <p:nvPicPr>
          <p:cNvPr id="13" name="PA_图片 40">
            <a:extLst>
              <a:ext uri="{FF2B5EF4-FFF2-40B4-BE49-F238E27FC236}">
                <a16:creationId xmlns:a16="http://schemas.microsoft.com/office/drawing/2014/main" id="{14C3DF22-738C-3043-9A68-6EAF1DA70405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7339">
            <a:off x="8537806" y="3755568"/>
            <a:ext cx="680514" cy="521361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id="{E5DE61E4-4304-1E45-B8B5-0398255550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47" t="354" r="12553" b="-354"/>
          <a:stretch/>
        </p:blipFill>
        <p:spPr>
          <a:xfrm>
            <a:off x="136776" y="39248"/>
            <a:ext cx="1355267" cy="1355267"/>
          </a:xfrm>
          <a:prstGeom prst="ellipse">
            <a:avLst/>
          </a:prstGeom>
        </p:spPr>
      </p:pic>
      <p:sp>
        <p:nvSpPr>
          <p:cNvPr id="17" name="MH_SubTitle_1">
            <a:extLst>
              <a:ext uri="{FF2B5EF4-FFF2-40B4-BE49-F238E27FC236}">
                <a16:creationId xmlns:a16="http://schemas.microsoft.com/office/drawing/2014/main" id="{9D5ABCA9-0ECE-E44D-9252-9CC0D72DE82C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250052" y="152524"/>
            <a:ext cx="1128713" cy="1128713"/>
          </a:xfrm>
          <a:prstGeom prst="ellipse">
            <a:avLst/>
          </a:prstGeom>
          <a:solidFill>
            <a:srgbClr val="FAAA2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9F9F9"/>
                </a:solidFill>
                <a:cs typeface="+mn-ea"/>
                <a:sym typeface="+mn-lt"/>
              </a:rPr>
              <a:t>BÀI 3</a:t>
            </a:r>
            <a:endParaRPr lang="zh-CN" altLang="zh-CN" sz="2400" b="1" dirty="0">
              <a:solidFill>
                <a:srgbClr val="F9F9F9"/>
              </a:solidFill>
              <a:cs typeface="+mn-ea"/>
              <a:sym typeface="+mn-lt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B3B8434-0298-6843-8F4F-654B66FCD656}"/>
              </a:ext>
            </a:extLst>
          </p:cNvPr>
          <p:cNvSpPr/>
          <p:nvPr/>
        </p:nvSpPr>
        <p:spPr>
          <a:xfrm>
            <a:off x="1793671" y="782098"/>
            <a:ext cx="6647382" cy="1311119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6647382"/>
                      <a:gd name="connsiteY0" fmla="*/ 218524 h 1311119"/>
                      <a:gd name="connsiteX1" fmla="*/ 218524 w 6647382"/>
                      <a:gd name="connsiteY1" fmla="*/ 0 h 1311119"/>
                      <a:gd name="connsiteX2" fmla="*/ 6428858 w 6647382"/>
                      <a:gd name="connsiteY2" fmla="*/ 0 h 1311119"/>
                      <a:gd name="connsiteX3" fmla="*/ 6647382 w 6647382"/>
                      <a:gd name="connsiteY3" fmla="*/ 218524 h 1311119"/>
                      <a:gd name="connsiteX4" fmla="*/ 6647382 w 6647382"/>
                      <a:gd name="connsiteY4" fmla="*/ 1092595 h 1311119"/>
                      <a:gd name="connsiteX5" fmla="*/ 6428858 w 6647382"/>
                      <a:gd name="connsiteY5" fmla="*/ 1311119 h 1311119"/>
                      <a:gd name="connsiteX6" fmla="*/ 218524 w 6647382"/>
                      <a:gd name="connsiteY6" fmla="*/ 1311119 h 1311119"/>
                      <a:gd name="connsiteX7" fmla="*/ 0 w 6647382"/>
                      <a:gd name="connsiteY7" fmla="*/ 1092595 h 1311119"/>
                      <a:gd name="connsiteX8" fmla="*/ 0 w 6647382"/>
                      <a:gd name="connsiteY8" fmla="*/ 218524 h 131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647382" h="1311119" fill="none" extrusionOk="0">
                        <a:moveTo>
                          <a:pt x="0" y="218524"/>
                        </a:moveTo>
                        <a:cubicBezTo>
                          <a:pt x="6872" y="113584"/>
                          <a:pt x="110247" y="2568"/>
                          <a:pt x="218524" y="0"/>
                        </a:cubicBezTo>
                        <a:cubicBezTo>
                          <a:pt x="1268007" y="-47972"/>
                          <a:pt x="4059129" y="-135018"/>
                          <a:pt x="6428858" y="0"/>
                        </a:cubicBezTo>
                        <a:cubicBezTo>
                          <a:pt x="6544785" y="-21085"/>
                          <a:pt x="6640373" y="112196"/>
                          <a:pt x="6647382" y="218524"/>
                        </a:cubicBezTo>
                        <a:cubicBezTo>
                          <a:pt x="6656724" y="318784"/>
                          <a:pt x="6617442" y="766803"/>
                          <a:pt x="6647382" y="1092595"/>
                        </a:cubicBezTo>
                        <a:cubicBezTo>
                          <a:pt x="6628637" y="1201934"/>
                          <a:pt x="6560838" y="1298081"/>
                          <a:pt x="6428858" y="1311119"/>
                        </a:cubicBezTo>
                        <a:cubicBezTo>
                          <a:pt x="4037440" y="1391605"/>
                          <a:pt x="2510319" y="1217999"/>
                          <a:pt x="218524" y="1311119"/>
                        </a:cubicBezTo>
                        <a:cubicBezTo>
                          <a:pt x="118069" y="1316319"/>
                          <a:pt x="-10581" y="1203307"/>
                          <a:pt x="0" y="1092595"/>
                        </a:cubicBezTo>
                        <a:cubicBezTo>
                          <a:pt x="72145" y="774297"/>
                          <a:pt x="-46042" y="530418"/>
                          <a:pt x="0" y="218524"/>
                        </a:cubicBezTo>
                        <a:close/>
                      </a:path>
                      <a:path w="6647382" h="1311119" stroke="0" extrusionOk="0">
                        <a:moveTo>
                          <a:pt x="0" y="218524"/>
                        </a:moveTo>
                        <a:cubicBezTo>
                          <a:pt x="4052" y="92015"/>
                          <a:pt x="94667" y="23610"/>
                          <a:pt x="218524" y="0"/>
                        </a:cubicBezTo>
                        <a:cubicBezTo>
                          <a:pt x="1651260" y="-167747"/>
                          <a:pt x="4051826" y="44969"/>
                          <a:pt x="6428858" y="0"/>
                        </a:cubicBezTo>
                        <a:cubicBezTo>
                          <a:pt x="6562257" y="-316"/>
                          <a:pt x="6653928" y="88168"/>
                          <a:pt x="6647382" y="218524"/>
                        </a:cubicBezTo>
                        <a:cubicBezTo>
                          <a:pt x="6662576" y="543581"/>
                          <a:pt x="6657254" y="961656"/>
                          <a:pt x="6647382" y="1092595"/>
                        </a:cubicBezTo>
                        <a:cubicBezTo>
                          <a:pt x="6654244" y="1199119"/>
                          <a:pt x="6550393" y="1308276"/>
                          <a:pt x="6428858" y="1311119"/>
                        </a:cubicBezTo>
                        <a:cubicBezTo>
                          <a:pt x="4656263" y="1435216"/>
                          <a:pt x="1026905" y="1263324"/>
                          <a:pt x="218524" y="1311119"/>
                        </a:cubicBezTo>
                        <a:cubicBezTo>
                          <a:pt x="77729" y="1305961"/>
                          <a:pt x="-8408" y="1207048"/>
                          <a:pt x="0" y="1092595"/>
                        </a:cubicBezTo>
                        <a:cubicBezTo>
                          <a:pt x="63369" y="829196"/>
                          <a:pt x="29564" y="632179"/>
                          <a:pt x="0" y="21852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VN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phương tiện giao tiếp phi ngôn ngữ trong văn bản Những điểu cần lưu ý khi tham gia lễ hội: tranh ảnh, hình vẽ, sơ đồ, biển báo, màu sắc, kĩ thuật in ấn…</a:t>
            </a:r>
            <a:endParaRPr lang="en-VN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C1DD51D-97E1-A642-8C7C-413ED510D195}"/>
              </a:ext>
            </a:extLst>
          </p:cNvPr>
          <p:cNvSpPr/>
          <p:nvPr/>
        </p:nvSpPr>
        <p:spPr>
          <a:xfrm>
            <a:off x="621018" y="2897203"/>
            <a:ext cx="6980187" cy="1467801"/>
          </a:xfrm>
          <a:prstGeom prst="roundRect">
            <a:avLst/>
          </a:prstGeom>
          <a:solidFill>
            <a:schemeClr val="accent3"/>
          </a:solidFill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6980187"/>
                      <a:gd name="connsiteY0" fmla="*/ 244638 h 1467801"/>
                      <a:gd name="connsiteX1" fmla="*/ 244638 w 6980187"/>
                      <a:gd name="connsiteY1" fmla="*/ 0 h 1467801"/>
                      <a:gd name="connsiteX2" fmla="*/ 6735549 w 6980187"/>
                      <a:gd name="connsiteY2" fmla="*/ 0 h 1467801"/>
                      <a:gd name="connsiteX3" fmla="*/ 6980187 w 6980187"/>
                      <a:gd name="connsiteY3" fmla="*/ 244638 h 1467801"/>
                      <a:gd name="connsiteX4" fmla="*/ 6980187 w 6980187"/>
                      <a:gd name="connsiteY4" fmla="*/ 1223163 h 1467801"/>
                      <a:gd name="connsiteX5" fmla="*/ 6735549 w 6980187"/>
                      <a:gd name="connsiteY5" fmla="*/ 1467801 h 1467801"/>
                      <a:gd name="connsiteX6" fmla="*/ 244638 w 6980187"/>
                      <a:gd name="connsiteY6" fmla="*/ 1467801 h 1467801"/>
                      <a:gd name="connsiteX7" fmla="*/ 0 w 6980187"/>
                      <a:gd name="connsiteY7" fmla="*/ 1223163 h 1467801"/>
                      <a:gd name="connsiteX8" fmla="*/ 0 w 6980187"/>
                      <a:gd name="connsiteY8" fmla="*/ 244638 h 1467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80187" h="1467801" fill="none" extrusionOk="0">
                        <a:moveTo>
                          <a:pt x="0" y="244638"/>
                        </a:moveTo>
                        <a:cubicBezTo>
                          <a:pt x="1633" y="113270"/>
                          <a:pt x="113578" y="838"/>
                          <a:pt x="244638" y="0"/>
                        </a:cubicBezTo>
                        <a:cubicBezTo>
                          <a:pt x="2547234" y="-47972"/>
                          <a:pt x="4257039" y="-135018"/>
                          <a:pt x="6735549" y="0"/>
                        </a:cubicBezTo>
                        <a:cubicBezTo>
                          <a:pt x="6870131" y="-2339"/>
                          <a:pt x="6976412" y="117262"/>
                          <a:pt x="6980187" y="244638"/>
                        </a:cubicBezTo>
                        <a:cubicBezTo>
                          <a:pt x="7039577" y="544065"/>
                          <a:pt x="6920248" y="747176"/>
                          <a:pt x="6980187" y="1223163"/>
                        </a:cubicBezTo>
                        <a:cubicBezTo>
                          <a:pt x="6974119" y="1354600"/>
                          <a:pt x="6875875" y="1461779"/>
                          <a:pt x="6735549" y="1467801"/>
                        </a:cubicBezTo>
                        <a:cubicBezTo>
                          <a:pt x="4036822" y="1548287"/>
                          <a:pt x="3232302" y="1374681"/>
                          <a:pt x="244638" y="1467801"/>
                        </a:cubicBezTo>
                        <a:cubicBezTo>
                          <a:pt x="112432" y="1468547"/>
                          <a:pt x="-11528" y="1347406"/>
                          <a:pt x="0" y="1223163"/>
                        </a:cubicBezTo>
                        <a:cubicBezTo>
                          <a:pt x="39873" y="1094171"/>
                          <a:pt x="14178" y="391690"/>
                          <a:pt x="0" y="244638"/>
                        </a:cubicBezTo>
                        <a:close/>
                      </a:path>
                      <a:path w="6980187" h="1467801" stroke="0" extrusionOk="0">
                        <a:moveTo>
                          <a:pt x="0" y="244638"/>
                        </a:moveTo>
                        <a:cubicBezTo>
                          <a:pt x="14262" y="89039"/>
                          <a:pt x="107930" y="11902"/>
                          <a:pt x="244638" y="0"/>
                        </a:cubicBezTo>
                        <a:cubicBezTo>
                          <a:pt x="2391222" y="-167747"/>
                          <a:pt x="3746159" y="44969"/>
                          <a:pt x="6735549" y="0"/>
                        </a:cubicBezTo>
                        <a:cubicBezTo>
                          <a:pt x="6880478" y="-244"/>
                          <a:pt x="6991854" y="92295"/>
                          <a:pt x="6980187" y="244638"/>
                        </a:cubicBezTo>
                        <a:cubicBezTo>
                          <a:pt x="6928373" y="615971"/>
                          <a:pt x="6938421" y="967706"/>
                          <a:pt x="6980187" y="1223163"/>
                        </a:cubicBezTo>
                        <a:cubicBezTo>
                          <a:pt x="6983889" y="1350632"/>
                          <a:pt x="6878323" y="1442115"/>
                          <a:pt x="6735549" y="1467801"/>
                        </a:cubicBezTo>
                        <a:cubicBezTo>
                          <a:pt x="4001362" y="1591898"/>
                          <a:pt x="1326034" y="1420006"/>
                          <a:pt x="244638" y="1467801"/>
                        </a:cubicBezTo>
                        <a:cubicBezTo>
                          <a:pt x="96184" y="1464378"/>
                          <a:pt x="-8065" y="1352294"/>
                          <a:pt x="0" y="1223163"/>
                        </a:cubicBezTo>
                        <a:cubicBezTo>
                          <a:pt x="-57348" y="1062106"/>
                          <a:pt x="74278" y="612091"/>
                          <a:pt x="0" y="24463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0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→ Tác dụng:</a:t>
            </a:r>
            <a:endParaRPr lang="en-VN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VN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Giúp người đọc tìm kiếm thông tin nhanh chóng và hiệu quả</a:t>
            </a:r>
            <a:endParaRPr lang="en-VN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VN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Giúp người đọc dễ dàng hơn trong việc xác định vị trí và mối quan hệ của các thông tin để hiểu nội dung văn bản.</a:t>
            </a:r>
            <a:r>
              <a:rPr lang="en-V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179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64C8DA-3AEA-DF4D-9370-CD3F2AA3D6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t="19077" r="26319" b="13426"/>
          <a:stretch/>
        </p:blipFill>
        <p:spPr>
          <a:xfrm>
            <a:off x="213360" y="1841500"/>
            <a:ext cx="2763520" cy="3230880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6AF1D07-E749-A745-BA63-B69E5287C40A}"/>
              </a:ext>
            </a:extLst>
          </p:cNvPr>
          <p:cNvSpPr/>
          <p:nvPr/>
        </p:nvSpPr>
        <p:spPr>
          <a:xfrm>
            <a:off x="3393440" y="528320"/>
            <a:ext cx="4013200" cy="1747520"/>
          </a:xfrm>
          <a:prstGeom prst="wedgeRoundRectCallout">
            <a:avLst>
              <a:gd name="adj1" fmla="val -36023"/>
              <a:gd name="adj2" fmla="val 677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Có</a:t>
            </a:r>
          </a:p>
        </p:txBody>
      </p:sp>
    </p:spTree>
    <p:extLst>
      <p:ext uri="{BB962C8B-B14F-4D97-AF65-F5344CB8AC3E}">
        <p14:creationId xmlns:p14="http://schemas.microsoft.com/office/powerpoint/2010/main" val="227799047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AD22ED2C-BBCC-43E3-8CEA-3D3F053964EC}"/>
              </a:ext>
            </a:extLst>
          </p:cNvPr>
          <p:cNvSpPr/>
          <p:nvPr/>
        </p:nvSpPr>
        <p:spPr>
          <a:xfrm>
            <a:off x="1788160" y="1530350"/>
            <a:ext cx="6671175" cy="2082800"/>
          </a:xfrm>
          <a:prstGeom prst="rect">
            <a:avLst/>
          </a:prstGeom>
          <a:gradFill flip="none" rotWithShape="1">
            <a:gsLst>
              <a:gs pos="0">
                <a:srgbClr val="F9D172"/>
              </a:gs>
              <a:gs pos="5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BA76AA5-DEBD-4D4F-9D2B-B76FA155F87E}"/>
              </a:ext>
            </a:extLst>
          </p:cNvPr>
          <p:cNvGrpSpPr/>
          <p:nvPr/>
        </p:nvGrpSpPr>
        <p:grpSpPr>
          <a:xfrm>
            <a:off x="-102000" y="-699770"/>
            <a:ext cx="5361942" cy="5477510"/>
            <a:chOff x="-102000" y="-699770"/>
            <a:chExt cx="5361942" cy="547751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CC81495-36AD-4DF0-9A1F-FA145EA3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2000" y="-699770"/>
              <a:ext cx="5361942" cy="547751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0718EA3-9C17-45B5-ACBE-BA9C3F3E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709" y="538159"/>
              <a:ext cx="3150735" cy="3685013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DD9E607-9AA6-4F70-9597-3F438D29E2CB}"/>
              </a:ext>
            </a:extLst>
          </p:cNvPr>
          <p:cNvSpPr txBox="1"/>
          <p:nvPr/>
        </p:nvSpPr>
        <p:spPr>
          <a:xfrm>
            <a:off x="5363049" y="2183252"/>
            <a:ext cx="293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dirty="0">
                <a:solidFill>
                  <a:srgbClr val="754C24"/>
                </a:solidFill>
                <a:cs typeface="+mn-ea"/>
                <a:sym typeface="+mn-lt"/>
              </a:rPr>
              <a:t>III. VẬN DỤNG</a:t>
            </a:r>
            <a:endParaRPr lang="zh-CN" altLang="en-US" sz="2800" b="1" dirty="0">
              <a:solidFill>
                <a:srgbClr val="754C24"/>
              </a:solidFill>
              <a:cs typeface="+mn-ea"/>
              <a:sym typeface="+mn-lt"/>
            </a:endParaRPr>
          </a:p>
        </p:txBody>
      </p:sp>
      <p:pic>
        <p:nvPicPr>
          <p:cNvPr id="8" name="PA_图片 40">
            <a:extLst>
              <a:ext uri="{FF2B5EF4-FFF2-40B4-BE49-F238E27FC236}">
                <a16:creationId xmlns:a16="http://schemas.microsoft.com/office/drawing/2014/main" id="{0FCC0D6E-7088-44FB-9557-D16FA7AB43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638" y="2185111"/>
            <a:ext cx="680514" cy="521361"/>
          </a:xfrm>
          <a:prstGeom prst="rect">
            <a:avLst/>
          </a:prstGeom>
        </p:spPr>
      </p:pic>
      <p:cxnSp>
        <p:nvCxnSpPr>
          <p:cNvPr id="10" name="PA_直接连接符 43">
            <a:extLst>
              <a:ext uri="{FF2B5EF4-FFF2-40B4-BE49-F238E27FC236}">
                <a16:creationId xmlns:a16="http://schemas.microsoft.com/office/drawing/2014/main" id="{FC4653B1-60E0-48B0-850B-CB5518F256DD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5351427" y="2706472"/>
            <a:ext cx="2669375" cy="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17E44412-1ACC-43DE-A74F-C897E13A39B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63287"/>
            <a:ext cx="227837" cy="889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06D72A5-3107-4BFB-B2BD-9527C39528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999821" y="-729987"/>
            <a:ext cx="226606" cy="17787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9874C59-4054-46EE-91A9-1F17C4E507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 flipV="1">
            <a:off x="8878063" y="4104271"/>
            <a:ext cx="227837" cy="889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F9F1747-BC0E-4F7A-9F00-855F8601AC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16200000" flipV="1">
            <a:off x="7999821" y="4107817"/>
            <a:ext cx="226606" cy="177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79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>
            <a:extLst>
              <a:ext uri="{FF2B5EF4-FFF2-40B4-BE49-F238E27FC236}">
                <a16:creationId xmlns:a16="http://schemas.microsoft.com/office/drawing/2014/main" id="{AD2ED748-88B3-334E-AD89-BEE95BD4E0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16237"/>
            <a:ext cx="227837" cy="2391855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C42D9A-AEAE-DC45-9BA2-715928BC20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3853313" y="1161109"/>
            <a:ext cx="226606" cy="765968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1FEC8544-5323-2B40-91EF-879CC3CC7E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341064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A0763CE6-3917-4540-8172-DFCC639AB6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pic>
        <p:nvPicPr>
          <p:cNvPr id="8" name="PA_图片 40">
            <a:extLst>
              <a:ext uri="{FF2B5EF4-FFF2-40B4-BE49-F238E27FC236}">
                <a16:creationId xmlns:a16="http://schemas.microsoft.com/office/drawing/2014/main" id="{9CFE1310-D654-854D-BEAC-648599B486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15784" y="157714"/>
            <a:ext cx="680514" cy="521361"/>
          </a:xfrm>
          <a:prstGeom prst="rect">
            <a:avLst/>
          </a:prstGeom>
        </p:spPr>
      </p:pic>
      <p:sp>
        <p:nvSpPr>
          <p:cNvPr id="9" name="PA_文本框 29">
            <a:extLst>
              <a:ext uri="{FF2B5EF4-FFF2-40B4-BE49-F238E27FC236}">
                <a16:creationId xmlns:a16="http://schemas.microsoft.com/office/drawing/2014/main" id="{A17C3A5F-4CE0-D64C-BB9A-87CB60918C5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63854" y="158750"/>
            <a:ext cx="390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3200" dirty="0">
                <a:solidFill>
                  <a:srgbClr val="754C24"/>
                </a:solidFill>
                <a:cs typeface="+mn-ea"/>
                <a:sym typeface="+mn-lt"/>
              </a:rPr>
              <a:t>BÀI 4</a:t>
            </a:r>
            <a:endParaRPr lang="zh-CN" altLang="en-US" sz="2800" dirty="0">
              <a:solidFill>
                <a:srgbClr val="754C24"/>
              </a:solidFill>
              <a:cs typeface="+mn-ea"/>
              <a:sym typeface="+mn-lt"/>
            </a:endParaRPr>
          </a:p>
        </p:txBody>
      </p:sp>
      <p:pic>
        <p:nvPicPr>
          <p:cNvPr id="10" name="PA_图片 40">
            <a:extLst>
              <a:ext uri="{FF2B5EF4-FFF2-40B4-BE49-F238E27FC236}">
                <a16:creationId xmlns:a16="http://schemas.microsoft.com/office/drawing/2014/main" id="{4808B0B6-63ED-3C4F-BBC8-AD00D01A432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2069">
            <a:off x="7877208" y="4705660"/>
            <a:ext cx="680514" cy="521361"/>
          </a:xfrm>
          <a:prstGeom prst="rect">
            <a:avLst/>
          </a:prstGeom>
        </p:spPr>
      </p:pic>
      <p:pic>
        <p:nvPicPr>
          <p:cNvPr id="11" name="PA_图片 40">
            <a:extLst>
              <a:ext uri="{FF2B5EF4-FFF2-40B4-BE49-F238E27FC236}">
                <a16:creationId xmlns:a16="http://schemas.microsoft.com/office/drawing/2014/main" id="{E13A0518-EDEE-644E-984D-E7C09E24B88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950">
            <a:off x="7870964" y="4244644"/>
            <a:ext cx="680514" cy="521361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584386C1-8ED0-E944-BAEC-FB5D7FE2194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0752">
            <a:off x="8119983" y="3918264"/>
            <a:ext cx="680514" cy="521361"/>
          </a:xfrm>
          <a:prstGeom prst="rect">
            <a:avLst/>
          </a:prstGeom>
        </p:spPr>
      </p:pic>
      <p:pic>
        <p:nvPicPr>
          <p:cNvPr id="13" name="PA_图片 40">
            <a:extLst>
              <a:ext uri="{FF2B5EF4-FFF2-40B4-BE49-F238E27FC236}">
                <a16:creationId xmlns:a16="http://schemas.microsoft.com/office/drawing/2014/main" id="{14C3DF22-738C-3043-9A68-6EAF1DA70405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7339">
            <a:off x="8537806" y="3755568"/>
            <a:ext cx="680514" cy="5213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24F70C-ACCA-B243-98F7-C3D332F6A921}"/>
              </a:ext>
            </a:extLst>
          </p:cNvPr>
          <p:cNvSpPr txBox="1"/>
          <p:nvPr/>
        </p:nvSpPr>
        <p:spPr>
          <a:xfrm>
            <a:off x="557270" y="973099"/>
            <a:ext cx="8029460" cy="2951001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Hãy viết một văn bản, trong đó có sử dụng số liệu, hình ảnh hoặc sơ đồ... để trình bày về một trong các đề tài sau đây:</a:t>
            </a:r>
            <a:endParaRPr lang="en-VN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V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 Các chủ đề về nghị luận văn học hoặc nghị luận xã hội được học ở Ngữ văn 10, tập một.</a:t>
            </a:r>
            <a:endParaRPr lang="en-VN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V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 Hệ thống các văn bản đọc hiểu được học ở Ngữ văn 10, tập một. </a:t>
            </a:r>
            <a:endParaRPr lang="en-VN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V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 Hệ thống kiến thức tiếng Việt được học ở Ngữ văn 10, tập một. </a:t>
            </a:r>
            <a:endParaRPr lang="en-VN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VN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d) Những điều cần chú ý khi tham gia lễ hội truyền thống ở Việt Nam.</a:t>
            </a:r>
            <a:endParaRPr lang="en-VN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319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>
            <a:extLst>
              <a:ext uri="{FF2B5EF4-FFF2-40B4-BE49-F238E27FC236}">
                <a16:creationId xmlns:a16="http://schemas.microsoft.com/office/drawing/2014/main" id="{AD2ED748-88B3-334E-AD89-BEE95BD4E0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16237"/>
            <a:ext cx="227837" cy="2391855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C42D9A-AEAE-DC45-9BA2-715928BC20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3853313" y="1161109"/>
            <a:ext cx="226606" cy="765968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1FEC8544-5323-2B40-91EF-879CC3CC7E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341064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A0763CE6-3917-4540-8172-DFCC639AB6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  <p:pic>
        <p:nvPicPr>
          <p:cNvPr id="8" name="PA_图片 40">
            <a:extLst>
              <a:ext uri="{FF2B5EF4-FFF2-40B4-BE49-F238E27FC236}">
                <a16:creationId xmlns:a16="http://schemas.microsoft.com/office/drawing/2014/main" id="{9CFE1310-D654-854D-BEAC-648599B486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115784" y="157714"/>
            <a:ext cx="680514" cy="521361"/>
          </a:xfrm>
          <a:prstGeom prst="rect">
            <a:avLst/>
          </a:prstGeom>
        </p:spPr>
      </p:pic>
      <p:sp>
        <p:nvSpPr>
          <p:cNvPr id="9" name="PA_文本框 29">
            <a:extLst>
              <a:ext uri="{FF2B5EF4-FFF2-40B4-BE49-F238E27FC236}">
                <a16:creationId xmlns:a16="http://schemas.microsoft.com/office/drawing/2014/main" id="{A17C3A5F-4CE0-D64C-BB9A-87CB60918C5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63854" y="158750"/>
            <a:ext cx="390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3200" dirty="0">
                <a:solidFill>
                  <a:srgbClr val="754C24"/>
                </a:solidFill>
                <a:cs typeface="+mn-ea"/>
                <a:sym typeface="+mn-lt"/>
              </a:rPr>
              <a:t>BÀI 4</a:t>
            </a:r>
            <a:endParaRPr lang="zh-CN" altLang="en-US" sz="2800" dirty="0">
              <a:solidFill>
                <a:srgbClr val="754C24"/>
              </a:solidFill>
              <a:cs typeface="+mn-ea"/>
              <a:sym typeface="+mn-lt"/>
            </a:endParaRPr>
          </a:p>
        </p:txBody>
      </p:sp>
      <p:pic>
        <p:nvPicPr>
          <p:cNvPr id="10" name="PA_图片 40">
            <a:extLst>
              <a:ext uri="{FF2B5EF4-FFF2-40B4-BE49-F238E27FC236}">
                <a16:creationId xmlns:a16="http://schemas.microsoft.com/office/drawing/2014/main" id="{4808B0B6-63ED-3C4F-BBC8-AD00D01A432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2069">
            <a:off x="7877208" y="4705660"/>
            <a:ext cx="680514" cy="521361"/>
          </a:xfrm>
          <a:prstGeom prst="rect">
            <a:avLst/>
          </a:prstGeom>
        </p:spPr>
      </p:pic>
      <p:pic>
        <p:nvPicPr>
          <p:cNvPr id="11" name="PA_图片 40">
            <a:extLst>
              <a:ext uri="{FF2B5EF4-FFF2-40B4-BE49-F238E27FC236}">
                <a16:creationId xmlns:a16="http://schemas.microsoft.com/office/drawing/2014/main" id="{E13A0518-EDEE-644E-984D-E7C09E24B88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950">
            <a:off x="7870964" y="4244644"/>
            <a:ext cx="680514" cy="521361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584386C1-8ED0-E944-BAEC-FB5D7FE2194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0752">
            <a:off x="8119983" y="3918264"/>
            <a:ext cx="680514" cy="521361"/>
          </a:xfrm>
          <a:prstGeom prst="rect">
            <a:avLst/>
          </a:prstGeom>
        </p:spPr>
      </p:pic>
      <p:pic>
        <p:nvPicPr>
          <p:cNvPr id="13" name="PA_图片 40">
            <a:extLst>
              <a:ext uri="{FF2B5EF4-FFF2-40B4-BE49-F238E27FC236}">
                <a16:creationId xmlns:a16="http://schemas.microsoft.com/office/drawing/2014/main" id="{14C3DF22-738C-3043-9A68-6EAF1DA70405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7339">
            <a:off x="8537806" y="3755568"/>
            <a:ext cx="680514" cy="521361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FD2EEC6-2676-7943-8F36-4659B89EFE77}"/>
              </a:ext>
            </a:extLst>
          </p:cNvPr>
          <p:cNvSpPr/>
          <p:nvPr/>
        </p:nvSpPr>
        <p:spPr>
          <a:xfrm>
            <a:off x="1492043" y="1691368"/>
            <a:ext cx="2704572" cy="1311119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2704572"/>
                      <a:gd name="connsiteY0" fmla="*/ 218524 h 1311119"/>
                      <a:gd name="connsiteX1" fmla="*/ 218524 w 2704572"/>
                      <a:gd name="connsiteY1" fmla="*/ 0 h 1311119"/>
                      <a:gd name="connsiteX2" fmla="*/ 2486048 w 2704572"/>
                      <a:gd name="connsiteY2" fmla="*/ 0 h 1311119"/>
                      <a:gd name="connsiteX3" fmla="*/ 2704572 w 2704572"/>
                      <a:gd name="connsiteY3" fmla="*/ 218524 h 1311119"/>
                      <a:gd name="connsiteX4" fmla="*/ 2704572 w 2704572"/>
                      <a:gd name="connsiteY4" fmla="*/ 1092595 h 1311119"/>
                      <a:gd name="connsiteX5" fmla="*/ 2486048 w 2704572"/>
                      <a:gd name="connsiteY5" fmla="*/ 1311119 h 1311119"/>
                      <a:gd name="connsiteX6" fmla="*/ 218524 w 2704572"/>
                      <a:gd name="connsiteY6" fmla="*/ 1311119 h 1311119"/>
                      <a:gd name="connsiteX7" fmla="*/ 0 w 2704572"/>
                      <a:gd name="connsiteY7" fmla="*/ 1092595 h 1311119"/>
                      <a:gd name="connsiteX8" fmla="*/ 0 w 2704572"/>
                      <a:gd name="connsiteY8" fmla="*/ 218524 h 131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704572" h="1311119" fill="none" extrusionOk="0">
                        <a:moveTo>
                          <a:pt x="0" y="218524"/>
                        </a:moveTo>
                        <a:cubicBezTo>
                          <a:pt x="6872" y="113584"/>
                          <a:pt x="110247" y="2568"/>
                          <a:pt x="218524" y="0"/>
                        </a:cubicBezTo>
                        <a:cubicBezTo>
                          <a:pt x="1196670" y="-47972"/>
                          <a:pt x="1502206" y="-135018"/>
                          <a:pt x="2486048" y="0"/>
                        </a:cubicBezTo>
                        <a:cubicBezTo>
                          <a:pt x="2601975" y="-21085"/>
                          <a:pt x="2697563" y="112196"/>
                          <a:pt x="2704572" y="218524"/>
                        </a:cubicBezTo>
                        <a:cubicBezTo>
                          <a:pt x="2713914" y="318784"/>
                          <a:pt x="2674632" y="766803"/>
                          <a:pt x="2704572" y="1092595"/>
                        </a:cubicBezTo>
                        <a:cubicBezTo>
                          <a:pt x="2685827" y="1201934"/>
                          <a:pt x="2618028" y="1298081"/>
                          <a:pt x="2486048" y="1311119"/>
                        </a:cubicBezTo>
                        <a:cubicBezTo>
                          <a:pt x="1803691" y="1391605"/>
                          <a:pt x="1291866" y="1217999"/>
                          <a:pt x="218524" y="1311119"/>
                        </a:cubicBezTo>
                        <a:cubicBezTo>
                          <a:pt x="118069" y="1316319"/>
                          <a:pt x="-10581" y="1203307"/>
                          <a:pt x="0" y="1092595"/>
                        </a:cubicBezTo>
                        <a:cubicBezTo>
                          <a:pt x="72145" y="774297"/>
                          <a:pt x="-46042" y="530418"/>
                          <a:pt x="0" y="218524"/>
                        </a:cubicBezTo>
                        <a:close/>
                      </a:path>
                      <a:path w="2704572" h="1311119" stroke="0" extrusionOk="0">
                        <a:moveTo>
                          <a:pt x="0" y="218524"/>
                        </a:moveTo>
                        <a:cubicBezTo>
                          <a:pt x="4052" y="92015"/>
                          <a:pt x="94667" y="23610"/>
                          <a:pt x="218524" y="0"/>
                        </a:cubicBezTo>
                        <a:cubicBezTo>
                          <a:pt x="671766" y="-167747"/>
                          <a:pt x="1912147" y="44969"/>
                          <a:pt x="2486048" y="0"/>
                        </a:cubicBezTo>
                        <a:cubicBezTo>
                          <a:pt x="2619447" y="-316"/>
                          <a:pt x="2711118" y="88168"/>
                          <a:pt x="2704572" y="218524"/>
                        </a:cubicBezTo>
                        <a:cubicBezTo>
                          <a:pt x="2719766" y="543581"/>
                          <a:pt x="2714444" y="961656"/>
                          <a:pt x="2704572" y="1092595"/>
                        </a:cubicBezTo>
                        <a:cubicBezTo>
                          <a:pt x="2711434" y="1199119"/>
                          <a:pt x="2607583" y="1308276"/>
                          <a:pt x="2486048" y="1311119"/>
                        </a:cubicBezTo>
                        <a:cubicBezTo>
                          <a:pt x="1515198" y="1435216"/>
                          <a:pt x="1048112" y="1263324"/>
                          <a:pt x="218524" y="1311119"/>
                        </a:cubicBezTo>
                        <a:cubicBezTo>
                          <a:pt x="77729" y="1305961"/>
                          <a:pt x="-8408" y="1207048"/>
                          <a:pt x="0" y="1092595"/>
                        </a:cubicBezTo>
                        <a:cubicBezTo>
                          <a:pt x="63369" y="829196"/>
                          <a:pt x="29564" y="632179"/>
                          <a:pt x="0" y="21852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viết bài</a:t>
            </a:r>
            <a:endParaRPr lang="en-VN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F7D68-1FF6-F142-BCCB-9DF42A5E40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15" y="1883123"/>
            <a:ext cx="3321349" cy="33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215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15">
            <a:extLst>
              <a:ext uri="{FF2B5EF4-FFF2-40B4-BE49-F238E27FC236}">
                <a16:creationId xmlns:a16="http://schemas.microsoft.com/office/drawing/2014/main" id="{4E333832-2588-4D05-80C0-D945AA5A69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604" y="896992"/>
            <a:ext cx="4953000" cy="436941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98685BF-3F0D-4C58-8A0D-58A55FC66B96}"/>
              </a:ext>
            </a:extLst>
          </p:cNvPr>
          <p:cNvSpPr txBox="1"/>
          <p:nvPr/>
        </p:nvSpPr>
        <p:spPr>
          <a:xfrm>
            <a:off x="759106" y="1527143"/>
            <a:ext cx="5513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754C2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THANKS!</a:t>
            </a:r>
            <a:endParaRPr lang="zh-CN" altLang="en-US" sz="8000" dirty="0">
              <a:solidFill>
                <a:srgbClr val="754C24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4EA3D53-DD4D-4EBF-A965-14E1ABF498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963667"/>
            <a:ext cx="227837" cy="403645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2B12B35-943F-451F-99E9-65357859C7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26785" y="2887283"/>
            <a:ext cx="226606" cy="419138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11F1669-3762-4947-9111-9186631C82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6A4DCF9-BAEE-4147-BFD0-0F73F4BB74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527653" y="-1209049"/>
            <a:ext cx="226606" cy="273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22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ao tiếp bằng Ngôn ngữ ký hiệu - communicate in sign language" descr="Giao tiếp bằng Ngôn ngữ ký hiệu - communicate in sign language">
            <a:hlinkClick r:id="" action="ppaction://media"/>
            <a:extLst>
              <a:ext uri="{FF2B5EF4-FFF2-40B4-BE49-F238E27FC236}">
                <a16:creationId xmlns:a16="http://schemas.microsoft.com/office/drawing/2014/main" id="{2FC13B42-2838-D840-B552-D4B636F5B3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52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15">
            <a:extLst>
              <a:ext uri="{FF2B5EF4-FFF2-40B4-BE49-F238E27FC236}">
                <a16:creationId xmlns:a16="http://schemas.microsoft.com/office/drawing/2014/main" id="{4E333832-2588-4D05-80C0-D945AA5A69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033015"/>
            <a:ext cx="4605959" cy="406326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98685BF-3F0D-4C58-8A0D-58A55FC66B96}"/>
              </a:ext>
            </a:extLst>
          </p:cNvPr>
          <p:cNvSpPr txBox="1"/>
          <p:nvPr/>
        </p:nvSpPr>
        <p:spPr>
          <a:xfrm>
            <a:off x="38100" y="652582"/>
            <a:ext cx="5513424" cy="18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BRUSHSCRIPT BOLDITALIC" panose="02020500000000000000" pitchFamily="18" charset="77"/>
                <a:cs typeface="Calibri" panose="020F0502020204030204" pitchFamily="34" charset="0"/>
                <a:sym typeface="+mn-lt"/>
              </a:rPr>
              <a:t>BÀI 4. VĂN BẢN THÔNG TIN</a:t>
            </a:r>
          </a:p>
          <a:p>
            <a:pPr algn="ctr">
              <a:lnSpc>
                <a:spcPct val="200000"/>
              </a:lnSpc>
            </a:pPr>
            <a:r>
              <a:rPr lang="en-US" altLang="zh-CN" sz="3600" b="1" dirty="0">
                <a:solidFill>
                  <a:srgbClr val="754C24"/>
                </a:solidFill>
                <a:latin typeface="UTM Androgyne" panose="02040603050506020204" pitchFamily="18"/>
                <a:cs typeface="+mn-ea"/>
                <a:sym typeface="+mn-lt"/>
              </a:rPr>
              <a:t>THỰC HÀNH TIẾNG VIỆT</a:t>
            </a:r>
            <a:endParaRPr lang="zh-CN" altLang="en-US" sz="3600" b="1" dirty="0">
              <a:solidFill>
                <a:srgbClr val="754C24"/>
              </a:solidFill>
              <a:latin typeface="UTM Androgyne" panose="02040603050506020204" pitchFamily="18"/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4EA3D53-DD4D-4EBF-A965-14E1ABF498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177801"/>
            <a:ext cx="227837" cy="482231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2B12B35-943F-451F-99E9-65357859C7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2126785" y="2887283"/>
            <a:ext cx="226606" cy="419138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11F1669-3762-4947-9111-9186631C82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213042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6A4DCF9-BAEE-4147-BFD0-0F73F4BB74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4459777" y="-4276926"/>
            <a:ext cx="226606" cy="887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313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8CC31AF2-C01E-4434-B9DF-A631E61ECF8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58" y="1517179"/>
            <a:ext cx="2563785" cy="323927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9A36B4-04D6-4669-B1B9-736A330A1C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48069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AD5370-F13E-4FC8-954E-28BDF8D5379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4494086" y="-4242617"/>
            <a:ext cx="226606" cy="8803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2766D6D-760B-4029-B1FF-E47961D310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5819966" y="1900769"/>
            <a:ext cx="226606" cy="615250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1554B50-9986-415F-B9B3-D14662D15257}"/>
              </a:ext>
            </a:extLst>
          </p:cNvPr>
          <p:cNvSpPr txBox="1"/>
          <p:nvPr/>
        </p:nvSpPr>
        <p:spPr>
          <a:xfrm>
            <a:off x="205395" y="466622"/>
            <a:ext cx="2996132" cy="707886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754C2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NỘI DUNG</a:t>
            </a:r>
            <a:endParaRPr lang="zh-CN" altLang="en-US" sz="4000" b="1" dirty="0">
              <a:solidFill>
                <a:srgbClr val="754C24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9EEA855-E31E-4C64-A3F3-97BFD72129DD}"/>
              </a:ext>
            </a:extLst>
          </p:cNvPr>
          <p:cNvSpPr txBox="1"/>
          <p:nvPr/>
        </p:nvSpPr>
        <p:spPr>
          <a:xfrm>
            <a:off x="4707850" y="1868397"/>
            <a:ext cx="757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754C2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I</a:t>
            </a:r>
            <a:endParaRPr lang="zh-CN" altLang="en-US" sz="1200" dirty="0">
              <a:solidFill>
                <a:srgbClr val="754C24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0190EE3-4C92-4ACE-88CE-B5F1EC09C93A}"/>
              </a:ext>
            </a:extLst>
          </p:cNvPr>
          <p:cNvSpPr txBox="1"/>
          <p:nvPr/>
        </p:nvSpPr>
        <p:spPr>
          <a:xfrm>
            <a:off x="5316930" y="1931561"/>
            <a:ext cx="2930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54C24"/>
                </a:solidFill>
                <a:latin typeface="+mj-lt"/>
                <a:cs typeface="Times New Roman" panose="02020603050405020304" pitchFamily="18" charset="0"/>
                <a:sym typeface="+mn-lt"/>
              </a:rPr>
              <a:t>KIẾN THỨC CHUNG</a:t>
            </a:r>
            <a:endParaRPr lang="zh-CN" altLang="en-US" dirty="0">
              <a:solidFill>
                <a:srgbClr val="754C24"/>
              </a:solidFill>
              <a:latin typeface="+mj-lt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1" name="PA_图片 40">
            <a:extLst>
              <a:ext uri="{FF2B5EF4-FFF2-40B4-BE49-F238E27FC236}">
                <a16:creationId xmlns:a16="http://schemas.microsoft.com/office/drawing/2014/main" id="{A321A888-926E-4ECB-AAD6-3B0108658AE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358" y="1915178"/>
            <a:ext cx="680514" cy="521361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7E550D99-AC67-42E9-A716-7DC05D4FB54A}"/>
              </a:ext>
            </a:extLst>
          </p:cNvPr>
          <p:cNvSpPr txBox="1"/>
          <p:nvPr/>
        </p:nvSpPr>
        <p:spPr>
          <a:xfrm>
            <a:off x="4707850" y="2487212"/>
            <a:ext cx="757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754C2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II</a:t>
            </a:r>
            <a:endParaRPr lang="zh-CN" altLang="en-US" sz="1200" dirty="0">
              <a:solidFill>
                <a:srgbClr val="754C24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2EEF688-DC98-4548-8B01-A284524099DD}"/>
              </a:ext>
            </a:extLst>
          </p:cNvPr>
          <p:cNvSpPr txBox="1"/>
          <p:nvPr/>
        </p:nvSpPr>
        <p:spPr>
          <a:xfrm>
            <a:off x="5316930" y="2550376"/>
            <a:ext cx="2930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54C24"/>
                </a:solidFill>
                <a:latin typeface="+mj-lt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dirty="0">
              <a:solidFill>
                <a:srgbClr val="754C24"/>
              </a:solidFill>
              <a:latin typeface="+mj-lt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2" name="PA_图片 51">
            <a:extLst>
              <a:ext uri="{FF2B5EF4-FFF2-40B4-BE49-F238E27FC236}">
                <a16:creationId xmlns:a16="http://schemas.microsoft.com/office/drawing/2014/main" id="{F2C80946-CD6C-419B-BD6F-3D8FB7E1F3C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358" y="2533993"/>
            <a:ext cx="680514" cy="521361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CBF182EA-E550-41BA-B3D0-B5DD64D6425E}"/>
              </a:ext>
            </a:extLst>
          </p:cNvPr>
          <p:cNvSpPr txBox="1"/>
          <p:nvPr/>
        </p:nvSpPr>
        <p:spPr>
          <a:xfrm>
            <a:off x="4707850" y="3106027"/>
            <a:ext cx="757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754C2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III</a:t>
            </a:r>
            <a:endParaRPr lang="zh-CN" altLang="en-US" sz="1200" dirty="0">
              <a:solidFill>
                <a:srgbClr val="754C24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946D6E7-585E-4673-B62A-38F1DA2B631A}"/>
              </a:ext>
            </a:extLst>
          </p:cNvPr>
          <p:cNvSpPr txBox="1"/>
          <p:nvPr/>
        </p:nvSpPr>
        <p:spPr>
          <a:xfrm>
            <a:off x="5316930" y="3169191"/>
            <a:ext cx="2930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54C24"/>
                </a:solidFill>
                <a:latin typeface="+mj-lt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dirty="0">
              <a:solidFill>
                <a:srgbClr val="754C24"/>
              </a:solidFill>
              <a:latin typeface="+mj-lt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8" name="PA_图片 57">
            <a:extLst>
              <a:ext uri="{FF2B5EF4-FFF2-40B4-BE49-F238E27FC236}">
                <a16:creationId xmlns:a16="http://schemas.microsoft.com/office/drawing/2014/main" id="{78398B5A-D603-4C2F-BA60-CA942CDE25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358" y="3152808"/>
            <a:ext cx="680514" cy="521361"/>
          </a:xfrm>
          <a:prstGeom prst="rect">
            <a:avLst/>
          </a:prstGeom>
        </p:spPr>
      </p:pic>
      <p:cxnSp>
        <p:nvCxnSpPr>
          <p:cNvPr id="44" name="PA_直接连接符 43">
            <a:extLst>
              <a:ext uri="{FF2B5EF4-FFF2-40B4-BE49-F238E27FC236}">
                <a16:creationId xmlns:a16="http://schemas.microsoft.com/office/drawing/2014/main" id="{53156C6F-6C70-4B26-A135-C585B09F6A4A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4794346" y="2303096"/>
            <a:ext cx="2909636" cy="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A_直接连接符 43">
            <a:extLst>
              <a:ext uri="{FF2B5EF4-FFF2-40B4-BE49-F238E27FC236}">
                <a16:creationId xmlns:a16="http://schemas.microsoft.com/office/drawing/2014/main" id="{41002E28-32FB-4B25-8B66-523D40413586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794346" y="2921911"/>
            <a:ext cx="2909636" cy="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A_直接连接符 43">
            <a:extLst>
              <a:ext uri="{FF2B5EF4-FFF2-40B4-BE49-F238E27FC236}">
                <a16:creationId xmlns:a16="http://schemas.microsoft.com/office/drawing/2014/main" id="{F28E1811-E854-4A5F-9954-85992916CB2C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794346" y="3540726"/>
            <a:ext cx="2909636" cy="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908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3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80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6" grpId="0"/>
      <p:bldP spid="49" grpId="0"/>
      <p:bldP spid="50" grpId="0"/>
      <p:bldP spid="55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AD22ED2C-BBCC-43E3-8CEA-3D3F053964EC}"/>
              </a:ext>
            </a:extLst>
          </p:cNvPr>
          <p:cNvSpPr/>
          <p:nvPr/>
        </p:nvSpPr>
        <p:spPr>
          <a:xfrm>
            <a:off x="1788160" y="1530350"/>
            <a:ext cx="6671175" cy="2082800"/>
          </a:xfrm>
          <a:prstGeom prst="rect">
            <a:avLst/>
          </a:prstGeom>
          <a:gradFill flip="none" rotWithShape="1">
            <a:gsLst>
              <a:gs pos="0">
                <a:srgbClr val="F9D172"/>
              </a:gs>
              <a:gs pos="5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BA76AA5-DEBD-4D4F-9D2B-B76FA155F87E}"/>
              </a:ext>
            </a:extLst>
          </p:cNvPr>
          <p:cNvGrpSpPr/>
          <p:nvPr/>
        </p:nvGrpSpPr>
        <p:grpSpPr>
          <a:xfrm>
            <a:off x="-197394" y="-446298"/>
            <a:ext cx="4765994" cy="5174787"/>
            <a:chOff x="-102000" y="-699770"/>
            <a:chExt cx="5361942" cy="547751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CC81495-36AD-4DF0-9A1F-FA145EA3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2000" y="-699770"/>
              <a:ext cx="5361942" cy="547751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0718EA3-9C17-45B5-ACBE-BA9C3F3E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709" y="538159"/>
              <a:ext cx="3150735" cy="3685013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DD9E607-9AA6-4F70-9597-3F438D29E2CB}"/>
              </a:ext>
            </a:extLst>
          </p:cNvPr>
          <p:cNvSpPr txBox="1"/>
          <p:nvPr/>
        </p:nvSpPr>
        <p:spPr>
          <a:xfrm>
            <a:off x="5253877" y="1752193"/>
            <a:ext cx="2930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000" b="1" dirty="0">
                <a:solidFill>
                  <a:srgbClr val="754C24"/>
                </a:solidFill>
                <a:cs typeface="+mn-ea"/>
                <a:sym typeface="+mn-lt"/>
              </a:rPr>
              <a:t>I. KIẾN THỨC CHUNG</a:t>
            </a:r>
            <a:endParaRPr lang="zh-CN" altLang="en-US" sz="2000" b="1" dirty="0">
              <a:solidFill>
                <a:srgbClr val="754C24"/>
              </a:solidFill>
              <a:cs typeface="+mn-ea"/>
              <a:sym typeface="+mn-lt"/>
            </a:endParaRPr>
          </a:p>
        </p:txBody>
      </p:sp>
      <p:pic>
        <p:nvPicPr>
          <p:cNvPr id="8" name="PA_图片 40">
            <a:extLst>
              <a:ext uri="{FF2B5EF4-FFF2-40B4-BE49-F238E27FC236}">
                <a16:creationId xmlns:a16="http://schemas.microsoft.com/office/drawing/2014/main" id="{0FCC0D6E-7088-44FB-9557-D16FA7AB43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363" y="1753178"/>
            <a:ext cx="680514" cy="521361"/>
          </a:xfrm>
          <a:prstGeom prst="rect">
            <a:avLst/>
          </a:prstGeom>
        </p:spPr>
      </p:pic>
      <p:cxnSp>
        <p:nvCxnSpPr>
          <p:cNvPr id="10" name="PA_直接连接符 43">
            <a:extLst>
              <a:ext uri="{FF2B5EF4-FFF2-40B4-BE49-F238E27FC236}">
                <a16:creationId xmlns:a16="http://schemas.microsoft.com/office/drawing/2014/main" id="{FC4653B1-60E0-48B0-850B-CB5518F256DD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5244351" y="2141096"/>
            <a:ext cx="2669375" cy="0"/>
          </a:xfrm>
          <a:prstGeom prst="line">
            <a:avLst/>
          </a:prstGeom>
          <a:ln w="12700">
            <a:solidFill>
              <a:srgbClr val="754C2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5CC387C8-53B1-4EC3-954A-0BDEBC489D0E}"/>
              </a:ext>
            </a:extLst>
          </p:cNvPr>
          <p:cNvSpPr txBox="1"/>
          <p:nvPr/>
        </p:nvSpPr>
        <p:spPr>
          <a:xfrm>
            <a:off x="4769974" y="2382957"/>
            <a:ext cx="3898361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1.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Cách</a:t>
            </a: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trích</a:t>
            </a: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dẫn</a:t>
            </a: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,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chú</a:t>
            </a: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thích</a:t>
            </a: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trong</a:t>
            </a: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văn</a:t>
            </a: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bản</a:t>
            </a: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2.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Phương</a:t>
            </a: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tiện</a:t>
            </a: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giao</a:t>
            </a: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tiếp</a:t>
            </a: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 phi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ngôn</a:t>
            </a:r>
            <a:r>
              <a:rPr lang="en-US" altLang="zh-CN" sz="1400" b="1" i="1" dirty="0">
                <a:solidFill>
                  <a:srgbClr val="754C24"/>
                </a:solidFill>
                <a:cs typeface="+mn-ea"/>
                <a:sym typeface="+mn-lt"/>
              </a:rPr>
              <a:t> </a:t>
            </a:r>
            <a:r>
              <a:rPr lang="en-US" altLang="zh-CN" sz="1400" b="1" i="1" dirty="0" err="1">
                <a:solidFill>
                  <a:srgbClr val="754C24"/>
                </a:solidFill>
                <a:cs typeface="+mn-ea"/>
                <a:sym typeface="+mn-lt"/>
              </a:rPr>
              <a:t>ngữ</a:t>
            </a:r>
            <a:endParaRPr lang="en-US" altLang="zh-CN" sz="1400" b="1" i="1" dirty="0">
              <a:solidFill>
                <a:srgbClr val="754C24"/>
              </a:solidFill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7E44412-1ACC-43DE-A74F-C897E13A39B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63287"/>
            <a:ext cx="227837" cy="889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06D72A5-3107-4BFB-B2BD-9527C39528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999821" y="-729987"/>
            <a:ext cx="226606" cy="17787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9874C59-4054-46EE-91A9-1F17C4E507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 flipV="1">
            <a:off x="8878063" y="4104271"/>
            <a:ext cx="227837" cy="889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F9F1747-BC0E-4F7A-9F00-855F8601AC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16200000" flipV="1">
            <a:off x="7999821" y="4107817"/>
            <a:ext cx="226606" cy="177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849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A5BF45-3B7D-7B46-AE63-3DF6BFD3D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843775"/>
              </p:ext>
            </p:extLst>
          </p:nvPr>
        </p:nvGraphicFramePr>
        <p:xfrm>
          <a:off x="246186" y="261650"/>
          <a:ext cx="8593012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2105">
                  <a:extLst>
                    <a:ext uri="{9D8B030D-6E8A-4147-A177-3AD203B41FA5}">
                      <a16:colId xmlns:a16="http://schemas.microsoft.com/office/drawing/2014/main" val="3614952818"/>
                    </a:ext>
                  </a:extLst>
                </a:gridCol>
                <a:gridCol w="3536444">
                  <a:extLst>
                    <a:ext uri="{9D8B030D-6E8A-4147-A177-3AD203B41FA5}">
                      <a16:colId xmlns:a16="http://schemas.microsoft.com/office/drawing/2014/main" val="3787397715"/>
                    </a:ext>
                  </a:extLst>
                </a:gridCol>
                <a:gridCol w="3044463">
                  <a:extLst>
                    <a:ext uri="{9D8B030D-6E8A-4147-A177-3AD203B41FA5}">
                      <a16:colId xmlns:a16="http://schemas.microsoft.com/office/drawing/2014/main" val="9647164"/>
                    </a:ext>
                  </a:extLst>
                </a:gridCol>
              </a:tblGrid>
              <a:tr h="1470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 dung</a:t>
                      </a:r>
                      <a:endParaRPr lang="en-VN" sz="25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5812" marR="358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 hỏi</a:t>
                      </a:r>
                      <a:endParaRPr lang="en-VN" sz="25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5812" marR="358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 lời</a:t>
                      </a:r>
                      <a:endParaRPr lang="en-VN" sz="25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5812" marR="35812" marT="0" marB="0"/>
                </a:tc>
                <a:extLst>
                  <a:ext uri="{0D108BD9-81ED-4DB2-BD59-A6C34878D82A}">
                    <a16:rowId xmlns:a16="http://schemas.microsoft.com/office/drawing/2014/main" val="3473877371"/>
                  </a:ext>
                </a:extLst>
              </a:tr>
              <a:tr h="148406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vi-VN" sz="25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 trích dẫn, chú thích</a:t>
                      </a:r>
                      <a:endParaRPr lang="en-VN" sz="2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5812" marR="358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Khi trình bày một vấn đề, người viết có cần trích dẫn không?</a:t>
                      </a:r>
                      <a:endParaRPr lang="en-VN" sz="2500" i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Có những cách trích dẫn nào?</a:t>
                      </a:r>
                      <a:endParaRPr lang="en-VN" sz="25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5812" marR="358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VN" sz="2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5812" marR="35812" marT="0" marB="0"/>
                </a:tc>
                <a:extLst>
                  <a:ext uri="{0D108BD9-81ED-4DB2-BD59-A6C34878D82A}">
                    <a16:rowId xmlns:a16="http://schemas.microsoft.com/office/drawing/2014/main" val="79655266"/>
                  </a:ext>
                </a:extLst>
              </a:tr>
              <a:tr h="815578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500" i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Chú thích là gì?</a:t>
                      </a:r>
                      <a:endParaRPr lang="en-VN" sz="2500" i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500" i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Có những cách chú thích nào?</a:t>
                      </a:r>
                      <a:endParaRPr lang="en-VN" sz="2500" i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5812" marR="358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VN" sz="2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5812" marR="35812" marT="0" marB="0"/>
                </a:tc>
                <a:extLst>
                  <a:ext uri="{0D108BD9-81ED-4DB2-BD59-A6C34878D82A}">
                    <a16:rowId xmlns:a16="http://schemas.microsoft.com/office/drawing/2014/main" val="3569662942"/>
                  </a:ext>
                </a:extLst>
              </a:tr>
              <a:tr h="8155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Phương tiện giao tiếp phi ngôn ngữ</a:t>
                      </a:r>
                      <a:endParaRPr lang="en-VN" sz="2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5812" marR="358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vi-VN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ó c</a:t>
                      </a:r>
                      <a:r>
                        <a:rPr lang="en-US" sz="25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ác</a:t>
                      </a:r>
                      <a:r>
                        <a:rPr lang="en-US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phương</a:t>
                      </a:r>
                      <a:r>
                        <a:rPr lang="en-US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giao</a:t>
                      </a:r>
                      <a:r>
                        <a:rPr lang="en-US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tiếp</a:t>
                      </a:r>
                      <a:r>
                        <a:rPr lang="en-US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phi </a:t>
                      </a:r>
                      <a:r>
                        <a:rPr lang="en-US" sz="25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ngôn</a:t>
                      </a:r>
                      <a:r>
                        <a:rPr lang="en-US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5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5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nào?</a:t>
                      </a:r>
                      <a:endParaRPr lang="en-VN" sz="25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5812" marR="358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5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VN" sz="2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5812" marR="35812" marT="0" marB="0"/>
                </a:tc>
                <a:extLst>
                  <a:ext uri="{0D108BD9-81ED-4DB2-BD59-A6C34878D82A}">
                    <a16:rowId xmlns:a16="http://schemas.microsoft.com/office/drawing/2014/main" val="2928926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661669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>
            <a:extLst>
              <a:ext uri="{FF2B5EF4-FFF2-40B4-BE49-F238E27FC236}">
                <a16:creationId xmlns:a16="http://schemas.microsoft.com/office/drawing/2014/main" id="{AD2ED748-88B3-334E-AD89-BEE95BD4E0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16237"/>
            <a:ext cx="227837" cy="2391855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C42D9A-AEAE-DC45-9BA2-715928BC20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3853313" y="1161109"/>
            <a:ext cx="226606" cy="765968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1FEC8544-5323-2B40-91EF-879CC3CC7E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341064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A0763CE6-3917-4540-8172-DFCC639AB6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753339" y="-949273"/>
            <a:ext cx="192091" cy="2319994"/>
          </a:xfrm>
          <a:prstGeom prst="rect">
            <a:avLst/>
          </a:prstGeom>
        </p:spPr>
      </p:pic>
      <p:pic>
        <p:nvPicPr>
          <p:cNvPr id="8" name="PA_图片 40">
            <a:extLst>
              <a:ext uri="{FF2B5EF4-FFF2-40B4-BE49-F238E27FC236}">
                <a16:creationId xmlns:a16="http://schemas.microsoft.com/office/drawing/2014/main" id="{9CFE1310-D654-854D-BEAC-648599B486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8422511" y="4510499"/>
            <a:ext cx="680514" cy="521361"/>
          </a:xfrm>
          <a:prstGeom prst="rect">
            <a:avLst/>
          </a:prstGeom>
        </p:spPr>
      </p:pic>
      <p:sp>
        <p:nvSpPr>
          <p:cNvPr id="9" name="PA_文本框 29">
            <a:extLst>
              <a:ext uri="{FF2B5EF4-FFF2-40B4-BE49-F238E27FC236}">
                <a16:creationId xmlns:a16="http://schemas.microsoft.com/office/drawing/2014/main" id="{A17C3A5F-4CE0-D64C-BB9A-87CB60918C5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5267" y="142545"/>
            <a:ext cx="641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1. Cách trích dẫn, chú thích trong văn bản</a:t>
            </a:r>
            <a:endParaRPr lang="zh-CN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A_图片 40">
            <a:extLst>
              <a:ext uri="{FF2B5EF4-FFF2-40B4-BE49-F238E27FC236}">
                <a16:creationId xmlns:a16="http://schemas.microsoft.com/office/drawing/2014/main" id="{4808B0B6-63ED-3C4F-BBC8-AD00D01A432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2069">
            <a:off x="7877208" y="4705660"/>
            <a:ext cx="680514" cy="521361"/>
          </a:xfrm>
          <a:prstGeom prst="rect">
            <a:avLst/>
          </a:prstGeom>
        </p:spPr>
      </p:pic>
      <p:pic>
        <p:nvPicPr>
          <p:cNvPr id="11" name="PA_图片 40">
            <a:extLst>
              <a:ext uri="{FF2B5EF4-FFF2-40B4-BE49-F238E27FC236}">
                <a16:creationId xmlns:a16="http://schemas.microsoft.com/office/drawing/2014/main" id="{E13A0518-EDEE-644E-984D-E7C09E24B88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950">
            <a:off x="7870964" y="4244644"/>
            <a:ext cx="680514" cy="521361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584386C1-8ED0-E944-BAEC-FB5D7FE2194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0752">
            <a:off x="8119983" y="3918264"/>
            <a:ext cx="680514" cy="521361"/>
          </a:xfrm>
          <a:prstGeom prst="rect">
            <a:avLst/>
          </a:prstGeom>
        </p:spPr>
      </p:pic>
      <p:pic>
        <p:nvPicPr>
          <p:cNvPr id="13" name="PA_图片 40">
            <a:extLst>
              <a:ext uri="{FF2B5EF4-FFF2-40B4-BE49-F238E27FC236}">
                <a16:creationId xmlns:a16="http://schemas.microsoft.com/office/drawing/2014/main" id="{14C3DF22-738C-3043-9A68-6EAF1DA70405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7339">
            <a:off x="8537806" y="3755568"/>
            <a:ext cx="680514" cy="521361"/>
          </a:xfrm>
          <a:prstGeom prst="rect">
            <a:avLst/>
          </a:prstGeom>
        </p:spPr>
      </p:pic>
      <p:sp>
        <p:nvSpPr>
          <p:cNvPr id="14" name="PA_文本框 29">
            <a:extLst>
              <a:ext uri="{FF2B5EF4-FFF2-40B4-BE49-F238E27FC236}">
                <a16:creationId xmlns:a16="http://schemas.microsoft.com/office/drawing/2014/main" id="{C8416695-9D1C-4A48-B700-89FAB0FF1F4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75267" y="698699"/>
            <a:ext cx="641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i="1" dirty="0">
                <a:solidFill>
                  <a:srgbClr val="754C2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a. Cách trích dẫn</a:t>
            </a:r>
            <a:endParaRPr lang="zh-CN" altLang="en-US" sz="2400" b="1" i="1" dirty="0">
              <a:solidFill>
                <a:srgbClr val="754C24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1246EA2-F456-774F-8EC1-A69764B10D0F}"/>
              </a:ext>
            </a:extLst>
          </p:cNvPr>
          <p:cNvSpPr/>
          <p:nvPr/>
        </p:nvSpPr>
        <p:spPr>
          <a:xfrm>
            <a:off x="1202002" y="1894376"/>
            <a:ext cx="6647382" cy="1395664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6647382"/>
                      <a:gd name="connsiteY0" fmla="*/ 232615 h 1395664"/>
                      <a:gd name="connsiteX1" fmla="*/ 232615 w 6647382"/>
                      <a:gd name="connsiteY1" fmla="*/ 0 h 1395664"/>
                      <a:gd name="connsiteX2" fmla="*/ 6414767 w 6647382"/>
                      <a:gd name="connsiteY2" fmla="*/ 0 h 1395664"/>
                      <a:gd name="connsiteX3" fmla="*/ 6647382 w 6647382"/>
                      <a:gd name="connsiteY3" fmla="*/ 232615 h 1395664"/>
                      <a:gd name="connsiteX4" fmla="*/ 6647382 w 6647382"/>
                      <a:gd name="connsiteY4" fmla="*/ 1163049 h 1395664"/>
                      <a:gd name="connsiteX5" fmla="*/ 6414767 w 6647382"/>
                      <a:gd name="connsiteY5" fmla="*/ 1395664 h 1395664"/>
                      <a:gd name="connsiteX6" fmla="*/ 232615 w 6647382"/>
                      <a:gd name="connsiteY6" fmla="*/ 1395664 h 1395664"/>
                      <a:gd name="connsiteX7" fmla="*/ 0 w 6647382"/>
                      <a:gd name="connsiteY7" fmla="*/ 1163049 h 1395664"/>
                      <a:gd name="connsiteX8" fmla="*/ 0 w 6647382"/>
                      <a:gd name="connsiteY8" fmla="*/ 232615 h 1395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647382" h="1395664" fill="none" extrusionOk="0">
                        <a:moveTo>
                          <a:pt x="0" y="232615"/>
                        </a:moveTo>
                        <a:cubicBezTo>
                          <a:pt x="8391" y="123372"/>
                          <a:pt x="119695" y="3218"/>
                          <a:pt x="232615" y="0"/>
                        </a:cubicBezTo>
                        <a:cubicBezTo>
                          <a:pt x="1705480" y="-47972"/>
                          <a:pt x="3543616" y="-135018"/>
                          <a:pt x="6414767" y="0"/>
                        </a:cubicBezTo>
                        <a:cubicBezTo>
                          <a:pt x="6541633" y="-7105"/>
                          <a:pt x="6636503" y="126435"/>
                          <a:pt x="6647382" y="232615"/>
                        </a:cubicBezTo>
                        <a:cubicBezTo>
                          <a:pt x="6587388" y="507380"/>
                          <a:pt x="6628660" y="786457"/>
                          <a:pt x="6647382" y="1163049"/>
                        </a:cubicBezTo>
                        <a:cubicBezTo>
                          <a:pt x="6633760" y="1283273"/>
                          <a:pt x="6554574" y="1382575"/>
                          <a:pt x="6414767" y="1395664"/>
                        </a:cubicBezTo>
                        <a:cubicBezTo>
                          <a:pt x="4692345" y="1476150"/>
                          <a:pt x="1644479" y="1302544"/>
                          <a:pt x="232615" y="1395664"/>
                        </a:cubicBezTo>
                        <a:cubicBezTo>
                          <a:pt x="116295" y="1398787"/>
                          <a:pt x="-5486" y="1286347"/>
                          <a:pt x="0" y="1163049"/>
                        </a:cubicBezTo>
                        <a:cubicBezTo>
                          <a:pt x="45309" y="720392"/>
                          <a:pt x="71301" y="510842"/>
                          <a:pt x="0" y="232615"/>
                        </a:cubicBezTo>
                        <a:close/>
                      </a:path>
                      <a:path w="6647382" h="1395664" stroke="0" extrusionOk="0">
                        <a:moveTo>
                          <a:pt x="0" y="232615"/>
                        </a:moveTo>
                        <a:cubicBezTo>
                          <a:pt x="908" y="102841"/>
                          <a:pt x="101096" y="22706"/>
                          <a:pt x="232615" y="0"/>
                        </a:cubicBezTo>
                        <a:cubicBezTo>
                          <a:pt x="3051040" y="-167747"/>
                          <a:pt x="3353782" y="44969"/>
                          <a:pt x="6414767" y="0"/>
                        </a:cubicBezTo>
                        <a:cubicBezTo>
                          <a:pt x="6566670" y="-583"/>
                          <a:pt x="6653155" y="95618"/>
                          <a:pt x="6647382" y="232615"/>
                        </a:cubicBezTo>
                        <a:cubicBezTo>
                          <a:pt x="6729193" y="414383"/>
                          <a:pt x="6675225" y="1062958"/>
                          <a:pt x="6647382" y="1163049"/>
                        </a:cubicBezTo>
                        <a:cubicBezTo>
                          <a:pt x="6657799" y="1270020"/>
                          <a:pt x="6548209" y="1378999"/>
                          <a:pt x="6414767" y="1395664"/>
                        </a:cubicBezTo>
                        <a:cubicBezTo>
                          <a:pt x="3407148" y="1519761"/>
                          <a:pt x="2955637" y="1347869"/>
                          <a:pt x="232615" y="1395664"/>
                        </a:cubicBezTo>
                        <a:cubicBezTo>
                          <a:pt x="84128" y="1390530"/>
                          <a:pt x="-10744" y="1283553"/>
                          <a:pt x="0" y="1163049"/>
                        </a:cubicBezTo>
                        <a:cubicBezTo>
                          <a:pt x="54520" y="746666"/>
                          <a:pt x="-32317" y="646551"/>
                          <a:pt x="0" y="23261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Khi trình bày một vấn đề, người viết có thể trích dẫn ý kiến của người khác để bình luận hoặc để tăng thêm sức thuyết phục cho lập luận của mình. </a:t>
            </a:r>
          </a:p>
        </p:txBody>
      </p:sp>
    </p:spTree>
    <p:extLst>
      <p:ext uri="{BB962C8B-B14F-4D97-AF65-F5344CB8AC3E}">
        <p14:creationId xmlns:p14="http://schemas.microsoft.com/office/powerpoint/2010/main" val="37983007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17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>
            <a:extLst>
              <a:ext uri="{FF2B5EF4-FFF2-40B4-BE49-F238E27FC236}">
                <a16:creationId xmlns:a16="http://schemas.microsoft.com/office/drawing/2014/main" id="{AD2ED748-88B3-334E-AD89-BEE95BD4E0A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22859" y="2616237"/>
            <a:ext cx="227837" cy="2391855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C42D9A-AEAE-DC45-9BA2-715928BC201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3853313" y="1161109"/>
            <a:ext cx="226606" cy="765968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1FEC8544-5323-2B40-91EF-879CC3CC7EB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14" t="90522" b="291"/>
          <a:stretch/>
        </p:blipFill>
        <p:spPr>
          <a:xfrm>
            <a:off x="8878063" y="177800"/>
            <a:ext cx="227837" cy="341064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A0763CE6-3917-4540-8172-DFCC639AB64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81" t="90522" b="680"/>
          <a:stretch/>
        </p:blipFill>
        <p:spPr>
          <a:xfrm rot="5400000">
            <a:off x="7753339" y="-949273"/>
            <a:ext cx="192091" cy="2319994"/>
          </a:xfrm>
          <a:prstGeom prst="rect">
            <a:avLst/>
          </a:prstGeom>
        </p:spPr>
      </p:pic>
      <p:pic>
        <p:nvPicPr>
          <p:cNvPr id="8" name="PA_图片 40">
            <a:extLst>
              <a:ext uri="{FF2B5EF4-FFF2-40B4-BE49-F238E27FC236}">
                <a16:creationId xmlns:a16="http://schemas.microsoft.com/office/drawing/2014/main" id="{9CFE1310-D654-854D-BEAC-648599B4867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0491">
            <a:off x="8422511" y="4510499"/>
            <a:ext cx="680514" cy="521361"/>
          </a:xfrm>
          <a:prstGeom prst="rect">
            <a:avLst/>
          </a:prstGeom>
        </p:spPr>
      </p:pic>
      <p:sp>
        <p:nvSpPr>
          <p:cNvPr id="9" name="PA_文本框 29">
            <a:extLst>
              <a:ext uri="{FF2B5EF4-FFF2-40B4-BE49-F238E27FC236}">
                <a16:creationId xmlns:a16="http://schemas.microsoft.com/office/drawing/2014/main" id="{A17C3A5F-4CE0-D64C-BB9A-87CB60918C5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5267" y="142545"/>
            <a:ext cx="641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1. Cách trích dẫn, chú thích trong văn bản</a:t>
            </a:r>
            <a:endParaRPr lang="zh-CN" alt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A_图片 40">
            <a:extLst>
              <a:ext uri="{FF2B5EF4-FFF2-40B4-BE49-F238E27FC236}">
                <a16:creationId xmlns:a16="http://schemas.microsoft.com/office/drawing/2014/main" id="{4808B0B6-63ED-3C4F-BBC8-AD00D01A4327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2069">
            <a:off x="7877208" y="4705660"/>
            <a:ext cx="680514" cy="521361"/>
          </a:xfrm>
          <a:prstGeom prst="rect">
            <a:avLst/>
          </a:prstGeom>
        </p:spPr>
      </p:pic>
      <p:pic>
        <p:nvPicPr>
          <p:cNvPr id="11" name="PA_图片 40">
            <a:extLst>
              <a:ext uri="{FF2B5EF4-FFF2-40B4-BE49-F238E27FC236}">
                <a16:creationId xmlns:a16="http://schemas.microsoft.com/office/drawing/2014/main" id="{E13A0518-EDEE-644E-984D-E7C09E24B889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0950">
            <a:off x="7870964" y="4244644"/>
            <a:ext cx="680514" cy="521361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584386C1-8ED0-E944-BAEC-FB5D7FE21949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0752">
            <a:off x="8119983" y="3918264"/>
            <a:ext cx="680514" cy="521361"/>
          </a:xfrm>
          <a:prstGeom prst="rect">
            <a:avLst/>
          </a:prstGeom>
        </p:spPr>
      </p:pic>
      <p:pic>
        <p:nvPicPr>
          <p:cNvPr id="13" name="PA_图片 40">
            <a:extLst>
              <a:ext uri="{FF2B5EF4-FFF2-40B4-BE49-F238E27FC236}">
                <a16:creationId xmlns:a16="http://schemas.microsoft.com/office/drawing/2014/main" id="{14C3DF22-738C-3043-9A68-6EAF1DA70405}"/>
              </a:ext>
            </a:extLst>
          </p:cNvPr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7339">
            <a:off x="8537806" y="3755568"/>
            <a:ext cx="680514" cy="521361"/>
          </a:xfrm>
          <a:prstGeom prst="rect">
            <a:avLst/>
          </a:prstGeom>
        </p:spPr>
      </p:pic>
      <p:sp>
        <p:nvSpPr>
          <p:cNvPr id="14" name="PA_文本框 29">
            <a:extLst>
              <a:ext uri="{FF2B5EF4-FFF2-40B4-BE49-F238E27FC236}">
                <a16:creationId xmlns:a16="http://schemas.microsoft.com/office/drawing/2014/main" id="{C8416695-9D1C-4A48-B700-89FAB0FF1F4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75267" y="698699"/>
            <a:ext cx="641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i="1" dirty="0">
                <a:solidFill>
                  <a:srgbClr val="754C24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a. Cách trích dẫn</a:t>
            </a:r>
            <a:endParaRPr lang="zh-CN" altLang="en-US" sz="2400" b="1" i="1" dirty="0">
              <a:solidFill>
                <a:srgbClr val="754C24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5" name="MH_Text_1">
            <a:extLst>
              <a:ext uri="{FF2B5EF4-FFF2-40B4-BE49-F238E27FC236}">
                <a16:creationId xmlns:a16="http://schemas.microsoft.com/office/drawing/2014/main" id="{7DDFD841-EE25-544B-AEC6-A65EBB3E020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200797" y="1757239"/>
            <a:ext cx="4316534" cy="464344"/>
          </a:xfrm>
          <a:prstGeom prst="round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 w="28575">
            <a:solidFill>
              <a:srgbClr val="FAAA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zh-CN" sz="2400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Trích</a:t>
            </a:r>
            <a:r>
              <a:rPr lang="en-US" altLang="zh-CN" sz="2400" dirty="0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dẫn</a:t>
            </a:r>
            <a:r>
              <a:rPr lang="en-US" altLang="zh-CN" sz="2400" dirty="0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trực</a:t>
            </a:r>
            <a:r>
              <a:rPr lang="en-US" altLang="zh-CN" sz="2400" dirty="0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endParaRPr lang="zh-CN" altLang="en-US" sz="2400" dirty="0">
              <a:solidFill>
                <a:srgbClr val="1C1C1C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MH_Text_3">
            <a:extLst>
              <a:ext uri="{FF2B5EF4-FFF2-40B4-BE49-F238E27FC236}">
                <a16:creationId xmlns:a16="http://schemas.microsoft.com/office/drawing/2014/main" id="{A5B1EC83-F2D9-EC42-8850-368317D1CC5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200797" y="3388395"/>
            <a:ext cx="4316534" cy="463154"/>
          </a:xfrm>
          <a:prstGeom prst="round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 w="28575">
            <a:solidFill>
              <a:srgbClr val="FAAA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zh-CN" sz="2400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Trích</a:t>
            </a:r>
            <a:r>
              <a:rPr lang="en-US" altLang="zh-CN" sz="2400" dirty="0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dẫn</a:t>
            </a:r>
            <a:r>
              <a:rPr lang="en-US" altLang="zh-CN" sz="2400" dirty="0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gián</a:t>
            </a:r>
            <a:r>
              <a:rPr lang="en-US" altLang="zh-CN" sz="2400" dirty="0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1C1C1C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endParaRPr lang="zh-CN" altLang="en-US" sz="2400" dirty="0">
              <a:solidFill>
                <a:srgbClr val="1C1C1C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18" name="MH_Other_3">
            <a:extLst>
              <a:ext uri="{FF2B5EF4-FFF2-40B4-BE49-F238E27FC236}">
                <a16:creationId xmlns:a16="http://schemas.microsoft.com/office/drawing/2014/main" id="{1F353485-C934-7F4E-B8C9-03C1DF0966AD}"/>
              </a:ext>
            </a:extLst>
          </p:cNvPr>
          <p:cNvCxnSpPr>
            <a:cxnSpLocks/>
            <a:stCxn id="21" idx="6"/>
            <a:endCxn id="15" idx="1"/>
          </p:cNvCxnSpPr>
          <p:nvPr>
            <p:custDataLst>
              <p:tags r:id="rId10"/>
            </p:custDataLst>
          </p:nvPr>
        </p:nvCxnSpPr>
        <p:spPr>
          <a:xfrm flipV="1">
            <a:off x="2599728" y="1989411"/>
            <a:ext cx="601069" cy="723069"/>
          </a:xfrm>
          <a:prstGeom prst="bentConnector3">
            <a:avLst/>
          </a:prstGeom>
          <a:ln w="15875">
            <a:solidFill>
              <a:srgbClr val="FAAA21"/>
            </a:solidFill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MH_Other_4">
            <a:extLst>
              <a:ext uri="{FF2B5EF4-FFF2-40B4-BE49-F238E27FC236}">
                <a16:creationId xmlns:a16="http://schemas.microsoft.com/office/drawing/2014/main" id="{6FD4830D-0545-0844-8F2F-7BB8FD324F87}"/>
              </a:ext>
            </a:extLst>
          </p:cNvPr>
          <p:cNvCxnSpPr>
            <a:cxnSpLocks/>
            <a:stCxn id="21" idx="6"/>
            <a:endCxn id="17" idx="1"/>
          </p:cNvCxnSpPr>
          <p:nvPr>
            <p:custDataLst>
              <p:tags r:id="rId11"/>
            </p:custDataLst>
          </p:nvPr>
        </p:nvCxnSpPr>
        <p:spPr>
          <a:xfrm>
            <a:off x="2599728" y="2712480"/>
            <a:ext cx="601069" cy="907492"/>
          </a:xfrm>
          <a:prstGeom prst="bentConnector3">
            <a:avLst/>
          </a:prstGeom>
          <a:ln w="15875">
            <a:solidFill>
              <a:srgbClr val="FAAA21"/>
            </a:solidFill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图片 28">
            <a:extLst>
              <a:ext uri="{FF2B5EF4-FFF2-40B4-BE49-F238E27FC236}">
                <a16:creationId xmlns:a16="http://schemas.microsoft.com/office/drawing/2014/main" id="{98B427D4-483D-C94E-992E-2E83C3B2378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47" t="354" r="12553" b="-354"/>
          <a:stretch/>
        </p:blipFill>
        <p:spPr>
          <a:xfrm>
            <a:off x="509752" y="1550034"/>
            <a:ext cx="2293950" cy="2293950"/>
          </a:xfrm>
          <a:prstGeom prst="ellipse">
            <a:avLst/>
          </a:prstGeom>
        </p:spPr>
      </p:pic>
      <p:sp>
        <p:nvSpPr>
          <p:cNvPr id="21" name="MH_SubTitle_1">
            <a:extLst>
              <a:ext uri="{FF2B5EF4-FFF2-40B4-BE49-F238E27FC236}">
                <a16:creationId xmlns:a16="http://schemas.microsoft.com/office/drawing/2014/main" id="{1CE82714-E0B1-7443-A6F5-DD72F605BF31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689247" y="1757239"/>
            <a:ext cx="1910481" cy="1910481"/>
          </a:xfrm>
          <a:prstGeom prst="ellipse">
            <a:avLst/>
          </a:prstGeom>
          <a:solidFill>
            <a:srgbClr val="FAAA2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altLang="zh-CN" sz="2400" b="1" dirty="0" err="1">
                <a:solidFill>
                  <a:srgbClr val="F9F9F9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2400" b="1" dirty="0">
                <a:solidFill>
                  <a:srgbClr val="F9F9F9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2 </a:t>
            </a:r>
            <a:r>
              <a:rPr lang="en-US" altLang="zh-CN" sz="2400" b="1" dirty="0" err="1">
                <a:solidFill>
                  <a:srgbClr val="F9F9F9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2400" b="1" dirty="0">
                <a:solidFill>
                  <a:srgbClr val="F9F9F9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9F9F9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trích</a:t>
            </a:r>
            <a:r>
              <a:rPr lang="en-US" altLang="zh-CN" sz="2400" b="1" dirty="0">
                <a:solidFill>
                  <a:srgbClr val="F9F9F9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9F9F9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dẫn</a:t>
            </a:r>
            <a:endParaRPr lang="zh-CN" altLang="zh-CN" sz="2400" b="1" dirty="0">
              <a:solidFill>
                <a:srgbClr val="F9F9F9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87414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17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78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78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78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  <p:bldP spid="17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水彩向日花开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Other"/>
  <p:tag name="MH_ORDER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Text"/>
  <p:tag name="MH_ORDER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SubTitle"/>
  <p:tag name="MH_ORDER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Other"/>
  <p:tag name="MH_ORDER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652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Text"/>
  <p:tag name="MH_ORDER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652"/>
  <p:tag name="MH_LIBRARY" val="GRAPHIC"/>
  <p:tag name="MH_TYPE" val="SubTitle"/>
  <p:tag name="MH_ORDER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652"/>
  <p:tag name="MH_LIBRARY" val="GRAPHIC"/>
  <p:tag name="MH_TYPE" val="Text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652"/>
  <p:tag name="MH_LIBRARY" val="GRAPHIC"/>
  <p:tag name="MH_TYPE" val="Text"/>
  <p:tag name="MH_ORDER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652"/>
  <p:tag name="MH_LIBRARY" val="GRAPHIC"/>
  <p:tag name="MH_TYPE" val="Other"/>
  <p:tag name="MH_ORDER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652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652"/>
  <p:tag name="MH_LIBRARY" val="GRAPHIC"/>
  <p:tag name="MH_TYPE" val="SubTitle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652"/>
  <p:tag name="MH_LIBRARY" val="GRAPHIC"/>
  <p:tag name="MH_TYPE" val="Text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802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652"/>
  <p:tag name="MH_LIBRARY" val="GRAPHIC"/>
  <p:tag name="MH_TYPE" val="Text"/>
  <p:tag name="MH_ORDE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802"/>
  <p:tag name="MH_LIBRARY" val="GRAPHIC"/>
  <p:tag name="MH_TYPE" val="Other"/>
  <p:tag name="MH_ORDER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802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802"/>
  <p:tag name="MH_LIBRARY" val="GRAPHIC"/>
  <p:tag name="MH_TYPE" val="Other"/>
  <p:tag name="MH_ORDER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802"/>
  <p:tag name="MH_LIBRARY" val="GRAPHIC"/>
  <p:tag name="MH_TYPE" val="SubTitle"/>
  <p:tag name="MH_ORD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00619"/>
  <p:tag name="MH_LIBRARY" val="GRAPHIC"/>
  <p:tag name="MH_TYPE" val="Other"/>
  <p:tag name="MH_ORDER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00619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00619"/>
  <p:tag name="MH_LIBRARY" val="GRAPHIC"/>
  <p:tag name="MH_TYPE" val="Other"/>
  <p:tag name="MH_ORDER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00619"/>
  <p:tag name="MH_LIBRARY" val="GRAPHIC"/>
  <p:tag name="MH_TYPE" val="SubTitle"/>
  <p:tag name="MH_ORDER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00619"/>
  <p:tag name="MH_LIBRARY" val="GRAPHIC"/>
  <p:tag name="MH_TYPE" val="SubTitle"/>
  <p:tag name="MH_ORDER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00619"/>
  <p:tag name="MH_LIBRARY" val="GRAPHIC"/>
  <p:tag name="MH_TYPE" val="SubTitle"/>
  <p:tag name="MH_OR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652"/>
  <p:tag name="MH_LIBRARY" val="GRAPHIC"/>
  <p:tag name="MH_TYPE" val="SubTitle"/>
  <p:tag name="MH_ORDER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652"/>
  <p:tag name="MH_LIBRARY" val="GRAPHIC"/>
  <p:tag name="MH_TYPE" val="SubTitle"/>
  <p:tag name="MH_ORDER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652"/>
  <p:tag name="MH_LIBRARY" val="GRAPHIC"/>
  <p:tag name="MH_TYPE" val="SubTitle"/>
  <p:tag name="MH_ORDE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Title"/>
  <p:tag name="MH_ORDER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Text"/>
  <p:tag name="MH_ORDER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SubTitle"/>
  <p:tag name="MH_ORDER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Other"/>
  <p:tag name="MH_ORDER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Text"/>
  <p:tag name="MH_ORDER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Other"/>
  <p:tag name="MH_ORDER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0652"/>
  <p:tag name="MH_LIBRARY" val="GRAPHIC"/>
  <p:tag name="MH_TYPE" val="SubTitle"/>
  <p:tag name="MH_ORDER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Title"/>
  <p:tag name="MH_ORDER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Text"/>
  <p:tag name="MH_ORDER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0151112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https://www.freeppt7.com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CF8404"/>
      </a:accent1>
      <a:accent2>
        <a:srgbClr val="FAAA21"/>
      </a:accent2>
      <a:accent3>
        <a:srgbClr val="8A5903"/>
      </a:accent3>
      <a:accent4>
        <a:srgbClr val="9B6303"/>
      </a:accent4>
      <a:accent5>
        <a:srgbClr val="CF8404"/>
      </a:accent5>
      <a:accent6>
        <a:srgbClr val="684202"/>
      </a:accent6>
      <a:hlink>
        <a:srgbClr val="CF8404"/>
      </a:hlink>
      <a:folHlink>
        <a:srgbClr val="BFBFBF"/>
      </a:folHlink>
    </a:clrScheme>
    <a:fontScheme name="hl4lmfor">
      <a:majorFont>
        <a:latin typeface="Arial" panose="020F0302020204030204"/>
        <a:ea typeface="Microsoft YaHei"/>
        <a:cs typeface=""/>
      </a:majorFont>
      <a:minorFont>
        <a:latin typeface="Arial" panose="020F0502020204030204"/>
        <a:ea typeface="Microsoft YaHei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CF8404"/>
    </a:accent1>
    <a:accent2>
      <a:srgbClr val="FAAA21"/>
    </a:accent2>
    <a:accent3>
      <a:srgbClr val="8A5903"/>
    </a:accent3>
    <a:accent4>
      <a:srgbClr val="9B6303"/>
    </a:accent4>
    <a:accent5>
      <a:srgbClr val="CF8404"/>
    </a:accent5>
    <a:accent6>
      <a:srgbClr val="684202"/>
    </a:accent6>
    <a:hlink>
      <a:srgbClr val="CF840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CF8404"/>
    </a:accent1>
    <a:accent2>
      <a:srgbClr val="FAAA21"/>
    </a:accent2>
    <a:accent3>
      <a:srgbClr val="8A5903"/>
    </a:accent3>
    <a:accent4>
      <a:srgbClr val="9B6303"/>
    </a:accent4>
    <a:accent5>
      <a:srgbClr val="CF8404"/>
    </a:accent5>
    <a:accent6>
      <a:srgbClr val="684202"/>
    </a:accent6>
    <a:hlink>
      <a:srgbClr val="CF840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CF8404"/>
    </a:accent1>
    <a:accent2>
      <a:srgbClr val="FAAA21"/>
    </a:accent2>
    <a:accent3>
      <a:srgbClr val="8A5903"/>
    </a:accent3>
    <a:accent4>
      <a:srgbClr val="9B6303"/>
    </a:accent4>
    <a:accent5>
      <a:srgbClr val="CF8404"/>
    </a:accent5>
    <a:accent6>
      <a:srgbClr val="684202"/>
    </a:accent6>
    <a:hlink>
      <a:srgbClr val="CF840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919</TotalTime>
  <Words>964</Words>
  <Application>Microsoft Macintosh PowerPoint</Application>
  <PresentationFormat>On-screen Show (16:9)</PresentationFormat>
  <Paragraphs>105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等线</vt:lpstr>
      <vt:lpstr>Arial</vt:lpstr>
      <vt:lpstr>Calibri</vt:lpstr>
      <vt:lpstr>Times New Roman</vt:lpstr>
      <vt:lpstr>UTM Androgyne</vt:lpstr>
      <vt:lpstr>https://www.freeppt7.com​​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https://www.freeppt7.com</dc:creator>
  <cp:lastModifiedBy>Microsoft Office User</cp:lastModifiedBy>
  <cp:revision>537</cp:revision>
  <dcterms:created xsi:type="dcterms:W3CDTF">2017-07-20T03:12:34Z</dcterms:created>
  <dcterms:modified xsi:type="dcterms:W3CDTF">2022-08-02T10:59:14Z</dcterms:modified>
</cp:coreProperties>
</file>