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4"/>
  </p:notesMasterIdLst>
  <p:handoutMasterIdLst>
    <p:handoutMasterId r:id="rId35"/>
  </p:handoutMasterIdLst>
  <p:sldIdLst>
    <p:sldId id="520" r:id="rId2"/>
    <p:sldId id="531" r:id="rId3"/>
    <p:sldId id="521" r:id="rId4"/>
    <p:sldId id="529" r:id="rId5"/>
    <p:sldId id="532" r:id="rId6"/>
    <p:sldId id="533" r:id="rId7"/>
    <p:sldId id="359" r:id="rId8"/>
    <p:sldId id="535" r:id="rId9"/>
    <p:sldId id="534" r:id="rId10"/>
    <p:sldId id="354" r:id="rId11"/>
    <p:sldId id="360" r:id="rId12"/>
    <p:sldId id="536" r:id="rId13"/>
    <p:sldId id="538" r:id="rId14"/>
    <p:sldId id="537" r:id="rId15"/>
    <p:sldId id="540" r:id="rId16"/>
    <p:sldId id="541" r:id="rId17"/>
    <p:sldId id="542" r:id="rId18"/>
    <p:sldId id="545" r:id="rId19"/>
    <p:sldId id="539" r:id="rId20"/>
    <p:sldId id="543" r:id="rId21"/>
    <p:sldId id="546" r:id="rId22"/>
    <p:sldId id="544" r:id="rId23"/>
    <p:sldId id="547" r:id="rId24"/>
    <p:sldId id="355" r:id="rId25"/>
    <p:sldId id="548" r:id="rId26"/>
    <p:sldId id="357" r:id="rId27"/>
    <p:sldId id="550" r:id="rId28"/>
    <p:sldId id="552" r:id="rId29"/>
    <p:sldId id="358" r:id="rId30"/>
    <p:sldId id="549" r:id="rId31"/>
    <p:sldId id="551" r:id="rId32"/>
    <p:sldId id="352" r:id="rId33"/>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BEE"/>
    <a:srgbClr val="F9BD45"/>
    <a:srgbClr val="0067D8"/>
    <a:srgbClr val="002B66"/>
    <a:srgbClr val="00518E"/>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39" autoAdjust="0"/>
    <p:restoredTop sz="91946" autoAdjust="0"/>
  </p:normalViewPr>
  <p:slideViewPr>
    <p:cSldViewPr>
      <p:cViewPr varScale="1">
        <p:scale>
          <a:sx n="108" d="100"/>
          <a:sy n="108" d="100"/>
        </p:scale>
        <p:origin x="216" y="5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2"/>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Source Han Sans CN Medium" panose="020B0500000000000000" pitchFamily="34" charset="-128"/>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7320F5-D8AD-4452-B830-8BEA402BFCFD}" type="datetimeFigureOut">
              <a:rPr lang="zh-CN" altLang="en-US" smtClean="0">
                <a:latin typeface="Source Han Sans CN Medium" panose="020B0500000000000000" pitchFamily="34" charset="-128"/>
              </a:rPr>
              <a:t>2022/8/17</a:t>
            </a:fld>
            <a:endParaRPr lang="zh-CN" altLang="en-US" dirty="0">
              <a:latin typeface="Source Han Sans CN Medium" panose="020B0500000000000000" pitchFamily="34" charset="-128"/>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Source Han Sans CN Medium" panose="020B0500000000000000" pitchFamily="34" charset="-128"/>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89688C-7D17-4362-A0E1-77A3632F1F5C}" type="slidenum">
              <a:rPr lang="zh-CN" altLang="en-US" smtClean="0">
                <a:latin typeface="Source Han Sans CN Medium" panose="020B0500000000000000" pitchFamily="34" charset="-128"/>
              </a:rPr>
              <a:t>‹#›</a:t>
            </a:fld>
            <a:endParaRPr lang="zh-CN" altLang="en-US" dirty="0">
              <a:latin typeface="Source Han Sans CN Medium" panose="020B0500000000000000" pitchFamily="34" charset="-128"/>
            </a:endParaRPr>
          </a:p>
        </p:txBody>
      </p:sp>
    </p:spTree>
    <p:extLst>
      <p:ext uri="{BB962C8B-B14F-4D97-AF65-F5344CB8AC3E}">
        <p14:creationId xmlns:p14="http://schemas.microsoft.com/office/powerpoint/2010/main" val="1263601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defRPr>
            </a:lvl1pPr>
          </a:lstStyle>
          <a:p>
            <a:fld id="{6A00F3E2-8979-432C-85B4-41981836BC78}" type="datetimeFigureOut">
              <a:rPr lang="zh-CN" altLang="en-US" smtClean="0"/>
              <a:pPr/>
              <a:t>2022/8/17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defRPr>
            </a:lvl1pPr>
          </a:lstStyle>
          <a:p>
            <a:fld id="{97CF7A83-21D3-4566-8E1E-DE2655777461}" type="slidenum">
              <a:rPr lang="zh-CN" altLang="en-US" smtClean="0"/>
              <a:pPr/>
              <a:t>‹#›</a:t>
            </a:fld>
            <a:endParaRPr lang="zh-CN" altLang="en-US" dirty="0"/>
          </a:p>
        </p:txBody>
      </p:sp>
    </p:spTree>
    <p:extLst>
      <p:ext uri="{BB962C8B-B14F-4D97-AF65-F5344CB8AC3E}">
        <p14:creationId xmlns:p14="http://schemas.microsoft.com/office/powerpoint/2010/main" val="90562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mn-ea"/>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mn-ea"/>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mn-ea"/>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mn-ea"/>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6F93D2-E128-493D-A81A-E68C4418143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59102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6F93D2-E128-493D-A81A-E68C4418143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97727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6F93D2-E128-493D-A81A-E68C4418143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35432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6F93D2-E128-493D-A81A-E68C4418143D}"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36874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CF7A83-21D3-4566-8E1E-DE2655777461}" type="slidenum">
              <a:rPr lang="zh-CN" altLang="en-US" smtClean="0"/>
              <a:t>32</a:t>
            </a:fld>
            <a:endParaRPr lang="zh-CN" altLang="en-US"/>
          </a:p>
        </p:txBody>
      </p:sp>
    </p:spTree>
    <p:extLst>
      <p:ext uri="{BB962C8B-B14F-4D97-AF65-F5344CB8AC3E}">
        <p14:creationId xmlns:p14="http://schemas.microsoft.com/office/powerpoint/2010/main" val="133669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9" y="3"/>
            <a:ext cx="9141280" cy="5143494"/>
          </a:xfrm>
          <a:prstGeom prst="rect">
            <a:avLst/>
          </a:prstGeom>
        </p:spPr>
      </p:pic>
    </p:spTree>
    <p:extLst>
      <p:ext uri="{BB962C8B-B14F-4D97-AF65-F5344CB8AC3E}">
        <p14:creationId xmlns:p14="http://schemas.microsoft.com/office/powerpoint/2010/main" val="383768582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9" y="3"/>
            <a:ext cx="9141280" cy="5143494"/>
          </a:xfrm>
          <a:prstGeom prst="rect">
            <a:avLst/>
          </a:prstGeom>
        </p:spPr>
      </p:pic>
      <p:sp>
        <p:nvSpPr>
          <p:cNvPr id="3" name="矩形 2"/>
          <p:cNvSpPr/>
          <p:nvPr userDrawn="1"/>
        </p:nvSpPr>
        <p:spPr>
          <a:xfrm>
            <a:off x="179512" y="248356"/>
            <a:ext cx="8784976" cy="469965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2" name="文本框 1"/>
          <p:cNvSpPr txBox="1"/>
          <p:nvPr userDrawn="1"/>
        </p:nvSpPr>
        <p:spPr>
          <a:xfrm>
            <a:off x="4038040" y="339502"/>
            <a:ext cx="1067921" cy="369332"/>
          </a:xfrm>
          <a:prstGeom prst="rect">
            <a:avLst/>
          </a:prstGeom>
          <a:noFill/>
        </p:spPr>
        <p:txBody>
          <a:bodyPr wrap="none" rtlCol="0">
            <a:spAutoFit/>
          </a:bodyPr>
          <a:lstStyle/>
          <a:p>
            <a:pPr algn="ctr"/>
            <a:r>
              <a:rPr lang="en-US" altLang="zh-CN" sz="1800" b="0" i="0" dirty="0">
                <a:solidFill>
                  <a:schemeClr val="accent1"/>
                </a:solidFill>
                <a:latin typeface="Source Han Sans CN Medium" panose="020B0500000000000000" pitchFamily="34" charset="-128"/>
                <a:ea typeface="Source Han Sans CN Medium" panose="020B0500000000000000" pitchFamily="34" charset="-128"/>
              </a:rPr>
              <a:t>Section </a:t>
            </a:r>
            <a:endParaRPr lang="zh-CN" altLang="en-US" sz="1800" b="0" i="0" dirty="0">
              <a:solidFill>
                <a:schemeClr val="accent1"/>
              </a:solidFill>
              <a:latin typeface="Source Han Sans CN Medium" panose="020B0500000000000000" pitchFamily="34" charset="-128"/>
              <a:ea typeface="Source Han Sans CN Medium" panose="020B0500000000000000"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50" r:id="rId2"/>
  </p:sldLayoutIdLst>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438B-B866-4747-A233-CE66DFCC5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02" y="-196313"/>
            <a:ext cx="5847386" cy="5847386"/>
          </a:xfrm>
          <a:prstGeom prst="rect">
            <a:avLst/>
          </a:prstGeom>
        </p:spPr>
      </p:pic>
      <p:pic>
        <p:nvPicPr>
          <p:cNvPr id="2" name="Picture 1">
            <a:extLst>
              <a:ext uri="{FF2B5EF4-FFF2-40B4-BE49-F238E27FC236}">
                <a16:creationId xmlns:a16="http://schemas.microsoft.com/office/drawing/2014/main" id="{40747C83-A788-4140-9999-CA8DD0E6A7C1}"/>
              </a:ext>
            </a:extLst>
          </p:cNvPr>
          <p:cNvPicPr>
            <a:picLocks noChangeAspect="1"/>
          </p:cNvPicPr>
          <p:nvPr/>
        </p:nvPicPr>
        <p:blipFill>
          <a:blip r:embed="rId3"/>
          <a:stretch>
            <a:fillRect/>
          </a:stretch>
        </p:blipFill>
        <p:spPr>
          <a:xfrm>
            <a:off x="2667000" y="2185988"/>
            <a:ext cx="3810000" cy="1381125"/>
          </a:xfrm>
          <a:prstGeom prst="rect">
            <a:avLst/>
          </a:prstGeom>
        </p:spPr>
      </p:pic>
    </p:spTree>
    <p:extLst>
      <p:ext uri="{BB962C8B-B14F-4D97-AF65-F5344CB8AC3E}">
        <p14:creationId xmlns:p14="http://schemas.microsoft.com/office/powerpoint/2010/main" val="299635240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2555776" y="2645737"/>
            <a:ext cx="4294574" cy="646331"/>
          </a:xfrm>
          <a:prstGeom prst="rect">
            <a:avLst/>
          </a:prstGeom>
          <a:noFill/>
        </p:spPr>
        <p:txBody>
          <a:bodyPr wrap="none" rtlCol="0">
            <a:spAutoFit/>
          </a:bodyPr>
          <a:lstStyle/>
          <a:p>
            <a:pPr marL="0" lvl="1" algn="ctr"/>
            <a:r>
              <a:rPr lang="en-US" altLang="zh-CN" sz="36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ĐỌC – HIỂU VĂN BẢN</a:t>
            </a:r>
          </a:p>
        </p:txBody>
      </p:sp>
      <p:grpSp>
        <p:nvGrpSpPr>
          <p:cNvPr id="18" name="组合 17"/>
          <p:cNvGrpSpPr/>
          <p:nvPr/>
        </p:nvGrpSpPr>
        <p:grpSpPr>
          <a:xfrm>
            <a:off x="3779912" y="760054"/>
            <a:ext cx="1414548" cy="141454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
          <p:nvSpPr>
            <p:cNvPr id="20" name="椭圆 19"/>
            <p:cNvSpPr/>
            <p:nvPr/>
          </p:nvSpPr>
          <p:spPr>
            <a:xfrm>
              <a:off x="392112" y="760412"/>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grpSp>
      <p:sp>
        <p:nvSpPr>
          <p:cNvPr id="27" name="TextBox 13"/>
          <p:cNvSpPr txBox="1"/>
          <p:nvPr/>
        </p:nvSpPr>
        <p:spPr>
          <a:xfrm>
            <a:off x="4169979" y="1008950"/>
            <a:ext cx="634414" cy="1107996"/>
          </a:xfrm>
          <a:prstGeom prst="rect">
            <a:avLst/>
          </a:prstGeom>
          <a:noFill/>
        </p:spPr>
        <p:txBody>
          <a:bodyPr wrap="square" lIns="0" tIns="0" rIns="0" bIns="0" rtlCol="0">
            <a:spAutoFit/>
          </a:bodyPr>
          <a:lstStyle/>
          <a:p>
            <a:pPr algn="ctr"/>
            <a:r>
              <a:rPr lang="en-US" altLang="zh-CN"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rPr>
              <a:t>II</a:t>
            </a:r>
            <a:endParaRPr lang="zh-CN" altLang="en-US"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634170479"/>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67544" y="846133"/>
            <a:ext cx="8280920" cy="3594702"/>
          </a:xfrm>
          <a:prstGeom prst="rect">
            <a:avLst/>
          </a:prstGeom>
          <a:noFill/>
        </p:spPr>
        <p:txBody>
          <a:bodyPr wrap="square">
            <a:spAutoFit/>
          </a:bodyPr>
          <a:lstStyle/>
          <a:p>
            <a:pPr algn="just">
              <a:lnSpc>
                <a:spcPct val="150000"/>
              </a:lnSpc>
            </a:pPr>
            <a:r>
              <a:rPr lang="en-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 Sap</a:t>
            </a:r>
            <a:r>
              <a:rPr lang="vi-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ô</a:t>
            </a:r>
            <a:endParaRPr lang="en-VN" sz="2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Vị trí:</a:t>
            </a: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nằm ở phần mở đầu văn bản, dưới tiêu đề</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Nội dung:</a:t>
            </a: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Cung cấp thông tin cơ bản:</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Tên lễ hội</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Mục đích</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Giới thiệu khái quát nét độc đáo, đặc sắc của lễ hội</a:t>
            </a:r>
            <a:r>
              <a:rPr lang="vi-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Hình thức: </a:t>
            </a:r>
            <a:r>
              <a:rPr lang="vi-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 </a:t>
            </a:r>
            <a:r>
              <a:rPr lang="en-VN"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đậm</a:t>
            </a:r>
            <a:endParaRPr lang="en-VN" sz="22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3861694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3" end="3"/>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5">
                                            <p:txEl>
                                              <p:pRg st="4" end="4"/>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67544" y="846133"/>
            <a:ext cx="8280920" cy="547714"/>
          </a:xfrm>
          <a:prstGeom prst="rect">
            <a:avLst/>
          </a:prstGeom>
          <a:noFill/>
        </p:spPr>
        <p:txBody>
          <a:bodyPr wrap="square">
            <a:spAutoFit/>
          </a:bodyPr>
          <a:lstStyle/>
          <a:p>
            <a:pPr algn="just">
              <a:lnSpc>
                <a:spcPct val="150000"/>
              </a:lnSpc>
            </a:pPr>
            <a:r>
              <a:rPr lang="en-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 Sap</a:t>
            </a:r>
            <a:r>
              <a:rPr lang="vi-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ô</a:t>
            </a:r>
            <a:endParaRPr lang="en-VN" sz="2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TextBox 5">
            <a:extLst>
              <a:ext uri="{FF2B5EF4-FFF2-40B4-BE49-F238E27FC236}">
                <a16:creationId xmlns:a16="http://schemas.microsoft.com/office/drawing/2014/main" id="{88A65DB6-C14D-EA46-B207-57033AA5D4A0}"/>
              </a:ext>
            </a:extLst>
          </p:cNvPr>
          <p:cNvSpPr txBox="1"/>
          <p:nvPr/>
        </p:nvSpPr>
        <p:spPr>
          <a:xfrm>
            <a:off x="467544" y="1433015"/>
            <a:ext cx="8280920" cy="2308324"/>
          </a:xfrm>
          <a:prstGeom prst="rect">
            <a:avLst/>
          </a:prstGeom>
          <a:noFill/>
        </p:spPr>
        <p:txBody>
          <a:bodyPr wrap="square">
            <a:spAutoFit/>
          </a:bodyPr>
          <a:lstStyle/>
          <a:p>
            <a:pPr marL="285750" indent="-285750" algn="just">
              <a:buFont typeface="Symbol" pitchFamily="2" charset="2"/>
              <a:buChar char="Þ"/>
            </a:pPr>
            <a:r>
              <a:rPr lang="en-VN" sz="2400" dirty="0">
                <a:effectLst/>
                <a:latin typeface="Calibri" panose="020F0502020204030204" pitchFamily="34" charset="0"/>
                <a:ea typeface="Times New Roman" panose="02020603050405020304" pitchFamily="18" charset="0"/>
                <a:cs typeface="Calibri" panose="020F0502020204030204" pitchFamily="34" charset="0"/>
              </a:rPr>
              <a:t>Phần sa</a:t>
            </a:r>
            <a:r>
              <a:rPr lang="vi-VN" sz="2400" dirty="0">
                <a:effectLst/>
                <a:latin typeface="Calibri" panose="020F0502020204030204" pitchFamily="34" charset="0"/>
                <a:ea typeface="Times New Roman" panose="02020603050405020304" pitchFamily="18" charset="0"/>
                <a:cs typeface="Calibri" panose="020F0502020204030204" pitchFamily="34" charset="0"/>
              </a:rPr>
              <a:t> pô</a:t>
            </a:r>
            <a:r>
              <a:rPr lang="en-VN" sz="2400" dirty="0">
                <a:effectLst/>
                <a:latin typeface="Calibri" panose="020F0502020204030204" pitchFamily="34" charset="0"/>
                <a:ea typeface="Times New Roman" panose="02020603050405020304" pitchFamily="18" charset="0"/>
                <a:cs typeface="Calibri" panose="020F0502020204030204" pitchFamily="34" charset="0"/>
              </a:rPr>
              <a:t> là một lời giới thiệu, một lời mào đầu giới thiệu chung về chủ đề chính được nhắc đến trong bài viết.</a:t>
            </a:r>
            <a:endParaRPr lang="en-VN" sz="2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Symbol" pitchFamily="2" charset="2"/>
              <a:buChar char="Þ"/>
            </a:pPr>
            <a:r>
              <a:rPr lang="vi-VN" sz="2400" dirty="0">
                <a:effectLst/>
                <a:latin typeface="Calibri" panose="020F0502020204030204" pitchFamily="34" charset="0"/>
                <a:ea typeface="Times New Roman" panose="02020603050405020304" pitchFamily="18" charset="0"/>
                <a:cs typeface="Calibri" panose="020F0502020204030204" pitchFamily="34" charset="0"/>
              </a:rPr>
              <a:t>Đ</a:t>
            </a:r>
            <a:r>
              <a:rPr lang="en-VN" sz="2400" dirty="0">
                <a:effectLst/>
                <a:latin typeface="Calibri" panose="020F0502020204030204" pitchFamily="34" charset="0"/>
                <a:ea typeface="Times New Roman" panose="02020603050405020304" pitchFamily="18" charset="0"/>
                <a:cs typeface="Calibri" panose="020F0502020204030204" pitchFamily="34" charset="0"/>
              </a:rPr>
              <a:t>óng vai trò rất lớn quyết định việc đọc tiếp hay dừng lại của độc giả. </a:t>
            </a:r>
            <a:endParaRPr lang="en-VN" sz="24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Symbol" pitchFamily="2" charset="2"/>
              <a:buChar char="Þ"/>
            </a:pPr>
            <a:r>
              <a:rPr lang="vi-VN" sz="2400" dirty="0">
                <a:effectLst/>
                <a:latin typeface="Calibri" panose="020F0502020204030204" pitchFamily="34" charset="0"/>
                <a:ea typeface="Times New Roman" panose="02020603050405020304" pitchFamily="18" charset="0"/>
                <a:cs typeface="Calibri" panose="020F0502020204030204" pitchFamily="34" charset="0"/>
              </a:rPr>
              <a:t>C</a:t>
            </a:r>
            <a:r>
              <a:rPr lang="en-VN" sz="2400" dirty="0">
                <a:effectLst/>
                <a:latin typeface="Calibri" panose="020F0502020204030204" pitchFamily="34" charset="0"/>
                <a:ea typeface="Times New Roman" panose="02020603050405020304" pitchFamily="18" charset="0"/>
                <a:cs typeface="Calibri" panose="020F0502020204030204" pitchFamily="34" charset="0"/>
              </a:rPr>
              <a:t>ó vai trò định hướng, làm cho bài viết mạch lạc và đảm bảo tính logic.</a:t>
            </a:r>
          </a:p>
        </p:txBody>
      </p:sp>
    </p:spTree>
    <p:extLst>
      <p:ext uri="{BB962C8B-B14F-4D97-AF65-F5344CB8AC3E}">
        <p14:creationId xmlns:p14="http://schemas.microsoft.com/office/powerpoint/2010/main" val="241271211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67544" y="846133"/>
            <a:ext cx="8280920" cy="547714"/>
          </a:xfrm>
          <a:prstGeom prst="rect">
            <a:avLst/>
          </a:prstGeom>
          <a:noFill/>
        </p:spPr>
        <p:txBody>
          <a:bodyPr wrap="square">
            <a:spAutoFit/>
          </a:bodyPr>
          <a:lstStyle/>
          <a:p>
            <a:pPr algn="just">
              <a:lnSpc>
                <a:spcPct val="150000"/>
              </a:lnSpc>
            </a:pPr>
            <a:r>
              <a:rPr lang="vi-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 Thời gian và địa điểm</a:t>
            </a:r>
            <a:endParaRPr lang="en-VN" sz="2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BE7E4F40-7D6C-854C-9CEF-D1DEFBAD44C9}"/>
              </a:ext>
            </a:extLst>
          </p:cNvPr>
          <p:cNvSpPr txBox="1"/>
          <p:nvPr/>
        </p:nvSpPr>
        <p:spPr>
          <a:xfrm>
            <a:off x="366124" y="1356459"/>
            <a:ext cx="5430012" cy="2950680"/>
          </a:xfrm>
          <a:prstGeom prst="rect">
            <a:avLst/>
          </a:prstGeom>
          <a:noFill/>
        </p:spPr>
        <p:txBody>
          <a:bodyPr wrap="square">
            <a:spAutoFit/>
          </a:bodyPr>
          <a:lstStyle/>
          <a:p>
            <a:pPr marL="285750" indent="-285750" algn="just">
              <a:lnSpc>
                <a:spcPct val="150000"/>
              </a:lnSpc>
              <a:buFontTx/>
              <a:buChar char="-"/>
            </a:pPr>
            <a:r>
              <a:rPr lang="en-VN" sz="2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 gian</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VN" sz="21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 hoa ta-ghi-lao nở tím sườn núi”</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đầu tháng 7 lịch Chăm (tương ứng cuối tháng 9 – đầu tháng 10 dương lịch) </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cách nói thời gian đặc sắc.</a:t>
            </a:r>
            <a:endParaRPr lang="en-VN" sz="21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sz="21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 đây: </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lễ kéo dài 1 tháng</a:t>
            </a:r>
            <a:r>
              <a:rPr lang="vi-VN" sz="2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lnSpc>
                <a:spcPct val="150000"/>
              </a:lnSpc>
              <a:buFont typeface="Courier New" panose="02070309020205020404" pitchFamily="49" charset="0"/>
              <a:buChar char="o"/>
            </a:pPr>
            <a:r>
              <a:rPr lang="en-VN" sz="21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Ngày nay: </a:t>
            </a:r>
            <a:r>
              <a:rPr lang="en-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rút về 1 tuần</a:t>
            </a:r>
            <a:r>
              <a:rPr lang="vi-VN"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1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170" name="Picture 2" descr="Đồng bào Chăm Ninh Thuận: Vui đón Lễ hội Katê | Báo Dân tộc và Phát triển">
            <a:extLst>
              <a:ext uri="{FF2B5EF4-FFF2-40B4-BE49-F238E27FC236}">
                <a16:creationId xmlns:a16="http://schemas.microsoft.com/office/drawing/2014/main" id="{AE09147F-D43A-164C-8D8B-1500D442D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697" y="1502916"/>
            <a:ext cx="2946648" cy="2016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306898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67544" y="846133"/>
            <a:ext cx="8280920" cy="547714"/>
          </a:xfrm>
          <a:prstGeom prst="rect">
            <a:avLst/>
          </a:prstGeom>
          <a:noFill/>
        </p:spPr>
        <p:txBody>
          <a:bodyPr wrap="square">
            <a:spAutoFit/>
          </a:bodyPr>
          <a:lstStyle/>
          <a:p>
            <a:pPr algn="just">
              <a:lnSpc>
                <a:spcPct val="150000"/>
              </a:lnSpc>
            </a:pPr>
            <a:r>
              <a:rPr lang="vi-VN" sz="2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 Thời gian và địa điểm</a:t>
            </a:r>
            <a:endParaRPr lang="en-VN" sz="22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BE7E4F40-7D6C-854C-9CEF-D1DEFBAD44C9}"/>
              </a:ext>
            </a:extLst>
          </p:cNvPr>
          <p:cNvSpPr txBox="1"/>
          <p:nvPr/>
        </p:nvSpPr>
        <p:spPr>
          <a:xfrm>
            <a:off x="282656" y="1356459"/>
            <a:ext cx="5632042" cy="3737946"/>
          </a:xfrm>
          <a:prstGeom prst="rect">
            <a:avLst/>
          </a:prstGeom>
          <a:noFill/>
        </p:spPr>
        <p:txBody>
          <a:bodyPr wrap="square">
            <a:spAutoFit/>
          </a:bodyPr>
          <a:lstStyle/>
          <a:p>
            <a:pPr marL="285750" indent="-285750" algn="just">
              <a:lnSpc>
                <a:spcPct val="150000"/>
              </a:lnSpc>
              <a:buFontTx/>
              <a:buChar char="-"/>
              <a:tabLst>
                <a:tab pos="466725" algn="l"/>
              </a:tabLst>
            </a:pPr>
            <a:r>
              <a:rPr lang="en-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 điểm</a:t>
            </a:r>
            <a:r>
              <a:rPr lang="en-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làng Chăm Hữu Đức, xã Phước Hữu, huyện Ninh Phước, tỉnh Ninh Thuận.</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lnSpc>
                <a:spcPct val="150000"/>
              </a:lnSpc>
              <a:buFont typeface="Symbol" pitchFamily="2" charset="2"/>
              <a:buChar char="Þ"/>
            </a:pPr>
            <a:r>
              <a:rPr lang="en-VN" sz="2000" b="1" i="1" dirty="0">
                <a:effectLst/>
                <a:latin typeface="Calibri" panose="020F0502020204030204" pitchFamily="34" charset="0"/>
                <a:ea typeface="Times New Roman" panose="02020603050405020304" pitchFamily="18" charset="0"/>
                <a:cs typeface="Calibri" panose="020F0502020204030204" pitchFamily="34" charset="0"/>
              </a:rPr>
              <a:t>Đoạn m</a:t>
            </a:r>
            <a:r>
              <a:rPr lang="vi-VN" sz="2000" b="1" i="1" dirty="0">
                <a:effectLst/>
                <a:latin typeface="Calibri" panose="020F0502020204030204" pitchFamily="34" charset="0"/>
                <a:ea typeface="Times New Roman" panose="02020603050405020304" pitchFamily="18" charset="0"/>
                <a:cs typeface="Calibri" panose="020F0502020204030204" pitchFamily="34" charset="0"/>
              </a:rPr>
              <a:t>ột </a:t>
            </a:r>
            <a:r>
              <a:rPr lang="en-VN" sz="2000" b="1" i="1" dirty="0">
                <a:effectLst/>
                <a:latin typeface="Calibri" panose="020F0502020204030204" pitchFamily="34" charset="0"/>
                <a:ea typeface="Times New Roman" panose="02020603050405020304" pitchFamily="18" charset="0"/>
                <a:cs typeface="Calibri" panose="020F0502020204030204" pitchFamily="34" charset="0"/>
              </a:rPr>
              <a:t>nói về thời gian, </a:t>
            </a:r>
            <a:r>
              <a:rPr lang="en-VN" sz="2000" b="1" i="1" dirty="0">
                <a:latin typeface="Calibri" panose="020F0502020204030204" pitchFamily="34" charset="0"/>
                <a:ea typeface="Times New Roman" panose="02020603050405020304" pitchFamily="18" charset="0"/>
                <a:cs typeface="Calibri" panose="020F0502020204030204" pitchFamily="34" charset="0"/>
              </a:rPr>
              <a:t>địa điểm </a:t>
            </a:r>
            <a:r>
              <a:rPr lang="en-VN" sz="2000" b="1" i="1" dirty="0">
                <a:effectLst/>
                <a:latin typeface="Calibri" panose="020F0502020204030204" pitchFamily="34" charset="0"/>
                <a:ea typeface="Times New Roman" panose="02020603050405020304" pitchFamily="18" charset="0"/>
                <a:cs typeface="Calibri" panose="020F0502020204030204" pitchFamily="34" charset="0"/>
              </a:rPr>
              <a:t>diễn ra lễ hội Ka-tê. Đồng thời đoạn m</a:t>
            </a:r>
            <a:r>
              <a:rPr lang="vi-VN" sz="2000" b="1" i="1" dirty="0">
                <a:effectLst/>
                <a:latin typeface="Calibri" panose="020F0502020204030204" pitchFamily="34" charset="0"/>
                <a:ea typeface="Times New Roman" panose="02020603050405020304" pitchFamily="18" charset="0"/>
                <a:cs typeface="Calibri" panose="020F0502020204030204" pitchFamily="34" charset="0"/>
              </a:rPr>
              <a:t>ột</a:t>
            </a:r>
            <a:r>
              <a:rPr lang="en-VN" sz="2000" b="1" i="1" dirty="0">
                <a:effectLst/>
                <a:latin typeface="Calibri" panose="020F0502020204030204" pitchFamily="34" charset="0"/>
                <a:ea typeface="Times New Roman" panose="02020603050405020304" pitchFamily="18" charset="0"/>
                <a:cs typeface="Calibri" panose="020F0502020204030204" pitchFamily="34" charset="0"/>
              </a:rPr>
              <a:t> cũng nêu ra được thời gian diễn ra lễ hội Ka-tê của trước đây và thời gian diễn ra lễ hội Ka-tê của ngày nay, từ đó so sánh và làm rõ sự thay đổi, khác biệt.</a:t>
            </a:r>
          </a:p>
          <a:p>
            <a:pPr algn="just">
              <a:lnSpc>
                <a:spcPct val="150000"/>
              </a:lnSpc>
            </a:pP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2" descr="Đồng bào Chăm Ninh Thuận: Vui đón Lễ hội Katê | Báo Dân tộc và Phát triển">
            <a:extLst>
              <a:ext uri="{FF2B5EF4-FFF2-40B4-BE49-F238E27FC236}">
                <a16:creationId xmlns:a16="http://schemas.microsoft.com/office/drawing/2014/main" id="{C020BCB6-CBAB-A045-B0B6-7959CA5E1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697" y="1502916"/>
            <a:ext cx="2946648" cy="2016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508791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31540" y="833271"/>
            <a:ext cx="8280920" cy="461665"/>
          </a:xfrm>
          <a:prstGeom prst="rect">
            <a:avLst/>
          </a:prstGeom>
          <a:noFill/>
        </p:spPr>
        <p:txBody>
          <a:bodyPr wrap="square">
            <a:spAutoFit/>
          </a:bodyPr>
          <a:lstStyle/>
          <a:p>
            <a:r>
              <a:rPr lang="vi-VN" sz="2400" b="1" dirty="0">
                <a:solidFill>
                  <a:srgbClr val="C00000"/>
                </a:solidFill>
                <a:latin typeface="Calibri" panose="020F0502020204030204" pitchFamily="34" charset="0"/>
                <a:cs typeface="Calibri" panose="020F0502020204030204" pitchFamily="34" charset="0"/>
              </a:rPr>
              <a:t>3. </a:t>
            </a:r>
            <a:r>
              <a:rPr lang="en-VN" sz="2400" b="1" dirty="0">
                <a:solidFill>
                  <a:srgbClr val="C00000"/>
                </a:solidFill>
                <a:latin typeface="Calibri" panose="020F0502020204030204" pitchFamily="34" charset="0"/>
                <a:cs typeface="Calibri" panose="020F0502020204030204" pitchFamily="34" charset="0"/>
              </a:rPr>
              <a:t>Các nghi thức, hoạt động của con người trong </a:t>
            </a:r>
            <a:r>
              <a:rPr lang="vi-VN" sz="2400" b="1" dirty="0">
                <a:solidFill>
                  <a:srgbClr val="C00000"/>
                </a:solidFill>
                <a:latin typeface="Calibri" panose="020F0502020204030204" pitchFamily="34" charset="0"/>
                <a:cs typeface="Calibri" panose="020F0502020204030204" pitchFamily="34" charset="0"/>
              </a:rPr>
              <a:t>p</a:t>
            </a:r>
            <a:r>
              <a:rPr lang="en-VN" sz="2400" b="1" dirty="0">
                <a:solidFill>
                  <a:srgbClr val="C00000"/>
                </a:solidFill>
                <a:latin typeface="Calibri" panose="020F0502020204030204" pitchFamily="34" charset="0"/>
                <a:cs typeface="Calibri" panose="020F0502020204030204" pitchFamily="34" charset="0"/>
              </a:rPr>
              <a:t>hần nghi lễ</a:t>
            </a:r>
            <a:endParaRPr lang="en-VN" sz="2400" dirty="0">
              <a:solidFill>
                <a:srgbClr val="C00000"/>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0057EA7D-D76F-1B4B-B6D4-194A68C82CA2}"/>
              </a:ext>
            </a:extLst>
          </p:cNvPr>
          <p:cNvGraphicFramePr>
            <a:graphicFrameLocks noGrp="1"/>
          </p:cNvGraphicFramePr>
          <p:nvPr>
            <p:extLst>
              <p:ext uri="{D42A27DB-BD31-4B8C-83A1-F6EECF244321}">
                <p14:modId xmlns:p14="http://schemas.microsoft.com/office/powerpoint/2010/main" val="278016997"/>
              </p:ext>
            </p:extLst>
          </p:nvPr>
        </p:nvGraphicFramePr>
        <p:xfrm>
          <a:off x="558112" y="1371199"/>
          <a:ext cx="8136904" cy="3362954"/>
        </p:xfrm>
        <a:graphic>
          <a:graphicData uri="http://schemas.openxmlformats.org/drawingml/2006/table">
            <a:tbl>
              <a:tblPr firstRow="1" firstCol="1" bandRow="1">
                <a:tableStyleId>{5C22544A-7EE6-4342-B048-85BDC9FD1C3A}</a:tableStyleId>
              </a:tblPr>
              <a:tblGrid>
                <a:gridCol w="1229789">
                  <a:extLst>
                    <a:ext uri="{9D8B030D-6E8A-4147-A177-3AD203B41FA5}">
                      <a16:colId xmlns:a16="http://schemas.microsoft.com/office/drawing/2014/main" val="4075917628"/>
                    </a:ext>
                  </a:extLst>
                </a:gridCol>
                <a:gridCol w="1775734">
                  <a:extLst>
                    <a:ext uri="{9D8B030D-6E8A-4147-A177-3AD203B41FA5}">
                      <a16:colId xmlns:a16="http://schemas.microsoft.com/office/drawing/2014/main" val="367447844"/>
                    </a:ext>
                  </a:extLst>
                </a:gridCol>
                <a:gridCol w="5131381">
                  <a:extLst>
                    <a:ext uri="{9D8B030D-6E8A-4147-A177-3AD203B41FA5}">
                      <a16:colId xmlns:a16="http://schemas.microsoft.com/office/drawing/2014/main" val="1783388809"/>
                    </a:ext>
                  </a:extLst>
                </a:gridCol>
              </a:tblGrid>
              <a:tr h="212856">
                <a:tc gridSpan="3">
                  <a:txBody>
                    <a:bodyPr/>
                    <a:lstStyle/>
                    <a:p>
                      <a:pPr algn="ctr">
                        <a:lnSpc>
                          <a:spcPct val="150000"/>
                        </a:lnSpc>
                      </a:pPr>
                      <a:r>
                        <a:rPr lang="en-VN" sz="1800" dirty="0">
                          <a:effectLst/>
                          <a:latin typeface="Calibri" panose="020F0502020204030204" pitchFamily="34" charset="0"/>
                          <a:ea typeface="Times New Roman" panose="02020603050405020304" pitchFamily="18" charset="0"/>
                          <a:cs typeface="Calibri" panose="020F0502020204030204" pitchFamily="34" charset="0"/>
                        </a:rPr>
                        <a:t>THẢO LUẬN NHÓM (5 PHÚT)</a:t>
                      </a:r>
                    </a:p>
                  </a:txBody>
                  <a:tcPr marL="32304" marR="32304" marT="0" marB="0">
                    <a:solidFill>
                      <a:schemeClr val="accent3">
                        <a:lumMod val="75000"/>
                      </a:schemeClr>
                    </a:solidFill>
                  </a:tcPr>
                </a:tc>
                <a:tc hMerge="1">
                  <a:txBody>
                    <a:bodyPr/>
                    <a:lstStyle/>
                    <a:p>
                      <a:pPr algn="ctr">
                        <a:lnSpc>
                          <a:spcPct val="150000"/>
                        </a:lnSpc>
                      </a:pP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hMerge="1">
                  <a:txBody>
                    <a:bodyPr/>
                    <a:lstStyle/>
                    <a:p>
                      <a:pPr algn="ctr">
                        <a:lnSpc>
                          <a:spcPct val="150000"/>
                        </a:lnSpc>
                      </a:pP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extLst>
                  <a:ext uri="{0D108BD9-81ED-4DB2-BD59-A6C34878D82A}">
                    <a16:rowId xmlns:a16="http://schemas.microsoft.com/office/drawing/2014/main" val="2078081970"/>
                  </a:ext>
                </a:extLst>
              </a:tr>
              <a:tr h="212856">
                <a:tc>
                  <a:txBody>
                    <a:bodyPr/>
                    <a:lstStyle/>
                    <a:p>
                      <a:pPr algn="ctr">
                        <a:lnSpc>
                          <a:spcPct val="150000"/>
                        </a:lnSpc>
                      </a:pPr>
                      <a:r>
                        <a:rPr lang="vi-VN" sz="1800" dirty="0">
                          <a:effectLst/>
                          <a:latin typeface="Calibri" panose="020F0502020204030204" pitchFamily="34" charset="0"/>
                          <a:cs typeface="Calibri" panose="020F0502020204030204" pitchFamily="34" charset="0"/>
                        </a:rPr>
                        <a:t>Thời gian</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1800" b="1" dirty="0">
                          <a:solidFill>
                            <a:schemeClr val="bg1"/>
                          </a:solidFill>
                          <a:effectLst/>
                          <a:latin typeface="Calibri" panose="020F0502020204030204" pitchFamily="34" charset="0"/>
                          <a:cs typeface="Calibri" panose="020F0502020204030204" pitchFamily="34" charset="0"/>
                        </a:rPr>
                        <a:t>Địa điểm</a:t>
                      </a:r>
                      <a:endParaRPr lang="en-VN"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1800" b="1" dirty="0">
                          <a:solidFill>
                            <a:schemeClr val="bg1"/>
                          </a:solidFill>
                          <a:effectLst/>
                          <a:latin typeface="Calibri" panose="020F0502020204030204" pitchFamily="34" charset="0"/>
                          <a:cs typeface="Calibri" panose="020F0502020204030204" pitchFamily="34" charset="0"/>
                        </a:rPr>
                        <a:t>Nghi thức, hoạt động của con người</a:t>
                      </a:r>
                      <a:endParaRPr lang="en-VN"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extLst>
                  <a:ext uri="{0D108BD9-81ED-4DB2-BD59-A6C34878D82A}">
                    <a16:rowId xmlns:a16="http://schemas.microsoft.com/office/drawing/2014/main" val="3158336788"/>
                  </a:ext>
                </a:extLst>
              </a:tr>
              <a:tr h="1169720">
                <a:tc>
                  <a:txBody>
                    <a:bodyPr/>
                    <a:lstStyle/>
                    <a:p>
                      <a:pPr algn="ctr">
                        <a:lnSpc>
                          <a:spcPct val="150000"/>
                        </a:lnSpc>
                      </a:pPr>
                      <a:r>
                        <a:rPr lang="vi-VN" sz="1800" dirty="0">
                          <a:effectLst/>
                          <a:latin typeface="Calibri" panose="020F0502020204030204" pitchFamily="34" charset="0"/>
                          <a:cs typeface="Calibri" panose="020F0502020204030204" pitchFamily="34" charset="0"/>
                        </a:rPr>
                        <a:t>Ngày đầu tiên</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1800" dirty="0">
                          <a:effectLst/>
                          <a:latin typeface="Calibri" panose="020F0502020204030204" pitchFamily="34" charset="0"/>
                          <a:cs typeface="Calibri" panose="020F0502020204030204" pitchFamily="34" charset="0"/>
                        </a:rPr>
                        <a:t>Đền tháp Pô-klông, làng Kuh Nhút </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tc>
                <a:tc>
                  <a:txBody>
                    <a:bodyPr/>
                    <a:lstStyle/>
                    <a:p>
                      <a:pPr algn="ctr">
                        <a:lnSpc>
                          <a:spcPct val="150000"/>
                        </a:lnSpc>
                      </a:pPr>
                      <a:r>
                        <a:rPr lang="vi-VN" sz="1800" dirty="0">
                          <a:effectLst/>
                          <a:latin typeface="Calibri" panose="020F0502020204030204" pitchFamily="34" charset="0"/>
                          <a:cs typeface="Calibri" panose="020F0502020204030204" pitchFamily="34" charset="0"/>
                        </a:rPr>
                        <a:t>Nhóm 1,3</a:t>
                      </a:r>
                      <a:endParaRPr lang="en-VN" sz="1600" dirty="0">
                        <a:effectLst/>
                        <a:latin typeface="Calibri" panose="020F0502020204030204" pitchFamily="34" charset="0"/>
                        <a:cs typeface="Calibri" panose="020F0502020204030204" pitchFamily="34" charset="0"/>
                      </a:endParaRPr>
                    </a:p>
                    <a:p>
                      <a:pPr algn="ctr">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p>
                      <a:pPr algn="ctr">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txBody>
                  <a:tcPr marL="32304" marR="32304" marT="0" marB="0"/>
                </a:tc>
                <a:extLst>
                  <a:ext uri="{0D108BD9-81ED-4DB2-BD59-A6C34878D82A}">
                    <a16:rowId xmlns:a16="http://schemas.microsoft.com/office/drawing/2014/main" val="4159302662"/>
                  </a:ext>
                </a:extLst>
              </a:tr>
              <a:tr h="1433189">
                <a:tc>
                  <a:txBody>
                    <a:bodyPr/>
                    <a:lstStyle/>
                    <a:p>
                      <a:pPr algn="ctr">
                        <a:lnSpc>
                          <a:spcPct val="150000"/>
                        </a:lnSpc>
                      </a:pPr>
                      <a:r>
                        <a:rPr lang="vi-VN" sz="1800" dirty="0">
                          <a:effectLst/>
                          <a:latin typeface="Calibri" panose="020F0502020204030204" pitchFamily="34" charset="0"/>
                          <a:cs typeface="Calibri" panose="020F0502020204030204" pitchFamily="34" charset="0"/>
                        </a:rPr>
                        <a:t>Ngày thứ hai</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1800" dirty="0">
                          <a:effectLst/>
                          <a:latin typeface="Calibri" panose="020F0502020204030204" pitchFamily="34" charset="0"/>
                          <a:cs typeface="Calibri" panose="020F0502020204030204" pitchFamily="34" charset="0"/>
                        </a:rPr>
                        <a:t>Tháp Pô-klông</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tc>
                <a:tc>
                  <a:txBody>
                    <a:bodyPr/>
                    <a:lstStyle/>
                    <a:p>
                      <a:pPr algn="ctr">
                        <a:lnSpc>
                          <a:spcPct val="150000"/>
                        </a:lnSpc>
                      </a:pPr>
                      <a:r>
                        <a:rPr lang="vi-VN" sz="1800" dirty="0">
                          <a:effectLst/>
                          <a:latin typeface="Calibri" panose="020F0502020204030204" pitchFamily="34" charset="0"/>
                          <a:cs typeface="Calibri" panose="020F0502020204030204" pitchFamily="34" charset="0"/>
                        </a:rPr>
                        <a:t>Nhóm 2,4</a:t>
                      </a:r>
                      <a:endParaRPr lang="en-VN" sz="1600" dirty="0">
                        <a:effectLst/>
                        <a:latin typeface="Calibri" panose="020F0502020204030204" pitchFamily="34" charset="0"/>
                        <a:cs typeface="Calibri" panose="020F0502020204030204" pitchFamily="34" charset="0"/>
                      </a:endParaRPr>
                    </a:p>
                    <a:p>
                      <a:pPr algn="ctr">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p>
                      <a:pPr algn="ctr">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txBody>
                  <a:tcPr marL="32304" marR="32304" marT="0" marB="0"/>
                </a:tc>
                <a:extLst>
                  <a:ext uri="{0D108BD9-81ED-4DB2-BD59-A6C34878D82A}">
                    <a16:rowId xmlns:a16="http://schemas.microsoft.com/office/drawing/2014/main" val="16456971"/>
                  </a:ext>
                </a:extLst>
              </a:tr>
            </a:tbl>
          </a:graphicData>
        </a:graphic>
      </p:graphicFrame>
    </p:spTree>
    <p:extLst>
      <p:ext uri="{BB962C8B-B14F-4D97-AF65-F5344CB8AC3E}">
        <p14:creationId xmlns:p14="http://schemas.microsoft.com/office/powerpoint/2010/main" val="1197952480"/>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057EA7D-D76F-1B4B-B6D4-194A68C82CA2}"/>
              </a:ext>
            </a:extLst>
          </p:cNvPr>
          <p:cNvGraphicFramePr>
            <a:graphicFrameLocks noGrp="1"/>
          </p:cNvGraphicFramePr>
          <p:nvPr>
            <p:extLst>
              <p:ext uri="{D42A27DB-BD31-4B8C-83A1-F6EECF244321}">
                <p14:modId xmlns:p14="http://schemas.microsoft.com/office/powerpoint/2010/main" val="1450339133"/>
              </p:ext>
            </p:extLst>
          </p:nvPr>
        </p:nvGraphicFramePr>
        <p:xfrm>
          <a:off x="179512" y="123478"/>
          <a:ext cx="8784976" cy="4934712"/>
        </p:xfrm>
        <a:graphic>
          <a:graphicData uri="http://schemas.openxmlformats.org/drawingml/2006/table">
            <a:tbl>
              <a:tblPr firstRow="1" firstCol="1" bandRow="1">
                <a:tableStyleId>{5C22544A-7EE6-4342-B048-85BDC9FD1C3A}</a:tableStyleId>
              </a:tblPr>
              <a:tblGrid>
                <a:gridCol w="1327737">
                  <a:extLst>
                    <a:ext uri="{9D8B030D-6E8A-4147-A177-3AD203B41FA5}">
                      <a16:colId xmlns:a16="http://schemas.microsoft.com/office/drawing/2014/main" val="4075917628"/>
                    </a:ext>
                  </a:extLst>
                </a:gridCol>
                <a:gridCol w="1552583">
                  <a:extLst>
                    <a:ext uri="{9D8B030D-6E8A-4147-A177-3AD203B41FA5}">
                      <a16:colId xmlns:a16="http://schemas.microsoft.com/office/drawing/2014/main" val="367447844"/>
                    </a:ext>
                  </a:extLst>
                </a:gridCol>
                <a:gridCol w="5904656">
                  <a:extLst>
                    <a:ext uri="{9D8B030D-6E8A-4147-A177-3AD203B41FA5}">
                      <a16:colId xmlns:a16="http://schemas.microsoft.com/office/drawing/2014/main" val="1783388809"/>
                    </a:ext>
                  </a:extLst>
                </a:gridCol>
              </a:tblGrid>
              <a:tr h="212856">
                <a:tc>
                  <a:txBody>
                    <a:bodyPr/>
                    <a:lstStyle/>
                    <a:p>
                      <a:pPr algn="ctr">
                        <a:lnSpc>
                          <a:spcPct val="150000"/>
                        </a:lnSpc>
                      </a:pPr>
                      <a:r>
                        <a:rPr lang="vi-VN" sz="2000" dirty="0">
                          <a:effectLst/>
                          <a:latin typeface="Calibri" panose="020F0502020204030204" pitchFamily="34" charset="0"/>
                          <a:cs typeface="Calibri" panose="020F0502020204030204" pitchFamily="34" charset="0"/>
                        </a:rPr>
                        <a:t>Thời gian</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Địa điểm</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Nghi thức, hoạt động của con người</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extLst>
                  <a:ext uri="{0D108BD9-81ED-4DB2-BD59-A6C34878D82A}">
                    <a16:rowId xmlns:a16="http://schemas.microsoft.com/office/drawing/2014/main" val="3158336788"/>
                  </a:ext>
                </a:extLst>
              </a:tr>
              <a:tr h="1169720">
                <a:tc>
                  <a:txBody>
                    <a:bodyPr/>
                    <a:lstStyle/>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Ngày đầu tiên</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Đền tháp Pô-klông, làng Kuh Nhút </a:t>
                      </a: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 </a:t>
                      </a:r>
                      <a:endParaRPr lang="en-VN" sz="18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  </a:t>
                      </a:r>
                      <a:endParaRPr lang="en-VN" sz="1800" dirty="0">
                        <a:effectLst/>
                        <a:latin typeface="Calibri" panose="020F0502020204030204" pitchFamily="34" charset="0"/>
                        <a:cs typeface="Calibri" panose="020F0502020204030204" pitchFamily="34" charset="0"/>
                      </a:endParaRPr>
                    </a:p>
                  </a:txBody>
                  <a:tcPr marL="32304" marR="32304" marT="0" marB="0"/>
                </a:tc>
                <a:extLst>
                  <a:ext uri="{0D108BD9-81ED-4DB2-BD59-A6C34878D82A}">
                    <a16:rowId xmlns:a16="http://schemas.microsoft.com/office/drawing/2014/main" val="4159302662"/>
                  </a:ext>
                </a:extLst>
              </a:tr>
            </a:tbl>
          </a:graphicData>
        </a:graphic>
      </p:graphicFrame>
      <p:sp>
        <p:nvSpPr>
          <p:cNvPr id="7" name="TextBox 6">
            <a:extLst>
              <a:ext uri="{FF2B5EF4-FFF2-40B4-BE49-F238E27FC236}">
                <a16:creationId xmlns:a16="http://schemas.microsoft.com/office/drawing/2014/main" id="{2E532263-CE60-5E4A-A3DE-4E2447CBD68C}"/>
              </a:ext>
            </a:extLst>
          </p:cNvPr>
          <p:cNvSpPr txBox="1"/>
          <p:nvPr/>
        </p:nvSpPr>
        <p:spPr>
          <a:xfrm>
            <a:off x="3059832" y="680840"/>
            <a:ext cx="5818449" cy="3737946"/>
          </a:xfrm>
          <a:prstGeom prst="rect">
            <a:avLst/>
          </a:prstGeom>
          <a:noFill/>
        </p:spPr>
        <p:txBody>
          <a:bodyPr wrap="square">
            <a:spAutoFit/>
          </a:bodyPr>
          <a:lstStyle/>
          <a:p>
            <a:pPr algn="just">
              <a:lnSpc>
                <a:spcPct val="150000"/>
              </a:lnSpc>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000"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ột đoàn người </a:t>
            </a:r>
            <a:r>
              <a:rPr lang="vi-VN"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(gồm già làng, chức sắc, bà con người Chăm, người Ra-glai) </a:t>
            </a: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rước y trang của thần linh khởi hành về hướng lễ hội Ka-tê. </a:t>
            </a:r>
            <a:r>
              <a:rPr lang="vi-VN" sz="2000"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ự xuất hiện của họ quyết định đến sự thành công của lễ hội Ka-tê.</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Người Chăm hành hương xếp thành hàng dài trên đường lên tháp với mong muốn được dự lễ mở cửa tháp và dâng lên thần linh những sản vật họ thu hoạch được.</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551060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057EA7D-D76F-1B4B-B6D4-194A68C82CA2}"/>
              </a:ext>
            </a:extLst>
          </p:cNvPr>
          <p:cNvGraphicFramePr>
            <a:graphicFrameLocks noGrp="1"/>
          </p:cNvGraphicFramePr>
          <p:nvPr>
            <p:extLst>
              <p:ext uri="{D42A27DB-BD31-4B8C-83A1-F6EECF244321}">
                <p14:modId xmlns:p14="http://schemas.microsoft.com/office/powerpoint/2010/main" val="2142079837"/>
              </p:ext>
            </p:extLst>
          </p:nvPr>
        </p:nvGraphicFramePr>
        <p:xfrm>
          <a:off x="179512" y="130408"/>
          <a:ext cx="8784976" cy="4934712"/>
        </p:xfrm>
        <a:graphic>
          <a:graphicData uri="http://schemas.openxmlformats.org/drawingml/2006/table">
            <a:tbl>
              <a:tblPr firstRow="1" firstCol="1" bandRow="1">
                <a:tableStyleId>{5C22544A-7EE6-4342-B048-85BDC9FD1C3A}</a:tableStyleId>
              </a:tblPr>
              <a:tblGrid>
                <a:gridCol w="1327737">
                  <a:extLst>
                    <a:ext uri="{9D8B030D-6E8A-4147-A177-3AD203B41FA5}">
                      <a16:colId xmlns:a16="http://schemas.microsoft.com/office/drawing/2014/main" val="4075917628"/>
                    </a:ext>
                  </a:extLst>
                </a:gridCol>
                <a:gridCol w="1696599">
                  <a:extLst>
                    <a:ext uri="{9D8B030D-6E8A-4147-A177-3AD203B41FA5}">
                      <a16:colId xmlns:a16="http://schemas.microsoft.com/office/drawing/2014/main" val="367447844"/>
                    </a:ext>
                  </a:extLst>
                </a:gridCol>
                <a:gridCol w="5760640">
                  <a:extLst>
                    <a:ext uri="{9D8B030D-6E8A-4147-A177-3AD203B41FA5}">
                      <a16:colId xmlns:a16="http://schemas.microsoft.com/office/drawing/2014/main" val="1783388809"/>
                    </a:ext>
                  </a:extLst>
                </a:gridCol>
              </a:tblGrid>
              <a:tr h="212856">
                <a:tc>
                  <a:txBody>
                    <a:bodyPr/>
                    <a:lstStyle/>
                    <a:p>
                      <a:pPr algn="ctr">
                        <a:lnSpc>
                          <a:spcPct val="150000"/>
                        </a:lnSpc>
                      </a:pPr>
                      <a:r>
                        <a:rPr lang="vi-VN" sz="2000" dirty="0">
                          <a:effectLst/>
                          <a:latin typeface="Calibri" panose="020F0502020204030204" pitchFamily="34" charset="0"/>
                          <a:cs typeface="Calibri" panose="020F0502020204030204" pitchFamily="34" charset="0"/>
                        </a:rPr>
                        <a:t>Thời gian</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Địa điểm</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Nghi thức, hoạt động của con người</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extLst>
                  <a:ext uri="{0D108BD9-81ED-4DB2-BD59-A6C34878D82A}">
                    <a16:rowId xmlns:a16="http://schemas.microsoft.com/office/drawing/2014/main" val="3158336788"/>
                  </a:ext>
                </a:extLst>
              </a:tr>
              <a:tr h="1169720">
                <a:tc>
                  <a:txBody>
                    <a:bodyPr/>
                    <a:lstStyle/>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Ngày thứ hai</a:t>
                      </a:r>
                      <a:endParaRPr lang="en-VN"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solidFill>
                      <a:schemeClr val="accent3">
                        <a:lumMod val="75000"/>
                      </a:schemeClr>
                    </a:solidFill>
                  </a:tcPr>
                </a:tc>
                <a:tc>
                  <a:txBody>
                    <a:bodyPr/>
                    <a:lstStyle/>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endParaRPr lang="vi-VN" sz="20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Tháp Pô-klông Ga-rai</a:t>
                      </a: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32304" marR="32304" marT="0" marB="0"/>
                </a:tc>
                <a:tc>
                  <a:txBody>
                    <a:bodyPr/>
                    <a:lstStyle/>
                    <a:p>
                      <a:pPr algn="ctr">
                        <a:lnSpc>
                          <a:spcPct val="150000"/>
                        </a:lnSpc>
                      </a:pPr>
                      <a:r>
                        <a:rPr lang="vi-VN" sz="2000" dirty="0">
                          <a:effectLst/>
                          <a:latin typeface="Calibri" panose="020F0502020204030204" pitchFamily="34" charset="0"/>
                          <a:cs typeface="Calibri" panose="020F0502020204030204" pitchFamily="34" charset="0"/>
                        </a:rPr>
                        <a:t> </a:t>
                      </a:r>
                      <a:endParaRPr lang="en-VN" sz="1800" dirty="0">
                        <a:effectLst/>
                        <a:latin typeface="Calibri" panose="020F0502020204030204" pitchFamily="34" charset="0"/>
                        <a:cs typeface="Calibri" panose="020F0502020204030204" pitchFamily="34" charset="0"/>
                      </a:endParaRPr>
                    </a:p>
                    <a:p>
                      <a:pPr algn="ctr">
                        <a:lnSpc>
                          <a:spcPct val="150000"/>
                        </a:lnSpc>
                      </a:pPr>
                      <a:r>
                        <a:rPr lang="vi-VN" sz="2000" dirty="0">
                          <a:effectLst/>
                          <a:latin typeface="Calibri" panose="020F0502020204030204" pitchFamily="34" charset="0"/>
                          <a:cs typeface="Calibri" panose="020F0502020204030204" pitchFamily="34" charset="0"/>
                        </a:rPr>
                        <a:t>  </a:t>
                      </a:r>
                      <a:endParaRPr lang="en-VN" sz="1800" dirty="0">
                        <a:effectLst/>
                        <a:latin typeface="Calibri" panose="020F0502020204030204" pitchFamily="34" charset="0"/>
                        <a:cs typeface="Calibri" panose="020F0502020204030204" pitchFamily="34" charset="0"/>
                      </a:endParaRPr>
                    </a:p>
                  </a:txBody>
                  <a:tcPr marL="32304" marR="32304" marT="0" marB="0"/>
                </a:tc>
                <a:extLst>
                  <a:ext uri="{0D108BD9-81ED-4DB2-BD59-A6C34878D82A}">
                    <a16:rowId xmlns:a16="http://schemas.microsoft.com/office/drawing/2014/main" val="4159302662"/>
                  </a:ext>
                </a:extLst>
              </a:tr>
            </a:tbl>
          </a:graphicData>
        </a:graphic>
      </p:graphicFrame>
      <p:sp>
        <p:nvSpPr>
          <p:cNvPr id="5" name="TextBox 4">
            <a:extLst>
              <a:ext uri="{FF2B5EF4-FFF2-40B4-BE49-F238E27FC236}">
                <a16:creationId xmlns:a16="http://schemas.microsoft.com/office/drawing/2014/main" id="{50585ED7-50D1-8642-BEB4-250E83D2C23F}"/>
              </a:ext>
            </a:extLst>
          </p:cNvPr>
          <p:cNvSpPr txBox="1"/>
          <p:nvPr/>
        </p:nvSpPr>
        <p:spPr>
          <a:xfrm>
            <a:off x="3275856" y="699542"/>
            <a:ext cx="5544616" cy="4093428"/>
          </a:xfrm>
          <a:prstGeom prst="rect">
            <a:avLst/>
          </a:prstGeom>
          <a:noFill/>
        </p:spPr>
        <p:txBody>
          <a:bodyPr wrap="square">
            <a:spAutoFit/>
          </a:bodyPr>
          <a:lstStyle/>
          <a:p>
            <a:pPr algn="just"/>
            <a:r>
              <a:rPr lang="vi-VN"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Rước y trang lên tháp Pô-klông Ga-rai:</a:t>
            </a:r>
            <a:endParaRPr lang="en-VN"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Thầy cả chủ trì nghi lễ dẫn đầu, phía sau là các vị chức sắc, thanh niên và trí thức Chăm.</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 trang được đặt trên kiệu.</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Phía sau là các cô thôn nữ xinh đẹp mặc áo dài Chăm truyền thống vừa đi vừa múa quạt. Tiếp đó là đoàn người Ra-glai múa và đánh la mã.</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Khi tiếng đàn Ka-nhi vang lên, các vị cả sư rót rượu dâng lên thần linh.</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Nghi lễ mặc y trang cho các vị thần:</a:t>
            </a:r>
            <a:endParaRPr lang="en-VN" b="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Nghệ nhân kéo đàn Ka-nhi</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Người dân trải chiếu quanh tháp, đặt mâm để bày lễ vật tế thần.</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1211561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Lễ hội Kate 2022">
            <a:extLst>
              <a:ext uri="{FF2B5EF4-FFF2-40B4-BE49-F238E27FC236}">
                <a16:creationId xmlns:a16="http://schemas.microsoft.com/office/drawing/2014/main" id="{EFED58C2-1C21-B94E-8508-50E0C3B20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01"/>
          <a:stretch/>
        </p:blipFill>
        <p:spPr bwMode="auto">
          <a:xfrm>
            <a:off x="-1" y="558"/>
            <a:ext cx="4691393" cy="2643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ễ hội Kate Ninh Thuận">
            <a:extLst>
              <a:ext uri="{FF2B5EF4-FFF2-40B4-BE49-F238E27FC236}">
                <a16:creationId xmlns:a16="http://schemas.microsoft.com/office/drawing/2014/main" id="{EA2FF5AC-99E7-3F49-9FF4-D17314A3A0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58"/>
          <a:stretch/>
        </p:blipFill>
        <p:spPr bwMode="auto">
          <a:xfrm>
            <a:off x="4572000" y="0"/>
            <a:ext cx="4565536" cy="2643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âm cúng Kate tại Tháp Chàm Po Klong Garai">
            <a:extLst>
              <a:ext uri="{FF2B5EF4-FFF2-40B4-BE49-F238E27FC236}">
                <a16:creationId xmlns:a16="http://schemas.microsoft.com/office/drawing/2014/main" id="{7BCBDA9F-06FA-DE4A-83FC-F53E9AFE5B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601"/>
          <a:stretch/>
        </p:blipFill>
        <p:spPr bwMode="auto">
          <a:xfrm>
            <a:off x="-1" y="2586056"/>
            <a:ext cx="4572002" cy="257230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Trầu cau Kate tại tháp Po Klong Garai">
            <a:extLst>
              <a:ext uri="{FF2B5EF4-FFF2-40B4-BE49-F238E27FC236}">
                <a16:creationId xmlns:a16="http://schemas.microsoft.com/office/drawing/2014/main" id="{B05C9227-972A-3146-8033-FD593F2615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14" t="21658" r="17293" b="6602"/>
          <a:stretch/>
        </p:blipFill>
        <p:spPr bwMode="auto">
          <a:xfrm>
            <a:off x="4565535" y="2586056"/>
            <a:ext cx="4572001" cy="257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29330"/>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7" y="26749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31540" y="915301"/>
            <a:ext cx="8280920" cy="461665"/>
          </a:xfrm>
          <a:prstGeom prst="rect">
            <a:avLst/>
          </a:prstGeom>
          <a:noFill/>
        </p:spPr>
        <p:txBody>
          <a:bodyPr wrap="square">
            <a:spAutoFit/>
          </a:bodyPr>
          <a:lstStyle/>
          <a:p>
            <a:r>
              <a:rPr lang="vi-VN" sz="2400" b="1" dirty="0">
                <a:solidFill>
                  <a:srgbClr val="C00000"/>
                </a:solidFill>
                <a:latin typeface="Calibri" panose="020F0502020204030204" pitchFamily="34" charset="0"/>
                <a:cs typeface="Calibri" panose="020F0502020204030204" pitchFamily="34" charset="0"/>
              </a:rPr>
              <a:t>3. </a:t>
            </a:r>
            <a:r>
              <a:rPr lang="en-VN" sz="2400" b="1" dirty="0">
                <a:solidFill>
                  <a:srgbClr val="C00000"/>
                </a:solidFill>
                <a:latin typeface="Calibri" panose="020F0502020204030204" pitchFamily="34" charset="0"/>
                <a:cs typeface="Calibri" panose="020F0502020204030204" pitchFamily="34" charset="0"/>
              </a:rPr>
              <a:t>Các nghi thức, hoạt động của con người trong </a:t>
            </a:r>
            <a:r>
              <a:rPr lang="vi-VN" sz="2400" b="1" dirty="0">
                <a:solidFill>
                  <a:srgbClr val="C00000"/>
                </a:solidFill>
                <a:latin typeface="Calibri" panose="020F0502020204030204" pitchFamily="34" charset="0"/>
                <a:cs typeface="Calibri" panose="020F0502020204030204" pitchFamily="34" charset="0"/>
              </a:rPr>
              <a:t>p</a:t>
            </a:r>
            <a:r>
              <a:rPr lang="en-VN" sz="2400" b="1" dirty="0">
                <a:solidFill>
                  <a:srgbClr val="C00000"/>
                </a:solidFill>
                <a:latin typeface="Calibri" panose="020F0502020204030204" pitchFamily="34" charset="0"/>
                <a:cs typeface="Calibri" panose="020F0502020204030204" pitchFamily="34" charset="0"/>
              </a:rPr>
              <a:t>hần nghi lễ</a:t>
            </a:r>
            <a:endParaRPr lang="en-VN" sz="2400" dirty="0">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FFB4DBE-3B8C-1E4D-89EE-6E44C56E3B2D}"/>
              </a:ext>
            </a:extLst>
          </p:cNvPr>
          <p:cNvSpPr txBox="1"/>
          <p:nvPr/>
        </p:nvSpPr>
        <p:spPr>
          <a:xfrm>
            <a:off x="364521" y="2060327"/>
            <a:ext cx="4879532" cy="1429622"/>
          </a:xfrm>
          <a:prstGeom prst="rect">
            <a:avLst/>
          </a:prstGeom>
          <a:noFill/>
        </p:spPr>
        <p:txBody>
          <a:bodyPr wrap="square">
            <a:spAutoFit/>
          </a:bodyPr>
          <a:lstStyle/>
          <a:p>
            <a:pPr marL="285750" indent="-285750" algn="just">
              <a:lnSpc>
                <a:spcPct val="150000"/>
              </a:lnSpc>
              <a:buFont typeface="Symbol" pitchFamily="2" charset="2"/>
              <a:buChar char="Þ"/>
            </a:pPr>
            <a:r>
              <a:rPr lang="en-VN" sz="2000" b="1" i="1" dirty="0">
                <a:effectLst/>
                <a:latin typeface="Calibri" panose="020F0502020204030204" pitchFamily="34" charset="0"/>
                <a:ea typeface="Times New Roman" panose="02020603050405020304" pitchFamily="18" charset="0"/>
                <a:cs typeface="Calibri" panose="020F0502020204030204" pitchFamily="34" charset="0"/>
              </a:rPr>
              <a:t>Tất cả những chi tiết trên cho thấy phần</a:t>
            </a:r>
            <a:r>
              <a:rPr lang="vi-VN" sz="2000" b="1" i="1" dirty="0">
                <a:effectLst/>
                <a:latin typeface="Calibri" panose="020F0502020204030204" pitchFamily="34" charset="0"/>
                <a:ea typeface="Times New Roman" panose="02020603050405020304" pitchFamily="18" charset="0"/>
                <a:cs typeface="Calibri" panose="020F0502020204030204" pitchFamily="34" charset="0"/>
              </a:rPr>
              <a:t> lễ </a:t>
            </a:r>
            <a:r>
              <a:rPr lang="en-VN" sz="2000" b="1" i="1" dirty="0">
                <a:effectLst/>
                <a:latin typeface="Calibri" panose="020F0502020204030204" pitchFamily="34" charset="0"/>
                <a:ea typeface="Times New Roman" panose="02020603050405020304" pitchFamily="18" charset="0"/>
                <a:cs typeface="Calibri" panose="020F0502020204030204" pitchFamily="34" charset="0"/>
              </a:rPr>
              <a:t>trong lễ hội Ka – tê diễn ra vô cùng trang</a:t>
            </a:r>
            <a:r>
              <a:rPr lang="vi-VN" sz="2000" b="1" i="1" dirty="0">
                <a:effectLst/>
                <a:latin typeface="Calibri" panose="020F0502020204030204" pitchFamily="34" charset="0"/>
                <a:ea typeface="Times New Roman" panose="02020603050405020304" pitchFamily="18" charset="0"/>
                <a:cs typeface="Calibri" panose="020F0502020204030204" pitchFamily="34" charset="0"/>
              </a:rPr>
              <a:t> trọng, tôn kính với thần linh.</a:t>
            </a:r>
          </a:p>
        </p:txBody>
      </p:sp>
      <p:pic>
        <p:nvPicPr>
          <p:cNvPr id="9220" name="Picture 4" descr="Tưng bừng Lễ hội Katê của đồng bào Chăm tại tỉnh Bình Thuận | Lễ hội |  Vietnam+ (VietnamPlus)">
            <a:extLst>
              <a:ext uri="{FF2B5EF4-FFF2-40B4-BE49-F238E27FC236}">
                <a16:creationId xmlns:a16="http://schemas.microsoft.com/office/drawing/2014/main" id="{D4639784-CC9D-7546-8778-9B79647F5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392" y="1773052"/>
            <a:ext cx="3429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981825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p:tgtEl>
                                          <p:spTgt spid="9220"/>
                                        </p:tgtEl>
                                        <p:attrNameLst>
                                          <p:attrName>ppt_y</p:attrName>
                                        </p:attrNameLst>
                                      </p:cBhvr>
                                      <p:tavLst>
                                        <p:tav tm="0">
                                          <p:val>
                                            <p:strVal val="#ppt_y+#ppt_h*1.125000"/>
                                          </p:val>
                                        </p:tav>
                                        <p:tav tm="100000">
                                          <p:val>
                                            <p:strVal val="#ppt_y"/>
                                          </p:val>
                                        </p:tav>
                                      </p:tavLst>
                                    </p:anim>
                                    <p:animEffect transition="in" filter="wipe(up)">
                                      <p:cBhvr>
                                        <p:cTn id="13" dur="500"/>
                                        <p:tgtEl>
                                          <p:spTgt spid="922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7D38906D-C9F3-2B43-99E8-59EBEE9B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353" y="1440160"/>
            <a:ext cx="3507854" cy="3507854"/>
          </a:xfrm>
          <a:prstGeom prst="rect">
            <a:avLst/>
          </a:prstGeom>
        </p:spPr>
      </p:pic>
      <p:sp>
        <p:nvSpPr>
          <p:cNvPr id="6" name="Rounded Rectangle 5">
            <a:extLst>
              <a:ext uri="{FF2B5EF4-FFF2-40B4-BE49-F238E27FC236}">
                <a16:creationId xmlns:a16="http://schemas.microsoft.com/office/drawing/2014/main" id="{407641C5-B17C-A24A-81C9-DAE5D282C742}"/>
              </a:ext>
            </a:extLst>
          </p:cNvPr>
          <p:cNvSpPr/>
          <p:nvPr/>
        </p:nvSpPr>
        <p:spPr>
          <a:xfrm>
            <a:off x="395536" y="915566"/>
            <a:ext cx="6264696" cy="2107266"/>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C00000"/>
                </a:solidFill>
                <a:latin typeface="Calibri" panose="020F0502020204030204" pitchFamily="34" charset="0"/>
                <a:cs typeface="Calibri" panose="020F0502020204030204" pitchFamily="34" charset="0"/>
              </a:rPr>
              <a:t>Các em xem video và chia sẻ những ấn tượng của em về lễ hội Katê và người dân tộc Chăm?</a:t>
            </a:r>
          </a:p>
        </p:txBody>
      </p:sp>
    </p:spTree>
    <p:extLst>
      <p:ext uri="{BB962C8B-B14F-4D97-AF65-F5344CB8AC3E}">
        <p14:creationId xmlns:p14="http://schemas.microsoft.com/office/powerpoint/2010/main" val="77602691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5" y="16062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31540" y="736939"/>
            <a:ext cx="8280920" cy="461665"/>
          </a:xfrm>
          <a:prstGeom prst="rect">
            <a:avLst/>
          </a:prstGeom>
          <a:noFill/>
        </p:spPr>
        <p:txBody>
          <a:bodyPr wrap="square">
            <a:spAutoFit/>
          </a:bodyPr>
          <a:lstStyle/>
          <a:p>
            <a:r>
              <a:rPr lang="vi-VN" sz="2400" b="1" dirty="0">
                <a:solidFill>
                  <a:srgbClr val="C00000"/>
                </a:solidFill>
                <a:latin typeface="Calibri" panose="020F0502020204030204" pitchFamily="34" charset="0"/>
                <a:cs typeface="Calibri" panose="020F0502020204030204" pitchFamily="34" charset="0"/>
              </a:rPr>
              <a:t>4. Các hoạt động của người Chăm trong phần Hội</a:t>
            </a:r>
            <a:endParaRPr lang="en-VN" sz="2400" dirty="0">
              <a:solidFill>
                <a:srgbClr val="C00000"/>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8C1663C1-6BA6-894C-A8B2-C13B2FF2E56A}"/>
              </a:ext>
            </a:extLst>
          </p:cNvPr>
          <p:cNvGraphicFramePr>
            <a:graphicFrameLocks noGrp="1"/>
          </p:cNvGraphicFramePr>
          <p:nvPr>
            <p:extLst>
              <p:ext uri="{D42A27DB-BD31-4B8C-83A1-F6EECF244321}">
                <p14:modId xmlns:p14="http://schemas.microsoft.com/office/powerpoint/2010/main" val="1352075854"/>
              </p:ext>
            </p:extLst>
          </p:nvPr>
        </p:nvGraphicFramePr>
        <p:xfrm>
          <a:off x="323528" y="1251509"/>
          <a:ext cx="8496944" cy="3575685"/>
        </p:xfrm>
        <a:graphic>
          <a:graphicData uri="http://schemas.openxmlformats.org/drawingml/2006/table">
            <a:tbl>
              <a:tblPr firstRow="1" firstCol="1" bandRow="1">
                <a:tableStyleId>{5C22544A-7EE6-4342-B048-85BDC9FD1C3A}</a:tableStyleId>
              </a:tblPr>
              <a:tblGrid>
                <a:gridCol w="1728192">
                  <a:extLst>
                    <a:ext uri="{9D8B030D-6E8A-4147-A177-3AD203B41FA5}">
                      <a16:colId xmlns:a16="http://schemas.microsoft.com/office/drawing/2014/main" val="1113020411"/>
                    </a:ext>
                  </a:extLst>
                </a:gridCol>
                <a:gridCol w="6768752">
                  <a:extLst>
                    <a:ext uri="{9D8B030D-6E8A-4147-A177-3AD203B41FA5}">
                      <a16:colId xmlns:a16="http://schemas.microsoft.com/office/drawing/2014/main" val="3593049668"/>
                    </a:ext>
                  </a:extLst>
                </a:gridCol>
              </a:tblGrid>
              <a:tr h="0">
                <a:tc>
                  <a:txBody>
                    <a:bodyPr/>
                    <a:lstStyle/>
                    <a:p>
                      <a:pPr algn="ctr">
                        <a:lnSpc>
                          <a:spcPct val="150000"/>
                        </a:lnSpc>
                      </a:pPr>
                      <a:r>
                        <a:rPr lang="vi-VN" sz="2000" i="0" dirty="0">
                          <a:solidFill>
                            <a:schemeClr val="tx1"/>
                          </a:solidFill>
                          <a:effectLst/>
                          <a:latin typeface="Calibri" panose="020F0502020204030204" pitchFamily="34" charset="0"/>
                          <a:cs typeface="Calibri" panose="020F0502020204030204" pitchFamily="34" charset="0"/>
                        </a:rPr>
                        <a:t>Thời gian</a:t>
                      </a:r>
                      <a:endParaRPr lang="en-VN" sz="1800" i="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20000"/>
                        <a:lumOff val="80000"/>
                      </a:schemeClr>
                    </a:solidFill>
                  </a:tcPr>
                </a:tc>
                <a:tc>
                  <a:txBody>
                    <a:bodyPr/>
                    <a:lstStyle/>
                    <a:p>
                      <a:pPr algn="ctr">
                        <a:lnSpc>
                          <a:spcPct val="150000"/>
                        </a:lnSpc>
                      </a:pPr>
                      <a:r>
                        <a:rPr lang="vi-VN" sz="2000" i="0" dirty="0">
                          <a:solidFill>
                            <a:schemeClr val="tx1"/>
                          </a:solidFill>
                          <a:effectLst/>
                          <a:latin typeface="Calibri" panose="020F0502020204030204" pitchFamily="34" charset="0"/>
                          <a:cs typeface="Calibri" panose="020F0502020204030204" pitchFamily="34" charset="0"/>
                        </a:rPr>
                        <a:t>Hoạt động của con người</a:t>
                      </a:r>
                      <a:endParaRPr lang="en-VN" sz="1800" i="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858059291"/>
                  </a:ext>
                </a:extLst>
              </a:tr>
              <a:tr h="0">
                <a:tc>
                  <a:txBody>
                    <a:bodyPr/>
                    <a:lstStyle/>
                    <a:p>
                      <a:pPr algn="ctr">
                        <a:lnSpc>
                          <a:spcPct val="150000"/>
                        </a:lnSpc>
                      </a:pPr>
                      <a:r>
                        <a:rPr lang="en-US" sz="1800" i="1" dirty="0" err="1">
                          <a:solidFill>
                            <a:schemeClr val="tx1"/>
                          </a:solidFill>
                          <a:effectLst/>
                          <a:latin typeface="Calibri" panose="020F0502020204030204" pitchFamily="34" charset="0"/>
                          <a:cs typeface="Calibri" panose="020F0502020204030204" pitchFamily="34" charset="0"/>
                        </a:rPr>
                        <a:t>Trước</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khi</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phần</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hội</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chính</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thức</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bắt</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đầu</a:t>
                      </a:r>
                      <a:endParaRPr lang="en-US" sz="1800" i="1" dirty="0">
                        <a:solidFill>
                          <a:schemeClr val="tx1"/>
                        </a:solidFill>
                        <a:effectLst/>
                        <a:latin typeface="Calibri" panose="020F0502020204030204" pitchFamily="34" charset="0"/>
                        <a:cs typeface="Calibri" panose="020F0502020204030204" pitchFamily="34" charset="0"/>
                      </a:endParaRPr>
                    </a:p>
                    <a:p>
                      <a:pPr algn="ctr">
                        <a:lnSpc>
                          <a:spcPct val="150000"/>
                        </a:lnSpc>
                      </a:pPr>
                      <a:endParaRPr lang="en-VN" sz="160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solidFill>
                  </a:tcPr>
                </a:tc>
                <a:tc>
                  <a:txBody>
                    <a:bodyPr/>
                    <a:lstStyle/>
                    <a:p>
                      <a:pPr algn="just">
                        <a:lnSpc>
                          <a:spcPct val="150000"/>
                        </a:lnSpc>
                      </a:pPr>
                      <a:r>
                        <a:rPr lang="vi-VN" sz="1800" dirty="0">
                          <a:solidFill>
                            <a:schemeClr val="tx1"/>
                          </a:solidFill>
                          <a:effectLst/>
                          <a:latin typeface="Calibri" panose="020F0502020204030204" pitchFamily="34" charset="0"/>
                          <a:cs typeface="Calibri" panose="020F0502020204030204" pitchFamily="34" charset="0"/>
                        </a:rPr>
                        <a:t> </a:t>
                      </a:r>
                      <a:endParaRPr lang="en-VN" sz="1600" dirty="0">
                        <a:solidFill>
                          <a:schemeClr val="tx1"/>
                        </a:solidFill>
                        <a:effectLst/>
                        <a:latin typeface="Calibri" panose="020F0502020204030204" pitchFamily="34" charset="0"/>
                        <a:cs typeface="Calibri" panose="020F0502020204030204" pitchFamily="34" charset="0"/>
                      </a:endParaRPr>
                    </a:p>
                    <a:p>
                      <a:pPr algn="just">
                        <a:lnSpc>
                          <a:spcPct val="150000"/>
                        </a:lnSpc>
                      </a:pPr>
                      <a:r>
                        <a:rPr lang="vi-VN" sz="1800" dirty="0">
                          <a:solidFill>
                            <a:schemeClr val="tx1"/>
                          </a:solidFill>
                          <a:effectLst/>
                          <a:latin typeface="Calibri" panose="020F0502020204030204" pitchFamily="34" charset="0"/>
                          <a:cs typeface="Calibri" panose="020F0502020204030204" pitchFamily="34" charset="0"/>
                        </a:rPr>
                        <a:t> </a:t>
                      </a:r>
                      <a:endParaRPr lang="en-VN" sz="1600" dirty="0">
                        <a:solidFill>
                          <a:schemeClr val="tx1"/>
                        </a:solidFill>
                        <a:effectLst/>
                        <a:latin typeface="Calibri" panose="020F0502020204030204" pitchFamily="34" charset="0"/>
                        <a:cs typeface="Calibri" panose="020F0502020204030204" pitchFamily="34" charset="0"/>
                      </a:endParaRPr>
                    </a:p>
                    <a:p>
                      <a:pPr algn="just">
                        <a:lnSpc>
                          <a:spcPct val="150000"/>
                        </a:lnSpc>
                      </a:pPr>
                      <a:r>
                        <a:rPr lang="vi-VN" sz="1800" dirty="0">
                          <a:solidFill>
                            <a:schemeClr val="tx1"/>
                          </a:solidFill>
                          <a:effectLst/>
                          <a:latin typeface="Calibri" panose="020F0502020204030204" pitchFamily="34" charset="0"/>
                          <a:cs typeface="Calibri" panose="020F0502020204030204" pitchFamily="34" charset="0"/>
                        </a:rPr>
                        <a:t> </a:t>
                      </a:r>
                      <a:endParaRPr lang="en-VN"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418585181"/>
                  </a:ext>
                </a:extLst>
              </a:tr>
              <a:tr h="0">
                <a:tc>
                  <a:txBody>
                    <a:bodyPr/>
                    <a:lstStyle/>
                    <a:p>
                      <a:pPr algn="ctr">
                        <a:lnSpc>
                          <a:spcPct val="150000"/>
                        </a:lnSpc>
                      </a:pPr>
                      <a:r>
                        <a:rPr lang="en-US" sz="1800" i="1" dirty="0">
                          <a:solidFill>
                            <a:schemeClr val="tx1"/>
                          </a:solidFill>
                          <a:effectLst/>
                          <a:latin typeface="Calibri" panose="020F0502020204030204" pitchFamily="34" charset="0"/>
                          <a:cs typeface="Calibri" panose="020F0502020204030204" pitchFamily="34" charset="0"/>
                        </a:rPr>
                        <a:t>Khi </a:t>
                      </a:r>
                      <a:r>
                        <a:rPr lang="en-US" sz="1800" i="1" dirty="0" err="1">
                          <a:solidFill>
                            <a:schemeClr val="tx1"/>
                          </a:solidFill>
                          <a:effectLst/>
                          <a:latin typeface="Calibri" panose="020F0502020204030204" pitchFamily="34" charset="0"/>
                          <a:cs typeface="Calibri" panose="020F0502020204030204" pitchFamily="34" charset="0"/>
                        </a:rPr>
                        <a:t>phần</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hội</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chính</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thức</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bắt</a:t>
                      </a:r>
                      <a:r>
                        <a:rPr lang="en-US" sz="1800" i="1" dirty="0">
                          <a:solidFill>
                            <a:schemeClr val="tx1"/>
                          </a:solidFill>
                          <a:effectLst/>
                          <a:latin typeface="Calibri" panose="020F0502020204030204" pitchFamily="34" charset="0"/>
                          <a:cs typeface="Calibri" panose="020F0502020204030204" pitchFamily="34" charset="0"/>
                        </a:rPr>
                        <a:t> </a:t>
                      </a:r>
                      <a:r>
                        <a:rPr lang="en-US" sz="1800" i="1" dirty="0" err="1">
                          <a:solidFill>
                            <a:schemeClr val="tx1"/>
                          </a:solidFill>
                          <a:effectLst/>
                          <a:latin typeface="Calibri" panose="020F0502020204030204" pitchFamily="34" charset="0"/>
                          <a:cs typeface="Calibri" panose="020F0502020204030204" pitchFamily="34" charset="0"/>
                        </a:rPr>
                        <a:t>đầu</a:t>
                      </a:r>
                      <a:endParaRPr lang="en-VN" sz="160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just">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p>
                      <a:pPr algn="just">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p>
                      <a:pPr algn="just">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cs typeface="Calibri" panose="020F0502020204030204" pitchFamily="34" charset="0"/>
                      </a:endParaRPr>
                    </a:p>
                    <a:p>
                      <a:pPr algn="just">
                        <a:lnSpc>
                          <a:spcPct val="150000"/>
                        </a:lnSpc>
                      </a:pPr>
                      <a:r>
                        <a:rPr lang="vi-VN" sz="1800" dirty="0">
                          <a:effectLst/>
                          <a:latin typeface="Calibri" panose="020F0502020204030204" pitchFamily="34" charset="0"/>
                          <a:cs typeface="Calibri" panose="020F0502020204030204" pitchFamily="34" charset="0"/>
                        </a:rPr>
                        <a:t> </a:t>
                      </a:r>
                      <a:endParaRPr lang="en-VN"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353885837"/>
                  </a:ext>
                </a:extLst>
              </a:tr>
            </a:tbl>
          </a:graphicData>
        </a:graphic>
      </p:graphicFrame>
      <p:sp>
        <p:nvSpPr>
          <p:cNvPr id="12" name="TextBox 11">
            <a:extLst>
              <a:ext uri="{FF2B5EF4-FFF2-40B4-BE49-F238E27FC236}">
                <a16:creationId xmlns:a16="http://schemas.microsoft.com/office/drawing/2014/main" id="{A11D490D-B9D8-D949-B27F-58FACA84F78C}"/>
              </a:ext>
            </a:extLst>
          </p:cNvPr>
          <p:cNvSpPr txBox="1"/>
          <p:nvPr/>
        </p:nvSpPr>
        <p:spPr>
          <a:xfrm>
            <a:off x="2087824" y="1692801"/>
            <a:ext cx="6624635" cy="1477328"/>
          </a:xfrm>
          <a:prstGeom prst="rect">
            <a:avLst/>
          </a:prstGeom>
          <a:noFill/>
        </p:spPr>
        <p:txBody>
          <a:bodyPr wrap="square">
            <a:spAutoFit/>
          </a:bodyPr>
          <a:lstStyle/>
          <a:p>
            <a:pPr marL="285750" indent="-285750" algn="just">
              <a:buFontTx/>
              <a:buChar char="-"/>
            </a:pPr>
            <a:r>
              <a:rPr lang="en-VN" sz="1800" dirty="0">
                <a:effectLst/>
                <a:latin typeface="Times New Roman" panose="02020603050405020304" pitchFamily="18" charset="0"/>
                <a:ea typeface="Calibri" panose="020F0502020204030204" pitchFamily="34" charset="0"/>
              </a:rPr>
              <a:t>Hoạt động thể thao sôi nổi diễn ra ngay lúc y trang của thần linh được rước về làng.</a:t>
            </a:r>
            <a:endParaRPr lang="en-VN" sz="1600" dirty="0">
              <a:effectLst/>
              <a:latin typeface="Times New Roman" panose="02020603050405020304" pitchFamily="18" charset="0"/>
              <a:ea typeface="Times New Roman" panose="02020603050405020304" pitchFamily="18" charset="0"/>
            </a:endParaRPr>
          </a:p>
          <a:p>
            <a:pPr marL="285750" indent="-285750" algn="just">
              <a:buFontTx/>
              <a:buChar char="-"/>
            </a:pPr>
            <a:r>
              <a:rPr lang="en-VN" sz="1800" dirty="0">
                <a:effectLst/>
                <a:latin typeface="Times New Roman" panose="02020603050405020304" pitchFamily="18" charset="0"/>
                <a:ea typeface="Calibri" panose="020F0502020204030204" pitchFamily="34" charset="0"/>
              </a:rPr>
              <a:t>Các thiếu nữ thẹn thả dáng cùng các điệu múa quạt, múa đội Thong – ha – la </a:t>
            </a:r>
            <a:r>
              <a:rPr lang="en-VN" sz="1800" dirty="0">
                <a:effectLst/>
                <a:latin typeface="Times New Roman" panose="02020603050405020304" pitchFamily="18" charset="0"/>
                <a:ea typeface="Times New Roman" panose="02020603050405020304" pitchFamily="18" charset="0"/>
                <a:sym typeface="Wingdings" pitchFamily="2" charset="2"/>
              </a:rPr>
              <a:t></a:t>
            </a:r>
            <a:r>
              <a:rPr lang="en-VN" sz="1800" dirty="0">
                <a:effectLst/>
                <a:latin typeface="Times New Roman" panose="02020603050405020304" pitchFamily="18" charset="0"/>
                <a:ea typeface="Calibri" panose="020F0502020204030204" pitchFamily="34" charset="0"/>
              </a:rPr>
              <a:t> cầu các vị thần ban cho mưa thuận gió hoà, mùa màng bội thu, đời sống no đủ.</a:t>
            </a:r>
          </a:p>
        </p:txBody>
      </p:sp>
      <p:sp>
        <p:nvSpPr>
          <p:cNvPr id="13" name="TextBox 12">
            <a:extLst>
              <a:ext uri="{FF2B5EF4-FFF2-40B4-BE49-F238E27FC236}">
                <a16:creationId xmlns:a16="http://schemas.microsoft.com/office/drawing/2014/main" id="{920F8249-8277-A349-86BC-8C34F61E5FD8}"/>
              </a:ext>
            </a:extLst>
          </p:cNvPr>
          <p:cNvSpPr txBox="1"/>
          <p:nvPr/>
        </p:nvSpPr>
        <p:spPr>
          <a:xfrm>
            <a:off x="2087825" y="3223034"/>
            <a:ext cx="6624634" cy="1477328"/>
          </a:xfrm>
          <a:prstGeom prst="rect">
            <a:avLst/>
          </a:prstGeom>
          <a:noFill/>
        </p:spPr>
        <p:txBody>
          <a:bodyPr wrap="square">
            <a:spAutoFit/>
          </a:bodyPr>
          <a:lstStyle/>
          <a:p>
            <a:pPr marL="285750" indent="-285750" algn="just">
              <a:buFontTx/>
              <a:buChar char="-"/>
            </a:pPr>
            <a:r>
              <a:rPr lang="en-VN" sz="1800" dirty="0">
                <a:effectLst/>
                <a:latin typeface="Times New Roman" panose="02020603050405020304" pitchFamily="18" charset="0"/>
                <a:ea typeface="Calibri" panose="020F0502020204030204" pitchFamily="34" charset="0"/>
              </a:rPr>
              <a:t>Trở về làng, chuẩn bị phần hội ngày Tết</a:t>
            </a:r>
            <a:r>
              <a:rPr lang="en-VN" dirty="0">
                <a:latin typeface="Times New Roman" panose="02020603050405020304" pitchFamily="18" charset="0"/>
                <a:ea typeface="Calibri" panose="020F0502020204030204" pitchFamily="34" charset="0"/>
              </a:rPr>
              <a:t>. </a:t>
            </a:r>
            <a:r>
              <a:rPr lang="en-VN" sz="1800" dirty="0">
                <a:effectLst/>
                <a:latin typeface="Times New Roman" panose="02020603050405020304" pitchFamily="18" charset="0"/>
                <a:ea typeface="Calibri" panose="020F0502020204030204" pitchFamily="34" charset="0"/>
              </a:rPr>
              <a:t>Một gia đình được cử đại diện làm mâm cúng tế thần linh và thụ lộc chia đều cho các gia đình.</a:t>
            </a:r>
            <a:endParaRPr lang="en-VN" sz="1600" dirty="0">
              <a:effectLst/>
              <a:latin typeface="Times New Roman" panose="02020603050405020304" pitchFamily="18" charset="0"/>
              <a:ea typeface="Times New Roman" panose="02020603050405020304" pitchFamily="18" charset="0"/>
            </a:endParaRPr>
          </a:p>
          <a:p>
            <a:pPr marL="285750" indent="-285750" algn="just">
              <a:buFontTx/>
              <a:buChar char="-"/>
            </a:pPr>
            <a:r>
              <a:rPr lang="en-VN" sz="1800" dirty="0">
                <a:solidFill>
                  <a:srgbClr val="000000"/>
                </a:solidFill>
                <a:effectLst/>
                <a:latin typeface="Times New Roman" panose="02020603050405020304" pitchFamily="18" charset="0"/>
                <a:ea typeface="Calibri" panose="020F0502020204030204" pitchFamily="34" charset="0"/>
              </a:rPr>
              <a:t>Tổ chức các hội thi, hội diễn, tái hiện những trò chơi dân gian, chương trình văn nghệ thể dụng, thể thao</a:t>
            </a:r>
            <a:r>
              <a:rPr lang="en-VN" sz="1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63466337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úa Chăm ở làng Hữu Đức 2">
            <a:extLst>
              <a:ext uri="{FF2B5EF4-FFF2-40B4-BE49-F238E27FC236}">
                <a16:creationId xmlns:a16="http://schemas.microsoft.com/office/drawing/2014/main" id="{EBEE3D36-FC5E-4148-BBC1-51A53F33A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21704" y="-19322"/>
            <a:ext cx="4820671" cy="280709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ái hiện Lễ hội múa đặc sắc Rija Praung của người Chăm | Lễ hội | Vietnam+  (VietnamPlus)">
            <a:extLst>
              <a:ext uri="{FF2B5EF4-FFF2-40B4-BE49-F238E27FC236}">
                <a16:creationId xmlns:a16="http://schemas.microsoft.com/office/drawing/2014/main" id="{C3B77B98-6CA8-884A-8F43-C89F46DC2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725"/>
          <a:stretch/>
        </p:blipFill>
        <p:spPr bwMode="auto">
          <a:xfrm>
            <a:off x="4462451" y="4156"/>
            <a:ext cx="4703050" cy="280709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Đồng bào Chăm Ninh Thuận vui đón Lễ hội Katê | Báo Dân trí">
            <a:extLst>
              <a:ext uri="{FF2B5EF4-FFF2-40B4-BE49-F238E27FC236}">
                <a16:creationId xmlns:a16="http://schemas.microsoft.com/office/drawing/2014/main" id="{6E14C562-7D24-3B4D-B63D-2E9C6D300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4" y="2750766"/>
            <a:ext cx="5745832" cy="2424023"/>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Đặc sắc lễ hội Katê của đồng bào Chăm ở Bình Thuận và Ninh Thuận | Lễ hội |  Vietnam+ (VietnamPlus)">
            <a:extLst>
              <a:ext uri="{FF2B5EF4-FFF2-40B4-BE49-F238E27FC236}">
                <a16:creationId xmlns:a16="http://schemas.microsoft.com/office/drawing/2014/main" id="{9A773F3D-78CE-764A-A231-79969F478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750765"/>
            <a:ext cx="3441373" cy="242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26399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5" y="16062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31540" y="736939"/>
            <a:ext cx="8280920" cy="461665"/>
          </a:xfrm>
          <a:prstGeom prst="rect">
            <a:avLst/>
          </a:prstGeom>
          <a:noFill/>
        </p:spPr>
        <p:txBody>
          <a:bodyPr wrap="square">
            <a:spAutoFit/>
          </a:bodyPr>
          <a:lstStyle/>
          <a:p>
            <a:r>
              <a:rPr lang="vi-VN" sz="2400" b="1" dirty="0">
                <a:solidFill>
                  <a:srgbClr val="C00000"/>
                </a:solidFill>
                <a:latin typeface="Calibri" panose="020F0502020204030204" pitchFamily="34" charset="0"/>
                <a:cs typeface="Calibri" panose="020F0502020204030204" pitchFamily="34" charset="0"/>
              </a:rPr>
              <a:t>4. Các hoạt động của người Chăm trong phần hội</a:t>
            </a:r>
            <a:endParaRPr lang="en-VN" sz="2400" dirty="0">
              <a:solidFill>
                <a:srgbClr val="C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D141055-2B30-564A-97A2-2047DE0B022E}"/>
              </a:ext>
            </a:extLst>
          </p:cNvPr>
          <p:cNvSpPr txBox="1"/>
          <p:nvPr/>
        </p:nvSpPr>
        <p:spPr>
          <a:xfrm>
            <a:off x="355981" y="1563794"/>
            <a:ext cx="4774538" cy="2246769"/>
          </a:xfrm>
          <a:prstGeom prst="rect">
            <a:avLst/>
          </a:prstGeom>
          <a:noFill/>
        </p:spPr>
        <p:txBody>
          <a:bodyPr wrap="square">
            <a:spAutoFit/>
          </a:bodyPr>
          <a:lstStyle/>
          <a:p>
            <a:pPr marL="285750" indent="-285750" algn="just">
              <a:buFont typeface="Symbol" pitchFamily="2" charset="2"/>
              <a:buChar char="Þ"/>
            </a:pPr>
            <a:r>
              <a:rPr lang="en-VN" sz="2000" i="1" dirty="0">
                <a:effectLst/>
                <a:latin typeface="Calibri" panose="020F0502020204030204" pitchFamily="34" charset="0"/>
                <a:ea typeface="Times New Roman" panose="02020603050405020304" pitchFamily="18" charset="0"/>
                <a:cs typeface="Calibri" panose="020F0502020204030204" pitchFamily="34" charset="0"/>
              </a:rPr>
              <a:t>Tất cả những chi tiết trên cho thấy phần hội trong lễ hội Ka – tê diễn ra vô cùng sôi động, vui vẻ. Mọi người đều tham gia vào các trò chơi, điệu hát để thể hiện mong muốn của cả cộng đồng về mùa màng tươi tốt và cuộc sống ấm no, không khí rất tưng bừng và hạnh phúc.</a:t>
            </a:r>
          </a:p>
        </p:txBody>
      </p:sp>
      <p:pic>
        <p:nvPicPr>
          <p:cNvPr id="10" name="Picture 6" descr="Tái hiện Lễ hội múa đặc sắc Rija Praung của người Chăm | Lễ hội | Vietnam+  (VietnamPlus)">
            <a:extLst>
              <a:ext uri="{FF2B5EF4-FFF2-40B4-BE49-F238E27FC236}">
                <a16:creationId xmlns:a16="http://schemas.microsoft.com/office/drawing/2014/main" id="{9D5C333F-8527-5D41-BE85-80CBD0162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725"/>
          <a:stretch/>
        </p:blipFill>
        <p:spPr bwMode="auto">
          <a:xfrm>
            <a:off x="5436096" y="1563794"/>
            <a:ext cx="3377489" cy="201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206946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440775" y="160624"/>
            <a:ext cx="4262450"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 ĐỌC – HIỂU VĂN BẢN</a:t>
            </a:r>
          </a:p>
        </p:txBody>
      </p:sp>
      <p:sp>
        <p:nvSpPr>
          <p:cNvPr id="5" name="TextBox 4">
            <a:extLst>
              <a:ext uri="{FF2B5EF4-FFF2-40B4-BE49-F238E27FC236}">
                <a16:creationId xmlns:a16="http://schemas.microsoft.com/office/drawing/2014/main" id="{0AEB1899-1D30-3D49-9CB1-8A5B3D9893FD}"/>
              </a:ext>
            </a:extLst>
          </p:cNvPr>
          <p:cNvSpPr txBox="1"/>
          <p:nvPr/>
        </p:nvSpPr>
        <p:spPr>
          <a:xfrm>
            <a:off x="431540" y="736939"/>
            <a:ext cx="8280920" cy="461665"/>
          </a:xfrm>
          <a:prstGeom prst="rect">
            <a:avLst/>
          </a:prstGeom>
          <a:noFill/>
        </p:spPr>
        <p:txBody>
          <a:bodyPr wrap="square">
            <a:spAutoFit/>
          </a:bodyPr>
          <a:lstStyle/>
          <a:p>
            <a:r>
              <a:rPr lang="vi-VN" sz="2400" b="1" dirty="0">
                <a:solidFill>
                  <a:srgbClr val="C00000"/>
                </a:solidFill>
                <a:latin typeface="Calibri" panose="020F0502020204030204" pitchFamily="34" charset="0"/>
                <a:cs typeface="Calibri" panose="020F0502020204030204" pitchFamily="34" charset="0"/>
              </a:rPr>
              <a:t>5. Ý nghĩa của lễ hội Ka-tê đối với người Chăm</a:t>
            </a:r>
            <a:endParaRPr lang="en-VN" sz="2400" dirty="0">
              <a:solidFill>
                <a:srgbClr val="C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8262F94-8796-754A-8905-AC02E5CEEFD0}"/>
              </a:ext>
            </a:extLst>
          </p:cNvPr>
          <p:cNvSpPr txBox="1"/>
          <p:nvPr/>
        </p:nvSpPr>
        <p:spPr>
          <a:xfrm>
            <a:off x="382296" y="1403141"/>
            <a:ext cx="5418602" cy="1785104"/>
          </a:xfrm>
          <a:prstGeom prst="rect">
            <a:avLst/>
          </a:prstGeom>
          <a:noFill/>
        </p:spPr>
        <p:txBody>
          <a:bodyPr wrap="square">
            <a:spAutoFit/>
          </a:bodyPr>
          <a:lstStyle/>
          <a:p>
            <a:pPr marL="285750" indent="-285750" algn="just">
              <a:buFontTx/>
              <a:buChar char="-"/>
            </a:pPr>
            <a:r>
              <a:rPr lang="en-VN" sz="2200" dirty="0">
                <a:effectLst/>
                <a:latin typeface="Calibri" panose="020F0502020204030204" pitchFamily="34" charset="0"/>
                <a:ea typeface="Times New Roman" panose="02020603050405020304" pitchFamily="18" charset="0"/>
                <a:cs typeface="Calibri" panose="020F0502020204030204" pitchFamily="34" charset="0"/>
              </a:rPr>
              <a:t>Lễ hội mang ý nghĩa tưởng nhớ tổ tiên, ông bà, cầu mong mưa thuận gió hòa, mùa màng bội thu</a:t>
            </a:r>
            <a:r>
              <a:rPr lang="vi-VN" sz="2200" dirty="0">
                <a:effectLst/>
                <a:latin typeface="Calibri" panose="020F0502020204030204" pitchFamily="34" charset="0"/>
                <a:ea typeface="Times New Roman" panose="02020603050405020304" pitchFamily="18" charset="0"/>
                <a:cs typeface="Calibri" panose="020F0502020204030204" pitchFamily="34" charset="0"/>
              </a:rPr>
              <a:t>, </a:t>
            </a:r>
            <a:r>
              <a:rPr lang="en-VN" sz="2200" dirty="0">
                <a:effectLst/>
                <a:latin typeface="Calibri" panose="020F0502020204030204" pitchFamily="34" charset="0"/>
                <a:ea typeface="Times New Roman" panose="02020603050405020304" pitchFamily="18" charset="0"/>
                <a:cs typeface="Calibri" panose="020F0502020204030204" pitchFamily="34" charset="0"/>
              </a:rPr>
              <a:t>cầu mong cho sự hòa hợp lứa đôi, sự sinh sôi nảy nở của con người và vạn vật.</a:t>
            </a:r>
          </a:p>
        </p:txBody>
      </p:sp>
      <p:pic>
        <p:nvPicPr>
          <p:cNvPr id="11" name="Picture 2" descr="Lễ hội Kate 2022">
            <a:extLst>
              <a:ext uri="{FF2B5EF4-FFF2-40B4-BE49-F238E27FC236}">
                <a16:creationId xmlns:a16="http://schemas.microsoft.com/office/drawing/2014/main" id="{699A94A4-4E7B-6F4C-962A-6E3B6415F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01"/>
          <a:stretch/>
        </p:blipFill>
        <p:spPr bwMode="auto">
          <a:xfrm>
            <a:off x="6003681" y="1419622"/>
            <a:ext cx="2861796" cy="1612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537002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3785647" y="2223229"/>
            <a:ext cx="2124749" cy="646331"/>
          </a:xfrm>
          <a:prstGeom prst="rect">
            <a:avLst/>
          </a:prstGeom>
          <a:noFill/>
        </p:spPr>
        <p:txBody>
          <a:bodyPr wrap="none" rtlCol="0">
            <a:spAutoFit/>
          </a:bodyPr>
          <a:lstStyle/>
          <a:p>
            <a:pPr marL="0" lvl="1" algn="ctr"/>
            <a:r>
              <a:rPr lang="en-US" altLang="zh-CN" sz="36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TỔNG KẾT</a:t>
            </a:r>
          </a:p>
        </p:txBody>
      </p:sp>
      <p:grpSp>
        <p:nvGrpSpPr>
          <p:cNvPr id="18" name="组合 17"/>
          <p:cNvGrpSpPr/>
          <p:nvPr/>
        </p:nvGrpSpPr>
        <p:grpSpPr>
          <a:xfrm>
            <a:off x="1805669" y="1839123"/>
            <a:ext cx="1414548" cy="141454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
          <p:nvSpPr>
            <p:cNvPr id="20" name="椭圆 19"/>
            <p:cNvSpPr/>
            <p:nvPr/>
          </p:nvSpPr>
          <p:spPr>
            <a:xfrm>
              <a:off x="392112" y="760412"/>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grpSp>
      <p:sp>
        <p:nvSpPr>
          <p:cNvPr id="27" name="TextBox 13"/>
          <p:cNvSpPr txBox="1"/>
          <p:nvPr/>
        </p:nvSpPr>
        <p:spPr>
          <a:xfrm>
            <a:off x="1933244" y="2089741"/>
            <a:ext cx="1159397" cy="1107996"/>
          </a:xfrm>
          <a:prstGeom prst="rect">
            <a:avLst/>
          </a:prstGeom>
          <a:noFill/>
        </p:spPr>
        <p:txBody>
          <a:bodyPr wrap="square" lIns="0" tIns="0" rIns="0" bIns="0" rtlCol="0">
            <a:spAutoFit/>
          </a:bodyPr>
          <a:lstStyle/>
          <a:p>
            <a:pPr algn="ctr"/>
            <a:r>
              <a:rPr lang="en-US" altLang="zh-CN"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rPr>
              <a:t>III</a:t>
            </a:r>
            <a:endParaRPr lang="zh-CN" altLang="en-US"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3103753685"/>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407641C5-B17C-A24A-81C9-DAE5D282C742}"/>
              </a:ext>
            </a:extLst>
          </p:cNvPr>
          <p:cNvSpPr/>
          <p:nvPr/>
        </p:nvSpPr>
        <p:spPr>
          <a:xfrm>
            <a:off x="395536" y="915566"/>
            <a:ext cx="6264696" cy="1656184"/>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vi-VN" sz="2100" b="1" i="1" dirty="0">
                <a:solidFill>
                  <a:schemeClr val="accent1">
                    <a:lumMod val="50000"/>
                  </a:schemeClr>
                </a:solidFill>
                <a:latin typeface="Calibri" panose="020F0502020204030204" pitchFamily="34" charset="0"/>
                <a:cs typeface="Calibri" panose="020F0502020204030204" pitchFamily="34" charset="0"/>
              </a:rPr>
              <a:t>Nội dung</a:t>
            </a:r>
          </a:p>
          <a:p>
            <a:pPr marL="285750" indent="-285750" algn="just">
              <a:buFontTx/>
              <a:buChar char="-"/>
            </a:pPr>
            <a:r>
              <a:rPr lang="en-VN" sz="2100" dirty="0">
                <a:solidFill>
                  <a:schemeClr val="tx1"/>
                </a:solidFill>
                <a:latin typeface="Calibri" panose="020F0502020204030204" pitchFamily="34" charset="0"/>
                <a:cs typeface="Calibri" panose="020F0502020204030204" pitchFamily="34" charset="0"/>
              </a:rPr>
              <a:t>Lễ hội Katê là bức tranh phác họa đời sống sinh hoạt cộng đồng, nơi hội tụ những giá trị tinh hoa văn hóa của đồng bào dân tộc Chăm.</a:t>
            </a:r>
          </a:p>
        </p:txBody>
      </p:sp>
      <p:sp>
        <p:nvSpPr>
          <p:cNvPr id="7" name="TextBox 11">
            <a:extLst>
              <a:ext uri="{FF2B5EF4-FFF2-40B4-BE49-F238E27FC236}">
                <a16:creationId xmlns:a16="http://schemas.microsoft.com/office/drawing/2014/main" id="{5994E575-9529-B54A-A2B6-C5CC1567908F}"/>
              </a:ext>
            </a:extLst>
          </p:cNvPr>
          <p:cNvSpPr txBox="1"/>
          <p:nvPr/>
        </p:nvSpPr>
        <p:spPr>
          <a:xfrm>
            <a:off x="3353461" y="160624"/>
            <a:ext cx="2437078"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III. TỔNG KẾT</a:t>
            </a:r>
          </a:p>
        </p:txBody>
      </p:sp>
      <p:sp>
        <p:nvSpPr>
          <p:cNvPr id="8" name="Rounded Rectangle 7">
            <a:extLst>
              <a:ext uri="{FF2B5EF4-FFF2-40B4-BE49-F238E27FC236}">
                <a16:creationId xmlns:a16="http://schemas.microsoft.com/office/drawing/2014/main" id="{C29BB72D-DFC0-8C4F-8D7F-7755B130D08F}"/>
              </a:ext>
            </a:extLst>
          </p:cNvPr>
          <p:cNvSpPr/>
          <p:nvPr/>
        </p:nvSpPr>
        <p:spPr>
          <a:xfrm>
            <a:off x="2483768" y="2783854"/>
            <a:ext cx="6264696" cy="170790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100" b="1" i="1" dirty="0">
                <a:solidFill>
                  <a:schemeClr val="tx1"/>
                </a:solidFill>
                <a:latin typeface="Calibri" panose="020F0502020204030204" pitchFamily="34" charset="0"/>
                <a:cs typeface="Calibri" panose="020F0502020204030204" pitchFamily="34" charset="0"/>
              </a:rPr>
              <a:t>2. Nghệ thuật:</a:t>
            </a:r>
            <a:endParaRPr lang="en-VN" sz="2100" dirty="0">
              <a:solidFill>
                <a:schemeClr val="tx1"/>
              </a:solidFill>
              <a:latin typeface="Calibri" panose="020F0502020204030204" pitchFamily="34" charset="0"/>
              <a:cs typeface="Calibri" panose="020F0502020204030204" pitchFamily="34" charset="0"/>
            </a:endParaRPr>
          </a:p>
          <a:p>
            <a:pPr algn="just"/>
            <a:r>
              <a:rPr lang="vi-VN" sz="2100" dirty="0">
                <a:solidFill>
                  <a:schemeClr val="tx1"/>
                </a:solidFill>
                <a:latin typeface="Calibri" panose="020F0502020204030204" pitchFamily="34" charset="0"/>
                <a:cs typeface="Calibri" panose="020F0502020204030204" pitchFamily="34" charset="0"/>
              </a:rPr>
              <a:t>- </a:t>
            </a:r>
            <a:r>
              <a:rPr lang="en-VN" sz="2100" dirty="0">
                <a:solidFill>
                  <a:schemeClr val="tx1"/>
                </a:solidFill>
                <a:latin typeface="Calibri" panose="020F0502020204030204" pitchFamily="34" charset="0"/>
                <a:cs typeface="Calibri" panose="020F0502020204030204" pitchFamily="34" charset="0"/>
              </a:rPr>
              <a:t>Kết hợp phư</a:t>
            </a:r>
            <a:r>
              <a:rPr lang="vi-VN" sz="2100" dirty="0">
                <a:solidFill>
                  <a:schemeClr val="tx1"/>
                </a:solidFill>
                <a:latin typeface="Calibri" panose="020F0502020204030204" pitchFamily="34" charset="0"/>
                <a:cs typeface="Calibri" panose="020F0502020204030204" pitchFamily="34" charset="0"/>
              </a:rPr>
              <a:t>ơ</a:t>
            </a:r>
            <a:r>
              <a:rPr lang="en-VN" sz="2100" dirty="0">
                <a:solidFill>
                  <a:schemeClr val="tx1"/>
                </a:solidFill>
                <a:latin typeface="Calibri" panose="020F0502020204030204" pitchFamily="34" charset="0"/>
                <a:cs typeface="Calibri" panose="020F0502020204030204" pitchFamily="34" charset="0"/>
              </a:rPr>
              <a:t>ng thức thuyết minh với các phương thức biểu đạt: miêu tả, tự sự giúp văn bản thông tin được cụ thế hoá, chi tiết hoá, làm rõ điểm đặc sắc, riêng có của lễ hội Ka-tê của đồng báo Chăm.</a:t>
            </a:r>
          </a:p>
        </p:txBody>
      </p:sp>
    </p:spTree>
    <p:extLst>
      <p:ext uri="{BB962C8B-B14F-4D97-AF65-F5344CB8AC3E}">
        <p14:creationId xmlns:p14="http://schemas.microsoft.com/office/powerpoint/2010/main" val="32974353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3716688" y="2223229"/>
            <a:ext cx="2262671" cy="646331"/>
          </a:xfrm>
          <a:prstGeom prst="rect">
            <a:avLst/>
          </a:prstGeom>
          <a:noFill/>
        </p:spPr>
        <p:txBody>
          <a:bodyPr wrap="none" rtlCol="0">
            <a:spAutoFit/>
          </a:bodyPr>
          <a:lstStyle/>
          <a:p>
            <a:pPr marL="0" lvl="1" algn="ctr"/>
            <a:r>
              <a:rPr lang="en-US" altLang="zh-CN" sz="36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LUYỆN TẬP</a:t>
            </a:r>
          </a:p>
        </p:txBody>
      </p:sp>
      <p:grpSp>
        <p:nvGrpSpPr>
          <p:cNvPr id="18" name="组合 17"/>
          <p:cNvGrpSpPr/>
          <p:nvPr/>
        </p:nvGrpSpPr>
        <p:grpSpPr>
          <a:xfrm>
            <a:off x="1805669" y="1839123"/>
            <a:ext cx="1414548" cy="141454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
          <p:nvSpPr>
            <p:cNvPr id="20" name="椭圆 19"/>
            <p:cNvSpPr/>
            <p:nvPr/>
          </p:nvSpPr>
          <p:spPr>
            <a:xfrm>
              <a:off x="392112" y="760412"/>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grpSp>
      <p:sp>
        <p:nvSpPr>
          <p:cNvPr id="27" name="TextBox 13"/>
          <p:cNvSpPr txBox="1"/>
          <p:nvPr/>
        </p:nvSpPr>
        <p:spPr>
          <a:xfrm>
            <a:off x="1933244" y="2089741"/>
            <a:ext cx="1159397" cy="1107996"/>
          </a:xfrm>
          <a:prstGeom prst="rect">
            <a:avLst/>
          </a:prstGeom>
          <a:noFill/>
        </p:spPr>
        <p:txBody>
          <a:bodyPr wrap="square" lIns="0" tIns="0" rIns="0" bIns="0" rtlCol="0">
            <a:spAutoFit/>
          </a:bodyPr>
          <a:lstStyle/>
          <a:p>
            <a:pPr algn="ctr"/>
            <a:r>
              <a:rPr lang="en-US" altLang="zh-CN"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rPr>
              <a:t>IV</a:t>
            </a:r>
            <a:endParaRPr lang="zh-CN" altLang="en-US"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619067409"/>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7D38906D-C9F3-2B43-99E8-59EBEE9B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353" y="1440160"/>
            <a:ext cx="3507854" cy="3507854"/>
          </a:xfrm>
          <a:prstGeom prst="rect">
            <a:avLst/>
          </a:prstGeom>
        </p:spPr>
      </p:pic>
      <p:sp>
        <p:nvSpPr>
          <p:cNvPr id="6" name="Rounded Rectangle 5">
            <a:extLst>
              <a:ext uri="{FF2B5EF4-FFF2-40B4-BE49-F238E27FC236}">
                <a16:creationId xmlns:a16="http://schemas.microsoft.com/office/drawing/2014/main" id="{407641C5-B17C-A24A-81C9-DAE5D282C742}"/>
              </a:ext>
            </a:extLst>
          </p:cNvPr>
          <p:cNvSpPr/>
          <p:nvPr/>
        </p:nvSpPr>
        <p:spPr>
          <a:xfrm>
            <a:off x="467544" y="1086821"/>
            <a:ext cx="6048672" cy="2107266"/>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dirty="0">
                <a:solidFill>
                  <a:schemeClr val="tx1"/>
                </a:solidFill>
              </a:rPr>
              <a:t>	Tìm điểm giống nhau giữa phong tục của người Chăm (qua lễ hội Ka-tê) và phong tục của người Kinh (qua Tết âm lịch truyền thống). Nêu nhận xét của em về điểm giống nhau đó.</a:t>
            </a:r>
          </a:p>
        </p:txBody>
      </p:sp>
      <p:sp>
        <p:nvSpPr>
          <p:cNvPr id="7" name="TextBox 11">
            <a:extLst>
              <a:ext uri="{FF2B5EF4-FFF2-40B4-BE49-F238E27FC236}">
                <a16:creationId xmlns:a16="http://schemas.microsoft.com/office/drawing/2014/main" id="{489B4654-A67A-E04F-BE49-D5408258C12D}"/>
              </a:ext>
            </a:extLst>
          </p:cNvPr>
          <p:cNvSpPr txBox="1"/>
          <p:nvPr/>
        </p:nvSpPr>
        <p:spPr>
          <a:xfrm>
            <a:off x="3299634" y="160624"/>
            <a:ext cx="254473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IV. LUYỆN TẬP</a:t>
            </a:r>
          </a:p>
        </p:txBody>
      </p:sp>
    </p:spTree>
    <p:extLst>
      <p:ext uri="{BB962C8B-B14F-4D97-AF65-F5344CB8AC3E}">
        <p14:creationId xmlns:p14="http://schemas.microsoft.com/office/powerpoint/2010/main" val="203215523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7D38906D-C9F3-2B43-99E8-59EBEE9B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353" y="1440160"/>
            <a:ext cx="3507854" cy="3507854"/>
          </a:xfrm>
          <a:prstGeom prst="rect">
            <a:avLst/>
          </a:prstGeom>
        </p:spPr>
      </p:pic>
      <p:sp>
        <p:nvSpPr>
          <p:cNvPr id="6" name="Rounded Rectangle 5">
            <a:extLst>
              <a:ext uri="{FF2B5EF4-FFF2-40B4-BE49-F238E27FC236}">
                <a16:creationId xmlns:a16="http://schemas.microsoft.com/office/drawing/2014/main" id="{407641C5-B17C-A24A-81C9-DAE5D282C742}"/>
              </a:ext>
            </a:extLst>
          </p:cNvPr>
          <p:cNvSpPr/>
          <p:nvPr/>
        </p:nvSpPr>
        <p:spPr>
          <a:xfrm>
            <a:off x="467544" y="1086821"/>
            <a:ext cx="6048672" cy="2107266"/>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r>
              <a:rPr lang="en-VN" dirty="0">
                <a:solidFill>
                  <a:schemeClr val="tx1"/>
                </a:solidFill>
              </a:rPr>
              <a:t>Điểm giống nhau giữa phong tục của người Chăm (qua lễ hội Ka-tê) và phong tục của người Kinh (qua Tết âm lịch truyền thống): </a:t>
            </a:r>
          </a:p>
          <a:p>
            <a:pPr marL="285750" indent="-285750" algn="just">
              <a:buFont typeface="Courier New" panose="02070309020205020404" pitchFamily="49" charset="0"/>
              <a:buChar char="o"/>
            </a:pPr>
            <a:r>
              <a:rPr lang="en-VN" dirty="0">
                <a:solidFill>
                  <a:schemeClr val="tx1"/>
                </a:solidFill>
              </a:rPr>
              <a:t>Đều là khoảng thời gian mà mọi người quây quần bên nhau, thể hiện sự kính trọng, lòng biết ơn của bản thân mình đến các vị thần linh và gia tiên.</a:t>
            </a:r>
            <a:r>
              <a:rPr lang="en-VN" sz="2000" dirty="0">
                <a:solidFill>
                  <a:schemeClr val="tx1"/>
                </a:solidFill>
              </a:rPr>
              <a:t> </a:t>
            </a:r>
          </a:p>
        </p:txBody>
      </p:sp>
      <p:sp>
        <p:nvSpPr>
          <p:cNvPr id="7" name="TextBox 11">
            <a:extLst>
              <a:ext uri="{FF2B5EF4-FFF2-40B4-BE49-F238E27FC236}">
                <a16:creationId xmlns:a16="http://schemas.microsoft.com/office/drawing/2014/main" id="{489B4654-A67A-E04F-BE49-D5408258C12D}"/>
              </a:ext>
            </a:extLst>
          </p:cNvPr>
          <p:cNvSpPr txBox="1"/>
          <p:nvPr/>
        </p:nvSpPr>
        <p:spPr>
          <a:xfrm>
            <a:off x="3299634" y="160624"/>
            <a:ext cx="254473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IV. LUYỆN TẬP</a:t>
            </a:r>
          </a:p>
        </p:txBody>
      </p:sp>
    </p:spTree>
    <p:extLst>
      <p:ext uri="{BB962C8B-B14F-4D97-AF65-F5344CB8AC3E}">
        <p14:creationId xmlns:p14="http://schemas.microsoft.com/office/powerpoint/2010/main" val="346420825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3690753" y="2223229"/>
            <a:ext cx="2314544" cy="646331"/>
          </a:xfrm>
          <a:prstGeom prst="rect">
            <a:avLst/>
          </a:prstGeom>
          <a:noFill/>
        </p:spPr>
        <p:txBody>
          <a:bodyPr wrap="none" rtlCol="0">
            <a:spAutoFit/>
          </a:bodyPr>
          <a:lstStyle/>
          <a:p>
            <a:pPr marL="0" lvl="1" algn="ctr"/>
            <a:r>
              <a:rPr lang="en-US" altLang="zh-CN" sz="36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VẬN DỤNG</a:t>
            </a:r>
          </a:p>
        </p:txBody>
      </p:sp>
      <p:grpSp>
        <p:nvGrpSpPr>
          <p:cNvPr id="18" name="组合 17"/>
          <p:cNvGrpSpPr/>
          <p:nvPr/>
        </p:nvGrpSpPr>
        <p:grpSpPr>
          <a:xfrm>
            <a:off x="1805669" y="1839123"/>
            <a:ext cx="1414548" cy="141454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
          <p:nvSpPr>
            <p:cNvPr id="20" name="椭圆 19"/>
            <p:cNvSpPr/>
            <p:nvPr/>
          </p:nvSpPr>
          <p:spPr>
            <a:xfrm>
              <a:off x="392112" y="760412"/>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grpSp>
      <p:sp>
        <p:nvSpPr>
          <p:cNvPr id="27" name="TextBox 13"/>
          <p:cNvSpPr txBox="1"/>
          <p:nvPr/>
        </p:nvSpPr>
        <p:spPr>
          <a:xfrm>
            <a:off x="1933244" y="2089741"/>
            <a:ext cx="1159397" cy="1107996"/>
          </a:xfrm>
          <a:prstGeom prst="rect">
            <a:avLst/>
          </a:prstGeom>
          <a:noFill/>
        </p:spPr>
        <p:txBody>
          <a:bodyPr wrap="square" lIns="0" tIns="0" rIns="0" bIns="0" rtlCol="0">
            <a:spAutoFit/>
          </a:bodyPr>
          <a:lstStyle/>
          <a:p>
            <a:pPr algn="ctr"/>
            <a:r>
              <a:rPr lang="en-US" altLang="zh-CN"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rPr>
              <a:t>V</a:t>
            </a:r>
            <a:endParaRPr lang="zh-CN" altLang="en-US" sz="7200" b="1" dirty="0">
              <a:solidFill>
                <a:schemeClr val="accent2">
                  <a:lumMod val="40000"/>
                  <a:lumOff val="60000"/>
                </a:schemeClr>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3320079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ưng bừng lễ hội Katê Chăm Ninh Thuận" descr="Tưng bừng lễ hội Katê Chăm Ninh Thuận">
            <a:hlinkClick r:id="" action="ppaction://media"/>
            <a:extLst>
              <a:ext uri="{FF2B5EF4-FFF2-40B4-BE49-F238E27FC236}">
                <a16:creationId xmlns:a16="http://schemas.microsoft.com/office/drawing/2014/main" id="{07635F52-62D1-B145-9330-2F162DECBA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1169725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7D38906D-C9F3-2B43-99E8-59EBEE9B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353" y="1440160"/>
            <a:ext cx="3507854" cy="3507854"/>
          </a:xfrm>
          <a:prstGeom prst="rect">
            <a:avLst/>
          </a:prstGeom>
        </p:spPr>
      </p:pic>
      <p:sp>
        <p:nvSpPr>
          <p:cNvPr id="6" name="Rounded Rectangle 5">
            <a:extLst>
              <a:ext uri="{FF2B5EF4-FFF2-40B4-BE49-F238E27FC236}">
                <a16:creationId xmlns:a16="http://schemas.microsoft.com/office/drawing/2014/main" id="{407641C5-B17C-A24A-81C9-DAE5D282C742}"/>
              </a:ext>
            </a:extLst>
          </p:cNvPr>
          <p:cNvSpPr/>
          <p:nvPr/>
        </p:nvSpPr>
        <p:spPr>
          <a:xfrm>
            <a:off x="755576" y="699542"/>
            <a:ext cx="6048672" cy="2107266"/>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800" dirty="0">
                <a:solidFill>
                  <a:schemeClr val="tx1"/>
                </a:solidFill>
                <a:latin typeface="Calibri" panose="020F0502020204030204" pitchFamily="34" charset="0"/>
                <a:cs typeface="Calibri" panose="020F0502020204030204" pitchFamily="34" charset="0"/>
              </a:rPr>
              <a:t>	</a:t>
            </a:r>
            <a:r>
              <a:rPr lang="vi-VN" sz="2000" dirty="0">
                <a:solidFill>
                  <a:schemeClr val="tx1"/>
                </a:solidFill>
              </a:rPr>
              <a:t>V</a:t>
            </a:r>
            <a:r>
              <a:rPr lang="en-VN" sz="2000" dirty="0">
                <a:solidFill>
                  <a:schemeClr val="tx1"/>
                </a:solidFill>
              </a:rPr>
              <a:t>iết một văn bản thông tin tổng hợp giới thiệu ngày Tết âm lịch ở quê hương mình, em sẽ giới thiệu những thông tin cơ bản gì và sử dụng những hình ảnh nào để minh hoạ</a:t>
            </a:r>
            <a:r>
              <a:rPr lang="vi-VN" sz="2000" dirty="0">
                <a:solidFill>
                  <a:schemeClr val="tx1"/>
                </a:solidFill>
              </a:rPr>
              <a:t>.</a:t>
            </a:r>
            <a:endParaRPr lang="en-VN" sz="2000" dirty="0">
              <a:solidFill>
                <a:schemeClr val="tx1"/>
              </a:solidFill>
            </a:endParaRPr>
          </a:p>
        </p:txBody>
      </p:sp>
      <p:sp>
        <p:nvSpPr>
          <p:cNvPr id="7" name="TextBox 11">
            <a:extLst>
              <a:ext uri="{FF2B5EF4-FFF2-40B4-BE49-F238E27FC236}">
                <a16:creationId xmlns:a16="http://schemas.microsoft.com/office/drawing/2014/main" id="{7FFA1D95-629C-644B-B742-6CEE4607C690}"/>
              </a:ext>
            </a:extLst>
          </p:cNvPr>
          <p:cNvSpPr txBox="1"/>
          <p:nvPr/>
        </p:nvSpPr>
        <p:spPr>
          <a:xfrm>
            <a:off x="3331919" y="160624"/>
            <a:ext cx="2480167"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V. VẬN DỤNG</a:t>
            </a:r>
          </a:p>
        </p:txBody>
      </p:sp>
    </p:spTree>
    <p:extLst>
      <p:ext uri="{BB962C8B-B14F-4D97-AF65-F5344CB8AC3E}">
        <p14:creationId xmlns:p14="http://schemas.microsoft.com/office/powerpoint/2010/main" val="286054968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2BB2365-177D-4C48-AC75-BEF70A1D21F0}"/>
              </a:ext>
            </a:extLst>
          </p:cNvPr>
          <p:cNvSpPr txBox="1"/>
          <p:nvPr/>
        </p:nvSpPr>
        <p:spPr>
          <a:xfrm>
            <a:off x="395536" y="422689"/>
            <a:ext cx="8280920" cy="1883657"/>
          </a:xfrm>
          <a:prstGeom prst="rect">
            <a:avLst/>
          </a:prstGeom>
          <a:noFill/>
        </p:spPr>
        <p:txBody>
          <a:bodyPr wrap="square">
            <a:spAutoFit/>
          </a:bodyPr>
          <a:lstStyle/>
          <a:p>
            <a:pPr algn="just">
              <a:lnSpc>
                <a:spcPct val="150000"/>
              </a:lnSpc>
            </a:pPr>
            <a:r>
              <a:rPr lang="vi-VN" sz="2000" b="1" i="1"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*Gợi ý:</a:t>
            </a:r>
          </a:p>
          <a:p>
            <a:pPr algn="just">
              <a:lnSpc>
                <a:spcPct val="150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G</a:t>
            </a:r>
            <a:r>
              <a:rPr lang="en-VN" sz="2000" dirty="0">
                <a:effectLst/>
                <a:latin typeface="Calibri" panose="020F0502020204030204" pitchFamily="34" charset="0"/>
                <a:ea typeface="Times New Roman" panose="02020603050405020304" pitchFamily="18" charset="0"/>
                <a:cs typeface="Calibri" panose="020F0502020204030204" pitchFamily="34" charset="0"/>
              </a:rPr>
              <a:t>iới thiệu những thông tin cơ bản: thời gian diễn ra ngày Tết âm lịch, các hoạt động có trong ngày Tết, các nghi lễ trong ngày Tết. </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Kết hợp sử </a:t>
            </a:r>
            <a:r>
              <a:rPr lang="en-VN" sz="2000" dirty="0">
                <a:effectLst/>
                <a:latin typeface="Calibri" panose="020F0502020204030204" pitchFamily="34" charset="0"/>
                <a:ea typeface="Times New Roman" panose="02020603050405020304" pitchFamily="18" charset="0"/>
                <a:cs typeface="Calibri" panose="020F0502020204030204" pitchFamily="34" charset="0"/>
              </a:rPr>
              <a:t>dụng hình ảnh: ảnh hoạt động ngày Tết, ảnh thờ cúng tổ tiên.</a:t>
            </a:r>
            <a:endParaRPr lang="en-VN"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865240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C2DE5438-3052-4AE5-A1C1-5529BA97F675}"/>
              </a:ext>
            </a:extLst>
          </p:cNvPr>
          <p:cNvSpPr txBox="1"/>
          <p:nvPr/>
        </p:nvSpPr>
        <p:spPr>
          <a:xfrm>
            <a:off x="2697255" y="1995686"/>
            <a:ext cx="3749489" cy="1015663"/>
          </a:xfrm>
          <a:prstGeom prst="rect">
            <a:avLst/>
          </a:prstGeom>
          <a:noFill/>
          <a:scene3d>
            <a:camera prst="orthographicFront"/>
            <a:lightRig rig="glow" dir="t"/>
          </a:scene3d>
          <a:sp3d/>
        </p:spPr>
        <p:txBody>
          <a:bodyPr wrap="none" rtlCol="0">
            <a:spAutoFit/>
          </a:bodyPr>
          <a:lstStyle/>
          <a:p>
            <a:pPr algn="ctr"/>
            <a:r>
              <a:rPr lang="en-US" altLang="zh-CN" sz="6000" b="1" i="1" dirty="0">
                <a:solidFill>
                  <a:schemeClr val="accent1"/>
                </a:solidFill>
                <a:latin typeface="Calibri" panose="020F0502020204030204" pitchFamily="34" charset="0"/>
                <a:ea typeface="Source Han Sans CN Heavy" panose="020B0500000000000000" pitchFamily="34" charset="-128"/>
                <a:cs typeface="Calibri" panose="020F0502020204030204" pitchFamily="34" charset="0"/>
              </a:rPr>
              <a:t>Thank you!</a:t>
            </a:r>
            <a:endParaRPr lang="zh-CN" altLang="en-US" sz="6000" b="1" i="1" dirty="0">
              <a:solidFill>
                <a:schemeClr val="accent1"/>
              </a:solidFill>
              <a:latin typeface="Calibri" panose="020F0502020204030204" pitchFamily="34" charset="0"/>
              <a:ea typeface="Source Han Sans CN Heavy"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762173790"/>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úa dân gian Chăm">
            <a:extLst>
              <a:ext uri="{FF2B5EF4-FFF2-40B4-BE49-F238E27FC236}">
                <a16:creationId xmlns:a16="http://schemas.microsoft.com/office/drawing/2014/main" id="{1B87F785-B627-B24D-AF85-3EE8BDC56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9">
            <a:extLst>
              <a:ext uri="{FF2B5EF4-FFF2-40B4-BE49-F238E27FC236}">
                <a16:creationId xmlns:a16="http://schemas.microsoft.com/office/drawing/2014/main" id="{7AB103BC-465F-654F-B7C5-1FC0375E3042}"/>
              </a:ext>
            </a:extLst>
          </p:cNvPr>
          <p:cNvSpPr/>
          <p:nvPr/>
        </p:nvSpPr>
        <p:spPr>
          <a:xfrm flipH="1">
            <a:off x="0" y="0"/>
            <a:ext cx="9144000" cy="5143500"/>
          </a:xfrm>
          <a:prstGeom prst="rect">
            <a:avLst/>
          </a:prstGeom>
          <a:solidFill>
            <a:srgbClr val="2B433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50000"/>
                </a:schemeClr>
              </a:solidFill>
              <a:latin typeface="Windsor" panose="00000400000000000000" pitchFamily="2" charset="0"/>
              <a:ea typeface="Windsor" panose="00000400000000000000" pitchFamily="2" charset="0"/>
              <a:cs typeface="Windsor" panose="00000400000000000000" pitchFamily="2" charset="0"/>
              <a:sym typeface="字魂36号-正文宋楷" panose="02000000000000000000" pitchFamily="2" charset="-122"/>
            </a:endParaRPr>
          </a:p>
        </p:txBody>
      </p:sp>
      <p:sp>
        <p:nvSpPr>
          <p:cNvPr id="4" name="Rounded Rectangle 3">
            <a:extLst>
              <a:ext uri="{FF2B5EF4-FFF2-40B4-BE49-F238E27FC236}">
                <a16:creationId xmlns:a16="http://schemas.microsoft.com/office/drawing/2014/main" id="{F5CA5950-62E0-B941-8FAA-754B5964DDA4}"/>
              </a:ext>
            </a:extLst>
          </p:cNvPr>
          <p:cNvSpPr/>
          <p:nvPr/>
        </p:nvSpPr>
        <p:spPr>
          <a:xfrm>
            <a:off x="179512" y="339502"/>
            <a:ext cx="5832648" cy="1732986"/>
          </a:xfrm>
          <a:prstGeom prst="roundRect">
            <a:avLst/>
          </a:prstGeom>
          <a:solidFill>
            <a:srgbClr val="FFFFFF">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1600" b="1" dirty="0">
                <a:solidFill>
                  <a:schemeClr val="accent6">
                    <a:lumMod val="50000"/>
                  </a:schemeClr>
                </a:solidFill>
                <a:latin typeface="Calibri" panose="020F0502020204030204" pitchFamily="34" charset="0"/>
                <a:cs typeface="Calibri" panose="020F0502020204030204" pitchFamily="34" charset="0"/>
              </a:rPr>
              <a:t>BÀI 4. VĂN BẢN THÔNG TIN</a:t>
            </a:r>
          </a:p>
          <a:p>
            <a:pPr algn="ctr">
              <a:lnSpc>
                <a:spcPct val="150000"/>
              </a:lnSpc>
            </a:pPr>
            <a:endParaRPr lang="en-VN" sz="300" b="1" dirty="0">
              <a:solidFill>
                <a:schemeClr val="accent6">
                  <a:lumMod val="50000"/>
                </a:schemeClr>
              </a:solidFill>
              <a:latin typeface="Calibri" panose="020F0502020204030204" pitchFamily="34" charset="0"/>
              <a:cs typeface="Calibri" panose="020F0502020204030204" pitchFamily="34" charset="0"/>
            </a:endParaRPr>
          </a:p>
          <a:p>
            <a:pPr algn="ctr">
              <a:lnSpc>
                <a:spcPct val="150000"/>
              </a:lnSpc>
            </a:pPr>
            <a:r>
              <a:rPr lang="en-VN" sz="2000" b="1" dirty="0">
                <a:solidFill>
                  <a:srgbClr val="C00000"/>
                </a:solidFill>
                <a:latin typeface="Calibri" panose="020F0502020204030204" pitchFamily="34" charset="0"/>
                <a:cs typeface="Calibri" panose="020F0502020204030204" pitchFamily="34" charset="0"/>
              </a:rPr>
              <a:t>LỄ HỘI DÂN GIAN ĐẶC SẮC </a:t>
            </a:r>
          </a:p>
          <a:p>
            <a:pPr algn="ctr">
              <a:lnSpc>
                <a:spcPct val="150000"/>
              </a:lnSpc>
            </a:pPr>
            <a:r>
              <a:rPr lang="en-VN" sz="2000" b="1" dirty="0">
                <a:solidFill>
                  <a:srgbClr val="C00000"/>
                </a:solidFill>
                <a:latin typeface="Calibri" panose="020F0502020204030204" pitchFamily="34" charset="0"/>
                <a:cs typeface="Calibri" panose="020F0502020204030204" pitchFamily="34" charset="0"/>
              </a:rPr>
              <a:t>CỦA DÂN TỘC CHĂM Ở NINH THUẬN</a:t>
            </a:r>
          </a:p>
          <a:p>
            <a:pPr algn="ctr">
              <a:lnSpc>
                <a:spcPct val="150000"/>
              </a:lnSpc>
            </a:pPr>
            <a:r>
              <a:rPr lang="en-VN" sz="1600" i="1" dirty="0">
                <a:solidFill>
                  <a:schemeClr val="accent6">
                    <a:lumMod val="50000"/>
                  </a:schemeClr>
                </a:solidFill>
                <a:latin typeface="Calibri" panose="020F0502020204030204" pitchFamily="34" charset="0"/>
                <a:cs typeface="Calibri" panose="020F0502020204030204" pitchFamily="34" charset="0"/>
              </a:rPr>
              <a:t>- Đào Bình Trịnh -</a:t>
            </a:r>
          </a:p>
        </p:txBody>
      </p:sp>
    </p:spTree>
    <p:extLst>
      <p:ext uri="{BB962C8B-B14F-4D97-AF65-F5344CB8AC3E}">
        <p14:creationId xmlns:p14="http://schemas.microsoft.com/office/powerpoint/2010/main" val="2549720890"/>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Calibri" panose="020F0502020204030204" pitchFamily="34" charset="0"/>
              <a:cs typeface="Calibri" panose="020F0502020204030204" pitchFamily="34" charset="0"/>
            </a:endParaRPr>
          </a:p>
        </p:txBody>
      </p:sp>
      <p:grpSp>
        <p:nvGrpSpPr>
          <p:cNvPr id="7" name="组合 112">
            <a:extLst>
              <a:ext uri="{FF2B5EF4-FFF2-40B4-BE49-F238E27FC236}">
                <a16:creationId xmlns:a16="http://schemas.microsoft.com/office/drawing/2014/main" id="{CA411266-1D5C-4147-8B97-B02D63EDC869}"/>
              </a:ext>
            </a:extLst>
          </p:cNvPr>
          <p:cNvGrpSpPr/>
          <p:nvPr/>
        </p:nvGrpSpPr>
        <p:grpSpPr>
          <a:xfrm>
            <a:off x="4338069" y="930523"/>
            <a:ext cx="2531477" cy="422770"/>
            <a:chOff x="6339097" y="1573726"/>
            <a:chExt cx="3120556" cy="563823"/>
          </a:xfrm>
        </p:grpSpPr>
        <p:sp>
          <p:nvSpPr>
            <p:cNvPr id="8" name="圆角矩形 113">
              <a:extLst>
                <a:ext uri="{FF2B5EF4-FFF2-40B4-BE49-F238E27FC236}">
                  <a16:creationId xmlns:a16="http://schemas.microsoft.com/office/drawing/2014/main" id="{9B5B6FA2-DCA5-CB4E-AFF6-CD4316AD0F70}"/>
                </a:ext>
              </a:extLst>
            </p:cNvPr>
            <p:cNvSpPr/>
            <p:nvPr/>
          </p:nvSpPr>
          <p:spPr>
            <a:xfrm>
              <a:off x="6339097" y="1573726"/>
              <a:ext cx="3120556" cy="51150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anchor="ctr"/>
            <a:lstStyle/>
            <a:p>
              <a:pPr algn="ctr">
                <a:defRPr/>
              </a:pPr>
              <a:endParaRPr lang="zh-CN" altLang="en-US" sz="2000" b="1" dirty="0">
                <a:solidFill>
                  <a:schemeClr val="accent1"/>
                </a:solidFill>
                <a:latin typeface="Calibri" panose="020F0502020204030204" pitchFamily="34" charset="0"/>
                <a:ea typeface="Arial Unicode MS" panose="020B0604020202020204" pitchFamily="34" charset="-122"/>
                <a:cs typeface="Calibri" panose="020F0502020204030204" pitchFamily="34" charset="0"/>
              </a:endParaRPr>
            </a:p>
          </p:txBody>
        </p:sp>
        <p:sp>
          <p:nvSpPr>
            <p:cNvPr id="9" name="矩形 114">
              <a:extLst>
                <a:ext uri="{FF2B5EF4-FFF2-40B4-BE49-F238E27FC236}">
                  <a16:creationId xmlns:a16="http://schemas.microsoft.com/office/drawing/2014/main" id="{9EBA95AE-C0B2-9944-88D7-7D9F3111A143}"/>
                </a:ext>
              </a:extLst>
            </p:cNvPr>
            <p:cNvSpPr/>
            <p:nvPr/>
          </p:nvSpPr>
          <p:spPr>
            <a:xfrm>
              <a:off x="6542259" y="1603933"/>
              <a:ext cx="2653074" cy="533616"/>
            </a:xfrm>
            <a:prstGeom prst="rect">
              <a:avLst/>
            </a:prstGeom>
          </p:spPr>
          <p:txBody>
            <a:bodyPr wrap="square" lIns="91449" tIns="45725" rIns="91449" bIns="45725">
              <a:spAutoFit/>
            </a:bodyPr>
            <a:lstStyle/>
            <a:p>
              <a:pPr algn="ctr">
                <a:defRPr/>
              </a:pPr>
              <a:r>
                <a:rPr lang="en-US"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TÌM HIỂU CHUNG</a:t>
              </a:r>
              <a:endParaRPr lang="zh-CN"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10" name="组合 115">
            <a:extLst>
              <a:ext uri="{FF2B5EF4-FFF2-40B4-BE49-F238E27FC236}">
                <a16:creationId xmlns:a16="http://schemas.microsoft.com/office/drawing/2014/main" id="{C71E78B5-37DC-BF49-9A66-FBE332B85611}"/>
              </a:ext>
            </a:extLst>
          </p:cNvPr>
          <p:cNvGrpSpPr/>
          <p:nvPr/>
        </p:nvGrpSpPr>
        <p:grpSpPr>
          <a:xfrm>
            <a:off x="4338068" y="1662998"/>
            <a:ext cx="2614067" cy="400120"/>
            <a:chOff x="6315199" y="2398561"/>
            <a:chExt cx="3222364" cy="533616"/>
          </a:xfrm>
        </p:grpSpPr>
        <p:sp>
          <p:nvSpPr>
            <p:cNvPr id="11" name="圆角矩形 116">
              <a:extLst>
                <a:ext uri="{FF2B5EF4-FFF2-40B4-BE49-F238E27FC236}">
                  <a16:creationId xmlns:a16="http://schemas.microsoft.com/office/drawing/2014/main" id="{96E6C78D-65AD-8C4D-9019-9759DDBA8DFB}"/>
                </a:ext>
              </a:extLst>
            </p:cNvPr>
            <p:cNvSpPr/>
            <p:nvPr/>
          </p:nvSpPr>
          <p:spPr>
            <a:xfrm>
              <a:off x="6315199" y="2410178"/>
              <a:ext cx="3142630" cy="51150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anchor="ctr"/>
            <a:lstStyle/>
            <a:p>
              <a:pPr algn="ctr">
                <a:defRPr/>
              </a:pPr>
              <a:endParaRPr lang="zh-CN" altLang="en-US" sz="2000" b="1" dirty="0">
                <a:solidFill>
                  <a:schemeClr val="accent1"/>
                </a:solidFill>
                <a:latin typeface="Calibri" panose="020F0502020204030204" pitchFamily="34" charset="0"/>
                <a:ea typeface="Arial Unicode MS" panose="020B0604020202020204" pitchFamily="34" charset="-122"/>
                <a:cs typeface="Calibri" panose="020F0502020204030204" pitchFamily="34" charset="0"/>
              </a:endParaRPr>
            </a:p>
          </p:txBody>
        </p:sp>
        <p:sp>
          <p:nvSpPr>
            <p:cNvPr id="12" name="矩形 117">
              <a:extLst>
                <a:ext uri="{FF2B5EF4-FFF2-40B4-BE49-F238E27FC236}">
                  <a16:creationId xmlns:a16="http://schemas.microsoft.com/office/drawing/2014/main" id="{E622AB29-EEA1-BC47-AC7A-4653D30BA25F}"/>
                </a:ext>
              </a:extLst>
            </p:cNvPr>
            <p:cNvSpPr/>
            <p:nvPr/>
          </p:nvSpPr>
          <p:spPr>
            <a:xfrm>
              <a:off x="6315199" y="2398561"/>
              <a:ext cx="3222364" cy="533616"/>
            </a:xfrm>
            <a:prstGeom prst="rect">
              <a:avLst/>
            </a:prstGeom>
          </p:spPr>
          <p:txBody>
            <a:bodyPr wrap="square" lIns="91449" tIns="45725" rIns="91449" bIns="45725">
              <a:spAutoFit/>
            </a:bodyPr>
            <a:lstStyle/>
            <a:p>
              <a:pPr algn="ctr">
                <a:defRPr/>
              </a:pPr>
              <a:r>
                <a:rPr lang="en-US"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ĐỌC - HIỂU VĂN BẢN</a:t>
              </a:r>
              <a:endParaRPr lang="zh-CN"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13" name="组合 118">
            <a:extLst>
              <a:ext uri="{FF2B5EF4-FFF2-40B4-BE49-F238E27FC236}">
                <a16:creationId xmlns:a16="http://schemas.microsoft.com/office/drawing/2014/main" id="{26F7E6DC-661C-444E-BCC2-7ED7FD201544}"/>
              </a:ext>
            </a:extLst>
          </p:cNvPr>
          <p:cNvGrpSpPr/>
          <p:nvPr/>
        </p:nvGrpSpPr>
        <p:grpSpPr>
          <a:xfrm>
            <a:off x="4338069" y="2377007"/>
            <a:ext cx="2531477" cy="406852"/>
            <a:chOff x="6339097" y="3264941"/>
            <a:chExt cx="3120556" cy="542594"/>
          </a:xfrm>
        </p:grpSpPr>
        <p:sp>
          <p:nvSpPr>
            <p:cNvPr id="14" name="圆角矩形 119">
              <a:extLst>
                <a:ext uri="{FF2B5EF4-FFF2-40B4-BE49-F238E27FC236}">
                  <a16:creationId xmlns:a16="http://schemas.microsoft.com/office/drawing/2014/main" id="{C2947891-62CA-534D-880D-60E701651049}"/>
                </a:ext>
              </a:extLst>
            </p:cNvPr>
            <p:cNvSpPr/>
            <p:nvPr/>
          </p:nvSpPr>
          <p:spPr>
            <a:xfrm>
              <a:off x="6339097" y="3296031"/>
              <a:ext cx="3120556" cy="51150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anchor="ctr"/>
            <a:lstStyle/>
            <a:p>
              <a:pPr algn="ctr">
                <a:defRPr/>
              </a:pPr>
              <a:endParaRPr lang="zh-CN" altLang="en-US" sz="2000" b="1" dirty="0">
                <a:solidFill>
                  <a:schemeClr val="accent1"/>
                </a:solidFill>
                <a:latin typeface="Calibri" panose="020F0502020204030204" pitchFamily="34" charset="0"/>
                <a:ea typeface="Arial Unicode MS" panose="020B0604020202020204" pitchFamily="34" charset="-122"/>
                <a:cs typeface="Calibri" panose="020F0502020204030204" pitchFamily="34" charset="0"/>
              </a:endParaRPr>
            </a:p>
          </p:txBody>
        </p:sp>
        <p:sp>
          <p:nvSpPr>
            <p:cNvPr id="15" name="矩形 120">
              <a:extLst>
                <a:ext uri="{FF2B5EF4-FFF2-40B4-BE49-F238E27FC236}">
                  <a16:creationId xmlns:a16="http://schemas.microsoft.com/office/drawing/2014/main" id="{8D6B37EA-8AD4-964C-A247-31AC36B7609C}"/>
                </a:ext>
              </a:extLst>
            </p:cNvPr>
            <p:cNvSpPr/>
            <p:nvPr/>
          </p:nvSpPr>
          <p:spPr>
            <a:xfrm>
              <a:off x="6525445" y="3264941"/>
              <a:ext cx="2736304" cy="533616"/>
            </a:xfrm>
            <a:prstGeom prst="rect">
              <a:avLst/>
            </a:prstGeom>
          </p:spPr>
          <p:txBody>
            <a:bodyPr wrap="square" lIns="91449" tIns="45725" rIns="91449" bIns="45725">
              <a:spAutoFit/>
            </a:bodyPr>
            <a:lstStyle/>
            <a:p>
              <a:pPr algn="ctr">
                <a:defRPr/>
              </a:pPr>
              <a:r>
                <a:rPr lang="en-US"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TỔNG KẾT</a:t>
              </a:r>
              <a:endParaRPr lang="zh-CN"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16" name="组合 121">
            <a:extLst>
              <a:ext uri="{FF2B5EF4-FFF2-40B4-BE49-F238E27FC236}">
                <a16:creationId xmlns:a16="http://schemas.microsoft.com/office/drawing/2014/main" id="{C5E17BDA-A82B-174B-B63D-A890E77B808F}"/>
              </a:ext>
            </a:extLst>
          </p:cNvPr>
          <p:cNvGrpSpPr/>
          <p:nvPr/>
        </p:nvGrpSpPr>
        <p:grpSpPr>
          <a:xfrm>
            <a:off x="4338069" y="3152398"/>
            <a:ext cx="2531477" cy="400120"/>
            <a:chOff x="6339097" y="4171797"/>
            <a:chExt cx="3120556" cy="533616"/>
          </a:xfrm>
        </p:grpSpPr>
        <p:sp>
          <p:nvSpPr>
            <p:cNvPr id="17" name="圆角矩形 122">
              <a:extLst>
                <a:ext uri="{FF2B5EF4-FFF2-40B4-BE49-F238E27FC236}">
                  <a16:creationId xmlns:a16="http://schemas.microsoft.com/office/drawing/2014/main" id="{3551E4FD-B826-9349-88E6-B4994394E91B}"/>
                </a:ext>
              </a:extLst>
            </p:cNvPr>
            <p:cNvSpPr/>
            <p:nvPr/>
          </p:nvSpPr>
          <p:spPr>
            <a:xfrm>
              <a:off x="6339097" y="4180903"/>
              <a:ext cx="3120556" cy="51150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anchor="ctr"/>
            <a:lstStyle/>
            <a:p>
              <a:pPr algn="ctr">
                <a:defRPr/>
              </a:pPr>
              <a:endParaRPr lang="zh-CN" altLang="en-US" sz="2000" b="1" dirty="0">
                <a:solidFill>
                  <a:schemeClr val="accent1"/>
                </a:solidFill>
                <a:latin typeface="Calibri" panose="020F0502020204030204" pitchFamily="34" charset="0"/>
                <a:ea typeface="Arial Unicode MS" panose="020B0604020202020204" pitchFamily="34" charset="-122"/>
                <a:cs typeface="Calibri" panose="020F0502020204030204" pitchFamily="34" charset="0"/>
              </a:endParaRPr>
            </a:p>
          </p:txBody>
        </p:sp>
        <p:sp>
          <p:nvSpPr>
            <p:cNvPr id="18" name="矩形 123">
              <a:extLst>
                <a:ext uri="{FF2B5EF4-FFF2-40B4-BE49-F238E27FC236}">
                  <a16:creationId xmlns:a16="http://schemas.microsoft.com/office/drawing/2014/main" id="{F660063C-2892-C34B-8BEB-DDB7C6D91A7B}"/>
                </a:ext>
              </a:extLst>
            </p:cNvPr>
            <p:cNvSpPr/>
            <p:nvPr/>
          </p:nvSpPr>
          <p:spPr>
            <a:xfrm>
              <a:off x="6500643" y="4171797"/>
              <a:ext cx="2736304" cy="533616"/>
            </a:xfrm>
            <a:prstGeom prst="rect">
              <a:avLst/>
            </a:prstGeom>
          </p:spPr>
          <p:txBody>
            <a:bodyPr wrap="square" lIns="91449" tIns="45725" rIns="91449" bIns="45725">
              <a:spAutoFit/>
            </a:bodyPr>
            <a:lstStyle/>
            <a:p>
              <a:pPr algn="ctr">
                <a:defRPr/>
              </a:pPr>
              <a:r>
                <a:rPr lang="en-US"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LUYỆN TẬP</a:t>
              </a:r>
              <a:endParaRPr lang="zh-CN"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19" name="组合 124">
            <a:extLst>
              <a:ext uri="{FF2B5EF4-FFF2-40B4-BE49-F238E27FC236}">
                <a16:creationId xmlns:a16="http://schemas.microsoft.com/office/drawing/2014/main" id="{B2D09235-C6E0-C540-A298-C403B336FF52}"/>
              </a:ext>
            </a:extLst>
          </p:cNvPr>
          <p:cNvGrpSpPr/>
          <p:nvPr/>
        </p:nvGrpSpPr>
        <p:grpSpPr>
          <a:xfrm>
            <a:off x="4347021" y="3862514"/>
            <a:ext cx="2531477" cy="405501"/>
            <a:chOff x="6339097" y="5057483"/>
            <a:chExt cx="3120556" cy="540792"/>
          </a:xfrm>
        </p:grpSpPr>
        <p:sp>
          <p:nvSpPr>
            <p:cNvPr id="20" name="圆角矩形 125">
              <a:extLst>
                <a:ext uri="{FF2B5EF4-FFF2-40B4-BE49-F238E27FC236}">
                  <a16:creationId xmlns:a16="http://schemas.microsoft.com/office/drawing/2014/main" id="{63817437-6618-E542-9FCA-6CAC39E79C43}"/>
                </a:ext>
              </a:extLst>
            </p:cNvPr>
            <p:cNvSpPr/>
            <p:nvPr/>
          </p:nvSpPr>
          <p:spPr>
            <a:xfrm>
              <a:off x="6339097" y="5057483"/>
              <a:ext cx="3120556" cy="51150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anchor="ctr"/>
            <a:lstStyle/>
            <a:p>
              <a:pPr algn="ctr">
                <a:defRPr/>
              </a:pPr>
              <a:endParaRPr lang="zh-CN" altLang="en-US" sz="2000" b="1" dirty="0">
                <a:solidFill>
                  <a:schemeClr val="accent1"/>
                </a:solidFill>
                <a:latin typeface="Calibri" panose="020F0502020204030204" pitchFamily="34" charset="0"/>
                <a:ea typeface="Arial Unicode MS" panose="020B0604020202020204" pitchFamily="34" charset="-122"/>
                <a:cs typeface="Calibri" panose="020F0502020204030204" pitchFamily="34" charset="0"/>
              </a:endParaRPr>
            </a:p>
          </p:txBody>
        </p:sp>
        <p:sp>
          <p:nvSpPr>
            <p:cNvPr id="21" name="矩形 126">
              <a:extLst>
                <a:ext uri="{FF2B5EF4-FFF2-40B4-BE49-F238E27FC236}">
                  <a16:creationId xmlns:a16="http://schemas.microsoft.com/office/drawing/2014/main" id="{3E826B7F-80C3-8B45-9CAC-D44670FEBF31}"/>
                </a:ext>
              </a:extLst>
            </p:cNvPr>
            <p:cNvSpPr/>
            <p:nvPr/>
          </p:nvSpPr>
          <p:spPr>
            <a:xfrm>
              <a:off x="6582191" y="5064659"/>
              <a:ext cx="2736174" cy="533616"/>
            </a:xfrm>
            <a:prstGeom prst="rect">
              <a:avLst/>
            </a:prstGeom>
          </p:spPr>
          <p:txBody>
            <a:bodyPr wrap="square" lIns="91449" tIns="45725" rIns="91449" bIns="45725">
              <a:spAutoFit/>
            </a:bodyPr>
            <a:lstStyle/>
            <a:p>
              <a:pPr algn="ctr">
                <a:defRPr/>
              </a:pPr>
              <a:r>
                <a:rPr lang="en-US"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VẬN DỤNG</a:t>
              </a:r>
              <a:endParaRPr lang="zh-CN" altLang="zh-CN" sz="2000" b="1" kern="100"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22" name="组合 133">
            <a:extLst>
              <a:ext uri="{FF2B5EF4-FFF2-40B4-BE49-F238E27FC236}">
                <a16:creationId xmlns:a16="http://schemas.microsoft.com/office/drawing/2014/main" id="{13623C34-893F-E443-B578-3D7764FFA7A5}"/>
              </a:ext>
            </a:extLst>
          </p:cNvPr>
          <p:cNvGrpSpPr/>
          <p:nvPr/>
        </p:nvGrpSpPr>
        <p:grpSpPr>
          <a:xfrm>
            <a:off x="3622316" y="915566"/>
            <a:ext cx="440929" cy="440929"/>
            <a:chOff x="5754124" y="1231352"/>
            <a:chExt cx="587905" cy="587905"/>
          </a:xfrm>
        </p:grpSpPr>
        <p:sp>
          <p:nvSpPr>
            <p:cNvPr id="23" name="椭圆 127">
              <a:extLst>
                <a:ext uri="{FF2B5EF4-FFF2-40B4-BE49-F238E27FC236}">
                  <a16:creationId xmlns:a16="http://schemas.microsoft.com/office/drawing/2014/main" id="{1518701B-C01B-4C48-9B23-80249FC50C06}"/>
                </a:ext>
              </a:extLst>
            </p:cNvPr>
            <p:cNvSpPr/>
            <p:nvPr/>
          </p:nvSpPr>
          <p:spPr>
            <a:xfrm>
              <a:off x="5754124" y="1231352"/>
              <a:ext cx="587905" cy="587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sp>
          <p:nvSpPr>
            <p:cNvPr id="24" name="文本框 132">
              <a:extLst>
                <a:ext uri="{FF2B5EF4-FFF2-40B4-BE49-F238E27FC236}">
                  <a16:creationId xmlns:a16="http://schemas.microsoft.com/office/drawing/2014/main" id="{6CDBEB9E-DD03-C84B-99EB-F888693C385B}"/>
                </a:ext>
              </a:extLst>
            </p:cNvPr>
            <p:cNvSpPr txBox="1"/>
            <p:nvPr/>
          </p:nvSpPr>
          <p:spPr>
            <a:xfrm>
              <a:off x="5886279" y="1285776"/>
              <a:ext cx="338128" cy="533480"/>
            </a:xfrm>
            <a:prstGeom prst="rect">
              <a:avLst/>
            </a:prstGeom>
            <a:noFill/>
          </p:spPr>
          <p:txBody>
            <a:bodyPr wrap="none" rtlCol="0">
              <a:spAutoFit/>
            </a:bodyPr>
            <a:lstStyle/>
            <a:p>
              <a:pPr algn="ctr"/>
              <a:r>
                <a:rPr lang="en-US" altLang="zh-CN"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rPr>
                <a:t>I</a:t>
              </a:r>
              <a:endParaRPr lang="zh-CN" altLang="en-US"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25" name="组合 137">
            <a:extLst>
              <a:ext uri="{FF2B5EF4-FFF2-40B4-BE49-F238E27FC236}">
                <a16:creationId xmlns:a16="http://schemas.microsoft.com/office/drawing/2014/main" id="{DB04F06E-4C99-CA49-927B-E1972F7939F0}"/>
              </a:ext>
            </a:extLst>
          </p:cNvPr>
          <p:cNvGrpSpPr/>
          <p:nvPr/>
        </p:nvGrpSpPr>
        <p:grpSpPr>
          <a:xfrm>
            <a:off x="3646024" y="1635646"/>
            <a:ext cx="440929" cy="440929"/>
            <a:chOff x="5754124" y="1231352"/>
            <a:chExt cx="587905" cy="587905"/>
          </a:xfrm>
        </p:grpSpPr>
        <p:sp>
          <p:nvSpPr>
            <p:cNvPr id="26" name="椭圆 138">
              <a:extLst>
                <a:ext uri="{FF2B5EF4-FFF2-40B4-BE49-F238E27FC236}">
                  <a16:creationId xmlns:a16="http://schemas.microsoft.com/office/drawing/2014/main" id="{06FA83AE-ACE5-6941-B5A5-AC73D7432EE0}"/>
                </a:ext>
              </a:extLst>
            </p:cNvPr>
            <p:cNvSpPr/>
            <p:nvPr/>
          </p:nvSpPr>
          <p:spPr>
            <a:xfrm>
              <a:off x="5754124" y="1231352"/>
              <a:ext cx="587905" cy="587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sp>
          <p:nvSpPr>
            <p:cNvPr id="27" name="文本框 139">
              <a:extLst>
                <a:ext uri="{FF2B5EF4-FFF2-40B4-BE49-F238E27FC236}">
                  <a16:creationId xmlns:a16="http://schemas.microsoft.com/office/drawing/2014/main" id="{8EB77CF6-31C7-5F47-BA20-3A1A700EB4C5}"/>
                </a:ext>
              </a:extLst>
            </p:cNvPr>
            <p:cNvSpPr txBox="1"/>
            <p:nvPr/>
          </p:nvSpPr>
          <p:spPr>
            <a:xfrm>
              <a:off x="5836631" y="1249707"/>
              <a:ext cx="430032" cy="533480"/>
            </a:xfrm>
            <a:prstGeom prst="rect">
              <a:avLst/>
            </a:prstGeom>
            <a:noFill/>
          </p:spPr>
          <p:txBody>
            <a:bodyPr wrap="none" rtlCol="0">
              <a:spAutoFit/>
            </a:bodyPr>
            <a:lstStyle/>
            <a:p>
              <a:pPr algn="ctr"/>
              <a:r>
                <a:rPr lang="en-US" altLang="zh-CN"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rPr>
                <a:t>II</a:t>
              </a:r>
              <a:endParaRPr lang="zh-CN" altLang="en-US"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28" name="组合 140">
            <a:extLst>
              <a:ext uri="{FF2B5EF4-FFF2-40B4-BE49-F238E27FC236}">
                <a16:creationId xmlns:a16="http://schemas.microsoft.com/office/drawing/2014/main" id="{BB963318-551E-C040-BF82-8F7F6B271E12}"/>
              </a:ext>
            </a:extLst>
          </p:cNvPr>
          <p:cNvGrpSpPr/>
          <p:nvPr/>
        </p:nvGrpSpPr>
        <p:grpSpPr>
          <a:xfrm>
            <a:off x="3646024" y="2355726"/>
            <a:ext cx="440929" cy="441727"/>
            <a:chOff x="5754124" y="1230289"/>
            <a:chExt cx="587905" cy="588968"/>
          </a:xfrm>
        </p:grpSpPr>
        <p:sp>
          <p:nvSpPr>
            <p:cNvPr id="29" name="椭圆 141">
              <a:extLst>
                <a:ext uri="{FF2B5EF4-FFF2-40B4-BE49-F238E27FC236}">
                  <a16:creationId xmlns:a16="http://schemas.microsoft.com/office/drawing/2014/main" id="{FE5899AF-F365-BB43-93C9-025AEB8814D9}"/>
                </a:ext>
              </a:extLst>
            </p:cNvPr>
            <p:cNvSpPr/>
            <p:nvPr/>
          </p:nvSpPr>
          <p:spPr>
            <a:xfrm>
              <a:off x="5754124" y="1231352"/>
              <a:ext cx="587905" cy="587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sp>
          <p:nvSpPr>
            <p:cNvPr id="30" name="文本框 142">
              <a:extLst>
                <a:ext uri="{FF2B5EF4-FFF2-40B4-BE49-F238E27FC236}">
                  <a16:creationId xmlns:a16="http://schemas.microsoft.com/office/drawing/2014/main" id="{5D32ADA2-18CC-4145-A3D9-186BE0DAF80D}"/>
                </a:ext>
              </a:extLst>
            </p:cNvPr>
            <p:cNvSpPr txBox="1"/>
            <p:nvPr/>
          </p:nvSpPr>
          <p:spPr>
            <a:xfrm>
              <a:off x="5769796" y="1230289"/>
              <a:ext cx="521938" cy="533480"/>
            </a:xfrm>
            <a:prstGeom prst="rect">
              <a:avLst/>
            </a:prstGeom>
            <a:noFill/>
          </p:spPr>
          <p:txBody>
            <a:bodyPr wrap="none" rtlCol="0">
              <a:spAutoFit/>
            </a:bodyPr>
            <a:lstStyle/>
            <a:p>
              <a:pPr algn="ctr"/>
              <a:r>
                <a:rPr lang="en-US" altLang="zh-CN"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rPr>
                <a:t>III</a:t>
              </a:r>
              <a:endParaRPr lang="zh-CN" altLang="en-US"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31" name="组合 143">
            <a:extLst>
              <a:ext uri="{FF2B5EF4-FFF2-40B4-BE49-F238E27FC236}">
                <a16:creationId xmlns:a16="http://schemas.microsoft.com/office/drawing/2014/main" id="{6D281C53-7457-A141-A0C8-FD3447FE378E}"/>
              </a:ext>
            </a:extLst>
          </p:cNvPr>
          <p:cNvGrpSpPr/>
          <p:nvPr/>
        </p:nvGrpSpPr>
        <p:grpSpPr>
          <a:xfrm>
            <a:off x="3646024" y="3108319"/>
            <a:ext cx="440929" cy="464763"/>
            <a:chOff x="5754124" y="1231352"/>
            <a:chExt cx="587905" cy="619683"/>
          </a:xfrm>
        </p:grpSpPr>
        <p:sp>
          <p:nvSpPr>
            <p:cNvPr id="32" name="椭圆 144">
              <a:extLst>
                <a:ext uri="{FF2B5EF4-FFF2-40B4-BE49-F238E27FC236}">
                  <a16:creationId xmlns:a16="http://schemas.microsoft.com/office/drawing/2014/main" id="{D65A3987-9166-D84C-BC01-5B398941E56E}"/>
                </a:ext>
              </a:extLst>
            </p:cNvPr>
            <p:cNvSpPr/>
            <p:nvPr/>
          </p:nvSpPr>
          <p:spPr>
            <a:xfrm>
              <a:off x="5754124" y="1231352"/>
              <a:ext cx="587905" cy="587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sp>
          <p:nvSpPr>
            <p:cNvPr id="33" name="文本框 145">
              <a:extLst>
                <a:ext uri="{FF2B5EF4-FFF2-40B4-BE49-F238E27FC236}">
                  <a16:creationId xmlns:a16="http://schemas.microsoft.com/office/drawing/2014/main" id="{80FEFB73-7E67-C946-AAEF-154074AE2431}"/>
                </a:ext>
              </a:extLst>
            </p:cNvPr>
            <p:cNvSpPr txBox="1"/>
            <p:nvPr/>
          </p:nvSpPr>
          <p:spPr>
            <a:xfrm>
              <a:off x="5768727" y="1317555"/>
              <a:ext cx="541173" cy="533480"/>
            </a:xfrm>
            <a:prstGeom prst="rect">
              <a:avLst/>
            </a:prstGeom>
            <a:noFill/>
          </p:spPr>
          <p:txBody>
            <a:bodyPr wrap="none" rtlCol="0">
              <a:spAutoFit/>
            </a:bodyPr>
            <a:lstStyle/>
            <a:p>
              <a:pPr algn="ctr"/>
              <a:r>
                <a:rPr lang="en-US" altLang="zh-CN"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rPr>
                <a:t>IV</a:t>
              </a:r>
              <a:endParaRPr lang="zh-CN" altLang="en-US"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grpSp>
        <p:nvGrpSpPr>
          <p:cNvPr id="34" name="组合 146">
            <a:extLst>
              <a:ext uri="{FF2B5EF4-FFF2-40B4-BE49-F238E27FC236}">
                <a16:creationId xmlns:a16="http://schemas.microsoft.com/office/drawing/2014/main" id="{426ED48D-4919-EA46-89D8-8A681CB59858}"/>
              </a:ext>
            </a:extLst>
          </p:cNvPr>
          <p:cNvGrpSpPr/>
          <p:nvPr/>
        </p:nvGrpSpPr>
        <p:grpSpPr>
          <a:xfrm>
            <a:off x="3654976" y="3803248"/>
            <a:ext cx="440929" cy="442197"/>
            <a:chOff x="5754124" y="1231352"/>
            <a:chExt cx="587905" cy="589595"/>
          </a:xfrm>
        </p:grpSpPr>
        <p:sp>
          <p:nvSpPr>
            <p:cNvPr id="35" name="椭圆 147">
              <a:extLst>
                <a:ext uri="{FF2B5EF4-FFF2-40B4-BE49-F238E27FC236}">
                  <a16:creationId xmlns:a16="http://schemas.microsoft.com/office/drawing/2014/main" id="{4174C3ED-D496-D44C-83E1-133B18004A06}"/>
                </a:ext>
              </a:extLst>
            </p:cNvPr>
            <p:cNvSpPr/>
            <p:nvPr/>
          </p:nvSpPr>
          <p:spPr>
            <a:xfrm>
              <a:off x="5754124" y="1231352"/>
              <a:ext cx="587905" cy="587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sp>
          <p:nvSpPr>
            <p:cNvPr id="36" name="文本框 148">
              <a:extLst>
                <a:ext uri="{FF2B5EF4-FFF2-40B4-BE49-F238E27FC236}">
                  <a16:creationId xmlns:a16="http://schemas.microsoft.com/office/drawing/2014/main" id="{8373D0D5-E99D-DB42-96A4-A23DED7B5B30}"/>
                </a:ext>
              </a:extLst>
            </p:cNvPr>
            <p:cNvSpPr txBox="1"/>
            <p:nvPr/>
          </p:nvSpPr>
          <p:spPr>
            <a:xfrm>
              <a:off x="5836631" y="1287467"/>
              <a:ext cx="449269" cy="533480"/>
            </a:xfrm>
            <a:prstGeom prst="rect">
              <a:avLst/>
            </a:prstGeom>
            <a:noFill/>
          </p:spPr>
          <p:txBody>
            <a:bodyPr wrap="none" rtlCol="0">
              <a:spAutoFit/>
            </a:bodyPr>
            <a:lstStyle/>
            <a:p>
              <a:pPr algn="ctr"/>
              <a:r>
                <a:rPr lang="en-US" altLang="zh-CN"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rPr>
                <a:t>V</a:t>
              </a:r>
              <a:endParaRPr lang="zh-CN" altLang="en-US" sz="2000" b="1" dirty="0">
                <a:solidFill>
                  <a:prstClr val="white"/>
                </a:solidFill>
                <a:latin typeface="Calibri" panose="020F0502020204030204" pitchFamily="34" charset="0"/>
                <a:ea typeface="Source Han Sans CN Medium" panose="020B0500000000000000" pitchFamily="34" charset="-128"/>
                <a:cs typeface="Calibri" panose="020F0502020204030204" pitchFamily="34" charset="0"/>
              </a:endParaRPr>
            </a:p>
          </p:txBody>
        </p:sp>
      </p:grpSp>
      <p:sp>
        <p:nvSpPr>
          <p:cNvPr id="37" name="文本框 48">
            <a:extLst>
              <a:ext uri="{FF2B5EF4-FFF2-40B4-BE49-F238E27FC236}">
                <a16:creationId xmlns:a16="http://schemas.microsoft.com/office/drawing/2014/main" id="{8FFD7802-477F-BD45-89ED-DBC053DB69E8}"/>
              </a:ext>
            </a:extLst>
          </p:cNvPr>
          <p:cNvSpPr txBox="1"/>
          <p:nvPr/>
        </p:nvSpPr>
        <p:spPr>
          <a:xfrm>
            <a:off x="578953" y="483518"/>
            <a:ext cx="2222083" cy="646331"/>
          </a:xfrm>
          <a:prstGeom prst="rect">
            <a:avLst/>
          </a:prstGeom>
          <a:noFill/>
        </p:spPr>
        <p:txBody>
          <a:bodyPr wrap="none" rtlCol="0">
            <a:spAutoFit/>
          </a:bodyPr>
          <a:lstStyle/>
          <a:p>
            <a:pPr algn="ctr"/>
            <a:r>
              <a:rPr lang="en-US" altLang="zh-CN" sz="36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NỘI DUNG</a:t>
            </a:r>
            <a:endParaRPr lang="zh-CN" altLang="en-US"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424400471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4"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14" presetClass="entr" presetSubtype="1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838192" y="267494"/>
            <a:ext cx="346761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 TÌM HIỂU CHUNG</a:t>
            </a:r>
          </a:p>
        </p:txBody>
      </p:sp>
      <p:sp>
        <p:nvSpPr>
          <p:cNvPr id="5" name="TextBox 4">
            <a:extLst>
              <a:ext uri="{FF2B5EF4-FFF2-40B4-BE49-F238E27FC236}">
                <a16:creationId xmlns:a16="http://schemas.microsoft.com/office/drawing/2014/main" id="{0BD49E07-F0CD-9C4A-B8A7-690239B4FA0F}"/>
              </a:ext>
            </a:extLst>
          </p:cNvPr>
          <p:cNvSpPr txBox="1"/>
          <p:nvPr/>
        </p:nvSpPr>
        <p:spPr>
          <a:xfrm>
            <a:off x="431539" y="852269"/>
            <a:ext cx="4932549" cy="3600986"/>
          </a:xfrm>
          <a:prstGeom prst="rect">
            <a:avLst/>
          </a:prstGeom>
          <a:noFill/>
        </p:spPr>
        <p:txBody>
          <a:bodyPr wrap="square">
            <a:spAutoFit/>
          </a:bodyPr>
          <a:lstStyle/>
          <a:p>
            <a:pPr algn="just">
              <a:lnSpc>
                <a:spcPct val="150000"/>
              </a:lnSpc>
            </a:pP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1.</a:t>
            </a:r>
            <a:r>
              <a:rPr lang="en-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Nhan đề</a:t>
            </a: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và đề tài:</a:t>
            </a:r>
            <a:endParaRPr lang="en-VN" sz="20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 Nhan đề:</a:t>
            </a:r>
            <a:endParaRPr lang="en-VN" sz="20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en-VN" sz="2400" dirty="0">
                <a:effectLst/>
                <a:latin typeface="Calibri" panose="020F0502020204030204" pitchFamily="34" charset="0"/>
                <a:ea typeface="Times New Roman" panose="02020603050405020304" pitchFamily="18" charset="0"/>
                <a:cs typeface="Calibri" panose="020F0502020204030204" pitchFamily="34" charset="0"/>
              </a:rPr>
              <a:t>Lễ hội dân gian đặc sắc của dân tộc Chăm ở Ninh Thuận</a:t>
            </a:r>
            <a:r>
              <a:rPr lang="vi-VN" sz="2400" dirty="0">
                <a:effectLst/>
                <a:latin typeface="Calibri" panose="020F0502020204030204" pitchFamily="34" charset="0"/>
                <a:ea typeface="Times New Roman" panose="02020603050405020304" pitchFamily="18" charset="0"/>
                <a:cs typeface="Calibri" panose="020F0502020204030204" pitchFamily="34" charset="0"/>
              </a:rPr>
              <a:t>.</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b.</a:t>
            </a:r>
            <a:r>
              <a:rPr lang="en-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Đề tài:</a:t>
            </a:r>
            <a:r>
              <a:rPr lang="en-VN"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p>
          <a:p>
            <a:pPr marL="342900" indent="-342900" algn="just">
              <a:buFontTx/>
              <a:buChar char="-"/>
            </a:pPr>
            <a:r>
              <a:rPr lang="en-VN" sz="2400" dirty="0">
                <a:effectLst/>
                <a:latin typeface="Calibri" panose="020F0502020204030204" pitchFamily="34" charset="0"/>
                <a:ea typeface="Times New Roman" panose="02020603050405020304" pitchFamily="18" charset="0"/>
                <a:cs typeface="Calibri" panose="020F0502020204030204" pitchFamily="34" charset="0"/>
              </a:rPr>
              <a:t>Viết về lễ hội dân gian Việt Nam </a:t>
            </a:r>
            <a:r>
              <a:rPr lang="en-VN" sz="2400" i="1" dirty="0">
                <a:effectLst/>
                <a:latin typeface="Calibri" panose="020F0502020204030204" pitchFamily="34" charset="0"/>
                <a:ea typeface="Times New Roman" panose="02020603050405020304" pitchFamily="18" charset="0"/>
                <a:cs typeface="Calibri" panose="020F0502020204030204" pitchFamily="34" charset="0"/>
              </a:rPr>
              <a:t>(cụ thể là lễ hội dân gian của dân tộc Chăm ở Ninh Thuận)</a:t>
            </a:r>
          </a:p>
        </p:txBody>
      </p:sp>
      <p:pic>
        <p:nvPicPr>
          <p:cNvPr id="1026" name="Picture 2" descr="Tái hiện Lễ hội múa đặc sắc Rija Praung của người Chăm | Lễ hội | Vietnam+  (VietnamPlus)">
            <a:extLst>
              <a:ext uri="{FF2B5EF4-FFF2-40B4-BE49-F238E27FC236}">
                <a16:creationId xmlns:a16="http://schemas.microsoft.com/office/drawing/2014/main" id="{5A174C22-AE56-2643-8789-F4DB73770B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145"/>
          <a:stretch/>
        </p:blipFill>
        <p:spPr bwMode="auto">
          <a:xfrm>
            <a:off x="5644547" y="1856141"/>
            <a:ext cx="3314217" cy="208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397050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4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838192" y="267494"/>
            <a:ext cx="346761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 TÌM HIỂU CHUNG</a:t>
            </a:r>
          </a:p>
        </p:txBody>
      </p:sp>
      <p:sp>
        <p:nvSpPr>
          <p:cNvPr id="5" name="TextBox 4">
            <a:extLst>
              <a:ext uri="{FF2B5EF4-FFF2-40B4-BE49-F238E27FC236}">
                <a16:creationId xmlns:a16="http://schemas.microsoft.com/office/drawing/2014/main" id="{0BD49E07-F0CD-9C4A-B8A7-690239B4FA0F}"/>
              </a:ext>
            </a:extLst>
          </p:cNvPr>
          <p:cNvSpPr txBox="1"/>
          <p:nvPr/>
        </p:nvSpPr>
        <p:spPr>
          <a:xfrm>
            <a:off x="431539" y="852269"/>
            <a:ext cx="5004557" cy="2215991"/>
          </a:xfrm>
          <a:prstGeom prst="rect">
            <a:avLst/>
          </a:prstGeom>
          <a:noFill/>
        </p:spPr>
        <p:txBody>
          <a:bodyPr wrap="square">
            <a:spAutoFit/>
          </a:bodyPr>
          <a:lstStyle/>
          <a:p>
            <a:pPr algn="just">
              <a:lnSpc>
                <a:spcPct val="150000"/>
              </a:lnSpc>
            </a:pPr>
            <a:r>
              <a:rPr lang="en-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1. Nhan đề</a:t>
            </a: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và đề tài:</a:t>
            </a:r>
          </a:p>
          <a:p>
            <a:pPr algn="just">
              <a:lnSpc>
                <a:spcPct val="150000"/>
              </a:lnSpc>
            </a:pPr>
            <a:endParaRPr lang="en-VN" sz="20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 typeface="Symbol" pitchFamily="2" charset="2"/>
              <a:buChar char="Þ"/>
            </a:pPr>
            <a:r>
              <a:rPr lang="en-VN" sz="2400" b="1" i="1" dirty="0">
                <a:effectLst/>
                <a:latin typeface="Calibri" panose="020F0502020204030204" pitchFamily="34" charset="0"/>
                <a:ea typeface="Times New Roman" panose="02020603050405020304" pitchFamily="18" charset="0"/>
                <a:cs typeface="Calibri" panose="020F0502020204030204" pitchFamily="34" charset="0"/>
              </a:rPr>
              <a:t>Nhan đề có mối liên quan mật thiết với đề tài hay nói cách khác nhan đề đã khái quát đề tài của văn bản.</a:t>
            </a:r>
          </a:p>
        </p:txBody>
      </p:sp>
      <p:pic>
        <p:nvPicPr>
          <p:cNvPr id="1026" name="Picture 2" descr="Tái hiện Lễ hội múa đặc sắc Rija Praung của người Chăm | Lễ hội | Vietnam+  (VietnamPlus)">
            <a:extLst>
              <a:ext uri="{FF2B5EF4-FFF2-40B4-BE49-F238E27FC236}">
                <a16:creationId xmlns:a16="http://schemas.microsoft.com/office/drawing/2014/main" id="{5A174C22-AE56-2643-8789-F4DB73770B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145"/>
          <a:stretch/>
        </p:blipFill>
        <p:spPr bwMode="auto">
          <a:xfrm>
            <a:off x="5644547" y="1856141"/>
            <a:ext cx="3314217" cy="208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3003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838192" y="267494"/>
            <a:ext cx="346761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 TÌM HIỂU CHUNG</a:t>
            </a:r>
          </a:p>
        </p:txBody>
      </p:sp>
      <p:sp>
        <p:nvSpPr>
          <p:cNvPr id="5" name="TextBox 4">
            <a:extLst>
              <a:ext uri="{FF2B5EF4-FFF2-40B4-BE49-F238E27FC236}">
                <a16:creationId xmlns:a16="http://schemas.microsoft.com/office/drawing/2014/main" id="{0BD49E07-F0CD-9C4A-B8A7-690239B4FA0F}"/>
              </a:ext>
            </a:extLst>
          </p:cNvPr>
          <p:cNvSpPr txBox="1"/>
          <p:nvPr/>
        </p:nvSpPr>
        <p:spPr>
          <a:xfrm>
            <a:off x="431539" y="852269"/>
            <a:ext cx="5004557" cy="589072"/>
          </a:xfrm>
          <a:prstGeom prst="rect">
            <a:avLst/>
          </a:prstGeom>
          <a:noFill/>
        </p:spPr>
        <p:txBody>
          <a:bodyPr wrap="square">
            <a:spAutoFit/>
          </a:bodyPr>
          <a:lstStyle/>
          <a:p>
            <a:pPr algn="just">
              <a:lnSpc>
                <a:spcPct val="150000"/>
              </a:lnSpc>
            </a:pP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2. Nội dung chính:</a:t>
            </a:r>
          </a:p>
        </p:txBody>
      </p:sp>
      <p:sp>
        <p:nvSpPr>
          <p:cNvPr id="8" name="TextBox 7">
            <a:extLst>
              <a:ext uri="{FF2B5EF4-FFF2-40B4-BE49-F238E27FC236}">
                <a16:creationId xmlns:a16="http://schemas.microsoft.com/office/drawing/2014/main" id="{1DE14A0E-490E-F948-9C39-586B22F79724}"/>
              </a:ext>
            </a:extLst>
          </p:cNvPr>
          <p:cNvSpPr txBox="1"/>
          <p:nvPr/>
        </p:nvSpPr>
        <p:spPr>
          <a:xfrm>
            <a:off x="412652" y="1509052"/>
            <a:ext cx="4639256" cy="2308324"/>
          </a:xfrm>
          <a:prstGeom prst="rect">
            <a:avLst/>
          </a:prstGeom>
          <a:noFill/>
        </p:spPr>
        <p:txBody>
          <a:bodyPr wrap="square">
            <a:spAutoFit/>
          </a:bodyPr>
          <a:lstStyle/>
          <a:p>
            <a:pPr algn="just"/>
            <a:r>
              <a:rPr lang="vi-VN" sz="2400" dirty="0">
                <a:effectLst/>
                <a:latin typeface="Calibri" panose="020F0502020204030204" pitchFamily="34" charset="0"/>
                <a:ea typeface="Times New Roman" panose="02020603050405020304" pitchFamily="18" charset="0"/>
                <a:cs typeface="Calibri" panose="020F0502020204030204" pitchFamily="34" charset="0"/>
              </a:rPr>
              <a:t>- </a:t>
            </a:r>
            <a:r>
              <a:rPr lang="en-VN" sz="2400" dirty="0">
                <a:effectLst/>
                <a:latin typeface="Calibri" panose="020F0502020204030204" pitchFamily="34" charset="0"/>
                <a:ea typeface="Times New Roman" panose="02020603050405020304" pitchFamily="18" charset="0"/>
                <a:cs typeface="Calibri" panose="020F0502020204030204" pitchFamily="34" charset="0"/>
              </a:rPr>
              <a:t>Văn bản </a:t>
            </a:r>
            <a:r>
              <a:rPr lang="en-VN" sz="2400" i="1" dirty="0">
                <a:effectLst/>
                <a:latin typeface="Calibri" panose="020F0502020204030204" pitchFamily="34" charset="0"/>
                <a:ea typeface="Times New Roman" panose="02020603050405020304" pitchFamily="18" charset="0"/>
                <a:cs typeface="Calibri" panose="020F0502020204030204" pitchFamily="34" charset="0"/>
              </a:rPr>
              <a:t>“Lễ hội dân gian đặc sắc của dân tộc Chăm ở Ninh Thuận” </a:t>
            </a:r>
            <a:r>
              <a:rPr lang="en-VN" sz="2400" dirty="0">
                <a:effectLst/>
                <a:latin typeface="Calibri" panose="020F0502020204030204" pitchFamily="34" charset="0"/>
                <a:ea typeface="Times New Roman" panose="02020603050405020304" pitchFamily="18" charset="0"/>
                <a:cs typeface="Calibri" panose="020F0502020204030204" pitchFamily="34" charset="0"/>
              </a:rPr>
              <a:t>nói về truyền thống tổ chức lễ hội Ka-tê của người Chăm. Đây là một nét văn hóa dân gian đặc sắc, niềm tự hào của người dân tộc Chăm.  </a:t>
            </a:r>
          </a:p>
        </p:txBody>
      </p:sp>
      <p:pic>
        <p:nvPicPr>
          <p:cNvPr id="4098" name="Picture 2" descr="Lễ hội - Văn hoá 54 dân tộc Việt Nam">
            <a:extLst>
              <a:ext uri="{FF2B5EF4-FFF2-40B4-BE49-F238E27FC236}">
                <a16:creationId xmlns:a16="http://schemas.microsoft.com/office/drawing/2014/main" id="{13E28B63-D734-0C47-BB93-A777CB536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35" y="1614266"/>
            <a:ext cx="3427413"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422995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p:tgtEl>
                                          <p:spTgt spid="4098"/>
                                        </p:tgtEl>
                                        <p:attrNameLst>
                                          <p:attrName>ppt_y</p:attrName>
                                        </p:attrNameLst>
                                      </p:cBhvr>
                                      <p:tavLst>
                                        <p:tav tm="0">
                                          <p:val>
                                            <p:strVal val="#ppt_y+#ppt_h*1.125000"/>
                                          </p:val>
                                        </p:tav>
                                        <p:tav tm="100000">
                                          <p:val>
                                            <p:strVal val="#ppt_y"/>
                                          </p:val>
                                        </p:tav>
                                      </p:tavLst>
                                    </p:anim>
                                    <p:animEffect transition="in" filter="wipe(up)">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FB377-C27A-E248-9507-09D4688D6170}"/>
              </a:ext>
            </a:extLst>
          </p:cNvPr>
          <p:cNvSpPr/>
          <p:nvPr/>
        </p:nvSpPr>
        <p:spPr>
          <a:xfrm>
            <a:off x="179512" y="195486"/>
            <a:ext cx="8784976"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11">
            <a:extLst>
              <a:ext uri="{FF2B5EF4-FFF2-40B4-BE49-F238E27FC236}">
                <a16:creationId xmlns:a16="http://schemas.microsoft.com/office/drawing/2014/main" id="{DF7DAAA1-2B3A-484C-9B35-0E8695477094}"/>
              </a:ext>
            </a:extLst>
          </p:cNvPr>
          <p:cNvSpPr txBox="1"/>
          <p:nvPr/>
        </p:nvSpPr>
        <p:spPr>
          <a:xfrm>
            <a:off x="2838192" y="267494"/>
            <a:ext cx="3467616" cy="584775"/>
          </a:xfrm>
          <a:prstGeom prst="rect">
            <a:avLst/>
          </a:prstGeom>
          <a:noFill/>
        </p:spPr>
        <p:txBody>
          <a:bodyPr wrap="none" rtlCol="0">
            <a:spAutoFit/>
          </a:bodyPr>
          <a:lstStyle/>
          <a:p>
            <a:pPr marL="0" lvl="1" algn="ctr"/>
            <a:r>
              <a:rPr lang="en-US" altLang="zh-CN" sz="3200" b="1" dirty="0">
                <a:solidFill>
                  <a:schemeClr val="accent1"/>
                </a:solidFill>
                <a:latin typeface="Calibri" panose="020F0502020204030204" pitchFamily="34" charset="0"/>
                <a:ea typeface="Source Han Sans CN Medium" panose="020B0500000000000000" pitchFamily="34" charset="-128"/>
                <a:cs typeface="Calibri" panose="020F0502020204030204" pitchFamily="34" charset="0"/>
              </a:rPr>
              <a:t>I. TÌM HIỂU CHUNG</a:t>
            </a:r>
          </a:p>
        </p:txBody>
      </p:sp>
      <p:sp>
        <p:nvSpPr>
          <p:cNvPr id="5" name="TextBox 4">
            <a:extLst>
              <a:ext uri="{FF2B5EF4-FFF2-40B4-BE49-F238E27FC236}">
                <a16:creationId xmlns:a16="http://schemas.microsoft.com/office/drawing/2014/main" id="{0BD49E07-F0CD-9C4A-B8A7-690239B4FA0F}"/>
              </a:ext>
            </a:extLst>
          </p:cNvPr>
          <p:cNvSpPr txBox="1"/>
          <p:nvPr/>
        </p:nvSpPr>
        <p:spPr>
          <a:xfrm>
            <a:off x="431539" y="852269"/>
            <a:ext cx="5004557" cy="589072"/>
          </a:xfrm>
          <a:prstGeom prst="rect">
            <a:avLst/>
          </a:prstGeom>
          <a:noFill/>
        </p:spPr>
        <p:txBody>
          <a:bodyPr wrap="square">
            <a:spAutoFit/>
          </a:bodyPr>
          <a:lstStyle/>
          <a:p>
            <a:pPr algn="just">
              <a:lnSpc>
                <a:spcPct val="150000"/>
              </a:lnSpc>
            </a:pPr>
            <a:r>
              <a:rPr lang="vi-VN"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 Bố cục:</a:t>
            </a:r>
          </a:p>
        </p:txBody>
      </p:sp>
      <p:sp>
        <p:nvSpPr>
          <p:cNvPr id="6" name="Rounded Rectangle 5">
            <a:extLst>
              <a:ext uri="{FF2B5EF4-FFF2-40B4-BE49-F238E27FC236}">
                <a16:creationId xmlns:a16="http://schemas.microsoft.com/office/drawing/2014/main" id="{C9AC6FEC-103A-3B44-81FB-215ABC23B504}"/>
              </a:ext>
            </a:extLst>
          </p:cNvPr>
          <p:cNvSpPr/>
          <p:nvPr/>
        </p:nvSpPr>
        <p:spPr>
          <a:xfrm>
            <a:off x="399896" y="1729373"/>
            <a:ext cx="8420575" cy="36875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1 (</a:t>
            </a:r>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Đoạn sapo</a:t>
            </a:r>
            <a:r>
              <a:rPr lang="vi-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Thông tin chung về lễ hội Ka-tê</a:t>
            </a:r>
            <a:endParaRPr lang="en-VN" sz="2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1" name="Rounded Rectangle 10">
            <a:extLst>
              <a:ext uri="{FF2B5EF4-FFF2-40B4-BE49-F238E27FC236}">
                <a16:creationId xmlns:a16="http://schemas.microsoft.com/office/drawing/2014/main" id="{B848E5A6-D416-5C42-AF61-7BE514B01B3F}"/>
              </a:ext>
            </a:extLst>
          </p:cNvPr>
          <p:cNvSpPr/>
          <p:nvPr/>
        </p:nvSpPr>
        <p:spPr>
          <a:xfrm>
            <a:off x="399896" y="2386156"/>
            <a:ext cx="8420575" cy="36875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a:t>
            </a:r>
            <a:r>
              <a:rPr lang="vi-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2 (Đoạn 1): </a:t>
            </a:r>
            <a:r>
              <a:rPr lang="en-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Thời gian, địa điểm diễn ra lễ hội Ka-tê</a:t>
            </a:r>
            <a:endParaRPr lang="en-VN" sz="2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664BDBE2-22C8-C248-AB12-D217AA48250F}"/>
              </a:ext>
            </a:extLst>
          </p:cNvPr>
          <p:cNvSpPr/>
          <p:nvPr/>
        </p:nvSpPr>
        <p:spPr>
          <a:xfrm>
            <a:off x="399896" y="3045927"/>
            <a:ext cx="8420575" cy="36875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3 (Đoạn 2)</a:t>
            </a:r>
            <a:r>
              <a:rPr lang="en-VN"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Các nghi thức, hoạt động của con người trong </a:t>
            </a:r>
            <a:r>
              <a:rPr lang="en-VN" sz="2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nghi lễ</a:t>
            </a:r>
            <a:endParaRPr lang="en-VN"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3" name="Rounded Rectangle 12">
            <a:extLst>
              <a:ext uri="{FF2B5EF4-FFF2-40B4-BE49-F238E27FC236}">
                <a16:creationId xmlns:a16="http://schemas.microsoft.com/office/drawing/2014/main" id="{2C2978AB-C8B5-3842-A34C-867129320D8D}"/>
              </a:ext>
            </a:extLst>
          </p:cNvPr>
          <p:cNvSpPr/>
          <p:nvPr/>
        </p:nvSpPr>
        <p:spPr>
          <a:xfrm>
            <a:off x="399896" y="3686912"/>
            <a:ext cx="8420575" cy="36875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a:t>
            </a:r>
            <a:r>
              <a:rPr lang="vi-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4 (đoạn 3)</a:t>
            </a:r>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Các hoạt động của người Chăm trong </a:t>
            </a:r>
            <a:r>
              <a:rPr lang="en-VN" sz="2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Hội.</a:t>
            </a:r>
            <a:endParaRPr lang="en-VN" sz="2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98417D33-EB45-7443-B3BC-85974A1653C4}"/>
              </a:ext>
            </a:extLst>
          </p:cNvPr>
          <p:cNvSpPr/>
          <p:nvPr/>
        </p:nvSpPr>
        <p:spPr>
          <a:xfrm>
            <a:off x="399896" y="4295969"/>
            <a:ext cx="8420575" cy="36875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Phần </a:t>
            </a:r>
            <a:r>
              <a:rPr lang="vi-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5 (Đoạn 4)</a:t>
            </a:r>
            <a:r>
              <a:rPr lang="en-VN"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nghĩa của lễ hội Ka-tê đối với người Chăm.</a:t>
            </a:r>
            <a:endParaRPr lang="en-VN" sz="22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83661690"/>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54E2AE5-58EF-40FD-A646-9101DA478E43"/>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51">
      <a:dk1>
        <a:srgbClr val="000000"/>
      </a:dk1>
      <a:lt1>
        <a:srgbClr val="FFFFFF"/>
      </a:lt1>
      <a:dk2>
        <a:srgbClr val="000000"/>
      </a:dk2>
      <a:lt2>
        <a:srgbClr val="FFFFFF"/>
      </a:lt2>
      <a:accent1>
        <a:srgbClr val="F74515"/>
      </a:accent1>
      <a:accent2>
        <a:srgbClr val="EBA55F"/>
      </a:accent2>
      <a:accent3>
        <a:srgbClr val="F74515"/>
      </a:accent3>
      <a:accent4>
        <a:srgbClr val="EBA55F"/>
      </a:accent4>
      <a:accent5>
        <a:srgbClr val="F74515"/>
      </a:accent5>
      <a:accent6>
        <a:srgbClr val="EBA55F"/>
      </a:accent6>
      <a:hlink>
        <a:srgbClr val="F74515"/>
      </a:hlink>
      <a:folHlink>
        <a:srgbClr val="EBA55F"/>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1661</Words>
  <Application>Microsoft Macintosh PowerPoint</Application>
  <PresentationFormat>On-screen Show (16:9)</PresentationFormat>
  <Paragraphs>171</Paragraphs>
  <Slides>32</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Courier New</vt:lpstr>
      <vt:lpstr>Source Han Sans CN Medium</vt:lpstr>
      <vt:lpstr>Symbol</vt:lpstr>
      <vt:lpstr>Times New Roman</vt:lpstr>
      <vt:lpstr>Windsor</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更多模板请关注：亮亮图文旗舰店https:/liangliangtuwen.tmall.com</cp:keywords>
  <dc:description>更多模板请关注：亮亮图文旗舰店https://liangliangtuwen.tmall.com</dc:description>
  <cp:lastModifiedBy/>
  <cp:revision>1</cp:revision>
  <dcterms:created xsi:type="dcterms:W3CDTF">2018-01-21T08:41:22Z</dcterms:created>
  <dcterms:modified xsi:type="dcterms:W3CDTF">2022-08-17T08:16:17Z</dcterms:modified>
</cp:coreProperties>
</file>