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520" r:id="rId2"/>
    <p:sldId id="257" r:id="rId3"/>
    <p:sldId id="525" r:id="rId4"/>
    <p:sldId id="563" r:id="rId5"/>
    <p:sldId id="522" r:id="rId6"/>
    <p:sldId id="521" r:id="rId7"/>
    <p:sldId id="524" r:id="rId8"/>
    <p:sldId id="526" r:id="rId9"/>
    <p:sldId id="527" r:id="rId10"/>
    <p:sldId id="528" r:id="rId11"/>
    <p:sldId id="529" r:id="rId12"/>
    <p:sldId id="543" r:id="rId13"/>
    <p:sldId id="567" r:id="rId14"/>
    <p:sldId id="568" r:id="rId15"/>
    <p:sldId id="533" r:id="rId16"/>
    <p:sldId id="565" r:id="rId17"/>
    <p:sldId id="544" r:id="rId18"/>
    <p:sldId id="534" r:id="rId19"/>
    <p:sldId id="545" r:id="rId20"/>
    <p:sldId id="536" r:id="rId21"/>
    <p:sldId id="546" r:id="rId22"/>
    <p:sldId id="547" r:id="rId23"/>
    <p:sldId id="550" r:id="rId24"/>
    <p:sldId id="548" r:id="rId25"/>
    <p:sldId id="549" r:id="rId26"/>
    <p:sldId id="552" r:id="rId27"/>
    <p:sldId id="554" r:id="rId28"/>
    <p:sldId id="555" r:id="rId29"/>
    <p:sldId id="556" r:id="rId30"/>
    <p:sldId id="557" r:id="rId31"/>
    <p:sldId id="558" r:id="rId32"/>
    <p:sldId id="553" r:id="rId33"/>
    <p:sldId id="559" r:id="rId34"/>
    <p:sldId id="560" r:id="rId35"/>
    <p:sldId id="562" r:id="rId36"/>
    <p:sldId id="561" r:id="rId37"/>
    <p:sldId id="566" r:id="rId38"/>
    <p:sldId id="537" r:id="rId39"/>
    <p:sldId id="538" r:id="rId40"/>
    <p:sldId id="539" r:id="rId41"/>
    <p:sldId id="540" r:id="rId42"/>
    <p:sldId id="541" r:id="rId43"/>
    <p:sldId id="564" r:id="rId44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09"/>
    <p:restoredTop sz="91894"/>
  </p:normalViewPr>
  <p:slideViewPr>
    <p:cSldViewPr snapToGrid="0" snapToObjects="1">
      <p:cViewPr varScale="1">
        <p:scale>
          <a:sx n="52" d="100"/>
          <a:sy n="52" d="100"/>
        </p:scale>
        <p:origin x="21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8181F-A86B-9A42-B846-49311D65293F}" type="doc">
      <dgm:prSet loTypeId="urn:microsoft.com/office/officeart/2009/layout/Reverse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48F9EA-D297-1944-B4DE-3B597F1B8F68}">
      <dgm:prSet phldrT="[Text]"/>
      <dgm:spPr/>
      <dgm:t>
        <a:bodyPr/>
        <a:lstStyle/>
        <a:p>
          <a:pPr algn="ctr"/>
          <a:r>
            <a:rPr lang="en-US" dirty="0" err="1"/>
            <a:t>Tuồng</a:t>
          </a:r>
          <a:r>
            <a:rPr lang="en-US" dirty="0"/>
            <a:t> </a:t>
          </a:r>
          <a:r>
            <a:rPr lang="en-US" dirty="0" err="1"/>
            <a:t>cung</a:t>
          </a:r>
          <a:r>
            <a:rPr lang="en-US" dirty="0"/>
            <a:t> </a:t>
          </a:r>
          <a:r>
            <a:rPr lang="en-US" dirty="0" err="1"/>
            <a:t>đình</a:t>
          </a:r>
          <a:r>
            <a:rPr lang="en-US" dirty="0"/>
            <a:t> </a:t>
          </a:r>
          <a:r>
            <a:rPr lang="en-US" i="1" dirty="0"/>
            <a:t>(</a:t>
          </a:r>
          <a:r>
            <a:rPr lang="en-US" i="1" dirty="0" err="1"/>
            <a:t>tuồng</a:t>
          </a:r>
          <a:r>
            <a:rPr lang="en-US" i="1" dirty="0"/>
            <a:t> pho, </a:t>
          </a:r>
          <a:r>
            <a:rPr lang="en-US" i="1" dirty="0" err="1"/>
            <a:t>tuồng</a:t>
          </a:r>
          <a:r>
            <a:rPr lang="en-US" i="1" dirty="0"/>
            <a:t> </a:t>
          </a:r>
          <a:r>
            <a:rPr lang="en-US" i="1" dirty="0" err="1"/>
            <a:t>thầy</a:t>
          </a:r>
          <a:r>
            <a:rPr lang="en-US" i="1" dirty="0"/>
            <a:t>)</a:t>
          </a:r>
        </a:p>
      </dgm:t>
    </dgm:pt>
    <dgm:pt modelId="{73D24AFA-468B-B246-B24C-D625A4AF5505}" type="parTrans" cxnId="{220BB52D-159B-8443-8784-553C44E03B19}">
      <dgm:prSet/>
      <dgm:spPr/>
      <dgm:t>
        <a:bodyPr/>
        <a:lstStyle/>
        <a:p>
          <a:endParaRPr lang="en-US"/>
        </a:p>
      </dgm:t>
    </dgm:pt>
    <dgm:pt modelId="{6A563A31-574A-D746-90DC-A44775A1C955}" type="sibTrans" cxnId="{220BB52D-159B-8443-8784-553C44E03B19}">
      <dgm:prSet/>
      <dgm:spPr/>
      <dgm:t>
        <a:bodyPr/>
        <a:lstStyle/>
        <a:p>
          <a:endParaRPr lang="en-US"/>
        </a:p>
      </dgm:t>
    </dgm:pt>
    <dgm:pt modelId="{3ED80BE9-B3A3-B54F-B45C-3E5952276351}">
      <dgm:prSet phldrT="[Text]"/>
      <dgm:spPr/>
      <dgm:t>
        <a:bodyPr/>
        <a:lstStyle/>
        <a:p>
          <a:pPr algn="ctr"/>
          <a:r>
            <a:rPr lang="en-US" dirty="0" err="1"/>
            <a:t>Tuồng</a:t>
          </a:r>
          <a:r>
            <a:rPr lang="en-US" dirty="0"/>
            <a:t> </a:t>
          </a:r>
          <a:r>
            <a:rPr lang="en-US" dirty="0" err="1"/>
            <a:t>hài</a:t>
          </a:r>
          <a:r>
            <a:rPr lang="en-US" dirty="0"/>
            <a:t> </a:t>
          </a:r>
          <a:r>
            <a:rPr lang="en-US" i="1" dirty="0"/>
            <a:t>(</a:t>
          </a:r>
          <a:r>
            <a:rPr lang="en-US" i="1" dirty="0" err="1"/>
            <a:t>tuồng</a:t>
          </a:r>
          <a:r>
            <a:rPr lang="en-US" i="1" dirty="0"/>
            <a:t> </a:t>
          </a:r>
          <a:r>
            <a:rPr lang="en-US" i="1" dirty="0" err="1"/>
            <a:t>đồ</a:t>
          </a:r>
          <a:r>
            <a:rPr lang="en-US" i="1" dirty="0"/>
            <a:t>)</a:t>
          </a:r>
        </a:p>
      </dgm:t>
    </dgm:pt>
    <dgm:pt modelId="{548DDDC7-8C95-C44A-A9FD-DE78B7923BD0}" type="parTrans" cxnId="{B596F019-8073-7243-9F53-CE7894926FC8}">
      <dgm:prSet/>
      <dgm:spPr/>
      <dgm:t>
        <a:bodyPr/>
        <a:lstStyle/>
        <a:p>
          <a:endParaRPr lang="en-US"/>
        </a:p>
      </dgm:t>
    </dgm:pt>
    <dgm:pt modelId="{DAEC0644-CA82-4944-8994-163B8A796C6A}" type="sibTrans" cxnId="{B596F019-8073-7243-9F53-CE7894926FC8}">
      <dgm:prSet/>
      <dgm:spPr/>
      <dgm:t>
        <a:bodyPr/>
        <a:lstStyle/>
        <a:p>
          <a:endParaRPr lang="en-US"/>
        </a:p>
      </dgm:t>
    </dgm:pt>
    <dgm:pt modelId="{EBEFF860-253B-B64A-A528-16DAF5F8B1D6}" type="pres">
      <dgm:prSet presAssocID="{4B88181F-A86B-9A42-B846-49311D65293F}" presName="Name0" presStyleCnt="0">
        <dgm:presLayoutVars>
          <dgm:chMax val="2"/>
          <dgm:chPref val="2"/>
          <dgm:animLvl val="lvl"/>
        </dgm:presLayoutVars>
      </dgm:prSet>
      <dgm:spPr/>
    </dgm:pt>
    <dgm:pt modelId="{133F211E-3432-C647-B836-94B1AE0EC941}" type="pres">
      <dgm:prSet presAssocID="{4B88181F-A86B-9A42-B846-49311D65293F}" presName="LeftText" presStyleLbl="revTx" presStyleIdx="0" presStyleCnt="0">
        <dgm:presLayoutVars>
          <dgm:bulletEnabled val="1"/>
        </dgm:presLayoutVars>
      </dgm:prSet>
      <dgm:spPr/>
    </dgm:pt>
    <dgm:pt modelId="{CCC5320C-3879-F94C-BB0E-F12EEB3663D4}" type="pres">
      <dgm:prSet presAssocID="{4B88181F-A86B-9A42-B846-49311D65293F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90528B96-FE6E-4A44-B3B9-0BCCF5DA4D9B}" type="pres">
      <dgm:prSet presAssocID="{4B88181F-A86B-9A42-B846-49311D65293F}" presName="RightText" presStyleLbl="revTx" presStyleIdx="0" presStyleCnt="0">
        <dgm:presLayoutVars>
          <dgm:bulletEnabled val="1"/>
        </dgm:presLayoutVars>
      </dgm:prSet>
      <dgm:spPr/>
    </dgm:pt>
    <dgm:pt modelId="{84656C7B-BFA6-C24C-B5BB-6E4FB83904E7}" type="pres">
      <dgm:prSet presAssocID="{4B88181F-A86B-9A42-B846-49311D65293F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CD0D51E2-D1D8-794A-9F22-09E68AFA00CB}" type="pres">
      <dgm:prSet presAssocID="{4B88181F-A86B-9A42-B846-49311D65293F}" presName="TopArrow" presStyleLbl="node1" presStyleIdx="0" presStyleCnt="2"/>
      <dgm:spPr/>
    </dgm:pt>
    <dgm:pt modelId="{4395501C-C0C2-C344-ADF9-8417FE0ECD8F}" type="pres">
      <dgm:prSet presAssocID="{4B88181F-A86B-9A42-B846-49311D65293F}" presName="BottomArrow" presStyleLbl="node1" presStyleIdx="1" presStyleCnt="2"/>
      <dgm:spPr/>
    </dgm:pt>
  </dgm:ptLst>
  <dgm:cxnLst>
    <dgm:cxn modelId="{B596F019-8073-7243-9F53-CE7894926FC8}" srcId="{4B88181F-A86B-9A42-B846-49311D65293F}" destId="{3ED80BE9-B3A3-B54F-B45C-3E5952276351}" srcOrd="1" destOrd="0" parTransId="{548DDDC7-8C95-C44A-A9FD-DE78B7923BD0}" sibTransId="{DAEC0644-CA82-4944-8994-163B8A796C6A}"/>
    <dgm:cxn modelId="{C085ED26-3838-584D-ABB0-0F3EC4B13D5D}" type="presOf" srcId="{3ED80BE9-B3A3-B54F-B45C-3E5952276351}" destId="{90528B96-FE6E-4A44-B3B9-0BCCF5DA4D9B}" srcOrd="0" destOrd="0" presId="urn:microsoft.com/office/officeart/2009/layout/ReverseList"/>
    <dgm:cxn modelId="{220BB52D-159B-8443-8784-553C44E03B19}" srcId="{4B88181F-A86B-9A42-B846-49311D65293F}" destId="{5448F9EA-D297-1944-B4DE-3B597F1B8F68}" srcOrd="0" destOrd="0" parTransId="{73D24AFA-468B-B246-B24C-D625A4AF5505}" sibTransId="{6A563A31-574A-D746-90DC-A44775A1C955}"/>
    <dgm:cxn modelId="{59B2B06E-6F89-604C-8805-6CC968C1BD44}" type="presOf" srcId="{4B88181F-A86B-9A42-B846-49311D65293F}" destId="{EBEFF860-253B-B64A-A528-16DAF5F8B1D6}" srcOrd="0" destOrd="0" presId="urn:microsoft.com/office/officeart/2009/layout/ReverseList"/>
    <dgm:cxn modelId="{BCA4D27C-6B82-BE41-B432-45C8E610C506}" type="presOf" srcId="{5448F9EA-D297-1944-B4DE-3B597F1B8F68}" destId="{CCC5320C-3879-F94C-BB0E-F12EEB3663D4}" srcOrd="1" destOrd="0" presId="urn:microsoft.com/office/officeart/2009/layout/ReverseList"/>
    <dgm:cxn modelId="{B8D321D6-A04C-E24F-B9E2-2C97EF1E8BB0}" type="presOf" srcId="{3ED80BE9-B3A3-B54F-B45C-3E5952276351}" destId="{84656C7B-BFA6-C24C-B5BB-6E4FB83904E7}" srcOrd="1" destOrd="0" presId="urn:microsoft.com/office/officeart/2009/layout/ReverseList"/>
    <dgm:cxn modelId="{B7DB49EC-0B68-2343-A37F-D263A52C4C78}" type="presOf" srcId="{5448F9EA-D297-1944-B4DE-3B597F1B8F68}" destId="{133F211E-3432-C647-B836-94B1AE0EC941}" srcOrd="0" destOrd="0" presId="urn:microsoft.com/office/officeart/2009/layout/ReverseList"/>
    <dgm:cxn modelId="{4F9EBAE1-1CE3-5E4E-9043-FA769E0F7279}" type="presParOf" srcId="{EBEFF860-253B-B64A-A528-16DAF5F8B1D6}" destId="{133F211E-3432-C647-B836-94B1AE0EC941}" srcOrd="0" destOrd="0" presId="urn:microsoft.com/office/officeart/2009/layout/ReverseList"/>
    <dgm:cxn modelId="{2A72F0D1-EF45-EF43-B899-21CFE990123F}" type="presParOf" srcId="{EBEFF860-253B-B64A-A528-16DAF5F8B1D6}" destId="{CCC5320C-3879-F94C-BB0E-F12EEB3663D4}" srcOrd="1" destOrd="0" presId="urn:microsoft.com/office/officeart/2009/layout/ReverseList"/>
    <dgm:cxn modelId="{AC315567-FB2E-E949-8D70-C1DD5C1AE09A}" type="presParOf" srcId="{EBEFF860-253B-B64A-A528-16DAF5F8B1D6}" destId="{90528B96-FE6E-4A44-B3B9-0BCCF5DA4D9B}" srcOrd="2" destOrd="0" presId="urn:microsoft.com/office/officeart/2009/layout/ReverseList"/>
    <dgm:cxn modelId="{2BB31495-ABBF-DB48-B9C1-48BE4BEA54F5}" type="presParOf" srcId="{EBEFF860-253B-B64A-A528-16DAF5F8B1D6}" destId="{84656C7B-BFA6-C24C-B5BB-6E4FB83904E7}" srcOrd="3" destOrd="0" presId="urn:microsoft.com/office/officeart/2009/layout/ReverseList"/>
    <dgm:cxn modelId="{21215FD7-A062-3F42-B0D4-EBF87921DC4B}" type="presParOf" srcId="{EBEFF860-253B-B64A-A528-16DAF5F8B1D6}" destId="{CD0D51E2-D1D8-794A-9F22-09E68AFA00CB}" srcOrd="4" destOrd="0" presId="urn:microsoft.com/office/officeart/2009/layout/ReverseList"/>
    <dgm:cxn modelId="{DC60C709-0915-8149-82F7-9B7BCBC041C5}" type="presParOf" srcId="{EBEFF860-253B-B64A-A528-16DAF5F8B1D6}" destId="{4395501C-C0C2-C344-ADF9-8417FE0ECD8F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5320C-3879-F94C-BB0E-F12EEB3663D4}">
      <dsp:nvSpPr>
        <dsp:cNvPr id="0" name=""/>
        <dsp:cNvSpPr/>
      </dsp:nvSpPr>
      <dsp:spPr>
        <a:xfrm rot="16200000">
          <a:off x="2290147" y="1357484"/>
          <a:ext cx="2874500" cy="175662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71450" rIns="154305" bIns="17145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Tuồng</a:t>
          </a:r>
          <a:r>
            <a:rPr lang="en-US" sz="2700" kern="1200" dirty="0"/>
            <a:t> </a:t>
          </a:r>
          <a:r>
            <a:rPr lang="en-US" sz="2700" kern="1200" dirty="0" err="1"/>
            <a:t>cung</a:t>
          </a:r>
          <a:r>
            <a:rPr lang="en-US" sz="2700" kern="1200" dirty="0"/>
            <a:t> </a:t>
          </a:r>
          <a:r>
            <a:rPr lang="en-US" sz="2700" kern="1200" dirty="0" err="1"/>
            <a:t>đình</a:t>
          </a:r>
          <a:r>
            <a:rPr lang="en-US" sz="2700" kern="1200" dirty="0"/>
            <a:t> </a:t>
          </a:r>
          <a:r>
            <a:rPr lang="en-US" sz="2700" i="1" kern="1200" dirty="0"/>
            <a:t>(</a:t>
          </a:r>
          <a:r>
            <a:rPr lang="en-US" sz="2700" i="1" kern="1200" dirty="0" err="1"/>
            <a:t>tuồng</a:t>
          </a:r>
          <a:r>
            <a:rPr lang="en-US" sz="2700" i="1" kern="1200" dirty="0"/>
            <a:t> pho, </a:t>
          </a:r>
          <a:r>
            <a:rPr lang="en-US" sz="2700" i="1" kern="1200" dirty="0" err="1"/>
            <a:t>tuồng</a:t>
          </a:r>
          <a:r>
            <a:rPr lang="en-US" sz="2700" i="1" kern="1200" dirty="0"/>
            <a:t> </a:t>
          </a:r>
          <a:r>
            <a:rPr lang="en-US" sz="2700" i="1" kern="1200" dirty="0" err="1"/>
            <a:t>thầy</a:t>
          </a:r>
          <a:r>
            <a:rPr lang="en-US" sz="2700" i="1" kern="1200" dirty="0"/>
            <a:t>)</a:t>
          </a:r>
        </a:p>
      </dsp:txBody>
      <dsp:txXfrm rot="5400000">
        <a:off x="2934852" y="884314"/>
        <a:ext cx="1670857" cy="2702966"/>
      </dsp:txXfrm>
    </dsp:sp>
    <dsp:sp modelId="{84656C7B-BFA6-C24C-B5BB-6E4FB83904E7}">
      <dsp:nvSpPr>
        <dsp:cNvPr id="0" name=""/>
        <dsp:cNvSpPr/>
      </dsp:nvSpPr>
      <dsp:spPr>
        <a:xfrm rot="5400000">
          <a:off x="4126536" y="1357484"/>
          <a:ext cx="2874500" cy="175662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05" tIns="171450" rIns="102870" bIns="17145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Tuồng</a:t>
          </a:r>
          <a:r>
            <a:rPr lang="en-US" sz="2700" kern="1200" dirty="0"/>
            <a:t> </a:t>
          </a:r>
          <a:r>
            <a:rPr lang="en-US" sz="2700" kern="1200" dirty="0" err="1"/>
            <a:t>hài</a:t>
          </a:r>
          <a:r>
            <a:rPr lang="en-US" sz="2700" kern="1200" dirty="0"/>
            <a:t> </a:t>
          </a:r>
          <a:r>
            <a:rPr lang="en-US" sz="2700" i="1" kern="1200" dirty="0"/>
            <a:t>(</a:t>
          </a:r>
          <a:r>
            <a:rPr lang="en-US" sz="2700" i="1" kern="1200" dirty="0" err="1"/>
            <a:t>tuồng</a:t>
          </a:r>
          <a:r>
            <a:rPr lang="en-US" sz="2700" i="1" kern="1200" dirty="0"/>
            <a:t> </a:t>
          </a:r>
          <a:r>
            <a:rPr lang="en-US" sz="2700" i="1" kern="1200" dirty="0" err="1"/>
            <a:t>đồ</a:t>
          </a:r>
          <a:r>
            <a:rPr lang="en-US" sz="2700" i="1" kern="1200" dirty="0"/>
            <a:t>)</a:t>
          </a:r>
        </a:p>
      </dsp:txBody>
      <dsp:txXfrm rot="-5400000">
        <a:off x="4685474" y="884314"/>
        <a:ext cx="1670857" cy="2702966"/>
      </dsp:txXfrm>
    </dsp:sp>
    <dsp:sp modelId="{CD0D51E2-D1D8-794A-9F22-09E68AFA00CB}">
      <dsp:nvSpPr>
        <dsp:cNvPr id="0" name=""/>
        <dsp:cNvSpPr/>
      </dsp:nvSpPr>
      <dsp:spPr>
        <a:xfrm>
          <a:off x="3727217" y="0"/>
          <a:ext cx="1836389" cy="18363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5501C-C0C2-C344-ADF9-8417FE0ECD8F}">
      <dsp:nvSpPr>
        <dsp:cNvPr id="0" name=""/>
        <dsp:cNvSpPr/>
      </dsp:nvSpPr>
      <dsp:spPr>
        <a:xfrm rot="10800000">
          <a:off x="3727217" y="2634846"/>
          <a:ext cx="1836389" cy="183630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C157-35B3-0946-A82C-E1C7FC428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E9484-25B9-E24D-9598-09A42DBB2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D0D4E-CFF1-A64A-BFB6-1A924AF2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E2249-4701-094B-8E3E-D6DCAA24A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15D5E-9916-3148-A279-AE6B6E63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12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BEE9-F04E-B744-B70D-19529A7D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FC1F5-7A76-8549-9E19-59C6F8FF9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D698-57DF-9444-AAF9-67EBD0F1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71023-7E7E-D844-9367-3A5F096F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ABC6F-26B7-4A4C-B7DC-723FE9C0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94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86520-4ABE-4146-8AEC-045DB189F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07F09-5BBE-1143-9BB9-19D70E87B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AEEBA-1DEE-B648-BB85-DB6F38F4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5ACCD-06F1-1741-BB95-3B848D22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DFBA7-FFA3-B14C-8443-FAF4D4A0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525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7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59D01-D946-F34E-B47C-7225DA21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F6ECA-A5F5-DD41-9191-8FE7DA716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752C-80F3-9F4D-AC6F-48288471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9522B-C662-8441-8978-7B081594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44716-5FBF-5445-AE04-34E97750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22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558C-4BC4-2848-B7FD-E69EC05F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47C19-09DD-8748-B85F-23823DBA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221D-5397-5248-B1E1-F06C3048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67426-3F48-AD4D-A662-FD49820F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2EFD-AA6D-DD48-A39F-C9FEFCFC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89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5AD12-999B-AC42-83FB-8889D55B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34A7-771D-9542-A93D-6888D7D7C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82F3C-81F4-7C47-A1FC-AD251DEC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E4F03-0E9C-5C44-9608-075E923C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02C92-5E2A-6B48-8103-309FBD20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6F711-B143-F640-B8E5-62BC7823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216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7CC5-C54C-8348-B92F-6DEE63D0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D55B-CFE9-C341-800F-A34718557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18B54-6146-E34D-AE29-A593DE000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A1EB67-FFA7-9F4A-A53B-027379555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4AC91-46EB-AA4C-BAAD-C6500848E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81683-EB0D-C44D-92C7-DE08E887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17ADB-1A47-6741-A285-3BE0427C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12478-440B-0E4D-AD31-CAEB683D8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84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C1A9A-CC14-2140-88CC-A9652375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95A3C-3746-9443-8866-EAAEA847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71A56-7AF9-A74C-BAA0-9E17F91D0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BC41C-1BF4-D346-BAD0-E16BFF3E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608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CED7B-C5CD-D643-9C37-2780AE971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B0C38-DC70-8344-AD30-E888E20B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48955-9C38-174D-98D9-7651699C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638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8556-6016-C646-93E4-06F923317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2B5DA-786F-1B43-BAF5-BAF3F873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21C8B-98B6-EE44-A81A-75A8CD92D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BE765-A824-5643-8683-3ADF16FF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CCE11-81EE-4F45-A111-19DCF5A3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90FD0-3EDC-BE41-BD9C-EB5DF4AF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933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7134-E6DF-FB47-8360-85E5ED234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36998-6926-864C-B650-78626B1B8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FED4C-901C-F843-9F66-30EC4EDF3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A64DB-5622-A24D-B96C-334A89F5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EA397-BAC1-4C41-8FDF-FC714025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738C4-28F0-8144-9369-590953D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22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09A1CE-DB7B-BB4B-8915-2C7693B2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7D280-E3DF-B240-B438-593890DFC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BA3D3-2F7F-2F41-8CA4-3386F49B0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4880-E26A-2E4E-8D7B-8EDD4AFCE428}" type="datetimeFigureOut">
              <a:rPr lang="vi-VN" smtClean="0"/>
              <a:t>07/08/2022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C605B-5BE1-0140-B554-0786033AE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B88D-6A66-DA40-A178-501BAA17C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CEF0-86F0-2141-B3FA-69DA059EC5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15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  <a:alpha val="6678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AA438B-B866-4747-A233-CE66DFCC5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69" y="-261750"/>
            <a:ext cx="7796514" cy="77965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A7269A-3D10-5F49-BBEC-4339E23B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826" y="3027795"/>
            <a:ext cx="70866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F1711-CC45-7A4C-B79D-62BF737BE5BE}"/>
              </a:ext>
            </a:extLst>
          </p:cNvPr>
          <p:cNvSpPr txBox="1"/>
          <p:nvPr/>
        </p:nvSpPr>
        <p:spPr>
          <a:xfrm>
            <a:off x="549535" y="1352381"/>
            <a:ext cx="1132700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Phân loại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Thể loại </a:t>
            </a:r>
            <a:r>
              <a:rPr lang="vi-VN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tuồng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FF4CE8-4CCB-9346-AEFC-72348F47C822}"/>
              </a:ext>
            </a:extLst>
          </p:cNvPr>
          <p:cNvSpPr txBox="1"/>
          <p:nvPr/>
        </p:nvSpPr>
        <p:spPr>
          <a:xfrm>
            <a:off x="597836" y="1977901"/>
            <a:ext cx="6100174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uồng </a:t>
            </a:r>
            <a:r>
              <a:rPr lang="en-VN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hài</a:t>
            </a:r>
            <a:r>
              <a:rPr lang="en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VN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45F29E-86F2-974D-9A32-EF7B6790235A}"/>
              </a:ext>
            </a:extLst>
          </p:cNvPr>
          <p:cNvSpPr/>
          <p:nvPr/>
        </p:nvSpPr>
        <p:spPr>
          <a:xfrm>
            <a:off x="701501" y="3008103"/>
            <a:ext cx="10499897" cy="181721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VN" sz="2600" dirty="0">
                <a:latin typeface="Calibri" panose="020F0502020204030204" pitchFamily="34" charset="0"/>
                <a:cs typeface="Calibri" panose="020F0502020204030204" pitchFamily="34" charset="0"/>
              </a:rPr>
              <a:t>Các vở tuồng hài tiêu biểu: Nghêu, Sò, Ốc, Hến; Trương Ngáo; Trương Đồ Nhục Trần Bồ... </a:t>
            </a:r>
          </a:p>
          <a:p>
            <a:pPr algn="ctr"/>
            <a:endParaRPr lang="vi-V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F1711-CC45-7A4C-B79D-62BF737BE5BE}"/>
              </a:ext>
            </a:extLst>
          </p:cNvPr>
          <p:cNvSpPr txBox="1"/>
          <p:nvPr/>
        </p:nvSpPr>
        <p:spPr>
          <a:xfrm>
            <a:off x="549535" y="1352381"/>
            <a:ext cx="1132700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 Đặc điểm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Thể loại </a:t>
            </a:r>
            <a:r>
              <a:rPr lang="vi-VN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tuồng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611229-3A28-254D-BB2D-86913AF581CE}"/>
              </a:ext>
            </a:extLst>
          </p:cNvPr>
          <p:cNvSpPr txBox="1"/>
          <p:nvPr/>
        </p:nvSpPr>
        <p:spPr>
          <a:xfrm>
            <a:off x="291037" y="2175371"/>
            <a:ext cx="684125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VN" sz="2600" dirty="0">
                <a:latin typeface="Calibri" panose="020F0502020204030204" pitchFamily="34" charset="0"/>
                <a:cs typeface="Calibri" panose="020F0502020204030204" pitchFamily="34" charset="0"/>
              </a:rPr>
              <a:t>Nghệ thuật tuồng là sự phối hợp nhuần nhuyễn giữa ngôn từ, âm nhạc, vũ đạo, hội hoạ và các trò diễn dân gian. </a:t>
            </a:r>
          </a:p>
          <a:p>
            <a:pPr marL="457200" indent="-457200" algn="just">
              <a:buFontTx/>
              <a:buChar char="-"/>
            </a:pPr>
            <a:endParaRPr lang="en-V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VN" sz="2600" dirty="0">
                <a:latin typeface="Calibri" panose="020F0502020204030204" pitchFamily="34" charset="0"/>
                <a:cs typeface="Calibri" panose="020F0502020204030204" pitchFamily="34" charset="0"/>
              </a:rPr>
              <a:t>ịch bản tuồng là văn bản có cốt truyện, nhân vật kèm lời thoại và chỉ dẫn về bối cảnh, trang phục, hoạt động trên sân khấu...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7A644F-BAA8-EE4B-8411-4FF8E10D7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00" y="2024232"/>
            <a:ext cx="4811262" cy="27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Vở tuồng Nghêu, Sò, Ốc, Hến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CA721-0DD3-BC44-956D-BDE1C7D5DD78}"/>
              </a:ext>
            </a:extLst>
          </p:cNvPr>
          <p:cNvSpPr txBox="1"/>
          <p:nvPr/>
        </p:nvSpPr>
        <p:spPr>
          <a:xfrm>
            <a:off x="482536" y="1269894"/>
            <a:ext cx="2584514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i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Thể loại:</a:t>
            </a:r>
            <a:endParaRPr lang="en-VN" sz="2800" i="1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Làm mới 'Nghêu Sò Ốc Hến'">
            <a:extLst>
              <a:ext uri="{FF2B5EF4-FFF2-40B4-BE49-F238E27FC236}">
                <a16:creationId xmlns:a16="http://schemas.microsoft.com/office/drawing/2014/main" id="{2181EC07-0448-F84D-B052-1A23BEA9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61" y="2117310"/>
            <a:ext cx="5888470" cy="330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5A7283-0806-304B-82B4-5D30DC94B550}"/>
              </a:ext>
            </a:extLst>
          </p:cNvPr>
          <p:cNvSpPr txBox="1"/>
          <p:nvPr/>
        </p:nvSpPr>
        <p:spPr>
          <a:xfrm>
            <a:off x="482535" y="2249690"/>
            <a:ext cx="5099115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Thuộc loại t</a:t>
            </a:r>
            <a:r>
              <a:rPr lang="en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uồng hài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(tuồng đồ)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Vở tuồng Nghêu, Sò, Ốc, Hến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CA721-0DD3-BC44-956D-BDE1C7D5DD78}"/>
              </a:ext>
            </a:extLst>
          </p:cNvPr>
          <p:cNvSpPr txBox="1"/>
          <p:nvPr/>
        </p:nvSpPr>
        <p:spPr>
          <a:xfrm>
            <a:off x="482535" y="1269894"/>
            <a:ext cx="1132700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i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Tóm tắt:</a:t>
            </a:r>
            <a:endParaRPr lang="en-VN" sz="2800" i="1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D2CF59-1B41-4D4E-BD89-600BE60367A9}"/>
              </a:ext>
            </a:extLst>
          </p:cNvPr>
          <p:cNvSpPr txBox="1"/>
          <p:nvPr/>
        </p:nvSpPr>
        <p:spPr>
          <a:xfrm>
            <a:off x="331362" y="1941745"/>
            <a:ext cx="727644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Ốc và Ngao rủ nhau ăn trộm nhà phú hộ Trùm Sò, bị đuổi bắt nhưng sau trốn thoát được. Chúng đem bán đồ ăn trộm cho Thị Hến. 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Lý Hà phát hiện của gian, bắt trói Thị Hến giải lên huyện.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Gặp Thị Hến, cả viên Đề Hầu và Huyện Tria đều mê thị.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Huyện Tria xử cho Thị Hến thắng kiện. 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Làm mới 'Nghêu Sò Ốc Hến'">
            <a:extLst>
              <a:ext uri="{FF2B5EF4-FFF2-40B4-BE49-F238E27FC236}">
                <a16:creationId xmlns:a16="http://schemas.microsoft.com/office/drawing/2014/main" id="{0C3BAF92-AD91-D540-81AA-DAAE6176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93" y="2117311"/>
            <a:ext cx="4239138" cy="238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96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Vở tuồng Nghêu, Sò, Ốc, Hến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6CA721-0DD3-BC44-956D-BDE1C7D5DD78}"/>
              </a:ext>
            </a:extLst>
          </p:cNvPr>
          <p:cNvSpPr txBox="1"/>
          <p:nvPr/>
        </p:nvSpPr>
        <p:spPr>
          <a:xfrm>
            <a:off x="482535" y="1269894"/>
            <a:ext cx="1132700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i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Tóm tắt:</a:t>
            </a:r>
            <a:endParaRPr lang="en-VN" sz="2800" i="1" u="sng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D2CF59-1B41-4D4E-BD89-600BE60367A9}"/>
              </a:ext>
            </a:extLst>
          </p:cNvPr>
          <p:cNvSpPr txBox="1"/>
          <p:nvPr/>
        </p:nvSpPr>
        <p:spPr>
          <a:xfrm>
            <a:off x="331363" y="1941745"/>
            <a:ext cx="72251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 – một thầy tu phá giới, sa đoạ, đến tán tỉnh Thị Hến. 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Thị Hến hẹn Nghêu tối đến nhà, nhưng lại cho mới cả Huyện Trìa và Đề Hầu cùng đến.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Ở nhà Thị Hến, khi Nghêu đang tán tỉnh thì Đề Hầu gõ cửa. 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 phải chui vào gầm phản. Huyện Trìa tới, Đề Hầu vội tìm chỗ trốn. 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Thị Hến dùng mưu để cả ba cùng xuất đầu lộ diện và bị một phen bẽ mặt.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4286DE-B0D8-934D-A1A2-C30B210AD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012" y="2153800"/>
            <a:ext cx="4284794" cy="453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Đoạn trích Mắc mưu Thị Hến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886E2F-2C4A-E548-B99F-5B50647D3CD4}"/>
              </a:ext>
            </a:extLst>
          </p:cNvPr>
          <p:cNvSpPr txBox="1"/>
          <p:nvPr/>
        </p:nvSpPr>
        <p:spPr>
          <a:xfrm>
            <a:off x="462157" y="1423492"/>
            <a:ext cx="5633838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Vị trí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n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Văn bản </a:t>
            </a:r>
            <a:r>
              <a:rPr lang="en-VN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Mắc mưu thị Hến</a:t>
            </a:r>
            <a:r>
              <a:rPr lang="en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được trích từ vở tuồng </a:t>
            </a:r>
            <a:r>
              <a:rPr lang="en-VN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Nghêu, Sò, Ốc, Hến</a:t>
            </a:r>
            <a:r>
              <a:rPr lang="vi-VN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746E2167-0059-7742-878B-1453234A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67" y="1963724"/>
            <a:ext cx="4994268" cy="264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36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Đoạn trích Mắc mưu Thị Hến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886E2F-2C4A-E548-B99F-5B50647D3CD4}"/>
              </a:ext>
            </a:extLst>
          </p:cNvPr>
          <p:cNvSpPr txBox="1"/>
          <p:nvPr/>
        </p:nvSpPr>
        <p:spPr>
          <a:xfrm>
            <a:off x="462158" y="1423492"/>
            <a:ext cx="5810626" cy="5196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Nội dung chính: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 người Nghêu, Đề Hầu, huyện Trìa đều được Thị Hến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mời đến nhà. </a:t>
            </a:r>
            <a:r>
              <a:rPr lang="en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 đủ cả ba người trong nhà, Thị Hến liền bày mưu để cho Nghêu từ gầm giường bò ra, Đề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Hầu ngồi trong thúng chui ra. Tất cả cùng xuất đầu lộ diện </a:t>
            </a:r>
            <a:r>
              <a:rPr lang="vi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 bị một phen bẽ mặt.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A981D3A7-EFF4-304E-A4E7-A91D1136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67" y="1963724"/>
            <a:ext cx="4994268" cy="264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60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Đoạn trích Mắc mưu Thị Hến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886E2F-2C4A-E548-B99F-5B50647D3CD4}"/>
              </a:ext>
            </a:extLst>
          </p:cNvPr>
          <p:cNvSpPr txBox="1"/>
          <p:nvPr/>
        </p:nvSpPr>
        <p:spPr>
          <a:xfrm>
            <a:off x="462157" y="1423492"/>
            <a:ext cx="1134397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c. Bố cục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B347EB1-1E76-384F-BA6E-4775BBF61DEB}"/>
              </a:ext>
            </a:extLst>
          </p:cNvPr>
          <p:cNvSpPr txBox="1">
            <a:spLocks/>
          </p:cNvSpPr>
          <p:nvPr/>
        </p:nvSpPr>
        <p:spPr>
          <a:xfrm>
            <a:off x="6527169" y="2095343"/>
            <a:ext cx="4298992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Content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8">
            <a:extLst>
              <a:ext uri="{FF2B5EF4-FFF2-40B4-BE49-F238E27FC236}">
                <a16:creationId xmlns:a16="http://schemas.microsoft.com/office/drawing/2014/main" id="{7772856A-EDEF-FA40-BFCC-EEA8531AC66D}"/>
              </a:ext>
            </a:extLst>
          </p:cNvPr>
          <p:cNvGrpSpPr/>
          <p:nvPr/>
        </p:nvGrpSpPr>
        <p:grpSpPr>
          <a:xfrm>
            <a:off x="4846842" y="3072278"/>
            <a:ext cx="1805385" cy="1193753"/>
            <a:chOff x="3286022" y="2159698"/>
            <a:chExt cx="2407180" cy="1591671"/>
          </a:xfrm>
          <a:solidFill>
            <a:schemeClr val="tx1"/>
          </a:solidFill>
        </p:grpSpPr>
        <p:grpSp>
          <p:nvGrpSpPr>
            <p:cNvPr id="21" name="组合 9">
              <a:extLst>
                <a:ext uri="{FF2B5EF4-FFF2-40B4-BE49-F238E27FC236}">
                  <a16:creationId xmlns:a16="http://schemas.microsoft.com/office/drawing/2014/main" id="{E15F9EFE-EC73-7444-99B5-29B6795FB862}"/>
                </a:ext>
              </a:extLst>
            </p:cNvPr>
            <p:cNvGrpSpPr/>
            <p:nvPr/>
          </p:nvGrpSpPr>
          <p:grpSpPr>
            <a:xfrm>
              <a:off x="3472842" y="2159698"/>
              <a:ext cx="2220360" cy="1591671"/>
              <a:chOff x="3472842" y="2159698"/>
              <a:chExt cx="2220360" cy="1591671"/>
            </a:xfrm>
            <a:grpFill/>
          </p:grpSpPr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BEDDF411-C3A6-0641-8B7C-294CB0488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842" y="2159698"/>
                <a:ext cx="2220360" cy="1591671"/>
              </a:xfrm>
              <a:custGeom>
                <a:avLst/>
                <a:gdLst>
                  <a:gd name="T0" fmla="*/ 779 w 779"/>
                  <a:gd name="T1" fmla="*/ 314 h 558"/>
                  <a:gd name="T2" fmla="*/ 700 w 779"/>
                  <a:gd name="T3" fmla="*/ 401 h 558"/>
                  <a:gd name="T4" fmla="*/ 528 w 779"/>
                  <a:gd name="T5" fmla="*/ 513 h 558"/>
                  <a:gd name="T6" fmla="*/ 299 w 779"/>
                  <a:gd name="T7" fmla="*/ 548 h 558"/>
                  <a:gd name="T8" fmla="*/ 97 w 779"/>
                  <a:gd name="T9" fmla="*/ 449 h 558"/>
                  <a:gd name="T10" fmla="*/ 89 w 779"/>
                  <a:gd name="T11" fmla="*/ 441 h 558"/>
                  <a:gd name="T12" fmla="*/ 18 w 779"/>
                  <a:gd name="T13" fmla="*/ 313 h 558"/>
                  <a:gd name="T14" fmla="*/ 4 w 779"/>
                  <a:gd name="T15" fmla="*/ 176 h 558"/>
                  <a:gd name="T16" fmla="*/ 36 w 779"/>
                  <a:gd name="T17" fmla="*/ 67 h 558"/>
                  <a:gd name="T18" fmla="*/ 95 w 779"/>
                  <a:gd name="T19" fmla="*/ 10 h 558"/>
                  <a:gd name="T20" fmla="*/ 163 w 779"/>
                  <a:gd name="T21" fmla="*/ 5 h 558"/>
                  <a:gd name="T22" fmla="*/ 227 w 779"/>
                  <a:gd name="T23" fmla="*/ 31 h 558"/>
                  <a:gd name="T24" fmla="*/ 287 w 779"/>
                  <a:gd name="T25" fmla="*/ 72 h 558"/>
                  <a:gd name="T26" fmla="*/ 341 w 779"/>
                  <a:gd name="T27" fmla="*/ 121 h 558"/>
                  <a:gd name="T28" fmla="*/ 344 w 779"/>
                  <a:gd name="T29" fmla="*/ 126 h 558"/>
                  <a:gd name="T30" fmla="*/ 431 w 779"/>
                  <a:gd name="T31" fmla="*/ 219 h 558"/>
                  <a:gd name="T32" fmla="*/ 551 w 779"/>
                  <a:gd name="T33" fmla="*/ 296 h 558"/>
                  <a:gd name="T34" fmla="*/ 687 w 779"/>
                  <a:gd name="T35" fmla="*/ 323 h 558"/>
                  <a:gd name="T36" fmla="*/ 779 w 779"/>
                  <a:gd name="T37" fmla="*/ 31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9" h="558">
                    <a:moveTo>
                      <a:pt x="779" y="314"/>
                    </a:moveTo>
                    <a:cubicBezTo>
                      <a:pt x="768" y="328"/>
                      <a:pt x="742" y="362"/>
                      <a:pt x="700" y="401"/>
                    </a:cubicBezTo>
                    <a:cubicBezTo>
                      <a:pt x="658" y="440"/>
                      <a:pt x="599" y="484"/>
                      <a:pt x="528" y="513"/>
                    </a:cubicBezTo>
                    <a:cubicBezTo>
                      <a:pt x="458" y="543"/>
                      <a:pt x="376" y="558"/>
                      <a:pt x="299" y="548"/>
                    </a:cubicBezTo>
                    <a:cubicBezTo>
                      <a:pt x="221" y="538"/>
                      <a:pt x="148" y="502"/>
                      <a:pt x="97" y="449"/>
                    </a:cubicBezTo>
                    <a:cubicBezTo>
                      <a:pt x="94" y="446"/>
                      <a:pt x="91" y="444"/>
                      <a:pt x="89" y="441"/>
                    </a:cubicBezTo>
                    <a:cubicBezTo>
                      <a:pt x="56" y="404"/>
                      <a:pt x="32" y="359"/>
                      <a:pt x="18" y="313"/>
                    </a:cubicBezTo>
                    <a:cubicBezTo>
                      <a:pt x="4" y="266"/>
                      <a:pt x="0" y="218"/>
                      <a:pt x="4" y="176"/>
                    </a:cubicBezTo>
                    <a:cubicBezTo>
                      <a:pt x="8" y="133"/>
                      <a:pt x="20" y="95"/>
                      <a:pt x="36" y="67"/>
                    </a:cubicBezTo>
                    <a:cubicBezTo>
                      <a:pt x="52" y="39"/>
                      <a:pt x="72" y="20"/>
                      <a:pt x="95" y="10"/>
                    </a:cubicBezTo>
                    <a:cubicBezTo>
                      <a:pt x="118" y="0"/>
                      <a:pt x="141" y="0"/>
                      <a:pt x="163" y="5"/>
                    </a:cubicBezTo>
                    <a:cubicBezTo>
                      <a:pt x="185" y="10"/>
                      <a:pt x="207" y="20"/>
                      <a:pt x="227" y="31"/>
                    </a:cubicBezTo>
                    <a:cubicBezTo>
                      <a:pt x="248" y="43"/>
                      <a:pt x="268" y="57"/>
                      <a:pt x="287" y="72"/>
                    </a:cubicBezTo>
                    <a:cubicBezTo>
                      <a:pt x="306" y="86"/>
                      <a:pt x="324" y="103"/>
                      <a:pt x="341" y="121"/>
                    </a:cubicBezTo>
                    <a:cubicBezTo>
                      <a:pt x="342" y="123"/>
                      <a:pt x="343" y="124"/>
                      <a:pt x="344" y="126"/>
                    </a:cubicBezTo>
                    <a:cubicBezTo>
                      <a:pt x="370" y="153"/>
                      <a:pt x="397" y="188"/>
                      <a:pt x="431" y="219"/>
                    </a:cubicBezTo>
                    <a:cubicBezTo>
                      <a:pt x="464" y="250"/>
                      <a:pt x="505" y="278"/>
                      <a:pt x="551" y="296"/>
                    </a:cubicBezTo>
                    <a:cubicBezTo>
                      <a:pt x="596" y="315"/>
                      <a:pt x="645" y="323"/>
                      <a:pt x="687" y="323"/>
                    </a:cubicBezTo>
                    <a:cubicBezTo>
                      <a:pt x="730" y="324"/>
                      <a:pt x="765" y="316"/>
                      <a:pt x="779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Freeform 26">
                <a:extLst>
                  <a:ext uri="{FF2B5EF4-FFF2-40B4-BE49-F238E27FC236}">
                    <a16:creationId xmlns:a16="http://schemas.microsoft.com/office/drawing/2014/main" id="{5642E778-6841-A94C-8EFF-6A2C442A9D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85024" y="2495366"/>
                <a:ext cx="103177" cy="111431"/>
              </a:xfrm>
              <a:custGeom>
                <a:avLst/>
                <a:gdLst>
                  <a:gd name="T0" fmla="*/ 25 w 36"/>
                  <a:gd name="T1" fmla="*/ 0 h 39"/>
                  <a:gd name="T2" fmla="*/ 11 w 36"/>
                  <a:gd name="T3" fmla="*/ 0 h 39"/>
                  <a:gd name="T4" fmla="*/ 0 w 36"/>
                  <a:gd name="T5" fmla="*/ 11 h 39"/>
                  <a:gd name="T6" fmla="*/ 0 w 36"/>
                  <a:gd name="T7" fmla="*/ 28 h 39"/>
                  <a:gd name="T8" fmla="*/ 11 w 36"/>
                  <a:gd name="T9" fmla="*/ 39 h 39"/>
                  <a:gd name="T10" fmla="*/ 25 w 36"/>
                  <a:gd name="T11" fmla="*/ 39 h 39"/>
                  <a:gd name="T12" fmla="*/ 36 w 36"/>
                  <a:gd name="T13" fmla="*/ 28 h 39"/>
                  <a:gd name="T14" fmla="*/ 36 w 36"/>
                  <a:gd name="T15" fmla="*/ 11 h 39"/>
                  <a:gd name="T16" fmla="*/ 25 w 36"/>
                  <a:gd name="T17" fmla="*/ 0 h 39"/>
                  <a:gd name="T18" fmla="*/ 35 w 36"/>
                  <a:gd name="T19" fmla="*/ 27 h 39"/>
                  <a:gd name="T20" fmla="*/ 24 w 36"/>
                  <a:gd name="T21" fmla="*/ 37 h 39"/>
                  <a:gd name="T22" fmla="*/ 12 w 36"/>
                  <a:gd name="T23" fmla="*/ 37 h 39"/>
                  <a:gd name="T24" fmla="*/ 2 w 36"/>
                  <a:gd name="T25" fmla="*/ 27 h 39"/>
                  <a:gd name="T26" fmla="*/ 2 w 36"/>
                  <a:gd name="T27" fmla="*/ 12 h 39"/>
                  <a:gd name="T28" fmla="*/ 12 w 36"/>
                  <a:gd name="T29" fmla="*/ 2 h 39"/>
                  <a:gd name="T30" fmla="*/ 24 w 36"/>
                  <a:gd name="T31" fmla="*/ 2 h 39"/>
                  <a:gd name="T32" fmla="*/ 35 w 36"/>
                  <a:gd name="T33" fmla="*/ 12 h 39"/>
                  <a:gd name="T34" fmla="*/ 35 w 36"/>
                  <a:gd name="T35" fmla="*/ 2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9">
                    <a:moveTo>
                      <a:pt x="2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4"/>
                      <a:pt x="5" y="39"/>
                      <a:pt x="11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31" y="39"/>
                      <a:pt x="36" y="34"/>
                      <a:pt x="36" y="28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5"/>
                      <a:pt x="31" y="0"/>
                      <a:pt x="25" y="0"/>
                    </a:cubicBezTo>
                    <a:close/>
                    <a:moveTo>
                      <a:pt x="35" y="27"/>
                    </a:moveTo>
                    <a:cubicBezTo>
                      <a:pt x="35" y="33"/>
                      <a:pt x="30" y="37"/>
                      <a:pt x="24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6" y="37"/>
                      <a:pt x="2" y="33"/>
                      <a:pt x="2" y="27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6"/>
                      <a:pt x="6" y="2"/>
                      <a:pt x="12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6"/>
                      <a:pt x="35" y="12"/>
                    </a:cubicBezTo>
                    <a:lnTo>
                      <a:pt x="3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2" name="Oval 196">
              <a:extLst>
                <a:ext uri="{FF2B5EF4-FFF2-40B4-BE49-F238E27FC236}">
                  <a16:creationId xmlns:a16="http://schemas.microsoft.com/office/drawing/2014/main" id="{94633F5B-6189-2649-91AF-D68B909B40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758666" flipH="1">
              <a:off x="3296644" y="2202189"/>
              <a:ext cx="288700" cy="309943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组合 16">
            <a:extLst>
              <a:ext uri="{FF2B5EF4-FFF2-40B4-BE49-F238E27FC236}">
                <a16:creationId xmlns:a16="http://schemas.microsoft.com/office/drawing/2014/main" id="{DE2F1723-A6C7-4149-B763-F211273EFF32}"/>
              </a:ext>
            </a:extLst>
          </p:cNvPr>
          <p:cNvGrpSpPr/>
          <p:nvPr/>
        </p:nvGrpSpPr>
        <p:grpSpPr>
          <a:xfrm>
            <a:off x="4712507" y="4252618"/>
            <a:ext cx="2055278" cy="1474394"/>
            <a:chOff x="3106909" y="3733485"/>
            <a:chExt cx="2740370" cy="1965858"/>
          </a:xfrm>
          <a:solidFill>
            <a:schemeClr val="tx2"/>
          </a:solidFill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1301D3D6-57BA-DD41-81A7-D6FFA9E83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909" y="3733485"/>
              <a:ext cx="2740370" cy="1965858"/>
            </a:xfrm>
            <a:custGeom>
              <a:avLst/>
              <a:gdLst>
                <a:gd name="T0" fmla="*/ 961 w 961"/>
                <a:gd name="T1" fmla="*/ 388 h 689"/>
                <a:gd name="T2" fmla="*/ 863 w 961"/>
                <a:gd name="T3" fmla="*/ 495 h 689"/>
                <a:gd name="T4" fmla="*/ 652 w 961"/>
                <a:gd name="T5" fmla="*/ 633 h 689"/>
                <a:gd name="T6" fmla="*/ 368 w 961"/>
                <a:gd name="T7" fmla="*/ 676 h 689"/>
                <a:gd name="T8" fmla="*/ 119 w 961"/>
                <a:gd name="T9" fmla="*/ 554 h 689"/>
                <a:gd name="T10" fmla="*/ 109 w 961"/>
                <a:gd name="T11" fmla="*/ 544 h 689"/>
                <a:gd name="T12" fmla="*/ 22 w 961"/>
                <a:gd name="T13" fmla="*/ 386 h 689"/>
                <a:gd name="T14" fmla="*/ 5 w 961"/>
                <a:gd name="T15" fmla="*/ 217 h 689"/>
                <a:gd name="T16" fmla="*/ 44 w 961"/>
                <a:gd name="T17" fmla="*/ 83 h 689"/>
                <a:gd name="T18" fmla="*/ 117 w 961"/>
                <a:gd name="T19" fmla="*/ 12 h 689"/>
                <a:gd name="T20" fmla="*/ 201 w 961"/>
                <a:gd name="T21" fmla="*/ 6 h 689"/>
                <a:gd name="T22" fmla="*/ 280 w 961"/>
                <a:gd name="T23" fmla="*/ 39 h 689"/>
                <a:gd name="T24" fmla="*/ 354 w 961"/>
                <a:gd name="T25" fmla="*/ 89 h 689"/>
                <a:gd name="T26" fmla="*/ 420 w 961"/>
                <a:gd name="T27" fmla="*/ 150 h 689"/>
                <a:gd name="T28" fmla="*/ 425 w 961"/>
                <a:gd name="T29" fmla="*/ 155 h 689"/>
                <a:gd name="T30" fmla="*/ 531 w 961"/>
                <a:gd name="T31" fmla="*/ 270 h 689"/>
                <a:gd name="T32" fmla="*/ 679 w 961"/>
                <a:gd name="T33" fmla="*/ 366 h 689"/>
                <a:gd name="T34" fmla="*/ 848 w 961"/>
                <a:gd name="T35" fmla="*/ 399 h 689"/>
                <a:gd name="T36" fmla="*/ 961 w 961"/>
                <a:gd name="T37" fmla="*/ 388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1" h="689">
                  <a:moveTo>
                    <a:pt x="961" y="388"/>
                  </a:moveTo>
                  <a:cubicBezTo>
                    <a:pt x="947" y="405"/>
                    <a:pt x="915" y="447"/>
                    <a:pt x="863" y="495"/>
                  </a:cubicBezTo>
                  <a:cubicBezTo>
                    <a:pt x="811" y="543"/>
                    <a:pt x="739" y="597"/>
                    <a:pt x="652" y="633"/>
                  </a:cubicBezTo>
                  <a:cubicBezTo>
                    <a:pt x="565" y="670"/>
                    <a:pt x="464" y="689"/>
                    <a:pt x="368" y="676"/>
                  </a:cubicBezTo>
                  <a:cubicBezTo>
                    <a:pt x="273" y="664"/>
                    <a:pt x="182" y="620"/>
                    <a:pt x="119" y="554"/>
                  </a:cubicBezTo>
                  <a:cubicBezTo>
                    <a:pt x="116" y="551"/>
                    <a:pt x="113" y="547"/>
                    <a:pt x="109" y="544"/>
                  </a:cubicBezTo>
                  <a:cubicBezTo>
                    <a:pt x="68" y="499"/>
                    <a:pt x="39" y="443"/>
                    <a:pt x="22" y="386"/>
                  </a:cubicBezTo>
                  <a:cubicBezTo>
                    <a:pt x="5" y="328"/>
                    <a:pt x="0" y="269"/>
                    <a:pt x="5" y="217"/>
                  </a:cubicBezTo>
                  <a:cubicBezTo>
                    <a:pt x="10" y="164"/>
                    <a:pt x="24" y="118"/>
                    <a:pt x="44" y="83"/>
                  </a:cubicBezTo>
                  <a:cubicBezTo>
                    <a:pt x="64" y="48"/>
                    <a:pt x="89" y="25"/>
                    <a:pt x="117" y="12"/>
                  </a:cubicBezTo>
                  <a:cubicBezTo>
                    <a:pt x="145" y="0"/>
                    <a:pt x="173" y="0"/>
                    <a:pt x="201" y="6"/>
                  </a:cubicBezTo>
                  <a:cubicBezTo>
                    <a:pt x="228" y="12"/>
                    <a:pt x="255" y="24"/>
                    <a:pt x="280" y="39"/>
                  </a:cubicBezTo>
                  <a:cubicBezTo>
                    <a:pt x="306" y="53"/>
                    <a:pt x="331" y="70"/>
                    <a:pt x="354" y="89"/>
                  </a:cubicBezTo>
                  <a:cubicBezTo>
                    <a:pt x="377" y="107"/>
                    <a:pt x="399" y="127"/>
                    <a:pt x="420" y="150"/>
                  </a:cubicBezTo>
                  <a:cubicBezTo>
                    <a:pt x="422" y="152"/>
                    <a:pt x="423" y="154"/>
                    <a:pt x="425" y="155"/>
                  </a:cubicBezTo>
                  <a:cubicBezTo>
                    <a:pt x="457" y="189"/>
                    <a:pt x="489" y="232"/>
                    <a:pt x="531" y="270"/>
                  </a:cubicBezTo>
                  <a:cubicBezTo>
                    <a:pt x="572" y="309"/>
                    <a:pt x="623" y="343"/>
                    <a:pt x="679" y="366"/>
                  </a:cubicBezTo>
                  <a:cubicBezTo>
                    <a:pt x="735" y="388"/>
                    <a:pt x="796" y="399"/>
                    <a:pt x="848" y="399"/>
                  </a:cubicBezTo>
                  <a:cubicBezTo>
                    <a:pt x="900" y="400"/>
                    <a:pt x="943" y="390"/>
                    <a:pt x="961" y="3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Century Gothic" panose="020B0502020202020204" pitchFamily="34" charset="0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B8457FC-CF1A-2846-9BA7-85686002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069" y="4055396"/>
              <a:ext cx="127939" cy="129314"/>
            </a:xfrm>
            <a:custGeom>
              <a:avLst/>
              <a:gdLst>
                <a:gd name="T0" fmla="*/ 11 w 45"/>
                <a:gd name="T1" fmla="*/ 42 h 45"/>
                <a:gd name="T2" fmla="*/ 8 w 45"/>
                <a:gd name="T3" fmla="*/ 45 h 45"/>
                <a:gd name="T4" fmla="*/ 37 w 45"/>
                <a:gd name="T5" fmla="*/ 45 h 45"/>
                <a:gd name="T6" fmla="*/ 33 w 45"/>
                <a:gd name="T7" fmla="*/ 42 h 45"/>
                <a:gd name="T8" fmla="*/ 45 w 45"/>
                <a:gd name="T9" fmla="*/ 22 h 45"/>
                <a:gd name="T10" fmla="*/ 22 w 45"/>
                <a:gd name="T11" fmla="*/ 0 h 45"/>
                <a:gd name="T12" fmla="*/ 0 w 45"/>
                <a:gd name="T13" fmla="*/ 22 h 45"/>
                <a:gd name="T14" fmla="*/ 11 w 45"/>
                <a:gd name="T1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11" y="42"/>
                  </a:moveTo>
                  <a:cubicBezTo>
                    <a:pt x="10" y="42"/>
                    <a:pt x="9" y="43"/>
                    <a:pt x="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3"/>
                    <a:pt x="34" y="42"/>
                    <a:pt x="33" y="42"/>
                  </a:cubicBezTo>
                  <a:cubicBezTo>
                    <a:pt x="40" y="38"/>
                    <a:pt x="45" y="30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0"/>
                    <a:pt x="4" y="38"/>
                    <a:pt x="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latin typeface="Century Gothic" panose="020B0502020202020204" pitchFamily="34" charset="0"/>
              </a:endParaRPr>
            </a:p>
          </p:txBody>
        </p:sp>
      </p:grpSp>
      <p:sp>
        <p:nvSpPr>
          <p:cNvPr id="31" name="Oval 196">
            <a:extLst>
              <a:ext uri="{FF2B5EF4-FFF2-40B4-BE49-F238E27FC236}">
                <a16:creationId xmlns:a16="http://schemas.microsoft.com/office/drawing/2014/main" id="{A42C48E7-6D23-5240-BC6B-2D3BA94A0588}"/>
              </a:ext>
            </a:extLst>
          </p:cNvPr>
          <p:cNvSpPr>
            <a:spLocks noChangeArrowheads="1"/>
          </p:cNvSpPr>
          <p:nvPr/>
        </p:nvSpPr>
        <p:spPr bwMode="auto">
          <a:xfrm rot="16850328" flipH="1">
            <a:off x="5450935" y="4895217"/>
            <a:ext cx="176825" cy="189836"/>
          </a:xfrm>
          <a:prstGeom prst="triangl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5" name="组合 23">
            <a:extLst>
              <a:ext uri="{FF2B5EF4-FFF2-40B4-BE49-F238E27FC236}">
                <a16:creationId xmlns:a16="http://schemas.microsoft.com/office/drawing/2014/main" id="{D3061CA1-AA66-8C4B-B458-FA619BC5ADA8}"/>
              </a:ext>
            </a:extLst>
          </p:cNvPr>
          <p:cNvGrpSpPr/>
          <p:nvPr/>
        </p:nvGrpSpPr>
        <p:grpSpPr>
          <a:xfrm>
            <a:off x="5785431" y="3639648"/>
            <a:ext cx="1999911" cy="1279390"/>
            <a:chOff x="4361535" y="2946589"/>
            <a:chExt cx="2666548" cy="1705852"/>
          </a:xfrm>
          <a:solidFill>
            <a:schemeClr val="bg2"/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732CF-DA00-784E-81C4-D368A55C6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535" y="2946589"/>
              <a:ext cx="2378565" cy="1705852"/>
            </a:xfrm>
            <a:custGeom>
              <a:avLst/>
              <a:gdLst>
                <a:gd name="T0" fmla="*/ 0 w 834"/>
                <a:gd name="T1" fmla="*/ 336 h 598"/>
                <a:gd name="T2" fmla="*/ 85 w 834"/>
                <a:gd name="T3" fmla="*/ 430 h 598"/>
                <a:gd name="T4" fmla="*/ 269 w 834"/>
                <a:gd name="T5" fmla="*/ 550 h 598"/>
                <a:gd name="T6" fmla="*/ 514 w 834"/>
                <a:gd name="T7" fmla="*/ 587 h 598"/>
                <a:gd name="T8" fmla="*/ 731 w 834"/>
                <a:gd name="T9" fmla="*/ 481 h 598"/>
                <a:gd name="T10" fmla="*/ 739 w 834"/>
                <a:gd name="T11" fmla="*/ 472 h 598"/>
                <a:gd name="T12" fmla="*/ 815 w 834"/>
                <a:gd name="T13" fmla="*/ 335 h 598"/>
                <a:gd name="T14" fmla="*/ 829 w 834"/>
                <a:gd name="T15" fmla="*/ 188 h 598"/>
                <a:gd name="T16" fmla="*/ 796 w 834"/>
                <a:gd name="T17" fmla="*/ 72 h 598"/>
                <a:gd name="T18" fmla="*/ 732 w 834"/>
                <a:gd name="T19" fmla="*/ 11 h 598"/>
                <a:gd name="T20" fmla="*/ 660 w 834"/>
                <a:gd name="T21" fmla="*/ 6 h 598"/>
                <a:gd name="T22" fmla="*/ 590 w 834"/>
                <a:gd name="T23" fmla="*/ 34 h 598"/>
                <a:gd name="T24" fmla="*/ 527 w 834"/>
                <a:gd name="T25" fmla="*/ 77 h 598"/>
                <a:gd name="T26" fmla="*/ 469 w 834"/>
                <a:gd name="T27" fmla="*/ 130 h 598"/>
                <a:gd name="T28" fmla="*/ 465 w 834"/>
                <a:gd name="T29" fmla="*/ 135 h 598"/>
                <a:gd name="T30" fmla="*/ 373 w 834"/>
                <a:gd name="T31" fmla="*/ 235 h 598"/>
                <a:gd name="T32" fmla="*/ 244 w 834"/>
                <a:gd name="T33" fmla="*/ 317 h 598"/>
                <a:gd name="T34" fmla="*/ 98 w 834"/>
                <a:gd name="T35" fmla="*/ 346 h 598"/>
                <a:gd name="T36" fmla="*/ 0 w 834"/>
                <a:gd name="T37" fmla="*/ 33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4" h="598">
                  <a:moveTo>
                    <a:pt x="0" y="336"/>
                  </a:moveTo>
                  <a:cubicBezTo>
                    <a:pt x="12" y="352"/>
                    <a:pt x="40" y="388"/>
                    <a:pt x="85" y="430"/>
                  </a:cubicBezTo>
                  <a:cubicBezTo>
                    <a:pt x="130" y="471"/>
                    <a:pt x="193" y="518"/>
                    <a:pt x="269" y="550"/>
                  </a:cubicBezTo>
                  <a:cubicBezTo>
                    <a:pt x="343" y="581"/>
                    <a:pt x="431" y="598"/>
                    <a:pt x="514" y="587"/>
                  </a:cubicBezTo>
                  <a:cubicBezTo>
                    <a:pt x="597" y="576"/>
                    <a:pt x="675" y="538"/>
                    <a:pt x="731" y="481"/>
                  </a:cubicBezTo>
                  <a:cubicBezTo>
                    <a:pt x="733" y="478"/>
                    <a:pt x="736" y="475"/>
                    <a:pt x="739" y="472"/>
                  </a:cubicBezTo>
                  <a:cubicBezTo>
                    <a:pt x="774" y="433"/>
                    <a:pt x="800" y="385"/>
                    <a:pt x="815" y="335"/>
                  </a:cubicBezTo>
                  <a:cubicBezTo>
                    <a:pt x="829" y="285"/>
                    <a:pt x="834" y="234"/>
                    <a:pt x="829" y="188"/>
                  </a:cubicBezTo>
                  <a:cubicBezTo>
                    <a:pt x="825" y="143"/>
                    <a:pt x="813" y="103"/>
                    <a:pt x="796" y="72"/>
                  </a:cubicBezTo>
                  <a:cubicBezTo>
                    <a:pt x="778" y="42"/>
                    <a:pt x="756" y="22"/>
                    <a:pt x="732" y="11"/>
                  </a:cubicBezTo>
                  <a:cubicBezTo>
                    <a:pt x="708" y="0"/>
                    <a:pt x="683" y="1"/>
                    <a:pt x="660" y="6"/>
                  </a:cubicBezTo>
                  <a:cubicBezTo>
                    <a:pt x="636" y="11"/>
                    <a:pt x="613" y="22"/>
                    <a:pt x="590" y="34"/>
                  </a:cubicBezTo>
                  <a:cubicBezTo>
                    <a:pt x="568" y="47"/>
                    <a:pt x="547" y="61"/>
                    <a:pt x="527" y="77"/>
                  </a:cubicBezTo>
                  <a:cubicBezTo>
                    <a:pt x="507" y="93"/>
                    <a:pt x="487" y="110"/>
                    <a:pt x="469" y="130"/>
                  </a:cubicBezTo>
                  <a:cubicBezTo>
                    <a:pt x="468" y="132"/>
                    <a:pt x="467" y="134"/>
                    <a:pt x="465" y="135"/>
                  </a:cubicBezTo>
                  <a:cubicBezTo>
                    <a:pt x="438" y="165"/>
                    <a:pt x="410" y="201"/>
                    <a:pt x="373" y="235"/>
                  </a:cubicBezTo>
                  <a:cubicBezTo>
                    <a:pt x="337" y="268"/>
                    <a:pt x="293" y="298"/>
                    <a:pt x="244" y="317"/>
                  </a:cubicBezTo>
                  <a:cubicBezTo>
                    <a:pt x="196" y="337"/>
                    <a:pt x="144" y="346"/>
                    <a:pt x="98" y="346"/>
                  </a:cubicBezTo>
                  <a:cubicBezTo>
                    <a:pt x="53" y="347"/>
                    <a:pt x="16" y="338"/>
                    <a:pt x="0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Oval 196">
              <a:extLst>
                <a:ext uri="{FF2B5EF4-FFF2-40B4-BE49-F238E27FC236}">
                  <a16:creationId xmlns:a16="http://schemas.microsoft.com/office/drawing/2014/main" id="{729773DB-7157-0448-9C44-B8D84F098B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80281">
              <a:off x="6710719" y="3312850"/>
              <a:ext cx="317364" cy="317364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1" name="组合 29">
            <a:extLst>
              <a:ext uri="{FF2B5EF4-FFF2-40B4-BE49-F238E27FC236}">
                <a16:creationId xmlns:a16="http://schemas.microsoft.com/office/drawing/2014/main" id="{72D28219-22AC-FE4E-85F9-65A7923EE288}"/>
              </a:ext>
            </a:extLst>
          </p:cNvPr>
          <p:cNvGrpSpPr/>
          <p:nvPr/>
        </p:nvGrpSpPr>
        <p:grpSpPr>
          <a:xfrm>
            <a:off x="5792765" y="2637904"/>
            <a:ext cx="1555664" cy="998750"/>
            <a:chOff x="4547254" y="1580534"/>
            <a:chExt cx="2074218" cy="1331666"/>
          </a:xfrm>
          <a:solidFill>
            <a:schemeClr val="accent2"/>
          </a:solidFill>
        </p:grpSpPr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39FD04D5-3C65-6B4A-B30B-AE837C2CB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254" y="1580534"/>
              <a:ext cx="1857179" cy="1331666"/>
            </a:xfrm>
            <a:custGeom>
              <a:avLst/>
              <a:gdLst>
                <a:gd name="T0" fmla="*/ 0 w 651"/>
                <a:gd name="T1" fmla="*/ 263 h 467"/>
                <a:gd name="T2" fmla="*/ 66 w 651"/>
                <a:gd name="T3" fmla="*/ 336 h 467"/>
                <a:gd name="T4" fmla="*/ 209 w 651"/>
                <a:gd name="T5" fmla="*/ 430 h 467"/>
                <a:gd name="T6" fmla="*/ 401 w 651"/>
                <a:gd name="T7" fmla="*/ 459 h 467"/>
                <a:gd name="T8" fmla="*/ 570 w 651"/>
                <a:gd name="T9" fmla="*/ 376 h 467"/>
                <a:gd name="T10" fmla="*/ 577 w 651"/>
                <a:gd name="T11" fmla="*/ 369 h 467"/>
                <a:gd name="T12" fmla="*/ 636 w 651"/>
                <a:gd name="T13" fmla="*/ 262 h 467"/>
                <a:gd name="T14" fmla="*/ 648 w 651"/>
                <a:gd name="T15" fmla="*/ 147 h 467"/>
                <a:gd name="T16" fmla="*/ 621 w 651"/>
                <a:gd name="T17" fmla="*/ 57 h 467"/>
                <a:gd name="T18" fmla="*/ 572 w 651"/>
                <a:gd name="T19" fmla="*/ 9 h 467"/>
                <a:gd name="T20" fmla="*/ 515 w 651"/>
                <a:gd name="T21" fmla="*/ 5 h 467"/>
                <a:gd name="T22" fmla="*/ 461 w 651"/>
                <a:gd name="T23" fmla="*/ 27 h 467"/>
                <a:gd name="T24" fmla="*/ 411 w 651"/>
                <a:gd name="T25" fmla="*/ 60 h 467"/>
                <a:gd name="T26" fmla="*/ 366 w 651"/>
                <a:gd name="T27" fmla="*/ 102 h 467"/>
                <a:gd name="T28" fmla="*/ 363 w 651"/>
                <a:gd name="T29" fmla="*/ 106 h 467"/>
                <a:gd name="T30" fmla="*/ 291 w 651"/>
                <a:gd name="T31" fmla="*/ 183 h 467"/>
                <a:gd name="T32" fmla="*/ 191 w 651"/>
                <a:gd name="T33" fmla="*/ 248 h 467"/>
                <a:gd name="T34" fmla="*/ 76 w 651"/>
                <a:gd name="T35" fmla="*/ 271 h 467"/>
                <a:gd name="T36" fmla="*/ 0 w 651"/>
                <a:gd name="T37" fmla="*/ 26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1" h="467">
                  <a:moveTo>
                    <a:pt x="0" y="263"/>
                  </a:moveTo>
                  <a:cubicBezTo>
                    <a:pt x="9" y="275"/>
                    <a:pt x="31" y="303"/>
                    <a:pt x="66" y="336"/>
                  </a:cubicBezTo>
                  <a:cubicBezTo>
                    <a:pt x="101" y="368"/>
                    <a:pt x="150" y="405"/>
                    <a:pt x="209" y="430"/>
                  </a:cubicBezTo>
                  <a:cubicBezTo>
                    <a:pt x="268" y="455"/>
                    <a:pt x="336" y="467"/>
                    <a:pt x="401" y="459"/>
                  </a:cubicBezTo>
                  <a:cubicBezTo>
                    <a:pt x="466" y="450"/>
                    <a:pt x="527" y="421"/>
                    <a:pt x="570" y="376"/>
                  </a:cubicBezTo>
                  <a:cubicBezTo>
                    <a:pt x="573" y="374"/>
                    <a:pt x="575" y="371"/>
                    <a:pt x="577" y="369"/>
                  </a:cubicBezTo>
                  <a:cubicBezTo>
                    <a:pt x="605" y="339"/>
                    <a:pt x="625" y="301"/>
                    <a:pt x="636" y="262"/>
                  </a:cubicBezTo>
                  <a:cubicBezTo>
                    <a:pt x="648" y="223"/>
                    <a:pt x="651" y="183"/>
                    <a:pt x="648" y="147"/>
                  </a:cubicBezTo>
                  <a:cubicBezTo>
                    <a:pt x="644" y="112"/>
                    <a:pt x="635" y="80"/>
                    <a:pt x="621" y="57"/>
                  </a:cubicBezTo>
                  <a:cubicBezTo>
                    <a:pt x="608" y="33"/>
                    <a:pt x="591" y="17"/>
                    <a:pt x="572" y="9"/>
                  </a:cubicBezTo>
                  <a:cubicBezTo>
                    <a:pt x="553" y="0"/>
                    <a:pt x="534" y="0"/>
                    <a:pt x="515" y="5"/>
                  </a:cubicBezTo>
                  <a:cubicBezTo>
                    <a:pt x="496" y="9"/>
                    <a:pt x="478" y="17"/>
                    <a:pt x="461" y="27"/>
                  </a:cubicBezTo>
                  <a:cubicBezTo>
                    <a:pt x="444" y="36"/>
                    <a:pt x="427" y="48"/>
                    <a:pt x="411" y="60"/>
                  </a:cubicBezTo>
                  <a:cubicBezTo>
                    <a:pt x="395" y="73"/>
                    <a:pt x="380" y="86"/>
                    <a:pt x="366" y="102"/>
                  </a:cubicBezTo>
                  <a:cubicBezTo>
                    <a:pt x="365" y="103"/>
                    <a:pt x="364" y="104"/>
                    <a:pt x="363" y="106"/>
                  </a:cubicBezTo>
                  <a:cubicBezTo>
                    <a:pt x="342" y="129"/>
                    <a:pt x="320" y="157"/>
                    <a:pt x="291" y="183"/>
                  </a:cubicBezTo>
                  <a:cubicBezTo>
                    <a:pt x="263" y="210"/>
                    <a:pt x="228" y="233"/>
                    <a:pt x="191" y="248"/>
                  </a:cubicBezTo>
                  <a:cubicBezTo>
                    <a:pt x="153" y="264"/>
                    <a:pt x="112" y="271"/>
                    <a:pt x="76" y="271"/>
                  </a:cubicBezTo>
                  <a:cubicBezTo>
                    <a:pt x="41" y="271"/>
                    <a:pt x="12" y="265"/>
                    <a:pt x="0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Oval 196">
              <a:extLst>
                <a:ext uri="{FF2B5EF4-FFF2-40B4-BE49-F238E27FC236}">
                  <a16:creationId xmlns:a16="http://schemas.microsoft.com/office/drawing/2014/main" id="{D59B7319-9F0E-9C43-B0E4-02CEA61EAC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258904">
              <a:off x="6338179" y="1679097"/>
              <a:ext cx="283293" cy="283293"/>
            </a:xfrm>
            <a:prstGeom prst="triangl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0700DB3-2E46-344E-BF77-E8BC02429E85}"/>
              </a:ext>
            </a:extLst>
          </p:cNvPr>
          <p:cNvSpPr txBox="1"/>
          <p:nvPr/>
        </p:nvSpPr>
        <p:spPr>
          <a:xfrm>
            <a:off x="7454938" y="2096053"/>
            <a:ext cx="4147648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VN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Phần 1</a:t>
            </a:r>
            <a:r>
              <a:rPr lang="en-VN" sz="2400" b="1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V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 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từ đầu đến ... </a:t>
            </a:r>
            <a:r>
              <a:rPr lang="en-VN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“sẽ bày tự tình”: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</a:t>
            </a:r>
            <a:r>
              <a:rPr lang="vi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 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 và Thị Hến </a:t>
            </a:r>
            <a:endParaRPr lang="en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A11754-F7BB-0544-8664-5706A75211A6}"/>
              </a:ext>
            </a:extLst>
          </p:cNvPr>
          <p:cNvSpPr txBox="1"/>
          <p:nvPr/>
        </p:nvSpPr>
        <p:spPr>
          <a:xfrm>
            <a:off x="967033" y="2552543"/>
            <a:ext cx="3788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Phần 2:</a:t>
            </a:r>
            <a:r>
              <a:rPr lang="en-V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tiếp đến ... </a:t>
            </a:r>
            <a:r>
              <a:rPr lang="en-VN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“hễ phá giới tức hành trảm quyết”: 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 </a:t>
            </a:r>
            <a:r>
              <a:rPr lang="vi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 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 Hầu và Thị Hến </a:t>
            </a:r>
            <a:endParaRPr lang="en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5FB7286-4F10-6340-89AA-FF27ACEE86A1}"/>
              </a:ext>
            </a:extLst>
          </p:cNvPr>
          <p:cNvSpPr txBox="1"/>
          <p:nvPr/>
        </p:nvSpPr>
        <p:spPr>
          <a:xfrm>
            <a:off x="7521032" y="4252404"/>
            <a:ext cx="4081554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VN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Phần 3:</a:t>
            </a:r>
            <a:r>
              <a:rPr lang="en-VN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tiếp đến... </a:t>
            </a:r>
            <a:r>
              <a:rPr lang="en-VN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“giữ dạ đừng ham của lạ”: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</a:t>
            </a:r>
            <a:r>
              <a:rPr lang="vi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 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Huyện Trìa, Đề Hầu và Thị Hến. </a:t>
            </a:r>
            <a:endParaRPr lang="en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6AA08A-8903-2144-AA50-E05DD9B059A2}"/>
              </a:ext>
            </a:extLst>
          </p:cNvPr>
          <p:cNvSpPr txBox="1"/>
          <p:nvPr/>
        </p:nvSpPr>
        <p:spPr>
          <a:xfrm>
            <a:off x="697140" y="4744089"/>
            <a:ext cx="3788841" cy="830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VN" sz="24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Phần 4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còn lại: Kết thúc vở tuồng. </a:t>
            </a:r>
            <a:endParaRPr lang="en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7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7" grpId="0" animBg="1"/>
      <p:bldP spid="48" grpId="0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Bối cảnh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C22D9-7C6D-8447-969D-514560D055E7}"/>
              </a:ext>
            </a:extLst>
          </p:cNvPr>
          <p:cNvSpPr txBox="1"/>
          <p:nvPr/>
        </p:nvSpPr>
        <p:spPr>
          <a:xfrm>
            <a:off x="385555" y="1487912"/>
            <a:ext cx="10941483" cy="2421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VN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 gian và thời gian</a:t>
            </a:r>
            <a:r>
              <a:rPr lang="vi-VN" sz="2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VN" sz="2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 tăm tối đi hầu bổ ngửa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 bụi bờ rờ chẳng ra đường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(Này! Này! Thím ơi! Mỗ đã sang. Mở cửa mình vào với!)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32A82-FF7B-B84D-A4B5-00A2D634831E}"/>
              </a:ext>
            </a:extLst>
          </p:cNvPr>
          <p:cNvSpPr txBox="1"/>
          <p:nvPr/>
        </p:nvSpPr>
        <p:spPr>
          <a:xfrm>
            <a:off x="620759" y="5057903"/>
            <a:ext cx="10471073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Symbol" pitchFamily="2" charset="2"/>
              <a:buChar char="Þ"/>
            </a:pP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rong đoạn trích Mắc mưu Thị Hến không gian hẹp chỉ có từ nhà thị Hến ra đến cửa khi có người đến, thời gian là trời tăm tối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1D178230-40DB-D348-B2E6-E4798A100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210" y="2148443"/>
            <a:ext cx="3839326" cy="203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11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DC0C45C-5895-CE48-AB72-97783A65D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184712"/>
              </p:ext>
            </p:extLst>
          </p:nvPr>
        </p:nvGraphicFramePr>
        <p:xfrm>
          <a:off x="702847" y="2286000"/>
          <a:ext cx="8128000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2953">
                  <a:extLst>
                    <a:ext uri="{9D8B030D-6E8A-4147-A177-3AD203B41FA5}">
                      <a16:colId xmlns:a16="http://schemas.microsoft.com/office/drawing/2014/main" val="889786019"/>
                    </a:ext>
                  </a:extLst>
                </a:gridCol>
                <a:gridCol w="5605047">
                  <a:extLst>
                    <a:ext uri="{9D8B030D-6E8A-4147-A177-3AD203B41FA5}">
                      <a16:colId xmlns:a16="http://schemas.microsoft.com/office/drawing/2014/main" val="105343922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THẢO LUẬN NHÓM (7 PHÚT)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6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 vật Thị Hến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46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 vật Nghêu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 vật Đề Hầu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7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Nhân vật Huyện Trìa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29146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EA8A396-871F-EB41-9A74-1956E6B28718}"/>
              </a:ext>
            </a:extLst>
          </p:cNvPr>
          <p:cNvSpPr txBox="1"/>
          <p:nvPr/>
        </p:nvSpPr>
        <p:spPr>
          <a:xfrm>
            <a:off x="702847" y="5127042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Tìm hiểu theo định hướng của phiếu bài tập.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7ABCB-3359-F344-B0DB-AA05069AA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36" y="3971230"/>
            <a:ext cx="3107599" cy="310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à hát Tuồng Nguyễn Hiển Dĩnh">
            <a:extLst>
              <a:ext uri="{FF2B5EF4-FFF2-40B4-BE49-F238E27FC236}">
                <a16:creationId xmlns:a16="http://schemas.microsoft.com/office/drawing/2014/main" id="{1F3F67C7-D7B7-7C47-8890-1670AD30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93" y="802017"/>
            <a:ext cx="5600786" cy="3735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C2E51-48DD-5E42-BDEA-8D4A70EF2F11}"/>
              </a:ext>
            </a:extLst>
          </p:cNvPr>
          <p:cNvSpPr txBox="1"/>
          <p:nvPr/>
        </p:nvSpPr>
        <p:spPr>
          <a:xfrm>
            <a:off x="995820" y="817767"/>
            <a:ext cx="3551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uồng cung đình </a:t>
            </a:r>
            <a:endParaRPr lang="vi-VN" sz="3200" b="1" i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C3216-7A4A-A54C-B680-D18792652942}"/>
              </a:ext>
            </a:extLst>
          </p:cNvPr>
          <p:cNvSpPr txBox="1"/>
          <p:nvPr/>
        </p:nvSpPr>
        <p:spPr>
          <a:xfrm>
            <a:off x="8564880" y="4764252"/>
            <a:ext cx="2560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(Sơn Hậu)</a:t>
            </a:r>
            <a:r>
              <a:rPr lang="en-V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6" name="Picture 4" descr="100 nghệ sĩ trẻ Tuồng, Chèo tranh “đọ sức tranh tài” tại Thanh Hoá | Báo  Dân trí">
            <a:extLst>
              <a:ext uri="{FF2B5EF4-FFF2-40B4-BE49-F238E27FC236}">
                <a16:creationId xmlns:a16="http://schemas.microsoft.com/office/drawing/2014/main" id="{B312CD72-7C6E-034D-BB48-FE84B48BB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r="5785"/>
          <a:stretch/>
        </p:blipFill>
        <p:spPr bwMode="auto">
          <a:xfrm>
            <a:off x="283221" y="2114278"/>
            <a:ext cx="6010899" cy="3735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0A7D2E-7C33-BA45-9282-5D1AB9B8DB6D}"/>
              </a:ext>
            </a:extLst>
          </p:cNvPr>
          <p:cNvSpPr txBox="1"/>
          <p:nvPr/>
        </p:nvSpPr>
        <p:spPr>
          <a:xfrm>
            <a:off x="1976066" y="6040233"/>
            <a:ext cx="3485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(Tam nữ đồ vương)</a:t>
            </a:r>
            <a:r>
              <a:rPr lang="en-V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Thị Hến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ười nghiêng ngả với hài kịch “Thị Hến” | Báo Dân trí">
            <a:extLst>
              <a:ext uri="{FF2B5EF4-FFF2-40B4-BE49-F238E27FC236}">
                <a16:creationId xmlns:a16="http://schemas.microsoft.com/office/drawing/2014/main" id="{C0A0C524-32B5-4346-94E9-E2B88D261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r="11464"/>
          <a:stretch/>
        </p:blipFill>
        <p:spPr bwMode="auto">
          <a:xfrm>
            <a:off x="8646301" y="1948699"/>
            <a:ext cx="3057728" cy="356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C7D90B-306D-9149-A5FE-B62C12A92D37}"/>
              </a:ext>
            </a:extLst>
          </p:cNvPr>
          <p:cNvSpPr txBox="1"/>
          <p:nvPr/>
        </p:nvSpPr>
        <p:spPr>
          <a:xfrm>
            <a:off x="651534" y="2485462"/>
            <a:ext cx="7655292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Thị Hến là 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một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người đàn bà góa chồng nhưng trẻ trung, xinh đẹp.</a:t>
            </a:r>
          </a:p>
          <a:p>
            <a:pPr algn="just">
              <a:lnSpc>
                <a:spcPct val="150000"/>
              </a:lnSpc>
            </a:pP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VN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rong mắt mọi người nàng lại lẳng lơ, điêu ngoa.</a:t>
            </a:r>
            <a:endParaRPr lang="en-VN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Thị Hến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ười nghiêng ngả với hài kịch “Thị Hến” | Báo Dân trí">
            <a:extLst>
              <a:ext uri="{FF2B5EF4-FFF2-40B4-BE49-F238E27FC236}">
                <a16:creationId xmlns:a16="http://schemas.microsoft.com/office/drawing/2014/main" id="{C0A0C524-32B5-4346-94E9-E2B88D261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r="11464"/>
          <a:stretch/>
        </p:blipFill>
        <p:spPr bwMode="auto">
          <a:xfrm>
            <a:off x="8646301" y="1948699"/>
            <a:ext cx="3057728" cy="3567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A550CB-2CAA-D147-B269-E955FB9EE2FA}"/>
              </a:ext>
            </a:extLst>
          </p:cNvPr>
          <p:cNvSpPr txBox="1"/>
          <p:nvPr/>
        </p:nvSpPr>
        <p:spPr>
          <a:xfrm>
            <a:off x="688608" y="2722539"/>
            <a:ext cx="764259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Thị Hến mua nhầm phải tang vật của vụ ăn trộm từ Ốc và Ngao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 đó bị Lý Hà phát hiện bắt giải Thị Hến quan huyện xét xử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Thị Hến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A550CB-2CAA-D147-B269-E955FB9EE2FA}"/>
              </a:ext>
            </a:extLst>
          </p:cNvPr>
          <p:cNvSpPr txBox="1"/>
          <p:nvPr/>
        </p:nvSpPr>
        <p:spPr>
          <a:xfrm>
            <a:off x="385871" y="2035700"/>
            <a:ext cx="11030930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Thị Hến mua nhầm phải tang vật của vụ ăn trộm từ Ốc và Ngao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Sau đó bị Lý Hà phát hiện bắt giải Thị Hến quan huyện xét xử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Nhưng trước nhan sắc của Thị Hến cả Đề Hầu và Huyện Trìa đều mê mẩn.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VN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Huyện Trìa ưu ái xử cho Thị Hến thắng kiện.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Tóm tắt Mắc mưu Thị Hến hay, ngắn gọn nhất | Ngữ Văn 10 Cánh diều">
            <a:extLst>
              <a:ext uri="{FF2B5EF4-FFF2-40B4-BE49-F238E27FC236}">
                <a16:creationId xmlns:a16="http://schemas.microsoft.com/office/drawing/2014/main" id="{CDCD39BE-5133-224B-A562-68248542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4" y="4011704"/>
            <a:ext cx="3881324" cy="259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Thị Hến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90E3EE-0092-C14E-B2A4-0E9DE1A7A473}"/>
              </a:ext>
            </a:extLst>
          </p:cNvPr>
          <p:cNvSpPr txBox="1"/>
          <p:nvPr/>
        </p:nvSpPr>
        <p:spPr>
          <a:xfrm>
            <a:off x="447307" y="2046107"/>
            <a:ext cx="6447268" cy="363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Nhân vật Thị Hến được bộc lộ rõ nét trong đoạn trích “Mắc mưu Thị Hến” :</a:t>
            </a:r>
          </a:p>
          <a:p>
            <a:pPr algn="ctr">
              <a:lnSpc>
                <a:spcPct val="150000"/>
              </a:lnSpc>
            </a:pPr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“Chào thầy mới tới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VN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rà nước vội vàng”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en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Thị</a:t>
            </a:r>
            <a:r>
              <a:rPr lang="vi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Hến đã l</a:t>
            </a:r>
            <a:r>
              <a:rPr lang="en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ịch sự, lễ phép chào mời khách đến chơi nhà</a:t>
            </a:r>
            <a:r>
              <a:rPr lang="vi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Soạn bài Huyện Trìa, Đề Hầu, Thầy Nghêu mắc lỡm Thị Hến  SGK 10 trang 139 - Văn Chân trời sáng tạo">
            <a:extLst>
              <a:ext uri="{FF2B5EF4-FFF2-40B4-BE49-F238E27FC236}">
                <a16:creationId xmlns:a16="http://schemas.microsoft.com/office/drawing/2014/main" id="{89980148-EE0C-F04A-B6A8-B8F934E5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2090535"/>
            <a:ext cx="4671700" cy="311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01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Thị Hến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90E3EE-0092-C14E-B2A4-0E9DE1A7A473}"/>
              </a:ext>
            </a:extLst>
          </p:cNvPr>
          <p:cNvSpPr txBox="1"/>
          <p:nvPr/>
        </p:nvSpPr>
        <p:spPr>
          <a:xfrm>
            <a:off x="447307" y="2046107"/>
            <a:ext cx="6194793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Tuy nhiên:</a:t>
            </a:r>
          </a:p>
          <a:p>
            <a:pPr algn="ctr">
              <a:lnSpc>
                <a:spcPct val="150000"/>
              </a:lnSpc>
            </a:pPr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“Đành lòng đây đó giao duyên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VN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(Nhưng) S</a:t>
            </a:r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ợ nỗi thế gian đàm tiếu (thôi)”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en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Thị Hến sợ mang tai tiếng về danh dự và nhân phẩm, lẳng lơ</a:t>
            </a:r>
            <a:r>
              <a:rPr lang="vi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2" descr="Soạn bài Huyện Trìa, Đề Hầu, Thầy Nghêu mắc lỡm Thị Hến  SGK 10 trang 139 - Văn Chân trời sáng tạo">
            <a:extLst>
              <a:ext uri="{FF2B5EF4-FFF2-40B4-BE49-F238E27FC236}">
                <a16:creationId xmlns:a16="http://schemas.microsoft.com/office/drawing/2014/main" id="{28B78742-45FD-B449-A1C4-703BAF74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36" y="2090535"/>
            <a:ext cx="4671700" cy="311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9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Thị Hến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90E3EE-0092-C14E-B2A4-0E9DE1A7A473}"/>
              </a:ext>
            </a:extLst>
          </p:cNvPr>
          <p:cNvSpPr txBox="1"/>
          <p:nvPr/>
        </p:nvSpPr>
        <p:spPr>
          <a:xfrm>
            <a:off x="243013" y="2335257"/>
            <a:ext cx="6470253" cy="183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Gài bẫy để cả ba người là thầy Đề, Nghêu, quan Huyện đều phải xuất đầu lộ diện trong tình huống xấu hổ, nhục nhã ê chề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74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9FF885DD-87BE-554A-9979-72DB2A485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5" y="2106733"/>
            <a:ext cx="4994268" cy="26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EA4368-1979-C748-A3C3-35B83E0F0E0F}"/>
              </a:ext>
            </a:extLst>
          </p:cNvPr>
          <p:cNvSpPr txBox="1"/>
          <p:nvPr/>
        </p:nvSpPr>
        <p:spPr>
          <a:xfrm>
            <a:off x="447307" y="4537854"/>
            <a:ext cx="11116077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VN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vi-VN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 một người phụ nữ sắc sảo</a:t>
            </a:r>
            <a:r>
              <a:rPr lang="vi-VN" sz="24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mưu trí. </a:t>
            </a:r>
            <a:r>
              <a:rPr lang="en-VN" sz="2400" b="1" i="1" dirty="0"/>
              <a:t>Thị Hến là người đàn bà rất coi trọng phẩm hạnh, là người phụ nữ thông minh, sắc sảo, đáng khen ngợi. </a:t>
            </a:r>
            <a:endParaRPr lang="vi-VN" sz="24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164A0-769B-804B-8981-3BE930F82383}"/>
              </a:ext>
            </a:extLst>
          </p:cNvPr>
          <p:cNvSpPr txBox="1"/>
          <p:nvPr/>
        </p:nvSpPr>
        <p:spPr>
          <a:xfrm>
            <a:off x="312057" y="2079996"/>
            <a:ext cx="7092043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Xuất thân: </a:t>
            </a:r>
            <a:r>
              <a:rPr lang="en-VN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“Kệ kinh chuông mõ trả cho chùa”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Hắn cũng chính là người gieo quẻ chỉ hướng cho Ốc vào ăn trộm nhà Trùm Sò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en-VN" sz="2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Là một thầy tu lừa bịp, đểu cáng.</a:t>
            </a:r>
          </a:p>
        </p:txBody>
      </p:sp>
      <p:pic>
        <p:nvPicPr>
          <p:cNvPr id="6148" name="Picture 4" descr="Soạn văn 10 trang 133 Chân trời sáng tạo - Tập 1">
            <a:extLst>
              <a:ext uri="{FF2B5EF4-FFF2-40B4-BE49-F238E27FC236}">
                <a16:creationId xmlns:a16="http://schemas.microsoft.com/office/drawing/2014/main" id="{1141A0EE-601D-464A-95BC-D85D73709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63"/>
          <a:stretch/>
        </p:blipFill>
        <p:spPr bwMode="auto">
          <a:xfrm>
            <a:off x="7398897" y="1987771"/>
            <a:ext cx="4793103" cy="2874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99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164A0-769B-804B-8981-3BE930F82383}"/>
              </a:ext>
            </a:extLst>
          </p:cNvPr>
          <p:cNvSpPr txBox="1"/>
          <p:nvPr/>
        </p:nvSpPr>
        <p:spPr>
          <a:xfrm>
            <a:off x="457863" y="2046107"/>
            <a:ext cx="6958937" cy="3021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600" dirty="0"/>
              <a:t>- Chỉ dẫn của nhân vật Nghêu: </a:t>
            </a:r>
            <a:r>
              <a:rPr lang="en-VN" sz="2600" i="1" dirty="0"/>
              <a:t>Tiếng Đề Hầu kêu cửa, Từ gầm giường bò ra.</a:t>
            </a:r>
          </a:p>
          <a:p>
            <a:pPr algn="just">
              <a:lnSpc>
                <a:spcPct val="150000"/>
              </a:lnSpc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Hành động của Nghêu khi sang nhà Thị Hến:</a:t>
            </a:r>
          </a:p>
          <a:p>
            <a:pPr algn="just">
              <a:lnSpc>
                <a:spcPct val="150000"/>
              </a:lnSpc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“Này! Này! Thím ơi! Mỗ đã sang, mở cửa cho mình vào với”)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Soạn bài Mắc mưu Thị Hến - Cánh diều 10 Ngữ văn lớp 10 trang 68 sách Cánh  diều tập 1 - Thời Đại Hải Tặc">
            <a:extLst>
              <a:ext uri="{FF2B5EF4-FFF2-40B4-BE49-F238E27FC236}">
                <a16:creationId xmlns:a16="http://schemas.microsoft.com/office/drawing/2014/main" id="{DFA8B80D-AB54-5849-A9B2-44531134D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r="10632"/>
          <a:stretch/>
        </p:blipFill>
        <p:spPr bwMode="auto">
          <a:xfrm>
            <a:off x="7620354" y="2111834"/>
            <a:ext cx="4110105" cy="26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FBC671-5C16-5C48-A62D-AC0870B4A0E4}"/>
              </a:ext>
            </a:extLst>
          </p:cNvPr>
          <p:cNvSpPr txBox="1"/>
          <p:nvPr/>
        </p:nvSpPr>
        <p:spPr>
          <a:xfrm>
            <a:off x="457863" y="5205001"/>
            <a:ext cx="10898983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en-VN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 gõ cửa nhà Hến vào lúc tối đêm, hành động phá giới luật, không trang nghiêm, đường hoàng.</a:t>
            </a:r>
          </a:p>
        </p:txBody>
      </p:sp>
    </p:spTree>
    <p:extLst>
      <p:ext uri="{BB962C8B-B14F-4D97-AF65-F5344CB8AC3E}">
        <p14:creationId xmlns:p14="http://schemas.microsoft.com/office/powerpoint/2010/main" val="313552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Soạn bài Mắc mưu Thị Hến - Cánh diều 10 Ngữ văn lớp 10 trang 68 sách Cánh  diều tập 1 - Thời Đại Hải Tặc">
            <a:extLst>
              <a:ext uri="{FF2B5EF4-FFF2-40B4-BE49-F238E27FC236}">
                <a16:creationId xmlns:a16="http://schemas.microsoft.com/office/drawing/2014/main" id="{DFA8B80D-AB54-5849-A9B2-44531134D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r="10632"/>
          <a:stretch/>
        </p:blipFill>
        <p:spPr bwMode="auto">
          <a:xfrm>
            <a:off x="7620354" y="2111834"/>
            <a:ext cx="4110105" cy="26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A41AEA-009D-894D-9AD8-B62EC5C7F1C5}"/>
              </a:ext>
            </a:extLst>
          </p:cNvPr>
          <p:cNvSpPr txBox="1"/>
          <p:nvPr/>
        </p:nvSpPr>
        <p:spPr>
          <a:xfrm>
            <a:off x="457863" y="2046107"/>
            <a:ext cx="6895435" cy="422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Thái độ và hành động của Nghêu khi biết Đề Hầu đang gõ cửa nhà Hến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Hoảng hốt, luống cuống, tìm chỗ ẩn nấp: </a:t>
            </a:r>
            <a:r>
              <a:rPr lang="en-VN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“Trốn chỗ nào khác chỉ cho min”.</a:t>
            </a:r>
            <a:endParaRPr lang="en-VN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VN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Dặn Hến không được mở cửa cho thầy Đề vào vì sợ bị lộ thân phận, còn mình trốn xuống gầm phản: </a:t>
            </a:r>
            <a:r>
              <a:rPr lang="en-VN" sz="2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“Chớ ra cửa có thầy Đề đứng đó”.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Soạn bài Mắc mưu Thị Hến - Cánh diều 10 Ngữ văn lớp 10 trang 68 sách Cánh  diều tập 1 - Thời Đại Hải Tặc">
            <a:extLst>
              <a:ext uri="{FF2B5EF4-FFF2-40B4-BE49-F238E27FC236}">
                <a16:creationId xmlns:a16="http://schemas.microsoft.com/office/drawing/2014/main" id="{DFA8B80D-AB54-5849-A9B2-44531134D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r="10632"/>
          <a:stretch/>
        </p:blipFill>
        <p:spPr bwMode="auto">
          <a:xfrm>
            <a:off x="7620354" y="2111834"/>
            <a:ext cx="4110105" cy="26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A41AEA-009D-894D-9AD8-B62EC5C7F1C5}"/>
              </a:ext>
            </a:extLst>
          </p:cNvPr>
          <p:cNvSpPr txBox="1"/>
          <p:nvPr/>
        </p:nvSpPr>
        <p:spPr>
          <a:xfrm>
            <a:off x="457863" y="2046107"/>
            <a:ext cx="6895435" cy="123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 nghe thấy lời của Đề Hầu xỉa xói</a:t>
            </a:r>
            <a:r>
              <a:rPr lang="vi-VN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t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ức tối, soi sục trong lòng, một phần thấy nhục nhã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14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EC2E51-48DD-5E42-BDEA-8D4A70EF2F11}"/>
              </a:ext>
            </a:extLst>
          </p:cNvPr>
          <p:cNvSpPr txBox="1"/>
          <p:nvPr/>
        </p:nvSpPr>
        <p:spPr>
          <a:xfrm>
            <a:off x="116981" y="318842"/>
            <a:ext cx="4735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uồng </a:t>
            </a:r>
            <a:r>
              <a:rPr lang="en-VN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hài (tuồng đồ)</a:t>
            </a:r>
            <a:r>
              <a:rPr lang="en-VN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2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Nghệ sĩ cung đình thử sức với tuồng truyền thống Huế - Tuổi Trẻ Online">
            <a:extLst>
              <a:ext uri="{FF2B5EF4-FFF2-40B4-BE49-F238E27FC236}">
                <a16:creationId xmlns:a16="http://schemas.microsoft.com/office/drawing/2014/main" id="{8A185896-1A44-504E-8D46-DD4E5E14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1" y="1224280"/>
            <a:ext cx="6001360" cy="35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Làm mới 'Nghêu Sò Ốc Hến'">
            <a:extLst>
              <a:ext uri="{FF2B5EF4-FFF2-40B4-BE49-F238E27FC236}">
                <a16:creationId xmlns:a16="http://schemas.microsoft.com/office/drawing/2014/main" id="{D6BDC876-A0F5-224B-824F-E29F5295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61" y="2117310"/>
            <a:ext cx="5888470" cy="330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E39B0-07A2-B741-AC7F-E72D3BEBB251}"/>
              </a:ext>
            </a:extLst>
          </p:cNvPr>
          <p:cNvSpPr txBox="1"/>
          <p:nvPr/>
        </p:nvSpPr>
        <p:spPr>
          <a:xfrm>
            <a:off x="1893570" y="5202543"/>
            <a:ext cx="2388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Trương Ngáo </a:t>
            </a:r>
            <a:endParaRPr lang="vi-V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AC5D2-ED3F-0A40-A3C0-01477109F74B}"/>
              </a:ext>
            </a:extLst>
          </p:cNvPr>
          <p:cNvSpPr txBox="1"/>
          <p:nvPr/>
        </p:nvSpPr>
        <p:spPr>
          <a:xfrm>
            <a:off x="8172450" y="5926574"/>
            <a:ext cx="6103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Nghêu, Sò, Ốc, Hến</a:t>
            </a:r>
            <a:endParaRPr lang="vi-V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75C7E-28AF-A649-B227-AD202D68FAC9}"/>
              </a:ext>
            </a:extLst>
          </p:cNvPr>
          <p:cNvSpPr txBox="1"/>
          <p:nvPr/>
        </p:nvSpPr>
        <p:spPr>
          <a:xfrm>
            <a:off x="431167" y="2117693"/>
            <a:ext cx="8640973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Khi 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 thấy Huyện Trìa luận tội mình: 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“Phàm tu hành mà đã xuất gia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 giới đánh đòn phát lạc”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 từ gầm giường bò ra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dùng những lời lẽ ngon ngọt để nịnh quan huyện</a:t>
            </a:r>
            <a:r>
              <a:rPr lang="en-VN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Soạn bài Mắc mưu Thị Hến - Cánh diều 10 Ngữ văn lớp 10 trang 68 sách Cánh  diều tập 1 - Thời Đại Hải Tặc">
            <a:extLst>
              <a:ext uri="{FF2B5EF4-FFF2-40B4-BE49-F238E27FC236}">
                <a16:creationId xmlns:a16="http://schemas.microsoft.com/office/drawing/2014/main" id="{AA856D45-5E64-094D-8460-1FF77A6E7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2" r="10632"/>
          <a:stretch/>
        </p:blipFill>
        <p:spPr bwMode="auto">
          <a:xfrm>
            <a:off x="9218224" y="1930497"/>
            <a:ext cx="2658312" cy="2997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71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F75C7E-28AF-A649-B227-AD202D68FAC9}"/>
              </a:ext>
            </a:extLst>
          </p:cNvPr>
          <p:cNvSpPr txBox="1"/>
          <p:nvPr/>
        </p:nvSpPr>
        <p:spPr>
          <a:xfrm>
            <a:off x="431167" y="2117693"/>
            <a:ext cx="8640973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Khi 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nghe thấy Huyện Trìa luận tội mình: 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VN" sz="2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ợi dụng cơ hội tố cáo tội Đề Hầu với quan </a:t>
            </a:r>
            <a:r>
              <a:rPr lang="en-VN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“chỉ thị dâm ô chi loại!”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và đưa ra lý lẽ </a:t>
            </a:r>
            <a:r>
              <a:rPr lang="en-VN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“thầy tu mà phá giới cùng lắm chỉ bị đánh đòn còn thầy Lại phạm giam thì phải chết”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nhằm đe dọa Đề Hầu.</a:t>
            </a:r>
          </a:p>
          <a:p>
            <a:pPr marL="457200" indent="-45720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vi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 là một thầy tu phá giới bịp bợm, lươn lẹo, nịnh bợ, một kiểu người đáng phê phán.</a:t>
            </a:r>
          </a:p>
        </p:txBody>
      </p:sp>
      <p:pic>
        <p:nvPicPr>
          <p:cNvPr id="17" name="Picture 2" descr="Soạn bài Mắc mưu Thị Hến - Cánh diều 10 Ngữ văn lớp 10 trang 68 sách Cánh  diều tập 1 - Thời Đại Hải Tặc">
            <a:extLst>
              <a:ext uri="{FF2B5EF4-FFF2-40B4-BE49-F238E27FC236}">
                <a16:creationId xmlns:a16="http://schemas.microsoft.com/office/drawing/2014/main" id="{AA856D45-5E64-094D-8460-1FF77A6E7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2" r="10632"/>
          <a:stretch/>
        </p:blipFill>
        <p:spPr bwMode="auto">
          <a:xfrm>
            <a:off x="9218224" y="1930497"/>
            <a:ext cx="2658312" cy="2997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58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 Hầu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B6F1B6-2F34-024B-9E92-D95723CCF01D}"/>
              </a:ext>
            </a:extLst>
          </p:cNvPr>
          <p:cNvSpPr txBox="1"/>
          <p:nvPr/>
        </p:nvSpPr>
        <p:spPr>
          <a:xfrm>
            <a:off x="350666" y="2046991"/>
            <a:ext cx="811093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VN" sz="2600" dirty="0"/>
              <a:t>Chỉ </a:t>
            </a:r>
            <a:r>
              <a:rPr lang="vi-VN" sz="2600" dirty="0"/>
              <a:t>dẫn của nhân vật </a:t>
            </a:r>
            <a:r>
              <a:rPr lang="en-VN" sz="2600" dirty="0"/>
              <a:t>Đ</a:t>
            </a:r>
            <a:r>
              <a:rPr lang="vi-VN" sz="2600" dirty="0"/>
              <a:t>ề</a:t>
            </a:r>
            <a:r>
              <a:rPr lang="en-VN" sz="2600" dirty="0"/>
              <a:t> Hầu </a:t>
            </a:r>
            <a:r>
              <a:rPr lang="vi-VN" sz="2600" dirty="0"/>
              <a:t>là</a:t>
            </a:r>
            <a:r>
              <a:rPr lang="en-VN" sz="2600" dirty="0"/>
              <a:t>: </a:t>
            </a:r>
            <a:r>
              <a:rPr lang="en-VN" sz="2600" i="1" dirty="0"/>
              <a:t>vào, trốn, ông Huyện vào, Huyện Trìa tới</a:t>
            </a:r>
            <a:r>
              <a:rPr lang="vi-VN" sz="2600" i="1" dirty="0"/>
              <a:t>, n</a:t>
            </a:r>
            <a:r>
              <a:rPr lang="en-VN" sz="2600" i="1" dirty="0"/>
              <a:t>ói ngoài cửa, </a:t>
            </a:r>
            <a:r>
              <a:rPr lang="vi-VN" sz="2600" i="1" dirty="0"/>
              <a:t>l</a:t>
            </a:r>
            <a:r>
              <a:rPr lang="en-VN" sz="2600" i="1" dirty="0"/>
              <a:t>ổm cổm bò ra.</a:t>
            </a:r>
          </a:p>
          <a:p>
            <a:pPr marL="342900" indent="-342900" algn="just">
              <a:buFontTx/>
              <a:buChar char="-"/>
            </a:pP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 Hầu đến nhà Thị Hến n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hắc nhở về công lao của mình hôm xử kiện ở công đường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“Ơn mỗ cứu cho bữa trước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 đã cùng ông Huyện kết duyên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Mà vội phụ thầy Đề tình ngãi”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Symbol" pitchFamily="2" charset="2"/>
              <a:buChar char="Þ"/>
            </a:pPr>
            <a:r>
              <a:rPr lang="en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Bày tỏ tình cảm với Hến, trách Hến sao lại đồng ý qua lại với quan Huyện</a:t>
            </a:r>
            <a:r>
              <a:rPr lang="vi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170" name="Picture 2" descr="Nghêu Sò Ốc Hến của Nhà hát Kịch Việt Nam gây ấn tượng tại &quot;Diễn đàn người  Việt có tầm ảnh hưởng toàn cầu&quot; ở Pháp">
            <a:extLst>
              <a:ext uri="{FF2B5EF4-FFF2-40B4-BE49-F238E27FC236}">
                <a16:creationId xmlns:a16="http://schemas.microsoft.com/office/drawing/2014/main" id="{F48343AA-FFDD-0F44-84FD-3B42C43B0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4" r="5976"/>
          <a:stretch/>
        </p:blipFill>
        <p:spPr bwMode="auto">
          <a:xfrm>
            <a:off x="8602054" y="1958479"/>
            <a:ext cx="3204075" cy="401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53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 Hầu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5B752-24C7-724B-A5CB-9EA619B8A822}"/>
              </a:ext>
            </a:extLst>
          </p:cNvPr>
          <p:cNvSpPr txBox="1"/>
          <p:nvPr/>
        </p:nvSpPr>
        <p:spPr>
          <a:xfrm>
            <a:off x="350666" y="2138622"/>
            <a:ext cx="798052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 biết tin Huyện 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Trìa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đến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âm trạng lo lắng, sợ sệt, hoảng loạn</a:t>
            </a: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đi nấp: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“Chắc hẳn thầy Đề mang khổ”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 nghe thấy Nghêu bò ra kết tội mình, Đề Hầu cũng lồm cồm bò ra đổ lỗi cho Thị Hến và Nghêu đã lừa gạt mình: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“Đầu đuôi tại mụ Hến,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Mưu mẹo bởi lão thầy tu”</a:t>
            </a:r>
            <a:endParaRPr lang="en-VN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Symbol" pitchFamily="2" charset="2"/>
              <a:buChar char="Þ"/>
            </a:pPr>
            <a:r>
              <a:rPr lang="vi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 Hầu là một kẻ háo sắc, lươn lẹo, hai mặt.</a:t>
            </a:r>
          </a:p>
        </p:txBody>
      </p:sp>
      <p:pic>
        <p:nvPicPr>
          <p:cNvPr id="17" name="Picture 2" descr="Nghêu Sò Ốc Hến của Nhà hát Kịch Việt Nam gây ấn tượng tại &quot;Diễn đàn người  Việt có tầm ảnh hưởng toàn cầu&quot; ở Pháp">
            <a:extLst>
              <a:ext uri="{FF2B5EF4-FFF2-40B4-BE49-F238E27FC236}">
                <a16:creationId xmlns:a16="http://schemas.microsoft.com/office/drawing/2014/main" id="{10721DE6-9D27-BB47-8471-0C9DF402C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4" r="5976"/>
          <a:stretch/>
        </p:blipFill>
        <p:spPr bwMode="auto">
          <a:xfrm>
            <a:off x="8602054" y="1958479"/>
            <a:ext cx="3204075" cy="4016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76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Huyện Trìa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B63F0-03A2-AB4F-82C8-7B5A4559E927}"/>
              </a:ext>
            </a:extLst>
          </p:cNvPr>
          <p:cNvSpPr txBox="1"/>
          <p:nvPr/>
        </p:nvSpPr>
        <p:spPr>
          <a:xfrm>
            <a:off x="447308" y="2117693"/>
            <a:ext cx="8157290" cy="1761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Chỉ dẫn của nhân vật Huyện Trìa là: Hạ.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Dỗ </a:t>
            </a:r>
            <a:r>
              <a:rPr lang="vi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ngọt, nịnh bợ</a:t>
            </a:r>
            <a:r>
              <a:rPr lang="en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Thị Hến tha lỗi ch</a:t>
            </a:r>
            <a:r>
              <a:rPr lang="vi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mình vì đã đến muộn</a:t>
            </a:r>
            <a:r>
              <a:rPr lang="vi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endParaRPr lang="en-VN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“Thôi chớ làm giận, làm hờn nữa mà”</a:t>
            </a:r>
            <a:endParaRPr lang="vi-VN" sz="25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0A9918F0-C03B-2247-ABED-71C562DD4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53513"/>
          <a:stretch/>
        </p:blipFill>
        <p:spPr bwMode="auto">
          <a:xfrm>
            <a:off x="8919920" y="1808865"/>
            <a:ext cx="2755270" cy="3231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96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Huyện Trìa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B63F0-03A2-AB4F-82C8-7B5A4559E927}"/>
              </a:ext>
            </a:extLst>
          </p:cNvPr>
          <p:cNvSpPr txBox="1"/>
          <p:nvPr/>
        </p:nvSpPr>
        <p:spPr>
          <a:xfrm>
            <a:off x="447307" y="2117693"/>
            <a:ext cx="11293355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Lại tiếp tục mỉa mai, nói móc Ngêu</a:t>
            </a:r>
            <a:r>
              <a:rPr lang="vi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VN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VN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“Phàm tu hành mà đã xuất gia</a:t>
            </a:r>
            <a:endParaRPr lang="en-VN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VN" sz="2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Có phá giới đánh đòn phát lạc”</a:t>
            </a:r>
          </a:p>
          <a:p>
            <a:pPr algn="ctr">
              <a:lnSpc>
                <a:spcPct val="150000"/>
              </a:lnSpc>
            </a:pPr>
            <a:endParaRPr lang="en-VN" sz="25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VN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VN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VN" sz="2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Nghêu không chịu được sự xỉ nhục thêm nữa, lồm cồm bò ra , dùng những lời lẽ ngon ngọt để nịnh quan huyện</a:t>
            </a:r>
            <a:r>
              <a:rPr lang="vi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VN" sz="2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Đề Hầu cũng lộ diện, tố cáo Thị Hến và Nghêu mưu mẹo lừa gạt hắn ta và chịu lỗi trước quan huyện</a:t>
            </a:r>
            <a:r>
              <a:rPr lang="vi-VN" sz="2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25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BEBB66EA-DCC6-A845-9F2D-7F56AD98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5" y="2106733"/>
            <a:ext cx="4990238" cy="26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50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Các nhân vật trong trích đoạn “Mắc mưu Thị Hến”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11C4C3-7FC9-2D44-8092-A031B0778BC3}"/>
              </a:ext>
            </a:extLst>
          </p:cNvPr>
          <p:cNvSpPr txBox="1"/>
          <p:nvPr/>
        </p:nvSpPr>
        <p:spPr>
          <a:xfrm>
            <a:off x="688608" y="1522887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hân vật </a:t>
            </a:r>
            <a:r>
              <a:rPr lang="vi-VN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 Hầu</a:t>
            </a:r>
            <a:endParaRPr lang="vi-VN" sz="2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B63F0-03A2-AB4F-82C8-7B5A4559E927}"/>
              </a:ext>
            </a:extLst>
          </p:cNvPr>
          <p:cNvSpPr txBox="1"/>
          <p:nvPr/>
        </p:nvSpPr>
        <p:spPr>
          <a:xfrm>
            <a:off x="447308" y="3187675"/>
            <a:ext cx="607986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Symbol" pitchFamily="2" charset="2"/>
              <a:buChar char="Þ"/>
            </a:pPr>
            <a:r>
              <a:rPr lang="en-VN" sz="25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Tất cả cùng đối mặt với nhau trong một tình huống thật chớ trêu và căng thẳng</a:t>
            </a:r>
            <a:r>
              <a:rPr lang="vi-VN" sz="25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20B1CB0A-3A4A-8341-B48B-65D0474D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5" y="2106733"/>
            <a:ext cx="4990238" cy="26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Tiếng cười trong đoạn trích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11D02-B079-F849-891A-B4438F87F8A0}"/>
              </a:ext>
            </a:extLst>
          </p:cNvPr>
          <p:cNvSpPr txBox="1"/>
          <p:nvPr/>
        </p:nvSpPr>
        <p:spPr>
          <a:xfrm>
            <a:off x="447308" y="1437057"/>
            <a:ext cx="6267914" cy="4831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Các yếu tố gây cười: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gôn ngữ, hành động của nhân vật Nghêu. Khi đến nhà Thị Hến để tán tỉnh, chưa kịp làm gì thì Đề Hầu đến. 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Lúc đó, Nghêu lo lắng, hoang mang, sợ hãi nên đã tìm chỗ trốn. </a:t>
            </a:r>
            <a:r>
              <a:rPr lang="en-VN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(Trốn chỗ nào khác chỉ cho min!/Ra cửa có thầy Đề đứng đó!/Nghêu chui xuống gầm phản).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7A127463-D80C-4A47-B299-319A8277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5" y="2106733"/>
            <a:ext cx="4990238" cy="26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II. ĐỌC – HIỂU VĂN BẢN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Tiếng cười trong đoạn trích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511D02-B079-F849-891A-B4438F87F8A0}"/>
              </a:ext>
            </a:extLst>
          </p:cNvPr>
          <p:cNvSpPr txBox="1"/>
          <p:nvPr/>
        </p:nvSpPr>
        <p:spPr>
          <a:xfrm>
            <a:off x="447308" y="1437057"/>
            <a:ext cx="6267914" cy="363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Các yếu tố gây cười:</a:t>
            </a: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 nghe Huyện Trìa nói về việc </a:t>
            </a:r>
            <a:r>
              <a:rPr lang="en-VN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(Phàm tu hành mà đã xuất gia/ Có phá giới đánh đòn phát lạc)</a:t>
            </a:r>
            <a:r>
              <a:rPr lang="en-VN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thì Nghêu từ trong phản chui ra và thay đổi bộ mặt vui vẻ để nịnh nọt, khen lời Huyện Trìa.</a:t>
            </a:r>
          </a:p>
        </p:txBody>
      </p:sp>
      <p:pic>
        <p:nvPicPr>
          <p:cNvPr id="14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7A127463-D80C-4A47-B299-319A8277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425" y="2106733"/>
            <a:ext cx="4990238" cy="26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E3C689-3472-6644-9517-04F10E4AA84C}"/>
              </a:ext>
            </a:extLst>
          </p:cNvPr>
          <p:cNvSpPr txBox="1"/>
          <p:nvPr/>
        </p:nvSpPr>
        <p:spPr>
          <a:xfrm>
            <a:off x="676267" y="4776979"/>
            <a:ext cx="10800856" cy="1830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VN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itchFamily="2" charset="2"/>
              <a:buChar char="Þ"/>
            </a:pPr>
            <a:r>
              <a:rPr lang="en-VN" sz="2600" b="1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 giả đã rất thành công trong việc dùng ngôn ngữ hành động để tạo tiếng cười. </a:t>
            </a:r>
          </a:p>
        </p:txBody>
      </p:sp>
    </p:spTree>
    <p:extLst>
      <p:ext uri="{BB962C8B-B14F-4D97-AF65-F5344CB8AC3E}">
        <p14:creationId xmlns:p14="http://schemas.microsoft.com/office/powerpoint/2010/main" val="6060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III. TỔNG KẾT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Nội dung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81396F59-50C4-4348-82CC-8413AC7A875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868879" y="2957231"/>
            <a:ext cx="7805221" cy="3012623"/>
          </a:xfrm>
          <a:prstGeom prst="roundRect">
            <a:avLst>
              <a:gd name="adj" fmla="val 5304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342900" indent="-342900" algn="just">
              <a:buFontTx/>
              <a:buChar char="-"/>
            </a:pPr>
            <a:r>
              <a:rPr lang="en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Đoạn trích cho thấy hiện thực về những kẻ có tâm địa dung tục, xấu xa như Nghêu, Đế Hầu và Huyện Trìa</a:t>
            </a: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 hiện sự phê phán, lên án và cười chê với những thói dung tục, xấu xa, đam mê tửu sắc của con người</a:t>
            </a: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Đưa ra bài học còn có ý nghĩa tới ngày nay, cảnh tỉnh con người không nên tham lam, mê muội, sa đọa vào những thói hư tật xấu</a:t>
            </a: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B75B8BED-D131-1C48-94BC-6F6497A8D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700" y="2306104"/>
            <a:ext cx="3051577" cy="7798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vi-VN" altLang="zh-CN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Nội dung</a:t>
            </a:r>
            <a:endParaRPr lang="zh-CN" altLang="zh-CN" sz="3200" b="1" kern="0" dirty="0">
              <a:solidFill>
                <a:srgbClr val="0070C0"/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8016-0F2D-0247-A2CA-B6D87B86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A4854-945F-B149-B2B8-42705C1DE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6D863245-2640-C84D-8A7A-79EE6514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68"/>
            <a:ext cx="12192000" cy="69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9">
            <a:extLst>
              <a:ext uri="{FF2B5EF4-FFF2-40B4-BE49-F238E27FC236}">
                <a16:creationId xmlns:a16="http://schemas.microsoft.com/office/drawing/2014/main" id="{702FB8E9-69B2-6F4E-A4F7-1204281C2341}"/>
              </a:ext>
            </a:extLst>
          </p:cNvPr>
          <p:cNvSpPr/>
          <p:nvPr/>
        </p:nvSpPr>
        <p:spPr>
          <a:xfrm flipH="1">
            <a:off x="0" y="-63568"/>
            <a:ext cx="12191996" cy="6858000"/>
          </a:xfrm>
          <a:prstGeom prst="rect">
            <a:avLst/>
          </a:prstGeom>
          <a:solidFill>
            <a:srgbClr val="2B4331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  <a:sym typeface="字魂36号-正文宋楷" panose="02000000000000000000" pitchFamily="2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465D6EF-B564-4B4A-BFB4-6D287702990A}"/>
              </a:ext>
            </a:extLst>
          </p:cNvPr>
          <p:cNvSpPr/>
          <p:nvPr/>
        </p:nvSpPr>
        <p:spPr>
          <a:xfrm>
            <a:off x="4581019" y="571413"/>
            <a:ext cx="6963539" cy="2140080"/>
          </a:xfrm>
          <a:prstGeom prst="roundRect">
            <a:avLst/>
          </a:pr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3. KỊCH BẢN CHÈO VÀ TUỒNG</a:t>
            </a:r>
          </a:p>
          <a:p>
            <a:pPr algn="ctr">
              <a:lnSpc>
                <a:spcPct val="150000"/>
              </a:lnSpc>
            </a:pPr>
            <a:endParaRPr lang="en-VN" sz="105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V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MẮC MƯU THỊ HẾN</a:t>
            </a:r>
          </a:p>
          <a:p>
            <a:pPr algn="ctr"/>
            <a:r>
              <a:rPr lang="en-VN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(Trích vở tuồng Nghêu, Sò, Ốc, Hến)</a:t>
            </a:r>
            <a:endParaRPr lang="en-VN" sz="12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5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III. TỔNG KẾT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8" y="928081"/>
            <a:ext cx="8383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Nghệ thuật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2979317-A8F3-AF48-87E8-79C9490E4BB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3402449" y="2102428"/>
            <a:ext cx="7805221" cy="3012623"/>
          </a:xfrm>
          <a:prstGeom prst="roundRect">
            <a:avLst>
              <a:gd name="adj" fmla="val 5304"/>
            </a:avLst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algn="just"/>
            <a:r>
              <a:rPr lang="en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Nghệ thuật xây dựng tuyến nhân vật với những tính cách đa dạng thể hiện được mọi góc nhìn về xã hội đương thời</a:t>
            </a: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Tình huống tuồng đắt giá giúp các nhân vật bộc lộ hết bản chất.</a:t>
            </a:r>
            <a:endParaRPr lang="en-VN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n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Nghệ thuật kể chuyện xen lẫn chất trào phúng, hóm hỉnh</a:t>
            </a: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Ngôn từ dân gian mộc mạc, dễ hiểu</a:t>
            </a:r>
            <a:r>
              <a:rPr lang="vi-VN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VN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13668C46-DA8F-1943-B403-02074A3C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270" y="1451301"/>
            <a:ext cx="3051577" cy="7798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r>
              <a:rPr lang="vi-VN" altLang="zh-CN" sz="3200" b="1" kern="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微软雅黑" pitchFamily="34" charset="-122"/>
                <a:cs typeface="Calibri" panose="020F0502020204030204" pitchFamily="34" charset="0"/>
              </a:rPr>
              <a:t>Nghệ thuật</a:t>
            </a:r>
            <a:endParaRPr lang="zh-CN" altLang="zh-CN" sz="3200" b="1" kern="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微软雅黑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IV. LUYỆN TẬP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43EC2159-16B4-9242-A95F-A93929D4C359}"/>
              </a:ext>
            </a:extLst>
          </p:cNvPr>
          <p:cNvSpPr/>
          <p:nvPr/>
        </p:nvSpPr>
        <p:spPr>
          <a:xfrm>
            <a:off x="2805830" y="1758145"/>
            <a:ext cx="5110619" cy="2655518"/>
          </a:xfrm>
          <a:prstGeom prst="wedgeRoundRectCallout">
            <a:avLst>
              <a:gd name="adj1" fmla="val 35348"/>
              <a:gd name="adj2" fmla="val 57679"/>
              <a:gd name="adj3" fmla="val 16667"/>
            </a:avLst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i="1" dirty="0">
                <a:solidFill>
                  <a:schemeClr val="accent2">
                    <a:lumMod val="50000"/>
                  </a:schemeClr>
                </a:solidFill>
              </a:rPr>
              <a:t>Em ấn tượng nhất nhân</a:t>
            </a:r>
            <a:r>
              <a:rPr lang="vi-VN" sz="2800" i="1" dirty="0">
                <a:solidFill>
                  <a:schemeClr val="accent2">
                    <a:lumMod val="50000"/>
                  </a:schemeClr>
                </a:solidFill>
              </a:rPr>
              <a:t> vật</a:t>
            </a:r>
            <a:r>
              <a:rPr lang="en-VN" sz="2800" i="1" dirty="0">
                <a:solidFill>
                  <a:schemeClr val="accent2">
                    <a:lumMod val="50000"/>
                  </a:schemeClr>
                </a:solidFill>
              </a:rPr>
              <a:t> nào trong đoạn trích</a:t>
            </a:r>
            <a:r>
              <a:rPr lang="vi-VN" sz="2800" i="1" dirty="0">
                <a:solidFill>
                  <a:schemeClr val="accent2">
                    <a:lumMod val="50000"/>
                  </a:schemeClr>
                </a:solidFill>
              </a:rPr>
              <a:t>. Hãy diễn tả tỉ mỉ bằng lời hoặc vẽ tranh về nhân vật ấy. </a:t>
            </a:r>
            <a:endParaRPr lang="en-VN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7CEF4-72B8-D048-91C0-D76B0FBE8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33"/>
          <a:stretch/>
        </p:blipFill>
        <p:spPr>
          <a:xfrm>
            <a:off x="8173720" y="2326498"/>
            <a:ext cx="4444999" cy="42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V. VẬN DỤNG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43EC2159-16B4-9242-A95F-A93929D4C359}"/>
              </a:ext>
            </a:extLst>
          </p:cNvPr>
          <p:cNvSpPr/>
          <p:nvPr/>
        </p:nvSpPr>
        <p:spPr>
          <a:xfrm>
            <a:off x="2074310" y="1808299"/>
            <a:ext cx="5716378" cy="2655518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i="1" dirty="0">
                <a:solidFill>
                  <a:srgbClr val="C00000"/>
                </a:solidFill>
              </a:rPr>
              <a:t>Tiếng cười ở đoạn trích Mắc mưu Thị Hến còn có ý nghĩa với cuộc sống hôm nay hay không? Vì sao?</a:t>
            </a:r>
            <a:endParaRPr lang="en-VN" sz="2800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1F45D-4ACE-1341-9040-9A7F89F90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33"/>
          <a:stretch/>
        </p:blipFill>
        <p:spPr>
          <a:xfrm>
            <a:off x="8173720" y="2326498"/>
            <a:ext cx="4444999" cy="42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E0C36-AA6A-494D-ABD1-B7BB83E0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05B93-BB32-7E47-A8FB-6198DE3A2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F7D05877-DDEC-504F-A884-D2BF0E38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68"/>
            <a:ext cx="12192000" cy="69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9">
            <a:extLst>
              <a:ext uri="{FF2B5EF4-FFF2-40B4-BE49-F238E27FC236}">
                <a16:creationId xmlns:a16="http://schemas.microsoft.com/office/drawing/2014/main" id="{E82035A1-666A-9746-B2C9-7061D9205D76}"/>
              </a:ext>
            </a:extLst>
          </p:cNvPr>
          <p:cNvSpPr/>
          <p:nvPr/>
        </p:nvSpPr>
        <p:spPr>
          <a:xfrm flipH="1">
            <a:off x="0" y="12526"/>
            <a:ext cx="12191996" cy="6858000"/>
          </a:xfrm>
          <a:prstGeom prst="rect">
            <a:avLst/>
          </a:prstGeom>
          <a:solidFill>
            <a:srgbClr val="2B4331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>
                  <a:lumMod val="50000"/>
                </a:schemeClr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  <a:sym typeface="字魂36号-正文宋楷" panose="02000000000000000000" pitchFamily="2" charset="-122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CBF0CAB-17DB-D948-A3EE-2B4186CC3634}"/>
              </a:ext>
            </a:extLst>
          </p:cNvPr>
          <p:cNvSpPr/>
          <p:nvPr/>
        </p:nvSpPr>
        <p:spPr>
          <a:xfrm>
            <a:off x="4910203" y="365125"/>
            <a:ext cx="6963539" cy="2140080"/>
          </a:xfrm>
          <a:prstGeom prst="roundRect">
            <a:avLst/>
          </a:pr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VN" sz="24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9B171D2-6A96-5C40-AE9E-8B51858C7013}"/>
              </a:ext>
            </a:extLst>
          </p:cNvPr>
          <p:cNvSpPr/>
          <p:nvPr/>
        </p:nvSpPr>
        <p:spPr>
          <a:xfrm>
            <a:off x="601947" y="556263"/>
            <a:ext cx="4043310" cy="855619"/>
          </a:xfrm>
          <a:prstGeom prst="roundRect">
            <a:avLst/>
          </a:prstGeom>
          <a:solidFill>
            <a:schemeClr val="tx2">
              <a:alpha val="9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n-V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 DUNG BÀI HỌC</a:t>
            </a:r>
          </a:p>
          <a:p>
            <a:pPr algn="ctr">
              <a:lnSpc>
                <a:spcPct val="250000"/>
              </a:lnSpc>
            </a:pPr>
            <a:endParaRPr lang="en-VN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BD0349E-8F23-334E-B3D9-0A4322AF55C9}"/>
              </a:ext>
            </a:extLst>
          </p:cNvPr>
          <p:cNvSpPr/>
          <p:nvPr/>
        </p:nvSpPr>
        <p:spPr>
          <a:xfrm>
            <a:off x="1032122" y="2410259"/>
            <a:ext cx="7506307" cy="38549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n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CHUNG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– HIỂU VĂN BẢN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KẾT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endParaRPr lang="en-VN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VN" sz="1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组合 35">
            <a:extLst>
              <a:ext uri="{FF2B5EF4-FFF2-40B4-BE49-F238E27FC236}">
                <a16:creationId xmlns:a16="http://schemas.microsoft.com/office/drawing/2014/main" id="{DDAFCBF7-2306-1D43-A863-19B026A02925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12" name="直接连接符 36">
              <a:extLst>
                <a:ext uri="{FF2B5EF4-FFF2-40B4-BE49-F238E27FC236}">
                  <a16:creationId xmlns:a16="http://schemas.microsoft.com/office/drawing/2014/main" id="{4A932BED-E7BA-7245-95EB-5EA9E4BCF0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37">
              <a:extLst>
                <a:ext uri="{FF2B5EF4-FFF2-40B4-BE49-F238E27FC236}">
                  <a16:creationId xmlns:a16="http://schemas.microsoft.com/office/drawing/2014/main" id="{620A3B35-D5E4-664B-903F-9339FB38A623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38">
              <a:extLst>
                <a:ext uri="{FF2B5EF4-FFF2-40B4-BE49-F238E27FC236}">
                  <a16:creationId xmlns:a16="http://schemas.microsoft.com/office/drawing/2014/main" id="{E7E0D82B-D393-834D-A446-0A59AC72905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39">
              <a:extLst>
                <a:ext uri="{FF2B5EF4-FFF2-40B4-BE49-F238E27FC236}">
                  <a16:creationId xmlns:a16="http://schemas.microsoft.com/office/drawing/2014/main" id="{F99A188E-9547-CE44-867D-DC53576D66B5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40">
              <a:extLst>
                <a:ext uri="{FF2B5EF4-FFF2-40B4-BE49-F238E27FC236}">
                  <a16:creationId xmlns:a16="http://schemas.microsoft.com/office/drawing/2014/main" id="{B07DE7CF-1A76-6440-B764-AFF6A91A05A0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41">
              <a:extLst>
                <a:ext uri="{FF2B5EF4-FFF2-40B4-BE49-F238E27FC236}">
                  <a16:creationId xmlns:a16="http://schemas.microsoft.com/office/drawing/2014/main" id="{DC0FD4EB-24FE-3A4B-A505-E959B70F1CE7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2" descr="Tóm tắt Huyện Trìa, Đê Hầu, Thầy Nghêu mắc lỡm Thị Hến (tuồng đồ) hay, ngắn nhất | Ngữ văn lớp 10 Chân trời sáng tạo">
            <a:extLst>
              <a:ext uri="{FF2B5EF4-FFF2-40B4-BE49-F238E27FC236}">
                <a16:creationId xmlns:a16="http://schemas.microsoft.com/office/drawing/2014/main" id="{042DA382-2F49-964B-947B-F2E0E6CE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89" y="2318353"/>
            <a:ext cx="4994268" cy="2644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615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F1711-CC45-7A4C-B79D-62BF737BE5BE}"/>
              </a:ext>
            </a:extLst>
          </p:cNvPr>
          <p:cNvSpPr txBox="1"/>
          <p:nvPr/>
        </p:nvSpPr>
        <p:spPr>
          <a:xfrm>
            <a:off x="549535" y="1352381"/>
            <a:ext cx="1132700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Khái niệm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Thể loại </a:t>
            </a:r>
            <a:r>
              <a:rPr lang="vi-VN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tuồng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0DF0C-AECE-6E4E-B8BD-D2A9A936C6A7}"/>
              </a:ext>
            </a:extLst>
          </p:cNvPr>
          <p:cNvSpPr txBox="1"/>
          <p:nvPr/>
        </p:nvSpPr>
        <p:spPr>
          <a:xfrm>
            <a:off x="549534" y="2188830"/>
            <a:ext cx="5546463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Tuồng là loại hình sân khấu truyền thống của dân tộc</a:t>
            </a: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VN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 đời từ xa xưa, do các tác giả dân gian sáng tác và được lưu truyền tới ngày nay. </a:t>
            </a:r>
            <a:endParaRPr lang="en-VN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8FC313-9F78-1548-B30C-A3A6F14C5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169" y="2033972"/>
            <a:ext cx="5115297" cy="29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F1711-CC45-7A4C-B79D-62BF737BE5BE}"/>
              </a:ext>
            </a:extLst>
          </p:cNvPr>
          <p:cNvSpPr txBox="1"/>
          <p:nvPr/>
        </p:nvSpPr>
        <p:spPr>
          <a:xfrm>
            <a:off x="549535" y="1352381"/>
            <a:ext cx="1132700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Phân loại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Thể loại </a:t>
            </a:r>
            <a:r>
              <a:rPr lang="vi-VN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tuồng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FD77A25A-1FFB-5A45-B37C-CB9386B75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351524"/>
              </p:ext>
            </p:extLst>
          </p:nvPr>
        </p:nvGraphicFramePr>
        <p:xfrm>
          <a:off x="2819422" y="1675955"/>
          <a:ext cx="9291184" cy="447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0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F1711-CC45-7A4C-B79D-62BF737BE5BE}"/>
              </a:ext>
            </a:extLst>
          </p:cNvPr>
          <p:cNvSpPr txBox="1"/>
          <p:nvPr/>
        </p:nvSpPr>
        <p:spPr>
          <a:xfrm>
            <a:off x="549535" y="1352381"/>
            <a:ext cx="1132700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Phân loại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Thể loại </a:t>
            </a:r>
            <a:r>
              <a:rPr lang="vi-VN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tuồng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FF4CE8-4CCB-9346-AEFC-72348F47C822}"/>
              </a:ext>
            </a:extLst>
          </p:cNvPr>
          <p:cNvSpPr txBox="1"/>
          <p:nvPr/>
        </p:nvSpPr>
        <p:spPr>
          <a:xfrm>
            <a:off x="597836" y="1977901"/>
            <a:ext cx="6100174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uồng cung đình:</a:t>
            </a:r>
            <a:endParaRPr lang="en-VN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45F29E-86F2-974D-9A32-EF7B6790235A}"/>
              </a:ext>
            </a:extLst>
          </p:cNvPr>
          <p:cNvSpPr/>
          <p:nvPr/>
        </p:nvSpPr>
        <p:spPr>
          <a:xfrm>
            <a:off x="804283" y="2982634"/>
            <a:ext cx="5408752" cy="249495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en-VN" sz="2600" dirty="0"/>
          </a:p>
          <a:p>
            <a:pPr algn="just"/>
            <a:r>
              <a:rPr lang="vi-VN" sz="2600" b="1" dirty="0"/>
              <a:t>+ Đ</a:t>
            </a:r>
            <a:r>
              <a:rPr lang="en-VN" sz="2600" b="1" dirty="0"/>
              <a:t>ề tài</a:t>
            </a:r>
            <a:r>
              <a:rPr lang="vi-VN" sz="2600" b="1" dirty="0"/>
              <a:t>: </a:t>
            </a:r>
            <a:r>
              <a:rPr lang="en-VN" sz="2600" dirty="0"/>
              <a:t>trung với vua, đánh giặc bảo vệ đất nước, bảo vệ vương triều; có âm hưởng bi tráng, giàu kịch tính, mâu thuẫn căng thẳng, quyết liệt giữa hai phe trung – nịnh, tốt – xấu,... </a:t>
            </a:r>
          </a:p>
          <a:p>
            <a:pPr algn="ctr"/>
            <a:endParaRPr lang="vi-VN" sz="26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9C39D3-187D-7343-AFF7-DD7EBF7E6F6E}"/>
              </a:ext>
            </a:extLst>
          </p:cNvPr>
          <p:cNvSpPr/>
          <p:nvPr/>
        </p:nvSpPr>
        <p:spPr>
          <a:xfrm>
            <a:off x="6606327" y="4267202"/>
            <a:ext cx="4847533" cy="223028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Các vở </a:t>
            </a:r>
            <a:r>
              <a:rPr lang="en-V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tuồng cung đình tiêu biểu như: Sơn Hậu, Tam nữ đồ vương, Đào Tam Xuân....</a:t>
            </a:r>
            <a:endParaRPr lang="vi-VN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0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5">
            <a:extLst>
              <a:ext uri="{FF2B5EF4-FFF2-40B4-BE49-F238E27FC236}">
                <a16:creationId xmlns:a16="http://schemas.microsoft.com/office/drawing/2014/main" id="{25A6039C-C4E4-684F-AA10-E7FE70F5C1C3}"/>
              </a:ext>
            </a:extLst>
          </p:cNvPr>
          <p:cNvGrpSpPr/>
          <p:nvPr/>
        </p:nvGrpSpPr>
        <p:grpSpPr>
          <a:xfrm>
            <a:off x="312057" y="170542"/>
            <a:ext cx="11567886" cy="6516916"/>
            <a:chOff x="2171700" y="1662487"/>
            <a:chExt cx="8346358" cy="3312829"/>
          </a:xfrm>
        </p:grpSpPr>
        <p:cxnSp>
          <p:nvCxnSpPr>
            <p:cNvPr id="7" name="直接连接符 36">
              <a:extLst>
                <a:ext uri="{FF2B5EF4-FFF2-40B4-BE49-F238E27FC236}">
                  <a16:creationId xmlns:a16="http://schemas.microsoft.com/office/drawing/2014/main" id="{B6EE960B-AD65-3545-B380-E27EBEFAF7EA}"/>
                </a:ext>
              </a:extLst>
            </p:cNvPr>
            <p:cNvCxnSpPr/>
            <p:nvPr/>
          </p:nvCxnSpPr>
          <p:spPr>
            <a:xfrm>
              <a:off x="2174158" y="16784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7">
              <a:extLst>
                <a:ext uri="{FF2B5EF4-FFF2-40B4-BE49-F238E27FC236}">
                  <a16:creationId xmlns:a16="http://schemas.microsoft.com/office/drawing/2014/main" id="{A1C19D7E-D965-984A-A3B7-9E95764C45BE}"/>
                </a:ext>
              </a:extLst>
            </p:cNvPr>
            <p:cNvCxnSpPr/>
            <p:nvPr/>
          </p:nvCxnSpPr>
          <p:spPr>
            <a:xfrm>
              <a:off x="21741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38">
              <a:extLst>
                <a:ext uri="{FF2B5EF4-FFF2-40B4-BE49-F238E27FC236}">
                  <a16:creationId xmlns:a16="http://schemas.microsoft.com/office/drawing/2014/main" id="{DF824B9E-7184-2248-8186-A48727E217F7}"/>
                </a:ext>
              </a:extLst>
            </p:cNvPr>
            <p:cNvCxnSpPr/>
            <p:nvPr/>
          </p:nvCxnSpPr>
          <p:spPr>
            <a:xfrm>
              <a:off x="2171700" y="4955053"/>
              <a:ext cx="8343900" cy="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39">
              <a:extLst>
                <a:ext uri="{FF2B5EF4-FFF2-40B4-BE49-F238E27FC236}">
                  <a16:creationId xmlns:a16="http://schemas.microsoft.com/office/drawing/2014/main" id="{BFAA3DAB-8656-CD49-A28F-49FBF00EC36F}"/>
                </a:ext>
              </a:extLst>
            </p:cNvPr>
            <p:cNvCxnSpPr/>
            <p:nvPr/>
          </p:nvCxnSpPr>
          <p:spPr>
            <a:xfrm>
              <a:off x="21717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40">
              <a:extLst>
                <a:ext uri="{FF2B5EF4-FFF2-40B4-BE49-F238E27FC236}">
                  <a16:creationId xmlns:a16="http://schemas.microsoft.com/office/drawing/2014/main" id="{BFD7DD8B-E01B-FA48-AB0D-60AD9C46A446}"/>
                </a:ext>
              </a:extLst>
            </p:cNvPr>
            <p:cNvCxnSpPr/>
            <p:nvPr/>
          </p:nvCxnSpPr>
          <p:spPr>
            <a:xfrm>
              <a:off x="10492658" y="1662487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41">
              <a:extLst>
                <a:ext uri="{FF2B5EF4-FFF2-40B4-BE49-F238E27FC236}">
                  <a16:creationId xmlns:a16="http://schemas.microsoft.com/office/drawing/2014/main" id="{83492501-8F3A-5D4A-A2AF-377E41ECE7C0}"/>
                </a:ext>
              </a:extLst>
            </p:cNvPr>
            <p:cNvCxnSpPr/>
            <p:nvPr/>
          </p:nvCxnSpPr>
          <p:spPr>
            <a:xfrm>
              <a:off x="10490200" y="4226016"/>
              <a:ext cx="0" cy="749300"/>
            </a:xfrm>
            <a:prstGeom prst="line">
              <a:avLst/>
            </a:prstGeom>
            <a:ln w="571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30DFDBB-7CFC-B148-A756-94B044A659C2}"/>
              </a:ext>
            </a:extLst>
          </p:cNvPr>
          <p:cNvSpPr txBox="1"/>
          <p:nvPr/>
        </p:nvSpPr>
        <p:spPr>
          <a:xfrm>
            <a:off x="429111" y="233359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I. TÌM HIỂU CHUNG</a:t>
            </a:r>
            <a:endParaRPr lang="vi-VN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F1711-CC45-7A4C-B79D-62BF737BE5BE}"/>
              </a:ext>
            </a:extLst>
          </p:cNvPr>
          <p:cNvSpPr txBox="1"/>
          <p:nvPr/>
        </p:nvSpPr>
        <p:spPr>
          <a:xfrm>
            <a:off x="549535" y="1352381"/>
            <a:ext cx="11327001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b. Phân loại</a:t>
            </a:r>
            <a:endParaRPr lang="en-VN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C5E8-76B2-964C-9288-F20DA6E38A7C}"/>
              </a:ext>
            </a:extLst>
          </p:cNvPr>
          <p:cNvSpPr txBox="1"/>
          <p:nvPr/>
        </p:nvSpPr>
        <p:spPr>
          <a:xfrm>
            <a:off x="447309" y="928081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Thể loại </a:t>
            </a:r>
            <a:r>
              <a:rPr lang="vi-VN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tuồng</a:t>
            </a:r>
            <a:endParaRPr lang="vi-VN" sz="28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FF4CE8-4CCB-9346-AEFC-72348F47C822}"/>
              </a:ext>
            </a:extLst>
          </p:cNvPr>
          <p:cNvSpPr txBox="1"/>
          <p:nvPr/>
        </p:nvSpPr>
        <p:spPr>
          <a:xfrm>
            <a:off x="597836" y="1977901"/>
            <a:ext cx="6100174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uồng </a:t>
            </a:r>
            <a:r>
              <a:rPr lang="en-VN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hài</a:t>
            </a:r>
            <a:r>
              <a:rPr lang="en-VN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VN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45F29E-86F2-974D-9A32-EF7B6790235A}"/>
              </a:ext>
            </a:extLst>
          </p:cNvPr>
          <p:cNvSpPr/>
          <p:nvPr/>
        </p:nvSpPr>
        <p:spPr>
          <a:xfrm>
            <a:off x="549535" y="2868017"/>
            <a:ext cx="5408752" cy="249495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en-V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+ Đ</a:t>
            </a:r>
            <a:r>
              <a:rPr lang="en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ề tài: </a:t>
            </a:r>
            <a:r>
              <a:rPr lang="en-VN" sz="2600" dirty="0">
                <a:latin typeface="Calibri" panose="020F0502020204030204" pitchFamily="34" charset="0"/>
                <a:cs typeface="Calibri" panose="020F0502020204030204" pitchFamily="34" charset="0"/>
              </a:rPr>
              <a:t>sinh hoạt, lấy tiếng cười để phản ánh hiện thực xã hội, có cốt truyện phong phú, gần gũi với cuộc sống của người bình dân xưa. </a:t>
            </a:r>
          </a:p>
          <a:p>
            <a:pPr algn="ctr"/>
            <a:endParaRPr lang="vi-V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59C39D3-187D-7343-AFF7-DD7EBF7E6F6E}"/>
              </a:ext>
            </a:extLst>
          </p:cNvPr>
          <p:cNvSpPr/>
          <p:nvPr/>
        </p:nvSpPr>
        <p:spPr>
          <a:xfrm>
            <a:off x="6315272" y="2041780"/>
            <a:ext cx="5561264" cy="281688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600" b="1" i="1" dirty="0">
                <a:latin typeface="Calibri" panose="020F0502020204030204" pitchFamily="34" charset="0"/>
                <a:cs typeface="Calibri" panose="020F0502020204030204" pitchFamily="34" charset="0"/>
              </a:rPr>
              <a:t>+ Một số biện pháp gây cười như: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“Gậy ông đập lưng ông”;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Kết thúc bất ngờ trái ngược hoàn toàn với điều chờ đợi;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Lối chơi chữ…</a:t>
            </a:r>
            <a:endParaRPr lang="en-VN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{42C73B86-C4CF-4B49-9640-212F7BB9D04B}tf10001071</Template>
  <TotalTime>631</TotalTime>
  <Words>2863</Words>
  <Application>Microsoft Macintosh PowerPoint</Application>
  <PresentationFormat>Widescreen</PresentationFormat>
  <Paragraphs>251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微软雅黑</vt:lpstr>
      <vt:lpstr>Arial</vt:lpstr>
      <vt:lpstr>Calibri</vt:lpstr>
      <vt:lpstr>Calibri Light</vt:lpstr>
      <vt:lpstr>Century Gothic</vt:lpstr>
      <vt:lpstr>Courier New</vt:lpstr>
      <vt:lpstr>Symbol</vt:lpstr>
      <vt:lpstr>Times New Roman</vt:lpstr>
      <vt:lpstr>Windsor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14</cp:revision>
  <dcterms:created xsi:type="dcterms:W3CDTF">2022-07-21T13:07:28Z</dcterms:created>
  <dcterms:modified xsi:type="dcterms:W3CDTF">2022-08-07T12:59:22Z</dcterms:modified>
</cp:coreProperties>
</file>