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17"/>
  </p:notesMasterIdLst>
  <p:handoutMasterIdLst>
    <p:handoutMasterId r:id="rId18"/>
  </p:handoutMasterIdLst>
  <p:sldIdLst>
    <p:sldId id="335" r:id="rId2"/>
    <p:sldId id="515" r:id="rId3"/>
    <p:sldId id="514" r:id="rId4"/>
    <p:sldId id="488" r:id="rId5"/>
    <p:sldId id="518" r:id="rId6"/>
    <p:sldId id="517" r:id="rId7"/>
    <p:sldId id="519" r:id="rId8"/>
    <p:sldId id="520" r:id="rId9"/>
    <p:sldId id="521" r:id="rId10"/>
    <p:sldId id="522" r:id="rId11"/>
    <p:sldId id="516" r:id="rId12"/>
    <p:sldId id="523" r:id="rId13"/>
    <p:sldId id="524" r:id="rId14"/>
    <p:sldId id="525" r:id="rId15"/>
    <p:sldId id="495" r:id="rId16"/>
  </p:sldIdLst>
  <p:sldSz cx="9144000" cy="5143500" type="screen16x9"/>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38">
          <p15:clr>
            <a:srgbClr val="A4A3A4"/>
          </p15:clr>
        </p15:guide>
        <p15:guide id="2" pos="286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AB8A3"/>
    <a:srgbClr val="8BD5CB"/>
    <a:srgbClr val="F4F8E0"/>
    <a:srgbClr val="FBFDFB"/>
    <a:srgbClr val="974949"/>
    <a:srgbClr val="FCFDF5"/>
    <a:srgbClr val="F5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74" autoAdjust="0"/>
    <p:restoredTop sz="94679" autoAdjust="0"/>
  </p:normalViewPr>
  <p:slideViewPr>
    <p:cSldViewPr>
      <p:cViewPr varScale="1">
        <p:scale>
          <a:sx n="120" d="100"/>
          <a:sy n="120" d="100"/>
        </p:scale>
        <p:origin x="184" y="480"/>
      </p:cViewPr>
      <p:guideLst>
        <p:guide orient="horz" pos="1638"/>
        <p:guide pos="28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88" d="100"/>
          <a:sy n="88" d="100"/>
        </p:scale>
        <p:origin x="382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Elsie" panose="02000000000000000000" charset="0"/>
              <a:ea typeface="Elsie" panose="02000000000000000000" charset="0"/>
              <a:cs typeface="Elsie" panose="02000000000000000000" charset="0"/>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ea typeface="Elsie" panose="02000000000000000000" charset="0"/>
              </a:rPr>
              <a:t>2022/7/16</a:t>
            </a:fld>
            <a:endParaRPr lang="zh-CN" altLang="en-US">
              <a:ea typeface="Elsie" panose="02000000000000000000" charset="0"/>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Elsie" panose="02000000000000000000" charset="0"/>
              <a:ea typeface="Elsie" panose="02000000000000000000" charset="0"/>
              <a:cs typeface="Elsie" panose="02000000000000000000" charset="0"/>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ea typeface="Elsie" panose="02000000000000000000" charset="0"/>
              </a:rPr>
              <a:t>‹#›</a:t>
            </a:fld>
            <a:endParaRPr lang="zh-CN" altLang="en-US">
              <a:ea typeface="Elsie" panose="02000000000000000000"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Elsie" panose="02000000000000000000" charset="0"/>
                <a:ea typeface="Elsie" panose="02000000000000000000" charset="0"/>
                <a:cs typeface="Elsie" panose="02000000000000000000" charset="0"/>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Elsie" panose="02000000000000000000" charset="0"/>
                <a:ea typeface="Elsie" panose="02000000000000000000" charset="0"/>
                <a:cs typeface="Elsie" panose="02000000000000000000" charset="0"/>
              </a:defRPr>
            </a:lvl1pPr>
          </a:lstStyle>
          <a:p>
            <a:fld id="{8AADD754-F49E-4351-AAFE-19D83F43501C}" type="datetimeFigureOut">
              <a:rPr lang="en-US" smtClean="0"/>
              <a:t>7/16/22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Elsie" panose="02000000000000000000" charset="0"/>
                <a:ea typeface="Elsie" panose="02000000000000000000" charset="0"/>
                <a:cs typeface="Elsie" panose="02000000000000000000" charset="0"/>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Elsie" panose="02000000000000000000" charset="0"/>
                <a:ea typeface="Elsie" panose="02000000000000000000" charset="0"/>
                <a:cs typeface="Elsie" panose="02000000000000000000" charset="0"/>
              </a:defRPr>
            </a:lvl1pPr>
          </a:lstStyle>
          <a:p>
            <a:fld id="{B78F6036-E835-44CB-A25A-34C755DFD5D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Elsie" panose="02000000000000000000" charset="0"/>
        <a:ea typeface="Elsie" panose="02000000000000000000" charset="0"/>
        <a:cs typeface="Elsie" panose="02000000000000000000" charset="0"/>
      </a:defRPr>
    </a:lvl1pPr>
    <a:lvl2pPr marL="457200" algn="l" defTabSz="914400" rtl="0" eaLnBrk="1" latinLnBrk="0" hangingPunct="1">
      <a:defRPr sz="1200" kern="1200">
        <a:solidFill>
          <a:schemeClr val="tx1"/>
        </a:solidFill>
        <a:latin typeface="Elsie" panose="02000000000000000000" charset="0"/>
        <a:ea typeface="Elsie" panose="02000000000000000000" charset="0"/>
        <a:cs typeface="Elsie" panose="02000000000000000000" charset="0"/>
      </a:defRPr>
    </a:lvl2pPr>
    <a:lvl3pPr marL="914400" algn="l" defTabSz="914400" rtl="0" eaLnBrk="1" latinLnBrk="0" hangingPunct="1">
      <a:defRPr sz="1200" kern="1200">
        <a:solidFill>
          <a:schemeClr val="tx1"/>
        </a:solidFill>
        <a:latin typeface="Elsie" panose="02000000000000000000" charset="0"/>
        <a:ea typeface="Elsie" panose="02000000000000000000" charset="0"/>
        <a:cs typeface="Elsie" panose="02000000000000000000" charset="0"/>
      </a:defRPr>
    </a:lvl3pPr>
    <a:lvl4pPr marL="1371600" algn="l" defTabSz="914400" rtl="0" eaLnBrk="1" latinLnBrk="0" hangingPunct="1">
      <a:defRPr sz="1200" kern="1200">
        <a:solidFill>
          <a:schemeClr val="tx1"/>
        </a:solidFill>
        <a:latin typeface="Elsie" panose="02000000000000000000" charset="0"/>
        <a:ea typeface="Elsie" panose="02000000000000000000" charset="0"/>
        <a:cs typeface="Elsie" panose="02000000000000000000" charset="0"/>
      </a:defRPr>
    </a:lvl4pPr>
    <a:lvl5pPr marL="1828800" algn="l" defTabSz="914400" rtl="0" eaLnBrk="1" latinLnBrk="0" hangingPunct="1">
      <a:defRPr sz="1200" kern="1200">
        <a:solidFill>
          <a:schemeClr val="tx1"/>
        </a:solidFill>
        <a:latin typeface="Elsie" panose="02000000000000000000" charset="0"/>
        <a:ea typeface="Elsie" panose="02000000000000000000" charset="0"/>
        <a:cs typeface="Elsie" panose="02000000000000000000"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1</a:t>
            </a:fld>
            <a:endParaRPr lang="en-US">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11</a:t>
            </a:fld>
            <a:endParaRPr lang="en-US">
              <a:solidFill>
                <a:prstClr val="black"/>
              </a:solidFill>
            </a:endParaRPr>
          </a:p>
        </p:txBody>
      </p:sp>
    </p:spTree>
    <p:extLst>
      <p:ext uri="{BB962C8B-B14F-4D97-AF65-F5344CB8AC3E}">
        <p14:creationId xmlns:p14="http://schemas.microsoft.com/office/powerpoint/2010/main" val="3828196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12</a:t>
            </a:fld>
            <a:endParaRPr lang="en-US">
              <a:solidFill>
                <a:prstClr val="black"/>
              </a:solidFill>
            </a:endParaRPr>
          </a:p>
        </p:txBody>
      </p:sp>
    </p:spTree>
    <p:extLst>
      <p:ext uri="{BB962C8B-B14F-4D97-AF65-F5344CB8AC3E}">
        <p14:creationId xmlns:p14="http://schemas.microsoft.com/office/powerpoint/2010/main" val="4713098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13</a:t>
            </a:fld>
            <a:endParaRPr lang="en-US">
              <a:solidFill>
                <a:prstClr val="black"/>
              </a:solidFill>
            </a:endParaRPr>
          </a:p>
        </p:txBody>
      </p:sp>
    </p:spTree>
    <p:extLst>
      <p:ext uri="{BB962C8B-B14F-4D97-AF65-F5344CB8AC3E}">
        <p14:creationId xmlns:p14="http://schemas.microsoft.com/office/powerpoint/2010/main" val="3425151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14</a:t>
            </a:fld>
            <a:endParaRPr lang="en-US">
              <a:solidFill>
                <a:prstClr val="black"/>
              </a:solidFill>
            </a:endParaRPr>
          </a:p>
        </p:txBody>
      </p:sp>
    </p:spTree>
    <p:extLst>
      <p:ext uri="{BB962C8B-B14F-4D97-AF65-F5344CB8AC3E}">
        <p14:creationId xmlns:p14="http://schemas.microsoft.com/office/powerpoint/2010/main" val="40591198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15</a:t>
            </a:fld>
            <a:endParaRPr lang="en-US">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3</a:t>
            </a:fld>
            <a:endParaRPr lang="en-US">
              <a:solidFill>
                <a:prstClr val="black"/>
              </a:solidFill>
            </a:endParaRPr>
          </a:p>
        </p:txBody>
      </p:sp>
    </p:spTree>
    <p:extLst>
      <p:ext uri="{BB962C8B-B14F-4D97-AF65-F5344CB8AC3E}">
        <p14:creationId xmlns:p14="http://schemas.microsoft.com/office/powerpoint/2010/main" val="1101611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4</a:t>
            </a:fld>
            <a:endParaRPr lang="en-US">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5</a:t>
            </a:fld>
            <a:endParaRPr lang="en-US">
              <a:solidFill>
                <a:prstClr val="black"/>
              </a:solidFill>
            </a:endParaRPr>
          </a:p>
        </p:txBody>
      </p:sp>
    </p:spTree>
    <p:extLst>
      <p:ext uri="{BB962C8B-B14F-4D97-AF65-F5344CB8AC3E}">
        <p14:creationId xmlns:p14="http://schemas.microsoft.com/office/powerpoint/2010/main" val="3966626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6</a:t>
            </a:fld>
            <a:endParaRPr lang="en-US">
              <a:solidFill>
                <a:prstClr val="black"/>
              </a:solidFill>
            </a:endParaRPr>
          </a:p>
        </p:txBody>
      </p:sp>
    </p:spTree>
    <p:extLst>
      <p:ext uri="{BB962C8B-B14F-4D97-AF65-F5344CB8AC3E}">
        <p14:creationId xmlns:p14="http://schemas.microsoft.com/office/powerpoint/2010/main" val="42638519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7</a:t>
            </a:fld>
            <a:endParaRPr lang="en-US">
              <a:solidFill>
                <a:prstClr val="black"/>
              </a:solidFill>
            </a:endParaRPr>
          </a:p>
        </p:txBody>
      </p:sp>
    </p:spTree>
    <p:extLst>
      <p:ext uri="{BB962C8B-B14F-4D97-AF65-F5344CB8AC3E}">
        <p14:creationId xmlns:p14="http://schemas.microsoft.com/office/powerpoint/2010/main" val="1802253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8</a:t>
            </a:fld>
            <a:endParaRPr lang="en-US">
              <a:solidFill>
                <a:prstClr val="black"/>
              </a:solidFill>
            </a:endParaRPr>
          </a:p>
        </p:txBody>
      </p:sp>
    </p:spTree>
    <p:extLst>
      <p:ext uri="{BB962C8B-B14F-4D97-AF65-F5344CB8AC3E}">
        <p14:creationId xmlns:p14="http://schemas.microsoft.com/office/powerpoint/2010/main" val="68272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9</a:t>
            </a:fld>
            <a:endParaRPr lang="en-US">
              <a:solidFill>
                <a:prstClr val="black"/>
              </a:solidFill>
            </a:endParaRPr>
          </a:p>
        </p:txBody>
      </p:sp>
    </p:spTree>
    <p:extLst>
      <p:ext uri="{BB962C8B-B14F-4D97-AF65-F5344CB8AC3E}">
        <p14:creationId xmlns:p14="http://schemas.microsoft.com/office/powerpoint/2010/main" val="2967826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CE1689F0-D8FB-450F-A36F-553F26501FEE}" type="slidenum">
              <a:rPr lang="zh-CN" altLang="en-US" smtClean="0">
                <a:solidFill>
                  <a:prstClr val="black"/>
                </a:solidFill>
              </a:rPr>
              <a:t>10</a:t>
            </a:fld>
            <a:endParaRPr lang="en-US">
              <a:solidFill>
                <a:prstClr val="black"/>
              </a:solidFill>
            </a:endParaRPr>
          </a:p>
        </p:txBody>
      </p:sp>
    </p:spTree>
    <p:extLst>
      <p:ext uri="{BB962C8B-B14F-4D97-AF65-F5344CB8AC3E}">
        <p14:creationId xmlns:p14="http://schemas.microsoft.com/office/powerpoint/2010/main" val="737828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274638"/>
            <a:ext cx="7886700" cy="993775"/>
          </a:xfrm>
        </p:spPr>
        <p:txBody>
          <a:bodyPr/>
          <a:lstStyle/>
          <a:p>
            <a:r>
              <a:rPr lang="zh-CN" altLang="en-US"/>
              <a:t>单击此处编辑母版标题样式</a:t>
            </a:r>
          </a:p>
        </p:txBody>
      </p:sp>
      <p:sp>
        <p:nvSpPr>
          <p:cNvPr id="3" name="文本占位符 2"/>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30238" y="1879600"/>
            <a:ext cx="3868737" cy="276225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29150" y="1879600"/>
            <a:ext cx="3887788" cy="2762250"/>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342900"/>
            <a:ext cx="2949575" cy="120015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4638"/>
            <a:ext cx="1971675" cy="4357687"/>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28650" y="274638"/>
            <a:ext cx="5762625" cy="4357687"/>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76"/>
            <a:ext cx="9144000" cy="5142147"/>
          </a:xfrm>
          <a:prstGeom prst="rect">
            <a:avLst/>
          </a:prstGeom>
        </p:spPr>
      </p:pic>
      <p:sp>
        <p:nvSpPr>
          <p:cNvPr id="3" name="矩形 2"/>
          <p:cNvSpPr/>
          <p:nvPr userDrawn="1"/>
        </p:nvSpPr>
        <p:spPr>
          <a:xfrm>
            <a:off x="1219200" y="1123950"/>
            <a:ext cx="6629400" cy="2971800"/>
          </a:xfrm>
          <a:prstGeom prst="rect">
            <a:avLst/>
          </a:prstGeom>
          <a:solidFill>
            <a:schemeClr val="bg1">
              <a:alpha val="79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Elsie" panose="02000000000000000000" charset="0"/>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3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4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5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6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7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8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9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0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1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2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3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4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7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8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9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节标题">
    <p:bg>
      <p:bgPr>
        <a:solidFill>
          <a:srgbClr val="FBFDFB"/>
        </a:solidFill>
        <a:effectLst/>
      </p:bgPr>
    </p:bg>
    <p:spTree>
      <p:nvGrpSpPr>
        <p:cNvPr id="1" name=""/>
        <p:cNvGrpSpPr/>
        <p:nvPr/>
      </p:nvGrpSpPr>
      <p:grpSpPr>
        <a:xfrm>
          <a:off x="0" y="0"/>
          <a:ext cx="0" cy="0"/>
          <a:chOff x="0" y="0"/>
          <a:chExt cx="0" cy="0"/>
        </a:xfrm>
      </p:grpSpPr>
      <p:sp>
        <p:nvSpPr>
          <p:cNvPr id="7" name="文本框 6"/>
          <p:cNvSpPr txBox="1"/>
          <p:nvPr userDrawn="1"/>
        </p:nvSpPr>
        <p:spPr>
          <a:xfrm>
            <a:off x="228600" y="209550"/>
            <a:ext cx="1884045" cy="368300"/>
          </a:xfrm>
          <a:prstGeom prst="rect">
            <a:avLst/>
          </a:prstGeom>
          <a:noFill/>
        </p:spPr>
        <p:txBody>
          <a:bodyPr wrap="none" rtlCol="0">
            <a:spAutoFit/>
          </a:bodyPr>
          <a:lstStyle/>
          <a:p>
            <a:pPr algn="l"/>
            <a:r>
              <a:rPr lang="zh-CN" altLang="en-US" sz="1800" dirty="0">
                <a:cs typeface="Elsie" panose="02000000000000000000" charset="0"/>
              </a:rPr>
              <a:t>Overall overview</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0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1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15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6_垂直排列标题与&#10;文本">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userDrawn="1">
  <p:cSld name="12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userDrawn="1">
  <p:cSld name="13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14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5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17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8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节标题">
    <p:bg>
      <p:bgPr>
        <a:solidFill>
          <a:srgbClr val="FBFDFB"/>
        </a:solidFill>
        <a:effectLst/>
      </p:bgPr>
    </p:bg>
    <p:spTree>
      <p:nvGrpSpPr>
        <p:cNvPr id="1" name=""/>
        <p:cNvGrpSpPr/>
        <p:nvPr/>
      </p:nvGrpSpPr>
      <p:grpSpPr>
        <a:xfrm>
          <a:off x="0" y="0"/>
          <a:ext cx="0" cy="0"/>
          <a:chOff x="0" y="0"/>
          <a:chExt cx="0" cy="0"/>
        </a:xfrm>
      </p:grpSpPr>
      <p:sp>
        <p:nvSpPr>
          <p:cNvPr id="7" name="文本框 6"/>
          <p:cNvSpPr txBox="1"/>
          <p:nvPr userDrawn="1"/>
        </p:nvSpPr>
        <p:spPr>
          <a:xfrm>
            <a:off x="228600" y="209550"/>
            <a:ext cx="1653540" cy="368300"/>
          </a:xfrm>
          <a:prstGeom prst="rect">
            <a:avLst/>
          </a:prstGeom>
          <a:noFill/>
        </p:spPr>
        <p:txBody>
          <a:bodyPr wrap="none" rtlCol="0">
            <a:spAutoFit/>
          </a:bodyPr>
          <a:lstStyle/>
          <a:p>
            <a:pPr algn="l"/>
            <a:r>
              <a:rPr lang="zh-CN" altLang="en-US" sz="1800" dirty="0">
                <a:cs typeface="Elsie" panose="02000000000000000000" charset="0"/>
              </a:rPr>
              <a:t>Work schedule</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userDrawn="1">
  <p:cSld name="19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20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2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userDrawn="1">
  <p:cSld name="22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userDrawn="1">
  <p:cSld name="23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24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25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userDrawn="1">
  <p:cSld name="26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27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28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节标题">
    <p:bg>
      <p:bgPr>
        <a:solidFill>
          <a:srgbClr val="FBFDFB"/>
        </a:solidFill>
        <a:effectLst/>
      </p:bgPr>
    </p:bg>
    <p:spTree>
      <p:nvGrpSpPr>
        <p:cNvPr id="1" name=""/>
        <p:cNvGrpSpPr/>
        <p:nvPr/>
      </p:nvGrpSpPr>
      <p:grpSpPr>
        <a:xfrm>
          <a:off x="0" y="0"/>
          <a:ext cx="0" cy="0"/>
          <a:chOff x="0" y="0"/>
          <a:chExt cx="0" cy="0"/>
        </a:xfrm>
      </p:grpSpPr>
      <p:sp>
        <p:nvSpPr>
          <p:cNvPr id="7" name="文本框 6"/>
          <p:cNvSpPr txBox="1"/>
          <p:nvPr userDrawn="1"/>
        </p:nvSpPr>
        <p:spPr>
          <a:xfrm>
            <a:off x="228600" y="209550"/>
            <a:ext cx="1545590" cy="368300"/>
          </a:xfrm>
          <a:prstGeom prst="rect">
            <a:avLst/>
          </a:prstGeom>
          <a:noFill/>
        </p:spPr>
        <p:txBody>
          <a:bodyPr wrap="none" rtlCol="0">
            <a:spAutoFit/>
          </a:bodyPr>
          <a:lstStyle/>
          <a:p>
            <a:pPr algn="l"/>
            <a:r>
              <a:rPr lang="zh-CN" altLang="en-US" sz="1800" dirty="0">
                <a:cs typeface="Elsie" panose="02000000000000000000" charset="0"/>
              </a:rPr>
              <a:t>Job Summary</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29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61.xml><?xml version="1.0" encoding="utf-8"?>
<p:sldLayout xmlns:a="http://schemas.openxmlformats.org/drawingml/2006/main" xmlns:r="http://schemas.openxmlformats.org/officeDocument/2006/relationships" xmlns:p="http://schemas.openxmlformats.org/presentationml/2006/main" userDrawn="1">
  <p:cSld name="30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3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63.xml><?xml version="1.0" encoding="utf-8"?>
<p:sldLayout xmlns:a="http://schemas.openxmlformats.org/drawingml/2006/main" xmlns:r="http://schemas.openxmlformats.org/officeDocument/2006/relationships" xmlns:p="http://schemas.openxmlformats.org/presentationml/2006/main" userDrawn="1">
  <p:cSld name="32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节标题">
    <p:bg>
      <p:bgPr>
        <a:solidFill>
          <a:srgbClr val="FBFDFB"/>
        </a:solidFill>
        <a:effectLst/>
      </p:bgPr>
    </p:bg>
    <p:spTree>
      <p:nvGrpSpPr>
        <p:cNvPr id="1" name=""/>
        <p:cNvGrpSpPr/>
        <p:nvPr/>
      </p:nvGrpSpPr>
      <p:grpSpPr>
        <a:xfrm>
          <a:off x="0" y="0"/>
          <a:ext cx="0" cy="0"/>
          <a:chOff x="0" y="0"/>
          <a:chExt cx="0" cy="0"/>
        </a:xfrm>
      </p:grpSpPr>
      <p:sp>
        <p:nvSpPr>
          <p:cNvPr id="7" name="文本框 6"/>
          <p:cNvSpPr txBox="1"/>
          <p:nvPr userDrawn="1"/>
        </p:nvSpPr>
        <p:spPr>
          <a:xfrm>
            <a:off x="228600" y="209550"/>
            <a:ext cx="1224280" cy="368300"/>
          </a:xfrm>
          <a:prstGeom prst="rect">
            <a:avLst/>
          </a:prstGeom>
          <a:noFill/>
        </p:spPr>
        <p:txBody>
          <a:bodyPr wrap="none" rtlCol="0">
            <a:spAutoFit/>
          </a:bodyPr>
          <a:lstStyle/>
          <a:p>
            <a:pPr algn="l"/>
            <a:r>
              <a:rPr lang="zh-CN" altLang="en-US" sz="1800" dirty="0">
                <a:cs typeface="Elsie" panose="02000000000000000000" charset="0"/>
              </a:rPr>
              <a:t>Deficiency</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节标题">
    <p:bg>
      <p:bgPr>
        <a:solidFill>
          <a:srgbClr val="FBFDFB"/>
        </a:solidFill>
        <a:effectLst/>
      </p:bgPr>
    </p:bg>
    <p:spTree>
      <p:nvGrpSpPr>
        <p:cNvPr id="1" name=""/>
        <p:cNvGrpSpPr/>
        <p:nvPr/>
      </p:nvGrpSpPr>
      <p:grpSpPr>
        <a:xfrm>
          <a:off x="0" y="0"/>
          <a:ext cx="0" cy="0"/>
          <a:chOff x="0" y="0"/>
          <a:chExt cx="0" cy="0"/>
        </a:xfrm>
      </p:grpSpPr>
      <p:sp>
        <p:nvSpPr>
          <p:cNvPr id="7" name="文本框 6"/>
          <p:cNvSpPr txBox="1"/>
          <p:nvPr userDrawn="1"/>
        </p:nvSpPr>
        <p:spPr>
          <a:xfrm>
            <a:off x="228600" y="209550"/>
            <a:ext cx="1202055" cy="368300"/>
          </a:xfrm>
          <a:prstGeom prst="rect">
            <a:avLst/>
          </a:prstGeom>
          <a:noFill/>
        </p:spPr>
        <p:txBody>
          <a:bodyPr wrap="none" rtlCol="0">
            <a:spAutoFit/>
          </a:bodyPr>
          <a:lstStyle/>
          <a:p>
            <a:pPr algn="l"/>
            <a:r>
              <a:rPr lang="zh-CN" altLang="en-US" sz="1800" dirty="0">
                <a:cs typeface="Elsie" panose="02000000000000000000" charset="0"/>
              </a:rPr>
              <a:t>Work Plan</a:t>
            </a: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28650" y="1370013"/>
            <a:ext cx="3867150" cy="32623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370013"/>
            <a:ext cx="3867150" cy="3262312"/>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0CEB1B6A-AEF1-4ACD-BD61-958570690F55}" type="datetimeFigureOut">
              <a:rPr lang="zh-CN" altLang="en-US" smtClean="0"/>
              <a:t>2022/7/16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B6CB991-6BD3-42F2-8A94-1903E9425430}"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slideLayout" Target="../slideLayouts/slideLayout55.xml"/><Relationship Id="rId63" Type="http://schemas.openxmlformats.org/officeDocument/2006/relationships/slideLayout" Target="../slideLayouts/slideLayout63.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theme" Target="../theme/theme1.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latin typeface="Elsie" panose="02000000000000000000" charset="0"/>
                <a:ea typeface="Elsie" panose="02000000000000000000" charset="0"/>
                <a:cs typeface="Elsie" panose="02000000000000000000" charset="0"/>
              </a:defRPr>
            </a:lvl1pPr>
          </a:lstStyle>
          <a:p>
            <a:fld id="{0CEB1B6A-AEF1-4ACD-BD61-958570690F55}" type="datetimeFigureOut">
              <a:rPr lang="zh-CN" altLang="en-US" smtClean="0"/>
              <a:t>2022/7/16</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latin typeface="Elsie" panose="02000000000000000000" charset="0"/>
                <a:ea typeface="Elsie" panose="02000000000000000000" charset="0"/>
                <a:cs typeface="Elsie" panose="02000000000000000000" charset="0"/>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latin typeface="Elsie" panose="02000000000000000000" charset="0"/>
                <a:ea typeface="Elsie" panose="02000000000000000000" charset="0"/>
                <a:cs typeface="Elsie" panose="02000000000000000000" charset="0"/>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Lst>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Elsie" panose="02000000000000000000" charset="0"/>
          <a:ea typeface="Elsie" panose="02000000000000000000" charset="0"/>
          <a:cs typeface="Elsie" panose="02000000000000000000"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Elsie" panose="02000000000000000000" charset="0"/>
          <a:ea typeface="Elsie" panose="02000000000000000000" charset="0"/>
          <a:cs typeface="Elsie" panose="02000000000000000000"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Elsie" panose="02000000000000000000" charset="0"/>
          <a:ea typeface="Elsie" panose="02000000000000000000" charset="0"/>
          <a:cs typeface="Elsie" panose="02000000000000000000"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Elsie" panose="02000000000000000000" charset="0"/>
          <a:ea typeface="Elsie" panose="02000000000000000000" charset="0"/>
          <a:cs typeface="Elsie" panose="02000000000000000000"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lsie" panose="02000000000000000000" charset="0"/>
          <a:ea typeface="Elsie" panose="02000000000000000000" charset="0"/>
          <a:cs typeface="Elsie" panose="02000000000000000000"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lsie" panose="02000000000000000000" charset="0"/>
          <a:ea typeface="Elsie" panose="02000000000000000000" charset="0"/>
          <a:cs typeface="Elsie" panose="02000000000000000000"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文本框 8"/>
          <p:cNvSpPr txBox="1"/>
          <p:nvPr/>
        </p:nvSpPr>
        <p:spPr>
          <a:xfrm>
            <a:off x="1388892" y="2055885"/>
            <a:ext cx="6213817" cy="584775"/>
          </a:xfrm>
          <a:prstGeom prst="rect">
            <a:avLst/>
          </a:prstGeom>
          <a:noFill/>
        </p:spPr>
        <p:txBody>
          <a:bodyPr wrap="none" rtlCol="0">
            <a:spAutoFit/>
          </a:bodyPr>
          <a:lstStyle/>
          <a:p>
            <a:pPr algn="ctr"/>
            <a:r>
              <a:rPr lang="vi-VN" altLang="zh-CN" sz="3200" dirty="0">
                <a:solidFill>
                  <a:schemeClr val="accent1"/>
                </a:solidFill>
                <a:latin typeface="+mn-ea"/>
                <a:cs typeface="Elsie" panose="02000000000000000000" charset="0"/>
              </a:rPr>
              <a:t>Chào mừng các em đến với tiết học!</a:t>
            </a:r>
            <a:endParaRPr lang="zh-CN" altLang="en-US" sz="3200" dirty="0">
              <a:solidFill>
                <a:schemeClr val="accent1"/>
              </a:solidFill>
              <a:latin typeface="+mn-ea"/>
              <a:cs typeface="Elsie" panose="02000000000000000000" charset="0"/>
            </a:endParaRPr>
          </a:p>
        </p:txBody>
      </p:sp>
      <p:cxnSp>
        <p:nvCxnSpPr>
          <p:cNvPr id="7" name="直接连接符 6"/>
          <p:cNvCxnSpPr/>
          <p:nvPr/>
        </p:nvCxnSpPr>
        <p:spPr>
          <a:xfrm>
            <a:off x="1981200" y="2826005"/>
            <a:ext cx="50292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iterate type="lt">
                                    <p:tmPct val="10000"/>
                                  </p:iterate>
                                  <p:childTnLst>
                                    <p:set>
                                      <p:cBhvr>
                                        <p:cTn id="6" dur="1" fill="hold">
                                          <p:stCondLst>
                                            <p:cond delay="0"/>
                                          </p:stCondLst>
                                        </p:cTn>
                                        <p:tgtEl>
                                          <p:spTgt spid="9"/>
                                        </p:tgtEl>
                                        <p:attrNameLst>
                                          <p:attrName>style.visibility</p:attrName>
                                        </p:attrNameLst>
                                      </p:cBhvr>
                                      <p:to>
                                        <p:strVal val="visible"/>
                                      </p:to>
                                    </p:set>
                                    <p:animScale>
                                      <p:cBhvr>
                                        <p:cTn id="7"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9"/>
                                        </p:tgtEl>
                                        <p:attrNameLst>
                                          <p:attrName>ppt_x</p:attrName>
                                          <p:attrName>ppt_y</p:attrName>
                                        </p:attrNameLst>
                                      </p:cBhvr>
                                    </p:animMotion>
                                    <p:animEffect transition="in" filter="fade">
                                      <p:cBhvr>
                                        <p:cTn id="9" dur="1000"/>
                                        <p:tgtEl>
                                          <p:spTgt spid="9"/>
                                        </p:tgtEl>
                                      </p:cBhvr>
                                    </p:animEffect>
                                  </p:childTnLst>
                                </p:cTn>
                              </p:par>
                            </p:childTnLst>
                          </p:cTn>
                        </p:par>
                        <p:par>
                          <p:cTn id="10" fill="hold">
                            <p:stCondLst>
                              <p:cond delay="3600"/>
                            </p:stCondLst>
                            <p:childTnLst>
                              <p:par>
                                <p:cTn id="11" presetID="16" presetClass="entr" presetSubtype="21"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3</a:t>
            </a:r>
          </a:p>
        </p:txBody>
      </p:sp>
      <p:sp>
        <p:nvSpPr>
          <p:cNvPr id="10" name="TextBox 9">
            <a:extLst>
              <a:ext uri="{FF2B5EF4-FFF2-40B4-BE49-F238E27FC236}">
                <a16:creationId xmlns:a16="http://schemas.microsoft.com/office/drawing/2014/main" id="{6918B629-DE5D-C549-B48D-02247C43417E}"/>
              </a:ext>
            </a:extLst>
          </p:cNvPr>
          <p:cNvSpPr txBox="1"/>
          <p:nvPr/>
        </p:nvSpPr>
        <p:spPr>
          <a:xfrm>
            <a:off x="360546" y="762886"/>
            <a:ext cx="8478653" cy="3835024"/>
          </a:xfrm>
          <a:prstGeom prst="rect">
            <a:avLst/>
          </a:prstGeom>
          <a:noFill/>
        </p:spPr>
        <p:txBody>
          <a:bodyPr wrap="square">
            <a:spAutoFit/>
          </a:bodyPr>
          <a:lstStyle/>
          <a:p>
            <a:pPr algn="just">
              <a:lnSpc>
                <a:spcPct val="150000"/>
              </a:lnSpc>
            </a:pPr>
            <a:r>
              <a:rPr lang="en-VN" sz="2000" b="1" dirty="0">
                <a:effectLst/>
                <a:latin typeface="Calibri" panose="020F0502020204030204" pitchFamily="34" charset="0"/>
                <a:ea typeface="Times New Roman" panose="02020603050405020304" pitchFamily="18" charset="0"/>
                <a:cs typeface="Calibri" panose="020F0502020204030204" pitchFamily="34" charset="0"/>
              </a:rPr>
              <a:t>a. </a:t>
            </a:r>
            <a:endParaRPr lang="en-VN" b="1"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Đêm khuya văng vẳng trống canh dồn,</a:t>
            </a:r>
            <a:endParaRPr lang="en-VN" sz="16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a:t>
            </a:r>
            <a:r>
              <a:rPr lang="en-VN" sz="1800" u="sng"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Trơ</a:t>
            </a:r>
            <a:r>
              <a:rPr lang="en-VN" sz="18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 cái hồng nhan với nước non.</a:t>
            </a:r>
            <a:endParaRPr lang="en-VN" sz="1600"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i="1" dirty="0">
                <a:effectLst/>
                <a:latin typeface="Calibri" panose="020F0502020204030204" pitchFamily="34" charset="0"/>
                <a:ea typeface="Times New Roman" panose="02020603050405020304" pitchFamily="18" charset="0"/>
                <a:cs typeface="Calibri" panose="020F0502020204030204" pitchFamily="34" charset="0"/>
              </a:rPr>
              <a:t>				(Hồ Xuân Hương)</a:t>
            </a:r>
            <a:endParaRPr lang="en-VN" sz="1600" i="1"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effectLst/>
                <a:latin typeface="Calibri" panose="020F0502020204030204" pitchFamily="34" charset="0"/>
                <a:ea typeface="Times New Roman" panose="02020603050405020304" pitchFamily="18" charset="0"/>
                <a:cs typeface="Calibri" panose="020F0502020204030204" pitchFamily="34" charset="0"/>
              </a:rPr>
              <a:t>→ Phép đảo ngữ như cố tình khoét sâu thêm vào cái sự bẽ bàng của tâm trạng. “Trơ” là tủi hổ, là chai lì, không còn cảm giác. Thêm vào đó, hai chữ “hồng nhan” (chỉ dung nhan người thiếu nữ) lại đi với từ “cái” thật là rẻ rúng, mỉa mai. Cái “hồng nhan” trơ với nước non đúng là không chỉ gợi sự dãi dầu mà đậm hơn có lẽ là ở sự cay đắng. Câu thơ chỉ nói đến hồng nhan mà lại gợi ra cả sự bạc phận của chủ thể trữ tình.</a:t>
            </a:r>
            <a:endParaRPr lang="en-VN" sz="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28402383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anim calcmode="lin" valueType="num">
                                      <p:cBhvr additive="base">
                                        <p:cTn id="13" dur="500" fill="hold"/>
                                        <p:tgtEl>
                                          <p:spTgt spid="1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 calcmode="lin" valueType="num">
                                      <p:cBhvr additive="base">
                                        <p:cTn id="17" dur="500" fill="hold"/>
                                        <p:tgtEl>
                                          <p:spTgt spid="1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0">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0">
                                            <p:txEl>
                                              <p:pRg st="3" end="3"/>
                                            </p:txEl>
                                          </p:spTgt>
                                        </p:tgtEl>
                                        <p:attrNameLst>
                                          <p:attrName>style.visibility</p:attrName>
                                        </p:attrNameLst>
                                      </p:cBhvr>
                                      <p:to>
                                        <p:strVal val="visible"/>
                                      </p:to>
                                    </p:set>
                                    <p:anim calcmode="lin" valueType="num">
                                      <p:cBhvr additive="base">
                                        <p:cTn id="21" dur="500" fill="hold"/>
                                        <p:tgtEl>
                                          <p:spTgt spid="10">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0">
                                            <p:txEl>
                                              <p:pRg st="4" end="4"/>
                                            </p:txEl>
                                          </p:spTgt>
                                        </p:tgtEl>
                                        <p:attrNameLst>
                                          <p:attrName>style.visibility</p:attrName>
                                        </p:attrNameLst>
                                      </p:cBhvr>
                                      <p:to>
                                        <p:strVal val="visible"/>
                                      </p:to>
                                    </p:set>
                                    <p:anim calcmode="lin" valueType="num">
                                      <p:cBhvr additive="base">
                                        <p:cTn id="27" dur="500" fill="hold"/>
                                        <p:tgtEl>
                                          <p:spTgt spid="10">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0">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3</a:t>
            </a:r>
          </a:p>
        </p:txBody>
      </p:sp>
      <p:sp>
        <p:nvSpPr>
          <p:cNvPr id="12" name="TextBox 11">
            <a:extLst>
              <a:ext uri="{FF2B5EF4-FFF2-40B4-BE49-F238E27FC236}">
                <a16:creationId xmlns:a16="http://schemas.microsoft.com/office/drawing/2014/main" id="{9D940E18-688E-1140-B79B-30594937D07B}"/>
              </a:ext>
            </a:extLst>
          </p:cNvPr>
          <p:cNvSpPr txBox="1"/>
          <p:nvPr/>
        </p:nvSpPr>
        <p:spPr>
          <a:xfrm>
            <a:off x="360546" y="885309"/>
            <a:ext cx="8554853" cy="2535502"/>
          </a:xfrm>
          <a:prstGeom prst="rect">
            <a:avLst/>
          </a:prstGeom>
          <a:noFill/>
        </p:spPr>
        <p:txBody>
          <a:bodyPr wrap="square">
            <a:spAutoFit/>
          </a:bodyPr>
          <a:lstStyle/>
          <a:p>
            <a:pPr algn="just">
              <a:lnSpc>
                <a:spcPct val="150000"/>
              </a:lnSpc>
            </a:pPr>
            <a:r>
              <a:rPr lang="en-VN" sz="1800" b="1" dirty="0">
                <a:effectLst/>
                <a:latin typeface="Calibri" panose="020F0502020204030204" pitchFamily="34" charset="0"/>
                <a:ea typeface="Times New Roman" panose="02020603050405020304" pitchFamily="18" charset="0"/>
                <a:cs typeface="Calibri" panose="020F0502020204030204" pitchFamily="34" charset="0"/>
              </a:rPr>
              <a:t>b. </a:t>
            </a:r>
            <a:endParaRPr lang="en-VN" sz="1600" b="1"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effectLst/>
                <a:latin typeface="Calibri" panose="020F0502020204030204" pitchFamily="34" charset="0"/>
                <a:ea typeface="Times New Roman" panose="02020603050405020304" pitchFamily="18" charset="0"/>
                <a:cs typeface="Calibri" panose="020F0502020204030204" pitchFamily="34" charset="0"/>
              </a:rPr>
              <a:t>			</a:t>
            </a:r>
            <a:r>
              <a:rPr lang="en-VN" sz="1800" u="sng"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Lom khom</a:t>
            </a:r>
            <a:r>
              <a:rPr lang="en-VN"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dưới núi tiều vài chú</a:t>
            </a:r>
            <a:endParaRPr lang="en-VN" sz="16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en-VN" sz="1800" u="sng"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Lác đác</a:t>
            </a:r>
            <a:r>
              <a:rPr lang="en-VN"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bên sông chợ mấy nhà</a:t>
            </a:r>
            <a:endParaRPr lang="en-VN" sz="16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				</a:t>
            </a:r>
            <a:r>
              <a:rPr lang="en-VN" sz="1800" i="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rPr>
              <a:t>(Bà Huyện Thanh Quan)</a:t>
            </a:r>
            <a:endParaRPr lang="en-VN" sz="1600" i="1" dirty="0">
              <a:solidFill>
                <a:srgbClr val="0070C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effectLst/>
                <a:latin typeface="Calibri" panose="020F0502020204030204" pitchFamily="34" charset="0"/>
                <a:ea typeface="Times New Roman" panose="02020603050405020304" pitchFamily="18" charset="0"/>
                <a:cs typeface="Calibri" panose="020F0502020204030204" pitchFamily="34" charset="0"/>
              </a:rPr>
              <a:t>→ ”Lom khom”: nhấn mạnh sự vất vả, đói nghèo, lam lũ của người dân vùng Đèo Ngang; “Lác đác” sự thưa thớt, vắng vẻ, bé nhỏ, tiêu điền hoang vắng ở nơi đây.</a:t>
            </a:r>
            <a:endParaRPr lang="en-VN" sz="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1140375678"/>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xEl>
                                              <p:pRg st="1" end="1"/>
                                            </p:txEl>
                                          </p:spTgt>
                                        </p:tgtEl>
                                        <p:attrNameLst>
                                          <p:attrName>style.visibility</p:attrName>
                                        </p:attrNameLst>
                                      </p:cBhvr>
                                      <p:to>
                                        <p:strVal val="visible"/>
                                      </p:to>
                                    </p:set>
                                    <p:anim calcmode="lin" valueType="num">
                                      <p:cBhvr additive="base">
                                        <p:cTn id="7" dur="500" fill="hold"/>
                                        <p:tgtEl>
                                          <p:spTgt spid="1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2">
                                            <p:txEl>
                                              <p:pRg st="2" end="2"/>
                                            </p:txEl>
                                          </p:spTgt>
                                        </p:tgtEl>
                                        <p:attrNameLst>
                                          <p:attrName>style.visibility</p:attrName>
                                        </p:attrNameLst>
                                      </p:cBhvr>
                                      <p:to>
                                        <p:strVal val="visible"/>
                                      </p:to>
                                    </p:set>
                                    <p:anim calcmode="lin" valueType="num">
                                      <p:cBhvr additive="base">
                                        <p:cTn id="11" dur="500" fill="hold"/>
                                        <p:tgtEl>
                                          <p:spTgt spid="1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
                                            <p:txEl>
                                              <p:pRg st="3" end="3"/>
                                            </p:txEl>
                                          </p:spTgt>
                                        </p:tgtEl>
                                        <p:attrNameLst>
                                          <p:attrName>style.visibility</p:attrName>
                                        </p:attrNameLst>
                                      </p:cBhvr>
                                      <p:to>
                                        <p:strVal val="visible"/>
                                      </p:to>
                                    </p:set>
                                    <p:anim calcmode="lin" valueType="num">
                                      <p:cBhvr additive="base">
                                        <p:cTn id="15" dur="500" fill="hold"/>
                                        <p:tgtEl>
                                          <p:spTgt spid="1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2">
                                            <p:txEl>
                                              <p:pRg st="4" end="4"/>
                                            </p:txEl>
                                          </p:spTgt>
                                        </p:tgtEl>
                                        <p:attrNameLst>
                                          <p:attrName>style.visibility</p:attrName>
                                        </p:attrNameLst>
                                      </p:cBhvr>
                                      <p:to>
                                        <p:strVal val="visible"/>
                                      </p:to>
                                    </p:set>
                                    <p:anim calcmode="lin" valueType="num">
                                      <p:cBhvr additive="base">
                                        <p:cTn id="21" dur="500" fill="hold"/>
                                        <p:tgtEl>
                                          <p:spTgt spid="12">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3</a:t>
            </a:r>
          </a:p>
        </p:txBody>
      </p:sp>
      <p:sp>
        <p:nvSpPr>
          <p:cNvPr id="11" name="TextBox 10">
            <a:extLst>
              <a:ext uri="{FF2B5EF4-FFF2-40B4-BE49-F238E27FC236}">
                <a16:creationId xmlns:a16="http://schemas.microsoft.com/office/drawing/2014/main" id="{E4388BE3-CE5F-8646-A80D-1356DD041861}"/>
              </a:ext>
            </a:extLst>
          </p:cNvPr>
          <p:cNvSpPr txBox="1"/>
          <p:nvPr/>
        </p:nvSpPr>
        <p:spPr>
          <a:xfrm>
            <a:off x="438592" y="850002"/>
            <a:ext cx="8324407" cy="2951001"/>
          </a:xfrm>
          <a:prstGeom prst="rect">
            <a:avLst/>
          </a:prstGeom>
          <a:noFill/>
        </p:spPr>
        <p:txBody>
          <a:bodyPr wrap="square">
            <a:spAutoFit/>
          </a:bodyPr>
          <a:lstStyle/>
          <a:p>
            <a:pPr algn="just">
              <a:lnSpc>
                <a:spcPct val="150000"/>
              </a:lnSpc>
            </a:pPr>
            <a:r>
              <a:rPr lang="en-VN" sz="1800" b="1" dirty="0">
                <a:effectLst/>
                <a:latin typeface="Calibri" panose="020F0502020204030204" pitchFamily="34" charset="0"/>
                <a:ea typeface="Times New Roman" panose="02020603050405020304" pitchFamily="18" charset="0"/>
                <a:cs typeface="Calibri" panose="020F0502020204030204" pitchFamily="34" charset="0"/>
              </a:rPr>
              <a:t>c. </a:t>
            </a:r>
            <a:endParaRPr lang="en-VN" sz="1600" b="1"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effectLst/>
                <a:latin typeface="Calibri" panose="020F0502020204030204" pitchFamily="34" charset="0"/>
                <a:ea typeface="Times New Roman" panose="02020603050405020304" pitchFamily="18" charset="0"/>
                <a:cs typeface="Calibri" panose="020F0502020204030204" pitchFamily="34" charset="0"/>
              </a:rPr>
              <a:t>			</a:t>
            </a:r>
            <a:r>
              <a:rPr lang="en-VN" sz="1800" u="sng"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rPr>
              <a:t>Lao xao</a:t>
            </a:r>
            <a:r>
              <a:rPr lang="en-VN" sz="1800"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chợ cá làng ngư phủ,</a:t>
            </a:r>
            <a:endParaRPr lang="en-VN" sz="1600"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VN" sz="1800" u="sng"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rPr>
              <a:t>Dắng dỏi</a:t>
            </a:r>
            <a:r>
              <a:rPr lang="en-VN" sz="1800"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cầm ve lầu tịch dương</a:t>
            </a:r>
            <a:endParaRPr lang="en-VN" sz="1600"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rPr>
              <a:t>					</a:t>
            </a:r>
            <a:r>
              <a:rPr lang="en-VN" sz="1800" i="1"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rPr>
              <a:t>(Nguyễn Trãi)</a:t>
            </a:r>
            <a:endParaRPr lang="en-VN" sz="1600" i="1" dirty="0">
              <a:solidFill>
                <a:schemeClr val="accent5">
                  <a:lumMod val="50000"/>
                </a:schemeClr>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effectLst/>
                <a:latin typeface="Calibri" panose="020F0502020204030204" pitchFamily="34" charset="0"/>
                <a:ea typeface="Times New Roman" panose="02020603050405020304" pitchFamily="18" charset="0"/>
                <a:cs typeface="Calibri" panose="020F0502020204030204" pitchFamily="34" charset="0"/>
              </a:rPr>
              <a:t>→ Đảo trật tự cú pháp: lao xao chợ cá/dắng dỏi cầm ve → nhấn mạnh những âm thanh của một cuộc sống đang sinh sôi, cũng chính là tiếng lòng của tâm hồn Nguyễn Trãi trước cuộc sống no ấm, thịnh vượng của dân chúng.</a:t>
            </a:r>
            <a:endParaRPr lang="en-VN" sz="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356407663"/>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 calcmode="lin" valueType="num">
                                      <p:cBhvr additive="base">
                                        <p:cTn id="17"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11">
                                            <p:txEl>
                                              <p:pRg st="3" end="3"/>
                                            </p:txEl>
                                          </p:spTgt>
                                        </p:tgtEl>
                                        <p:attrNameLst>
                                          <p:attrName>style.visibility</p:attrName>
                                        </p:attrNameLst>
                                      </p:cBhvr>
                                      <p:to>
                                        <p:strVal val="visible"/>
                                      </p:to>
                                    </p:set>
                                    <p:anim calcmode="lin" valueType="num">
                                      <p:cBhvr additive="base">
                                        <p:cTn id="21"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 calcmode="lin" valueType="num">
                                      <p:cBhvr additive="base">
                                        <p:cTn id="27"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3</a:t>
            </a:r>
          </a:p>
        </p:txBody>
      </p:sp>
      <p:sp>
        <p:nvSpPr>
          <p:cNvPr id="11" name="TextBox 10">
            <a:extLst>
              <a:ext uri="{FF2B5EF4-FFF2-40B4-BE49-F238E27FC236}">
                <a16:creationId xmlns:a16="http://schemas.microsoft.com/office/drawing/2014/main" id="{131EFCCC-D7C3-744E-8744-69C5D935D9F3}"/>
              </a:ext>
            </a:extLst>
          </p:cNvPr>
          <p:cNvSpPr txBox="1"/>
          <p:nvPr/>
        </p:nvSpPr>
        <p:spPr>
          <a:xfrm>
            <a:off x="533034" y="994480"/>
            <a:ext cx="8077566" cy="2535502"/>
          </a:xfrm>
          <a:prstGeom prst="rect">
            <a:avLst/>
          </a:prstGeom>
          <a:noFill/>
        </p:spPr>
        <p:txBody>
          <a:bodyPr wrap="square">
            <a:spAutoFit/>
          </a:bodyPr>
          <a:lstStyle/>
          <a:p>
            <a:pPr algn="just">
              <a:lnSpc>
                <a:spcPct val="150000"/>
              </a:lnSpc>
            </a:pPr>
            <a:r>
              <a:rPr lang="en-VN" sz="1800" dirty="0">
                <a:effectLst/>
                <a:latin typeface="Calibri" panose="020F0502020204030204" pitchFamily="34" charset="0"/>
                <a:ea typeface="Times New Roman" panose="02020603050405020304" pitchFamily="18" charset="0"/>
                <a:cs typeface="Calibri" panose="020F0502020204030204" pitchFamily="34" charset="0"/>
              </a:rPr>
              <a:t>d.</a:t>
            </a:r>
            <a:endParaRPr lang="en-VN" sz="1600" dirty="0">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effectLst/>
                <a:latin typeface="Calibri" panose="020F0502020204030204" pitchFamily="34" charset="0"/>
                <a:ea typeface="Times New Roman" panose="02020603050405020304" pitchFamily="18" charset="0"/>
                <a:cs typeface="Calibri" panose="020F0502020204030204" pitchFamily="34" charset="0"/>
              </a:rPr>
              <a:t>			</a:t>
            </a:r>
            <a:r>
              <a:rPr lang="en-VN" sz="1800" u="sng"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Lặn lội</a:t>
            </a:r>
            <a:r>
              <a:rPr lang="en-VN"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thân cò khi quãng vắng,</a:t>
            </a:r>
            <a:endParaRPr lang="en-VN"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a:t>
            </a:r>
            <a:r>
              <a:rPr lang="en-VN" sz="1800" u="sng"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Eo sèo</a:t>
            </a:r>
            <a:r>
              <a:rPr lang="en-VN"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mặt nước buổi đò đông</a:t>
            </a:r>
            <a:endParaRPr lang="en-VN" sz="16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				</a:t>
            </a:r>
            <a:r>
              <a:rPr lang="en-VN" sz="1800" i="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rPr>
              <a:t>(Trần Tế Xương)</a:t>
            </a:r>
            <a:endParaRPr lang="en-VN" sz="1600" i="1" dirty="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p>
            <a:pPr algn="just">
              <a:lnSpc>
                <a:spcPct val="150000"/>
              </a:lnSpc>
            </a:pPr>
            <a:r>
              <a:rPr lang="en-VN" sz="1800" dirty="0">
                <a:effectLst/>
                <a:latin typeface="Calibri" panose="020F0502020204030204" pitchFamily="34" charset="0"/>
                <a:ea typeface="Times New Roman" panose="02020603050405020304" pitchFamily="18" charset="0"/>
                <a:cs typeface="Calibri" panose="020F0502020204030204" pitchFamily="34" charset="0"/>
              </a:rPr>
              <a:t>→ ”</a:t>
            </a:r>
            <a:r>
              <a:rPr lang="en-VN" dirty="0">
                <a:latin typeface="Calibri" panose="020F0502020204030204" pitchFamily="34" charset="0"/>
                <a:ea typeface="Times New Roman" panose="02020603050405020304" pitchFamily="18" charset="0"/>
                <a:cs typeface="Calibri" panose="020F0502020204030204" pitchFamily="34" charset="0"/>
              </a:rPr>
              <a:t>Lặ</a:t>
            </a:r>
            <a:r>
              <a:rPr lang="en-VN" sz="1800" dirty="0">
                <a:effectLst/>
                <a:latin typeface="Calibri" panose="020F0502020204030204" pitchFamily="34" charset="0"/>
                <a:ea typeface="Times New Roman" panose="02020603050405020304" pitchFamily="18" charset="0"/>
                <a:cs typeface="Calibri" panose="020F0502020204030204" pitchFamily="34" charset="0"/>
              </a:rPr>
              <a:t>n lội” - nhọc nhằn, vất vả, “Eo sèo” tiếng kì kèo mặc cả. N</a:t>
            </a:r>
            <a:r>
              <a:rPr lang="en-VN" dirty="0">
                <a:latin typeface="Calibri" panose="020F0502020204030204" pitchFamily="34" charset="0"/>
                <a:ea typeface="Times New Roman" panose="02020603050405020304" pitchFamily="18" charset="0"/>
                <a:cs typeface="Calibri" panose="020F0502020204030204" pitchFamily="34" charset="0"/>
              </a:rPr>
              <a:t>hấn mạnh sự bươn </a:t>
            </a:r>
            <a:r>
              <a:rPr lang="en-VN" sz="1800" dirty="0">
                <a:effectLst/>
                <a:latin typeface="Calibri" panose="020F0502020204030204" pitchFamily="34" charset="0"/>
                <a:ea typeface="Times New Roman" panose="02020603050405020304" pitchFamily="18" charset="0"/>
                <a:cs typeface="Calibri" panose="020F0502020204030204" pitchFamily="34" charset="0"/>
              </a:rPr>
              <a:t>chải của bà Tú để lo lắng cơm áo, mưu sinh cho cả gia đình.</a:t>
            </a:r>
            <a:endParaRPr lang="en-VN" sz="1600" dirty="0">
              <a:effectLst/>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43146162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dissolv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 calcmode="lin" valueType="num">
                                      <p:cBhvr additive="base">
                                        <p:cTn id="12"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11">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11">
                                            <p:txEl>
                                              <p:pRg st="2" end="2"/>
                                            </p:txEl>
                                          </p:spTgt>
                                        </p:tgtEl>
                                        <p:attrNameLst>
                                          <p:attrName>style.visibility</p:attrName>
                                        </p:attrNameLst>
                                      </p:cBhvr>
                                      <p:to>
                                        <p:strVal val="visible"/>
                                      </p:to>
                                    </p:set>
                                    <p:anim calcmode="lin" valueType="num">
                                      <p:cBhvr additive="base">
                                        <p:cTn id="16"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11">
                                            <p:txEl>
                                              <p:pRg st="2" end="2"/>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11">
                                            <p:txEl>
                                              <p:pRg st="3" end="3"/>
                                            </p:txEl>
                                          </p:spTgt>
                                        </p:tgtEl>
                                        <p:attrNameLst>
                                          <p:attrName>style.visibility</p:attrName>
                                        </p:attrNameLst>
                                      </p:cBhvr>
                                      <p:to>
                                        <p:strVal val="visible"/>
                                      </p:to>
                                    </p:set>
                                    <p:anim calcmode="lin" valueType="num">
                                      <p:cBhvr additive="base">
                                        <p:cTn id="20"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11">
                                            <p:txEl>
                                              <p:pRg st="4" end="4"/>
                                            </p:txEl>
                                          </p:spTgt>
                                        </p:tgtEl>
                                        <p:attrNameLst>
                                          <p:attrName>style.visibility</p:attrName>
                                        </p:attrNameLst>
                                      </p:cBhvr>
                                      <p:to>
                                        <p:strVal val="visible"/>
                                      </p:to>
                                    </p:set>
                                    <p:anim calcmode="lin" valueType="num">
                                      <p:cBhvr additive="base">
                                        <p:cTn id="26"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4</a:t>
            </a:r>
          </a:p>
        </p:txBody>
      </p:sp>
      <p:pic>
        <p:nvPicPr>
          <p:cNvPr id="10" name="Picture 9">
            <a:extLst>
              <a:ext uri="{FF2B5EF4-FFF2-40B4-BE49-F238E27FC236}">
                <a16:creationId xmlns:a16="http://schemas.microsoft.com/office/drawing/2014/main" id="{F977551F-5266-F643-9685-B3BEB12D85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00800" y="2724150"/>
            <a:ext cx="2876550" cy="2876550"/>
          </a:xfrm>
          <a:prstGeom prst="rect">
            <a:avLst/>
          </a:prstGeom>
        </p:spPr>
      </p:pic>
      <p:sp>
        <p:nvSpPr>
          <p:cNvPr id="12" name="Oval Callout 11">
            <a:extLst>
              <a:ext uri="{FF2B5EF4-FFF2-40B4-BE49-F238E27FC236}">
                <a16:creationId xmlns:a16="http://schemas.microsoft.com/office/drawing/2014/main" id="{A21DABED-404D-F748-B2ED-082608E6F9D8}"/>
              </a:ext>
            </a:extLst>
          </p:cNvPr>
          <p:cNvSpPr/>
          <p:nvPr/>
        </p:nvSpPr>
        <p:spPr>
          <a:xfrm>
            <a:off x="381000" y="1123950"/>
            <a:ext cx="6781800" cy="3200400"/>
          </a:xfrm>
          <a:prstGeom prst="wedgeEllipseCallout">
            <a:avLst>
              <a:gd name="adj1" fmla="val 43353"/>
              <a:gd name="adj2" fmla="val 42878"/>
            </a:avLst>
          </a:prstGeom>
          <a:solidFill>
            <a:schemeClr val="bg1"/>
          </a:solidFill>
          <a:ln w="57150">
            <a:solidFill>
              <a:srgbClr val="8BD5CB"/>
            </a:solidFill>
            <a:extLst>
              <a:ext uri="{C807C97D-BFC1-408E-A445-0C87EB9F89A2}">
                <ask:lineSketchStyleProps xmlns:ask="http://schemas.microsoft.com/office/drawing/2018/sketchyshapes" sd="1780959476">
                  <a:custGeom>
                    <a:avLst/>
                    <a:gdLst>
                      <a:gd name="connsiteX0" fmla="*/ 6331014 w 6781800"/>
                      <a:gd name="connsiteY0" fmla="*/ 2972468 h 3200400"/>
                      <a:gd name="connsiteX1" fmla="*/ 5806484 w 6781800"/>
                      <a:gd name="connsiteY1" fmla="*/ 2946667 h 3200400"/>
                      <a:gd name="connsiteX2" fmla="*/ 5302524 w 6781800"/>
                      <a:gd name="connsiteY2" fmla="*/ 2921877 h 3200400"/>
                      <a:gd name="connsiteX3" fmla="*/ 2487459 w 6781800"/>
                      <a:gd name="connsiteY3" fmla="*/ 3142559 h 3200400"/>
                      <a:gd name="connsiteX4" fmla="*/ 1036262 w 6781800"/>
                      <a:gd name="connsiteY4" fmla="*/ 448713 h 3200400"/>
                      <a:gd name="connsiteX5" fmla="*/ 4018606 w 6781800"/>
                      <a:gd name="connsiteY5" fmla="*/ 27657 h 3200400"/>
                      <a:gd name="connsiteX6" fmla="*/ 6212486 w 6781800"/>
                      <a:gd name="connsiteY6" fmla="*/ 2487700 h 3200400"/>
                      <a:gd name="connsiteX7" fmla="*/ 6331014 w 6781800"/>
                      <a:gd name="connsiteY7" fmla="*/ 2972468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781800" h="3200400" fill="none" extrusionOk="0">
                        <a:moveTo>
                          <a:pt x="6331014" y="2972468"/>
                        </a:moveTo>
                        <a:cubicBezTo>
                          <a:pt x="6083395" y="3015367"/>
                          <a:pt x="6066150" y="2951611"/>
                          <a:pt x="5806484" y="2946667"/>
                        </a:cubicBezTo>
                        <a:cubicBezTo>
                          <a:pt x="5546818" y="2941723"/>
                          <a:pt x="5424433" y="2899482"/>
                          <a:pt x="5302524" y="2921877"/>
                        </a:cubicBezTo>
                        <a:cubicBezTo>
                          <a:pt x="4401331" y="2999989"/>
                          <a:pt x="3381636" y="3265643"/>
                          <a:pt x="2487459" y="3142559"/>
                        </a:cubicBezTo>
                        <a:cubicBezTo>
                          <a:pt x="144732" y="2678925"/>
                          <a:pt x="-620802" y="1217964"/>
                          <a:pt x="1036262" y="448713"/>
                        </a:cubicBezTo>
                        <a:cubicBezTo>
                          <a:pt x="1950829" y="-71691"/>
                          <a:pt x="3220248" y="-113229"/>
                          <a:pt x="4018606" y="27657"/>
                        </a:cubicBezTo>
                        <a:cubicBezTo>
                          <a:pt x="6228640" y="58796"/>
                          <a:pt x="7542284" y="1656741"/>
                          <a:pt x="6212486" y="2487700"/>
                        </a:cubicBezTo>
                        <a:cubicBezTo>
                          <a:pt x="6274801" y="2654154"/>
                          <a:pt x="6249248" y="2863494"/>
                          <a:pt x="6331014" y="2972468"/>
                        </a:cubicBezTo>
                        <a:close/>
                      </a:path>
                      <a:path w="6781800" h="3200400" stroke="0" extrusionOk="0">
                        <a:moveTo>
                          <a:pt x="6331014" y="2972468"/>
                        </a:moveTo>
                        <a:cubicBezTo>
                          <a:pt x="6097411" y="3000765"/>
                          <a:pt x="5982024" y="2912282"/>
                          <a:pt x="5847624" y="2948690"/>
                        </a:cubicBezTo>
                        <a:cubicBezTo>
                          <a:pt x="5713224" y="2985098"/>
                          <a:pt x="5455595" y="2875402"/>
                          <a:pt x="5302524" y="2921877"/>
                        </a:cubicBezTo>
                        <a:cubicBezTo>
                          <a:pt x="4570609" y="3280460"/>
                          <a:pt x="3558197" y="3310637"/>
                          <a:pt x="2487459" y="3142559"/>
                        </a:cubicBezTo>
                        <a:cubicBezTo>
                          <a:pt x="-2324" y="2403991"/>
                          <a:pt x="-947984" y="1695842"/>
                          <a:pt x="1036262" y="448713"/>
                        </a:cubicBezTo>
                        <a:cubicBezTo>
                          <a:pt x="1876509" y="31848"/>
                          <a:pt x="2651064" y="-36828"/>
                          <a:pt x="4018606" y="27657"/>
                        </a:cubicBezTo>
                        <a:cubicBezTo>
                          <a:pt x="6332040" y="253564"/>
                          <a:pt x="7738697" y="1487192"/>
                          <a:pt x="6212486" y="2487700"/>
                        </a:cubicBezTo>
                        <a:cubicBezTo>
                          <a:pt x="6311125" y="2669449"/>
                          <a:pt x="6265016" y="2804610"/>
                          <a:pt x="6331014" y="2972468"/>
                        </a:cubicBezTo>
                        <a:close/>
                      </a:path>
                    </a:pathLst>
                  </a:custGeom>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200" dirty="0">
                <a:solidFill>
                  <a:srgbClr val="002060"/>
                </a:solidFill>
                <a:latin typeface="Calibri" panose="020F0502020204030204" pitchFamily="34" charset="0"/>
                <a:ea typeface="Times New Roman" panose="02020603050405020304" pitchFamily="18" charset="0"/>
                <a:cs typeface="Calibri" panose="020F0502020204030204" pitchFamily="34" charset="0"/>
              </a:rPr>
              <a:t>Viết một đoạn văn</a:t>
            </a:r>
            <a:r>
              <a:rPr lang="vi-VN" sz="22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 </a:t>
            </a:r>
            <a:r>
              <a:rPr lang="vi-VN" sz="2200" dirty="0">
                <a:solidFill>
                  <a:srgbClr val="002060"/>
                </a:solidFill>
                <a:latin typeface="Calibri" panose="020F0502020204030204" pitchFamily="34" charset="0"/>
                <a:ea typeface="Times New Roman" panose="02020603050405020304" pitchFamily="18" charset="0"/>
                <a:cs typeface="Calibri" panose="020F0502020204030204" pitchFamily="34" charset="0"/>
              </a:rPr>
              <a:t>(8-10 dòng) với chủ đề: </a:t>
            </a:r>
            <a:r>
              <a:rPr lang="vi-VN" sz="2200" i="1" dirty="0">
                <a:solidFill>
                  <a:srgbClr val="002060"/>
                </a:solidFill>
                <a:latin typeface="Calibri" panose="020F0502020204030204" pitchFamily="34" charset="0"/>
                <a:ea typeface="Times New Roman" panose="02020603050405020304" pitchFamily="18" charset="0"/>
                <a:cs typeface="Calibri" panose="020F0502020204030204" pitchFamily="34" charset="0"/>
              </a:rPr>
              <a:t>“Mùa thu trong thơ Nguyễn Khuyến luôn mang một nỗi buồn man mác như chính nỗi niềm của tác giả về đất nước, về thời cuộc”. </a:t>
            </a:r>
            <a:r>
              <a:rPr lang="vi-VN" sz="2200" dirty="0">
                <a:solidFill>
                  <a:srgbClr val="002060"/>
                </a:solidFill>
                <a:latin typeface="Calibri" panose="020F0502020204030204" pitchFamily="34" charset="0"/>
                <a:ea typeface="Times New Roman" panose="02020603050405020304" pitchFamily="18" charset="0"/>
                <a:cs typeface="Calibri" panose="020F0502020204030204" pitchFamily="34" charset="0"/>
              </a:rPr>
              <a:t>Giải thích cách sắp xếp trật từ từ ở một câu trong đoạn văn mà em đã viết.</a:t>
            </a:r>
            <a:endParaRPr lang="en-VN" sz="22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215486112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接连接符 6"/>
          <p:cNvCxnSpPr/>
          <p:nvPr/>
        </p:nvCxnSpPr>
        <p:spPr>
          <a:xfrm>
            <a:off x="1981200" y="2826005"/>
            <a:ext cx="5029200" cy="0"/>
          </a:xfrm>
          <a:prstGeom prst="line">
            <a:avLst/>
          </a:prstGeom>
        </p:spPr>
        <p:style>
          <a:lnRef idx="1">
            <a:schemeClr val="accent1"/>
          </a:lnRef>
          <a:fillRef idx="0">
            <a:schemeClr val="accent1"/>
          </a:fillRef>
          <a:effectRef idx="0">
            <a:schemeClr val="accent1"/>
          </a:effectRef>
          <a:fontRef idx="minor">
            <a:schemeClr val="tx1"/>
          </a:fontRef>
        </p:style>
      </p:cxnSp>
      <p:sp>
        <p:nvSpPr>
          <p:cNvPr id="2" name="TextBox 3"/>
          <p:cNvSpPr txBox="1"/>
          <p:nvPr/>
        </p:nvSpPr>
        <p:spPr>
          <a:xfrm>
            <a:off x="457200" y="1885950"/>
            <a:ext cx="7961630" cy="923330"/>
          </a:xfrm>
          <a:prstGeom prst="rect">
            <a:avLst/>
          </a:prstGeom>
          <a:noFill/>
        </p:spPr>
        <p:txBody>
          <a:bodyPr wrap="square">
            <a:spAutoFit/>
          </a:bodyPr>
          <a:lstStyle/>
          <a:p>
            <a:pPr algn="ctr">
              <a:defRPr/>
            </a:pPr>
            <a:r>
              <a:rPr lang="zh-CN" altLang="en-US" sz="5400" dirty="0">
                <a:solidFill>
                  <a:schemeClr val="tx1"/>
                </a:solidFill>
                <a:latin typeface="Elsie" panose="02000000000000000000" charset="0"/>
                <a:ea typeface="Elsie" panose="02000000000000000000" charset="0"/>
                <a:cs typeface="Elsie" panose="02000000000000000000" charset="0"/>
              </a:rPr>
              <a:t>THANK YOU</a:t>
            </a:r>
            <a:r>
              <a:rPr lang="vi-VN" altLang="zh-CN" sz="5400" dirty="0">
                <a:solidFill>
                  <a:schemeClr val="tx1"/>
                </a:solidFill>
                <a:latin typeface="Elsie" panose="02000000000000000000" charset="0"/>
                <a:ea typeface="Elsie" panose="02000000000000000000" charset="0"/>
                <a:cs typeface="Elsie" panose="02000000000000000000" charset="0"/>
              </a:rPr>
              <a:t>!</a:t>
            </a:r>
            <a:endParaRPr lang="zh-CN" altLang="en-US" sz="5400" dirty="0">
              <a:solidFill>
                <a:schemeClr val="tx1"/>
              </a:solidFill>
              <a:latin typeface="Elsie" panose="02000000000000000000" charset="0"/>
              <a:ea typeface="Elsie" panose="02000000000000000000" charset="0"/>
              <a:cs typeface="Elsie" panose="02000000000000000000" charset="0"/>
            </a:endParaRPr>
          </a:p>
        </p:txBody>
      </p:sp>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29C8595-FB5C-C540-ACDE-FC3D931EE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8800" y="2266950"/>
            <a:ext cx="2876550" cy="2876550"/>
          </a:xfrm>
          <a:prstGeom prst="rect">
            <a:avLst/>
          </a:prstGeom>
        </p:spPr>
      </p:pic>
      <p:sp>
        <p:nvSpPr>
          <p:cNvPr id="4" name="Oval Callout 3">
            <a:extLst>
              <a:ext uri="{FF2B5EF4-FFF2-40B4-BE49-F238E27FC236}">
                <a16:creationId xmlns:a16="http://schemas.microsoft.com/office/drawing/2014/main" id="{5D492EE3-5844-E241-B997-7A77A3EAFFBA}"/>
              </a:ext>
            </a:extLst>
          </p:cNvPr>
          <p:cNvSpPr/>
          <p:nvPr/>
        </p:nvSpPr>
        <p:spPr>
          <a:xfrm>
            <a:off x="1219200" y="590550"/>
            <a:ext cx="4572000" cy="2438400"/>
          </a:xfrm>
          <a:prstGeom prst="wedgeEllipseCallout">
            <a:avLst>
              <a:gd name="adj1" fmla="val 43353"/>
              <a:gd name="adj2" fmla="val 42878"/>
            </a:avLst>
          </a:prstGeom>
          <a:solidFill>
            <a:schemeClr val="bg1"/>
          </a:solidFill>
          <a:ln w="57150">
            <a:solidFill>
              <a:srgbClr val="8BD5CB"/>
            </a:solidFill>
            <a:extLst>
              <a:ext uri="{C807C97D-BFC1-408E-A445-0C87EB9F89A2}">
                <ask:lineSketchStyleProps xmlns:ask="http://schemas.microsoft.com/office/drawing/2018/sketchyshapes">
                  <ask:type>
                    <ask:lineSketchScribbl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2400" dirty="0">
                <a:solidFill>
                  <a:schemeClr val="tx1"/>
                </a:solidFill>
                <a:latin typeface="Calibri" panose="020F0502020204030204" pitchFamily="34" charset="0"/>
                <a:cs typeface="Calibri" panose="020F0502020204030204" pitchFamily="34" charset="0"/>
              </a:rPr>
              <a:t>Hãy sắp xếp các từ sau thành các câu có nghĩa: Tôi, đi, học.</a:t>
            </a:r>
          </a:p>
        </p:txBody>
      </p:sp>
      <p:sp>
        <p:nvSpPr>
          <p:cNvPr id="5" name="Oval Callout 4">
            <a:extLst>
              <a:ext uri="{FF2B5EF4-FFF2-40B4-BE49-F238E27FC236}">
                <a16:creationId xmlns:a16="http://schemas.microsoft.com/office/drawing/2014/main" id="{F2B68A05-8201-3540-8480-41EE3342C1BD}"/>
              </a:ext>
            </a:extLst>
          </p:cNvPr>
          <p:cNvSpPr/>
          <p:nvPr/>
        </p:nvSpPr>
        <p:spPr>
          <a:xfrm>
            <a:off x="2362200" y="3209260"/>
            <a:ext cx="2876550" cy="1368942"/>
          </a:xfrm>
          <a:prstGeom prst="wedgeEllipseCallout">
            <a:avLst>
              <a:gd name="adj1" fmla="val 43353"/>
              <a:gd name="adj2" fmla="val 42878"/>
            </a:avLst>
          </a:prstGeom>
          <a:solidFill>
            <a:srgbClr val="F4F8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dirty="0">
                <a:solidFill>
                  <a:schemeClr val="tx1"/>
                </a:solidFill>
              </a:rPr>
              <a:t>Tôi đi học, Học tôi đi, Học đi tôi…</a:t>
            </a:r>
          </a:p>
        </p:txBody>
      </p:sp>
    </p:spTree>
    <p:extLst>
      <p:ext uri="{BB962C8B-B14F-4D97-AF65-F5344CB8AC3E}">
        <p14:creationId xmlns:p14="http://schemas.microsoft.com/office/powerpoint/2010/main" val="65654089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ppt_x"/>
                                          </p:val>
                                        </p:tav>
                                        <p:tav tm="100000">
                                          <p:val>
                                            <p:strVal val="#ppt_x"/>
                                          </p:val>
                                        </p:tav>
                                      </p:tavLst>
                                    </p:anim>
                                    <p:anim calcmode="lin" valueType="num">
                                      <p:cBhvr additive="base">
                                        <p:cTn id="1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627338" y="2571750"/>
            <a:ext cx="5565305" cy="646331"/>
          </a:xfrm>
          <a:prstGeom prst="rect">
            <a:avLst/>
          </a:prstGeom>
          <a:noFill/>
        </p:spPr>
        <p:txBody>
          <a:bodyPr wrap="none" rtlCol="0">
            <a:spAutoFit/>
          </a:bodyPr>
          <a:lstStyle/>
          <a:p>
            <a:pPr algn="ctr"/>
            <a:r>
              <a:rPr lang="vi-VN" altLang="zh-CN" sz="3600" dirty="0">
                <a:solidFill>
                  <a:schemeClr val="accent1"/>
                </a:solidFill>
                <a:latin typeface="Times New Roman" panose="02020603050405020304" pitchFamily="18" charset="0"/>
                <a:ea typeface="BRUSHSCRIPT BOLDITALIC" panose="02020500000000000000" pitchFamily="18" charset="77"/>
                <a:cs typeface="Times New Roman" panose="02020603050405020304" pitchFamily="18" charset="0"/>
              </a:rPr>
              <a:t>THỰC HÀNH TIẾNG VIỆT</a:t>
            </a:r>
            <a:endParaRPr lang="zh-CN" altLang="en-US" sz="3600" dirty="0">
              <a:solidFill>
                <a:schemeClr val="accent1"/>
              </a:solidFill>
              <a:latin typeface="Times New Roman" panose="02020603050405020304" pitchFamily="18" charset="0"/>
              <a:ea typeface="BRUSHSCRIPT BOLDITALIC" panose="02020500000000000000" pitchFamily="18" charset="77"/>
              <a:cs typeface="Times New Roman" panose="02020603050405020304" pitchFamily="18" charset="0"/>
            </a:endParaRPr>
          </a:p>
        </p:txBody>
      </p:sp>
      <p:cxnSp>
        <p:nvCxnSpPr>
          <p:cNvPr id="7" name="直接连接符 6"/>
          <p:cNvCxnSpPr/>
          <p:nvPr/>
        </p:nvCxnSpPr>
        <p:spPr>
          <a:xfrm>
            <a:off x="1950718" y="3333750"/>
            <a:ext cx="5029200"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文本框 24"/>
          <p:cNvSpPr txBox="1"/>
          <p:nvPr/>
        </p:nvSpPr>
        <p:spPr>
          <a:xfrm>
            <a:off x="2747089" y="1581150"/>
            <a:ext cx="3436458" cy="369332"/>
          </a:xfrm>
          <a:prstGeom prst="rect">
            <a:avLst/>
          </a:prstGeom>
          <a:solidFill>
            <a:schemeClr val="accent1">
              <a:lumMod val="20000"/>
              <a:lumOff val="80000"/>
            </a:schemeClr>
          </a:solidFill>
        </p:spPr>
        <p:txBody>
          <a:bodyPr wrap="square" rtlCol="0">
            <a:spAutoFit/>
            <a:scene3d>
              <a:camera prst="orthographicFront"/>
              <a:lightRig rig="threePt" dir="t"/>
            </a:scene3d>
          </a:bodyPr>
          <a:lstStyle/>
          <a:p>
            <a:pPr algn="ctr"/>
            <a:r>
              <a:rPr lang="vi-VN" altLang="zh-CN" dirty="0">
                <a:ln/>
                <a:solidFill>
                  <a:schemeClr val="accent1"/>
                </a:solidFill>
                <a:effectLst/>
                <a:uFillTx/>
                <a:latin typeface="Elsie" panose="02000000000000000000" charset="0"/>
                <a:ea typeface="Elsie" panose="02000000000000000000" charset="0"/>
                <a:cs typeface="Elsie" panose="02000000000000000000" charset="0"/>
              </a:rPr>
              <a:t>BÀI 2. THƠ ĐƯỜNG LUẬT</a:t>
            </a:r>
            <a:endParaRPr lang="zh-CN" altLang="en-US" dirty="0">
              <a:ln/>
              <a:solidFill>
                <a:schemeClr val="accent1"/>
              </a:solidFill>
              <a:effectLst/>
              <a:uFillTx/>
              <a:latin typeface="Elsie" panose="02000000000000000000" charset="0"/>
              <a:ea typeface="Elsie" panose="02000000000000000000" charset="0"/>
              <a:cs typeface="Elsie" panose="02000000000000000000" charset="0"/>
            </a:endParaRPr>
          </a:p>
        </p:txBody>
      </p:sp>
    </p:spTree>
    <p:extLst>
      <p:ext uri="{BB962C8B-B14F-4D97-AF65-F5344CB8AC3E}">
        <p14:creationId xmlns:p14="http://schemas.microsoft.com/office/powerpoint/2010/main" val="2951992442"/>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ppt_x"/>
                                          </p:val>
                                        </p:tav>
                                        <p:tav tm="100000">
                                          <p:val>
                                            <p:strVal val="#ppt_x"/>
                                          </p:val>
                                        </p:tav>
                                      </p:tavLst>
                                    </p:anim>
                                    <p:anim calcmode="lin" valueType="num">
                                      <p:cBhvr additive="base">
                                        <p:cTn id="8" dur="500" fill="hold"/>
                                        <p:tgtEl>
                                          <p:spTgt spid="2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2" presetClass="entr" presetSubtype="0" fill="hold" grpId="0" nodeType="afterEffect">
                                  <p:stCondLst>
                                    <p:cond delay="0"/>
                                  </p:stCondLst>
                                  <p:iterate type="lt">
                                    <p:tmPct val="10000"/>
                                  </p:iterate>
                                  <p:childTnLst>
                                    <p:set>
                                      <p:cBhvr>
                                        <p:cTn id="11" dur="1" fill="hold">
                                          <p:stCondLst>
                                            <p:cond delay="0"/>
                                          </p:stCondLst>
                                        </p:cTn>
                                        <p:tgtEl>
                                          <p:spTgt spid="9"/>
                                        </p:tgtEl>
                                        <p:attrNameLst>
                                          <p:attrName>style.visibility</p:attrName>
                                        </p:attrNameLst>
                                      </p:cBhvr>
                                      <p:to>
                                        <p:strVal val="visible"/>
                                      </p:to>
                                    </p:set>
                                    <p:animScale>
                                      <p:cBhvr>
                                        <p:cTn id="12"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
                                        </p:tgtEl>
                                        <p:attrNameLst>
                                          <p:attrName>ppt_x</p:attrName>
                                          <p:attrName>ppt_y</p:attrName>
                                        </p:attrNameLst>
                                      </p:cBhvr>
                                    </p:animMotion>
                                    <p:animEffect transition="in" filter="fade">
                                      <p:cBhvr>
                                        <p:cTn id="14" dur="1000"/>
                                        <p:tgtEl>
                                          <p:spTgt spid="9"/>
                                        </p:tgtEl>
                                      </p:cBhvr>
                                    </p:animEffect>
                                  </p:childTnLst>
                                </p:cTn>
                              </p:par>
                            </p:childTnLst>
                          </p:cTn>
                        </p:par>
                        <p:par>
                          <p:cTn id="15" fill="hold">
                            <p:stCondLst>
                              <p:cond delay="3100"/>
                            </p:stCondLst>
                            <p:childTnLst>
                              <p:par>
                                <p:cTn id="16" presetID="16" presetClass="entr" presetSubtype="21" fill="hold"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1</a:t>
            </a:r>
          </a:p>
        </p:txBody>
      </p:sp>
      <p:graphicFrame>
        <p:nvGraphicFramePr>
          <p:cNvPr id="3" name="Table 3">
            <a:extLst>
              <a:ext uri="{FF2B5EF4-FFF2-40B4-BE49-F238E27FC236}">
                <a16:creationId xmlns:a16="http://schemas.microsoft.com/office/drawing/2014/main" id="{E925B974-15EC-7C48-84A3-620C2F24CC9C}"/>
              </a:ext>
            </a:extLst>
          </p:cNvPr>
          <p:cNvGraphicFramePr>
            <a:graphicFrameLocks noGrp="1"/>
          </p:cNvGraphicFramePr>
          <p:nvPr>
            <p:extLst>
              <p:ext uri="{D42A27DB-BD31-4B8C-83A1-F6EECF244321}">
                <p14:modId xmlns:p14="http://schemas.microsoft.com/office/powerpoint/2010/main" val="2407768808"/>
              </p:ext>
            </p:extLst>
          </p:nvPr>
        </p:nvGraphicFramePr>
        <p:xfrm>
          <a:off x="609600" y="1815465"/>
          <a:ext cx="7924800" cy="2103120"/>
        </p:xfrm>
        <a:graphic>
          <a:graphicData uri="http://schemas.openxmlformats.org/drawingml/2006/table">
            <a:tbl>
              <a:tblPr firstRow="1" bandRow="1">
                <a:tableStyleId>{5940675A-B579-460E-94D1-54222C63F5DA}</a:tableStyleId>
              </a:tblPr>
              <a:tblGrid>
                <a:gridCol w="7924800">
                  <a:extLst>
                    <a:ext uri="{9D8B030D-6E8A-4147-A177-3AD203B41FA5}">
                      <a16:colId xmlns:a16="http://schemas.microsoft.com/office/drawing/2014/main" val="3787191439"/>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VN" sz="1800" kern="1200" dirty="0">
                          <a:solidFill>
                            <a:schemeClr val="tx1"/>
                          </a:solidFill>
                          <a:effectLst/>
                          <a:latin typeface="+mn-lt"/>
                          <a:ea typeface="+mn-ea"/>
                          <a:cs typeface="+mn-cs"/>
                        </a:rPr>
                        <a:t>a1: Trật tự từ của a1 bị thay đổi làm cho ý nghĩa của nó cũng bị biến đổi theo, a1 ta hiểu ngày này chỉ như những ngày khác trong tuần, trong tháng không só sự đặc biệt. Phụ nữ Quốc tế để chỉ những người phụ nữ nổi bật, đại diện cho những người phụ nữ nói chung, là hình ảnh phụ nữ Quốc tế.</a:t>
                      </a:r>
                    </a:p>
                    <a:p>
                      <a:pPr marL="285750" marR="0" lvl="0" indent="-285750" algn="l" defTabSz="914400" rtl="0" eaLnBrk="1" fontAlgn="auto" latinLnBrk="0" hangingPunct="1">
                        <a:lnSpc>
                          <a:spcPct val="100000"/>
                        </a:lnSpc>
                        <a:spcBef>
                          <a:spcPts val="0"/>
                        </a:spcBef>
                        <a:spcAft>
                          <a:spcPts val="0"/>
                        </a:spcAft>
                        <a:buClrTx/>
                        <a:buSzTx/>
                        <a:buFontTx/>
                        <a:buChar char="-"/>
                        <a:tabLst/>
                        <a:defRPr/>
                      </a:pPr>
                      <a:endParaRPr lang="en-VN" sz="1800" kern="1200" dirty="0">
                        <a:solidFill>
                          <a:schemeClr val="tx1"/>
                        </a:solidFill>
                        <a:effectLst/>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4934808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en-VN" sz="1800" kern="1200" dirty="0">
                          <a:solidFill>
                            <a:schemeClr val="tx1"/>
                          </a:solidFill>
                          <a:effectLst/>
                          <a:latin typeface="+mn-lt"/>
                          <a:ea typeface="+mn-ea"/>
                          <a:cs typeface="+mn-cs"/>
                        </a:rPr>
                        <a:t>a2: Nhấn mạnh cho ta thấy được sự khác biệt và ý nghĩa ngày mồng 8 tháng 3 là ngày tôn vinh phụ nữ.</a:t>
                      </a:r>
                    </a:p>
                  </a:txBody>
                  <a:tcPr>
                    <a:solidFill>
                      <a:schemeClr val="bg1"/>
                    </a:solidFill>
                  </a:tcPr>
                </a:tc>
                <a:extLst>
                  <a:ext uri="{0D108BD9-81ED-4DB2-BD59-A6C34878D82A}">
                    <a16:rowId xmlns:a16="http://schemas.microsoft.com/office/drawing/2014/main" val="1957521873"/>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1</a:t>
            </a:r>
          </a:p>
        </p:txBody>
      </p:sp>
      <p:graphicFrame>
        <p:nvGraphicFramePr>
          <p:cNvPr id="3" name="Table 3">
            <a:extLst>
              <a:ext uri="{FF2B5EF4-FFF2-40B4-BE49-F238E27FC236}">
                <a16:creationId xmlns:a16="http://schemas.microsoft.com/office/drawing/2014/main" id="{E925B974-15EC-7C48-84A3-620C2F24CC9C}"/>
              </a:ext>
            </a:extLst>
          </p:cNvPr>
          <p:cNvGraphicFramePr>
            <a:graphicFrameLocks noGrp="1"/>
          </p:cNvGraphicFramePr>
          <p:nvPr>
            <p:extLst>
              <p:ext uri="{D42A27DB-BD31-4B8C-83A1-F6EECF244321}">
                <p14:modId xmlns:p14="http://schemas.microsoft.com/office/powerpoint/2010/main" val="271154388"/>
              </p:ext>
            </p:extLst>
          </p:nvPr>
        </p:nvGraphicFramePr>
        <p:xfrm>
          <a:off x="685800" y="1185723"/>
          <a:ext cx="7924800" cy="741680"/>
        </p:xfrm>
        <a:graphic>
          <a:graphicData uri="http://schemas.openxmlformats.org/drawingml/2006/table">
            <a:tbl>
              <a:tblPr firstRow="1" bandRow="1">
                <a:tableStyleId>{5940675A-B579-460E-94D1-54222C63F5DA}</a:tableStyleId>
              </a:tblPr>
              <a:tblGrid>
                <a:gridCol w="7924800">
                  <a:extLst>
                    <a:ext uri="{9D8B030D-6E8A-4147-A177-3AD203B41FA5}">
                      <a16:colId xmlns:a16="http://schemas.microsoft.com/office/drawing/2014/main" val="3787191439"/>
                    </a:ext>
                  </a:extLst>
                </a:gridCol>
              </a:tblGrid>
              <a:tr h="370840">
                <a:tc>
                  <a:txBody>
                    <a:bodyPr/>
                    <a:lstStyle/>
                    <a:p>
                      <a:r>
                        <a:rPr lang="en-VN" sz="1800" kern="1200" dirty="0">
                          <a:solidFill>
                            <a:schemeClr val="tx1"/>
                          </a:solidFill>
                          <a:effectLst/>
                          <a:latin typeface="+mn-lt"/>
                          <a:ea typeface="+mn-ea"/>
                          <a:cs typeface="+mn-cs"/>
                        </a:rPr>
                        <a:t>- b1: Nhấn mạnh nơi nhà thơ Đỗ Phủ sinh ra.</a:t>
                      </a:r>
                    </a:p>
                  </a:txBody>
                  <a:tcPr>
                    <a:solidFill>
                      <a:schemeClr val="accent1">
                        <a:lumMod val="20000"/>
                        <a:lumOff val="80000"/>
                      </a:schemeClr>
                    </a:solidFill>
                  </a:tcPr>
                </a:tc>
                <a:extLst>
                  <a:ext uri="{0D108BD9-81ED-4DB2-BD59-A6C34878D82A}">
                    <a16:rowId xmlns:a16="http://schemas.microsoft.com/office/drawing/2014/main" val="1493480855"/>
                  </a:ext>
                </a:extLst>
              </a:tr>
              <a:tr h="370840">
                <a:tc>
                  <a:txBody>
                    <a:bodyPr/>
                    <a:lstStyle/>
                    <a:p>
                      <a:r>
                        <a:rPr lang="en-VN" sz="1800" kern="1200" dirty="0">
                          <a:solidFill>
                            <a:schemeClr val="tx1"/>
                          </a:solidFill>
                          <a:effectLst/>
                          <a:latin typeface="+mn-lt"/>
                          <a:ea typeface="+mn-ea"/>
                          <a:cs typeface="+mn-cs"/>
                        </a:rPr>
                        <a:t>- b2: Nhấn mạnh sự nổi tiếng của nhà thơ Đỗ Phủ.</a:t>
                      </a:r>
                    </a:p>
                  </a:txBody>
                  <a:tcPr>
                    <a:solidFill>
                      <a:schemeClr val="bg1"/>
                    </a:solidFill>
                  </a:tcPr>
                </a:tc>
                <a:extLst>
                  <a:ext uri="{0D108BD9-81ED-4DB2-BD59-A6C34878D82A}">
                    <a16:rowId xmlns:a16="http://schemas.microsoft.com/office/drawing/2014/main" val="1957521873"/>
                  </a:ext>
                </a:extLst>
              </a:tr>
            </a:tbl>
          </a:graphicData>
        </a:graphic>
      </p:graphicFrame>
      <p:graphicFrame>
        <p:nvGraphicFramePr>
          <p:cNvPr id="10" name="Table 3">
            <a:extLst>
              <a:ext uri="{FF2B5EF4-FFF2-40B4-BE49-F238E27FC236}">
                <a16:creationId xmlns:a16="http://schemas.microsoft.com/office/drawing/2014/main" id="{2A324A5C-DF89-F14F-A526-0F018AE9F8A3}"/>
              </a:ext>
            </a:extLst>
          </p:cNvPr>
          <p:cNvGraphicFramePr>
            <a:graphicFrameLocks noGrp="1"/>
          </p:cNvGraphicFramePr>
          <p:nvPr>
            <p:extLst>
              <p:ext uri="{D42A27DB-BD31-4B8C-83A1-F6EECF244321}">
                <p14:modId xmlns:p14="http://schemas.microsoft.com/office/powerpoint/2010/main" val="3592984362"/>
              </p:ext>
            </p:extLst>
          </p:nvPr>
        </p:nvGraphicFramePr>
        <p:xfrm>
          <a:off x="685800" y="2504094"/>
          <a:ext cx="7924800" cy="1280160"/>
        </p:xfrm>
        <a:graphic>
          <a:graphicData uri="http://schemas.openxmlformats.org/drawingml/2006/table">
            <a:tbl>
              <a:tblPr firstRow="1" bandRow="1">
                <a:tableStyleId>{5940675A-B579-460E-94D1-54222C63F5DA}</a:tableStyleId>
              </a:tblPr>
              <a:tblGrid>
                <a:gridCol w="7924800">
                  <a:extLst>
                    <a:ext uri="{9D8B030D-6E8A-4147-A177-3AD203B41FA5}">
                      <a16:colId xmlns:a16="http://schemas.microsoft.com/office/drawing/2014/main" val="3787191439"/>
                    </a:ext>
                  </a:extLst>
                </a:gridCol>
              </a:tblGrid>
              <a:tr h="370840">
                <a:tc>
                  <a:txBody>
                    <a:bodyPr/>
                    <a:lstStyle/>
                    <a:p>
                      <a:r>
                        <a:rPr lang="en-VN" sz="1800" kern="1200" dirty="0">
                          <a:solidFill>
                            <a:schemeClr val="tx1"/>
                          </a:solidFill>
                          <a:effectLst/>
                          <a:latin typeface="+mn-lt"/>
                          <a:ea typeface="+mn-ea"/>
                          <a:cs typeface="+mn-cs"/>
                        </a:rPr>
                        <a:t>- c1: Trật tự từ thay đổi cho người đọc hiểu đây là bài thơ thể hiện tình cảm của với những người lính của tác giả.</a:t>
                      </a:r>
                    </a:p>
                  </a:txBody>
                  <a:tcPr>
                    <a:solidFill>
                      <a:schemeClr val="accent1">
                        <a:lumMod val="20000"/>
                        <a:lumOff val="80000"/>
                      </a:schemeClr>
                    </a:solidFill>
                  </a:tcPr>
                </a:tc>
                <a:extLst>
                  <a:ext uri="{0D108BD9-81ED-4DB2-BD59-A6C34878D82A}">
                    <a16:rowId xmlns:a16="http://schemas.microsoft.com/office/drawing/2014/main" val="1493480855"/>
                  </a:ext>
                </a:extLst>
              </a:tr>
              <a:tr h="370840">
                <a:tc>
                  <a:txBody>
                    <a:bodyPr/>
                    <a:lstStyle/>
                    <a:p>
                      <a:r>
                        <a:rPr lang="en-VN" sz="1800" kern="1200" dirty="0">
                          <a:solidFill>
                            <a:schemeClr val="tx1"/>
                          </a:solidFill>
                          <a:effectLst/>
                          <a:latin typeface="+mn-lt"/>
                          <a:ea typeface="+mn-ea"/>
                          <a:cs typeface="+mn-cs"/>
                        </a:rPr>
                        <a:t>- c2: biểu thị ý nghĩa, bày tỏ tâm tư tình cảm của nhân vật đối với đồng đội của mình.</a:t>
                      </a:r>
                    </a:p>
                  </a:txBody>
                  <a:tcPr>
                    <a:solidFill>
                      <a:schemeClr val="bg1"/>
                    </a:solidFill>
                  </a:tcPr>
                </a:tc>
                <a:extLst>
                  <a:ext uri="{0D108BD9-81ED-4DB2-BD59-A6C34878D82A}">
                    <a16:rowId xmlns:a16="http://schemas.microsoft.com/office/drawing/2014/main" val="1957521873"/>
                  </a:ext>
                </a:extLst>
              </a:tr>
            </a:tbl>
          </a:graphicData>
        </a:graphic>
      </p:graphicFrame>
    </p:spTree>
    <p:extLst>
      <p:ext uri="{BB962C8B-B14F-4D97-AF65-F5344CB8AC3E}">
        <p14:creationId xmlns:p14="http://schemas.microsoft.com/office/powerpoint/2010/main" val="357147269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2</a:t>
            </a:r>
          </a:p>
        </p:txBody>
      </p:sp>
      <p:sp>
        <p:nvSpPr>
          <p:cNvPr id="5" name="Rounded Rectangle 4">
            <a:extLst>
              <a:ext uri="{FF2B5EF4-FFF2-40B4-BE49-F238E27FC236}">
                <a16:creationId xmlns:a16="http://schemas.microsoft.com/office/drawing/2014/main" id="{C390CBEA-8528-424E-A25A-F9AD65894E1C}"/>
              </a:ext>
            </a:extLst>
          </p:cNvPr>
          <p:cNvSpPr/>
          <p:nvPr/>
        </p:nvSpPr>
        <p:spPr>
          <a:xfrm>
            <a:off x="555657" y="1758863"/>
            <a:ext cx="3559144" cy="2057400"/>
          </a:xfrm>
          <a:prstGeom prst="round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VN" dirty="0">
                <a:solidFill>
                  <a:schemeClr val="tx1"/>
                </a:solidFill>
                <a:latin typeface="Calibri" panose="020F0502020204030204" pitchFamily="34" charset="0"/>
                <a:cs typeface="Calibri" panose="020F0502020204030204" pitchFamily="34" charset="0"/>
              </a:rPr>
              <a:t>a. Thừa cụm từ </a:t>
            </a:r>
            <a:r>
              <a:rPr lang="en-VN" i="1" dirty="0">
                <a:solidFill>
                  <a:schemeClr val="tx1"/>
                </a:solidFill>
                <a:latin typeface="Calibri" panose="020F0502020204030204" pitchFamily="34" charset="0"/>
                <a:cs typeface="Calibri" panose="020F0502020204030204" pitchFamily="34" charset="0"/>
              </a:rPr>
              <a:t>“quyết </a:t>
            </a:r>
            <a:r>
              <a:rPr lang="vi-VN" i="1" dirty="0">
                <a:solidFill>
                  <a:schemeClr val="tx1"/>
                </a:solidFill>
                <a:latin typeface="Calibri" panose="020F0502020204030204" pitchFamily="34" charset="0"/>
                <a:cs typeface="Calibri" panose="020F0502020204030204" pitchFamily="34" charset="0"/>
              </a:rPr>
              <a:t>liệt</a:t>
            </a:r>
            <a:r>
              <a:rPr lang="en-VN" i="1" dirty="0">
                <a:solidFill>
                  <a:schemeClr val="tx1"/>
                </a:solidFill>
                <a:latin typeface="Calibri" panose="020F0502020204030204" pitchFamily="34" charset="0"/>
                <a:cs typeface="Calibri" panose="020F0502020204030204" pitchFamily="34" charset="0"/>
              </a:rPr>
              <a:t>”</a:t>
            </a:r>
            <a:r>
              <a:rPr lang="en-VN" dirty="0">
                <a:solidFill>
                  <a:schemeClr val="tx1"/>
                </a:solidFill>
                <a:latin typeface="Calibri" panose="020F0502020204030204" pitchFamily="34" charset="0"/>
                <a:cs typeface="Calibri" panose="020F0502020204030204" pitchFamily="34" charset="0"/>
              </a:rPr>
              <a:t> nội dung này không cần thiết nên bỏ đi</a:t>
            </a:r>
            <a:r>
              <a:rPr lang="vi-VN" dirty="0">
                <a:solidFill>
                  <a:schemeClr val="tx1"/>
                </a:solidFill>
                <a:latin typeface="Calibri" panose="020F0502020204030204" pitchFamily="34" charset="0"/>
                <a:cs typeface="Calibri" panose="020F0502020204030204" pitchFamily="34" charset="0"/>
              </a:rPr>
              <a:t>.</a:t>
            </a:r>
          </a:p>
        </p:txBody>
      </p:sp>
      <p:sp>
        <p:nvSpPr>
          <p:cNvPr id="12" name="Rounded Rectangle 11">
            <a:extLst>
              <a:ext uri="{FF2B5EF4-FFF2-40B4-BE49-F238E27FC236}">
                <a16:creationId xmlns:a16="http://schemas.microsoft.com/office/drawing/2014/main" id="{D8EB45C5-0B04-8840-B8C1-10E31F36221D}"/>
              </a:ext>
            </a:extLst>
          </p:cNvPr>
          <p:cNvSpPr/>
          <p:nvPr/>
        </p:nvSpPr>
        <p:spPr>
          <a:xfrm>
            <a:off x="4968770" y="1758863"/>
            <a:ext cx="3559144" cy="2057400"/>
          </a:xfrm>
          <a:prstGeom prst="roundRect">
            <a:avLst/>
          </a:prstGeom>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VN" dirty="0">
                <a:latin typeface="Calibri" panose="020F0502020204030204" pitchFamily="34" charset="0"/>
                <a:cs typeface="Calibri" panose="020F0502020204030204" pitchFamily="34" charset="0"/>
              </a:rPr>
              <a:t>→ Sửa lại: Tự </a:t>
            </a:r>
            <a:r>
              <a:rPr lang="vi-VN" dirty="0">
                <a:latin typeface="Calibri" panose="020F0502020204030204" pitchFamily="34" charset="0"/>
                <a:cs typeface="Calibri" panose="020F0502020204030204" pitchFamily="34" charset="0"/>
              </a:rPr>
              <a:t>tình (bài 2) là một trong những bài thơ cất lên tiếng nói đấu tranh cho nữ quyền của Hồ Xuân Hương.</a:t>
            </a:r>
          </a:p>
        </p:txBody>
      </p:sp>
      <p:sp>
        <p:nvSpPr>
          <p:cNvPr id="6" name="Right Arrow 5">
            <a:extLst>
              <a:ext uri="{FF2B5EF4-FFF2-40B4-BE49-F238E27FC236}">
                <a16:creationId xmlns:a16="http://schemas.microsoft.com/office/drawing/2014/main" id="{999974E2-87D7-F245-A939-5ADE258748C7}"/>
              </a:ext>
            </a:extLst>
          </p:cNvPr>
          <p:cNvSpPr/>
          <p:nvPr/>
        </p:nvSpPr>
        <p:spPr>
          <a:xfrm>
            <a:off x="4419600" y="2571750"/>
            <a:ext cx="304800" cy="406063"/>
          </a:xfrm>
          <a:prstGeom prst="rightArrow">
            <a:avLst/>
          </a:prstGeom>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744988967"/>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2</a:t>
            </a:r>
          </a:p>
        </p:txBody>
      </p:sp>
      <p:sp>
        <p:nvSpPr>
          <p:cNvPr id="5" name="Rounded Rectangle 4">
            <a:extLst>
              <a:ext uri="{FF2B5EF4-FFF2-40B4-BE49-F238E27FC236}">
                <a16:creationId xmlns:a16="http://schemas.microsoft.com/office/drawing/2014/main" id="{C390CBEA-8528-424E-A25A-F9AD65894E1C}"/>
              </a:ext>
            </a:extLst>
          </p:cNvPr>
          <p:cNvSpPr/>
          <p:nvPr/>
        </p:nvSpPr>
        <p:spPr>
          <a:xfrm>
            <a:off x="555657" y="1758863"/>
            <a:ext cx="3559144" cy="2057400"/>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VN" dirty="0">
                <a:solidFill>
                  <a:schemeClr val="tx1"/>
                </a:solidFill>
                <a:latin typeface="Calibri" panose="020F0502020204030204" pitchFamily="34" charset="0"/>
                <a:cs typeface="Calibri" panose="020F0502020204030204" pitchFamily="34" charset="0"/>
              </a:rPr>
              <a:t>b. Từ “nổi tiếng” khi đặt sau danh từ Nguyễn Khuyến mang ý nghĩa chỉ sự nổi tiếng của Nguyễn Khuyến không phù hợp với câu văn.</a:t>
            </a:r>
          </a:p>
        </p:txBody>
      </p:sp>
      <p:sp>
        <p:nvSpPr>
          <p:cNvPr id="12" name="Rounded Rectangle 11">
            <a:extLst>
              <a:ext uri="{FF2B5EF4-FFF2-40B4-BE49-F238E27FC236}">
                <a16:creationId xmlns:a16="http://schemas.microsoft.com/office/drawing/2014/main" id="{D8EB45C5-0B04-8840-B8C1-10E31F36221D}"/>
              </a:ext>
            </a:extLst>
          </p:cNvPr>
          <p:cNvSpPr/>
          <p:nvPr/>
        </p:nvSpPr>
        <p:spPr>
          <a:xfrm>
            <a:off x="4968770" y="1758863"/>
            <a:ext cx="3559144" cy="2057400"/>
          </a:xfrm>
          <a:prstGeom prst="roundRect">
            <a:avLst/>
          </a:prstGeom>
          <a:solidFill>
            <a:schemeClr val="accent5">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VN" dirty="0">
              <a:solidFill>
                <a:schemeClr val="tx1"/>
              </a:solidFill>
              <a:latin typeface="Calibri" panose="020F0502020204030204" pitchFamily="34" charset="0"/>
              <a:cs typeface="Calibri" panose="020F0502020204030204" pitchFamily="34" charset="0"/>
            </a:endParaRPr>
          </a:p>
          <a:p>
            <a:pPr algn="just"/>
            <a:r>
              <a:rPr lang="en-VN" dirty="0">
                <a:solidFill>
                  <a:schemeClr val="tx1"/>
                </a:solidFill>
                <a:latin typeface="Calibri" panose="020F0502020204030204" pitchFamily="34" charset="0"/>
                <a:cs typeface="Calibri" panose="020F0502020204030204" pitchFamily="34" charset="0"/>
              </a:rPr>
              <a:t>→ Sửa lại: Câu </a:t>
            </a:r>
            <a:r>
              <a:rPr lang="vi-VN" dirty="0">
                <a:solidFill>
                  <a:schemeClr val="tx1"/>
                </a:solidFill>
                <a:latin typeface="Calibri" panose="020F0502020204030204" pitchFamily="34" charset="0"/>
                <a:cs typeface="Calibri" panose="020F0502020204030204" pitchFamily="34" charset="0"/>
              </a:rPr>
              <a:t>cá mùa thu, Vịnh mùa thu, Uống rượu mùa thu </a:t>
            </a:r>
            <a:r>
              <a:rPr lang="en-VN" dirty="0">
                <a:solidFill>
                  <a:schemeClr val="tx1"/>
                </a:solidFill>
                <a:latin typeface="Calibri" panose="020F0502020204030204" pitchFamily="34" charset="0"/>
                <a:cs typeface="Calibri" panose="020F0502020204030204" pitchFamily="34" charset="0"/>
              </a:rPr>
              <a:t>là chùm thơ thu nổi tiếng của Nguyễn Khuyến</a:t>
            </a:r>
            <a:r>
              <a:rPr lang="vi-VN" dirty="0">
                <a:solidFill>
                  <a:schemeClr val="tx1"/>
                </a:solidFill>
                <a:latin typeface="Calibri" panose="020F0502020204030204" pitchFamily="34" charset="0"/>
                <a:cs typeface="Calibri" panose="020F0502020204030204" pitchFamily="34" charset="0"/>
              </a:rPr>
              <a:t>.</a:t>
            </a:r>
            <a:endParaRPr lang="en-VN" dirty="0">
              <a:solidFill>
                <a:schemeClr val="tx1"/>
              </a:solidFill>
              <a:latin typeface="Calibri" panose="020F0502020204030204" pitchFamily="34" charset="0"/>
              <a:cs typeface="Calibri" panose="020F0502020204030204" pitchFamily="34" charset="0"/>
            </a:endParaRPr>
          </a:p>
        </p:txBody>
      </p:sp>
      <p:sp>
        <p:nvSpPr>
          <p:cNvPr id="6" name="Right Arrow 5">
            <a:extLst>
              <a:ext uri="{FF2B5EF4-FFF2-40B4-BE49-F238E27FC236}">
                <a16:creationId xmlns:a16="http://schemas.microsoft.com/office/drawing/2014/main" id="{999974E2-87D7-F245-A939-5ADE258748C7}"/>
              </a:ext>
            </a:extLst>
          </p:cNvPr>
          <p:cNvSpPr/>
          <p:nvPr/>
        </p:nvSpPr>
        <p:spPr>
          <a:xfrm>
            <a:off x="4419600" y="2571750"/>
            <a:ext cx="304800" cy="406063"/>
          </a:xfrm>
          <a:prstGeom prst="rightArrow">
            <a:avLst/>
          </a:prstGeom>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5925911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2</a:t>
            </a:r>
          </a:p>
        </p:txBody>
      </p:sp>
      <p:sp>
        <p:nvSpPr>
          <p:cNvPr id="5" name="Rounded Rectangle 4">
            <a:extLst>
              <a:ext uri="{FF2B5EF4-FFF2-40B4-BE49-F238E27FC236}">
                <a16:creationId xmlns:a16="http://schemas.microsoft.com/office/drawing/2014/main" id="{C390CBEA-8528-424E-A25A-F9AD65894E1C}"/>
              </a:ext>
            </a:extLst>
          </p:cNvPr>
          <p:cNvSpPr/>
          <p:nvPr/>
        </p:nvSpPr>
        <p:spPr>
          <a:xfrm>
            <a:off x="555657" y="1758863"/>
            <a:ext cx="3559144" cy="2057400"/>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VN" dirty="0">
                <a:solidFill>
                  <a:schemeClr val="tx1"/>
                </a:solidFill>
                <a:latin typeface="Calibri" panose="020F0502020204030204" pitchFamily="34" charset="0"/>
                <a:cs typeface="Calibri" panose="020F0502020204030204" pitchFamily="34" charset="0"/>
              </a:rPr>
              <a:t>c. Từ “răng, mắt” đặt sai vị trí khiến cho câu văn mang ý nghĩa răng, mắt chỉ bộ phận trên cơ thể người chứ không phải là chuyên khoa răng, mắt xã.</a:t>
            </a:r>
          </a:p>
        </p:txBody>
      </p:sp>
      <p:sp>
        <p:nvSpPr>
          <p:cNvPr id="12" name="Rounded Rectangle 11">
            <a:extLst>
              <a:ext uri="{FF2B5EF4-FFF2-40B4-BE49-F238E27FC236}">
                <a16:creationId xmlns:a16="http://schemas.microsoft.com/office/drawing/2014/main" id="{D8EB45C5-0B04-8840-B8C1-10E31F36221D}"/>
              </a:ext>
            </a:extLst>
          </p:cNvPr>
          <p:cNvSpPr/>
          <p:nvPr/>
        </p:nvSpPr>
        <p:spPr>
          <a:xfrm>
            <a:off x="4968770" y="1758863"/>
            <a:ext cx="3559144" cy="2057400"/>
          </a:xfrm>
          <a:prstGeom prst="roundRect">
            <a:avLst/>
          </a:prstGeom>
          <a:solidFill>
            <a:schemeClr val="accent1">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VN" dirty="0">
                <a:solidFill>
                  <a:schemeClr val="tx1"/>
                </a:solidFill>
                <a:latin typeface="Calibri" panose="020F0502020204030204" pitchFamily="34" charset="0"/>
                <a:cs typeface="Calibri" panose="020F0502020204030204" pitchFamily="34" charset="0"/>
              </a:rPr>
              <a:t>→ Sửa lại: Đến năm 2000, phải thanh toán hết các trang thiết bị cũ kĩ, lạc hậu, phải đầu tư một số dụng cụ chuyên khoa răng, mắt cần thiết cho các trạm y tế </a:t>
            </a:r>
          </a:p>
        </p:txBody>
      </p:sp>
      <p:sp>
        <p:nvSpPr>
          <p:cNvPr id="6" name="Right Arrow 5">
            <a:extLst>
              <a:ext uri="{FF2B5EF4-FFF2-40B4-BE49-F238E27FC236}">
                <a16:creationId xmlns:a16="http://schemas.microsoft.com/office/drawing/2014/main" id="{999974E2-87D7-F245-A939-5ADE258748C7}"/>
              </a:ext>
            </a:extLst>
          </p:cNvPr>
          <p:cNvSpPr/>
          <p:nvPr/>
        </p:nvSpPr>
        <p:spPr>
          <a:xfrm>
            <a:off x="4419600" y="2571750"/>
            <a:ext cx="304800" cy="406063"/>
          </a:xfrm>
          <a:prstGeom prst="rightArrow">
            <a:avLst/>
          </a:prstGeom>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424431864"/>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文本框 32"/>
          <p:cNvSpPr txBox="1"/>
          <p:nvPr/>
        </p:nvSpPr>
        <p:spPr>
          <a:xfrm>
            <a:off x="2133600" y="1962150"/>
            <a:ext cx="1447800" cy="1015663"/>
          </a:xfrm>
          <a:prstGeom prst="rect">
            <a:avLst/>
          </a:prstGeom>
          <a:noFill/>
        </p:spPr>
        <p:txBody>
          <a:bodyPr wrap="square" rtlCol="0">
            <a:spAutoFit/>
          </a:bodyPr>
          <a:lstStyle/>
          <a:p>
            <a:r>
              <a:rPr lang="en-US" altLang="zh-CN" sz="6000" b="1" dirty="0">
                <a:solidFill>
                  <a:schemeClr val="accent1"/>
                </a:solidFill>
                <a:latin typeface="+mn-ea"/>
                <a:cs typeface="Elsie" panose="02000000000000000000" charset="0"/>
              </a:rPr>
              <a:t>01</a:t>
            </a:r>
            <a:endParaRPr lang="zh-CN" altLang="en-US" sz="6000" b="1" dirty="0">
              <a:solidFill>
                <a:schemeClr val="accent1"/>
              </a:solidFill>
              <a:latin typeface="+mn-ea"/>
              <a:cs typeface="Elsie" panose="02000000000000000000" charset="0"/>
            </a:endParaRPr>
          </a:p>
        </p:txBody>
      </p:sp>
      <p:grpSp>
        <p:nvGrpSpPr>
          <p:cNvPr id="42" name="组合 41"/>
          <p:cNvGrpSpPr/>
          <p:nvPr/>
        </p:nvGrpSpPr>
        <p:grpSpPr>
          <a:xfrm>
            <a:off x="3200399" y="2114551"/>
            <a:ext cx="4135755" cy="898009"/>
            <a:chOff x="529606" y="3397207"/>
            <a:chExt cx="4546313" cy="987155"/>
          </a:xfrm>
        </p:grpSpPr>
        <p:sp>
          <p:nvSpPr>
            <p:cNvPr id="43" name="文本框 10"/>
            <p:cNvSpPr txBox="1"/>
            <p:nvPr/>
          </p:nvSpPr>
          <p:spPr>
            <a:xfrm>
              <a:off x="613371" y="4131673"/>
              <a:ext cx="3907613" cy="252689"/>
            </a:xfrm>
            <a:prstGeom prst="rect">
              <a:avLst/>
            </a:prstGeom>
            <a:noFill/>
          </p:spPr>
          <p:txBody>
            <a:bodyPr wrap="square" rtlCol="0">
              <a:spAutoFit/>
            </a:bodyPr>
            <a:lstStyle/>
            <a:p>
              <a:r>
                <a:rPr lang="en-US" altLang="zh-CN" sz="900" cap="all" dirty="0">
                  <a:solidFill>
                    <a:schemeClr val="accent1"/>
                  </a:solidFill>
                  <a:latin typeface="Elsie" panose="02000000000000000000" charset="0"/>
                  <a:ea typeface="Elsie" panose="02000000000000000000" charset="0"/>
                  <a:cs typeface="Elsie" panose="02000000000000000000" charset="0"/>
                </a:rPr>
                <a:t>You could describe the topic of the section here</a:t>
              </a:r>
            </a:p>
          </p:txBody>
        </p:sp>
        <p:sp>
          <p:nvSpPr>
            <p:cNvPr id="44" name="文本框 43"/>
            <p:cNvSpPr txBox="1"/>
            <p:nvPr/>
          </p:nvSpPr>
          <p:spPr>
            <a:xfrm>
              <a:off x="529606" y="3397207"/>
              <a:ext cx="4546313" cy="709205"/>
            </a:xfrm>
            <a:prstGeom prst="rect">
              <a:avLst/>
            </a:prstGeom>
            <a:noFill/>
          </p:spPr>
          <p:txBody>
            <a:bodyPr wrap="square" rtlCol="0">
              <a:spAutoFit/>
            </a:bodyPr>
            <a:lstStyle/>
            <a:p>
              <a:pPr algn="l"/>
              <a:r>
                <a:rPr lang="zh-CN" altLang="en-US" sz="3600" dirty="0">
                  <a:solidFill>
                    <a:schemeClr val="accent1"/>
                  </a:solidFill>
                  <a:latin typeface="Elsie" panose="02000000000000000000" charset="0"/>
                  <a:ea typeface="Elsie" panose="02000000000000000000" charset="0"/>
                  <a:cs typeface="Elsie" panose="02000000000000000000" charset="0"/>
                </a:rPr>
                <a:t>Overall overview</a:t>
              </a:r>
            </a:p>
          </p:txBody>
        </p:sp>
        <p:sp>
          <p:nvSpPr>
            <p:cNvPr id="45" name="矩形 44"/>
            <p:cNvSpPr/>
            <p:nvPr/>
          </p:nvSpPr>
          <p:spPr>
            <a:xfrm>
              <a:off x="697708" y="4060717"/>
              <a:ext cx="3471995" cy="50258"/>
            </a:xfrm>
            <a:prstGeom prst="rect">
              <a:avLst/>
            </a:pr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dirty="0">
                <a:solidFill>
                  <a:schemeClr val="accent1"/>
                </a:solidFill>
                <a:latin typeface="Elsie" panose="02000000000000000000" charset="0"/>
                <a:ea typeface="Elsie" panose="02000000000000000000" charset="0"/>
                <a:cs typeface="Elsie" panose="02000000000000000000" charset="0"/>
              </a:endParaRPr>
            </a:p>
          </p:txBody>
        </p:sp>
      </p:grpSp>
      <p:sp>
        <p:nvSpPr>
          <p:cNvPr id="2" name="Rectangle 1">
            <a:extLst>
              <a:ext uri="{FF2B5EF4-FFF2-40B4-BE49-F238E27FC236}">
                <a16:creationId xmlns:a16="http://schemas.microsoft.com/office/drawing/2014/main" id="{39DE6A1D-31C1-9A42-AE8B-AF2ECCD09C87}"/>
              </a:ext>
            </a:extLst>
          </p:cNvPr>
          <p:cNvSpPr/>
          <p:nvPr/>
        </p:nvSpPr>
        <p:spPr>
          <a:xfrm>
            <a:off x="0" y="590550"/>
            <a:ext cx="9144000" cy="4552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8" name="矩形: 圆角 2">
            <a:extLst>
              <a:ext uri="{FF2B5EF4-FFF2-40B4-BE49-F238E27FC236}">
                <a16:creationId xmlns:a16="http://schemas.microsoft.com/office/drawing/2014/main" id="{92A3F2B0-63AC-B04B-9DC8-825EC29FBF67}"/>
              </a:ext>
            </a:extLst>
          </p:cNvPr>
          <p:cNvSpPr/>
          <p:nvPr/>
        </p:nvSpPr>
        <p:spPr>
          <a:xfrm>
            <a:off x="3909649" y="209550"/>
            <a:ext cx="1271951" cy="533400"/>
          </a:xfrm>
          <a:prstGeom prst="roundRect">
            <a:avLst/>
          </a:prstGeom>
          <a:solidFill>
            <a:schemeClr val="accent1"/>
          </a:solidFill>
          <a:ln w="50800">
            <a:solidFill>
              <a:srgbClr val="F2F2F2"/>
            </a:solidFill>
          </a:ln>
          <a:effectLst>
            <a:outerShdw blurRad="88900" dist="75434" dir="2699985" rotWithShape="0">
              <a:scrgbClr r="0" g="0" b="0">
                <a:alpha val="23000"/>
              </a:sc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a:solidFill>
                  <a:schemeClr val="bg1"/>
                </a:solidFill>
                <a:latin typeface="Elsie" panose="02000000000000000000" charset="0"/>
                <a:ea typeface="Elsie" panose="02000000000000000000" charset="0"/>
                <a:cs typeface="Elsie" panose="02000000000000000000" charset="0"/>
              </a:rPr>
              <a:t>Bài</a:t>
            </a:r>
            <a:r>
              <a:rPr lang="en-US" sz="2400" b="1" dirty="0">
                <a:solidFill>
                  <a:schemeClr val="bg1"/>
                </a:solidFill>
                <a:latin typeface="Elsie" panose="02000000000000000000" charset="0"/>
                <a:ea typeface="Elsie" panose="02000000000000000000" charset="0"/>
                <a:cs typeface="Elsie" panose="02000000000000000000" charset="0"/>
              </a:rPr>
              <a:t> 2</a:t>
            </a:r>
          </a:p>
        </p:txBody>
      </p:sp>
      <p:sp>
        <p:nvSpPr>
          <p:cNvPr id="5" name="Rounded Rectangle 4">
            <a:extLst>
              <a:ext uri="{FF2B5EF4-FFF2-40B4-BE49-F238E27FC236}">
                <a16:creationId xmlns:a16="http://schemas.microsoft.com/office/drawing/2014/main" id="{C390CBEA-8528-424E-A25A-F9AD65894E1C}"/>
              </a:ext>
            </a:extLst>
          </p:cNvPr>
          <p:cNvSpPr/>
          <p:nvPr/>
        </p:nvSpPr>
        <p:spPr>
          <a:xfrm>
            <a:off x="555657" y="1758863"/>
            <a:ext cx="3559144" cy="2057400"/>
          </a:xfrm>
          <a:prstGeom prst="round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VN" dirty="0">
                <a:solidFill>
                  <a:schemeClr val="tx1"/>
                </a:solidFill>
                <a:latin typeface="Calibri" panose="020F0502020204030204" pitchFamily="34" charset="0"/>
                <a:cs typeface="Calibri" panose="020F0502020204030204" pitchFamily="34" charset="0"/>
              </a:rPr>
              <a:t> </a:t>
            </a:r>
          </a:p>
          <a:p>
            <a:r>
              <a:rPr lang="en-VN" dirty="0">
                <a:solidFill>
                  <a:schemeClr val="tx1"/>
                </a:solidFill>
                <a:latin typeface="Calibri" panose="020F0502020204030204" pitchFamily="34" charset="0"/>
                <a:cs typeface="Calibri" panose="020F0502020204030204" pitchFamily="34" charset="0"/>
              </a:rPr>
              <a:t>d. Trật tự hành động trong câu bị đảo ngược hành động nằm xuống phải diễn ra trước hành động úp nón lên mặt.</a:t>
            </a:r>
          </a:p>
        </p:txBody>
      </p:sp>
      <p:sp>
        <p:nvSpPr>
          <p:cNvPr id="12" name="Rounded Rectangle 11">
            <a:extLst>
              <a:ext uri="{FF2B5EF4-FFF2-40B4-BE49-F238E27FC236}">
                <a16:creationId xmlns:a16="http://schemas.microsoft.com/office/drawing/2014/main" id="{D8EB45C5-0B04-8840-B8C1-10E31F36221D}"/>
              </a:ext>
            </a:extLst>
          </p:cNvPr>
          <p:cNvSpPr/>
          <p:nvPr/>
        </p:nvSpPr>
        <p:spPr>
          <a:xfrm>
            <a:off x="4968770" y="1758863"/>
            <a:ext cx="3559144" cy="2057400"/>
          </a:xfrm>
          <a:prstGeom prst="roundRect">
            <a:avLst/>
          </a:prstGeom>
          <a:solidFill>
            <a:schemeClr val="accent1">
              <a:lumMod val="60000"/>
              <a:lumOff val="4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VN" dirty="0">
                <a:solidFill>
                  <a:schemeClr val="tx1"/>
                </a:solidFill>
                <a:latin typeface="Calibri" panose="020F0502020204030204" pitchFamily="34" charset="0"/>
                <a:cs typeface="Calibri" panose="020F0502020204030204" pitchFamily="34" charset="0"/>
              </a:rPr>
              <a:t>→ Sửa lại: Họ nằm xuống, úp cái nón lên mặt ngủ một giấc cho đến chiều. </a:t>
            </a:r>
          </a:p>
        </p:txBody>
      </p:sp>
      <p:sp>
        <p:nvSpPr>
          <p:cNvPr id="6" name="Right Arrow 5">
            <a:extLst>
              <a:ext uri="{FF2B5EF4-FFF2-40B4-BE49-F238E27FC236}">
                <a16:creationId xmlns:a16="http://schemas.microsoft.com/office/drawing/2014/main" id="{999974E2-87D7-F245-A939-5ADE258748C7}"/>
              </a:ext>
            </a:extLst>
          </p:cNvPr>
          <p:cNvSpPr/>
          <p:nvPr/>
        </p:nvSpPr>
        <p:spPr>
          <a:xfrm>
            <a:off x="4419600" y="2571750"/>
            <a:ext cx="304800" cy="406063"/>
          </a:xfrm>
          <a:prstGeom prst="rightArrow">
            <a:avLst/>
          </a:prstGeom>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575500340"/>
      </p:ext>
    </p:extLst>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additive="base">
                                        <p:cTn id="17" dur="500" fill="hold"/>
                                        <p:tgtEl>
                                          <p:spTgt spid="12"/>
                                        </p:tgtEl>
                                        <p:attrNameLst>
                                          <p:attrName>ppt_x</p:attrName>
                                        </p:attrNameLst>
                                      </p:cBhvr>
                                      <p:tavLst>
                                        <p:tav tm="0">
                                          <p:val>
                                            <p:strVal val="#ppt_x"/>
                                          </p:val>
                                        </p:tav>
                                        <p:tav tm="100000">
                                          <p:val>
                                            <p:strVal val="#ppt_x"/>
                                          </p:val>
                                        </p:tav>
                                      </p:tavLst>
                                    </p:anim>
                                    <p:anim calcmode="lin" valueType="num">
                                      <p:cBhvr additive="base">
                                        <p:cTn id="1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6"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82ADB108-2F67-4B4E-A97E-19ABB6FAC58E"/>
  <p:tag name="ISPRING_SCORM_RATE_SLIDES" val="1"/>
  <p:tag name="ISPRINGONLINEFOLDERID" val="0"/>
  <p:tag name="ISPRINGONLINEFOLDERPATH" val="Content List"/>
  <p:tag name="ISPRINGCLOUDFOLDERID" val="0"/>
  <p:tag name="ISPRINGCLOUDFOLDERPATH" val="Repository"/>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PASSING_SCORE" val="100.000000"/>
  <p:tag name="ISPRING_FIRST_PUBLISH" val="1"/>
  <p:tag name="ISPRING_SCORM_RATE_QUIZZES" val="0"/>
  <p:tag name="ISPRING_SCORM_ENDPOINT" val="&lt;endpoint&gt;&lt;enable&gt;0&lt;/enable&gt;&lt;lrs&gt;http://&lt;/lrs&gt;&lt;auth&gt;0&lt;/auth&gt;&lt;login&gt;&lt;/login&gt;&lt;password&gt;&lt;/password&gt;&lt;key&gt;&lt;/key&gt;&lt;name&gt;&lt;/name&gt;&lt;email&gt;&lt;/email&gt;&lt;/endpoint&gt;&#10;"/>
  <p:tag name="ISPRING_OUTPUT_FOLDER" val="F:\VIP专区5月份上传作品\58"/>
</p:tagLst>
</file>

<file path=ppt/theme/theme1.xml><?xml version="1.0" encoding="utf-8"?>
<a:theme xmlns:a="http://schemas.openxmlformats.org/drawingml/2006/main" name="Office 主题">
  <a:themeElements>
    <a:clrScheme name="自定义 19">
      <a:dk1>
        <a:srgbClr val="000000"/>
      </a:dk1>
      <a:lt1>
        <a:srgbClr val="FFFFFF"/>
      </a:lt1>
      <a:dk2>
        <a:srgbClr val="000000"/>
      </a:dk2>
      <a:lt2>
        <a:srgbClr val="FFFFFF"/>
      </a:lt2>
      <a:accent1>
        <a:srgbClr val="35AD3F"/>
      </a:accent1>
      <a:accent2>
        <a:srgbClr val="88DE8F"/>
      </a:accent2>
      <a:accent3>
        <a:srgbClr val="35AD3F"/>
      </a:accent3>
      <a:accent4>
        <a:srgbClr val="88DE8F"/>
      </a:accent4>
      <a:accent5>
        <a:srgbClr val="35AD3F"/>
      </a:accent5>
      <a:accent6>
        <a:srgbClr val="88DE8F"/>
      </a:accent6>
      <a:hlink>
        <a:srgbClr val="35AD3F"/>
      </a:hlink>
      <a:folHlink>
        <a:srgbClr val="88DE8F"/>
      </a:folHlink>
    </a:clrScheme>
    <a:fontScheme name="自定义 1">
      <a:majorFont>
        <a:latin typeface="Elsie"/>
        <a:ea typeface="Elsie"/>
        <a:cs typeface=""/>
      </a:majorFont>
      <a:minorFont>
        <a:latin typeface="Elsie"/>
        <a:ea typeface="Elsi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Elsie"/>
        <a:ea typeface=""/>
        <a:cs typeface=""/>
        <a:font script="Jpan" typeface="ＭＳ Ｐゴシック"/>
        <a:font script="Hang" typeface="맑은 고딕"/>
        <a:font script="Hans" typeface="Elsie"/>
        <a:font script="Hant" typeface="新細明體"/>
        <a:font script="Arab" typeface="Elsie"/>
        <a:font script="Hebr" typeface="Elsie"/>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Elsie"/>
        <a:font script="Uigh" typeface="Microsoft Uighur"/>
      </a:majorFont>
      <a:minorFont>
        <a:latin typeface="Elsie"/>
        <a:ea typeface=""/>
        <a:cs typeface=""/>
        <a:font script="Jpan" typeface="ＭＳ Ｐゴシック"/>
        <a:font script="Hang" typeface="맑은 고딕"/>
        <a:font script="Hans" typeface="Elsie"/>
        <a:font script="Hant" typeface="新細明體"/>
        <a:font script="Arab" typeface="Elsie"/>
        <a:font script="Hebr" typeface="Elsie"/>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Elsie"/>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Elsie"/>
        <a:font script="Hant" typeface="新細明體"/>
        <a:font script="Arab" typeface="Elsie"/>
        <a:font script="Hebr" typeface="Elsie"/>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Elsie"/>
        <a:font script="Uigh" typeface="Microsoft Uighur"/>
        <a:font script="Geor" typeface="Sylfaen"/>
      </a:majorFont>
      <a:minorFont>
        <a:latin typeface="Elsie"/>
        <a:ea typeface=""/>
        <a:cs typeface=""/>
        <a:font script="Jpan" typeface="ＭＳ Ｐゴシック"/>
        <a:font script="Hang" typeface="맑은 고딕"/>
        <a:font script="Hans" typeface="Elsie"/>
        <a:font script="Hant" typeface="新細明體"/>
        <a:font script="Arab" typeface="Elsie"/>
        <a:font script="Hebr" typeface="Elsie"/>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Elsie"/>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1230</Words>
  <Application>Microsoft Macintosh PowerPoint</Application>
  <PresentationFormat>On-screen Show (16:9)</PresentationFormat>
  <Paragraphs>101</Paragraphs>
  <Slides>15</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Elsie</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dc:title>
  <dc:creator/>
  <cp:lastModifiedBy>Administrator</cp:lastModifiedBy>
  <cp:revision>4</cp:revision>
  <dcterms:created xsi:type="dcterms:W3CDTF">2019-03-20T11:29:00Z</dcterms:created>
  <dcterms:modified xsi:type="dcterms:W3CDTF">2022-07-16T08:54:05Z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0BD5BD2D2DB44720AD095631906F8DB9</vt:lpwstr>
  </property>
  <property fmtid="{D5CDD505-2E9C-101B-9397-08002B2CF9AE}" pid="3" name="KSOProductBuildVer">
    <vt:lpwstr>2052-11.1.0.10463</vt:lpwstr>
  </property>
</Properties>
</file>