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75" r:id="rId3"/>
    <p:sldId id="272" r:id="rId4"/>
    <p:sldId id="276" r:id="rId5"/>
    <p:sldId id="290" r:id="rId6"/>
    <p:sldId id="291" r:id="rId7"/>
    <p:sldId id="292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D2CEE-A36F-40ED-ADA1-CE3BD801CDDD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A3F8A-0B0C-4F6C-800D-707E75D8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3BC6-2486-425E-BB29-B9DCA74B13E9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33C-8AFA-4699-9A73-BB2B9533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3BC6-2486-425E-BB29-B9DCA74B13E9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33C-8AFA-4699-9A73-BB2B9533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3BC6-2486-425E-BB29-B9DCA74B13E9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33C-8AFA-4699-9A73-BB2B9533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9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3BC6-2486-425E-BB29-B9DCA74B13E9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33C-8AFA-4699-9A73-BB2B9533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0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3BC6-2486-425E-BB29-B9DCA74B13E9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33C-8AFA-4699-9A73-BB2B9533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9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3BC6-2486-425E-BB29-B9DCA74B13E9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33C-8AFA-4699-9A73-BB2B9533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3BC6-2486-425E-BB29-B9DCA74B13E9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33C-8AFA-4699-9A73-BB2B9533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0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3BC6-2486-425E-BB29-B9DCA74B13E9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33C-8AFA-4699-9A73-BB2B9533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5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3BC6-2486-425E-BB29-B9DCA74B13E9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33C-8AFA-4699-9A73-BB2B9533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3BC6-2486-425E-BB29-B9DCA74B13E9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33C-8AFA-4699-9A73-BB2B9533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5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3BC6-2486-425E-BB29-B9DCA74B13E9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33C-8AFA-4699-9A73-BB2B9533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6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93BC6-2486-425E-BB29-B9DCA74B13E9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5D33C-8AFA-4699-9A73-BB2B9533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GSTcGHfDG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11309546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3582" y="2610739"/>
            <a:ext cx="9362364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4.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VÀ NGHE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VỀ MỘT VẤN ĐỀ XÃ HỘI CÓ SỬ DỤNG KẾT HỢP PHƯƠNG TIỆN NGÔN NGỮ VÀ PHI NGÔN NGỮ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2544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045" y="1610442"/>
            <a:ext cx="928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1.GV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link vi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www.youtube.com/watch?v=TGSTcGHfDGo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2.Hs chia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ĐIỀU EM ẤN TƯỢNG NHẤT?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9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8584" y="232010"/>
            <a:ext cx="92856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NÓI VÀ NGHE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NGƯỜI NÓI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BÀI THUYẾT TRÌNH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/>
              <a:t> 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58201" y="2685538"/>
            <a:ext cx="3481762" cy="2361688"/>
            <a:chOff x="2455723" y="1272914"/>
            <a:chExt cx="2773803" cy="277380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2455723" y="1272914"/>
              <a:ext cx="2773803" cy="2773803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Oval 4"/>
            <p:cNvSpPr txBox="1"/>
            <p:nvPr/>
          </p:nvSpPr>
          <p:spPr>
            <a:xfrm>
              <a:off x="2597152" y="1567730"/>
              <a:ext cx="2480152" cy="19613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 CẦU</a:t>
              </a:r>
              <a:endParaRPr lang="vi-VN" sz="4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20611" y="1529382"/>
            <a:ext cx="3180355" cy="1407170"/>
            <a:chOff x="2662007" y="-38010"/>
            <a:chExt cx="1673643" cy="157163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2662007" y="-38010"/>
              <a:ext cx="1673643" cy="157163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Oval 6"/>
            <p:cNvSpPr txBox="1"/>
            <p:nvPr/>
          </p:nvSpPr>
          <p:spPr>
            <a:xfrm>
              <a:off x="2965970" y="138289"/>
              <a:ext cx="1183445" cy="11113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rõ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endParaRPr lang="vi-VN" sz="2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62217" y="4053386"/>
            <a:ext cx="3062634" cy="2060812"/>
            <a:chOff x="4857789" y="1571631"/>
            <a:chExt cx="1898252" cy="17145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4857789" y="1571631"/>
              <a:ext cx="1898252" cy="1714515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8"/>
            <p:cNvSpPr txBox="1"/>
            <p:nvPr/>
          </p:nvSpPr>
          <p:spPr>
            <a:xfrm>
              <a:off x="5135782" y="1822716"/>
              <a:ext cx="1342266" cy="12123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PT phi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ngôn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ngữ</a:t>
              </a:r>
              <a:endParaRPr lang="vi-VN" sz="2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4524" y="4857533"/>
            <a:ext cx="3313815" cy="2009834"/>
            <a:chOff x="2893239" y="3520895"/>
            <a:chExt cx="1673643" cy="157163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2893239" y="3520895"/>
              <a:ext cx="1673643" cy="157163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10"/>
            <p:cNvSpPr txBox="1"/>
            <p:nvPr/>
          </p:nvSpPr>
          <p:spPr>
            <a:xfrm>
              <a:off x="3138338" y="3751056"/>
              <a:ext cx="1183445" cy="11113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Giọng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điệu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ngôn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ngữ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endParaRPr lang="vi-VN" sz="2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68584" y="3099939"/>
            <a:ext cx="2925550" cy="1890651"/>
            <a:chOff x="872546" y="1714511"/>
            <a:chExt cx="1673643" cy="157163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872546" y="1714511"/>
              <a:ext cx="1673643" cy="157163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12"/>
            <p:cNvSpPr txBox="1"/>
            <p:nvPr/>
          </p:nvSpPr>
          <p:spPr>
            <a:xfrm>
              <a:off x="1117645" y="1921982"/>
              <a:ext cx="1183445" cy="11113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endParaRPr lang="vi-VN" sz="2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15683" y="1746912"/>
            <a:ext cx="3109169" cy="1719618"/>
            <a:chOff x="2866087" y="-91872"/>
            <a:chExt cx="1814170" cy="157163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Oval 19"/>
            <p:cNvSpPr/>
            <p:nvPr/>
          </p:nvSpPr>
          <p:spPr>
            <a:xfrm>
              <a:off x="2893239" y="-91872"/>
              <a:ext cx="1673643" cy="157163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6"/>
            <p:cNvSpPr txBox="1"/>
            <p:nvPr/>
          </p:nvSpPr>
          <p:spPr>
            <a:xfrm>
              <a:off x="2866087" y="138289"/>
              <a:ext cx="1814170" cy="11113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rõ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ràng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LL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DC)</a:t>
              </a:r>
              <a:endParaRPr lang="vi-VN" sz="2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5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3" b="96484" l="3223" r="96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182" y="627797"/>
            <a:ext cx="7369791" cy="6230204"/>
          </a:xfrm>
          <a:prstGeom prst="rect">
            <a:avLst/>
          </a:prstGeom>
        </p:spPr>
      </p:pic>
      <p:sp>
        <p:nvSpPr>
          <p:cNvPr id="6" name="AutoShape 4" descr="Tổng Hợp] 909+ hình ảnh suy nghĩ rối bời dễ thương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482687" y="395786"/>
            <a:ext cx="3998794" cy="1746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CÁC THAO TÁC KHI THUYẾT TRÌNH?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541" y="2374710"/>
            <a:ext cx="2101756" cy="29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031" y="5038588"/>
            <a:ext cx="2925660" cy="138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164" y="4607378"/>
            <a:ext cx="2557525" cy="81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329" y="4040089"/>
            <a:ext cx="3637725" cy="94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47" y="3992288"/>
            <a:ext cx="1527491" cy="13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180" y="3310303"/>
            <a:ext cx="2894925" cy="98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55" y="2780235"/>
            <a:ext cx="3295993" cy="63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19" y="3147154"/>
            <a:ext cx="2184904" cy="103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36" y="2161996"/>
            <a:ext cx="2050899" cy="70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921" y="1161714"/>
            <a:ext cx="2091731" cy="74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09" y="1691642"/>
            <a:ext cx="1747291" cy="247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04" y="3396338"/>
            <a:ext cx="2107025" cy="11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3" y="4124903"/>
            <a:ext cx="3119582" cy="181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3" y="3916364"/>
            <a:ext cx="3197947" cy="10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8" y="3378939"/>
            <a:ext cx="3176733" cy="89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4" y="2525000"/>
            <a:ext cx="3467887" cy="169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455091"/>
            <a:ext cx="3140530" cy="305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597" y="2500313"/>
            <a:ext cx="2308224" cy="311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29050" y="723331"/>
            <a:ext cx="735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THAO TÁC KHI THUYẾT TRÌNH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765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584" y="232010"/>
            <a:ext cx="92856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NÓI VÀ NGHE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NGƯỜI NGHE</a:t>
            </a:r>
          </a:p>
          <a:p>
            <a:r>
              <a:rPr lang="en-US" b="1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639" y="1401561"/>
            <a:ext cx="35744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hồi</a:t>
            </a:r>
            <a:endParaRPr lang="en-US" sz="2400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dựng</a:t>
            </a:r>
            <a:endParaRPr lang="en-US" sz="2400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73" y="855024"/>
            <a:ext cx="7255825" cy="56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9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244" y="914400"/>
            <a:ext cx="7291450" cy="5795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8584" y="232010"/>
            <a:ext cx="92856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NÓI VÀ NGHE</a:t>
            </a:r>
          </a:p>
          <a:p>
            <a:r>
              <a:rPr lang="en-US" b="1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383" y="1318161"/>
            <a:ext cx="410886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 MỘT SỐ CHỦ ĐỀ:</a:t>
            </a:r>
          </a:p>
          <a:p>
            <a:pPr algn="just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159401"/>
              </p:ext>
            </p:extLst>
          </p:nvPr>
        </p:nvGraphicFramePr>
        <p:xfrm>
          <a:off x="409434" y="998808"/>
          <a:ext cx="10890912" cy="5771579"/>
        </p:xfrm>
        <a:graphic>
          <a:graphicData uri="http://schemas.openxmlformats.org/drawingml/2006/table">
            <a:tbl>
              <a:tblPr firstRow="1" firstCol="1" bandRow="1"/>
              <a:tblGrid>
                <a:gridCol w="900751">
                  <a:extLst>
                    <a:ext uri="{9D8B030D-6E8A-4147-A177-3AD203B41FA5}">
                      <a16:colId xmlns:a16="http://schemas.microsoft.com/office/drawing/2014/main" val="448872368"/>
                    </a:ext>
                  </a:extLst>
                </a:gridCol>
                <a:gridCol w="6946711">
                  <a:extLst>
                    <a:ext uri="{9D8B030D-6E8A-4147-A177-3AD203B41FA5}">
                      <a16:colId xmlns:a16="http://schemas.microsoft.com/office/drawing/2014/main" val="3744800251"/>
                    </a:ext>
                  </a:extLst>
                </a:gridCol>
                <a:gridCol w="1206259">
                  <a:extLst>
                    <a:ext uri="{9D8B030D-6E8A-4147-A177-3AD203B41FA5}">
                      <a16:colId xmlns:a16="http://schemas.microsoft.com/office/drawing/2014/main" val="2067436344"/>
                    </a:ext>
                  </a:extLst>
                </a:gridCol>
                <a:gridCol w="1837191">
                  <a:extLst>
                    <a:ext uri="{9D8B030D-6E8A-4147-A177-3AD203B41FA5}">
                      <a16:colId xmlns:a16="http://schemas.microsoft.com/office/drawing/2014/main" val="587952829"/>
                    </a:ext>
                  </a:extLst>
                </a:gridCol>
              </a:tblGrid>
              <a:tr h="3582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 ĐÁNH GIÁ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31075"/>
                  </a:ext>
                </a:extLst>
              </a:tr>
              <a:tr h="3582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190417"/>
                  </a:ext>
                </a:extLst>
              </a:tr>
              <a:tr h="76580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844253"/>
                  </a:ext>
                </a:extLst>
              </a:tr>
              <a:tr h="38500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288012"/>
                  </a:ext>
                </a:extLst>
              </a:tr>
              <a:tr h="72785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 tin về vấn đề xã hội và quan điểm về vấn đề đó được trình bày rõ ràng, sinh động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203909"/>
                  </a:ext>
                </a:extLst>
              </a:tr>
              <a:tr h="110094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 phương tiện phi ngôn ngữ được sử dụng hiệu quả, kết hợp hài hoà với phương tiện ngôn ngữ, phù hợp với tính chất của bài trình bày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00853"/>
                  </a:ext>
                </a:extLst>
              </a:tr>
              <a:tr h="72785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604530"/>
                  </a:ext>
                </a:extLst>
              </a:tr>
              <a:tr h="110094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cởi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sẵn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82003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85148" y="341189"/>
            <a:ext cx="735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53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399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 Emoji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121</cp:revision>
  <dcterms:created xsi:type="dcterms:W3CDTF">2021-08-12T23:07:19Z</dcterms:created>
  <dcterms:modified xsi:type="dcterms:W3CDTF">2022-08-27T08:48:56Z</dcterms:modified>
</cp:coreProperties>
</file>