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75" r:id="rId2"/>
    <p:sldId id="256" r:id="rId3"/>
    <p:sldId id="259" r:id="rId4"/>
    <p:sldId id="272" r:id="rId5"/>
    <p:sldId id="310" r:id="rId6"/>
    <p:sldId id="302" r:id="rId7"/>
    <p:sldId id="303" r:id="rId8"/>
    <p:sldId id="301" r:id="rId9"/>
    <p:sldId id="308" r:id="rId10"/>
    <p:sldId id="260" r:id="rId11"/>
    <p:sldId id="258" r:id="rId12"/>
    <p:sldId id="261" r:id="rId13"/>
    <p:sldId id="309" r:id="rId14"/>
    <p:sldId id="263" r:id="rId15"/>
    <p:sldId id="274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ras Medium ITC" panose="020B0602030504020804" pitchFamily="34" charset="0"/>
      <p:regular r:id="rId22"/>
    </p:embeddedFont>
    <p:embeddedFont>
      <p:font typeface="Franklin Gothic Book" panose="020B0503020102020204" pitchFamily="34" charset="0"/>
      <p:regular r:id="rId23"/>
      <p:italic r:id="rId24"/>
    </p:embeddedFont>
    <p:embeddedFont>
      <p:font typeface="Franklin Gothic Demi Cond" panose="020B0706030402020204" pitchFamily="34" charset="0"/>
      <p:regular r:id="rId25"/>
    </p:embeddedFont>
    <p:embeddedFont>
      <p:font typeface="Franklin Gothic Medium Cond" panose="020B0606030402020204" pitchFamily="34" charset="0"/>
      <p:regular r:id="rId26"/>
    </p:embeddedFont>
    <p:embeddedFont>
      <p:font typeface="Gadugi" panose="020B0502040204020203" pitchFamily="34" charset="0"/>
      <p:regular r:id="rId27"/>
      <p:bold r:id="rId28"/>
    </p:embeddedFont>
    <p:embeddedFont>
      <p:font typeface="Gill Sans MT Condensed" panose="020B0506020104020203" pitchFamily="34" charset="0"/>
      <p:regular r:id="rId29"/>
    </p:embeddedFont>
    <p:embeddedFont>
      <p:font typeface="Grand Hotel" panose="020B0604020202020204" charset="0"/>
      <p:regular r:id="rId30"/>
    </p:embeddedFont>
    <p:embeddedFont>
      <p:font typeface="Raleway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49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5311">
          <p15:clr>
            <a:srgbClr val="9AA0A6"/>
          </p15:clr>
        </p15:guide>
        <p15:guide id="4" orient="horz" pos="2990">
          <p15:clr>
            <a:srgbClr val="9AA0A6"/>
          </p15:clr>
        </p15:guide>
        <p15:guide id="5" orient="horz" pos="648">
          <p15:clr>
            <a:srgbClr val="9AA0A6"/>
          </p15:clr>
        </p15:guide>
        <p15:guide id="6" orient="horz" pos="181">
          <p15:clr>
            <a:srgbClr val="9AA0A6"/>
          </p15:clr>
        </p15:guide>
        <p15:guide id="7" orient="horz" pos="1285">
          <p15:clr>
            <a:srgbClr val="9AA0A6"/>
          </p15:clr>
        </p15:guide>
        <p15:guide id="8" orient="horz" pos="2016">
          <p15:clr>
            <a:srgbClr val="9AA0A6"/>
          </p15:clr>
        </p15:guide>
        <p15:guide id="9" pos="3546">
          <p15:clr>
            <a:srgbClr val="9AA0A6"/>
          </p15:clr>
        </p15:guide>
        <p15:guide id="10" orient="horz" pos="246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A"/>
    <a:srgbClr val="FBF9F5"/>
    <a:srgbClr val="FBF9F6"/>
    <a:srgbClr val="FFFEFC"/>
    <a:srgbClr val="FC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166290-4E1D-4618-BC30-FB25F4BDDA2E}">
  <a:tblStyle styleId="{92166290-4E1D-4618-BC30-FB25F4BDDA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32" y="120"/>
      </p:cViewPr>
      <p:guideLst>
        <p:guide pos="449"/>
        <p:guide orient="horz" pos="340"/>
        <p:guide pos="5311"/>
        <p:guide orient="horz" pos="2990"/>
        <p:guide orient="horz" pos="648"/>
        <p:guide orient="horz" pos="181"/>
        <p:guide orient="horz" pos="1285"/>
        <p:guide orient="horz" pos="2016"/>
        <p:guide pos="3546"/>
        <p:guide orient="horz" pos="2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10bb491446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10bb491446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0b7282084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10b7282084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0b7282084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0b7282084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082596ee1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082596ee1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0bb4914468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0bb4914468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500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0b9d6acf7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0b9d6acf7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10b9d6acf73_1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10b9d6acf73_1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0b728208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0b728208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0bb4914468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0bb4914468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10b9d6acf73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10b9d6acf73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10b9d6acf73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10b9d6acf73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60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0bb4914468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0bb4914468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355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10b9d6acf73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10b9d6acf73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315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0b7282084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10b7282084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83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10b9d6acf73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10b9d6acf73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21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41650" y="614675"/>
            <a:ext cx="4098600" cy="3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41695" y="4026025"/>
            <a:ext cx="4098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1251" y="407500"/>
            <a:ext cx="1313251" cy="224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4" name="Google Shape;14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3" name="Google Shape;23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"/>
          <p:cNvSpPr txBox="1">
            <a:spLocks noGrp="1"/>
          </p:cNvSpPr>
          <p:nvPr>
            <p:ph type="title"/>
          </p:nvPr>
        </p:nvSpPr>
        <p:spPr>
          <a:xfrm>
            <a:off x="1732725" y="2721788"/>
            <a:ext cx="56784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36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388" name="Google Shape;388;p17"/>
          <p:cNvSpPr txBox="1">
            <a:spLocks noGrp="1"/>
          </p:cNvSpPr>
          <p:nvPr>
            <p:ph type="subTitle" idx="1"/>
          </p:nvPr>
        </p:nvSpPr>
        <p:spPr>
          <a:xfrm>
            <a:off x="1732750" y="1700813"/>
            <a:ext cx="5678400" cy="10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389" name="Google Shape;38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5344">
            <a:off x="176175" y="2078125"/>
            <a:ext cx="1074100" cy="20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268095">
            <a:off x="244962" y="3579844"/>
            <a:ext cx="771875" cy="159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4">
            <a:off x="7868325" y="486177"/>
            <a:ext cx="1124900" cy="133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95324" y="1334550"/>
            <a:ext cx="1313251" cy="224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Google Shape;394;p17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395" name="Google Shape;395;p1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17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404" name="Google Shape;404;p1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4_1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title" idx="2"/>
          </p:nvPr>
        </p:nvSpPr>
        <p:spPr>
          <a:xfrm>
            <a:off x="713225" y="3259725"/>
            <a:ext cx="243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4" name="Google Shape;444;p19"/>
          <p:cNvSpPr txBox="1">
            <a:spLocks noGrp="1"/>
          </p:cNvSpPr>
          <p:nvPr>
            <p:ph type="subTitle" idx="1"/>
          </p:nvPr>
        </p:nvSpPr>
        <p:spPr>
          <a:xfrm>
            <a:off x="713225" y="3741500"/>
            <a:ext cx="24366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9"/>
          <p:cNvSpPr txBox="1">
            <a:spLocks noGrp="1"/>
          </p:cNvSpPr>
          <p:nvPr>
            <p:ph type="title" idx="3"/>
          </p:nvPr>
        </p:nvSpPr>
        <p:spPr>
          <a:xfrm>
            <a:off x="3356020" y="3259725"/>
            <a:ext cx="243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6" name="Google Shape;446;p19"/>
          <p:cNvSpPr txBox="1">
            <a:spLocks noGrp="1"/>
          </p:cNvSpPr>
          <p:nvPr>
            <p:ph type="subTitle" idx="4"/>
          </p:nvPr>
        </p:nvSpPr>
        <p:spPr>
          <a:xfrm>
            <a:off x="3356020" y="3741500"/>
            <a:ext cx="24366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9"/>
          <p:cNvSpPr txBox="1">
            <a:spLocks noGrp="1"/>
          </p:cNvSpPr>
          <p:nvPr>
            <p:ph type="title" idx="5"/>
          </p:nvPr>
        </p:nvSpPr>
        <p:spPr>
          <a:xfrm>
            <a:off x="5991747" y="3259725"/>
            <a:ext cx="243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8" name="Google Shape;448;p19"/>
          <p:cNvSpPr txBox="1">
            <a:spLocks noGrp="1"/>
          </p:cNvSpPr>
          <p:nvPr>
            <p:ph type="subTitle" idx="6"/>
          </p:nvPr>
        </p:nvSpPr>
        <p:spPr>
          <a:xfrm>
            <a:off x="5991747" y="3741500"/>
            <a:ext cx="24366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9"/>
          <p:cNvSpPr txBox="1">
            <a:spLocks noGrp="1"/>
          </p:cNvSpPr>
          <p:nvPr>
            <p:ph type="title" idx="7" hasCustomPrompt="1"/>
          </p:nvPr>
        </p:nvSpPr>
        <p:spPr>
          <a:xfrm>
            <a:off x="713225" y="1316831"/>
            <a:ext cx="243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50" name="Google Shape;450;p19"/>
          <p:cNvSpPr txBox="1">
            <a:spLocks noGrp="1"/>
          </p:cNvSpPr>
          <p:nvPr>
            <p:ph type="title" idx="8" hasCustomPrompt="1"/>
          </p:nvPr>
        </p:nvSpPr>
        <p:spPr>
          <a:xfrm>
            <a:off x="3356020" y="1316831"/>
            <a:ext cx="243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51" name="Google Shape;451;p19"/>
          <p:cNvSpPr txBox="1">
            <a:spLocks noGrp="1"/>
          </p:cNvSpPr>
          <p:nvPr>
            <p:ph type="title" idx="9" hasCustomPrompt="1"/>
          </p:nvPr>
        </p:nvSpPr>
        <p:spPr>
          <a:xfrm>
            <a:off x="5989315" y="1316831"/>
            <a:ext cx="244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452" name="Google Shape;452;p19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453" name="Google Shape;453;p1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19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462" name="Google Shape;462;p1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0" name="Google Shape;4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0200" y="3460216"/>
            <a:ext cx="617000" cy="127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">
            <a:off x="8340678" y="2663179"/>
            <a:ext cx="911918" cy="108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47025" y="577175"/>
            <a:ext cx="1198800" cy="20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00" y="2898450"/>
            <a:ext cx="1034750" cy="21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965776" y="-381825"/>
            <a:ext cx="1076474" cy="184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56349">
            <a:off x="-256126" y="2875157"/>
            <a:ext cx="1104526" cy="130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352">
            <a:off x="6694225" y="-46025"/>
            <a:ext cx="1074100" cy="200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1954350" y="2329138"/>
            <a:ext cx="5235300" cy="14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2982300" y="3631350"/>
            <a:ext cx="31794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3489975" y="1236038"/>
            <a:ext cx="21639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6" name="Google Shape;36;p3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37" name="Google Shape;37;p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46" name="Google Shape;46;p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" name="Google Shape;5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94800" y="2482110"/>
            <a:ext cx="1076779" cy="201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787088" y="368662"/>
            <a:ext cx="1345450" cy="15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body" idx="1"/>
          </p:nvPr>
        </p:nvSpPr>
        <p:spPr>
          <a:xfrm>
            <a:off x="1183100" y="2900958"/>
            <a:ext cx="3061200" cy="11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2"/>
          </p:nvPr>
        </p:nvSpPr>
        <p:spPr>
          <a:xfrm>
            <a:off x="4899704" y="2900958"/>
            <a:ext cx="3061200" cy="11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 idx="3"/>
          </p:nvPr>
        </p:nvSpPr>
        <p:spPr>
          <a:xfrm>
            <a:off x="1183100" y="2507200"/>
            <a:ext cx="3061200" cy="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 idx="4"/>
          </p:nvPr>
        </p:nvSpPr>
        <p:spPr>
          <a:xfrm>
            <a:off x="4899705" y="2507200"/>
            <a:ext cx="3061200" cy="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89" name="Google Shape;89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86729">
            <a:off x="7817850" y="783625"/>
            <a:ext cx="1391375" cy="164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">
            <a:off x="-78175" y="2465301"/>
            <a:ext cx="1193100" cy="204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5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00" name="Google Shape;100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1889250" y="1586700"/>
            <a:ext cx="5365500" cy="19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60" name="Google Shape;160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8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69" name="Google Shape;169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7" name="Google Shape;17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19575" y="-3975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0450">
            <a:off x="7980405" y="2524260"/>
            <a:ext cx="1212794" cy="207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1915975" y="1114413"/>
            <a:ext cx="5312100" cy="13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1916025" y="2490388"/>
            <a:ext cx="5312100" cy="15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84" name="Google Shape;184;p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9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93" name="Google Shape;193;p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1" name="Google Shape;20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84475">
            <a:off x="770133" y="22700"/>
            <a:ext cx="1022209" cy="19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299352">
            <a:off x="1230783" y="2340477"/>
            <a:ext cx="268442" cy="46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730655">
            <a:off x="592157" y="2634473"/>
            <a:ext cx="149251" cy="25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08252">
            <a:off x="8117861" y="2006925"/>
            <a:ext cx="902018" cy="18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16213" y="3457850"/>
            <a:ext cx="1105300" cy="13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713225" y="2034600"/>
            <a:ext cx="3102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09" name="Google Shape;209;p10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10" name="Google Shape;210;p10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10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219" name="Google Shape;219;p10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>
            <a:spLocks noGrp="1"/>
          </p:cNvSpPr>
          <p:nvPr>
            <p:ph type="title" hasCustomPrompt="1"/>
          </p:nvPr>
        </p:nvSpPr>
        <p:spPr>
          <a:xfrm>
            <a:off x="1403700" y="1335450"/>
            <a:ext cx="6336600" cy="19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9" name="Google Shape;229;p11"/>
          <p:cNvSpPr txBox="1">
            <a:spLocks noGrp="1"/>
          </p:cNvSpPr>
          <p:nvPr>
            <p:ph type="body" idx="1"/>
          </p:nvPr>
        </p:nvSpPr>
        <p:spPr>
          <a:xfrm>
            <a:off x="1403675" y="3298950"/>
            <a:ext cx="63366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230" name="Google Shape;23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1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232" name="Google Shape;232;p11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1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41" name="Google Shape;241;p11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9" name="Google Shape;24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89828">
            <a:off x="582525" y="1984591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88118">
            <a:off x="940181" y="465018"/>
            <a:ext cx="817012" cy="96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8094000" y="2477574"/>
            <a:ext cx="1146650" cy="196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2" hasCustomPrompt="1"/>
          </p:nvPr>
        </p:nvSpPr>
        <p:spPr>
          <a:xfrm>
            <a:off x="2414304" y="1139363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3"/>
          </p:nvPr>
        </p:nvSpPr>
        <p:spPr>
          <a:xfrm>
            <a:off x="1256300" y="1790788"/>
            <a:ext cx="29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1"/>
          </p:nvPr>
        </p:nvSpPr>
        <p:spPr>
          <a:xfrm>
            <a:off x="1256303" y="2180845"/>
            <a:ext cx="29640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4" hasCustomPrompt="1"/>
          </p:nvPr>
        </p:nvSpPr>
        <p:spPr>
          <a:xfrm>
            <a:off x="2414254" y="2922513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60" name="Google Shape;260;p13"/>
          <p:cNvSpPr txBox="1">
            <a:spLocks noGrp="1"/>
          </p:cNvSpPr>
          <p:nvPr>
            <p:ph type="title" idx="5"/>
          </p:nvPr>
        </p:nvSpPr>
        <p:spPr>
          <a:xfrm>
            <a:off x="1256300" y="3573939"/>
            <a:ext cx="29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subTitle" idx="6"/>
          </p:nvPr>
        </p:nvSpPr>
        <p:spPr>
          <a:xfrm>
            <a:off x="1256303" y="3964001"/>
            <a:ext cx="29640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7" hasCustomPrompt="1"/>
          </p:nvPr>
        </p:nvSpPr>
        <p:spPr>
          <a:xfrm>
            <a:off x="6081664" y="1139363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 idx="8"/>
          </p:nvPr>
        </p:nvSpPr>
        <p:spPr>
          <a:xfrm>
            <a:off x="4923705" y="1790788"/>
            <a:ext cx="29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9"/>
          </p:nvPr>
        </p:nvSpPr>
        <p:spPr>
          <a:xfrm>
            <a:off x="4923728" y="2180845"/>
            <a:ext cx="29640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13" hasCustomPrompt="1"/>
          </p:nvPr>
        </p:nvSpPr>
        <p:spPr>
          <a:xfrm>
            <a:off x="6081664" y="2922513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14"/>
          </p:nvPr>
        </p:nvSpPr>
        <p:spPr>
          <a:xfrm>
            <a:off x="4923711" y="3573939"/>
            <a:ext cx="29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15"/>
          </p:nvPr>
        </p:nvSpPr>
        <p:spPr>
          <a:xfrm>
            <a:off x="4923728" y="3964001"/>
            <a:ext cx="29640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3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69" name="Google Shape;269;p1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13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278" name="Google Shape;278;p1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6" name="Google Shape;2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23112">
            <a:off x="-60381" y="695757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199" y="2084900"/>
            <a:ext cx="1313251" cy="22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3" r:id="rId10"/>
    <p:sldLayoutId id="2147483665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" name="Google Shape;118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721451">
            <a:off x="1037625" y="3593625"/>
            <a:ext cx="971901" cy="166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60113">
            <a:off x="-160088" y="3580700"/>
            <a:ext cx="1095329" cy="943723"/>
          </a:xfrm>
          <a:prstGeom prst="rect">
            <a:avLst/>
          </a:prstGeom>
          <a:noFill/>
          <a:ln>
            <a:noFill/>
          </a:ln>
          <a:effectLst>
            <a:outerShdw blurRad="14288" dist="38100" dir="3060000" algn="bl" rotWithShape="0">
              <a:srgbClr val="000000">
                <a:alpha val="12000"/>
              </a:srgbClr>
            </a:outerShdw>
          </a:effectLst>
        </p:spPr>
      </p:pic>
      <p:pic>
        <p:nvPicPr>
          <p:cNvPr id="1183" name="Google Shape;1183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72150" y="2954900"/>
            <a:ext cx="1719450" cy="9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0" flipH="1">
            <a:off x="25050" y="3744753"/>
            <a:ext cx="725050" cy="85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6911530">
            <a:off x="7646250" y="144650"/>
            <a:ext cx="1074100" cy="20082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924B572-AB59-4C5F-804C-CE2DCFBE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97" y="2033694"/>
            <a:ext cx="3889695" cy="1073150"/>
          </a:xfrm>
        </p:spPr>
        <p:txBody>
          <a:bodyPr/>
          <a:lstStyle/>
          <a:p>
            <a:r>
              <a:rPr lang="en-US" sz="4000" b="1" dirty="0">
                <a:latin typeface="Eras Medium ITC" panose="020B0602030504020804" pitchFamily="34" charset="0"/>
              </a:rPr>
              <a:t>Xin </a:t>
            </a:r>
            <a:r>
              <a:rPr lang="en-US" sz="4000" b="1" dirty="0" err="1">
                <a:latin typeface="Eras Medium ITC" panose="020B0602030504020804" pitchFamily="34" charset="0"/>
              </a:rPr>
              <a:t>chào</a:t>
            </a:r>
            <a:r>
              <a:rPr lang="en-US" sz="4000" b="1" dirty="0">
                <a:latin typeface="Eras Medium ITC" panose="020B0602030504020804" pitchFamily="34" charset="0"/>
              </a:rPr>
              <a:t> </a:t>
            </a:r>
            <a:br>
              <a:rPr lang="en-US" sz="4000" b="1" dirty="0">
                <a:latin typeface="Eras Medium ITC" panose="020B0602030504020804" pitchFamily="34" charset="0"/>
              </a:rPr>
            </a:br>
            <a:r>
              <a:rPr lang="en-US" sz="4000" b="1" dirty="0" err="1">
                <a:latin typeface="Eras Medium ITC" panose="020B0602030504020804" pitchFamily="34" charset="0"/>
              </a:rPr>
              <a:t>các</a:t>
            </a:r>
            <a:r>
              <a:rPr lang="en-US" sz="4000" b="1" dirty="0">
                <a:latin typeface="Eras Medium ITC" panose="020B0602030504020804" pitchFamily="34" charset="0"/>
              </a:rPr>
              <a:t> </a:t>
            </a:r>
            <a:r>
              <a:rPr lang="en-US" sz="4000" b="1" dirty="0" err="1">
                <a:latin typeface="Eras Medium ITC" panose="020B0602030504020804" pitchFamily="34" charset="0"/>
              </a:rPr>
              <a:t>em</a:t>
            </a:r>
            <a:r>
              <a:rPr lang="en-US" sz="4000" b="1" dirty="0">
                <a:latin typeface="Eras Medium ITC" panose="020B0602030504020804" pitchFamily="34" charset="0"/>
              </a:rPr>
              <a:t> </a:t>
            </a:r>
            <a:r>
              <a:rPr lang="en-US" sz="4000" b="1" dirty="0" err="1">
                <a:latin typeface="Eras Medium ITC" panose="020B0602030504020804" pitchFamily="34" charset="0"/>
              </a:rPr>
              <a:t>học</a:t>
            </a:r>
            <a:r>
              <a:rPr lang="en-US" sz="4000" b="1" dirty="0">
                <a:latin typeface="Eras Medium ITC" panose="020B0602030504020804" pitchFamily="34" charset="0"/>
              </a:rPr>
              <a:t> </a:t>
            </a:r>
            <a:r>
              <a:rPr lang="en-US" sz="4000" b="1" dirty="0" err="1">
                <a:latin typeface="Eras Medium ITC" panose="020B0602030504020804" pitchFamily="34" charset="0"/>
              </a:rPr>
              <a:t>sinh</a:t>
            </a:r>
            <a:r>
              <a:rPr lang="en-US" sz="4000" b="1" dirty="0">
                <a:latin typeface="Eras Medium ITC" panose="020B0602030504020804" pitchFamily="34" charset="0"/>
              </a:rPr>
              <a:t> </a:t>
            </a:r>
            <a:r>
              <a:rPr lang="en-US" sz="4000" b="1" dirty="0" err="1">
                <a:latin typeface="Eras Medium ITC" panose="020B0602030504020804" pitchFamily="34" charset="0"/>
              </a:rPr>
              <a:t>thân</a:t>
            </a:r>
            <a:r>
              <a:rPr lang="en-US" sz="4000" b="1" dirty="0">
                <a:latin typeface="Eras Medium ITC" panose="020B0602030504020804" pitchFamily="34" charset="0"/>
              </a:rPr>
              <a:t> </a:t>
            </a:r>
            <a:r>
              <a:rPr lang="en-US" sz="4000" b="1" dirty="0" err="1">
                <a:latin typeface="Eras Medium ITC" panose="020B0602030504020804" pitchFamily="34" charset="0"/>
              </a:rPr>
              <a:t>mến</a:t>
            </a:r>
            <a:r>
              <a:rPr lang="en-US" sz="4000" b="1" dirty="0">
                <a:latin typeface="Eras Medium ITC" panose="020B06020305040208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08370">
            <a:off x="-247276" y="1215824"/>
            <a:ext cx="1453752" cy="1252550"/>
          </a:xfrm>
          <a:prstGeom prst="rect">
            <a:avLst/>
          </a:prstGeom>
          <a:noFill/>
          <a:ln>
            <a:noFill/>
          </a:ln>
          <a:effectLst>
            <a:outerShdw blurRad="14288" dist="28575" dir="1206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654" name="Google Shape;65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8350" y="931575"/>
            <a:ext cx="1719450" cy="9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943743">
            <a:off x="179067" y="1507189"/>
            <a:ext cx="678616" cy="11615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0606E6-CEDB-85F9-8521-AB16D7FC5611}"/>
              </a:ext>
            </a:extLst>
          </p:cNvPr>
          <p:cNvSpPr txBox="1"/>
          <p:nvPr/>
        </p:nvSpPr>
        <p:spPr>
          <a:xfrm>
            <a:off x="1742453" y="438037"/>
            <a:ext cx="5659093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 GIÁ BÀI VIẾT LUẬN VỀ BẢN THÂN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C3D4F4-A3EC-95A9-E933-C4F934B0D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237164"/>
              </p:ext>
            </p:extLst>
          </p:nvPr>
        </p:nvGraphicFramePr>
        <p:xfrm>
          <a:off x="936702" y="931575"/>
          <a:ext cx="7538751" cy="3773888"/>
        </p:xfrm>
        <a:graphic>
          <a:graphicData uri="http://schemas.openxmlformats.org/drawingml/2006/table">
            <a:tbl>
              <a:tblPr firstRow="1" firstCol="1" bandRow="1">
                <a:tableStyleId>{92166290-4E1D-4618-BC30-FB25F4BDDA2E}</a:tableStyleId>
              </a:tblPr>
              <a:tblGrid>
                <a:gridCol w="649632">
                  <a:extLst>
                    <a:ext uri="{9D8B030D-6E8A-4147-A177-3AD203B41FA5}">
                      <a16:colId xmlns:a16="http://schemas.microsoft.com/office/drawing/2014/main" val="4124754066"/>
                    </a:ext>
                  </a:extLst>
                </a:gridCol>
                <a:gridCol w="5282817">
                  <a:extLst>
                    <a:ext uri="{9D8B030D-6E8A-4147-A177-3AD203B41FA5}">
                      <a16:colId xmlns:a16="http://schemas.microsoft.com/office/drawing/2014/main" val="4222578114"/>
                    </a:ext>
                  </a:extLst>
                </a:gridCol>
                <a:gridCol w="468351">
                  <a:extLst>
                    <a:ext uri="{9D8B030D-6E8A-4147-A177-3AD203B41FA5}">
                      <a16:colId xmlns:a16="http://schemas.microsoft.com/office/drawing/2014/main" val="985577686"/>
                    </a:ext>
                  </a:extLst>
                </a:gridCol>
                <a:gridCol w="646771">
                  <a:extLst>
                    <a:ext uri="{9D8B030D-6E8A-4147-A177-3AD203B41FA5}">
                      <a16:colId xmlns:a16="http://schemas.microsoft.com/office/drawing/2014/main" val="420601625"/>
                    </a:ext>
                  </a:extLst>
                </a:gridCol>
                <a:gridCol w="491180">
                  <a:extLst>
                    <a:ext uri="{9D8B030D-6E8A-4147-A177-3AD203B41FA5}">
                      <a16:colId xmlns:a16="http://schemas.microsoft.com/office/drawing/2014/main" val="2434185477"/>
                    </a:ext>
                  </a:extLst>
                </a:gridCol>
              </a:tblGrid>
              <a:tr h="577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300" b="1" kern="1200" dirty="0">
                          <a:effectLst/>
                          <a:latin typeface="+mn-lt"/>
                        </a:rPr>
                        <a:t>STT</a:t>
                      </a:r>
                      <a:endParaRPr lang="en-US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300" b="1" kern="1200" dirty="0">
                          <a:effectLst/>
                          <a:latin typeface="+mn-lt"/>
                        </a:rPr>
                        <a:t>Tiêu chí</a:t>
                      </a:r>
                      <a:endParaRPr lang="en-US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 dirty="0" err="1">
                          <a:effectLst/>
                          <a:latin typeface="+mn-lt"/>
                        </a:rPr>
                        <a:t>Tốt</a:t>
                      </a:r>
                      <a:endParaRPr lang="en-US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 kern="1200" dirty="0" err="1">
                          <a:effectLst/>
                          <a:latin typeface="+mn-lt"/>
                        </a:rPr>
                        <a:t>Bình</a:t>
                      </a:r>
                      <a:r>
                        <a:rPr lang="en-US" sz="1300" b="1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1" kern="1200" dirty="0" err="1">
                          <a:effectLst/>
                          <a:latin typeface="+mn-lt"/>
                        </a:rPr>
                        <a:t>thường</a:t>
                      </a:r>
                      <a:endParaRPr lang="en-US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 kern="1200" dirty="0" err="1">
                          <a:effectLst/>
                          <a:latin typeface="+mn-lt"/>
                        </a:rPr>
                        <a:t>Chưa</a:t>
                      </a:r>
                      <a:r>
                        <a:rPr lang="en-US" sz="1300" b="1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1" kern="1200" dirty="0" err="1">
                          <a:effectLst/>
                          <a:latin typeface="+mn-lt"/>
                        </a:rPr>
                        <a:t>tốt</a:t>
                      </a:r>
                      <a:endParaRPr lang="en-US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866617"/>
                  </a:ext>
                </a:extLst>
              </a:tr>
              <a:tr h="38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 kern="1200" dirty="0">
                          <a:effectLst/>
                        </a:rPr>
                        <a:t>1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kern="1200" dirty="0">
                          <a:effectLst/>
                        </a:rPr>
                        <a:t>Đảm bảo </a:t>
                      </a:r>
                      <a:r>
                        <a:rPr lang="en-US" sz="1400" kern="1200" dirty="0" err="1">
                          <a:effectLst/>
                        </a:rPr>
                        <a:t>cấu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trúc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bài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văn</a:t>
                      </a:r>
                      <a:r>
                        <a:rPr lang="en-US" sz="1400" kern="1200" dirty="0">
                          <a:effectLst/>
                        </a:rPr>
                        <a:t>: </a:t>
                      </a:r>
                      <a:r>
                        <a:rPr lang="en-US" sz="1400" kern="1200" dirty="0" err="1">
                          <a:effectLst/>
                        </a:rPr>
                        <a:t>mở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bài</a:t>
                      </a:r>
                      <a:r>
                        <a:rPr lang="en-US" sz="1400" kern="1200" dirty="0">
                          <a:effectLst/>
                        </a:rPr>
                        <a:t>, </a:t>
                      </a:r>
                      <a:r>
                        <a:rPr lang="en-US" sz="1400" kern="1200" dirty="0" err="1">
                          <a:effectLst/>
                        </a:rPr>
                        <a:t>thân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bài</a:t>
                      </a:r>
                      <a:r>
                        <a:rPr lang="en-US" sz="1400" kern="1200" dirty="0">
                          <a:effectLst/>
                        </a:rPr>
                        <a:t>, </a:t>
                      </a:r>
                      <a:r>
                        <a:rPr lang="en-US" sz="1400" kern="1200" dirty="0" err="1">
                          <a:effectLst/>
                        </a:rPr>
                        <a:t>kết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bài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8097542"/>
                  </a:ext>
                </a:extLst>
              </a:tr>
              <a:tr h="38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 kern="1200" dirty="0">
                          <a:effectLst/>
                        </a:rPr>
                        <a:t>2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Xác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định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đúng</a:t>
                      </a:r>
                      <a:r>
                        <a:rPr lang="en-US" sz="1400" kern="1200" dirty="0">
                          <a:effectLst/>
                        </a:rPr>
                        <a:t> ý </a:t>
                      </a:r>
                      <a:r>
                        <a:rPr lang="en-US" sz="1400" kern="1200" dirty="0" err="1">
                          <a:effectLst/>
                        </a:rPr>
                        <a:t>tưởng</a:t>
                      </a:r>
                      <a:r>
                        <a:rPr lang="en-US" sz="1400" kern="1200" dirty="0">
                          <a:effectLst/>
                        </a:rPr>
                        <a:t>, </a:t>
                      </a:r>
                      <a:r>
                        <a:rPr lang="en-US" sz="1400" kern="1200" dirty="0" err="1">
                          <a:effectLst/>
                        </a:rPr>
                        <a:t>mục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đích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1628514"/>
                  </a:ext>
                </a:extLst>
              </a:tr>
              <a:tr h="38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 kern="1200" dirty="0">
                          <a:effectLst/>
                        </a:rPr>
                        <a:t>3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Xác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định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được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hệ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thống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luận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điểm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làm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thông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điệp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1266597"/>
                  </a:ext>
                </a:extLst>
              </a:tr>
              <a:tr h="395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4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Lựa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chọn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được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những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dẫn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chứng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những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trải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nghiệm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thực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tế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của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thân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288156"/>
                  </a:ext>
                </a:extLst>
              </a:tr>
              <a:tr h="395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5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Bài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làm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tính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liên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kết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trật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tự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sắp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xếp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luận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điểm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hợp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lí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lựa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chọn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thao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lập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luận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phù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hợp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7421676"/>
                  </a:ext>
                </a:extLst>
              </a:tr>
              <a:tr h="38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6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Bài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viết</a:t>
                      </a:r>
                      <a:r>
                        <a:rPr lang="vi-VN" sz="1400" kern="1200" dirty="0">
                          <a:effectLst/>
                        </a:rPr>
                        <a:t> đảm bảo yêu cầu về chính tả, cách sử dụng từ ngữ, ngữ pháp.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87928734"/>
                  </a:ext>
                </a:extLst>
              </a:tr>
              <a:tr h="584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7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S</a:t>
                      </a:r>
                      <a:r>
                        <a:rPr lang="vi-VN" sz="1400" kern="1200" dirty="0">
                          <a:effectLst/>
                        </a:rPr>
                        <a:t>ự sáng tạo: suy nghĩ sâu sắc về vấn đề nghị luận; có cách diễn đạt mới mẻ</a:t>
                      </a:r>
                      <a:r>
                        <a:rPr lang="en-US" sz="1400" kern="1200" dirty="0">
                          <a:effectLst/>
                        </a:rPr>
                        <a:t>; </a:t>
                      </a:r>
                      <a:r>
                        <a:rPr lang="en-US" sz="1400" kern="1200" dirty="0" err="1">
                          <a:effectLst/>
                        </a:rPr>
                        <a:t>sự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đan</a:t>
                      </a:r>
                      <a:r>
                        <a:rPr lang="en-US" sz="1400" kern="1200" dirty="0">
                          <a:effectLst/>
                        </a:rPr>
                        <a:t> xen </a:t>
                      </a:r>
                      <a:r>
                        <a:rPr lang="en-US" sz="1400" kern="1200" dirty="0" err="1">
                          <a:effectLst/>
                        </a:rPr>
                        <a:t>các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yếu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tố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tự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sự</a:t>
                      </a:r>
                      <a:r>
                        <a:rPr lang="en-US" sz="1400" kern="1200" dirty="0">
                          <a:effectLst/>
                        </a:rPr>
                        <a:t>, </a:t>
                      </a:r>
                      <a:r>
                        <a:rPr lang="en-US" sz="1400" kern="1200" dirty="0" err="1">
                          <a:effectLst/>
                        </a:rPr>
                        <a:t>biểu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cảm</a:t>
                      </a:r>
                      <a:r>
                        <a:rPr lang="en-US" sz="1400" kern="1200" dirty="0">
                          <a:effectLst/>
                        </a:rPr>
                        <a:t>…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86839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4889">
            <a:off x="6053425" y="1207194"/>
            <a:ext cx="704601" cy="607089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612" name="Google Shape;6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4889">
            <a:off x="6074040" y="1221875"/>
            <a:ext cx="704601" cy="607089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613" name="Google Shape;6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4889">
            <a:off x="2385950" y="1207194"/>
            <a:ext cx="704601" cy="607089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614" name="Google Shape;6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4889">
            <a:off x="2406565" y="1215567"/>
            <a:ext cx="704601" cy="607089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sp>
        <p:nvSpPr>
          <p:cNvPr id="615" name="Google Shape;615;p32"/>
          <p:cNvSpPr txBox="1">
            <a:spLocks noGrp="1"/>
          </p:cNvSpPr>
          <p:nvPr>
            <p:ph type="title"/>
          </p:nvPr>
        </p:nvSpPr>
        <p:spPr>
          <a:xfrm>
            <a:off x="713218" y="372264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Franklin Gothic Demi Cond" panose="020B0706030402020204" pitchFamily="34" charset="0"/>
              </a:rPr>
              <a:t>Nhận xét</a:t>
            </a:r>
            <a:endParaRPr sz="3600" dirty="0">
              <a:latin typeface="Franklin Gothic Demi Cond" panose="020B0706030402020204" pitchFamily="34" charset="0"/>
            </a:endParaRPr>
          </a:p>
        </p:txBody>
      </p:sp>
      <p:sp>
        <p:nvSpPr>
          <p:cNvPr id="616" name="Google Shape;616;p32"/>
          <p:cNvSpPr txBox="1">
            <a:spLocks noGrp="1"/>
          </p:cNvSpPr>
          <p:nvPr>
            <p:ph type="title" idx="2"/>
          </p:nvPr>
        </p:nvSpPr>
        <p:spPr>
          <a:xfrm>
            <a:off x="2414304" y="1139363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17" name="Google Shape;617;p32"/>
          <p:cNvSpPr txBox="1">
            <a:spLocks noGrp="1"/>
          </p:cNvSpPr>
          <p:nvPr>
            <p:ph type="title" idx="3"/>
          </p:nvPr>
        </p:nvSpPr>
        <p:spPr>
          <a:xfrm>
            <a:off x="1293443" y="1888361"/>
            <a:ext cx="31670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adugi" panose="020B0502040204020203" pitchFamily="34" charset="0"/>
                <a:ea typeface="Gadugi" panose="020B0502040204020203" pitchFamily="34" charset="0"/>
              </a:rPr>
              <a:t>Ưu điểm chung</a:t>
            </a:r>
            <a:endParaRPr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618" name="Google Shape;618;p32"/>
          <p:cNvSpPr txBox="1">
            <a:spLocks noGrp="1"/>
          </p:cNvSpPr>
          <p:nvPr>
            <p:ph type="subTitle" idx="1"/>
          </p:nvPr>
        </p:nvSpPr>
        <p:spPr>
          <a:xfrm>
            <a:off x="1053473" y="2429199"/>
            <a:ext cx="3167014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sz="2000" dirty="0"/>
          </a:p>
        </p:txBody>
      </p:sp>
      <p:sp>
        <p:nvSpPr>
          <p:cNvPr id="622" name="Google Shape;622;p32"/>
          <p:cNvSpPr txBox="1">
            <a:spLocks noGrp="1"/>
          </p:cNvSpPr>
          <p:nvPr>
            <p:ph type="title" idx="7"/>
          </p:nvPr>
        </p:nvSpPr>
        <p:spPr>
          <a:xfrm>
            <a:off x="6081664" y="1139363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23" name="Google Shape;623;p32"/>
          <p:cNvSpPr txBox="1">
            <a:spLocks noGrp="1"/>
          </p:cNvSpPr>
          <p:nvPr>
            <p:ph type="title" idx="8"/>
          </p:nvPr>
        </p:nvSpPr>
        <p:spPr>
          <a:xfrm>
            <a:off x="5056476" y="1882113"/>
            <a:ext cx="29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adugi" panose="020B0502040204020203" pitchFamily="34" charset="0"/>
                <a:ea typeface="Gadugi" panose="020B0502040204020203" pitchFamily="34" charset="0"/>
              </a:rPr>
              <a:t>Nhược điểm chung</a:t>
            </a:r>
            <a:endParaRPr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624" name="Google Shape;624;p32"/>
          <p:cNvSpPr txBox="1">
            <a:spLocks noGrp="1"/>
          </p:cNvSpPr>
          <p:nvPr>
            <p:ph type="subTitle" idx="9"/>
          </p:nvPr>
        </p:nvSpPr>
        <p:spPr>
          <a:xfrm>
            <a:off x="5138470" y="2429780"/>
            <a:ext cx="29640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/>
          </a:p>
        </p:txBody>
      </p:sp>
      <p:pic>
        <p:nvPicPr>
          <p:cNvPr id="628" name="Google Shape;62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35436">
            <a:off x="8340628" y="3245525"/>
            <a:ext cx="1310972" cy="1129524"/>
          </a:xfrm>
          <a:prstGeom prst="rect">
            <a:avLst/>
          </a:prstGeom>
          <a:noFill/>
          <a:ln>
            <a:noFill/>
          </a:ln>
          <a:effectLst>
            <a:outerShdw blurRad="14288" dist="28575" dir="1242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629" name="Google Shape;62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963197">
            <a:off x="8489190" y="3922792"/>
            <a:ext cx="562226" cy="612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2612" y="2904273"/>
            <a:ext cx="748736" cy="74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130045">
            <a:off x="584303" y="560763"/>
            <a:ext cx="408475" cy="703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" grpId="0"/>
      <p:bldP spid="618" grpId="0" build="p"/>
      <p:bldP spid="623" grpId="0"/>
      <p:bldP spid="6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35"/>
          <p:cNvGrpSpPr/>
          <p:nvPr/>
        </p:nvGrpSpPr>
        <p:grpSpPr>
          <a:xfrm>
            <a:off x="1077951" y="1037550"/>
            <a:ext cx="6474423" cy="3368326"/>
            <a:chOff x="1536849" y="887587"/>
            <a:chExt cx="6070301" cy="3368326"/>
          </a:xfrm>
        </p:grpSpPr>
        <p:pic>
          <p:nvPicPr>
            <p:cNvPr id="661" name="Google Shape;661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" flipH="1">
              <a:off x="1536849" y="887594"/>
              <a:ext cx="6070301" cy="3368311"/>
            </a:xfrm>
            <a:prstGeom prst="rect">
              <a:avLst/>
            </a:prstGeom>
            <a:noFill/>
            <a:ln>
              <a:noFill/>
            </a:ln>
            <a:effectLst>
              <a:outerShdw blurRad="14288" dist="28575" dir="5400000" algn="bl" rotWithShape="0">
                <a:srgbClr val="000000">
                  <a:alpha val="13000"/>
                </a:srgbClr>
              </a:outerShdw>
            </a:effectLst>
          </p:spPr>
        </p:pic>
        <p:pic>
          <p:nvPicPr>
            <p:cNvPr id="662" name="Google Shape;662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8299349">
              <a:off x="6738426" y="3109619"/>
              <a:ext cx="206697" cy="356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6730648">
              <a:off x="1915496" y="940749"/>
              <a:ext cx="382237" cy="658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5" name="Google Shape;665;p35"/>
          <p:cNvSpPr txBox="1">
            <a:spLocks noGrp="1"/>
          </p:cNvSpPr>
          <p:nvPr>
            <p:ph type="subTitle" idx="1"/>
          </p:nvPr>
        </p:nvSpPr>
        <p:spPr>
          <a:xfrm>
            <a:off x="1599617" y="464551"/>
            <a:ext cx="5552713" cy="5197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err="1"/>
              <a:t>Lưu</a:t>
            </a:r>
            <a:r>
              <a:rPr lang="en-US" sz="2400" b="1" dirty="0"/>
              <a:t> ý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viết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bản</a:t>
            </a:r>
            <a:r>
              <a:rPr lang="en-US" sz="2400" b="1" dirty="0"/>
              <a:t> </a:t>
            </a:r>
            <a:r>
              <a:rPr lang="en-US" sz="2400" b="1" dirty="0" err="1"/>
              <a:t>thân</a:t>
            </a:r>
            <a:endParaRPr sz="2400" b="1" dirty="0"/>
          </a:p>
        </p:txBody>
      </p:sp>
      <p:pic>
        <p:nvPicPr>
          <p:cNvPr id="666" name="Google Shape;66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41352">
            <a:off x="7120774" y="1669692"/>
            <a:ext cx="1612903" cy="17265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B59450-0D0B-40C3-9CD5-FC8D1A24F22E}"/>
              </a:ext>
            </a:extLst>
          </p:cNvPr>
          <p:cNvSpPr txBox="1"/>
          <p:nvPr/>
        </p:nvSpPr>
        <p:spPr>
          <a:xfrm>
            <a:off x="1312493" y="1729605"/>
            <a:ext cx="600533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err="1">
                <a:solidFill>
                  <a:srgbClr val="C00000"/>
                </a:solidFill>
              </a:rPr>
              <a:t>Xác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định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tư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tưởng</a:t>
            </a:r>
            <a:r>
              <a:rPr lang="en-US" sz="2200" dirty="0">
                <a:solidFill>
                  <a:srgbClr val="C00000"/>
                </a:solidFill>
              </a:rPr>
              <a:t>, </a:t>
            </a:r>
            <a:r>
              <a:rPr lang="en-US" sz="2200" dirty="0" err="1">
                <a:solidFill>
                  <a:srgbClr val="C00000"/>
                </a:solidFill>
              </a:rPr>
              <a:t>mục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đích</a:t>
            </a:r>
            <a:r>
              <a:rPr lang="en-US" sz="2200" dirty="0">
                <a:solidFill>
                  <a:srgbClr val="C00000"/>
                </a:solidFill>
              </a:rPr>
              <a:t>, </a:t>
            </a:r>
            <a:r>
              <a:rPr lang="en-US" sz="2200" dirty="0" err="1">
                <a:solidFill>
                  <a:srgbClr val="C00000"/>
                </a:solidFill>
              </a:rPr>
              <a:t>thông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điệp</a:t>
            </a:r>
            <a:endParaRPr lang="en-US" sz="2200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 err="1">
                <a:solidFill>
                  <a:srgbClr val="C00000"/>
                </a:solidFill>
              </a:rPr>
              <a:t>Luận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điểm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chặt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chẽ</a:t>
            </a:r>
            <a:r>
              <a:rPr lang="en-US" sz="2200" dirty="0">
                <a:solidFill>
                  <a:srgbClr val="C00000"/>
                </a:solidFill>
              </a:rPr>
              <a:t>, </a:t>
            </a:r>
            <a:r>
              <a:rPr lang="en-US" sz="2200" dirty="0" err="1">
                <a:solidFill>
                  <a:srgbClr val="C00000"/>
                </a:solidFill>
              </a:rPr>
              <a:t>lập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luận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rõ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ràng</a:t>
            </a:r>
            <a:endParaRPr lang="en-US" sz="2200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 err="1">
                <a:solidFill>
                  <a:srgbClr val="C00000"/>
                </a:solidFill>
              </a:rPr>
              <a:t>Dẫn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chứng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bằng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trải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nghiệm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thiết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thực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tiễn</a:t>
            </a:r>
            <a:endParaRPr lang="en-US" sz="2200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200" dirty="0" err="1">
                <a:solidFill>
                  <a:srgbClr val="C00000"/>
                </a:solidFill>
              </a:rPr>
              <a:t>Sáng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tạo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trong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diễn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đạt</a:t>
            </a:r>
            <a:r>
              <a:rPr lang="en-US" sz="2200" dirty="0">
                <a:solidFill>
                  <a:srgbClr val="C00000"/>
                </a:solidFill>
              </a:rPr>
              <a:t>, </a:t>
            </a:r>
            <a:r>
              <a:rPr lang="en-US" sz="2200" dirty="0" err="1">
                <a:solidFill>
                  <a:srgbClr val="C00000"/>
                </a:solidFill>
              </a:rPr>
              <a:t>đan</a:t>
            </a:r>
            <a:r>
              <a:rPr lang="en-US" sz="2200" dirty="0">
                <a:solidFill>
                  <a:srgbClr val="C00000"/>
                </a:solidFill>
              </a:rPr>
              <a:t> xen </a:t>
            </a:r>
            <a:r>
              <a:rPr lang="en-US" sz="2200" dirty="0" err="1">
                <a:solidFill>
                  <a:srgbClr val="C00000"/>
                </a:solidFill>
              </a:rPr>
              <a:t>các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yếu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tố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biểu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cảm</a:t>
            </a:r>
            <a:r>
              <a:rPr lang="en-US" sz="2200" dirty="0">
                <a:solidFill>
                  <a:srgbClr val="C00000"/>
                </a:solidFill>
              </a:rPr>
              <a:t>, </a:t>
            </a:r>
            <a:r>
              <a:rPr lang="en-US" sz="2200" dirty="0" err="1">
                <a:solidFill>
                  <a:srgbClr val="C00000"/>
                </a:solidFill>
              </a:rPr>
              <a:t>tự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sự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khi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cần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thiết</a:t>
            </a:r>
            <a:endParaRPr lang="en-US" sz="2200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endParaRPr lang="en-US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08365">
            <a:off x="3986305" y="1321912"/>
            <a:ext cx="1233816" cy="1063051"/>
          </a:xfrm>
          <a:prstGeom prst="rect">
            <a:avLst/>
          </a:prstGeom>
          <a:noFill/>
          <a:ln>
            <a:noFill/>
          </a:ln>
          <a:effectLst>
            <a:outerShdw blurRad="14288" dist="28575" dir="1206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637" name="Google Shape;63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961" y="1936950"/>
            <a:ext cx="902018" cy="18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60941">
            <a:off x="-73024" y="2208348"/>
            <a:ext cx="1233816" cy="1063051"/>
          </a:xfrm>
          <a:prstGeom prst="rect">
            <a:avLst/>
          </a:prstGeom>
          <a:noFill/>
          <a:ln>
            <a:noFill/>
          </a:ln>
          <a:effectLst>
            <a:outerShdw blurRad="14288" dist="28575" dir="12060000" algn="bl" rotWithShape="0">
              <a:srgbClr val="000000">
                <a:alpha val="9000"/>
              </a:srgbClr>
            </a:outerShdw>
          </a:effectLst>
        </p:spPr>
      </p:pic>
      <p:sp>
        <p:nvSpPr>
          <p:cNvPr id="639" name="Google Shape;639;p33"/>
          <p:cNvSpPr txBox="1">
            <a:spLocks noGrp="1"/>
          </p:cNvSpPr>
          <p:nvPr>
            <p:ph type="title"/>
          </p:nvPr>
        </p:nvSpPr>
        <p:spPr>
          <a:xfrm>
            <a:off x="1293784" y="2508093"/>
            <a:ext cx="6556282" cy="14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ranklin Gothic Medium Cond" panose="020B0606030402020204" pitchFamily="34" charset="0"/>
              </a:rPr>
              <a:t>TỰ CHỮA BÀI</a:t>
            </a:r>
            <a:endParaRPr dirty="0">
              <a:latin typeface="Franklin Gothic Medium Cond" panose="020B0606030402020204" pitchFamily="34" charset="0"/>
            </a:endParaRPr>
          </a:p>
        </p:txBody>
      </p:sp>
      <p:sp>
        <p:nvSpPr>
          <p:cNvPr id="641" name="Google Shape;641;p33"/>
          <p:cNvSpPr txBox="1">
            <a:spLocks noGrp="1"/>
          </p:cNvSpPr>
          <p:nvPr>
            <p:ph type="title" idx="2"/>
          </p:nvPr>
        </p:nvSpPr>
        <p:spPr>
          <a:xfrm>
            <a:off x="3489975" y="1236038"/>
            <a:ext cx="21639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642" name="Google Shape;64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46121">
            <a:off x="7515812" y="827927"/>
            <a:ext cx="1731677" cy="960898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643" name="Google Shape;64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700000">
            <a:off x="7876766" y="1364963"/>
            <a:ext cx="1493508" cy="199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7200012">
            <a:off x="8064720" y="452340"/>
            <a:ext cx="814722" cy="139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8299352">
            <a:off x="510758" y="2737589"/>
            <a:ext cx="268442" cy="46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6730655">
            <a:off x="274157" y="2101373"/>
            <a:ext cx="149251" cy="257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8892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7"/>
          <p:cNvSpPr txBox="1">
            <a:spLocks noGrp="1"/>
          </p:cNvSpPr>
          <p:nvPr>
            <p:ph type="title"/>
          </p:nvPr>
        </p:nvSpPr>
        <p:spPr>
          <a:xfrm>
            <a:off x="713250" y="158681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Franklin Gothic Medium Cond" panose="020B0606030402020204" pitchFamily="34" charset="0"/>
              </a:rPr>
              <a:t>PHIẾU TỰ NHẬN XÉT ĐÁNH GIÁ</a:t>
            </a:r>
            <a:endParaRPr sz="2800" dirty="0">
              <a:latin typeface="Franklin Gothic Medium Cond" panose="020B0606030402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9D25798-65E7-EC3B-B318-ADC3939F3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817961"/>
              </p:ext>
            </p:extLst>
          </p:nvPr>
        </p:nvGraphicFramePr>
        <p:xfrm>
          <a:off x="1234069" y="2294210"/>
          <a:ext cx="6542048" cy="1955800"/>
        </p:xfrm>
        <a:graphic>
          <a:graphicData uri="http://schemas.openxmlformats.org/drawingml/2006/table">
            <a:tbl>
              <a:tblPr firstRow="1" bandRow="1">
                <a:tableStyleId>{92166290-4E1D-4618-BC30-FB25F4BDDA2E}</a:tableStyleId>
              </a:tblPr>
              <a:tblGrid>
                <a:gridCol w="3271024">
                  <a:extLst>
                    <a:ext uri="{9D8B030D-6E8A-4147-A177-3AD203B41FA5}">
                      <a16:colId xmlns:a16="http://schemas.microsoft.com/office/drawing/2014/main" val="2472224501"/>
                    </a:ext>
                  </a:extLst>
                </a:gridCol>
                <a:gridCol w="3271024">
                  <a:extLst>
                    <a:ext uri="{9D8B030D-6E8A-4147-A177-3AD203B41FA5}">
                      <a16:colId xmlns:a16="http://schemas.microsoft.com/office/drawing/2014/main" val="152995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Ưu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điểm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cần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phát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huy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Nhược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điểm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cần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khắc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phục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041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22818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B0C4709-AE84-2419-D141-7E48C6C455BC}"/>
              </a:ext>
            </a:extLst>
          </p:cNvPr>
          <p:cNvSpPr txBox="1"/>
          <p:nvPr/>
        </p:nvSpPr>
        <p:spPr>
          <a:xfrm>
            <a:off x="873298" y="700202"/>
            <a:ext cx="739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,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dây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Google Shape;117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19054">
            <a:off x="-336313" y="1490239"/>
            <a:ext cx="1731677" cy="960898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1172" name="Google Shape;117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34835">
            <a:off x="41780" y="1266223"/>
            <a:ext cx="814721" cy="13945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48"/>
          <p:cNvSpPr txBox="1">
            <a:spLocks noGrp="1"/>
          </p:cNvSpPr>
          <p:nvPr>
            <p:ph type="title"/>
          </p:nvPr>
        </p:nvSpPr>
        <p:spPr>
          <a:xfrm>
            <a:off x="1512263" y="1565776"/>
            <a:ext cx="6336600" cy="19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 you!</a:t>
            </a:r>
            <a:endParaRPr dirty="0"/>
          </a:p>
        </p:txBody>
      </p:sp>
      <p:pic>
        <p:nvPicPr>
          <p:cNvPr id="1175" name="Google Shape;1175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 flipH="1">
            <a:off x="-157217" y="617317"/>
            <a:ext cx="1296436" cy="1728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525" y="2521000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547828">
            <a:off x="6475713" y="329820"/>
            <a:ext cx="1470749" cy="174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34878">
            <a:off x="4940300" y="871150"/>
            <a:ext cx="1532800" cy="1320650"/>
          </a:xfrm>
          <a:prstGeom prst="rect">
            <a:avLst/>
          </a:prstGeom>
          <a:noFill/>
          <a:ln>
            <a:noFill/>
          </a:ln>
          <a:effectLst>
            <a:outerShdw blurRad="14288" dist="47625" dir="1242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593" name="Google Shape;59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12464">
            <a:off x="7109436" y="3386676"/>
            <a:ext cx="1731677" cy="960898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sp>
        <p:nvSpPr>
          <p:cNvPr id="594" name="Google Shape;594;p30"/>
          <p:cNvSpPr txBox="1">
            <a:spLocks noGrp="1"/>
          </p:cNvSpPr>
          <p:nvPr>
            <p:ph type="ctrTitle"/>
          </p:nvPr>
        </p:nvSpPr>
        <p:spPr>
          <a:xfrm>
            <a:off x="526773" y="1599434"/>
            <a:ext cx="4641300" cy="3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dirty="0">
                <a:latin typeface="Gill Sans MT Condensed" panose="020B0506020104020203" pitchFamily="34" charset="0"/>
              </a:rPr>
              <a:t>VIẾT BÀI LUẬN VỀ BẢN THÂN</a:t>
            </a:r>
            <a:endParaRPr sz="6800" dirty="0">
              <a:latin typeface="Gill Sans MT Condensed" panose="020B0506020104020203" pitchFamily="34" charset="0"/>
            </a:endParaRPr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1"/>
          </p:nvPr>
        </p:nvSpPr>
        <p:spPr>
          <a:xfrm>
            <a:off x="798123" y="3771904"/>
            <a:ext cx="4098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/>
              <a:t>Tiết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endParaRPr sz="2800" b="1" dirty="0"/>
          </a:p>
        </p:txBody>
      </p:sp>
      <p:pic>
        <p:nvPicPr>
          <p:cNvPr id="596" name="Google Shape;59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43225" y="1000700"/>
            <a:ext cx="2275450" cy="3142100"/>
          </a:xfrm>
          <a:prstGeom prst="rect">
            <a:avLst/>
          </a:prstGeom>
          <a:noFill/>
          <a:ln>
            <a:noFill/>
          </a:ln>
          <a:effectLst>
            <a:outerShdw blurRad="14288" dist="38100" dir="8760000" algn="bl" rotWithShape="0">
              <a:srgbClr val="000000">
                <a:alpha val="28000"/>
              </a:srgbClr>
            </a:outerShdw>
          </a:effectLst>
        </p:spPr>
      </p:pic>
      <p:pic>
        <p:nvPicPr>
          <p:cNvPr id="597" name="Google Shape;597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268099">
            <a:off x="7635800" y="3460216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">
            <a:off x="5107078" y="991129"/>
            <a:ext cx="911918" cy="10806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15C8E0-BBFB-4914-B8E2-66DD86C0BBFF}"/>
              </a:ext>
            </a:extLst>
          </p:cNvPr>
          <p:cNvSpPr txBox="1"/>
          <p:nvPr/>
        </p:nvSpPr>
        <p:spPr>
          <a:xfrm>
            <a:off x="2235101" y="402474"/>
            <a:ext cx="5402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</a:rPr>
              <a:t> 9 – HÀNH TRANG CUỘC SỐNG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A0C756-82B8-9C55-0C36-489C8AA47FB9}"/>
              </a:ext>
            </a:extLst>
          </p:cNvPr>
          <p:cNvSpPr txBox="1"/>
          <p:nvPr/>
        </p:nvSpPr>
        <p:spPr>
          <a:xfrm>
            <a:off x="400558" y="963505"/>
            <a:ext cx="2083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+mn-lt"/>
              </a:rPr>
              <a:t>Tiết</a:t>
            </a:r>
            <a:r>
              <a:rPr lang="en-US" sz="2000" b="1" dirty="0">
                <a:latin typeface="+mn-lt"/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08365">
            <a:off x="3986305" y="1321912"/>
            <a:ext cx="1233816" cy="1063051"/>
          </a:xfrm>
          <a:prstGeom prst="rect">
            <a:avLst/>
          </a:prstGeom>
          <a:noFill/>
          <a:ln>
            <a:noFill/>
          </a:ln>
          <a:effectLst>
            <a:outerShdw blurRad="14288" dist="28575" dir="1206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637" name="Google Shape;63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961" y="1936950"/>
            <a:ext cx="902018" cy="18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60941">
            <a:off x="-53383" y="2171087"/>
            <a:ext cx="1233816" cy="1063051"/>
          </a:xfrm>
          <a:prstGeom prst="rect">
            <a:avLst/>
          </a:prstGeom>
          <a:noFill/>
          <a:ln>
            <a:noFill/>
          </a:ln>
          <a:effectLst>
            <a:outerShdw blurRad="14288" dist="28575" dir="12060000" algn="bl" rotWithShape="0">
              <a:srgbClr val="000000">
                <a:alpha val="9000"/>
              </a:srgbClr>
            </a:outerShdw>
          </a:effectLst>
        </p:spPr>
      </p:pic>
      <p:sp>
        <p:nvSpPr>
          <p:cNvPr id="639" name="Google Shape;639;p33"/>
          <p:cNvSpPr txBox="1">
            <a:spLocks noGrp="1"/>
          </p:cNvSpPr>
          <p:nvPr>
            <p:ph type="title"/>
          </p:nvPr>
        </p:nvSpPr>
        <p:spPr>
          <a:xfrm>
            <a:off x="1586700" y="2672663"/>
            <a:ext cx="5970450" cy="14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Franklin Gothic Book" panose="020B0503020102020204" pitchFamily="34" charset="0"/>
              </a:rPr>
              <a:t>KHỞI ĐỘNG</a:t>
            </a:r>
            <a:endParaRPr sz="5400" b="1" dirty="0">
              <a:latin typeface="Franklin Gothic Book" panose="020B0503020102020204" pitchFamily="34" charset="0"/>
            </a:endParaRPr>
          </a:p>
        </p:txBody>
      </p:sp>
      <p:sp>
        <p:nvSpPr>
          <p:cNvPr id="641" name="Google Shape;641;p33"/>
          <p:cNvSpPr txBox="1">
            <a:spLocks noGrp="1"/>
          </p:cNvSpPr>
          <p:nvPr>
            <p:ph type="title" idx="2"/>
          </p:nvPr>
        </p:nvSpPr>
        <p:spPr>
          <a:xfrm>
            <a:off x="3489975" y="1236038"/>
            <a:ext cx="21639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642" name="Google Shape;64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46121">
            <a:off x="7515812" y="827927"/>
            <a:ext cx="1731677" cy="960898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643" name="Google Shape;64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700000">
            <a:off x="7890721" y="1428736"/>
            <a:ext cx="1493508" cy="199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7200012">
            <a:off x="7912243" y="572789"/>
            <a:ext cx="814722" cy="139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8299352">
            <a:off x="510758" y="2737589"/>
            <a:ext cx="268442" cy="46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6730655">
            <a:off x="274157" y="2101373"/>
            <a:ext cx="149251" cy="257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Google Shape;108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90025">
            <a:off x="-21598" y="993324"/>
            <a:ext cx="1296111" cy="1116722"/>
          </a:xfrm>
          <a:prstGeom prst="rect">
            <a:avLst/>
          </a:prstGeom>
          <a:noFill/>
          <a:ln>
            <a:noFill/>
          </a:ln>
          <a:effectLst>
            <a:outerShdw blurRad="14288" dist="38100" dir="3060000" algn="bl" rotWithShape="0">
              <a:srgbClr val="000000">
                <a:alpha val="12000"/>
              </a:srgbClr>
            </a:outerShdw>
          </a:effectLst>
        </p:spPr>
      </p:pic>
      <p:pic>
        <p:nvPicPr>
          <p:cNvPr id="1086" name="Google Shape;1086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45967" flipH="1">
            <a:off x="20835" y="1039355"/>
            <a:ext cx="864630" cy="10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277" y="712974"/>
            <a:ext cx="529444" cy="100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147061">
            <a:off x="243977" y="1745730"/>
            <a:ext cx="612169" cy="6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FE0672-E5FF-F414-61E5-7C3AA2B0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71" y="447590"/>
            <a:ext cx="6771530" cy="1009222"/>
          </a:xfrm>
        </p:spPr>
        <p:txBody>
          <a:bodyPr/>
          <a:lstStyle/>
          <a:p>
            <a:r>
              <a:rPr lang="en-US" sz="2400" dirty="0" err="1">
                <a:latin typeface="+mj-lt"/>
              </a:rPr>
              <a:t>Dựa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thức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học</a:t>
            </a:r>
            <a:r>
              <a:rPr lang="en-US" sz="2400" dirty="0">
                <a:latin typeface="+mj-lt"/>
              </a:rPr>
              <a:t> ở 2 </a:t>
            </a:r>
            <a:r>
              <a:rPr lang="en-US" sz="2400" dirty="0" err="1">
                <a:latin typeface="+mj-lt"/>
              </a:rPr>
              <a:t>tiết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trước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em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hoàn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phiếu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học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898E84-FBE0-725B-5C01-1244DE10B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537568"/>
              </p:ext>
            </p:extLst>
          </p:nvPr>
        </p:nvGraphicFramePr>
        <p:xfrm>
          <a:off x="1375317" y="1595189"/>
          <a:ext cx="7121406" cy="1508760"/>
        </p:xfrm>
        <a:graphic>
          <a:graphicData uri="http://schemas.openxmlformats.org/drawingml/2006/table">
            <a:tbl>
              <a:tblPr firstRow="1" bandRow="1">
                <a:tableStyleId>{92166290-4E1D-4618-BC30-FB25F4BDDA2E}</a:tableStyleId>
              </a:tblPr>
              <a:tblGrid>
                <a:gridCol w="1437049">
                  <a:extLst>
                    <a:ext uri="{9D8B030D-6E8A-4147-A177-3AD203B41FA5}">
                      <a16:colId xmlns:a16="http://schemas.microsoft.com/office/drawing/2014/main" val="4259453003"/>
                    </a:ext>
                  </a:extLst>
                </a:gridCol>
                <a:gridCol w="5684357">
                  <a:extLst>
                    <a:ext uri="{9D8B030D-6E8A-4147-A177-3AD203B41FA5}">
                      <a16:colId xmlns:a16="http://schemas.microsoft.com/office/drawing/2014/main" val="953980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Cấu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trúc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Nội</a:t>
                      </a:r>
                      <a:r>
                        <a:rPr lang="en-US" sz="2000" b="1" dirty="0"/>
                        <a:t> dung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408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Mở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bài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2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Thân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bài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248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Kết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bài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0119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5A8917-A79F-2353-D4F2-4813A1EA3935}"/>
              </a:ext>
            </a:extLst>
          </p:cNvPr>
          <p:cNvSpPr txBox="1"/>
          <p:nvPr/>
        </p:nvSpPr>
        <p:spPr>
          <a:xfrm>
            <a:off x="726160" y="3817698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Kêu</a:t>
            </a:r>
            <a:r>
              <a:rPr lang="en-US" sz="1600" dirty="0"/>
              <a:t> </a:t>
            </a:r>
            <a:r>
              <a:rPr lang="en-US" sz="1600" dirty="0" err="1"/>
              <a:t>gọi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C4B26-6CDE-F409-DCD1-FC822C2D517F}"/>
              </a:ext>
            </a:extLst>
          </p:cNvPr>
          <p:cNvSpPr txBox="1"/>
          <p:nvPr/>
        </p:nvSpPr>
        <p:spPr>
          <a:xfrm>
            <a:off x="726160" y="4192591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Quan </a:t>
            </a:r>
            <a:r>
              <a:rPr lang="en-US" sz="1600" dirty="0" err="1"/>
              <a:t>điểm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96FEF-42CC-B66F-42D1-CD5AB347E62F}"/>
              </a:ext>
            </a:extLst>
          </p:cNvPr>
          <p:cNvSpPr txBox="1"/>
          <p:nvPr/>
        </p:nvSpPr>
        <p:spPr>
          <a:xfrm>
            <a:off x="2964635" y="3817698"/>
            <a:ext cx="3101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Trải</a:t>
            </a:r>
            <a:r>
              <a:rPr lang="en-US" sz="1600" dirty="0"/>
              <a:t> </a:t>
            </a:r>
            <a:r>
              <a:rPr lang="en-US" sz="1600" dirty="0" err="1"/>
              <a:t>nghiệm</a:t>
            </a:r>
            <a:r>
              <a:rPr lang="en-US" sz="1600" dirty="0"/>
              <a:t> </a:t>
            </a:r>
            <a:r>
              <a:rPr lang="en-US" sz="1600" dirty="0" err="1"/>
              <a:t>thực</a:t>
            </a:r>
            <a:r>
              <a:rPr lang="en-US" sz="1600" dirty="0"/>
              <a:t> </a:t>
            </a:r>
            <a:r>
              <a:rPr lang="en-US" sz="1600" dirty="0" err="1"/>
              <a:t>tế</a:t>
            </a:r>
            <a:r>
              <a:rPr lang="en-US" sz="1600" dirty="0"/>
              <a:t> </a:t>
            </a:r>
            <a:r>
              <a:rPr lang="en-US" sz="1600" dirty="0" err="1"/>
              <a:t>cá</a:t>
            </a:r>
            <a:r>
              <a:rPr lang="en-US" sz="1600" dirty="0"/>
              <a:t> </a:t>
            </a:r>
            <a:r>
              <a:rPr lang="en-US" sz="1600" dirty="0" err="1"/>
              <a:t>nhân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ED985-97E2-DC4F-C9C8-667B3D020ACA}"/>
              </a:ext>
            </a:extLst>
          </p:cNvPr>
          <p:cNvSpPr txBox="1"/>
          <p:nvPr/>
        </p:nvSpPr>
        <p:spPr>
          <a:xfrm>
            <a:off x="2964635" y="4215754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điệp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E1BB26-A057-A95C-9D16-DB98C03F2A0D}"/>
              </a:ext>
            </a:extLst>
          </p:cNvPr>
          <p:cNvSpPr txBox="1"/>
          <p:nvPr/>
        </p:nvSpPr>
        <p:spPr>
          <a:xfrm>
            <a:off x="4936020" y="4215753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Bài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B3AAE-CAC1-4E87-E28E-E3AEB05E02AB}"/>
              </a:ext>
            </a:extLst>
          </p:cNvPr>
          <p:cNvSpPr txBox="1"/>
          <p:nvPr/>
        </p:nvSpPr>
        <p:spPr>
          <a:xfrm>
            <a:off x="6368140" y="4181593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Nhắc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điệp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B311AA-E968-597D-1622-E484A5981A60}"/>
              </a:ext>
            </a:extLst>
          </p:cNvPr>
          <p:cNvSpPr txBox="1"/>
          <p:nvPr/>
        </p:nvSpPr>
        <p:spPr>
          <a:xfrm>
            <a:off x="6368141" y="3777940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Suy</a:t>
            </a:r>
            <a:r>
              <a:rPr lang="en-US" sz="1600" dirty="0"/>
              <a:t> </a:t>
            </a:r>
            <a:r>
              <a:rPr lang="en-US" sz="1600" dirty="0" err="1"/>
              <a:t>nghĩ</a:t>
            </a:r>
            <a:r>
              <a:rPr lang="en-US" sz="1600" dirty="0"/>
              <a:t> </a:t>
            </a:r>
            <a:r>
              <a:rPr lang="en-US" sz="1600" dirty="0" err="1"/>
              <a:t>cá</a:t>
            </a:r>
            <a:r>
              <a:rPr lang="en-US" sz="1600" dirty="0"/>
              <a:t> </a:t>
            </a:r>
            <a:r>
              <a:rPr lang="en-US" sz="1600" dirty="0" err="1"/>
              <a:t>nhân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E7815-0E84-8350-C4AE-CE71A7E320B4}"/>
              </a:ext>
            </a:extLst>
          </p:cNvPr>
          <p:cNvSpPr txBox="1"/>
          <p:nvPr/>
        </p:nvSpPr>
        <p:spPr>
          <a:xfrm>
            <a:off x="726160" y="3375102"/>
            <a:ext cx="251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</a:rPr>
              <a:t>Cụm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gợi</a:t>
            </a:r>
            <a:r>
              <a:rPr lang="en-US" sz="1800" b="1" dirty="0">
                <a:solidFill>
                  <a:srgbClr val="C00000"/>
                </a:solidFill>
              </a:rPr>
              <a:t> ý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Google Shape;108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90025">
            <a:off x="-21598" y="993324"/>
            <a:ext cx="1296111" cy="1116722"/>
          </a:xfrm>
          <a:prstGeom prst="rect">
            <a:avLst/>
          </a:prstGeom>
          <a:noFill/>
          <a:ln>
            <a:noFill/>
          </a:ln>
          <a:effectLst>
            <a:outerShdw blurRad="14288" dist="38100" dir="3060000" algn="bl" rotWithShape="0">
              <a:srgbClr val="000000">
                <a:alpha val="12000"/>
              </a:srgbClr>
            </a:outerShdw>
          </a:effectLst>
        </p:spPr>
      </p:pic>
      <p:pic>
        <p:nvPicPr>
          <p:cNvPr id="1086" name="Google Shape;1086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45967" flipH="1">
            <a:off x="20835" y="1039355"/>
            <a:ext cx="864630" cy="10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277" y="712974"/>
            <a:ext cx="529444" cy="100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147061">
            <a:off x="243977" y="1745730"/>
            <a:ext cx="612169" cy="6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FE0672-E5FF-F414-61E5-7C3AA2B0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71" y="447590"/>
            <a:ext cx="6771530" cy="1009222"/>
          </a:xfrm>
        </p:spPr>
        <p:txBody>
          <a:bodyPr/>
          <a:lstStyle/>
          <a:p>
            <a:r>
              <a:rPr lang="en-US" sz="2400" dirty="0" err="1">
                <a:latin typeface="+mj-lt"/>
              </a:rPr>
              <a:t>Dựa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thức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học</a:t>
            </a:r>
            <a:r>
              <a:rPr lang="en-US" sz="2400" dirty="0">
                <a:latin typeface="+mj-lt"/>
              </a:rPr>
              <a:t> ở 2 </a:t>
            </a:r>
            <a:r>
              <a:rPr lang="en-US" sz="2400" dirty="0" err="1">
                <a:latin typeface="+mj-lt"/>
              </a:rPr>
              <a:t>tiết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trước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em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hoàn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phiếu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học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898E84-FBE0-725B-5C01-1244DE10B0D5}"/>
              </a:ext>
            </a:extLst>
          </p:cNvPr>
          <p:cNvGraphicFramePr>
            <a:graphicFrameLocks noGrp="1"/>
          </p:cNvGraphicFramePr>
          <p:nvPr/>
        </p:nvGraphicFramePr>
        <p:xfrm>
          <a:off x="1375317" y="1595189"/>
          <a:ext cx="7121406" cy="1508760"/>
        </p:xfrm>
        <a:graphic>
          <a:graphicData uri="http://schemas.openxmlformats.org/drawingml/2006/table">
            <a:tbl>
              <a:tblPr firstRow="1" bandRow="1">
                <a:tableStyleId>{92166290-4E1D-4618-BC30-FB25F4BDDA2E}</a:tableStyleId>
              </a:tblPr>
              <a:tblGrid>
                <a:gridCol w="1437049">
                  <a:extLst>
                    <a:ext uri="{9D8B030D-6E8A-4147-A177-3AD203B41FA5}">
                      <a16:colId xmlns:a16="http://schemas.microsoft.com/office/drawing/2014/main" val="4259453003"/>
                    </a:ext>
                  </a:extLst>
                </a:gridCol>
                <a:gridCol w="5684357">
                  <a:extLst>
                    <a:ext uri="{9D8B030D-6E8A-4147-A177-3AD203B41FA5}">
                      <a16:colId xmlns:a16="http://schemas.microsoft.com/office/drawing/2014/main" val="953980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Cấu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trúc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Nội</a:t>
                      </a:r>
                      <a:r>
                        <a:rPr lang="en-US" sz="2000" b="1" dirty="0"/>
                        <a:t> dung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408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Mở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bài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2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Thân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bài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248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Kết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bài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0119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5A8917-A79F-2353-D4F2-4813A1EA3935}"/>
              </a:ext>
            </a:extLst>
          </p:cNvPr>
          <p:cNvSpPr txBox="1"/>
          <p:nvPr/>
        </p:nvSpPr>
        <p:spPr>
          <a:xfrm>
            <a:off x="726160" y="3817698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Kêu</a:t>
            </a:r>
            <a:r>
              <a:rPr lang="en-US" sz="1600" dirty="0"/>
              <a:t> </a:t>
            </a:r>
            <a:r>
              <a:rPr lang="en-US" sz="1600" dirty="0" err="1"/>
              <a:t>gọi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C4B26-6CDE-F409-DCD1-FC822C2D517F}"/>
              </a:ext>
            </a:extLst>
          </p:cNvPr>
          <p:cNvSpPr txBox="1"/>
          <p:nvPr/>
        </p:nvSpPr>
        <p:spPr>
          <a:xfrm>
            <a:off x="726160" y="4192591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Quan </a:t>
            </a:r>
            <a:r>
              <a:rPr lang="en-US" sz="1600" dirty="0" err="1"/>
              <a:t>điểm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96FEF-42CC-B66F-42D1-CD5AB347E62F}"/>
              </a:ext>
            </a:extLst>
          </p:cNvPr>
          <p:cNvSpPr txBox="1"/>
          <p:nvPr/>
        </p:nvSpPr>
        <p:spPr>
          <a:xfrm>
            <a:off x="2964635" y="3817698"/>
            <a:ext cx="3101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Trải</a:t>
            </a:r>
            <a:r>
              <a:rPr lang="en-US" sz="1600" dirty="0"/>
              <a:t> </a:t>
            </a:r>
            <a:r>
              <a:rPr lang="en-US" sz="1600" dirty="0" err="1"/>
              <a:t>nghiệm</a:t>
            </a:r>
            <a:r>
              <a:rPr lang="en-US" sz="1600" dirty="0"/>
              <a:t> </a:t>
            </a:r>
            <a:r>
              <a:rPr lang="en-US" sz="1600" dirty="0" err="1"/>
              <a:t>thực</a:t>
            </a:r>
            <a:r>
              <a:rPr lang="en-US" sz="1600" dirty="0"/>
              <a:t> </a:t>
            </a:r>
            <a:r>
              <a:rPr lang="en-US" sz="1600" dirty="0" err="1"/>
              <a:t>tế</a:t>
            </a:r>
            <a:r>
              <a:rPr lang="en-US" sz="1600" dirty="0"/>
              <a:t> </a:t>
            </a:r>
            <a:r>
              <a:rPr lang="en-US" sz="1600" dirty="0" err="1"/>
              <a:t>cá</a:t>
            </a:r>
            <a:r>
              <a:rPr lang="en-US" sz="1600" dirty="0"/>
              <a:t> </a:t>
            </a:r>
            <a:r>
              <a:rPr lang="en-US" sz="1600" dirty="0" err="1"/>
              <a:t>nhân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ED985-97E2-DC4F-C9C8-667B3D020ACA}"/>
              </a:ext>
            </a:extLst>
          </p:cNvPr>
          <p:cNvSpPr txBox="1"/>
          <p:nvPr/>
        </p:nvSpPr>
        <p:spPr>
          <a:xfrm>
            <a:off x="2964635" y="4215754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điệp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E1BB26-A057-A95C-9D16-DB98C03F2A0D}"/>
              </a:ext>
            </a:extLst>
          </p:cNvPr>
          <p:cNvSpPr txBox="1"/>
          <p:nvPr/>
        </p:nvSpPr>
        <p:spPr>
          <a:xfrm>
            <a:off x="4811236" y="4215754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Bài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B3AAE-CAC1-4E87-E28E-E3AEB05E02AB}"/>
              </a:ext>
            </a:extLst>
          </p:cNvPr>
          <p:cNvSpPr txBox="1"/>
          <p:nvPr/>
        </p:nvSpPr>
        <p:spPr>
          <a:xfrm>
            <a:off x="6368140" y="4181593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Nhắc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điệp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B311AA-E968-597D-1622-E484A5981A60}"/>
              </a:ext>
            </a:extLst>
          </p:cNvPr>
          <p:cNvSpPr txBox="1"/>
          <p:nvPr/>
        </p:nvSpPr>
        <p:spPr>
          <a:xfrm>
            <a:off x="6368141" y="3777940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Suy</a:t>
            </a:r>
            <a:r>
              <a:rPr lang="en-US" sz="1600" dirty="0"/>
              <a:t> </a:t>
            </a:r>
            <a:r>
              <a:rPr lang="en-US" sz="1600" dirty="0" err="1"/>
              <a:t>nghĩ</a:t>
            </a:r>
            <a:r>
              <a:rPr lang="en-US" sz="1600" dirty="0"/>
              <a:t> </a:t>
            </a:r>
            <a:r>
              <a:rPr lang="en-US" sz="1600" dirty="0" err="1"/>
              <a:t>cá</a:t>
            </a:r>
            <a:r>
              <a:rPr lang="en-US" sz="1600" dirty="0"/>
              <a:t> </a:t>
            </a:r>
            <a:r>
              <a:rPr lang="en-US" sz="1600" dirty="0" err="1"/>
              <a:t>nhân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E7815-0E84-8350-C4AE-CE71A7E320B4}"/>
              </a:ext>
            </a:extLst>
          </p:cNvPr>
          <p:cNvSpPr txBox="1"/>
          <p:nvPr/>
        </p:nvSpPr>
        <p:spPr>
          <a:xfrm>
            <a:off x="726160" y="3375102"/>
            <a:ext cx="251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</a:rPr>
              <a:t>Cụm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gợi</a:t>
            </a:r>
            <a:r>
              <a:rPr lang="en-US" sz="1800" b="1" dirty="0">
                <a:solidFill>
                  <a:srgbClr val="C00000"/>
                </a:solidFill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FC0214-CF4C-B181-4AD6-B0EEF08DA150}"/>
              </a:ext>
            </a:extLst>
          </p:cNvPr>
          <p:cNvSpPr txBox="1"/>
          <p:nvPr/>
        </p:nvSpPr>
        <p:spPr>
          <a:xfrm>
            <a:off x="6505435" y="2731287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Kêu</a:t>
            </a:r>
            <a:r>
              <a:rPr lang="en-US" sz="1600" dirty="0"/>
              <a:t> </a:t>
            </a:r>
            <a:r>
              <a:rPr lang="en-US" sz="1600" dirty="0" err="1"/>
              <a:t>gọi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E03B43-FD67-7414-3EA8-32F7F6AF52DA}"/>
              </a:ext>
            </a:extLst>
          </p:cNvPr>
          <p:cNvSpPr txBox="1"/>
          <p:nvPr/>
        </p:nvSpPr>
        <p:spPr>
          <a:xfrm>
            <a:off x="4158611" y="2731695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Nhắc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điệp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0D3C97-8448-8962-A338-C512500BD1B9}"/>
              </a:ext>
            </a:extLst>
          </p:cNvPr>
          <p:cNvSpPr txBox="1"/>
          <p:nvPr/>
        </p:nvSpPr>
        <p:spPr>
          <a:xfrm>
            <a:off x="2836636" y="2731695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Bài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2F5D9D-0DEA-79DE-806B-7B7789560231}"/>
              </a:ext>
            </a:extLst>
          </p:cNvPr>
          <p:cNvSpPr txBox="1"/>
          <p:nvPr/>
        </p:nvSpPr>
        <p:spPr>
          <a:xfrm>
            <a:off x="3106682" y="2376061"/>
            <a:ext cx="3101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Trải</a:t>
            </a:r>
            <a:r>
              <a:rPr lang="en-US" sz="1600" dirty="0"/>
              <a:t> </a:t>
            </a:r>
            <a:r>
              <a:rPr lang="en-US" sz="1600" dirty="0" err="1"/>
              <a:t>nghiệm</a:t>
            </a:r>
            <a:r>
              <a:rPr lang="en-US" sz="1600" dirty="0"/>
              <a:t> </a:t>
            </a:r>
            <a:r>
              <a:rPr lang="en-US" sz="1600" dirty="0" err="1"/>
              <a:t>thực</a:t>
            </a:r>
            <a:r>
              <a:rPr lang="en-US" sz="1600" dirty="0"/>
              <a:t> </a:t>
            </a:r>
            <a:r>
              <a:rPr lang="en-US" sz="1600" dirty="0" err="1"/>
              <a:t>tế</a:t>
            </a:r>
            <a:r>
              <a:rPr lang="en-US" sz="1600" dirty="0"/>
              <a:t> </a:t>
            </a:r>
            <a:r>
              <a:rPr lang="en-US" sz="1600" dirty="0" err="1"/>
              <a:t>cá</a:t>
            </a:r>
            <a:r>
              <a:rPr lang="en-US" sz="1600" dirty="0"/>
              <a:t> </a:t>
            </a:r>
            <a:r>
              <a:rPr lang="en-US" sz="1600" dirty="0" err="1"/>
              <a:t>nhân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7D6E86-A112-AB78-074A-ED90FBE52A9F}"/>
              </a:ext>
            </a:extLst>
          </p:cNvPr>
          <p:cNvSpPr txBox="1"/>
          <p:nvPr/>
        </p:nvSpPr>
        <p:spPr>
          <a:xfrm>
            <a:off x="6476229" y="2392733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Suy</a:t>
            </a:r>
            <a:r>
              <a:rPr lang="en-US" sz="1600" dirty="0"/>
              <a:t> </a:t>
            </a:r>
            <a:r>
              <a:rPr lang="en-US" sz="1600" dirty="0" err="1"/>
              <a:t>nghĩ</a:t>
            </a:r>
            <a:r>
              <a:rPr lang="en-US" sz="1600" dirty="0"/>
              <a:t> </a:t>
            </a:r>
            <a:r>
              <a:rPr lang="en-US" sz="1600" dirty="0" err="1"/>
              <a:t>cá</a:t>
            </a:r>
            <a:r>
              <a:rPr lang="en-US" sz="1600" dirty="0"/>
              <a:t> </a:t>
            </a:r>
            <a:r>
              <a:rPr lang="en-US" sz="1600" dirty="0" err="1"/>
              <a:t>nhân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D24917-66B5-FF12-C75C-308256283C4D}"/>
              </a:ext>
            </a:extLst>
          </p:cNvPr>
          <p:cNvSpPr txBox="1"/>
          <p:nvPr/>
        </p:nvSpPr>
        <p:spPr>
          <a:xfrm>
            <a:off x="3769568" y="2017946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Quan </a:t>
            </a:r>
            <a:r>
              <a:rPr lang="en-US" sz="1600" dirty="0" err="1"/>
              <a:t>điểm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2C1363-F5D5-5827-E2A9-C5C41CEC293A}"/>
              </a:ext>
            </a:extLst>
          </p:cNvPr>
          <p:cNvSpPr txBox="1"/>
          <p:nvPr/>
        </p:nvSpPr>
        <p:spPr>
          <a:xfrm>
            <a:off x="5949445" y="2003399"/>
            <a:ext cx="204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điệp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7057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08365">
            <a:off x="3986305" y="1321912"/>
            <a:ext cx="1233816" cy="1063051"/>
          </a:xfrm>
          <a:prstGeom prst="rect">
            <a:avLst/>
          </a:prstGeom>
          <a:noFill/>
          <a:ln>
            <a:noFill/>
          </a:ln>
          <a:effectLst>
            <a:outerShdw blurRad="14288" dist="28575" dir="1206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637" name="Google Shape;63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961" y="1936950"/>
            <a:ext cx="902018" cy="18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60941">
            <a:off x="-73024" y="2208348"/>
            <a:ext cx="1233816" cy="1063051"/>
          </a:xfrm>
          <a:prstGeom prst="rect">
            <a:avLst/>
          </a:prstGeom>
          <a:noFill/>
          <a:ln>
            <a:noFill/>
          </a:ln>
          <a:effectLst>
            <a:outerShdw blurRad="14288" dist="28575" dir="12060000" algn="bl" rotWithShape="0">
              <a:srgbClr val="000000">
                <a:alpha val="9000"/>
              </a:srgbClr>
            </a:outerShdw>
          </a:effectLst>
        </p:spPr>
      </p:pic>
      <p:sp>
        <p:nvSpPr>
          <p:cNvPr id="639" name="Google Shape;639;p33"/>
          <p:cNvSpPr txBox="1">
            <a:spLocks noGrp="1"/>
          </p:cNvSpPr>
          <p:nvPr>
            <p:ph type="title"/>
          </p:nvPr>
        </p:nvSpPr>
        <p:spPr>
          <a:xfrm>
            <a:off x="1293784" y="2508093"/>
            <a:ext cx="6556282" cy="14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ranklin Gothic Medium Cond" panose="020B0606030402020204" pitchFamily="34" charset="0"/>
              </a:rPr>
              <a:t>TRẢ BÀI</a:t>
            </a:r>
            <a:endParaRPr dirty="0">
              <a:latin typeface="Franklin Gothic Medium Cond" panose="020B0606030402020204" pitchFamily="34" charset="0"/>
            </a:endParaRPr>
          </a:p>
        </p:txBody>
      </p:sp>
      <p:sp>
        <p:nvSpPr>
          <p:cNvPr id="641" name="Google Shape;641;p33"/>
          <p:cNvSpPr txBox="1">
            <a:spLocks noGrp="1"/>
          </p:cNvSpPr>
          <p:nvPr>
            <p:ph type="title" idx="2"/>
          </p:nvPr>
        </p:nvSpPr>
        <p:spPr>
          <a:xfrm>
            <a:off x="3489975" y="1236038"/>
            <a:ext cx="21639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642" name="Google Shape;64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46121">
            <a:off x="7515812" y="827927"/>
            <a:ext cx="1731677" cy="960898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643" name="Google Shape;64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700000">
            <a:off x="7876766" y="1364963"/>
            <a:ext cx="1493508" cy="199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7200012">
            <a:off x="8064720" y="452340"/>
            <a:ext cx="814722" cy="139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8299352">
            <a:off x="510758" y="2737589"/>
            <a:ext cx="268442" cy="46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6730655">
            <a:off x="274157" y="2101373"/>
            <a:ext cx="149251" cy="257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93081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Google Shape;108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90025">
            <a:off x="-21598" y="993324"/>
            <a:ext cx="1296111" cy="1116722"/>
          </a:xfrm>
          <a:prstGeom prst="rect">
            <a:avLst/>
          </a:prstGeom>
          <a:noFill/>
          <a:ln>
            <a:noFill/>
          </a:ln>
          <a:effectLst>
            <a:outerShdw blurRad="14288" dist="38100" dir="3060000" algn="bl" rotWithShape="0">
              <a:srgbClr val="000000">
                <a:alpha val="12000"/>
              </a:srgbClr>
            </a:outerShdw>
          </a:effectLst>
        </p:spPr>
      </p:pic>
      <p:pic>
        <p:nvPicPr>
          <p:cNvPr id="1086" name="Google Shape;1086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45967" flipH="1">
            <a:off x="20835" y="1039355"/>
            <a:ext cx="864630" cy="1024641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46"/>
          <p:cNvSpPr txBox="1">
            <a:spLocks noGrp="1"/>
          </p:cNvSpPr>
          <p:nvPr>
            <p:ph type="title"/>
          </p:nvPr>
        </p:nvSpPr>
        <p:spPr>
          <a:xfrm>
            <a:off x="1280581" y="1383882"/>
            <a:ext cx="6649193" cy="19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latin typeface="Franklin Gothic Book" panose="020B0503020102020204" pitchFamily="34" charset="0"/>
              </a:rPr>
              <a:t>a. Đọc, nhận xét, đánh giá chung</a:t>
            </a:r>
            <a:endParaRPr sz="6000" b="1" dirty="0">
              <a:latin typeface="Franklin Gothic Book" panose="020B0503020102020204" pitchFamily="34" charset="0"/>
            </a:endParaRPr>
          </a:p>
        </p:txBody>
      </p:sp>
      <p:pic>
        <p:nvPicPr>
          <p:cNvPr id="1088" name="Google Shape;108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277" y="712974"/>
            <a:ext cx="529444" cy="100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147061">
            <a:off x="243977" y="1745730"/>
            <a:ext cx="612169" cy="66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23297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08370">
            <a:off x="-247276" y="1215824"/>
            <a:ext cx="1453752" cy="1252550"/>
          </a:xfrm>
          <a:prstGeom prst="rect">
            <a:avLst/>
          </a:prstGeom>
          <a:noFill/>
          <a:ln>
            <a:noFill/>
          </a:ln>
          <a:effectLst>
            <a:outerShdw blurRad="14288" dist="28575" dir="1206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654" name="Google Shape;65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8350" y="931575"/>
            <a:ext cx="1719450" cy="9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943743">
            <a:off x="179067" y="1507189"/>
            <a:ext cx="678616" cy="11615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00F6C5-2C7F-DD1B-A136-BEAFA3E289EF}"/>
              </a:ext>
            </a:extLst>
          </p:cNvPr>
          <p:cNvSpPr txBox="1"/>
          <p:nvPr/>
        </p:nvSpPr>
        <p:spPr>
          <a:xfrm>
            <a:off x="2533336" y="539112"/>
            <a:ext cx="4921404" cy="324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 GIÁ BÀI VIẾT LUẬN VỀ BẢN THÂN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5C64FD-FC37-4622-6F1E-85DA47965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081555"/>
              </p:ext>
            </p:extLst>
          </p:nvPr>
        </p:nvGraphicFramePr>
        <p:xfrm>
          <a:off x="936702" y="931575"/>
          <a:ext cx="7538751" cy="3773888"/>
        </p:xfrm>
        <a:graphic>
          <a:graphicData uri="http://schemas.openxmlformats.org/drawingml/2006/table">
            <a:tbl>
              <a:tblPr firstRow="1" firstCol="1" bandRow="1">
                <a:tableStyleId>{92166290-4E1D-4618-BC30-FB25F4BDDA2E}</a:tableStyleId>
              </a:tblPr>
              <a:tblGrid>
                <a:gridCol w="649632">
                  <a:extLst>
                    <a:ext uri="{9D8B030D-6E8A-4147-A177-3AD203B41FA5}">
                      <a16:colId xmlns:a16="http://schemas.microsoft.com/office/drawing/2014/main" val="4124754066"/>
                    </a:ext>
                  </a:extLst>
                </a:gridCol>
                <a:gridCol w="5282817">
                  <a:extLst>
                    <a:ext uri="{9D8B030D-6E8A-4147-A177-3AD203B41FA5}">
                      <a16:colId xmlns:a16="http://schemas.microsoft.com/office/drawing/2014/main" val="4222578114"/>
                    </a:ext>
                  </a:extLst>
                </a:gridCol>
                <a:gridCol w="468351">
                  <a:extLst>
                    <a:ext uri="{9D8B030D-6E8A-4147-A177-3AD203B41FA5}">
                      <a16:colId xmlns:a16="http://schemas.microsoft.com/office/drawing/2014/main" val="985577686"/>
                    </a:ext>
                  </a:extLst>
                </a:gridCol>
                <a:gridCol w="646771">
                  <a:extLst>
                    <a:ext uri="{9D8B030D-6E8A-4147-A177-3AD203B41FA5}">
                      <a16:colId xmlns:a16="http://schemas.microsoft.com/office/drawing/2014/main" val="420601625"/>
                    </a:ext>
                  </a:extLst>
                </a:gridCol>
                <a:gridCol w="491180">
                  <a:extLst>
                    <a:ext uri="{9D8B030D-6E8A-4147-A177-3AD203B41FA5}">
                      <a16:colId xmlns:a16="http://schemas.microsoft.com/office/drawing/2014/main" val="2434185477"/>
                    </a:ext>
                  </a:extLst>
                </a:gridCol>
              </a:tblGrid>
              <a:tr h="577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300" b="1" kern="1200" dirty="0">
                          <a:effectLst/>
                          <a:latin typeface="+mn-lt"/>
                        </a:rPr>
                        <a:t>STT</a:t>
                      </a:r>
                      <a:endParaRPr lang="en-US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300" b="1" kern="1200" dirty="0">
                          <a:effectLst/>
                          <a:latin typeface="+mn-lt"/>
                        </a:rPr>
                        <a:t>Tiêu chí</a:t>
                      </a:r>
                      <a:endParaRPr lang="en-US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 dirty="0" err="1">
                          <a:effectLst/>
                          <a:latin typeface="+mn-lt"/>
                        </a:rPr>
                        <a:t>Tốt</a:t>
                      </a:r>
                      <a:endParaRPr lang="en-US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 kern="1200" dirty="0" err="1">
                          <a:effectLst/>
                          <a:latin typeface="+mn-lt"/>
                        </a:rPr>
                        <a:t>Bình</a:t>
                      </a:r>
                      <a:r>
                        <a:rPr lang="en-US" sz="1300" b="1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1" kern="1200" dirty="0" err="1">
                          <a:effectLst/>
                          <a:latin typeface="+mn-lt"/>
                        </a:rPr>
                        <a:t>thường</a:t>
                      </a:r>
                      <a:endParaRPr lang="en-US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 kern="1200" dirty="0" err="1">
                          <a:effectLst/>
                          <a:latin typeface="+mn-lt"/>
                        </a:rPr>
                        <a:t>Chưa</a:t>
                      </a:r>
                      <a:r>
                        <a:rPr lang="en-US" sz="1300" b="1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1" kern="1200" dirty="0" err="1">
                          <a:effectLst/>
                          <a:latin typeface="+mn-lt"/>
                        </a:rPr>
                        <a:t>tốt</a:t>
                      </a:r>
                      <a:endParaRPr lang="en-US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866617"/>
                  </a:ext>
                </a:extLst>
              </a:tr>
              <a:tr h="38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 kern="1200" dirty="0">
                          <a:effectLst/>
                        </a:rPr>
                        <a:t>1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kern="1200" dirty="0">
                          <a:effectLst/>
                        </a:rPr>
                        <a:t>Đảm bảo </a:t>
                      </a:r>
                      <a:r>
                        <a:rPr lang="en-US" sz="1400" kern="1200" dirty="0" err="1">
                          <a:effectLst/>
                        </a:rPr>
                        <a:t>cấu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trúc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bài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văn</a:t>
                      </a:r>
                      <a:r>
                        <a:rPr lang="en-US" sz="1400" kern="1200" dirty="0">
                          <a:effectLst/>
                        </a:rPr>
                        <a:t>: </a:t>
                      </a:r>
                      <a:r>
                        <a:rPr lang="en-US" sz="1400" kern="1200" dirty="0" err="1">
                          <a:effectLst/>
                        </a:rPr>
                        <a:t>mở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bài</a:t>
                      </a:r>
                      <a:r>
                        <a:rPr lang="en-US" sz="1400" kern="1200" dirty="0">
                          <a:effectLst/>
                        </a:rPr>
                        <a:t>, </a:t>
                      </a:r>
                      <a:r>
                        <a:rPr lang="en-US" sz="1400" kern="1200" dirty="0" err="1">
                          <a:effectLst/>
                        </a:rPr>
                        <a:t>thân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bài</a:t>
                      </a:r>
                      <a:r>
                        <a:rPr lang="en-US" sz="1400" kern="1200" dirty="0">
                          <a:effectLst/>
                        </a:rPr>
                        <a:t>, </a:t>
                      </a:r>
                      <a:r>
                        <a:rPr lang="en-US" sz="1400" kern="1200" dirty="0" err="1">
                          <a:effectLst/>
                        </a:rPr>
                        <a:t>kết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bài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8097542"/>
                  </a:ext>
                </a:extLst>
              </a:tr>
              <a:tr h="38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 kern="1200" dirty="0">
                          <a:effectLst/>
                        </a:rPr>
                        <a:t>2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Xác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định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đúng</a:t>
                      </a:r>
                      <a:r>
                        <a:rPr lang="en-US" sz="1400" kern="1200" dirty="0">
                          <a:effectLst/>
                        </a:rPr>
                        <a:t> ý </a:t>
                      </a:r>
                      <a:r>
                        <a:rPr lang="en-US" sz="1400" kern="1200" dirty="0" err="1">
                          <a:effectLst/>
                        </a:rPr>
                        <a:t>tưởng</a:t>
                      </a:r>
                      <a:r>
                        <a:rPr lang="en-US" sz="1400" kern="1200" dirty="0">
                          <a:effectLst/>
                        </a:rPr>
                        <a:t>, </a:t>
                      </a:r>
                      <a:r>
                        <a:rPr lang="en-US" sz="1400" kern="1200" dirty="0" err="1">
                          <a:effectLst/>
                        </a:rPr>
                        <a:t>mục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đích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1628514"/>
                  </a:ext>
                </a:extLst>
              </a:tr>
              <a:tr h="38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b="1" kern="1200" dirty="0">
                          <a:effectLst/>
                        </a:rPr>
                        <a:t>3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Xác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định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được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hệ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thống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luận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điểm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làm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thông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điệp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1266597"/>
                  </a:ext>
                </a:extLst>
              </a:tr>
              <a:tr h="395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4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Lựa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chọn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được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những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dẫn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chứng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những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trải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nghiệm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thực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tế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của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thân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288156"/>
                  </a:ext>
                </a:extLst>
              </a:tr>
              <a:tr h="395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5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Bài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làm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tính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liên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kết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trật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tự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sắp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xếp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luận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điểm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hợp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lí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lựa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chọn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thao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lập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luận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phù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hợp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7421676"/>
                  </a:ext>
                </a:extLst>
              </a:tr>
              <a:tr h="38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6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Bài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viết</a:t>
                      </a:r>
                      <a:r>
                        <a:rPr lang="vi-VN" sz="1400" kern="1200" dirty="0">
                          <a:effectLst/>
                        </a:rPr>
                        <a:t> đảm bảo yêu cầu về chính tả, cách sử dụng từ ngữ, ngữ pháp.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87928734"/>
                  </a:ext>
                </a:extLst>
              </a:tr>
              <a:tr h="584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7</a:t>
                      </a:r>
                      <a:endParaRPr lang="en-U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S</a:t>
                      </a:r>
                      <a:r>
                        <a:rPr lang="vi-VN" sz="1400" kern="1200" dirty="0">
                          <a:effectLst/>
                        </a:rPr>
                        <a:t>ự sáng tạo: suy nghĩ sâu sắc về vấn đề nghị luận; có cách diễn đạt mới mẻ</a:t>
                      </a:r>
                      <a:r>
                        <a:rPr lang="en-US" sz="1400" kern="1200" dirty="0">
                          <a:effectLst/>
                        </a:rPr>
                        <a:t>; </a:t>
                      </a:r>
                      <a:r>
                        <a:rPr lang="en-US" sz="1400" kern="1200" dirty="0" err="1">
                          <a:effectLst/>
                        </a:rPr>
                        <a:t>sự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đan</a:t>
                      </a:r>
                      <a:r>
                        <a:rPr lang="en-US" sz="1400" kern="1200" dirty="0">
                          <a:effectLst/>
                        </a:rPr>
                        <a:t> xen </a:t>
                      </a:r>
                      <a:r>
                        <a:rPr lang="en-US" sz="1400" kern="1200" dirty="0" err="1">
                          <a:effectLst/>
                        </a:rPr>
                        <a:t>các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yếu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tố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tự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sự</a:t>
                      </a:r>
                      <a:r>
                        <a:rPr lang="en-US" sz="1400" kern="1200" dirty="0">
                          <a:effectLst/>
                        </a:rPr>
                        <a:t>, </a:t>
                      </a:r>
                      <a:r>
                        <a:rPr lang="en-US" sz="1400" kern="1200" dirty="0" err="1">
                          <a:effectLst/>
                        </a:rPr>
                        <a:t>biểu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cảm</a:t>
                      </a:r>
                      <a:r>
                        <a:rPr lang="en-US" sz="1400" kern="1200" dirty="0">
                          <a:effectLst/>
                        </a:rPr>
                        <a:t>…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733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00" kern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8683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05778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Google Shape;108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90025">
            <a:off x="-21598" y="993324"/>
            <a:ext cx="1296111" cy="1116722"/>
          </a:xfrm>
          <a:prstGeom prst="rect">
            <a:avLst/>
          </a:prstGeom>
          <a:noFill/>
          <a:ln>
            <a:noFill/>
          </a:ln>
          <a:effectLst>
            <a:outerShdw blurRad="14288" dist="38100" dir="3060000" algn="bl" rotWithShape="0">
              <a:srgbClr val="000000">
                <a:alpha val="12000"/>
              </a:srgbClr>
            </a:outerShdw>
          </a:effectLst>
        </p:spPr>
      </p:pic>
      <p:pic>
        <p:nvPicPr>
          <p:cNvPr id="1086" name="Google Shape;1086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45967" flipH="1">
            <a:off x="20835" y="1039355"/>
            <a:ext cx="864630" cy="1024641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46"/>
          <p:cNvSpPr txBox="1">
            <a:spLocks noGrp="1"/>
          </p:cNvSpPr>
          <p:nvPr>
            <p:ph type="title"/>
          </p:nvPr>
        </p:nvSpPr>
        <p:spPr>
          <a:xfrm>
            <a:off x="1384666" y="737146"/>
            <a:ext cx="6649193" cy="19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latin typeface="Franklin Gothic Book" panose="020B0503020102020204" pitchFamily="34" charset="0"/>
              </a:rPr>
              <a:t>b. Đánh giá chéo</a:t>
            </a:r>
            <a:endParaRPr sz="6000" b="1" dirty="0">
              <a:latin typeface="Franklin Gothic Book" panose="020B0503020102020204" pitchFamily="34" charset="0"/>
            </a:endParaRPr>
          </a:p>
        </p:txBody>
      </p:sp>
      <p:pic>
        <p:nvPicPr>
          <p:cNvPr id="1088" name="Google Shape;108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277" y="712974"/>
            <a:ext cx="529444" cy="100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147061">
            <a:off x="243977" y="1745730"/>
            <a:ext cx="612169" cy="6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8B29B3-C1D0-6ACC-C21A-6858909827A2}"/>
              </a:ext>
            </a:extLst>
          </p:cNvPr>
          <p:cNvSpPr txBox="1"/>
          <p:nvPr/>
        </p:nvSpPr>
        <p:spPr>
          <a:xfrm>
            <a:off x="2736160" y="2473642"/>
            <a:ext cx="4817327" cy="1905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8B199-2D00-429C-5CBC-EBD6781218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97507">
            <a:off x="2015938" y="1900049"/>
            <a:ext cx="1440444" cy="2309522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7ED27AC-57DB-3BD3-7EED-6B18A20FA38D}"/>
              </a:ext>
            </a:extLst>
          </p:cNvPr>
          <p:cNvSpPr/>
          <p:nvPr/>
        </p:nvSpPr>
        <p:spPr>
          <a:xfrm>
            <a:off x="4118809" y="2242989"/>
            <a:ext cx="3155118" cy="16079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712A0-4D44-FA3D-ED3B-2BA4A10E110C}"/>
              </a:ext>
            </a:extLst>
          </p:cNvPr>
          <p:cNvSpPr txBox="1"/>
          <p:nvPr/>
        </p:nvSpPr>
        <p:spPr>
          <a:xfrm>
            <a:off x="4308947" y="2316146"/>
            <a:ext cx="277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latin typeface="+mj-lt"/>
              </a:rPr>
              <a:t>Hãy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trao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đổi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bài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với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bạn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bên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cạnh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và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tiến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hành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đánh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giá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theo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bảng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đánh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giá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đã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làm</a:t>
            </a:r>
            <a:r>
              <a:rPr lang="en-US" sz="1800" dirty="0">
                <a:latin typeface="+mj-lt"/>
              </a:rPr>
              <a:t> ở </a:t>
            </a:r>
            <a:r>
              <a:rPr lang="en-US" sz="1800" dirty="0" err="1">
                <a:latin typeface="+mj-lt"/>
              </a:rPr>
              <a:t>trên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đối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với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bài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làm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của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bạn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0639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erman Literature Thesis by Slidesgo">
  <a:themeElements>
    <a:clrScheme name="Simple Light">
      <a:dk1>
        <a:srgbClr val="5D412D"/>
      </a:dk1>
      <a:lt1>
        <a:srgbClr val="FFFFFF"/>
      </a:lt1>
      <a:dk2>
        <a:srgbClr val="B68B6D"/>
      </a:dk2>
      <a:lt2>
        <a:srgbClr val="EDB6A8"/>
      </a:lt2>
      <a:accent1>
        <a:srgbClr val="FDB282"/>
      </a:accent1>
      <a:accent2>
        <a:srgbClr val="819EBD"/>
      </a:accent2>
      <a:accent3>
        <a:srgbClr val="84B6A8"/>
      </a:accent3>
      <a:accent4>
        <a:srgbClr val="D9EED9"/>
      </a:accent4>
      <a:accent5>
        <a:srgbClr val="FFF5E6"/>
      </a:accent5>
      <a:accent6>
        <a:srgbClr val="FFEED4"/>
      </a:accent6>
      <a:hlink>
        <a:srgbClr val="5D41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663</Words>
  <Application>Microsoft Office PowerPoint</Application>
  <PresentationFormat>On-screen Show (16:9)</PresentationFormat>
  <Paragraphs>152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Gill Sans MT Condensed</vt:lpstr>
      <vt:lpstr>Arial</vt:lpstr>
      <vt:lpstr>Franklin Gothic Medium Cond</vt:lpstr>
      <vt:lpstr>Eras Medium ITC</vt:lpstr>
      <vt:lpstr>Grand Hotel</vt:lpstr>
      <vt:lpstr>Raleway</vt:lpstr>
      <vt:lpstr>Franklin Gothic Demi Cond</vt:lpstr>
      <vt:lpstr>Calibri</vt:lpstr>
      <vt:lpstr>Times New Roman</vt:lpstr>
      <vt:lpstr>Franklin Gothic Book</vt:lpstr>
      <vt:lpstr>Gadugi</vt:lpstr>
      <vt:lpstr>German Literature Thesis by Slidesgo</vt:lpstr>
      <vt:lpstr>Xin chào  các em học sinh thân mến!</vt:lpstr>
      <vt:lpstr>VIẾT BÀI LUẬN VỀ BẢN THÂN</vt:lpstr>
      <vt:lpstr>KHỞI ĐỘNG</vt:lpstr>
      <vt:lpstr>Dựa vào kiến thức đã học ở 2 tiết trước, em hãy hoàn thành phiếu học tập sau:</vt:lpstr>
      <vt:lpstr>Dựa vào kiến thức đã học ở 2 tiết trước, em hãy hoàn thành phiếu học tập sau:</vt:lpstr>
      <vt:lpstr>TRẢ BÀI</vt:lpstr>
      <vt:lpstr>a. Đọc, nhận xét, đánh giá chung</vt:lpstr>
      <vt:lpstr>PowerPoint Presentation</vt:lpstr>
      <vt:lpstr>b. Đánh giá chéo</vt:lpstr>
      <vt:lpstr>PowerPoint Presentation</vt:lpstr>
      <vt:lpstr>Nhận xét</vt:lpstr>
      <vt:lpstr>PowerPoint Presentation</vt:lpstr>
      <vt:lpstr>TỰ CHỮA BÀI</vt:lpstr>
      <vt:lpstr>PHIẾU TỰ NHẬN XÉT ĐÁNH GIÁ</vt:lpstr>
      <vt:lpstr>Thanks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Abschlussarbeit: Deutsche Literatur</dc:title>
  <dc:creator>ADMIN</dc:creator>
  <cp:lastModifiedBy>FPT 1826</cp:lastModifiedBy>
  <cp:revision>7</cp:revision>
  <dcterms:modified xsi:type="dcterms:W3CDTF">2022-08-19T13:53:35Z</dcterms:modified>
</cp:coreProperties>
</file>