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4"/>
  </p:notesMasterIdLst>
  <p:handoutMasterIdLst>
    <p:handoutMasterId r:id="rId25"/>
  </p:handoutMasterIdLst>
  <p:sldIdLst>
    <p:sldId id="258" r:id="rId3"/>
    <p:sldId id="256" r:id="rId4"/>
    <p:sldId id="259" r:id="rId5"/>
    <p:sldId id="261" r:id="rId6"/>
    <p:sldId id="266" r:id="rId7"/>
    <p:sldId id="299"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616"/>
    <a:srgbClr val="66BF98"/>
    <a:srgbClr val="37740A"/>
    <a:srgbClr val="ED8163"/>
    <a:srgbClr val="FFFFFF"/>
    <a:srgbClr val="D5E3CF"/>
    <a:srgbClr val="FFEC5B"/>
    <a:srgbClr val="1723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Kiểu Trung bình 2 - Màu chủ đề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Kiểu Trung bình 1 - Màu chủ đề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Kiểu Sáng 3 - Màu chủ đề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Kiểu Sáng 2 - Màu chủ đề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Kiểu Có chủ đề 1 - Màu chủ đề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46F890A9-2807-4EBB-B81D-B2AA78EC7F39}" styleName="Kiểu Tối 2 - Màu chủ đề 5/Màu chủ đề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Kiểu Có chủ đề 2 - Màu chủ đề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Kiểu Sáng 1 - Màu chủ đề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Kiểu Trung bình 2 - Màu chủ đề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Kiểu Trung bình 2 - Màu chủ đề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2022/3/6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774887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9277B-E7E3-4F86-907E-B9F9C9C7AC41}" type="datetimeFigureOut">
              <a:rPr lang="zh-CN" altLang="en-US" smtClean="0"/>
              <a:t>2022/3/6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F29F7-9FCF-44F2-AE09-E05A15AF169F}" type="slidenum">
              <a:rPr lang="zh-CN" altLang="en-US" smtClean="0"/>
              <a:t>‹#›</a:t>
            </a:fld>
            <a:endParaRPr lang="zh-CN" altLang="en-US"/>
          </a:p>
        </p:txBody>
      </p:sp>
    </p:spTree>
    <p:extLst>
      <p:ext uri="{BB962C8B-B14F-4D97-AF65-F5344CB8AC3E}">
        <p14:creationId xmlns:p14="http://schemas.microsoft.com/office/powerpoint/2010/main" val="14203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11</a:t>
            </a:fld>
            <a:endParaRPr lang="zh-CN" altLang="en-US"/>
          </a:p>
        </p:txBody>
      </p:sp>
    </p:spTree>
    <p:extLst>
      <p:ext uri="{BB962C8B-B14F-4D97-AF65-F5344CB8AC3E}">
        <p14:creationId xmlns:p14="http://schemas.microsoft.com/office/powerpoint/2010/main" val="3915421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12</a:t>
            </a:fld>
            <a:endParaRPr lang="zh-CN" altLang="en-US"/>
          </a:p>
        </p:txBody>
      </p:sp>
    </p:spTree>
    <p:extLst>
      <p:ext uri="{BB962C8B-B14F-4D97-AF65-F5344CB8AC3E}">
        <p14:creationId xmlns:p14="http://schemas.microsoft.com/office/powerpoint/2010/main" val="3166229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13</a:t>
            </a:fld>
            <a:endParaRPr lang="zh-CN" altLang="en-US"/>
          </a:p>
        </p:txBody>
      </p:sp>
    </p:spTree>
    <p:extLst>
      <p:ext uri="{BB962C8B-B14F-4D97-AF65-F5344CB8AC3E}">
        <p14:creationId xmlns:p14="http://schemas.microsoft.com/office/powerpoint/2010/main" val="956101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14</a:t>
            </a:fld>
            <a:endParaRPr lang="zh-CN" altLang="en-US"/>
          </a:p>
        </p:txBody>
      </p:sp>
    </p:spTree>
    <p:extLst>
      <p:ext uri="{BB962C8B-B14F-4D97-AF65-F5344CB8AC3E}">
        <p14:creationId xmlns:p14="http://schemas.microsoft.com/office/powerpoint/2010/main" val="2287008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15</a:t>
            </a:fld>
            <a:endParaRPr lang="zh-CN" altLang="en-US"/>
          </a:p>
        </p:txBody>
      </p:sp>
    </p:spTree>
    <p:extLst>
      <p:ext uri="{BB962C8B-B14F-4D97-AF65-F5344CB8AC3E}">
        <p14:creationId xmlns:p14="http://schemas.microsoft.com/office/powerpoint/2010/main" val="467696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16</a:t>
            </a:fld>
            <a:endParaRPr lang="zh-CN" altLang="en-US"/>
          </a:p>
        </p:txBody>
      </p:sp>
    </p:spTree>
    <p:extLst>
      <p:ext uri="{BB962C8B-B14F-4D97-AF65-F5344CB8AC3E}">
        <p14:creationId xmlns:p14="http://schemas.microsoft.com/office/powerpoint/2010/main" val="2831292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17</a:t>
            </a:fld>
            <a:endParaRPr lang="zh-CN" altLang="en-US"/>
          </a:p>
        </p:txBody>
      </p:sp>
    </p:spTree>
    <p:extLst>
      <p:ext uri="{BB962C8B-B14F-4D97-AF65-F5344CB8AC3E}">
        <p14:creationId xmlns:p14="http://schemas.microsoft.com/office/powerpoint/2010/main" val="2334510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18</a:t>
            </a:fld>
            <a:endParaRPr lang="zh-CN" altLang="en-US"/>
          </a:p>
        </p:txBody>
      </p:sp>
    </p:spTree>
    <p:extLst>
      <p:ext uri="{BB962C8B-B14F-4D97-AF65-F5344CB8AC3E}">
        <p14:creationId xmlns:p14="http://schemas.microsoft.com/office/powerpoint/2010/main" val="2897772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19</a:t>
            </a:fld>
            <a:endParaRPr lang="zh-CN" altLang="en-US"/>
          </a:p>
        </p:txBody>
      </p:sp>
    </p:spTree>
    <p:extLst>
      <p:ext uri="{BB962C8B-B14F-4D97-AF65-F5344CB8AC3E}">
        <p14:creationId xmlns:p14="http://schemas.microsoft.com/office/powerpoint/2010/main" val="1365682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20</a:t>
            </a:fld>
            <a:endParaRPr lang="zh-CN" altLang="en-US"/>
          </a:p>
        </p:txBody>
      </p:sp>
    </p:spTree>
    <p:extLst>
      <p:ext uri="{BB962C8B-B14F-4D97-AF65-F5344CB8AC3E}">
        <p14:creationId xmlns:p14="http://schemas.microsoft.com/office/powerpoint/2010/main" val="411907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21</a:t>
            </a:fld>
            <a:endParaRPr lang="zh-CN" altLang="en-US"/>
          </a:p>
        </p:txBody>
      </p:sp>
    </p:spTree>
    <p:extLst>
      <p:ext uri="{BB962C8B-B14F-4D97-AF65-F5344CB8AC3E}">
        <p14:creationId xmlns:p14="http://schemas.microsoft.com/office/powerpoint/2010/main" val="3923650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7</a:t>
            </a:fld>
            <a:endParaRPr lang="zh-CN" altLang="en-US"/>
          </a:p>
        </p:txBody>
      </p:sp>
    </p:spTree>
    <p:extLst>
      <p:ext uri="{BB962C8B-B14F-4D97-AF65-F5344CB8AC3E}">
        <p14:creationId xmlns:p14="http://schemas.microsoft.com/office/powerpoint/2010/main" val="2951887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8</a:t>
            </a:fld>
            <a:endParaRPr lang="zh-CN" altLang="en-US"/>
          </a:p>
        </p:txBody>
      </p:sp>
    </p:spTree>
    <p:extLst>
      <p:ext uri="{BB962C8B-B14F-4D97-AF65-F5344CB8AC3E}">
        <p14:creationId xmlns:p14="http://schemas.microsoft.com/office/powerpoint/2010/main" val="4173932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9</a:t>
            </a:fld>
            <a:endParaRPr lang="zh-CN" altLang="en-US"/>
          </a:p>
        </p:txBody>
      </p:sp>
    </p:spTree>
    <p:extLst>
      <p:ext uri="{BB962C8B-B14F-4D97-AF65-F5344CB8AC3E}">
        <p14:creationId xmlns:p14="http://schemas.microsoft.com/office/powerpoint/2010/main" val="4019924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10</a:t>
            </a:fld>
            <a:endParaRPr lang="zh-CN" altLang="en-US"/>
          </a:p>
        </p:txBody>
      </p:sp>
    </p:spTree>
    <p:extLst>
      <p:ext uri="{BB962C8B-B14F-4D97-AF65-F5344CB8AC3E}">
        <p14:creationId xmlns:p14="http://schemas.microsoft.com/office/powerpoint/2010/main" val="772918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7C241CE-D817-4285-8C32-B2113F70CC49}" type="datetimeFigureOut">
              <a:rPr lang="zh-CN" altLang="en-US" smtClean="0"/>
              <a:t>2022/3/6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A606C3-93BB-4C85-8357-AF0D3455200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7C241CE-D817-4285-8C32-B2113F70CC49}" type="datetimeFigureOut">
              <a:rPr lang="zh-CN" altLang="en-US" smtClean="0"/>
              <a:t>2022/3/6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A606C3-93BB-4C85-8357-AF0D3455200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7C241CE-D817-4285-8C32-B2113F70CC49}" type="datetimeFigureOut">
              <a:rPr lang="zh-CN" altLang="en-US" smtClean="0"/>
              <a:t>2022/3/6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A606C3-93BB-4C85-8357-AF0D3455200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7C241CE-D817-4285-8C32-B2113F70CC49}" type="datetimeFigureOut">
              <a:rPr lang="zh-CN" altLang="en-US" smtClean="0"/>
              <a:t>2022/3/6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A606C3-93BB-4C85-8357-AF0D34552000}"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2022/3/6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66935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2022/3/6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68265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97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7C241CE-D817-4285-8C32-B2113F70CC49}" type="datetimeFigureOut">
              <a:rPr lang="zh-CN" altLang="en-US" smtClean="0"/>
              <a:t>2022/3/6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A606C3-93BB-4C85-8357-AF0D3455200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7C241CE-D817-4285-8C32-B2113F70CC49}" type="datetimeFigureOut">
              <a:rPr lang="zh-CN" altLang="en-US" smtClean="0"/>
              <a:t>2022/3/6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A606C3-93BB-4C85-8357-AF0D3455200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7C241CE-D817-4285-8C32-B2113F70CC49}" type="datetimeFigureOut">
              <a:rPr lang="zh-CN" altLang="en-US" smtClean="0"/>
              <a:t>2022/3/6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A606C3-93BB-4C85-8357-AF0D3455200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7C241CE-D817-4285-8C32-B2113F70CC49}" type="datetimeFigureOut">
              <a:rPr lang="zh-CN" altLang="en-US" smtClean="0"/>
              <a:t>2022/3/6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AA606C3-93BB-4C85-8357-AF0D3455200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7C241CE-D817-4285-8C32-B2113F70CC49}" type="datetimeFigureOut">
              <a:rPr lang="zh-CN" altLang="en-US" smtClean="0"/>
              <a:t>2022/3/6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AA606C3-93BB-4C85-8357-AF0D34552000}" type="slidenum">
              <a:rPr lang="zh-CN" altLang="en-US" smtClean="0"/>
              <a:t>‹#›</a:t>
            </a:fld>
            <a:endParaRPr lang="zh-CN" altLang="en-US"/>
          </a:p>
        </p:txBody>
      </p:sp>
      <p:sp>
        <p:nvSpPr>
          <p:cNvPr id="11" name="TextBox 10"/>
          <p:cNvSpPr txBox="1"/>
          <p:nvPr userDrawn="1"/>
        </p:nvSpPr>
        <p:spPr>
          <a:xfrm>
            <a:off x="1457761" y="6739570"/>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302219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7C241CE-D817-4285-8C32-B2113F70CC49}" type="datetimeFigureOut">
              <a:rPr lang="zh-CN" altLang="en-US" smtClean="0"/>
              <a:t>2022/3/6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AA606C3-93BB-4C85-8357-AF0D3455200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7C241CE-D817-4285-8C32-B2113F70CC49}" type="datetimeFigureOut">
              <a:rPr lang="zh-CN" altLang="en-US" smtClean="0"/>
              <a:t>2022/3/6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AA606C3-93BB-4C85-8357-AF0D3455200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7C241CE-D817-4285-8C32-B2113F70CC49}" type="datetimeFigureOut">
              <a:rPr lang="zh-CN" altLang="en-US" smtClean="0"/>
              <a:t>2022/3/6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A606C3-93BB-4C85-8357-AF0D3455200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241CE-D817-4285-8C32-B2113F70CC49}" type="datetimeFigureOut">
              <a:rPr lang="zh-CN" altLang="en-US" smtClean="0"/>
              <a:t>2022/3/6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A606C3-93BB-4C85-8357-AF0D3455200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4673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jpeg"/><Relationship Id="rId7" Type="http://schemas.openxmlformats.org/officeDocument/2006/relationships/image" Target="../media/image20.png"/><Relationship Id="rId12"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34.png"/><Relationship Id="rId5" Type="http://schemas.openxmlformats.org/officeDocument/2006/relationships/image" Target="../media/image18.png"/><Relationship Id="rId10" Type="http://schemas.openxmlformats.org/officeDocument/2006/relationships/image" Target="../media/image33.png"/><Relationship Id="rId4" Type="http://schemas.openxmlformats.org/officeDocument/2006/relationships/image" Target="../media/image17.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9.png"/><Relationship Id="rId3" Type="http://schemas.openxmlformats.org/officeDocument/2006/relationships/notesSlide" Target="../notesSlides/notesSlide10.xml"/><Relationship Id="rId7" Type="http://schemas.openxmlformats.org/officeDocument/2006/relationships/image" Target="../media/image19.png"/><Relationship Id="rId12"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8.png"/><Relationship Id="rId11" Type="http://schemas.openxmlformats.org/officeDocument/2006/relationships/image" Target="../media/image37.png"/><Relationship Id="rId5" Type="http://schemas.openxmlformats.org/officeDocument/2006/relationships/image" Target="../media/image17.png"/><Relationship Id="rId10" Type="http://schemas.openxmlformats.org/officeDocument/2006/relationships/image" Target="../media/image36.png"/><Relationship Id="rId4" Type="http://schemas.openxmlformats.org/officeDocument/2006/relationships/image" Target="../media/image14.jpe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jpe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jpe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42.png"/><Relationship Id="rId4" Type="http://schemas.openxmlformats.org/officeDocument/2006/relationships/image" Target="../media/image17.pn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3.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14.jpeg"/><Relationship Id="rId9" Type="http://schemas.openxmlformats.org/officeDocument/2006/relationships/image" Target="../media/image43.jpe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jpe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jpe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46.png"/><Relationship Id="rId4" Type="http://schemas.openxmlformats.org/officeDocument/2006/relationships/image" Target="../media/image17.png"/><Relationship Id="rId9" Type="http://schemas.openxmlformats.org/officeDocument/2006/relationships/image" Target="../media/image45.jpe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jpeg"/><Relationship Id="rId7" Type="http://schemas.openxmlformats.org/officeDocument/2006/relationships/image" Target="../media/image20.png"/><Relationship Id="rId12"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35.png"/><Relationship Id="rId5" Type="http://schemas.openxmlformats.org/officeDocument/2006/relationships/image" Target="../media/image18.png"/><Relationship Id="rId10" Type="http://schemas.openxmlformats.org/officeDocument/2006/relationships/image" Target="../media/image34.png"/><Relationship Id="rId4" Type="http://schemas.openxmlformats.org/officeDocument/2006/relationships/image" Target="../media/image17.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8.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4.jpe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20.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14.jpe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5.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14.jpeg"/><Relationship Id="rId9" Type="http://schemas.openxmlformats.org/officeDocument/2006/relationships/image" Target="../media/image2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7.png"/><Relationship Id="rId11" Type="http://schemas.openxmlformats.org/officeDocument/2006/relationships/image" Target="../media/image29.png"/><Relationship Id="rId5" Type="http://schemas.openxmlformats.org/officeDocument/2006/relationships/image" Target="../media/image14.jpeg"/><Relationship Id="rId10" Type="http://schemas.openxmlformats.org/officeDocument/2006/relationships/image" Target="../media/image15.png"/><Relationship Id="rId4" Type="http://schemas.openxmlformats.org/officeDocument/2006/relationships/notesSlide" Target="../notesSlides/notesSlide6.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jpeg"/><Relationship Id="rId7" Type="http://schemas.microsoft.com/office/2007/relationships/hdphoto" Target="../media/hdphoto2.wdp"/><Relationship Id="rId12"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20.png"/><Relationship Id="rId5" Type="http://schemas.microsoft.com/office/2007/relationships/hdphoto" Target="../media/hdphoto1.wdp"/><Relationship Id="rId10" Type="http://schemas.openxmlformats.org/officeDocument/2006/relationships/image" Target="../media/image19.png"/><Relationship Id="rId4" Type="http://schemas.openxmlformats.org/officeDocument/2006/relationships/image" Target="../media/image30.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2694" y="-5563"/>
            <a:ext cx="12179305" cy="3528252"/>
          </a:xfrm>
          <a:prstGeom prst="rect">
            <a:avLst/>
          </a:prstGeom>
        </p:spPr>
      </p:pic>
      <p:sp>
        <p:nvSpPr>
          <p:cNvPr id="11" name="文本框 10"/>
          <p:cNvSpPr txBox="1"/>
          <p:nvPr/>
        </p:nvSpPr>
        <p:spPr>
          <a:xfrm>
            <a:off x="5008199" y="834785"/>
            <a:ext cx="1768433" cy="830997"/>
          </a:xfrm>
          <a:prstGeom prst="rect">
            <a:avLst/>
          </a:prstGeom>
          <a:noFill/>
        </p:spPr>
        <p:txBody>
          <a:bodyPr wrap="none" rtlCol="0">
            <a:spAutoFit/>
          </a:bodyPr>
          <a:lstStyle/>
          <a:p>
            <a:r>
              <a:rPr lang="en-US" altLang="zh-CN" sz="4800" dirty="0">
                <a:gradFill>
                  <a:gsLst>
                    <a:gs pos="0">
                      <a:schemeClr val="accent6">
                        <a:lumMod val="75000"/>
                      </a:schemeClr>
                    </a:gs>
                    <a:gs pos="100000">
                      <a:srgbClr val="17230F"/>
                    </a:gs>
                  </a:gsLst>
                  <a:lin ang="5400000" scaled="1"/>
                </a:gradFill>
                <a:latin typeface="Elephant" panose="02020904090505020303" pitchFamily="18" charset="0"/>
                <a:cs typeface="+mn-ea"/>
                <a:sym typeface="+mn-lt"/>
              </a:rPr>
              <a:t>Bài 1</a:t>
            </a:r>
            <a:endParaRPr lang="zh-CN" altLang="en-US" sz="4800" dirty="0">
              <a:gradFill>
                <a:gsLst>
                  <a:gs pos="0">
                    <a:schemeClr val="accent6">
                      <a:lumMod val="75000"/>
                    </a:schemeClr>
                  </a:gs>
                  <a:gs pos="100000">
                    <a:srgbClr val="17230F"/>
                  </a:gs>
                </a:gsLst>
                <a:lin ang="5400000" scaled="1"/>
              </a:gradFill>
              <a:latin typeface="Elephant" panose="02020904090505020303" pitchFamily="18" charset="0"/>
              <a:cs typeface="+mn-ea"/>
              <a:sym typeface="+mn-lt"/>
            </a:endParaRPr>
          </a:p>
        </p:txBody>
      </p:sp>
      <p:pic>
        <p:nvPicPr>
          <p:cNvPr id="18" name="图片 17"/>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flipH="1">
            <a:off x="1417062" y="3792997"/>
            <a:ext cx="2209410" cy="1737890"/>
          </a:xfrm>
          <a:prstGeom prst="rect">
            <a:avLst/>
          </a:prstGeom>
        </p:spPr>
      </p:pic>
      <p:pic>
        <p:nvPicPr>
          <p:cNvPr id="5" name="图片 4"/>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0" y="3957402"/>
            <a:ext cx="11482466" cy="2881743"/>
          </a:xfrm>
          <a:prstGeom prst="rect">
            <a:avLst/>
          </a:prstGeom>
        </p:spPr>
      </p:pic>
      <p:pic>
        <p:nvPicPr>
          <p:cNvPr id="7" name="图片 6"/>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2695" y="4629177"/>
            <a:ext cx="12166610" cy="2246593"/>
          </a:xfrm>
          <a:prstGeom prst="rect">
            <a:avLst/>
          </a:prstGeom>
        </p:spPr>
      </p:pic>
      <p:pic>
        <p:nvPicPr>
          <p:cNvPr id="8" name="图片 7"/>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95" y="3477717"/>
            <a:ext cx="5098951" cy="3385845"/>
          </a:xfrm>
          <a:prstGeom prst="rect">
            <a:avLst/>
          </a:prstGeom>
        </p:spPr>
      </p:pic>
      <p:pic>
        <p:nvPicPr>
          <p:cNvPr id="9" name="图片 8"/>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240249" y="4092315"/>
            <a:ext cx="4954046" cy="2771248"/>
          </a:xfrm>
          <a:prstGeom prst="rect">
            <a:avLst/>
          </a:prstGeom>
        </p:spPr>
      </p:pic>
      <p:pic>
        <p:nvPicPr>
          <p:cNvPr id="10" name="图片 9"/>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2694" y="5116050"/>
            <a:ext cx="12179305" cy="1766907"/>
          </a:xfrm>
          <a:prstGeom prst="rect">
            <a:avLst/>
          </a:prstGeom>
        </p:spPr>
      </p:pic>
      <p:sp>
        <p:nvSpPr>
          <p:cNvPr id="14" name="文本框 13"/>
          <p:cNvSpPr txBox="1"/>
          <p:nvPr/>
        </p:nvSpPr>
        <p:spPr>
          <a:xfrm>
            <a:off x="1883147" y="2280474"/>
            <a:ext cx="8740385" cy="1200329"/>
          </a:xfrm>
          <a:prstGeom prst="rect">
            <a:avLst/>
          </a:prstGeom>
          <a:noFill/>
        </p:spPr>
        <p:txBody>
          <a:bodyPr wrap="square" rtlCol="0">
            <a:spAutoFit/>
          </a:bodyPr>
          <a:lstStyle/>
          <a:p>
            <a:pPr algn="ctr"/>
            <a:r>
              <a:rPr lang="en-US" altLang="zh-CN" sz="7200" b="1" dirty="0" smtClean="0">
                <a:solidFill>
                  <a:srgbClr val="388C16"/>
                </a:solidFill>
                <a:latin typeface="HLT Breathe Pro" panose="02000000000000000000" pitchFamily="2" charset="0"/>
                <a:cs typeface="+mn-ea"/>
                <a:sym typeface="+mn-lt"/>
              </a:rPr>
              <a:t>SỨC HẤP DẪN CỦA</a:t>
            </a:r>
            <a:endParaRPr lang="zh-CN" altLang="en-US" sz="7200" b="1" dirty="0">
              <a:solidFill>
                <a:srgbClr val="388C16"/>
              </a:solidFill>
              <a:latin typeface="HLT Breathe Pro" panose="02000000000000000000" pitchFamily="2" charset="0"/>
              <a:cs typeface="+mn-ea"/>
              <a:sym typeface="+mn-lt"/>
            </a:endParaRPr>
          </a:p>
        </p:txBody>
      </p:sp>
      <p:pic>
        <p:nvPicPr>
          <p:cNvPr id="4" name="图片 3"/>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flipH="1">
            <a:off x="8920225" y="-96634"/>
            <a:ext cx="3972393" cy="4995327"/>
          </a:xfrm>
          <a:prstGeom prst="rect">
            <a:avLst/>
          </a:prstGeom>
        </p:spPr>
      </p:pic>
      <p:sp>
        <p:nvSpPr>
          <p:cNvPr id="16" name="文本框 13">
            <a:extLst>
              <a:ext uri="{FF2B5EF4-FFF2-40B4-BE49-F238E27FC236}">
                <a16:creationId xmlns:a16="http://schemas.microsoft.com/office/drawing/2014/main" id="{21A4E03F-57CC-4F54-A062-B482A257DA1F}"/>
              </a:ext>
            </a:extLst>
          </p:cNvPr>
          <p:cNvSpPr txBox="1"/>
          <p:nvPr/>
        </p:nvSpPr>
        <p:spPr>
          <a:xfrm>
            <a:off x="2547180" y="3862769"/>
            <a:ext cx="6702841" cy="1200329"/>
          </a:xfrm>
          <a:prstGeom prst="rect">
            <a:avLst/>
          </a:prstGeom>
          <a:noFill/>
        </p:spPr>
        <p:txBody>
          <a:bodyPr wrap="square" rtlCol="0">
            <a:spAutoFit/>
          </a:bodyPr>
          <a:lstStyle/>
          <a:p>
            <a:pPr algn="ctr"/>
            <a:r>
              <a:rPr lang="en-US" altLang="zh-CN" sz="7200" b="1" dirty="0" smtClean="0">
                <a:solidFill>
                  <a:srgbClr val="233616"/>
                </a:solidFill>
                <a:latin typeface="HLT Mishka" panose="02000000000000000000" pitchFamily="2" charset="0"/>
                <a:cs typeface="+mn-ea"/>
                <a:sym typeface="+mn-lt"/>
              </a:rPr>
              <a:t>TRUYỆN KỂ</a:t>
            </a:r>
            <a:endParaRPr lang="zh-CN" altLang="en-US" sz="7200" b="1" dirty="0">
              <a:solidFill>
                <a:srgbClr val="233616"/>
              </a:solidFill>
              <a:latin typeface="HLT Mishka" panose="02000000000000000000" pitchFamily="2"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9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nodeType="with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8" fill="hold"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2" fill="hold" nodeType="withEffect">
                                  <p:stCondLst>
                                    <p:cond delay="210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par>
                                <p:cTn id="23" presetID="53" presetClass="entr" presetSubtype="16" fill="hold" grpId="0" nodeType="withEffect">
                                  <p:stCondLst>
                                    <p:cond delay="25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900" fill="hold"/>
                                        <p:tgtEl>
                                          <p:spTgt spid="11"/>
                                        </p:tgtEl>
                                        <p:attrNameLst>
                                          <p:attrName>ppt_w</p:attrName>
                                        </p:attrNameLst>
                                      </p:cBhvr>
                                      <p:tavLst>
                                        <p:tav tm="0">
                                          <p:val>
                                            <p:fltVal val="0"/>
                                          </p:val>
                                        </p:tav>
                                        <p:tav tm="100000">
                                          <p:val>
                                            <p:strVal val="#ppt_w"/>
                                          </p:val>
                                        </p:tav>
                                      </p:tavLst>
                                    </p:anim>
                                    <p:anim calcmode="lin" valueType="num">
                                      <p:cBhvr>
                                        <p:cTn id="26" dur="900" fill="hold"/>
                                        <p:tgtEl>
                                          <p:spTgt spid="11"/>
                                        </p:tgtEl>
                                        <p:attrNameLst>
                                          <p:attrName>ppt_h</p:attrName>
                                        </p:attrNameLst>
                                      </p:cBhvr>
                                      <p:tavLst>
                                        <p:tav tm="0">
                                          <p:val>
                                            <p:fltVal val="0"/>
                                          </p:val>
                                        </p:tav>
                                        <p:tav tm="100000">
                                          <p:val>
                                            <p:strVal val="#ppt_h"/>
                                          </p:val>
                                        </p:tav>
                                      </p:tavLst>
                                    </p:anim>
                                    <p:animEffect transition="in" filter="fade">
                                      <p:cBhvr>
                                        <p:cTn id="27" dur="900"/>
                                        <p:tgtEl>
                                          <p:spTgt spid="11"/>
                                        </p:tgtEl>
                                      </p:cBhvr>
                                    </p:animEffect>
                                  </p:childTnLst>
                                </p:cTn>
                              </p:par>
                              <p:par>
                                <p:cTn id="28" presetID="42" presetClass="entr" presetSubtype="0" fill="hold" nodeType="withEffect">
                                  <p:stCondLst>
                                    <p:cond delay="42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32" presetClass="emph" presetSubtype="0" fill="hold" nodeType="withEffect">
                                  <p:stCondLst>
                                    <p:cond delay="4200"/>
                                  </p:stCondLst>
                                  <p:childTnLst>
                                    <p:animRot by="120000">
                                      <p:cBhvr>
                                        <p:cTn id="34" dur="190" fill="hold">
                                          <p:stCondLst>
                                            <p:cond delay="0"/>
                                          </p:stCondLst>
                                        </p:cTn>
                                        <p:tgtEl>
                                          <p:spTgt spid="4"/>
                                        </p:tgtEl>
                                        <p:attrNameLst>
                                          <p:attrName>r</p:attrName>
                                        </p:attrNameLst>
                                      </p:cBhvr>
                                    </p:animRot>
                                    <p:animRot by="-240000">
                                      <p:cBhvr>
                                        <p:cTn id="35" dur="380" fill="hold">
                                          <p:stCondLst>
                                            <p:cond delay="380"/>
                                          </p:stCondLst>
                                        </p:cTn>
                                        <p:tgtEl>
                                          <p:spTgt spid="4"/>
                                        </p:tgtEl>
                                        <p:attrNameLst>
                                          <p:attrName>r</p:attrName>
                                        </p:attrNameLst>
                                      </p:cBhvr>
                                    </p:animRot>
                                    <p:animRot by="240000">
                                      <p:cBhvr>
                                        <p:cTn id="36" dur="380" fill="hold">
                                          <p:stCondLst>
                                            <p:cond delay="760"/>
                                          </p:stCondLst>
                                        </p:cTn>
                                        <p:tgtEl>
                                          <p:spTgt spid="4"/>
                                        </p:tgtEl>
                                        <p:attrNameLst>
                                          <p:attrName>r</p:attrName>
                                        </p:attrNameLst>
                                      </p:cBhvr>
                                    </p:animRot>
                                    <p:animRot by="-240000">
                                      <p:cBhvr>
                                        <p:cTn id="37" dur="380" fill="hold">
                                          <p:stCondLst>
                                            <p:cond delay="1140"/>
                                          </p:stCondLst>
                                        </p:cTn>
                                        <p:tgtEl>
                                          <p:spTgt spid="4"/>
                                        </p:tgtEl>
                                        <p:attrNameLst>
                                          <p:attrName>r</p:attrName>
                                        </p:attrNameLst>
                                      </p:cBhvr>
                                    </p:animRot>
                                    <p:animRot by="120000">
                                      <p:cBhvr>
                                        <p:cTn id="38" dur="380" fill="hold">
                                          <p:stCondLst>
                                            <p:cond delay="1520"/>
                                          </p:stCondLst>
                                        </p:cTn>
                                        <p:tgtEl>
                                          <p:spTgt spid="4"/>
                                        </p:tgtEl>
                                        <p:attrNameLst>
                                          <p:attrName>r</p:attrName>
                                        </p:attrNameLst>
                                      </p:cBhvr>
                                    </p:animRot>
                                  </p:childTnLst>
                                </p:cTn>
                              </p:par>
                              <p:par>
                                <p:cTn id="39" presetID="53" presetClass="entr" presetSubtype="16" fill="hold" grpId="0" nodeType="withEffect">
                                  <p:stCondLst>
                                    <p:cond delay="5400"/>
                                  </p:stCondLst>
                                  <p:iterate type="lt">
                                    <p:tmPct val="10000"/>
                                  </p:iterate>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10" presetClass="entr" presetSubtype="0" fill="hold" nodeType="withEffect">
                                  <p:stCondLst>
                                    <p:cond delay="810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childTnLst>
                                </p:cTn>
                              </p:par>
                              <p:par>
                                <p:cTn id="47" presetID="53" presetClass="entr" presetSubtype="16" fill="hold" grpId="0" nodeType="withEffect">
                                  <p:stCondLst>
                                    <p:cond delay="5400"/>
                                  </p:stCondLst>
                                  <p:iterate type="lt">
                                    <p:tmPct val="10000"/>
                                  </p:iterate>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0" y="4644571"/>
            <a:ext cx="12192000" cy="2237231"/>
            <a:chOff x="0" y="4644571"/>
            <a:chExt cx="12192000" cy="2237231"/>
          </a:xfrm>
        </p:grpSpPr>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644571"/>
              <a:ext cx="4101590" cy="2237231"/>
            </a:xfrm>
            <a:prstGeom prst="rect">
              <a:avLst/>
            </a:prstGeom>
          </p:spPr>
        </p:pic>
        <p:pic>
          <p:nvPicPr>
            <p:cNvPr id="8" name="图片 7"/>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4036219" y="5646057"/>
              <a:ext cx="2737020" cy="1235745"/>
            </a:xfrm>
            <a:prstGeom prst="rect">
              <a:avLst/>
            </a:prstGeom>
          </p:spPr>
        </p:pic>
        <p:pic>
          <p:nvPicPr>
            <p:cNvPr id="9" name="图片 8"/>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712371" y="5534921"/>
              <a:ext cx="2983172" cy="1346881"/>
            </a:xfrm>
            <a:prstGeom prst="rect">
              <a:avLst/>
            </a:prstGeom>
          </p:spPr>
        </p:pic>
        <p:pic>
          <p:nvPicPr>
            <p:cNvPr id="10" name="图片 9"/>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695543" y="5646057"/>
              <a:ext cx="2496457" cy="1235745"/>
            </a:xfrm>
            <a:prstGeom prst="rect">
              <a:avLst/>
            </a:prstGeom>
          </p:spPr>
        </p:pic>
      </p:grpSp>
      <p:pic>
        <p:nvPicPr>
          <p:cNvPr id="13" name="图片 12"/>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11210" y="-12358"/>
            <a:ext cx="1754659" cy="4028303"/>
          </a:xfrm>
          <a:prstGeom prst="rect">
            <a:avLst/>
          </a:prstGeom>
        </p:spPr>
      </p:pic>
      <p:sp>
        <p:nvSpPr>
          <p:cNvPr id="14" name="Hộp Văn bản 13">
            <a:extLst>
              <a:ext uri="{FF2B5EF4-FFF2-40B4-BE49-F238E27FC236}">
                <a16:creationId xmlns:a16="http://schemas.microsoft.com/office/drawing/2014/main" id="{03A81C1E-24C0-4DE1-B730-5E40ED698564}"/>
              </a:ext>
            </a:extLst>
          </p:cNvPr>
          <p:cNvSpPr txBox="1"/>
          <p:nvPr/>
        </p:nvSpPr>
        <p:spPr>
          <a:xfrm>
            <a:off x="1595086" y="338977"/>
            <a:ext cx="6152320" cy="892552"/>
          </a:xfrm>
          <a:prstGeom prst="rect">
            <a:avLst/>
          </a:prstGeom>
          <a:noFill/>
        </p:spPr>
        <p:txBody>
          <a:bodyPr wrap="square">
            <a:spAutoFit/>
          </a:bodyPr>
          <a:lstStyle/>
          <a:p>
            <a:pPr marL="0" marR="0" algn="just">
              <a:spcBef>
                <a:spcPts val="0"/>
              </a:spcBef>
            </a:pPr>
            <a:r>
              <a:rPr lang="en-US" sz="2800" b="1" dirty="0">
                <a:solidFill>
                  <a:srgbClr val="37740A"/>
                </a:solidFill>
                <a:effectLst/>
                <a:latin typeface="Cambria" panose="02040503050406030204" pitchFamily="18" charset="0"/>
                <a:ea typeface="Cambria" panose="02040503050406030204" pitchFamily="18" charset="0"/>
                <a:cs typeface="Times New Roman" panose="02020603050405020304" pitchFamily="18" charset="0"/>
              </a:rPr>
              <a:t>I. Truyện kể </a:t>
            </a:r>
            <a:endParaRPr lang="en-US" sz="2800" dirty="0">
              <a:solidFill>
                <a:srgbClr val="37740A"/>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pPr>
            <a:r>
              <a:rPr lang="en-US" sz="2400" b="1" dirty="0">
                <a:effectLst/>
                <a:latin typeface="Cambria" panose="02040503050406030204" pitchFamily="18" charset="0"/>
                <a:ea typeface="Cambria" panose="02040503050406030204" pitchFamily="18" charset="0"/>
                <a:cs typeface="Times New Roman" panose="02020603050405020304" pitchFamily="18" charset="0"/>
              </a:rPr>
              <a:t>      3. </a:t>
            </a:r>
            <a:r>
              <a:rPr lang="en-US" sz="2400" b="1" dirty="0">
                <a:latin typeface="Cambria" panose="02040503050406030204" pitchFamily="18" charset="0"/>
                <a:ea typeface="Cambria" panose="02040503050406030204" pitchFamily="18" charset="0"/>
                <a:cs typeface="Times New Roman" panose="02020603050405020304" pitchFamily="18" charset="0"/>
              </a:rPr>
              <a:t>Người kể chuyện</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3" name="Hình ảnh 2" descr="Ảnh có chứa văn bản, đồ họa véc-tơ&#10;&#10;Mô tả được tạo tự động">
            <a:extLst>
              <a:ext uri="{FF2B5EF4-FFF2-40B4-BE49-F238E27FC236}">
                <a16:creationId xmlns:a16="http://schemas.microsoft.com/office/drawing/2014/main" id="{18B27089-46D2-42B4-8F6B-E5FA78E4A6A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228600" y="2866315"/>
            <a:ext cx="3146112" cy="3146112"/>
          </a:xfrm>
          <a:prstGeom prst="rect">
            <a:avLst/>
          </a:prstGeom>
        </p:spPr>
      </p:pic>
      <p:sp>
        <p:nvSpPr>
          <p:cNvPr id="76" name="Hộp Văn bản 75">
            <a:extLst>
              <a:ext uri="{FF2B5EF4-FFF2-40B4-BE49-F238E27FC236}">
                <a16:creationId xmlns:a16="http://schemas.microsoft.com/office/drawing/2014/main" id="{7E9AC899-5434-41C3-A9FE-4CA7A2757BF7}"/>
              </a:ext>
            </a:extLst>
          </p:cNvPr>
          <p:cNvSpPr txBox="1"/>
          <p:nvPr/>
        </p:nvSpPr>
        <p:spPr>
          <a:xfrm>
            <a:off x="3448878" y="1327013"/>
            <a:ext cx="8169121" cy="1200329"/>
          </a:xfrm>
          <a:prstGeom prst="rect">
            <a:avLst/>
          </a:prstGeom>
          <a:noFill/>
        </p:spPr>
        <p:txBody>
          <a:bodyPr wrap="square">
            <a:spAutoFit/>
          </a:bodyPr>
          <a:lstStyle/>
          <a:p>
            <a:pPr algn="just"/>
            <a:r>
              <a:rPr lang="en-US" sz="2400" b="1" dirty="0">
                <a:effectLst/>
                <a:latin typeface="Cambria" panose="02040503050406030204" pitchFamily="18" charset="0"/>
                <a:ea typeface="Cambria" panose="02040503050406030204" pitchFamily="18" charset="0"/>
              </a:rPr>
              <a:t>Người kể chuyện</a:t>
            </a:r>
            <a:r>
              <a:rPr lang="en-US" sz="2400" dirty="0">
                <a:effectLst/>
                <a:latin typeface="Cambria" panose="02040503050406030204" pitchFamily="18" charset="0"/>
                <a:ea typeface="Cambria" panose="02040503050406030204" pitchFamily="18" charset="0"/>
              </a:rPr>
              <a:t> (người trần thuật) là yếu tố thuộc thế giới miêu tả. Đó là vai do nhà văn tạo ra để thay mình thực hiện hành vi trần thuật. </a:t>
            </a:r>
            <a:endParaRPr lang="en-US" sz="2400" dirty="0">
              <a:latin typeface="Cambria" panose="02040503050406030204" pitchFamily="18" charset="0"/>
              <a:ea typeface="Cambria" panose="02040503050406030204" pitchFamily="18" charset="0"/>
            </a:endParaRPr>
          </a:p>
        </p:txBody>
      </p:sp>
      <p:pic>
        <p:nvPicPr>
          <p:cNvPr id="87" name="Hình ảnh 86">
            <a:extLst>
              <a:ext uri="{FF2B5EF4-FFF2-40B4-BE49-F238E27FC236}">
                <a16:creationId xmlns:a16="http://schemas.microsoft.com/office/drawing/2014/main" id="{D32ED802-4996-490F-A711-8FDCDBD6B48D}"/>
              </a:ext>
            </a:extLst>
          </p:cNvPr>
          <p:cNvPicPr>
            <a:picLocks noChangeAspect="1"/>
          </p:cNvPicPr>
          <p:nvPr/>
        </p:nvPicPr>
        <p:blipFill>
          <a:blip r:embed="rId10"/>
          <a:stretch>
            <a:fillRect/>
          </a:stretch>
        </p:blipFill>
        <p:spPr>
          <a:xfrm>
            <a:off x="3374712" y="2661581"/>
            <a:ext cx="987638" cy="963251"/>
          </a:xfrm>
          <a:prstGeom prst="rect">
            <a:avLst/>
          </a:prstGeom>
        </p:spPr>
      </p:pic>
      <p:pic>
        <p:nvPicPr>
          <p:cNvPr id="88" name="Hình ảnh 87">
            <a:extLst>
              <a:ext uri="{FF2B5EF4-FFF2-40B4-BE49-F238E27FC236}">
                <a16:creationId xmlns:a16="http://schemas.microsoft.com/office/drawing/2014/main" id="{2188A2EC-BFDC-4EAE-B0DE-193982B1132A}"/>
              </a:ext>
            </a:extLst>
          </p:cNvPr>
          <p:cNvPicPr>
            <a:picLocks noChangeAspect="1"/>
          </p:cNvPicPr>
          <p:nvPr/>
        </p:nvPicPr>
        <p:blipFill>
          <a:blip r:embed="rId11"/>
          <a:stretch>
            <a:fillRect/>
          </a:stretch>
        </p:blipFill>
        <p:spPr>
          <a:xfrm>
            <a:off x="3362519" y="3520843"/>
            <a:ext cx="1012024" cy="963251"/>
          </a:xfrm>
          <a:prstGeom prst="rect">
            <a:avLst/>
          </a:prstGeom>
        </p:spPr>
      </p:pic>
      <p:pic>
        <p:nvPicPr>
          <p:cNvPr id="89" name="Hình ảnh 88">
            <a:extLst>
              <a:ext uri="{FF2B5EF4-FFF2-40B4-BE49-F238E27FC236}">
                <a16:creationId xmlns:a16="http://schemas.microsoft.com/office/drawing/2014/main" id="{38E70469-AAEF-4281-B494-90CFBD461D1E}"/>
              </a:ext>
            </a:extLst>
          </p:cNvPr>
          <p:cNvPicPr>
            <a:picLocks noChangeAspect="1"/>
          </p:cNvPicPr>
          <p:nvPr/>
        </p:nvPicPr>
        <p:blipFill>
          <a:blip r:embed="rId12"/>
          <a:stretch>
            <a:fillRect/>
          </a:stretch>
        </p:blipFill>
        <p:spPr>
          <a:xfrm>
            <a:off x="3362519" y="4478437"/>
            <a:ext cx="1012024" cy="963251"/>
          </a:xfrm>
          <a:prstGeom prst="rect">
            <a:avLst/>
          </a:prstGeom>
        </p:spPr>
      </p:pic>
      <p:graphicFrame>
        <p:nvGraphicFramePr>
          <p:cNvPr id="90" name="Google Shape;1906;p52">
            <a:extLst>
              <a:ext uri="{FF2B5EF4-FFF2-40B4-BE49-F238E27FC236}">
                <a16:creationId xmlns:a16="http://schemas.microsoft.com/office/drawing/2014/main" id="{6F4A65FE-A2F5-4363-B540-7861782952D3}"/>
              </a:ext>
            </a:extLst>
          </p:cNvPr>
          <p:cNvGraphicFramePr/>
          <p:nvPr>
            <p:extLst>
              <p:ext uri="{D42A27DB-BD31-4B8C-83A1-F6EECF244321}">
                <p14:modId xmlns:p14="http://schemas.microsoft.com/office/powerpoint/2010/main" val="3582345353"/>
              </p:ext>
            </p:extLst>
          </p:nvPr>
        </p:nvGraphicFramePr>
        <p:xfrm>
          <a:off x="4336207" y="2668851"/>
          <a:ext cx="7281792" cy="2694188"/>
        </p:xfrm>
        <a:graphic>
          <a:graphicData uri="http://schemas.openxmlformats.org/drawingml/2006/table">
            <a:tbl>
              <a:tblPr>
                <a:noFill/>
              </a:tblPr>
              <a:tblGrid>
                <a:gridCol w="3124719">
                  <a:extLst>
                    <a:ext uri="{9D8B030D-6E8A-4147-A177-3AD203B41FA5}">
                      <a16:colId xmlns:a16="http://schemas.microsoft.com/office/drawing/2014/main" val="20001"/>
                    </a:ext>
                  </a:extLst>
                </a:gridCol>
                <a:gridCol w="4157073">
                  <a:extLst>
                    <a:ext uri="{9D8B030D-6E8A-4147-A177-3AD203B41FA5}">
                      <a16:colId xmlns:a16="http://schemas.microsoft.com/office/drawing/2014/main" val="20002"/>
                    </a:ext>
                  </a:extLst>
                </a:gridCol>
              </a:tblGrid>
              <a:tr h="7955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 sz="2400" b="1" dirty="0">
                          <a:solidFill>
                            <a:srgbClr val="37740A"/>
                          </a:solidFill>
                          <a:latin typeface="Cambria" panose="02040503050406030204" pitchFamily="18" charset="0"/>
                          <a:ea typeface="Cambria" panose="02040503050406030204" pitchFamily="18" charset="0"/>
                          <a:cs typeface="Chau Philomene One"/>
                          <a:sym typeface="Chau Philomene One"/>
                        </a:rPr>
                        <a:t>NGÔI THỨ NHẤT</a:t>
                      </a:r>
                      <a:endParaRPr sz="2400" b="1" dirty="0">
                        <a:solidFill>
                          <a:srgbClr val="37740A"/>
                        </a:solidFill>
                        <a:latin typeface="Cambria" panose="02040503050406030204" pitchFamily="18" charset="0"/>
                        <a:ea typeface="Cambria" panose="02040503050406030204" pitchFamily="18" charset="0"/>
                        <a:cs typeface="Chau Philomene One"/>
                        <a:sym typeface="Chau Philomene One"/>
                      </a:endParaRPr>
                    </a:p>
                  </a:txBody>
                  <a:tcPr marL="91425" marR="91425" marT="91425" marB="91425" anchor="ctr">
                    <a:lnL w="9525" cap="flat" cmpd="sng">
                      <a:solidFill>
                        <a:srgbClr val="1FFFCE">
                          <a:alpha val="0"/>
                        </a:srgbClr>
                      </a:solidFill>
                      <a:prstDash val="solid"/>
                      <a:round/>
                      <a:headEnd type="none" w="sm" len="sm"/>
                      <a:tailEnd type="none" w="sm" len="sm"/>
                    </a:lnL>
                    <a:lnR w="9525" cap="flat" cmpd="sng">
                      <a:solidFill>
                        <a:srgbClr val="1FFFCE">
                          <a:alpha val="0"/>
                        </a:srgbClr>
                      </a:solidFill>
                      <a:prstDash val="solid"/>
                      <a:round/>
                      <a:headEnd type="none" w="sm" len="sm"/>
                      <a:tailEnd type="none" w="sm" len="sm"/>
                    </a:lnR>
                    <a:lnT w="19050" cap="flat" cmpd="sng">
                      <a:solidFill>
                        <a:srgbClr val="027182"/>
                      </a:solidFill>
                      <a:prstDash val="solid"/>
                      <a:round/>
                      <a:headEnd type="none" w="sm" len="sm"/>
                      <a:tailEnd type="none" w="sm" len="sm"/>
                    </a:lnT>
                    <a:lnB w="19050" cap="flat" cmpd="sng" algn="ctr">
                      <a:solidFill>
                        <a:srgbClr val="027182"/>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just" rtl="0">
                        <a:spcBef>
                          <a:spcPts val="0"/>
                        </a:spcBef>
                        <a:spcAft>
                          <a:spcPts val="0"/>
                        </a:spcAft>
                        <a:buNone/>
                      </a:pPr>
                      <a:r>
                        <a:rPr lang="en-US" sz="1800" kern="1200" dirty="0">
                          <a:solidFill>
                            <a:schemeClr val="tx1"/>
                          </a:solidFill>
                          <a:effectLst/>
                          <a:latin typeface="Cambria" panose="02040503050406030204" pitchFamily="18" charset="0"/>
                          <a:ea typeface="Cambria" panose="02040503050406030204" pitchFamily="18" charset="0"/>
                          <a:cs typeface="+mn-cs"/>
                        </a:rPr>
                        <a:t>Người kể xưng “tôi”, nội dung kể không xâm phạm ra ngoài phạm vi hiểu biết, cảm nhận của người kể.</a:t>
                      </a:r>
                      <a:endParaRPr dirty="0">
                        <a:solidFill>
                          <a:srgbClr val="FFFFFF"/>
                        </a:solidFill>
                        <a:latin typeface="Cambria" panose="02040503050406030204" pitchFamily="18" charset="0"/>
                        <a:ea typeface="Cambria" panose="02040503050406030204" pitchFamily="18" charset="0"/>
                        <a:cs typeface="Didact Gothic"/>
                        <a:sym typeface="Didact Gothic"/>
                      </a:endParaRPr>
                    </a:p>
                  </a:txBody>
                  <a:tcPr marL="91425" marR="91425" marT="91425" marB="91425" anchor="ctr">
                    <a:lnL w="9525" cap="flat" cmpd="sng">
                      <a:solidFill>
                        <a:srgbClr val="1FFFC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027182"/>
                      </a:solidFill>
                      <a:prstDash val="solid"/>
                      <a:round/>
                      <a:headEnd type="none" w="sm" len="sm"/>
                      <a:tailEnd type="none" w="sm" len="sm"/>
                    </a:lnT>
                    <a:lnB w="19050" cap="flat" cmpd="sng">
                      <a:solidFill>
                        <a:srgbClr val="027182"/>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25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 sz="2400" b="1" dirty="0">
                          <a:solidFill>
                            <a:srgbClr val="37740A"/>
                          </a:solidFill>
                          <a:latin typeface="Cambria" panose="02040503050406030204" pitchFamily="18" charset="0"/>
                          <a:ea typeface="Cambria" panose="02040503050406030204" pitchFamily="18" charset="0"/>
                          <a:cs typeface="Chau Philomene One"/>
                          <a:sym typeface="Chau Philomene One"/>
                        </a:rPr>
                        <a:t>NGÔI THỨ HAI</a:t>
                      </a:r>
                      <a:endParaRPr sz="2400" b="1" dirty="0">
                        <a:solidFill>
                          <a:srgbClr val="37740A"/>
                        </a:solidFill>
                        <a:latin typeface="Cambria" panose="02040503050406030204" pitchFamily="18" charset="0"/>
                        <a:ea typeface="Cambria" panose="02040503050406030204" pitchFamily="18" charset="0"/>
                        <a:cs typeface="Chau Philomene One"/>
                        <a:sym typeface="Chau Philomene One"/>
                      </a:endParaRPr>
                    </a:p>
                  </a:txBody>
                  <a:tcPr marL="91425" marR="91425" marT="91425" marB="91425" anchor="ctr">
                    <a:lnL w="9525" cap="flat" cmpd="sng">
                      <a:solidFill>
                        <a:srgbClr val="1FFFCE">
                          <a:alpha val="0"/>
                        </a:srgbClr>
                      </a:solidFill>
                      <a:prstDash val="solid"/>
                      <a:round/>
                      <a:headEnd type="none" w="sm" len="sm"/>
                      <a:tailEnd type="none" w="sm" len="sm"/>
                    </a:lnL>
                    <a:lnR w="9525" cap="flat" cmpd="sng">
                      <a:solidFill>
                        <a:srgbClr val="1FFFCE">
                          <a:alpha val="0"/>
                        </a:srgbClr>
                      </a:solidFill>
                      <a:prstDash val="solid"/>
                      <a:round/>
                      <a:headEnd type="none" w="sm" len="sm"/>
                      <a:tailEnd type="none" w="sm" len="sm"/>
                    </a:lnR>
                    <a:lnT w="19050" cap="flat" cmpd="sng" algn="ctr">
                      <a:solidFill>
                        <a:srgbClr val="027182"/>
                      </a:solidFill>
                      <a:prstDash val="solid"/>
                      <a:round/>
                      <a:headEnd type="none" w="sm" len="sm"/>
                      <a:tailEnd type="none" w="sm" len="sm"/>
                    </a:lnT>
                    <a:lnB w="19050" cap="flat" cmpd="sng" algn="ctr">
                      <a:solidFill>
                        <a:srgbClr val="027182"/>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r>
                        <a:rPr lang="en-US" sz="1800" kern="1200" dirty="0">
                          <a:solidFill>
                            <a:schemeClr val="tx1"/>
                          </a:solidFill>
                          <a:effectLst/>
                          <a:latin typeface="Cambria" panose="02040503050406030204" pitchFamily="18" charset="0"/>
                          <a:ea typeface="Cambria" panose="02040503050406030204" pitchFamily="18" charset="0"/>
                          <a:cs typeface="+mn-cs"/>
                        </a:rPr>
                        <a:t>Hiếm gặp, thường mượn vai bạn đọc.</a:t>
                      </a:r>
                      <a:endParaRPr dirty="0">
                        <a:solidFill>
                          <a:srgbClr val="FFFFFF"/>
                        </a:solidFill>
                        <a:latin typeface="Cambria" panose="02040503050406030204" pitchFamily="18" charset="0"/>
                        <a:ea typeface="Cambria" panose="02040503050406030204" pitchFamily="18" charset="0"/>
                        <a:cs typeface="Didact Gothic"/>
                        <a:sym typeface="Didact Gothic"/>
                      </a:endParaRPr>
                    </a:p>
                  </a:txBody>
                  <a:tcPr marL="91425" marR="91425" marT="91425" marB="91425" anchor="ctr">
                    <a:lnL w="9525" cap="flat" cmpd="sng">
                      <a:solidFill>
                        <a:srgbClr val="1FFFC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027182"/>
                      </a:solidFill>
                      <a:prstDash val="solid"/>
                      <a:round/>
                      <a:headEnd type="none" w="sm" len="sm"/>
                      <a:tailEnd type="none" w="sm" len="sm"/>
                    </a:lnT>
                    <a:lnB w="19050" cap="flat" cmpd="sng">
                      <a:solidFill>
                        <a:srgbClr val="027182"/>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5266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 sz="2400" b="1" dirty="0">
                          <a:solidFill>
                            <a:srgbClr val="37740A"/>
                          </a:solidFill>
                          <a:latin typeface="Cambria" panose="02040503050406030204" pitchFamily="18" charset="0"/>
                          <a:ea typeface="Cambria" panose="02040503050406030204" pitchFamily="18" charset="0"/>
                          <a:cs typeface="Chau Philomene One"/>
                          <a:sym typeface="Chau Philomene One"/>
                        </a:rPr>
                        <a:t>NGÔI THỨ BA</a:t>
                      </a:r>
                      <a:endParaRPr sz="2400" b="1" dirty="0">
                        <a:solidFill>
                          <a:srgbClr val="37740A"/>
                        </a:solidFill>
                        <a:latin typeface="Cambria" panose="02040503050406030204" pitchFamily="18" charset="0"/>
                        <a:ea typeface="Cambria" panose="02040503050406030204" pitchFamily="18" charset="0"/>
                        <a:cs typeface="Chau Philomene One"/>
                        <a:sym typeface="Chau Philomene One"/>
                      </a:endParaRPr>
                    </a:p>
                  </a:txBody>
                  <a:tcPr marL="91425" marR="91425" marT="91425" marB="91425" anchor="ctr">
                    <a:lnL w="9525" cap="flat" cmpd="sng">
                      <a:solidFill>
                        <a:srgbClr val="1FFFCE">
                          <a:alpha val="0"/>
                        </a:srgbClr>
                      </a:solidFill>
                      <a:prstDash val="solid"/>
                      <a:round/>
                      <a:headEnd type="none" w="sm" len="sm"/>
                      <a:tailEnd type="none" w="sm" len="sm"/>
                    </a:lnL>
                    <a:lnR w="9525" cap="flat" cmpd="sng">
                      <a:solidFill>
                        <a:srgbClr val="1FFFCE">
                          <a:alpha val="0"/>
                        </a:srgbClr>
                      </a:solidFill>
                      <a:prstDash val="solid"/>
                      <a:round/>
                      <a:headEnd type="none" w="sm" len="sm"/>
                      <a:tailEnd type="none" w="sm" len="sm"/>
                    </a:lnR>
                    <a:lnT w="19050" cap="flat" cmpd="sng" algn="ctr">
                      <a:solidFill>
                        <a:srgbClr val="027182"/>
                      </a:solidFill>
                      <a:prstDash val="solid"/>
                      <a:round/>
                      <a:headEnd type="none" w="sm" len="sm"/>
                      <a:tailEnd type="none" w="sm" len="sm"/>
                    </a:lnT>
                    <a:lnB w="19050" cap="flat" cmpd="sng">
                      <a:solidFill>
                        <a:srgbClr val="027182"/>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800" kern="1200" dirty="0">
                          <a:solidFill>
                            <a:schemeClr val="tx1"/>
                          </a:solidFill>
                          <a:effectLst/>
                          <a:latin typeface="Cambria" panose="02040503050406030204" pitchFamily="18" charset="0"/>
                          <a:ea typeface="Cambria" panose="02040503050406030204" pitchFamily="18" charset="0"/>
                          <a:cs typeface="+mn-cs"/>
                        </a:rPr>
                        <a:t>Người kể giấu mình, cho phép xâm nhập vào thế giới nội tâm, suy nghĩ và hành động của các nhân vật</a:t>
                      </a:r>
                    </a:p>
                  </a:txBody>
                  <a:tcPr marL="91425" marR="91425" marT="91425" marB="91425" anchor="ctr">
                    <a:lnL w="9525" cap="flat" cmpd="sng">
                      <a:solidFill>
                        <a:srgbClr val="1FFFC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027182"/>
                      </a:solidFill>
                      <a:prstDash val="solid"/>
                      <a:round/>
                      <a:headEnd type="none" w="sm" len="sm"/>
                      <a:tailEnd type="none" w="sm" len="sm"/>
                    </a:lnT>
                    <a:lnB w="19050" cap="flat" cmpd="sng">
                      <a:solidFill>
                        <a:srgbClr val="027182"/>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003342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9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0-#ppt_w/2"/>
                                          </p:val>
                                        </p:tav>
                                        <p:tav tm="100000">
                                          <p:val>
                                            <p:strVal val="#ppt_x"/>
                                          </p:val>
                                        </p:tav>
                                      </p:tavLst>
                                    </p:anim>
                                    <p:anim calcmode="lin" valueType="num">
                                      <p:cBhvr additive="base">
                                        <p:cTn id="16" dur="7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75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randombar(horizontal)">
                                      <p:cBhvr>
                                        <p:cTn id="26" dur="750"/>
                                        <p:tgtEl>
                                          <p:spTgt spid="7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750" fill="hold"/>
                                        <p:tgtEl>
                                          <p:spTgt spid="90"/>
                                        </p:tgtEl>
                                        <p:attrNameLst>
                                          <p:attrName>ppt_w</p:attrName>
                                        </p:attrNameLst>
                                      </p:cBhvr>
                                      <p:tavLst>
                                        <p:tav tm="0">
                                          <p:val>
                                            <p:fltVal val="0"/>
                                          </p:val>
                                        </p:tav>
                                        <p:tav tm="100000">
                                          <p:val>
                                            <p:strVal val="#ppt_w"/>
                                          </p:val>
                                        </p:tav>
                                      </p:tavLst>
                                    </p:anim>
                                    <p:anim calcmode="lin" valueType="num">
                                      <p:cBhvr>
                                        <p:cTn id="32" dur="750" fill="hold"/>
                                        <p:tgtEl>
                                          <p:spTgt spid="90"/>
                                        </p:tgtEl>
                                        <p:attrNameLst>
                                          <p:attrName>ppt_h</p:attrName>
                                        </p:attrNameLst>
                                      </p:cBhvr>
                                      <p:tavLst>
                                        <p:tav tm="0">
                                          <p:val>
                                            <p:fltVal val="0"/>
                                          </p:val>
                                        </p:tav>
                                        <p:tav tm="100000">
                                          <p:val>
                                            <p:strVal val="#ppt_h"/>
                                          </p:val>
                                        </p:tav>
                                      </p:tavLst>
                                    </p:anim>
                                    <p:animEffect transition="in" filter="fade">
                                      <p:cBhvr>
                                        <p:cTn id="33" dur="750"/>
                                        <p:tgtEl>
                                          <p:spTgt spid="90"/>
                                        </p:tgtEl>
                                      </p:cBhvr>
                                    </p:animEffect>
                                  </p:childTnLst>
                                </p:cTn>
                              </p:par>
                              <p:par>
                                <p:cTn id="34" presetID="53" presetClass="entr" presetSubtype="16" fill="hold" nodeType="withEffect">
                                  <p:stCondLst>
                                    <p:cond delay="0"/>
                                  </p:stCondLst>
                                  <p:childTnLst>
                                    <p:set>
                                      <p:cBhvr>
                                        <p:cTn id="35" dur="1" fill="hold">
                                          <p:stCondLst>
                                            <p:cond delay="0"/>
                                          </p:stCondLst>
                                        </p:cTn>
                                        <p:tgtEl>
                                          <p:spTgt spid="87"/>
                                        </p:tgtEl>
                                        <p:attrNameLst>
                                          <p:attrName>style.visibility</p:attrName>
                                        </p:attrNameLst>
                                      </p:cBhvr>
                                      <p:to>
                                        <p:strVal val="visible"/>
                                      </p:to>
                                    </p:set>
                                    <p:anim calcmode="lin" valueType="num">
                                      <p:cBhvr>
                                        <p:cTn id="36" dur="750" fill="hold"/>
                                        <p:tgtEl>
                                          <p:spTgt spid="87"/>
                                        </p:tgtEl>
                                        <p:attrNameLst>
                                          <p:attrName>ppt_w</p:attrName>
                                        </p:attrNameLst>
                                      </p:cBhvr>
                                      <p:tavLst>
                                        <p:tav tm="0">
                                          <p:val>
                                            <p:fltVal val="0"/>
                                          </p:val>
                                        </p:tav>
                                        <p:tav tm="100000">
                                          <p:val>
                                            <p:strVal val="#ppt_w"/>
                                          </p:val>
                                        </p:tav>
                                      </p:tavLst>
                                    </p:anim>
                                    <p:anim calcmode="lin" valueType="num">
                                      <p:cBhvr>
                                        <p:cTn id="37" dur="750" fill="hold"/>
                                        <p:tgtEl>
                                          <p:spTgt spid="87"/>
                                        </p:tgtEl>
                                        <p:attrNameLst>
                                          <p:attrName>ppt_h</p:attrName>
                                        </p:attrNameLst>
                                      </p:cBhvr>
                                      <p:tavLst>
                                        <p:tav tm="0">
                                          <p:val>
                                            <p:fltVal val="0"/>
                                          </p:val>
                                        </p:tav>
                                        <p:tav tm="100000">
                                          <p:val>
                                            <p:strVal val="#ppt_h"/>
                                          </p:val>
                                        </p:tav>
                                      </p:tavLst>
                                    </p:anim>
                                    <p:animEffect transition="in" filter="fade">
                                      <p:cBhvr>
                                        <p:cTn id="38" dur="750"/>
                                        <p:tgtEl>
                                          <p:spTgt spid="87"/>
                                        </p:tgtEl>
                                      </p:cBhvr>
                                    </p:animEffect>
                                  </p:childTnLst>
                                </p:cTn>
                              </p:par>
                              <p:par>
                                <p:cTn id="39" presetID="53" presetClass="entr" presetSubtype="16"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anim calcmode="lin" valueType="num">
                                      <p:cBhvr>
                                        <p:cTn id="41" dur="750" fill="hold"/>
                                        <p:tgtEl>
                                          <p:spTgt spid="88"/>
                                        </p:tgtEl>
                                        <p:attrNameLst>
                                          <p:attrName>ppt_w</p:attrName>
                                        </p:attrNameLst>
                                      </p:cBhvr>
                                      <p:tavLst>
                                        <p:tav tm="0">
                                          <p:val>
                                            <p:fltVal val="0"/>
                                          </p:val>
                                        </p:tav>
                                        <p:tav tm="100000">
                                          <p:val>
                                            <p:strVal val="#ppt_w"/>
                                          </p:val>
                                        </p:tav>
                                      </p:tavLst>
                                    </p:anim>
                                    <p:anim calcmode="lin" valueType="num">
                                      <p:cBhvr>
                                        <p:cTn id="42" dur="750" fill="hold"/>
                                        <p:tgtEl>
                                          <p:spTgt spid="88"/>
                                        </p:tgtEl>
                                        <p:attrNameLst>
                                          <p:attrName>ppt_h</p:attrName>
                                        </p:attrNameLst>
                                      </p:cBhvr>
                                      <p:tavLst>
                                        <p:tav tm="0">
                                          <p:val>
                                            <p:fltVal val="0"/>
                                          </p:val>
                                        </p:tav>
                                        <p:tav tm="100000">
                                          <p:val>
                                            <p:strVal val="#ppt_h"/>
                                          </p:val>
                                        </p:tav>
                                      </p:tavLst>
                                    </p:anim>
                                    <p:animEffect transition="in" filter="fade">
                                      <p:cBhvr>
                                        <p:cTn id="43" dur="750"/>
                                        <p:tgtEl>
                                          <p:spTgt spid="88"/>
                                        </p:tgtEl>
                                      </p:cBhvr>
                                    </p:animEffect>
                                  </p:childTnLst>
                                </p:cTn>
                              </p:par>
                              <p:par>
                                <p:cTn id="44" presetID="53" presetClass="entr" presetSubtype="16" fill="hold" nodeType="with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750" fill="hold"/>
                                        <p:tgtEl>
                                          <p:spTgt spid="89"/>
                                        </p:tgtEl>
                                        <p:attrNameLst>
                                          <p:attrName>ppt_w</p:attrName>
                                        </p:attrNameLst>
                                      </p:cBhvr>
                                      <p:tavLst>
                                        <p:tav tm="0">
                                          <p:val>
                                            <p:fltVal val="0"/>
                                          </p:val>
                                        </p:tav>
                                        <p:tav tm="100000">
                                          <p:val>
                                            <p:strVal val="#ppt_w"/>
                                          </p:val>
                                        </p:tav>
                                      </p:tavLst>
                                    </p:anim>
                                    <p:anim calcmode="lin" valueType="num">
                                      <p:cBhvr>
                                        <p:cTn id="47" dur="750" fill="hold"/>
                                        <p:tgtEl>
                                          <p:spTgt spid="89"/>
                                        </p:tgtEl>
                                        <p:attrNameLst>
                                          <p:attrName>ppt_h</p:attrName>
                                        </p:attrNameLst>
                                      </p:cBhvr>
                                      <p:tavLst>
                                        <p:tav tm="0">
                                          <p:val>
                                            <p:fltVal val="0"/>
                                          </p:val>
                                        </p:tav>
                                        <p:tav tm="100000">
                                          <p:val>
                                            <p:strVal val="#ppt_h"/>
                                          </p:val>
                                        </p:tav>
                                      </p:tavLst>
                                    </p:anim>
                                    <p:animEffect transition="in" filter="fade">
                                      <p:cBhvr>
                                        <p:cTn id="48" dur="7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0" y="4644571"/>
            <a:ext cx="12192000" cy="2237231"/>
            <a:chOff x="0" y="4644571"/>
            <a:chExt cx="12192000" cy="2237231"/>
          </a:xfrm>
        </p:grpSpPr>
        <p:pic>
          <p:nvPicPr>
            <p:cNvPr id="7" name="图片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644571"/>
              <a:ext cx="4101590" cy="2237231"/>
            </a:xfrm>
            <a:prstGeom prst="rect">
              <a:avLst/>
            </a:prstGeom>
          </p:spPr>
        </p:pic>
        <p:pic>
          <p:nvPicPr>
            <p:cNvPr id="8" name="图片 7"/>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4036219" y="5646057"/>
              <a:ext cx="2737020" cy="1235745"/>
            </a:xfrm>
            <a:prstGeom prst="rect">
              <a:avLst/>
            </a:prstGeom>
          </p:spPr>
        </p:pic>
        <p:pic>
          <p:nvPicPr>
            <p:cNvPr id="9" name="图片 8"/>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6712371" y="5534921"/>
              <a:ext cx="2983172" cy="1346881"/>
            </a:xfrm>
            <a:prstGeom prst="rect">
              <a:avLst/>
            </a:prstGeom>
          </p:spPr>
        </p:pic>
        <p:pic>
          <p:nvPicPr>
            <p:cNvPr id="10" name="图片 9"/>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695543" y="5646057"/>
              <a:ext cx="2496457" cy="1235745"/>
            </a:xfrm>
            <a:prstGeom prst="rect">
              <a:avLst/>
            </a:prstGeom>
          </p:spPr>
        </p:pic>
      </p:grpSp>
      <p:pic>
        <p:nvPicPr>
          <p:cNvPr id="13" name="图片 12"/>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11210" y="-12358"/>
            <a:ext cx="1754659" cy="4028303"/>
          </a:xfrm>
          <a:prstGeom prst="rect">
            <a:avLst/>
          </a:prstGeom>
        </p:spPr>
      </p:pic>
      <p:sp>
        <p:nvSpPr>
          <p:cNvPr id="14" name="Hộp Văn bản 13">
            <a:extLst>
              <a:ext uri="{FF2B5EF4-FFF2-40B4-BE49-F238E27FC236}">
                <a16:creationId xmlns:a16="http://schemas.microsoft.com/office/drawing/2014/main" id="{03A81C1E-24C0-4DE1-B730-5E40ED698564}"/>
              </a:ext>
            </a:extLst>
          </p:cNvPr>
          <p:cNvSpPr txBox="1"/>
          <p:nvPr/>
        </p:nvSpPr>
        <p:spPr>
          <a:xfrm>
            <a:off x="1595086" y="338977"/>
            <a:ext cx="6152320" cy="892552"/>
          </a:xfrm>
          <a:prstGeom prst="rect">
            <a:avLst/>
          </a:prstGeom>
          <a:noFill/>
        </p:spPr>
        <p:txBody>
          <a:bodyPr wrap="square">
            <a:spAutoFit/>
          </a:bodyPr>
          <a:lstStyle/>
          <a:p>
            <a:pPr marL="0" marR="0" algn="just">
              <a:spcBef>
                <a:spcPts val="0"/>
              </a:spcBef>
            </a:pPr>
            <a:r>
              <a:rPr lang="en-US" sz="2800" b="1" dirty="0">
                <a:solidFill>
                  <a:srgbClr val="37740A"/>
                </a:solidFill>
                <a:effectLst/>
                <a:latin typeface="Cambria" panose="02040503050406030204" pitchFamily="18" charset="0"/>
                <a:ea typeface="Cambria" panose="02040503050406030204" pitchFamily="18" charset="0"/>
                <a:cs typeface="Times New Roman" panose="02020603050405020304" pitchFamily="18" charset="0"/>
              </a:rPr>
              <a:t>I. Truyện kể </a:t>
            </a:r>
            <a:endParaRPr lang="en-US" sz="2800" dirty="0">
              <a:solidFill>
                <a:srgbClr val="37740A"/>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pPr>
            <a:r>
              <a:rPr lang="en-US" sz="2400" b="1" dirty="0">
                <a:effectLst/>
                <a:latin typeface="Cambria" panose="02040503050406030204" pitchFamily="18" charset="0"/>
                <a:ea typeface="Cambria" panose="02040503050406030204" pitchFamily="18" charset="0"/>
                <a:cs typeface="Times New Roman" panose="02020603050405020304" pitchFamily="18" charset="0"/>
              </a:rPr>
              <a:t>      4. </a:t>
            </a:r>
            <a:r>
              <a:rPr lang="en-US" sz="2400" b="1" dirty="0">
                <a:latin typeface="Cambria" panose="02040503050406030204" pitchFamily="18" charset="0"/>
                <a:ea typeface="Cambria" panose="02040503050406030204" pitchFamily="18" charset="0"/>
                <a:cs typeface="Times New Roman" panose="02020603050405020304" pitchFamily="18" charset="0"/>
              </a:rPr>
              <a:t>Nhân vật</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11" name="Nhóm 10">
            <a:extLst>
              <a:ext uri="{FF2B5EF4-FFF2-40B4-BE49-F238E27FC236}">
                <a16:creationId xmlns:a16="http://schemas.microsoft.com/office/drawing/2014/main" id="{C0DE34AF-04C5-4862-9421-C5A009AED0C8}"/>
              </a:ext>
            </a:extLst>
          </p:cNvPr>
          <p:cNvGrpSpPr/>
          <p:nvPr/>
        </p:nvGrpSpPr>
        <p:grpSpPr>
          <a:xfrm>
            <a:off x="1242180" y="718393"/>
            <a:ext cx="6024100" cy="6072747"/>
            <a:chOff x="4825724" y="1018500"/>
            <a:chExt cx="5580545" cy="5580545"/>
          </a:xfrm>
        </p:grpSpPr>
        <p:pic>
          <p:nvPicPr>
            <p:cNvPr id="22" name="PA_图片 4" descr="图片包含 事情, 镜子&#10;&#10;已生成高可信度的说明">
              <a:extLst>
                <a:ext uri="{FF2B5EF4-FFF2-40B4-BE49-F238E27FC236}">
                  <a16:creationId xmlns:a16="http://schemas.microsoft.com/office/drawing/2014/main" id="{23ADFD49-0DFC-44CE-A71B-182EB08E86E3}"/>
                </a:ext>
              </a:extLst>
            </p:cNvPr>
            <p:cNvPicPr>
              <a:picLocks noChangeAspect="1"/>
            </p:cNvPicPr>
            <p:nvPr>
              <p:custDataLst>
                <p:tags r:id="rId1"/>
              </p:custDataLst>
            </p:nvPr>
          </p:nvPicPr>
          <p:blipFill>
            <a:blip r:embed="rId10" cstate="email">
              <a:extLst>
                <a:ext uri="{28A0092B-C50C-407E-A947-70E740481C1C}">
                  <a14:useLocalDpi xmlns:a14="http://schemas.microsoft.com/office/drawing/2010/main"/>
                </a:ext>
              </a:extLst>
            </a:blip>
            <a:stretch>
              <a:fillRect/>
            </a:stretch>
          </p:blipFill>
          <p:spPr>
            <a:xfrm>
              <a:off x="4825724" y="1018500"/>
              <a:ext cx="5580545" cy="5580545"/>
            </a:xfrm>
            <a:prstGeom prst="rect">
              <a:avLst/>
            </a:prstGeom>
          </p:spPr>
        </p:pic>
        <p:sp>
          <p:nvSpPr>
            <p:cNvPr id="18" name="Hộp Văn bản 17">
              <a:extLst>
                <a:ext uri="{FF2B5EF4-FFF2-40B4-BE49-F238E27FC236}">
                  <a16:creationId xmlns:a16="http://schemas.microsoft.com/office/drawing/2014/main" id="{C2FE2534-8419-4BEB-84A5-59D29DA1E8A5}"/>
                </a:ext>
              </a:extLst>
            </p:cNvPr>
            <p:cNvSpPr txBox="1"/>
            <p:nvPr/>
          </p:nvSpPr>
          <p:spPr>
            <a:xfrm>
              <a:off x="6773239" y="1907205"/>
              <a:ext cx="1754659" cy="461665"/>
            </a:xfrm>
            <a:prstGeom prst="rect">
              <a:avLst/>
            </a:prstGeom>
            <a:noFill/>
          </p:spPr>
          <p:txBody>
            <a:bodyPr wrap="square">
              <a:spAutoFit/>
            </a:bodyPr>
            <a:lstStyle/>
            <a:p>
              <a:pPr algn="ctr"/>
              <a:r>
                <a:rPr lang="en-US" sz="2400" b="1" dirty="0">
                  <a:solidFill>
                    <a:srgbClr val="37740A"/>
                  </a:solidFill>
                  <a:effectLst/>
                  <a:latin typeface="Cambria" panose="02040503050406030204" pitchFamily="18" charset="0"/>
                  <a:ea typeface="Cambria" panose="02040503050406030204" pitchFamily="18" charset="0"/>
                </a:rPr>
                <a:t>KHÁI NIỆM</a:t>
              </a:r>
              <a:r>
                <a:rPr lang="en-US" sz="2400" dirty="0">
                  <a:solidFill>
                    <a:srgbClr val="37740A"/>
                  </a:solidFill>
                  <a:effectLst/>
                  <a:latin typeface="Cambria" panose="02040503050406030204" pitchFamily="18" charset="0"/>
                  <a:ea typeface="Cambria" panose="02040503050406030204" pitchFamily="18" charset="0"/>
                </a:rPr>
                <a:t> </a:t>
              </a:r>
              <a:endParaRPr lang="en-US" sz="2400" dirty="0">
                <a:solidFill>
                  <a:srgbClr val="37740A"/>
                </a:solidFill>
                <a:latin typeface="Cambria" panose="02040503050406030204" pitchFamily="18" charset="0"/>
                <a:ea typeface="Cambria" panose="02040503050406030204" pitchFamily="18" charset="0"/>
              </a:endParaRPr>
            </a:p>
          </p:txBody>
        </p:sp>
        <p:sp>
          <p:nvSpPr>
            <p:cNvPr id="17" name="Hộp Văn bản 16">
              <a:extLst>
                <a:ext uri="{FF2B5EF4-FFF2-40B4-BE49-F238E27FC236}">
                  <a16:creationId xmlns:a16="http://schemas.microsoft.com/office/drawing/2014/main" id="{80BB12BF-FE3C-4AF4-A778-A3DFA896A6CD}"/>
                </a:ext>
              </a:extLst>
            </p:cNvPr>
            <p:cNvSpPr txBox="1"/>
            <p:nvPr/>
          </p:nvSpPr>
          <p:spPr>
            <a:xfrm>
              <a:off x="5810047" y="3373338"/>
              <a:ext cx="3552421" cy="2064666"/>
            </a:xfrm>
            <a:prstGeom prst="rect">
              <a:avLst/>
            </a:prstGeom>
            <a:noFill/>
            <a:ln>
              <a:noFill/>
            </a:ln>
          </p:spPr>
          <p:txBody>
            <a:bodyPr wrap="square">
              <a:spAutoFit/>
            </a:bodyPr>
            <a:lstStyle/>
            <a:p>
              <a:pPr algn="just"/>
              <a:r>
                <a:rPr lang="en-US" sz="2000" dirty="0">
                  <a:effectLst/>
                  <a:latin typeface="Cambria" panose="02040503050406030204" pitchFamily="18" charset="0"/>
                  <a:ea typeface="Cambria" panose="02040503050406030204" pitchFamily="18" charset="0"/>
                </a:rPr>
                <a:t>Nhân vật là con người cụ thể được khắc họa trong tác phẩm văn học bằng các biện pháp nghệ thuật. Nhân vật có thể là thần linh, loài vật, đồ vật,… Nhân vật là phương tiện để văn học khám phá và cắt nghĩa về con người. </a:t>
              </a:r>
              <a:endParaRPr lang="en-US" sz="2000" dirty="0">
                <a:latin typeface="Cambria" panose="02040503050406030204" pitchFamily="18" charset="0"/>
                <a:ea typeface="Cambria" panose="02040503050406030204" pitchFamily="18" charset="0"/>
              </a:endParaRPr>
            </a:p>
          </p:txBody>
        </p:sp>
      </p:grpSp>
      <p:pic>
        <p:nvPicPr>
          <p:cNvPr id="20" name="Hình ảnh 19" descr="Ảnh có chứa đồ họa véc-tơ&#10;&#10;Mô tả được tạo tự động">
            <a:extLst>
              <a:ext uri="{FF2B5EF4-FFF2-40B4-BE49-F238E27FC236}">
                <a16:creationId xmlns:a16="http://schemas.microsoft.com/office/drawing/2014/main" id="{337844AB-AE47-4B49-84CE-328AE32D7FB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016" t="5758" r="24742" b="14672"/>
          <a:stretch/>
        </p:blipFill>
        <p:spPr>
          <a:xfrm>
            <a:off x="7577803" y="1705176"/>
            <a:ext cx="2382241" cy="4099182"/>
          </a:xfrm>
          <a:prstGeom prst="rect">
            <a:avLst/>
          </a:prstGeom>
        </p:spPr>
      </p:pic>
      <p:pic>
        <p:nvPicPr>
          <p:cNvPr id="24" name="Hình ảnh 23">
            <a:extLst>
              <a:ext uri="{FF2B5EF4-FFF2-40B4-BE49-F238E27FC236}">
                <a16:creationId xmlns:a16="http://schemas.microsoft.com/office/drawing/2014/main" id="{54914884-F0AF-43F5-ABAF-15FA0B0D638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5107" t="7773" r="26534"/>
          <a:stretch/>
        </p:blipFill>
        <p:spPr>
          <a:xfrm>
            <a:off x="9946197" y="3140764"/>
            <a:ext cx="1666199" cy="3177665"/>
          </a:xfrm>
          <a:prstGeom prst="rect">
            <a:avLst/>
          </a:prstGeom>
        </p:spPr>
      </p:pic>
      <p:pic>
        <p:nvPicPr>
          <p:cNvPr id="15" name="Hình ảnh 14" descr="Ảnh có chứa văn bản&#10;&#10;Mô tả được tạo tự động">
            <a:extLst>
              <a:ext uri="{FF2B5EF4-FFF2-40B4-BE49-F238E27FC236}">
                <a16:creationId xmlns:a16="http://schemas.microsoft.com/office/drawing/2014/main" id="{CFE1B9EC-DEB4-4387-B3D9-AD162A6B767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02900" y="1484941"/>
            <a:ext cx="1666199" cy="1439127"/>
          </a:xfrm>
          <a:prstGeom prst="rect">
            <a:avLst/>
          </a:prstGeom>
        </p:spPr>
      </p:pic>
    </p:spTree>
    <p:extLst>
      <p:ext uri="{BB962C8B-B14F-4D97-AF65-F5344CB8AC3E}">
        <p14:creationId xmlns:p14="http://schemas.microsoft.com/office/powerpoint/2010/main" val="24799546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9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0-#ppt_w/2"/>
                                          </p:val>
                                        </p:tav>
                                        <p:tav tm="100000">
                                          <p:val>
                                            <p:strVal val="#ppt_x"/>
                                          </p:val>
                                        </p:tav>
                                      </p:tavLst>
                                    </p:anim>
                                    <p:anim calcmode="lin" valueType="num">
                                      <p:cBhvr additive="base">
                                        <p:cTn id="16" dur="7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42"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Horizontal)">
                                      <p:cBhvr>
                                        <p:cTn id="21" dur="75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750"/>
                                        <p:tgtEl>
                                          <p:spTgt spid="20"/>
                                        </p:tgtEl>
                                        <p:attrNameLst>
                                          <p:attrName>ppt_y</p:attrName>
                                        </p:attrNameLst>
                                      </p:cBhvr>
                                      <p:tavLst>
                                        <p:tav tm="0">
                                          <p:val>
                                            <p:strVal val="#ppt_y+#ppt_h*1.125000"/>
                                          </p:val>
                                        </p:tav>
                                        <p:tav tm="100000">
                                          <p:val>
                                            <p:strVal val="#ppt_y"/>
                                          </p:val>
                                        </p:tav>
                                      </p:tavLst>
                                    </p:anim>
                                    <p:animEffect transition="in" filter="wipe(up)">
                                      <p:cBhvr>
                                        <p:cTn id="27" dur="750"/>
                                        <p:tgtEl>
                                          <p:spTgt spid="20"/>
                                        </p:tgtEl>
                                      </p:cBhvr>
                                    </p:animEffect>
                                  </p:childTnLst>
                                </p:cTn>
                              </p:par>
                              <p:par>
                                <p:cTn id="28" presetID="1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750"/>
                                        <p:tgtEl>
                                          <p:spTgt spid="15"/>
                                        </p:tgtEl>
                                        <p:attrNameLst>
                                          <p:attrName>ppt_y</p:attrName>
                                        </p:attrNameLst>
                                      </p:cBhvr>
                                      <p:tavLst>
                                        <p:tav tm="0">
                                          <p:val>
                                            <p:strVal val="#ppt_y+#ppt_h*1.125000"/>
                                          </p:val>
                                        </p:tav>
                                        <p:tav tm="100000">
                                          <p:val>
                                            <p:strVal val="#ppt_y"/>
                                          </p:val>
                                        </p:tav>
                                      </p:tavLst>
                                    </p:anim>
                                    <p:animEffect transition="in" filter="wipe(up)">
                                      <p:cBhvr>
                                        <p:cTn id="31" dur="750"/>
                                        <p:tgtEl>
                                          <p:spTgt spid="15"/>
                                        </p:tgtEl>
                                      </p:cBhvr>
                                    </p:animEffect>
                                  </p:childTnLst>
                                </p:cTn>
                              </p:par>
                              <p:par>
                                <p:cTn id="32" presetID="12" presetClass="entr" presetSubtype="4"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750"/>
                                        <p:tgtEl>
                                          <p:spTgt spid="24"/>
                                        </p:tgtEl>
                                        <p:attrNameLst>
                                          <p:attrName>ppt_y</p:attrName>
                                        </p:attrNameLst>
                                      </p:cBhvr>
                                      <p:tavLst>
                                        <p:tav tm="0">
                                          <p:val>
                                            <p:strVal val="#ppt_y+#ppt_h*1.125000"/>
                                          </p:val>
                                        </p:tav>
                                        <p:tav tm="100000">
                                          <p:val>
                                            <p:strVal val="#ppt_y"/>
                                          </p:val>
                                        </p:tav>
                                      </p:tavLst>
                                    </p:anim>
                                    <p:animEffect transition="in" filter="wipe(up)">
                                      <p:cBhvr>
                                        <p:cTn id="35"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0" y="4644571"/>
            <a:ext cx="12192000" cy="2237231"/>
            <a:chOff x="0" y="4644571"/>
            <a:chExt cx="12192000" cy="2237231"/>
          </a:xfrm>
        </p:grpSpPr>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644571"/>
              <a:ext cx="4101590" cy="2237231"/>
            </a:xfrm>
            <a:prstGeom prst="rect">
              <a:avLst/>
            </a:prstGeom>
          </p:spPr>
        </p:pic>
        <p:pic>
          <p:nvPicPr>
            <p:cNvPr id="8" name="图片 7"/>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4036219" y="5646057"/>
              <a:ext cx="2737020" cy="1235745"/>
            </a:xfrm>
            <a:prstGeom prst="rect">
              <a:avLst/>
            </a:prstGeom>
          </p:spPr>
        </p:pic>
        <p:pic>
          <p:nvPicPr>
            <p:cNvPr id="9" name="图片 8"/>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712371" y="5534921"/>
              <a:ext cx="2983172" cy="1346881"/>
            </a:xfrm>
            <a:prstGeom prst="rect">
              <a:avLst/>
            </a:prstGeom>
          </p:spPr>
        </p:pic>
        <p:pic>
          <p:nvPicPr>
            <p:cNvPr id="10" name="图片 9"/>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695543" y="5646057"/>
              <a:ext cx="2496457" cy="1235745"/>
            </a:xfrm>
            <a:prstGeom prst="rect">
              <a:avLst/>
            </a:prstGeom>
          </p:spPr>
        </p:pic>
      </p:grpSp>
      <p:pic>
        <p:nvPicPr>
          <p:cNvPr id="13" name="图片 12"/>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11210" y="-12358"/>
            <a:ext cx="1754659" cy="4028303"/>
          </a:xfrm>
          <a:prstGeom prst="rect">
            <a:avLst/>
          </a:prstGeom>
        </p:spPr>
      </p:pic>
      <p:sp>
        <p:nvSpPr>
          <p:cNvPr id="14" name="Hộp Văn bản 13">
            <a:extLst>
              <a:ext uri="{FF2B5EF4-FFF2-40B4-BE49-F238E27FC236}">
                <a16:creationId xmlns:a16="http://schemas.microsoft.com/office/drawing/2014/main" id="{03A81C1E-24C0-4DE1-B730-5E40ED698564}"/>
              </a:ext>
            </a:extLst>
          </p:cNvPr>
          <p:cNvSpPr txBox="1"/>
          <p:nvPr/>
        </p:nvSpPr>
        <p:spPr>
          <a:xfrm>
            <a:off x="1595086" y="338977"/>
            <a:ext cx="6152320" cy="892552"/>
          </a:xfrm>
          <a:prstGeom prst="rect">
            <a:avLst/>
          </a:prstGeom>
          <a:noFill/>
        </p:spPr>
        <p:txBody>
          <a:bodyPr wrap="square">
            <a:spAutoFit/>
          </a:bodyPr>
          <a:lstStyle/>
          <a:p>
            <a:pPr marL="0" marR="0" algn="just">
              <a:spcBef>
                <a:spcPts val="0"/>
              </a:spcBef>
            </a:pPr>
            <a:r>
              <a:rPr lang="en-US" sz="2800" b="1" dirty="0">
                <a:solidFill>
                  <a:srgbClr val="37740A"/>
                </a:solidFill>
                <a:effectLst/>
                <a:latin typeface="Cambria" panose="02040503050406030204" pitchFamily="18" charset="0"/>
                <a:ea typeface="Cambria" panose="02040503050406030204" pitchFamily="18" charset="0"/>
                <a:cs typeface="Times New Roman" panose="02020603050405020304" pitchFamily="18" charset="0"/>
              </a:rPr>
              <a:t>I. Truyện kể </a:t>
            </a:r>
            <a:endParaRPr lang="en-US" sz="2800" dirty="0">
              <a:solidFill>
                <a:srgbClr val="37740A"/>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pPr>
            <a:r>
              <a:rPr lang="en-US" sz="2400" b="1" dirty="0">
                <a:effectLst/>
                <a:latin typeface="Cambria" panose="02040503050406030204" pitchFamily="18" charset="0"/>
                <a:ea typeface="Cambria" panose="02040503050406030204" pitchFamily="18" charset="0"/>
                <a:cs typeface="Times New Roman" panose="02020603050405020304" pitchFamily="18" charset="0"/>
              </a:rPr>
              <a:t>      4. </a:t>
            </a:r>
            <a:r>
              <a:rPr lang="en-US" sz="2400" b="1" dirty="0">
                <a:latin typeface="Cambria" panose="02040503050406030204" pitchFamily="18" charset="0"/>
                <a:ea typeface="Cambria" panose="02040503050406030204" pitchFamily="18" charset="0"/>
                <a:cs typeface="Times New Roman" panose="02020603050405020304" pitchFamily="18" charset="0"/>
              </a:rPr>
              <a:t>Nhân vật</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3" name="Hộp Văn bản 22">
            <a:extLst>
              <a:ext uri="{FF2B5EF4-FFF2-40B4-BE49-F238E27FC236}">
                <a16:creationId xmlns:a16="http://schemas.microsoft.com/office/drawing/2014/main" id="{69941939-A996-4461-9266-61714658D442}"/>
              </a:ext>
            </a:extLst>
          </p:cNvPr>
          <p:cNvSpPr txBox="1"/>
          <p:nvPr/>
        </p:nvSpPr>
        <p:spPr>
          <a:xfrm>
            <a:off x="4908143" y="1214570"/>
            <a:ext cx="2375714" cy="523220"/>
          </a:xfrm>
          <a:prstGeom prst="rect">
            <a:avLst/>
          </a:prstGeom>
          <a:noFill/>
        </p:spPr>
        <p:txBody>
          <a:bodyPr wrap="square">
            <a:spAutoFit/>
          </a:bodyPr>
          <a:lstStyle/>
          <a:p>
            <a:pPr algn="ctr"/>
            <a:r>
              <a:rPr lang="en-US" sz="2800" b="1" dirty="0">
                <a:solidFill>
                  <a:srgbClr val="37740A"/>
                </a:solidFill>
                <a:latin typeface="Cambria" panose="02040503050406030204" pitchFamily="18" charset="0"/>
                <a:ea typeface="Cambria" panose="02040503050406030204" pitchFamily="18" charset="0"/>
              </a:rPr>
              <a:t>ĐẶC TRƯNG</a:t>
            </a:r>
            <a:endParaRPr lang="en-US" sz="2800" dirty="0">
              <a:solidFill>
                <a:srgbClr val="37740A"/>
              </a:solidFill>
              <a:latin typeface="Cambria" panose="02040503050406030204" pitchFamily="18" charset="0"/>
              <a:ea typeface="Cambria" panose="02040503050406030204" pitchFamily="18" charset="0"/>
            </a:endParaRPr>
          </a:p>
        </p:txBody>
      </p:sp>
      <p:grpSp>
        <p:nvGrpSpPr>
          <p:cNvPr id="12" name="Nhóm 11">
            <a:extLst>
              <a:ext uri="{FF2B5EF4-FFF2-40B4-BE49-F238E27FC236}">
                <a16:creationId xmlns:a16="http://schemas.microsoft.com/office/drawing/2014/main" id="{77E1420F-8FA3-4470-8983-EFE62C26F945}"/>
              </a:ext>
            </a:extLst>
          </p:cNvPr>
          <p:cNvGrpSpPr/>
          <p:nvPr/>
        </p:nvGrpSpPr>
        <p:grpSpPr>
          <a:xfrm>
            <a:off x="5991120" y="1730157"/>
            <a:ext cx="4409711" cy="3391745"/>
            <a:chOff x="6031552" y="1869322"/>
            <a:chExt cx="4409711" cy="3391745"/>
          </a:xfrm>
        </p:grpSpPr>
        <p:grpSp>
          <p:nvGrpSpPr>
            <p:cNvPr id="55" name="Google Shape;399;p31">
              <a:extLst>
                <a:ext uri="{FF2B5EF4-FFF2-40B4-BE49-F238E27FC236}">
                  <a16:creationId xmlns:a16="http://schemas.microsoft.com/office/drawing/2014/main" id="{F41A23BF-72BD-4CBF-AA29-AA4D405B0C9C}"/>
                </a:ext>
              </a:extLst>
            </p:cNvPr>
            <p:cNvGrpSpPr/>
            <p:nvPr/>
          </p:nvGrpSpPr>
          <p:grpSpPr>
            <a:xfrm>
              <a:off x="6031552" y="2152665"/>
              <a:ext cx="4300248" cy="3064323"/>
              <a:chOff x="1448913" y="909170"/>
              <a:chExt cx="6173500" cy="3424034"/>
            </a:xfrm>
          </p:grpSpPr>
          <p:sp>
            <p:nvSpPr>
              <p:cNvPr id="56" name="Google Shape;400;p31">
                <a:extLst>
                  <a:ext uri="{FF2B5EF4-FFF2-40B4-BE49-F238E27FC236}">
                    <a16:creationId xmlns:a16="http://schemas.microsoft.com/office/drawing/2014/main" id="{9FB38612-44D2-4E0E-85C4-978F3B013BFF}"/>
                  </a:ext>
                </a:extLst>
              </p:cNvPr>
              <p:cNvSpPr/>
              <p:nvPr/>
            </p:nvSpPr>
            <p:spPr>
              <a:xfrm rot="-57798">
                <a:off x="1448492" y="1357503"/>
                <a:ext cx="5960042" cy="2925600"/>
              </a:xfrm>
              <a:prstGeom prst="roundRect">
                <a:avLst>
                  <a:gd name="adj" fmla="val 24491"/>
                </a:avLst>
              </a:prstGeom>
              <a:noFill/>
              <a:ln w="28575" cap="flat" cmpd="sng">
                <a:solidFill>
                  <a:srgbClr val="003849"/>
                </a:solidFill>
                <a:prstDash val="dash"/>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401;p31">
                <a:extLst>
                  <a:ext uri="{FF2B5EF4-FFF2-40B4-BE49-F238E27FC236}">
                    <a16:creationId xmlns:a16="http://schemas.microsoft.com/office/drawing/2014/main" id="{09371117-568F-4E47-B101-6FBF53BF7445}"/>
                  </a:ext>
                </a:extLst>
              </p:cNvPr>
              <p:cNvSpPr/>
              <p:nvPr/>
            </p:nvSpPr>
            <p:spPr>
              <a:xfrm rot="33568">
                <a:off x="1591821" y="936578"/>
                <a:ext cx="5960384" cy="2927183"/>
              </a:xfrm>
              <a:prstGeom prst="roundRect">
                <a:avLst>
                  <a:gd name="adj" fmla="val 24491"/>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Nhóm 4">
              <a:extLst>
                <a:ext uri="{FF2B5EF4-FFF2-40B4-BE49-F238E27FC236}">
                  <a16:creationId xmlns:a16="http://schemas.microsoft.com/office/drawing/2014/main" id="{BBE524E6-9796-4516-9FC8-EFC8ED62AAE4}"/>
                </a:ext>
              </a:extLst>
            </p:cNvPr>
            <p:cNvGrpSpPr/>
            <p:nvPr/>
          </p:nvGrpSpPr>
          <p:grpSpPr>
            <a:xfrm>
              <a:off x="9573979" y="1869322"/>
              <a:ext cx="867284" cy="867284"/>
              <a:chOff x="8697901" y="2281606"/>
              <a:chExt cx="867284" cy="867284"/>
            </a:xfrm>
          </p:grpSpPr>
          <p:sp>
            <p:nvSpPr>
              <p:cNvPr id="59" name="Google Shape;403;p31">
                <a:extLst>
                  <a:ext uri="{FF2B5EF4-FFF2-40B4-BE49-F238E27FC236}">
                    <a16:creationId xmlns:a16="http://schemas.microsoft.com/office/drawing/2014/main" id="{BF746A99-4EA2-41B6-A93F-8373C29C8FB5}"/>
                  </a:ext>
                </a:extLst>
              </p:cNvPr>
              <p:cNvSpPr/>
              <p:nvPr/>
            </p:nvSpPr>
            <p:spPr>
              <a:xfrm>
                <a:off x="8697901" y="2281606"/>
                <a:ext cx="867284" cy="86728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FE4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6" name="Google Shape;410;p31">
                <a:extLst>
                  <a:ext uri="{FF2B5EF4-FFF2-40B4-BE49-F238E27FC236}">
                    <a16:creationId xmlns:a16="http://schemas.microsoft.com/office/drawing/2014/main" id="{7D2B2F55-BCFA-40BC-B059-E0D13C74CBD6}"/>
                  </a:ext>
                </a:extLst>
              </p:cNvPr>
              <p:cNvGrpSpPr/>
              <p:nvPr/>
            </p:nvGrpSpPr>
            <p:grpSpPr>
              <a:xfrm>
                <a:off x="8903074" y="2491177"/>
                <a:ext cx="485880" cy="448141"/>
                <a:chOff x="751275" y="1814050"/>
                <a:chExt cx="233675" cy="215525"/>
              </a:xfrm>
            </p:grpSpPr>
            <p:sp>
              <p:nvSpPr>
                <p:cNvPr id="67" name="Google Shape;411;p31">
                  <a:extLst>
                    <a:ext uri="{FF2B5EF4-FFF2-40B4-BE49-F238E27FC236}">
                      <a16:creationId xmlns:a16="http://schemas.microsoft.com/office/drawing/2014/main" id="{DC1E9547-46BE-447D-8FB6-431DBA2782A4}"/>
                    </a:ext>
                  </a:extLst>
                </p:cNvPr>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412;p31">
                  <a:extLst>
                    <a:ext uri="{FF2B5EF4-FFF2-40B4-BE49-F238E27FC236}">
                      <a16:creationId xmlns:a16="http://schemas.microsoft.com/office/drawing/2014/main" id="{F1E08C85-D86E-4F28-A1E8-A6223C253FEE}"/>
                    </a:ext>
                  </a:extLst>
                </p:cNvPr>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413;p31">
                  <a:extLst>
                    <a:ext uri="{FF2B5EF4-FFF2-40B4-BE49-F238E27FC236}">
                      <a16:creationId xmlns:a16="http://schemas.microsoft.com/office/drawing/2014/main" id="{D24A96C1-78BA-4907-AFAF-29E1C0F7E7EA}"/>
                    </a:ext>
                  </a:extLst>
                </p:cNvPr>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414;p31">
                  <a:extLst>
                    <a:ext uri="{FF2B5EF4-FFF2-40B4-BE49-F238E27FC236}">
                      <a16:creationId xmlns:a16="http://schemas.microsoft.com/office/drawing/2014/main" id="{0030DB4A-DB6C-4294-A1F4-D9CA9598D117}"/>
                    </a:ext>
                  </a:extLst>
                </p:cNvPr>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415;p31">
                  <a:extLst>
                    <a:ext uri="{FF2B5EF4-FFF2-40B4-BE49-F238E27FC236}">
                      <a16:creationId xmlns:a16="http://schemas.microsoft.com/office/drawing/2014/main" id="{83656E0D-CC32-4494-9FB6-1DACD4CE897F}"/>
                    </a:ext>
                  </a:extLst>
                </p:cNvPr>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5" name="Hộp Văn bản 24">
              <a:extLst>
                <a:ext uri="{FF2B5EF4-FFF2-40B4-BE49-F238E27FC236}">
                  <a16:creationId xmlns:a16="http://schemas.microsoft.com/office/drawing/2014/main" id="{1F9B7A92-71CF-47C7-BACB-9781C5E02E9B}"/>
                </a:ext>
              </a:extLst>
            </p:cNvPr>
            <p:cNvSpPr txBox="1"/>
            <p:nvPr/>
          </p:nvSpPr>
          <p:spPr>
            <a:xfrm>
              <a:off x="6364223" y="2663706"/>
              <a:ext cx="3739871" cy="1938992"/>
            </a:xfrm>
            <a:prstGeom prst="rect">
              <a:avLst/>
            </a:prstGeom>
            <a:noFill/>
          </p:spPr>
          <p:txBody>
            <a:bodyPr wrap="square">
              <a:spAutoFit/>
            </a:bodyPr>
            <a:lstStyle/>
            <a:p>
              <a:pPr marR="0" algn="just">
                <a:spcBef>
                  <a:spcPts val="0"/>
                </a:spcBef>
                <a:spcAft>
                  <a:spcPts val="800"/>
                </a:spcAft>
              </a:pPr>
              <a:r>
                <a:rPr lang="en-US" sz="2000" dirty="0">
                  <a:latin typeface="Cambria" panose="02040503050406030204" pitchFamily="18" charset="0"/>
                  <a:ea typeface="Cambria" panose="02040503050406030204" pitchFamily="18" charset="0"/>
                  <a:cs typeface="Times New Roman" panose="02020603050405020304" pitchFamily="18" charset="0"/>
                </a:rPr>
                <a:t>Ý nghĩa nhân vật không chỉ thể hiện ở tính cách. Vì mỗi tính cách là kết tinh của một môi trường, cho nên nhân vật còn dẫn dắt ta vào một thế giới đời sống.</a:t>
              </a:r>
            </a:p>
          </p:txBody>
        </p:sp>
        <p:sp>
          <p:nvSpPr>
            <p:cNvPr id="73" name="Google Shape;417;p31">
              <a:extLst>
                <a:ext uri="{FF2B5EF4-FFF2-40B4-BE49-F238E27FC236}">
                  <a16:creationId xmlns:a16="http://schemas.microsoft.com/office/drawing/2014/main" id="{94386A1F-6740-4B66-BB04-98C0FDBE2C77}"/>
                </a:ext>
              </a:extLst>
            </p:cNvPr>
            <p:cNvSpPr/>
            <p:nvPr/>
          </p:nvSpPr>
          <p:spPr>
            <a:xfrm>
              <a:off x="9170733" y="4812270"/>
              <a:ext cx="466831" cy="44879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0" name="Nhóm 79">
            <a:extLst>
              <a:ext uri="{FF2B5EF4-FFF2-40B4-BE49-F238E27FC236}">
                <a16:creationId xmlns:a16="http://schemas.microsoft.com/office/drawing/2014/main" id="{820FB38D-D561-458E-9967-D16479220B43}"/>
              </a:ext>
            </a:extLst>
          </p:cNvPr>
          <p:cNvGrpSpPr/>
          <p:nvPr/>
        </p:nvGrpSpPr>
        <p:grpSpPr>
          <a:xfrm>
            <a:off x="1230277" y="2213302"/>
            <a:ext cx="4394106" cy="3706015"/>
            <a:chOff x="1451663" y="1701628"/>
            <a:chExt cx="4394106" cy="3706015"/>
          </a:xfrm>
        </p:grpSpPr>
        <p:grpSp>
          <p:nvGrpSpPr>
            <p:cNvPr id="79" name="Nhóm 78">
              <a:extLst>
                <a:ext uri="{FF2B5EF4-FFF2-40B4-BE49-F238E27FC236}">
                  <a16:creationId xmlns:a16="http://schemas.microsoft.com/office/drawing/2014/main" id="{F385EDBE-5B8C-46B8-823A-7DCE130278E6}"/>
                </a:ext>
              </a:extLst>
            </p:cNvPr>
            <p:cNvGrpSpPr/>
            <p:nvPr/>
          </p:nvGrpSpPr>
          <p:grpSpPr>
            <a:xfrm>
              <a:off x="1451663" y="1701628"/>
              <a:ext cx="4394106" cy="3706015"/>
              <a:chOff x="1451663" y="1919935"/>
              <a:chExt cx="4101589" cy="3487708"/>
            </a:xfrm>
          </p:grpSpPr>
          <p:grpSp>
            <p:nvGrpSpPr>
              <p:cNvPr id="52" name="Google Shape;396;p31">
                <a:extLst>
                  <a:ext uri="{FF2B5EF4-FFF2-40B4-BE49-F238E27FC236}">
                    <a16:creationId xmlns:a16="http://schemas.microsoft.com/office/drawing/2014/main" id="{47EB71AE-4FCA-4EF8-A0B9-20C46DCF8C30}"/>
                  </a:ext>
                </a:extLst>
              </p:cNvPr>
              <p:cNvGrpSpPr/>
              <p:nvPr/>
            </p:nvGrpSpPr>
            <p:grpSpPr>
              <a:xfrm>
                <a:off x="1451663" y="2056945"/>
                <a:ext cx="4101589" cy="3150227"/>
                <a:chOff x="1540350" y="826005"/>
                <a:chExt cx="6259025" cy="3378825"/>
              </a:xfrm>
            </p:grpSpPr>
            <p:sp>
              <p:nvSpPr>
                <p:cNvPr id="53" name="Google Shape;397;p31">
                  <a:extLst>
                    <a:ext uri="{FF2B5EF4-FFF2-40B4-BE49-F238E27FC236}">
                      <a16:creationId xmlns:a16="http://schemas.microsoft.com/office/drawing/2014/main" id="{6F5C37CE-8727-4A9D-A493-F316921D9443}"/>
                    </a:ext>
                  </a:extLst>
                </p:cNvPr>
                <p:cNvSpPr/>
                <p:nvPr/>
              </p:nvSpPr>
              <p:spPr>
                <a:xfrm rot="-129175">
                  <a:off x="1789023" y="1167494"/>
                  <a:ext cx="5957405" cy="2926472"/>
                </a:xfrm>
                <a:prstGeom prst="roundRect">
                  <a:avLst>
                    <a:gd name="adj" fmla="val 24491"/>
                  </a:avLst>
                </a:prstGeom>
                <a:noFill/>
                <a:ln w="28575" cap="flat" cmpd="sng">
                  <a:solidFill>
                    <a:srgbClr val="003849"/>
                  </a:solidFill>
                  <a:prstDash val="dash"/>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398;p31">
                  <a:extLst>
                    <a:ext uri="{FF2B5EF4-FFF2-40B4-BE49-F238E27FC236}">
                      <a16:creationId xmlns:a16="http://schemas.microsoft.com/office/drawing/2014/main" id="{3D88D650-7DD9-44DC-B73F-1C3E65D5B91A}"/>
                    </a:ext>
                  </a:extLst>
                </p:cNvPr>
                <p:cNvSpPr/>
                <p:nvPr/>
              </p:nvSpPr>
              <p:spPr>
                <a:xfrm rot="-129175">
                  <a:off x="1593297" y="936869"/>
                  <a:ext cx="5957405" cy="2926472"/>
                </a:xfrm>
                <a:prstGeom prst="roundRect">
                  <a:avLst>
                    <a:gd name="adj" fmla="val 24491"/>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 name="Nhóm 3">
                <a:extLst>
                  <a:ext uri="{FF2B5EF4-FFF2-40B4-BE49-F238E27FC236}">
                    <a16:creationId xmlns:a16="http://schemas.microsoft.com/office/drawing/2014/main" id="{A483883D-16D3-42F1-8805-E9EC0C5667B7}"/>
                  </a:ext>
                </a:extLst>
              </p:cNvPr>
              <p:cNvGrpSpPr/>
              <p:nvPr/>
            </p:nvGrpSpPr>
            <p:grpSpPr>
              <a:xfrm>
                <a:off x="4415371" y="1919935"/>
                <a:ext cx="867284" cy="867284"/>
                <a:chOff x="4415371" y="1919935"/>
                <a:chExt cx="867284" cy="867284"/>
              </a:xfrm>
            </p:grpSpPr>
            <p:sp>
              <p:nvSpPr>
                <p:cNvPr id="58" name="Google Shape;402;p31">
                  <a:extLst>
                    <a:ext uri="{FF2B5EF4-FFF2-40B4-BE49-F238E27FC236}">
                      <a16:creationId xmlns:a16="http://schemas.microsoft.com/office/drawing/2014/main" id="{59407E94-CDC8-4C07-B450-EE10B5A188B5}"/>
                    </a:ext>
                  </a:extLst>
                </p:cNvPr>
                <p:cNvSpPr/>
                <p:nvPr/>
              </p:nvSpPr>
              <p:spPr>
                <a:xfrm>
                  <a:off x="4415371" y="1919935"/>
                  <a:ext cx="867284" cy="86728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FE4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0" name="Google Shape;404;p31">
                  <a:extLst>
                    <a:ext uri="{FF2B5EF4-FFF2-40B4-BE49-F238E27FC236}">
                      <a16:creationId xmlns:a16="http://schemas.microsoft.com/office/drawing/2014/main" id="{0EFBFF0B-737B-422D-ABBA-84CD6151BDB8}"/>
                    </a:ext>
                  </a:extLst>
                </p:cNvPr>
                <p:cNvGrpSpPr/>
                <p:nvPr/>
              </p:nvGrpSpPr>
              <p:grpSpPr>
                <a:xfrm>
                  <a:off x="4617965" y="2164128"/>
                  <a:ext cx="485880" cy="448193"/>
                  <a:chOff x="712875" y="2205450"/>
                  <a:chExt cx="233675" cy="215550"/>
                </a:xfrm>
              </p:grpSpPr>
              <p:sp>
                <p:nvSpPr>
                  <p:cNvPr id="61" name="Google Shape;405;p31">
                    <a:extLst>
                      <a:ext uri="{FF2B5EF4-FFF2-40B4-BE49-F238E27FC236}">
                        <a16:creationId xmlns:a16="http://schemas.microsoft.com/office/drawing/2014/main" id="{11F87FA9-D96B-4765-B6BC-85CD9BF4D917}"/>
                      </a:ext>
                    </a:extLst>
                  </p:cNvPr>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406;p31">
                    <a:extLst>
                      <a:ext uri="{FF2B5EF4-FFF2-40B4-BE49-F238E27FC236}">
                        <a16:creationId xmlns:a16="http://schemas.microsoft.com/office/drawing/2014/main" id="{5137E0B1-9151-4F1E-BC6E-2460948AD106}"/>
                      </a:ext>
                    </a:extLst>
                  </p:cNvPr>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407;p31">
                    <a:extLst>
                      <a:ext uri="{FF2B5EF4-FFF2-40B4-BE49-F238E27FC236}">
                        <a16:creationId xmlns:a16="http://schemas.microsoft.com/office/drawing/2014/main" id="{D9CD5956-3158-4FC3-BDF9-6683689C2ADB}"/>
                      </a:ext>
                    </a:extLst>
                  </p:cNvPr>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408;p31">
                    <a:extLst>
                      <a:ext uri="{FF2B5EF4-FFF2-40B4-BE49-F238E27FC236}">
                        <a16:creationId xmlns:a16="http://schemas.microsoft.com/office/drawing/2014/main" id="{B7A79E00-568C-4ED2-921D-54B7A18C8E02}"/>
                      </a:ext>
                    </a:extLst>
                  </p:cNvPr>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409;p31">
                    <a:extLst>
                      <a:ext uri="{FF2B5EF4-FFF2-40B4-BE49-F238E27FC236}">
                        <a16:creationId xmlns:a16="http://schemas.microsoft.com/office/drawing/2014/main" id="{E4C5D653-A5BC-4FB9-BC52-10F7323C136D}"/>
                      </a:ext>
                    </a:extLst>
                  </p:cNvPr>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2" name="Google Shape;416;p31">
                <a:extLst>
                  <a:ext uri="{FF2B5EF4-FFF2-40B4-BE49-F238E27FC236}">
                    <a16:creationId xmlns:a16="http://schemas.microsoft.com/office/drawing/2014/main" id="{C9F96D3F-A286-46FD-999B-9252E69F40F7}"/>
                  </a:ext>
                </a:extLst>
              </p:cNvPr>
              <p:cNvSpPr/>
              <p:nvPr/>
            </p:nvSpPr>
            <p:spPr>
              <a:xfrm rot="2006702">
                <a:off x="3693746" y="4841548"/>
                <a:ext cx="588826" cy="566095"/>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8" name="Hộp Văn bản 77">
              <a:extLst>
                <a:ext uri="{FF2B5EF4-FFF2-40B4-BE49-F238E27FC236}">
                  <a16:creationId xmlns:a16="http://schemas.microsoft.com/office/drawing/2014/main" id="{51F30BB3-0200-4EB0-A678-B2FB8EE1417A}"/>
                </a:ext>
              </a:extLst>
            </p:cNvPr>
            <p:cNvSpPr txBox="1"/>
            <p:nvPr/>
          </p:nvSpPr>
          <p:spPr>
            <a:xfrm>
              <a:off x="1804134" y="2632251"/>
              <a:ext cx="3561883" cy="1938992"/>
            </a:xfrm>
            <a:prstGeom prst="rect">
              <a:avLst/>
            </a:prstGeom>
            <a:noFill/>
          </p:spPr>
          <p:txBody>
            <a:bodyPr wrap="square">
              <a:spAutoFit/>
            </a:bodyPr>
            <a:lstStyle/>
            <a:p>
              <a:pPr marR="0" algn="just">
                <a:spcBef>
                  <a:spcPts val="0"/>
                </a:spcBef>
                <a:spcAft>
                  <a:spcPts val="80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Nhân vật dưới mọi hình thức đều có tích cách. Nói cách khác, nhân vật là phương tiện thể hiện các tính cách, số phận con người và các quan niệm về chúng.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9" name="图片 5">
            <a:extLst>
              <a:ext uri="{FF2B5EF4-FFF2-40B4-BE49-F238E27FC236}">
                <a16:creationId xmlns:a16="http://schemas.microsoft.com/office/drawing/2014/main" id="{ACE2BCCE-4518-4848-96F4-E1318954239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87865" y="3133831"/>
            <a:ext cx="2226415" cy="3430566"/>
          </a:xfrm>
          <a:prstGeom prst="rect">
            <a:avLst/>
          </a:prstGeom>
        </p:spPr>
      </p:pic>
    </p:spTree>
    <p:extLst>
      <p:ext uri="{BB962C8B-B14F-4D97-AF65-F5344CB8AC3E}">
        <p14:creationId xmlns:p14="http://schemas.microsoft.com/office/powerpoint/2010/main" val="2909317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900"/>
                                        <p:tgtEl>
                                          <p:spTgt spid="6"/>
                                        </p:tgtEl>
                                      </p:cBhvr>
                                    </p:animEffect>
                                  </p:childTnLst>
                                </p:cTn>
                              </p:par>
                            </p:childTnLst>
                          </p:cTn>
                        </p:par>
                        <p:par>
                          <p:cTn id="11" fill="hold">
                            <p:stCondLst>
                              <p:cond delay="900"/>
                            </p:stCondLst>
                            <p:childTnLst>
                              <p:par>
                                <p:cTn id="12" presetID="47"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out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dissolve">
                                      <p:cBhvr>
                                        <p:cTn id="32" dur="750"/>
                                        <p:tgtEl>
                                          <p:spTgt spid="80"/>
                                        </p:tgtEl>
                                      </p:cBhvr>
                                    </p:animEffect>
                                  </p:childTnLst>
                                </p:cTn>
                              </p:par>
                              <p:par>
                                <p:cTn id="33" presetID="9"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0" y="4644571"/>
            <a:ext cx="12192000" cy="2237231"/>
            <a:chOff x="0" y="4644571"/>
            <a:chExt cx="12192000" cy="2237231"/>
          </a:xfrm>
        </p:grpSpPr>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644571"/>
              <a:ext cx="4101590" cy="2237231"/>
            </a:xfrm>
            <a:prstGeom prst="rect">
              <a:avLst/>
            </a:prstGeom>
          </p:spPr>
        </p:pic>
        <p:pic>
          <p:nvPicPr>
            <p:cNvPr id="8" name="图片 7"/>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4036219" y="5646057"/>
              <a:ext cx="2737020" cy="1235745"/>
            </a:xfrm>
            <a:prstGeom prst="rect">
              <a:avLst/>
            </a:prstGeom>
          </p:spPr>
        </p:pic>
        <p:pic>
          <p:nvPicPr>
            <p:cNvPr id="9" name="图片 8"/>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712371" y="5534921"/>
              <a:ext cx="2983172" cy="1346881"/>
            </a:xfrm>
            <a:prstGeom prst="rect">
              <a:avLst/>
            </a:prstGeom>
          </p:spPr>
        </p:pic>
        <p:pic>
          <p:nvPicPr>
            <p:cNvPr id="10" name="图片 9"/>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695543" y="5646057"/>
              <a:ext cx="2496457" cy="1235745"/>
            </a:xfrm>
            <a:prstGeom prst="rect">
              <a:avLst/>
            </a:prstGeom>
          </p:spPr>
        </p:pic>
      </p:grpSp>
      <p:pic>
        <p:nvPicPr>
          <p:cNvPr id="13" name="图片 12"/>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11210" y="-12358"/>
            <a:ext cx="1754659" cy="4028303"/>
          </a:xfrm>
          <a:prstGeom prst="rect">
            <a:avLst/>
          </a:prstGeom>
        </p:spPr>
      </p:pic>
      <p:sp>
        <p:nvSpPr>
          <p:cNvPr id="14" name="Hộp Văn bản 13">
            <a:extLst>
              <a:ext uri="{FF2B5EF4-FFF2-40B4-BE49-F238E27FC236}">
                <a16:creationId xmlns:a16="http://schemas.microsoft.com/office/drawing/2014/main" id="{03A81C1E-24C0-4DE1-B730-5E40ED698564}"/>
              </a:ext>
            </a:extLst>
          </p:cNvPr>
          <p:cNvSpPr txBox="1"/>
          <p:nvPr/>
        </p:nvSpPr>
        <p:spPr>
          <a:xfrm>
            <a:off x="1595086" y="338977"/>
            <a:ext cx="6152320" cy="892552"/>
          </a:xfrm>
          <a:prstGeom prst="rect">
            <a:avLst/>
          </a:prstGeom>
          <a:noFill/>
        </p:spPr>
        <p:txBody>
          <a:bodyPr wrap="square">
            <a:spAutoFit/>
          </a:bodyPr>
          <a:lstStyle/>
          <a:p>
            <a:pPr marL="0" marR="0" algn="just">
              <a:spcBef>
                <a:spcPts val="0"/>
              </a:spcBef>
            </a:pPr>
            <a:r>
              <a:rPr lang="en-US" sz="2800" b="1" dirty="0">
                <a:solidFill>
                  <a:srgbClr val="37740A"/>
                </a:solidFill>
                <a:effectLst/>
                <a:latin typeface="Cambria" panose="02040503050406030204" pitchFamily="18" charset="0"/>
                <a:ea typeface="Cambria" panose="02040503050406030204" pitchFamily="18" charset="0"/>
                <a:cs typeface="Times New Roman" panose="02020603050405020304" pitchFamily="18" charset="0"/>
              </a:rPr>
              <a:t>I. Truyện kể </a:t>
            </a:r>
            <a:endParaRPr lang="en-US" sz="2800" dirty="0">
              <a:solidFill>
                <a:srgbClr val="37740A"/>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pPr>
            <a:r>
              <a:rPr lang="en-US" sz="2400" b="1" dirty="0">
                <a:effectLst/>
                <a:latin typeface="Cambria" panose="02040503050406030204" pitchFamily="18" charset="0"/>
                <a:ea typeface="Cambria" panose="02040503050406030204" pitchFamily="18" charset="0"/>
                <a:cs typeface="Times New Roman" panose="02020603050405020304" pitchFamily="18" charset="0"/>
              </a:rPr>
              <a:t>      4. </a:t>
            </a:r>
            <a:r>
              <a:rPr lang="en-US" sz="2400" b="1" dirty="0">
                <a:latin typeface="Cambria" panose="02040503050406030204" pitchFamily="18" charset="0"/>
                <a:ea typeface="Cambria" panose="02040503050406030204" pitchFamily="18" charset="0"/>
                <a:cs typeface="Times New Roman" panose="02020603050405020304" pitchFamily="18" charset="0"/>
              </a:rPr>
              <a:t>Nhân vật</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3" name="Hộp Văn bản 22">
            <a:extLst>
              <a:ext uri="{FF2B5EF4-FFF2-40B4-BE49-F238E27FC236}">
                <a16:creationId xmlns:a16="http://schemas.microsoft.com/office/drawing/2014/main" id="{69941939-A996-4461-9266-61714658D442}"/>
              </a:ext>
            </a:extLst>
          </p:cNvPr>
          <p:cNvSpPr txBox="1"/>
          <p:nvPr/>
        </p:nvSpPr>
        <p:spPr>
          <a:xfrm>
            <a:off x="4283008" y="1256900"/>
            <a:ext cx="3765132" cy="523220"/>
          </a:xfrm>
          <a:prstGeom prst="rect">
            <a:avLst/>
          </a:prstGeom>
          <a:noFill/>
        </p:spPr>
        <p:txBody>
          <a:bodyPr wrap="square">
            <a:spAutoFit/>
          </a:bodyPr>
          <a:lstStyle/>
          <a:p>
            <a:pPr algn="ctr"/>
            <a:r>
              <a:rPr lang="en-US" sz="2800" b="1" dirty="0">
                <a:solidFill>
                  <a:srgbClr val="37740A"/>
                </a:solidFill>
                <a:latin typeface="Cambria" panose="02040503050406030204" pitchFamily="18" charset="0"/>
                <a:ea typeface="Cambria" panose="02040503050406030204" pitchFamily="18" charset="0"/>
              </a:rPr>
              <a:t>LOẠI HÌNH NHÂN VẬT</a:t>
            </a:r>
            <a:endParaRPr lang="en-US" sz="2800" dirty="0">
              <a:solidFill>
                <a:srgbClr val="37740A"/>
              </a:solidFill>
              <a:latin typeface="Cambria" panose="02040503050406030204" pitchFamily="18" charset="0"/>
              <a:ea typeface="Cambria" panose="02040503050406030204" pitchFamily="18" charset="0"/>
            </a:endParaRPr>
          </a:p>
        </p:txBody>
      </p:sp>
      <p:grpSp>
        <p:nvGrpSpPr>
          <p:cNvPr id="17" name="Nhóm 16">
            <a:extLst>
              <a:ext uri="{FF2B5EF4-FFF2-40B4-BE49-F238E27FC236}">
                <a16:creationId xmlns:a16="http://schemas.microsoft.com/office/drawing/2014/main" id="{50D563AA-C438-4ABE-A7AE-FA1942D03953}"/>
              </a:ext>
            </a:extLst>
          </p:cNvPr>
          <p:cNvGrpSpPr/>
          <p:nvPr/>
        </p:nvGrpSpPr>
        <p:grpSpPr>
          <a:xfrm>
            <a:off x="1704673" y="1812275"/>
            <a:ext cx="3700056" cy="3972344"/>
            <a:chOff x="1274103" y="2325900"/>
            <a:chExt cx="3700056" cy="3972344"/>
          </a:xfrm>
        </p:grpSpPr>
        <p:pic>
          <p:nvPicPr>
            <p:cNvPr id="15" name="Hình ảnh 14" descr="Ảnh có chứa văn bản&#10;&#10;Mô tả được tạo tự động">
              <a:extLst>
                <a:ext uri="{FF2B5EF4-FFF2-40B4-BE49-F238E27FC236}">
                  <a16:creationId xmlns:a16="http://schemas.microsoft.com/office/drawing/2014/main" id="{34537AD0-586F-40D1-8C66-DA22A98239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4103" y="2325900"/>
              <a:ext cx="3700056" cy="3141347"/>
            </a:xfrm>
            <a:prstGeom prst="rect">
              <a:avLst/>
            </a:prstGeom>
          </p:spPr>
        </p:pic>
        <p:sp>
          <p:nvSpPr>
            <p:cNvPr id="46" name="Hộp Văn bản 45">
              <a:extLst>
                <a:ext uri="{FF2B5EF4-FFF2-40B4-BE49-F238E27FC236}">
                  <a16:creationId xmlns:a16="http://schemas.microsoft.com/office/drawing/2014/main" id="{2BA1C990-9899-4170-B18D-36E5649649F9}"/>
                </a:ext>
              </a:extLst>
            </p:cNvPr>
            <p:cNvSpPr txBox="1"/>
            <p:nvPr/>
          </p:nvSpPr>
          <p:spPr>
            <a:xfrm>
              <a:off x="1436441" y="5467247"/>
              <a:ext cx="3375379" cy="830997"/>
            </a:xfrm>
            <a:prstGeom prst="rect">
              <a:avLst/>
            </a:prstGeom>
            <a:noFill/>
          </p:spPr>
          <p:txBody>
            <a:bodyPr wrap="square">
              <a:spAutoFit/>
            </a:bodyPr>
            <a:lstStyle/>
            <a:p>
              <a:pPr marL="0" marR="0" algn="ctr">
                <a:spcBef>
                  <a:spcPts val="0"/>
                </a:spcBef>
                <a:spcAft>
                  <a:spcPts val="800"/>
                </a:spcAft>
              </a:pPr>
              <a:r>
                <a:rPr lang="en-US" sz="2400" b="1" dirty="0">
                  <a:solidFill>
                    <a:srgbClr val="37740A"/>
                  </a:solidFill>
                  <a:effectLst/>
                  <a:latin typeface="Cambria" panose="02040503050406030204" pitchFamily="18" charset="0"/>
                  <a:ea typeface="Cambria" panose="02040503050406030204" pitchFamily="18" charset="0"/>
                  <a:cs typeface="Times New Roman" panose="02020603050405020304" pitchFamily="18" charset="0"/>
                </a:rPr>
                <a:t>Nhân vật chính diện Nhân vật phản diện </a:t>
              </a:r>
              <a:endParaRPr lang="en-US" b="1" dirty="0">
                <a:solidFill>
                  <a:srgbClr val="37740A"/>
                </a:solidFill>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8" name="Nhóm 17">
            <a:extLst>
              <a:ext uri="{FF2B5EF4-FFF2-40B4-BE49-F238E27FC236}">
                <a16:creationId xmlns:a16="http://schemas.microsoft.com/office/drawing/2014/main" id="{3DE65F66-8825-4180-ABB2-6B6EE7947BC5}"/>
              </a:ext>
            </a:extLst>
          </p:cNvPr>
          <p:cNvGrpSpPr/>
          <p:nvPr/>
        </p:nvGrpSpPr>
        <p:grpSpPr>
          <a:xfrm>
            <a:off x="6165574" y="2950274"/>
            <a:ext cx="4887022" cy="2812912"/>
            <a:chOff x="6096000" y="2902426"/>
            <a:chExt cx="4887022" cy="2812912"/>
          </a:xfrm>
        </p:grpSpPr>
        <p:pic>
          <p:nvPicPr>
            <p:cNvPr id="48" name="图片 6">
              <a:extLst>
                <a:ext uri="{FF2B5EF4-FFF2-40B4-BE49-F238E27FC236}">
                  <a16:creationId xmlns:a16="http://schemas.microsoft.com/office/drawing/2014/main" id="{21D50322-5ADD-4DA5-A06D-8191B40AAAE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96000" y="2902426"/>
              <a:ext cx="4887022" cy="1792042"/>
            </a:xfrm>
            <a:prstGeom prst="rect">
              <a:avLst/>
            </a:prstGeom>
          </p:spPr>
        </p:pic>
        <p:sp>
          <p:nvSpPr>
            <p:cNvPr id="49" name="Hộp Văn bản 48">
              <a:extLst>
                <a:ext uri="{FF2B5EF4-FFF2-40B4-BE49-F238E27FC236}">
                  <a16:creationId xmlns:a16="http://schemas.microsoft.com/office/drawing/2014/main" id="{1640B0DA-144C-40F4-B68D-9BDF70B32BFC}"/>
                </a:ext>
              </a:extLst>
            </p:cNvPr>
            <p:cNvSpPr txBox="1"/>
            <p:nvPr/>
          </p:nvSpPr>
          <p:spPr>
            <a:xfrm>
              <a:off x="6609588" y="4884341"/>
              <a:ext cx="3859846" cy="830997"/>
            </a:xfrm>
            <a:prstGeom prst="rect">
              <a:avLst/>
            </a:prstGeom>
            <a:noFill/>
          </p:spPr>
          <p:txBody>
            <a:bodyPr wrap="square">
              <a:spAutoFit/>
            </a:bodyPr>
            <a:lstStyle/>
            <a:p>
              <a:pPr marL="0" marR="0" algn="ctr">
                <a:spcBef>
                  <a:spcPts val="0"/>
                </a:spcBef>
                <a:spcAft>
                  <a:spcPts val="800"/>
                </a:spcAft>
              </a:pPr>
              <a:r>
                <a:rPr lang="en-US" sz="2400" b="1" dirty="0">
                  <a:solidFill>
                    <a:srgbClr val="37740A"/>
                  </a:solidFill>
                  <a:latin typeface="Cambria" panose="02040503050406030204" pitchFamily="18" charset="0"/>
                  <a:ea typeface="Cambria" panose="02040503050406030204" pitchFamily="18" charset="0"/>
                  <a:cs typeface="Times New Roman" panose="02020603050405020304" pitchFamily="18" charset="0"/>
                </a:rPr>
                <a:t>Nhân vật chính – Nhân vật phụ - Nhân vật trung tâm </a:t>
              </a:r>
            </a:p>
          </p:txBody>
        </p:sp>
      </p:grpSp>
    </p:spTree>
    <p:extLst>
      <p:ext uri="{BB962C8B-B14F-4D97-AF65-F5344CB8AC3E}">
        <p14:creationId xmlns:p14="http://schemas.microsoft.com/office/powerpoint/2010/main" val="40955609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9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out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0-#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1+#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A_图片 7" descr="图片包含 事情&#10;&#10;已生成高可信度的说明"/>
          <p:cNvPicPr>
            <a:picLocks noChangeAspect="1"/>
          </p:cNvPicPr>
          <p:nvPr>
            <p:custDataLst>
              <p:tags r:id="rId1"/>
            </p:custDataLst>
          </p:nvPr>
        </p:nvPicPr>
        <p:blipFill>
          <a:blip r:embed="rId5" cstate="email">
            <a:extLst>
              <a:ext uri="{28A0092B-C50C-407E-A947-70E740481C1C}">
                <a14:useLocalDpi xmlns:a14="http://schemas.microsoft.com/office/drawing/2010/main"/>
              </a:ext>
            </a:extLst>
          </a:blip>
          <a:stretch>
            <a:fillRect/>
          </a:stretch>
        </p:blipFill>
        <p:spPr>
          <a:xfrm>
            <a:off x="1334336" y="145408"/>
            <a:ext cx="9275065" cy="2166006"/>
          </a:xfrm>
          <a:prstGeom prst="rect">
            <a:avLst/>
          </a:prstGeom>
        </p:spPr>
      </p:pic>
      <p:sp>
        <p:nvSpPr>
          <p:cNvPr id="9" name="Hình chữ nhật: Góc Tròn 8">
            <a:extLst>
              <a:ext uri="{FF2B5EF4-FFF2-40B4-BE49-F238E27FC236}">
                <a16:creationId xmlns:a16="http://schemas.microsoft.com/office/drawing/2014/main" id="{E5828645-A4E9-43B3-B1E0-DC8F3B562828}"/>
              </a:ext>
            </a:extLst>
          </p:cNvPr>
          <p:cNvSpPr/>
          <p:nvPr/>
        </p:nvSpPr>
        <p:spPr>
          <a:xfrm>
            <a:off x="1053548" y="2104345"/>
            <a:ext cx="10441861" cy="3992048"/>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文本框 1"/>
          <p:cNvSpPr txBox="1"/>
          <p:nvPr/>
        </p:nvSpPr>
        <p:spPr>
          <a:xfrm>
            <a:off x="5158683" y="2062629"/>
            <a:ext cx="2420856" cy="707886"/>
          </a:xfrm>
          <a:prstGeom prst="rect">
            <a:avLst/>
          </a:prstGeom>
          <a:noFill/>
        </p:spPr>
        <p:txBody>
          <a:bodyPr wrap="none" rtlCol="0">
            <a:spAutoFit/>
          </a:bodyPr>
          <a:lstStyle/>
          <a:p>
            <a:r>
              <a:rPr lang="en-US" altLang="zh-CN" sz="4000" b="1" dirty="0">
                <a:solidFill>
                  <a:srgbClr val="2F671B"/>
                </a:solidFill>
                <a:latin typeface="Cambria" panose="02040503050406030204" pitchFamily="18" charset="0"/>
                <a:ea typeface="Cambria" panose="02040503050406030204" pitchFamily="18" charset="0"/>
                <a:cs typeface="+mn-ea"/>
                <a:sym typeface="+mn-lt"/>
              </a:rPr>
              <a:t>Nhiệm vụ</a:t>
            </a:r>
            <a:endParaRPr lang="zh-CN" altLang="en-US" sz="4000" b="1" dirty="0">
              <a:solidFill>
                <a:srgbClr val="2F671B"/>
              </a:solidFill>
              <a:latin typeface="Cambria" panose="02040503050406030204" pitchFamily="18" charset="0"/>
              <a:cs typeface="+mn-ea"/>
              <a:sym typeface="+mn-lt"/>
            </a:endParaRPr>
          </a:p>
        </p:txBody>
      </p:sp>
      <p:grpSp>
        <p:nvGrpSpPr>
          <p:cNvPr id="12" name="组合 11"/>
          <p:cNvGrpSpPr/>
          <p:nvPr/>
        </p:nvGrpSpPr>
        <p:grpSpPr>
          <a:xfrm>
            <a:off x="0" y="6071016"/>
            <a:ext cx="12192000" cy="812080"/>
            <a:chOff x="0" y="6071016"/>
            <a:chExt cx="12192000" cy="812080"/>
          </a:xfrm>
        </p:grpSpPr>
        <p:pic>
          <p:nvPicPr>
            <p:cNvPr id="10" name="图片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071016"/>
              <a:ext cx="6297292" cy="812080"/>
            </a:xfrm>
            <a:prstGeom prst="rect">
              <a:avLst/>
            </a:prstGeom>
          </p:spPr>
        </p:pic>
        <p:pic>
          <p:nvPicPr>
            <p:cNvPr id="11" name="图片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94708" y="6071016"/>
              <a:ext cx="6297292" cy="812080"/>
            </a:xfrm>
            <a:prstGeom prst="rect">
              <a:avLst/>
            </a:prstGeom>
          </p:spPr>
        </p:pic>
      </p:grpSp>
      <p:pic>
        <p:nvPicPr>
          <p:cNvPr id="13" name="图片 12"/>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 y="0"/>
            <a:ext cx="5600700" cy="2625107"/>
          </a:xfrm>
          <a:prstGeom prst="rect">
            <a:avLst/>
          </a:prstGeom>
        </p:spPr>
      </p:pic>
      <p:pic>
        <p:nvPicPr>
          <p:cNvPr id="14" name="图片 13"/>
          <p:cNvPicPr>
            <a:picLocks noChangeAspect="1"/>
          </p:cNvPicPr>
          <p:nvPr/>
        </p:nvPicPr>
        <p:blipFill rotWithShape="1">
          <a:blip r:embed="rId8" cstate="screen">
            <a:extLst>
              <a:ext uri="{28A0092B-C50C-407E-A947-70E740481C1C}">
                <a14:useLocalDpi xmlns:a14="http://schemas.microsoft.com/office/drawing/2010/main"/>
              </a:ext>
            </a:extLst>
          </a:blip>
          <a:srcRect r="-316"/>
          <a:stretch>
            <a:fillRect/>
          </a:stretch>
        </p:blipFill>
        <p:spPr>
          <a:xfrm>
            <a:off x="7698612" y="0"/>
            <a:ext cx="4526046" cy="2625107"/>
          </a:xfrm>
          <a:prstGeom prst="rect">
            <a:avLst/>
          </a:prstGeom>
        </p:spPr>
      </p:pic>
      <p:sp>
        <p:nvSpPr>
          <p:cNvPr id="15" name="Hộp Văn bản 14">
            <a:extLst>
              <a:ext uri="{FF2B5EF4-FFF2-40B4-BE49-F238E27FC236}">
                <a16:creationId xmlns:a16="http://schemas.microsoft.com/office/drawing/2014/main" id="{4D56E40D-609A-462F-A6D6-081ACA91125A}"/>
              </a:ext>
            </a:extLst>
          </p:cNvPr>
          <p:cNvSpPr txBox="1"/>
          <p:nvPr/>
        </p:nvSpPr>
        <p:spPr>
          <a:xfrm>
            <a:off x="1181220" y="2655768"/>
            <a:ext cx="6700510" cy="3101555"/>
          </a:xfrm>
          <a:prstGeom prst="rect">
            <a:avLst/>
          </a:prstGeom>
          <a:noFill/>
        </p:spPr>
        <p:txBody>
          <a:bodyPr wrap="square">
            <a:spAutoFit/>
          </a:bodyPr>
          <a:lstStyle/>
          <a:p>
            <a:pPr marL="342900" marR="0" indent="-342900" algn="just">
              <a:lnSpc>
                <a:spcPct val="150000"/>
              </a:lnSpc>
              <a:spcBef>
                <a:spcPts val="0"/>
              </a:spcBef>
              <a:spcAft>
                <a:spcPts val="800"/>
              </a:spcAft>
              <a:buFont typeface="Arial" panose="020B0604020202020204" pitchFamily="34" charset="0"/>
              <a:buChar char="•"/>
            </a:pPr>
            <a:r>
              <a:rPr lang="en-US" sz="2400" b="1" dirty="0">
                <a:effectLst/>
                <a:latin typeface="Cambria" panose="02040503050406030204" pitchFamily="18" charset="0"/>
                <a:ea typeface="Cambria" panose="02040503050406030204" pitchFamily="18" charset="0"/>
                <a:cs typeface="Times New Roman" panose="02020603050405020304" pitchFamily="18" charset="0"/>
              </a:rPr>
              <a:t>Yêu cầu: </a:t>
            </a:r>
            <a:r>
              <a:rPr lang="en-US" sz="2400" dirty="0">
                <a:effectLst/>
                <a:latin typeface="Cambria" panose="02040503050406030204" pitchFamily="18" charset="0"/>
                <a:ea typeface="Cambria" panose="02040503050406030204" pitchFamily="18" charset="0"/>
                <a:cs typeface="Times New Roman" panose="02020603050405020304" pitchFamily="18" charset="0"/>
              </a:rPr>
              <a:t>Học sinh thảo luận và hoàn thành phiếu.</a:t>
            </a:r>
          </a:p>
          <a:p>
            <a:pPr marL="342900" marR="0" indent="-342900" algn="just">
              <a:lnSpc>
                <a:spcPct val="150000"/>
              </a:lnSpc>
              <a:spcBef>
                <a:spcPts val="0"/>
              </a:spcBef>
              <a:spcAft>
                <a:spcPts val="800"/>
              </a:spcAft>
              <a:buFont typeface="Arial" panose="020B0604020202020204" pitchFamily="34" charset="0"/>
              <a:buChar char="•"/>
            </a:pPr>
            <a:r>
              <a:rPr lang="en-US" sz="2400" b="1" dirty="0">
                <a:effectLst/>
                <a:latin typeface="Cambria" panose="02040503050406030204" pitchFamily="18" charset="0"/>
                <a:ea typeface="Cambria" panose="02040503050406030204" pitchFamily="18" charset="0"/>
                <a:cs typeface="Times New Roman" panose="02020603050405020304" pitchFamily="18" charset="0"/>
              </a:rPr>
              <a:t>Thời gian</a:t>
            </a:r>
            <a:r>
              <a:rPr lang="en-US" sz="2400" dirty="0">
                <a:effectLst/>
                <a:latin typeface="Cambria" panose="02040503050406030204" pitchFamily="18" charset="0"/>
                <a:ea typeface="Cambria" panose="02040503050406030204" pitchFamily="18" charset="0"/>
                <a:cs typeface="Times New Roman" panose="02020603050405020304" pitchFamily="18" charset="0"/>
              </a:rPr>
              <a:t>: 10 phút</a:t>
            </a:r>
          </a:p>
          <a:p>
            <a:pPr marL="342900" marR="0" indent="-342900" algn="just">
              <a:lnSpc>
                <a:spcPct val="150000"/>
              </a:lnSpc>
              <a:spcBef>
                <a:spcPts val="0"/>
              </a:spcBef>
              <a:spcAft>
                <a:spcPts val="800"/>
              </a:spcAft>
              <a:buFont typeface="Arial" panose="020B0604020202020204" pitchFamily="34" charset="0"/>
              <a:buChar char="•"/>
            </a:pPr>
            <a:r>
              <a:rPr lang="en-US" sz="2400" b="1" dirty="0">
                <a:effectLst/>
                <a:latin typeface="Cambria" panose="02040503050406030204" pitchFamily="18" charset="0"/>
                <a:ea typeface="Cambria" panose="02040503050406030204" pitchFamily="18" charset="0"/>
                <a:cs typeface="Times New Roman" panose="02020603050405020304" pitchFamily="18" charset="0"/>
              </a:rPr>
              <a:t>Chia sẻ</a:t>
            </a:r>
            <a:r>
              <a:rPr lang="en-US" sz="2400" dirty="0">
                <a:effectLst/>
                <a:latin typeface="Cambria" panose="02040503050406030204" pitchFamily="18" charset="0"/>
                <a:ea typeface="Cambria" panose="02040503050406030204" pitchFamily="18" charset="0"/>
                <a:cs typeface="Times New Roman" panose="02020603050405020304" pitchFamily="18" charset="0"/>
              </a:rPr>
              <a:t>: 3 phút </a:t>
            </a:r>
          </a:p>
          <a:p>
            <a:pPr marL="342900" marR="0" indent="-342900" algn="just">
              <a:lnSpc>
                <a:spcPct val="150000"/>
              </a:lnSpc>
              <a:spcBef>
                <a:spcPts val="0"/>
              </a:spcBef>
              <a:spcAft>
                <a:spcPts val="800"/>
              </a:spcAft>
              <a:buFont typeface="Arial" panose="020B0604020202020204" pitchFamily="34" charset="0"/>
              <a:buChar char="•"/>
            </a:pPr>
            <a:r>
              <a:rPr lang="en-US" sz="2400" b="1" dirty="0">
                <a:effectLst/>
                <a:latin typeface="Cambria" panose="02040503050406030204" pitchFamily="18" charset="0"/>
                <a:ea typeface="Cambria" panose="02040503050406030204" pitchFamily="18" charset="0"/>
                <a:cs typeface="Times New Roman" panose="02020603050405020304" pitchFamily="18" charset="0"/>
              </a:rPr>
              <a:t>Phản biện và trao đổi</a:t>
            </a:r>
            <a:r>
              <a:rPr lang="en-US" sz="2400" dirty="0">
                <a:effectLst/>
                <a:latin typeface="Cambria" panose="02040503050406030204" pitchFamily="18" charset="0"/>
                <a:ea typeface="Cambria" panose="02040503050406030204" pitchFamily="18" charset="0"/>
                <a:cs typeface="Times New Roman" panose="02020603050405020304" pitchFamily="18" charset="0"/>
              </a:rPr>
              <a:t>: 2 phút </a:t>
            </a:r>
          </a:p>
        </p:txBody>
      </p:sp>
      <p:pic>
        <p:nvPicPr>
          <p:cNvPr id="17" name="Picture 19">
            <a:extLst>
              <a:ext uri="{FF2B5EF4-FFF2-40B4-BE49-F238E27FC236}">
                <a16:creationId xmlns:a16="http://schemas.microsoft.com/office/drawing/2014/main" id="{A991343E-E94A-4253-8268-D8CD9BF61A6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50775" y="2062629"/>
            <a:ext cx="2806922" cy="3970744"/>
          </a:xfrm>
          <a:prstGeom prst="rect">
            <a:avLst/>
          </a:prstGeom>
          <a:ln>
            <a:solidFill>
              <a:srgbClr val="37740A"/>
            </a:solidFill>
          </a:ln>
          <a:effectLst>
            <a:outerShdw blurRad="50800" dist="38100" dir="2700000" algn="tl" rotWithShape="0">
              <a:prstClr val="black">
                <a:alpha val="40000"/>
              </a:prstClr>
            </a:outerShdw>
          </a:effectLst>
        </p:spPr>
      </p:pic>
      <p:pic>
        <p:nvPicPr>
          <p:cNvPr id="8" name="图片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306246" y="5134642"/>
            <a:ext cx="1822644" cy="1524429"/>
          </a:xfrm>
          <a:prstGeom prst="rect">
            <a:avLst/>
          </a:prstGeom>
        </p:spPr>
      </p:pic>
    </p:spTree>
    <p:extLst>
      <p:ext uri="{BB962C8B-B14F-4D97-AF65-F5344CB8AC3E}">
        <p14:creationId xmlns:p14="http://schemas.microsoft.com/office/powerpoint/2010/main" val="5365783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110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1600"/>
                            </p:stCondLst>
                            <p:childTnLst>
                              <p:par>
                                <p:cTn id="25" presetID="42"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0" y="4644571"/>
            <a:ext cx="12192000" cy="2237231"/>
            <a:chOff x="0" y="4644571"/>
            <a:chExt cx="12192000" cy="2237231"/>
          </a:xfrm>
        </p:grpSpPr>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644571"/>
              <a:ext cx="4101590" cy="2237231"/>
            </a:xfrm>
            <a:prstGeom prst="rect">
              <a:avLst/>
            </a:prstGeom>
          </p:spPr>
        </p:pic>
        <p:pic>
          <p:nvPicPr>
            <p:cNvPr id="8" name="图片 7"/>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4036219" y="5646057"/>
              <a:ext cx="2737020" cy="1235745"/>
            </a:xfrm>
            <a:prstGeom prst="rect">
              <a:avLst/>
            </a:prstGeom>
          </p:spPr>
        </p:pic>
        <p:pic>
          <p:nvPicPr>
            <p:cNvPr id="9" name="图片 8"/>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712371" y="5534921"/>
              <a:ext cx="2983172" cy="1346881"/>
            </a:xfrm>
            <a:prstGeom prst="rect">
              <a:avLst/>
            </a:prstGeom>
          </p:spPr>
        </p:pic>
        <p:pic>
          <p:nvPicPr>
            <p:cNvPr id="10" name="图片 9"/>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695543" y="5646057"/>
              <a:ext cx="2496457" cy="1235745"/>
            </a:xfrm>
            <a:prstGeom prst="rect">
              <a:avLst/>
            </a:prstGeom>
          </p:spPr>
        </p:pic>
      </p:grpSp>
      <p:pic>
        <p:nvPicPr>
          <p:cNvPr id="13" name="图片 12"/>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11210" y="-12358"/>
            <a:ext cx="1754659" cy="4028303"/>
          </a:xfrm>
          <a:prstGeom prst="rect">
            <a:avLst/>
          </a:prstGeom>
        </p:spPr>
      </p:pic>
      <p:sp>
        <p:nvSpPr>
          <p:cNvPr id="14" name="Hộp Văn bản 13">
            <a:extLst>
              <a:ext uri="{FF2B5EF4-FFF2-40B4-BE49-F238E27FC236}">
                <a16:creationId xmlns:a16="http://schemas.microsoft.com/office/drawing/2014/main" id="{03A81C1E-24C0-4DE1-B730-5E40ED698564}"/>
              </a:ext>
            </a:extLst>
          </p:cNvPr>
          <p:cNvSpPr txBox="1"/>
          <p:nvPr/>
        </p:nvSpPr>
        <p:spPr>
          <a:xfrm>
            <a:off x="1595086" y="338977"/>
            <a:ext cx="6152320" cy="892552"/>
          </a:xfrm>
          <a:prstGeom prst="rect">
            <a:avLst/>
          </a:prstGeom>
          <a:noFill/>
        </p:spPr>
        <p:txBody>
          <a:bodyPr wrap="square">
            <a:spAutoFit/>
          </a:bodyPr>
          <a:lstStyle/>
          <a:p>
            <a:pPr marL="0" marR="0" algn="just">
              <a:spcBef>
                <a:spcPts val="0"/>
              </a:spcBef>
            </a:pPr>
            <a:r>
              <a:rPr lang="en-US" sz="2800" b="1" dirty="0">
                <a:solidFill>
                  <a:srgbClr val="37740A"/>
                </a:solidFill>
                <a:effectLst/>
                <a:latin typeface="Cambria" panose="02040503050406030204" pitchFamily="18" charset="0"/>
                <a:ea typeface="Cambria" panose="02040503050406030204" pitchFamily="18" charset="0"/>
                <a:cs typeface="Times New Roman" panose="02020603050405020304" pitchFamily="18" charset="0"/>
              </a:rPr>
              <a:t>II. Thần thoại</a:t>
            </a:r>
            <a:endParaRPr lang="en-US" sz="2800" dirty="0">
              <a:solidFill>
                <a:srgbClr val="37740A"/>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pPr>
            <a:r>
              <a:rPr lang="en-US" sz="2400" b="1" dirty="0">
                <a:effectLst/>
                <a:latin typeface="Cambria" panose="02040503050406030204" pitchFamily="18" charset="0"/>
                <a:ea typeface="Cambria" panose="02040503050406030204" pitchFamily="18" charset="0"/>
                <a:cs typeface="Times New Roman" panose="02020603050405020304" pitchFamily="18" charset="0"/>
              </a:rPr>
              <a:t>      1. </a:t>
            </a:r>
            <a:r>
              <a:rPr lang="en-US" sz="2400" b="1" dirty="0">
                <a:latin typeface="Cambria" panose="02040503050406030204" pitchFamily="18" charset="0"/>
                <a:ea typeface="Cambria" panose="02040503050406030204" pitchFamily="18" charset="0"/>
                <a:cs typeface="Times New Roman" panose="02020603050405020304" pitchFamily="18" charset="0"/>
              </a:rPr>
              <a:t>Khái niệm</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3" name="Hình ảnh 2">
            <a:extLst>
              <a:ext uri="{FF2B5EF4-FFF2-40B4-BE49-F238E27FC236}">
                <a16:creationId xmlns:a16="http://schemas.microsoft.com/office/drawing/2014/main" id="{AC21FE5F-6DCE-42E1-81F9-718DCCBF2D3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7286" r="29215" b="9284"/>
          <a:stretch/>
        </p:blipFill>
        <p:spPr>
          <a:xfrm>
            <a:off x="9452185" y="360418"/>
            <a:ext cx="2983172" cy="6221359"/>
          </a:xfrm>
          <a:prstGeom prst="rect">
            <a:avLst/>
          </a:prstGeom>
        </p:spPr>
      </p:pic>
      <p:grpSp>
        <p:nvGrpSpPr>
          <p:cNvPr id="5" name="Nhóm 4">
            <a:extLst>
              <a:ext uri="{FF2B5EF4-FFF2-40B4-BE49-F238E27FC236}">
                <a16:creationId xmlns:a16="http://schemas.microsoft.com/office/drawing/2014/main" id="{BC1AE6CB-B4C2-40A0-ACEA-DBEE1C50543F}"/>
              </a:ext>
            </a:extLst>
          </p:cNvPr>
          <p:cNvGrpSpPr/>
          <p:nvPr/>
        </p:nvGrpSpPr>
        <p:grpSpPr>
          <a:xfrm>
            <a:off x="1409251" y="1002596"/>
            <a:ext cx="7933532" cy="4401013"/>
            <a:chOff x="1409251" y="1002596"/>
            <a:chExt cx="7933532" cy="4401013"/>
          </a:xfrm>
        </p:grpSpPr>
        <p:sp>
          <p:nvSpPr>
            <p:cNvPr id="19" name="Hộp Văn bản 18">
              <a:extLst>
                <a:ext uri="{FF2B5EF4-FFF2-40B4-BE49-F238E27FC236}">
                  <a16:creationId xmlns:a16="http://schemas.microsoft.com/office/drawing/2014/main" id="{3DFF806B-CC03-42D9-9F72-67B12AE7C313}"/>
                </a:ext>
              </a:extLst>
            </p:cNvPr>
            <p:cNvSpPr txBox="1"/>
            <p:nvPr/>
          </p:nvSpPr>
          <p:spPr>
            <a:xfrm>
              <a:off x="1595087" y="2249894"/>
              <a:ext cx="7671262" cy="2687915"/>
            </a:xfrm>
            <a:prstGeom prst="rect">
              <a:avLst/>
            </a:prstGeom>
            <a:noFill/>
            <a:ln>
              <a:noFill/>
            </a:ln>
          </p:spPr>
          <p:txBody>
            <a:bodyPr wrap="square">
              <a:spAutoFit/>
            </a:bodyPr>
            <a:lstStyle/>
            <a:p>
              <a:pPr marL="0" marR="0" algn="just">
                <a:spcBef>
                  <a:spcPts val="0"/>
                </a:spcBef>
                <a:spcAft>
                  <a:spcPts val="800"/>
                </a:spcAft>
              </a:pPr>
              <a:r>
                <a:rPr lang="en-US" b="1" dirty="0">
                  <a:effectLst/>
                  <a:latin typeface="Cambria" panose="02040503050406030204" pitchFamily="18" charset="0"/>
                  <a:ea typeface="Cambria" panose="02040503050406030204" pitchFamily="18" charset="0"/>
                  <a:cs typeface="Times New Roman" panose="02020603050405020304" pitchFamily="18" charset="0"/>
                </a:rPr>
                <a:t>Thần thoại </a:t>
              </a:r>
              <a:r>
                <a:rPr lang="en-US" dirty="0">
                  <a:effectLst/>
                  <a:latin typeface="Cambria" panose="02040503050406030204" pitchFamily="18" charset="0"/>
                  <a:ea typeface="Cambria" panose="02040503050406030204" pitchFamily="18" charset="0"/>
                  <a:cs typeface="Times New Roman" panose="02020603050405020304" pitchFamily="18" charset="0"/>
                </a:rPr>
                <a:t>là một thể loại văn học dân gian, một thể sáng tạo nghệ thuật ngôn từ truyền miệng đầu tiên và không tự giác ra đời vào giai đoạn xã hội nguyên thủy đã phát triển từ hoang dã đến văn minh. Đó là một tập hợp những </a:t>
              </a:r>
              <a:r>
                <a:rPr lang="en-US" dirty="0" err="1">
                  <a:effectLst/>
                  <a:latin typeface="Cambria" panose="02040503050406030204" pitchFamily="18" charset="0"/>
                  <a:ea typeface="Cambria" panose="02040503050406030204" pitchFamily="18" charset="0"/>
                  <a:cs typeface="Times New Roman" panose="02020603050405020304" pitchFamily="18" charset="0"/>
                </a:rPr>
                <a:t>tryuện</a:t>
              </a:r>
              <a:r>
                <a:rPr lang="en-US" dirty="0">
                  <a:effectLst/>
                  <a:latin typeface="Cambria" panose="02040503050406030204" pitchFamily="18" charset="0"/>
                  <a:ea typeface="Cambria" panose="02040503050406030204" pitchFamily="18" charset="0"/>
                  <a:cs typeface="Times New Roman" panose="02020603050405020304" pitchFamily="18" charset="0"/>
                </a:rPr>
                <a:t> kể dân gian về các vị thần, phản ánh quan niệm về thế giới tự nhiên và đời sống xã hội thời kì thị tộc, bộ lạc, biểu hiện nhu cầu nhận thức và những khát vọng tự nhiên về một cuộc sống tốt đẹp và có tính nhân bản. Thần thoại là minh chứng mở đầu khẳng định bản chất của văn học dân gian vừa là văn học vừa là văn hóa trong tính nguyên hợp điển hình.</a:t>
              </a:r>
            </a:p>
            <a:p>
              <a:pPr marL="0" marR="0" algn="r">
                <a:spcBef>
                  <a:spcPts val="0"/>
                </a:spcBef>
                <a:spcAft>
                  <a:spcPts val="800"/>
                </a:spcAft>
              </a:pPr>
              <a:r>
                <a:rPr lang="en-US" i="1" dirty="0">
                  <a:effectLst/>
                  <a:latin typeface="Cambria" panose="02040503050406030204" pitchFamily="18" charset="0"/>
                  <a:ea typeface="Cambria" panose="02040503050406030204" pitchFamily="18" charset="0"/>
                  <a:cs typeface="Times New Roman" panose="02020603050405020304" pitchFamily="18" charset="0"/>
                </a:rPr>
                <a:t>(Giáo trình Văn học dân gian, NXB Giáo dục Việt Nam)</a:t>
              </a:r>
              <a:endParaRPr lang="en-US" sz="1400" i="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0" name="Google Shape;355;p29">
              <a:extLst>
                <a:ext uri="{FF2B5EF4-FFF2-40B4-BE49-F238E27FC236}">
                  <a16:creationId xmlns:a16="http://schemas.microsoft.com/office/drawing/2014/main" id="{24B5A468-6DE2-45C5-A9B9-5141662FC072}"/>
                </a:ext>
              </a:extLst>
            </p:cNvPr>
            <p:cNvSpPr/>
            <p:nvPr/>
          </p:nvSpPr>
          <p:spPr>
            <a:xfrm>
              <a:off x="1409251" y="1990363"/>
              <a:ext cx="7933532" cy="3088464"/>
            </a:xfrm>
            <a:prstGeom prst="roundRect">
              <a:avLst>
                <a:gd name="adj" fmla="val 24491"/>
              </a:avLst>
            </a:prstGeom>
            <a:noFill/>
            <a:ln w="28575" cap="flat" cmpd="sng">
              <a:solidFill>
                <a:srgbClr val="003849"/>
              </a:solidFill>
              <a:prstDash val="dash"/>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58;p29">
              <a:extLst>
                <a:ext uri="{FF2B5EF4-FFF2-40B4-BE49-F238E27FC236}">
                  <a16:creationId xmlns:a16="http://schemas.microsoft.com/office/drawing/2014/main" id="{342518EB-9DCD-4FD0-85AA-3340F5F33492}"/>
                </a:ext>
              </a:extLst>
            </p:cNvPr>
            <p:cNvSpPr/>
            <p:nvPr/>
          </p:nvSpPr>
          <p:spPr>
            <a:xfrm>
              <a:off x="8799518" y="4954812"/>
              <a:ext cx="466831" cy="44879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7" name="Google Shape;362;p29">
              <a:extLst>
                <a:ext uri="{FF2B5EF4-FFF2-40B4-BE49-F238E27FC236}">
                  <a16:creationId xmlns:a16="http://schemas.microsoft.com/office/drawing/2014/main" id="{8CAB3799-4F59-48C4-8263-2A563A61C98B}"/>
                </a:ext>
              </a:extLst>
            </p:cNvPr>
            <p:cNvGrpSpPr/>
            <p:nvPr/>
          </p:nvGrpSpPr>
          <p:grpSpPr>
            <a:xfrm>
              <a:off x="7602505" y="1002596"/>
              <a:ext cx="1663844" cy="1216701"/>
              <a:chOff x="3348925" y="3556225"/>
              <a:chExt cx="776300" cy="567650"/>
            </a:xfrm>
          </p:grpSpPr>
          <p:sp>
            <p:nvSpPr>
              <p:cNvPr id="28" name="Google Shape;363;p29">
                <a:extLst>
                  <a:ext uri="{FF2B5EF4-FFF2-40B4-BE49-F238E27FC236}">
                    <a16:creationId xmlns:a16="http://schemas.microsoft.com/office/drawing/2014/main" id="{144161DE-C960-4FF8-8F29-23AC5A7E0FA7}"/>
                  </a:ext>
                </a:extLst>
              </p:cNvPr>
              <p:cNvSpPr/>
              <p:nvPr/>
            </p:nvSpPr>
            <p:spPr>
              <a:xfrm>
                <a:off x="3628125" y="3573200"/>
                <a:ext cx="481025" cy="443825"/>
              </a:xfrm>
              <a:custGeom>
                <a:avLst/>
                <a:gdLst/>
                <a:ahLst/>
                <a:cxnLst/>
                <a:rect l="l" t="t" r="r" b="b"/>
                <a:pathLst>
                  <a:path w="19241" h="17753" extrusionOk="0">
                    <a:moveTo>
                      <a:pt x="19241" y="5274"/>
                    </a:moveTo>
                    <a:cubicBezTo>
                      <a:pt x="19157" y="6656"/>
                      <a:pt x="19050" y="8096"/>
                      <a:pt x="18955" y="9537"/>
                    </a:cubicBezTo>
                    <a:cubicBezTo>
                      <a:pt x="18919" y="10287"/>
                      <a:pt x="18931" y="11049"/>
                      <a:pt x="18884" y="11787"/>
                    </a:cubicBezTo>
                    <a:cubicBezTo>
                      <a:pt x="18800" y="13275"/>
                      <a:pt x="17610" y="14335"/>
                      <a:pt x="16098" y="14276"/>
                    </a:cubicBezTo>
                    <a:cubicBezTo>
                      <a:pt x="15990" y="14276"/>
                      <a:pt x="15907" y="14228"/>
                      <a:pt x="15800" y="14228"/>
                    </a:cubicBezTo>
                    <a:cubicBezTo>
                      <a:pt x="15371" y="14216"/>
                      <a:pt x="15264" y="14287"/>
                      <a:pt x="15240" y="14740"/>
                    </a:cubicBezTo>
                    <a:cubicBezTo>
                      <a:pt x="15193" y="15252"/>
                      <a:pt x="15181" y="15776"/>
                      <a:pt x="15145" y="16312"/>
                    </a:cubicBezTo>
                    <a:cubicBezTo>
                      <a:pt x="15145" y="16466"/>
                      <a:pt x="15145" y="16609"/>
                      <a:pt x="15121" y="16764"/>
                    </a:cubicBezTo>
                    <a:cubicBezTo>
                      <a:pt x="15074" y="17074"/>
                      <a:pt x="15121" y="17478"/>
                      <a:pt x="14764" y="17609"/>
                    </a:cubicBezTo>
                    <a:cubicBezTo>
                      <a:pt x="14371" y="17752"/>
                      <a:pt x="14014" y="17562"/>
                      <a:pt x="13764" y="17264"/>
                    </a:cubicBezTo>
                    <a:cubicBezTo>
                      <a:pt x="13097" y="16526"/>
                      <a:pt x="12419" y="15776"/>
                      <a:pt x="11811" y="14990"/>
                    </a:cubicBezTo>
                    <a:cubicBezTo>
                      <a:pt x="11526" y="14633"/>
                      <a:pt x="11228" y="14478"/>
                      <a:pt x="10799" y="14478"/>
                    </a:cubicBezTo>
                    <a:cubicBezTo>
                      <a:pt x="9668" y="14478"/>
                      <a:pt x="8549" y="14514"/>
                      <a:pt x="7442" y="14442"/>
                    </a:cubicBezTo>
                    <a:cubicBezTo>
                      <a:pt x="6394" y="14359"/>
                      <a:pt x="5358" y="14180"/>
                      <a:pt x="4334" y="14002"/>
                    </a:cubicBezTo>
                    <a:cubicBezTo>
                      <a:pt x="3810" y="13918"/>
                      <a:pt x="3763" y="13811"/>
                      <a:pt x="3763" y="13216"/>
                    </a:cubicBezTo>
                    <a:cubicBezTo>
                      <a:pt x="3763" y="12121"/>
                      <a:pt x="3679" y="11025"/>
                      <a:pt x="3394" y="9954"/>
                    </a:cubicBezTo>
                    <a:cubicBezTo>
                      <a:pt x="3179" y="9168"/>
                      <a:pt x="2727" y="8703"/>
                      <a:pt x="1905" y="8608"/>
                    </a:cubicBezTo>
                    <a:cubicBezTo>
                      <a:pt x="1489" y="8549"/>
                      <a:pt x="1072" y="8453"/>
                      <a:pt x="643" y="8430"/>
                    </a:cubicBezTo>
                    <a:cubicBezTo>
                      <a:pt x="286" y="8394"/>
                      <a:pt x="72" y="8227"/>
                      <a:pt x="60" y="7870"/>
                    </a:cubicBezTo>
                    <a:cubicBezTo>
                      <a:pt x="24" y="7251"/>
                      <a:pt x="0" y="6620"/>
                      <a:pt x="12" y="6001"/>
                    </a:cubicBezTo>
                    <a:cubicBezTo>
                      <a:pt x="48" y="5251"/>
                      <a:pt x="84" y="4501"/>
                      <a:pt x="191" y="3750"/>
                    </a:cubicBezTo>
                    <a:cubicBezTo>
                      <a:pt x="286" y="3143"/>
                      <a:pt x="441" y="2536"/>
                      <a:pt x="608" y="1941"/>
                    </a:cubicBezTo>
                    <a:cubicBezTo>
                      <a:pt x="881" y="881"/>
                      <a:pt x="1727" y="488"/>
                      <a:pt x="2643" y="286"/>
                    </a:cubicBezTo>
                    <a:cubicBezTo>
                      <a:pt x="3751" y="36"/>
                      <a:pt x="4870" y="0"/>
                      <a:pt x="6001" y="95"/>
                    </a:cubicBezTo>
                    <a:cubicBezTo>
                      <a:pt x="7870" y="226"/>
                      <a:pt x="9752" y="286"/>
                      <a:pt x="11609" y="417"/>
                    </a:cubicBezTo>
                    <a:cubicBezTo>
                      <a:pt x="13538" y="548"/>
                      <a:pt x="15490" y="750"/>
                      <a:pt x="17431" y="929"/>
                    </a:cubicBezTo>
                    <a:cubicBezTo>
                      <a:pt x="17622" y="941"/>
                      <a:pt x="17812" y="1012"/>
                      <a:pt x="18003" y="1060"/>
                    </a:cubicBezTo>
                    <a:cubicBezTo>
                      <a:pt x="18598" y="1203"/>
                      <a:pt x="18979" y="1584"/>
                      <a:pt x="19015" y="2203"/>
                    </a:cubicBezTo>
                    <a:cubicBezTo>
                      <a:pt x="19110" y="3203"/>
                      <a:pt x="19169" y="4203"/>
                      <a:pt x="19241" y="5274"/>
                    </a:cubicBezTo>
                    <a:close/>
                    <a:moveTo>
                      <a:pt x="9549" y="11585"/>
                    </a:moveTo>
                    <a:cubicBezTo>
                      <a:pt x="9609" y="11585"/>
                      <a:pt x="9763" y="11597"/>
                      <a:pt x="9894" y="11537"/>
                    </a:cubicBezTo>
                    <a:cubicBezTo>
                      <a:pt x="11025" y="11061"/>
                      <a:pt x="11907" y="10347"/>
                      <a:pt x="12228" y="9096"/>
                    </a:cubicBezTo>
                    <a:cubicBezTo>
                      <a:pt x="12395" y="8430"/>
                      <a:pt x="12264" y="8192"/>
                      <a:pt x="11609" y="8144"/>
                    </a:cubicBezTo>
                    <a:cubicBezTo>
                      <a:pt x="10442" y="8084"/>
                      <a:pt x="9263" y="8072"/>
                      <a:pt x="8097" y="8049"/>
                    </a:cubicBezTo>
                    <a:cubicBezTo>
                      <a:pt x="7573" y="8049"/>
                      <a:pt x="7239" y="8489"/>
                      <a:pt x="7287" y="9001"/>
                    </a:cubicBezTo>
                    <a:cubicBezTo>
                      <a:pt x="7311" y="9263"/>
                      <a:pt x="7382" y="9501"/>
                      <a:pt x="7406" y="9751"/>
                    </a:cubicBezTo>
                    <a:cubicBezTo>
                      <a:pt x="7549" y="11001"/>
                      <a:pt x="8573" y="11525"/>
                      <a:pt x="9549" y="11585"/>
                    </a:cubicBezTo>
                    <a:close/>
                    <a:moveTo>
                      <a:pt x="6799" y="6108"/>
                    </a:moveTo>
                    <a:lnTo>
                      <a:pt x="6799" y="6108"/>
                    </a:lnTo>
                    <a:lnTo>
                      <a:pt x="6799" y="5953"/>
                    </a:lnTo>
                    <a:cubicBezTo>
                      <a:pt x="6799" y="5620"/>
                      <a:pt x="6739" y="5346"/>
                      <a:pt x="6358" y="5298"/>
                    </a:cubicBezTo>
                    <a:cubicBezTo>
                      <a:pt x="6084" y="5274"/>
                      <a:pt x="5870" y="5513"/>
                      <a:pt x="5822" y="5894"/>
                    </a:cubicBezTo>
                    <a:cubicBezTo>
                      <a:pt x="5799" y="5965"/>
                      <a:pt x="5799" y="6048"/>
                      <a:pt x="5799" y="6120"/>
                    </a:cubicBezTo>
                    <a:cubicBezTo>
                      <a:pt x="5799" y="6608"/>
                      <a:pt x="6013" y="7013"/>
                      <a:pt x="6275" y="7025"/>
                    </a:cubicBezTo>
                    <a:cubicBezTo>
                      <a:pt x="6561" y="7060"/>
                      <a:pt x="6763" y="6703"/>
                      <a:pt x="6799" y="6167"/>
                    </a:cubicBezTo>
                    <a:close/>
                    <a:moveTo>
                      <a:pt x="14240" y="5536"/>
                    </a:moveTo>
                    <a:cubicBezTo>
                      <a:pt x="13383" y="5608"/>
                      <a:pt x="13121" y="6120"/>
                      <a:pt x="13526" y="6822"/>
                    </a:cubicBezTo>
                    <a:cubicBezTo>
                      <a:pt x="13597" y="6941"/>
                      <a:pt x="13752" y="7072"/>
                      <a:pt x="13859" y="7072"/>
                    </a:cubicBezTo>
                    <a:cubicBezTo>
                      <a:pt x="13954" y="7072"/>
                      <a:pt x="14121" y="6941"/>
                      <a:pt x="14181" y="6822"/>
                    </a:cubicBezTo>
                    <a:cubicBezTo>
                      <a:pt x="14359" y="6417"/>
                      <a:pt x="14371" y="6013"/>
                      <a:pt x="14240" y="5536"/>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64;p29">
                <a:extLst>
                  <a:ext uri="{FF2B5EF4-FFF2-40B4-BE49-F238E27FC236}">
                    <a16:creationId xmlns:a16="http://schemas.microsoft.com/office/drawing/2014/main" id="{F65C261B-4399-46B7-8FDC-DD7020023421}"/>
                  </a:ext>
                </a:extLst>
              </p:cNvPr>
              <p:cNvSpPr/>
              <p:nvPr/>
            </p:nvSpPr>
            <p:spPr>
              <a:xfrm>
                <a:off x="3367375" y="3796725"/>
                <a:ext cx="342025" cy="307200"/>
              </a:xfrm>
              <a:custGeom>
                <a:avLst/>
                <a:gdLst/>
                <a:ahLst/>
                <a:cxnLst/>
                <a:rect l="l" t="t" r="r" b="b"/>
                <a:pathLst>
                  <a:path w="13681" h="12288" extrusionOk="0">
                    <a:moveTo>
                      <a:pt x="2108" y="12288"/>
                    </a:moveTo>
                    <a:cubicBezTo>
                      <a:pt x="1798" y="11704"/>
                      <a:pt x="2048" y="11276"/>
                      <a:pt x="2096" y="10835"/>
                    </a:cubicBezTo>
                    <a:cubicBezTo>
                      <a:pt x="2108" y="10597"/>
                      <a:pt x="2239" y="10359"/>
                      <a:pt x="2286" y="10121"/>
                    </a:cubicBezTo>
                    <a:cubicBezTo>
                      <a:pt x="2405" y="9621"/>
                      <a:pt x="2298" y="9490"/>
                      <a:pt x="1798" y="9466"/>
                    </a:cubicBezTo>
                    <a:cubicBezTo>
                      <a:pt x="1524" y="9454"/>
                      <a:pt x="1251" y="9490"/>
                      <a:pt x="977" y="9466"/>
                    </a:cubicBezTo>
                    <a:cubicBezTo>
                      <a:pt x="453" y="9430"/>
                      <a:pt x="203" y="9216"/>
                      <a:pt x="96" y="8716"/>
                    </a:cubicBezTo>
                    <a:cubicBezTo>
                      <a:pt x="24" y="8371"/>
                      <a:pt x="0" y="8013"/>
                      <a:pt x="0" y="7668"/>
                    </a:cubicBezTo>
                    <a:cubicBezTo>
                      <a:pt x="12" y="6168"/>
                      <a:pt x="24" y="4680"/>
                      <a:pt x="72" y="3180"/>
                    </a:cubicBezTo>
                    <a:cubicBezTo>
                      <a:pt x="84" y="2799"/>
                      <a:pt x="155" y="2429"/>
                      <a:pt x="191" y="2060"/>
                    </a:cubicBezTo>
                    <a:cubicBezTo>
                      <a:pt x="322" y="810"/>
                      <a:pt x="1286" y="239"/>
                      <a:pt x="2167" y="108"/>
                    </a:cubicBezTo>
                    <a:cubicBezTo>
                      <a:pt x="2703" y="13"/>
                      <a:pt x="3263" y="1"/>
                      <a:pt x="3799" y="1"/>
                    </a:cubicBezTo>
                    <a:cubicBezTo>
                      <a:pt x="5680" y="13"/>
                      <a:pt x="7561" y="48"/>
                      <a:pt x="9430" y="96"/>
                    </a:cubicBezTo>
                    <a:cubicBezTo>
                      <a:pt x="10323" y="120"/>
                      <a:pt x="11228" y="179"/>
                      <a:pt x="12121" y="274"/>
                    </a:cubicBezTo>
                    <a:cubicBezTo>
                      <a:pt x="12788" y="334"/>
                      <a:pt x="13181" y="751"/>
                      <a:pt x="13347" y="1406"/>
                    </a:cubicBezTo>
                    <a:cubicBezTo>
                      <a:pt x="13681" y="2834"/>
                      <a:pt x="13681" y="4275"/>
                      <a:pt x="13597" y="5739"/>
                    </a:cubicBezTo>
                    <a:cubicBezTo>
                      <a:pt x="13538" y="6609"/>
                      <a:pt x="13466" y="7478"/>
                      <a:pt x="13395" y="8359"/>
                    </a:cubicBezTo>
                    <a:cubicBezTo>
                      <a:pt x="13312" y="9156"/>
                      <a:pt x="13062" y="9466"/>
                      <a:pt x="12264" y="9609"/>
                    </a:cubicBezTo>
                    <a:cubicBezTo>
                      <a:pt x="11502" y="9740"/>
                      <a:pt x="10728" y="9811"/>
                      <a:pt x="9954" y="9823"/>
                    </a:cubicBezTo>
                    <a:cubicBezTo>
                      <a:pt x="8585" y="9859"/>
                      <a:pt x="7216" y="9811"/>
                      <a:pt x="5834" y="9788"/>
                    </a:cubicBezTo>
                    <a:cubicBezTo>
                      <a:pt x="5477" y="9764"/>
                      <a:pt x="5287" y="9978"/>
                      <a:pt x="5072" y="10180"/>
                    </a:cubicBezTo>
                    <a:cubicBezTo>
                      <a:pt x="4227" y="11038"/>
                      <a:pt x="3179" y="11633"/>
                      <a:pt x="2108" y="12288"/>
                    </a:cubicBezTo>
                    <a:close/>
                    <a:moveTo>
                      <a:pt x="8752" y="5894"/>
                    </a:moveTo>
                    <a:cubicBezTo>
                      <a:pt x="8490" y="5858"/>
                      <a:pt x="8240" y="5811"/>
                      <a:pt x="8001" y="5799"/>
                    </a:cubicBezTo>
                    <a:cubicBezTo>
                      <a:pt x="7216" y="5751"/>
                      <a:pt x="6406" y="5739"/>
                      <a:pt x="5620" y="5680"/>
                    </a:cubicBezTo>
                    <a:cubicBezTo>
                      <a:pt x="5275" y="5656"/>
                      <a:pt x="5132" y="5870"/>
                      <a:pt x="5025" y="6132"/>
                    </a:cubicBezTo>
                    <a:cubicBezTo>
                      <a:pt x="4846" y="6597"/>
                      <a:pt x="5358" y="7978"/>
                      <a:pt x="6049" y="8204"/>
                    </a:cubicBezTo>
                    <a:cubicBezTo>
                      <a:pt x="7168" y="8573"/>
                      <a:pt x="8823" y="7442"/>
                      <a:pt x="8835" y="6275"/>
                    </a:cubicBezTo>
                    <a:cubicBezTo>
                      <a:pt x="8835" y="6168"/>
                      <a:pt x="8787" y="6049"/>
                      <a:pt x="8752" y="5894"/>
                    </a:cubicBezTo>
                    <a:close/>
                    <a:moveTo>
                      <a:pt x="3703" y="3132"/>
                    </a:moveTo>
                    <a:cubicBezTo>
                      <a:pt x="3358" y="3596"/>
                      <a:pt x="3287" y="4013"/>
                      <a:pt x="3406" y="4454"/>
                    </a:cubicBezTo>
                    <a:cubicBezTo>
                      <a:pt x="3429" y="4573"/>
                      <a:pt x="3596" y="4715"/>
                      <a:pt x="3703" y="4715"/>
                    </a:cubicBezTo>
                    <a:cubicBezTo>
                      <a:pt x="3810" y="4715"/>
                      <a:pt x="4001" y="4608"/>
                      <a:pt x="4025" y="4501"/>
                    </a:cubicBezTo>
                    <a:cubicBezTo>
                      <a:pt x="4144" y="4037"/>
                      <a:pt x="4144" y="3572"/>
                      <a:pt x="3703" y="3132"/>
                    </a:cubicBezTo>
                    <a:close/>
                    <a:moveTo>
                      <a:pt x="9835" y="3156"/>
                    </a:moveTo>
                    <a:cubicBezTo>
                      <a:pt x="9490" y="3537"/>
                      <a:pt x="9561" y="3906"/>
                      <a:pt x="9644" y="4263"/>
                    </a:cubicBezTo>
                    <a:cubicBezTo>
                      <a:pt x="9668" y="4382"/>
                      <a:pt x="9847" y="4561"/>
                      <a:pt x="9906" y="4549"/>
                    </a:cubicBezTo>
                    <a:cubicBezTo>
                      <a:pt x="10037" y="4501"/>
                      <a:pt x="10240" y="4382"/>
                      <a:pt x="10264" y="4263"/>
                    </a:cubicBezTo>
                    <a:cubicBezTo>
                      <a:pt x="10359" y="3858"/>
                      <a:pt x="10276" y="3477"/>
                      <a:pt x="9835" y="315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65;p29">
                <a:extLst>
                  <a:ext uri="{FF2B5EF4-FFF2-40B4-BE49-F238E27FC236}">
                    <a16:creationId xmlns:a16="http://schemas.microsoft.com/office/drawing/2014/main" id="{626FDF53-ED72-4A88-8C6C-C9166B511108}"/>
                  </a:ext>
                </a:extLst>
              </p:cNvPr>
              <p:cNvSpPr/>
              <p:nvPr/>
            </p:nvSpPr>
            <p:spPr>
              <a:xfrm>
                <a:off x="3809400" y="3775000"/>
                <a:ext cx="128600" cy="88125"/>
              </a:xfrm>
              <a:custGeom>
                <a:avLst/>
                <a:gdLst/>
                <a:ahLst/>
                <a:cxnLst/>
                <a:rect l="l" t="t" r="r" b="b"/>
                <a:pathLst>
                  <a:path w="5144" h="3525" extrusionOk="0">
                    <a:moveTo>
                      <a:pt x="2298" y="3513"/>
                    </a:moveTo>
                    <a:cubicBezTo>
                      <a:pt x="1322" y="3453"/>
                      <a:pt x="298" y="2929"/>
                      <a:pt x="155" y="1691"/>
                    </a:cubicBezTo>
                    <a:cubicBezTo>
                      <a:pt x="131" y="1441"/>
                      <a:pt x="60" y="1203"/>
                      <a:pt x="36" y="953"/>
                    </a:cubicBezTo>
                    <a:cubicBezTo>
                      <a:pt x="0" y="429"/>
                      <a:pt x="334" y="0"/>
                      <a:pt x="846" y="0"/>
                    </a:cubicBezTo>
                    <a:cubicBezTo>
                      <a:pt x="2024" y="0"/>
                      <a:pt x="3179" y="24"/>
                      <a:pt x="4358" y="84"/>
                    </a:cubicBezTo>
                    <a:cubicBezTo>
                      <a:pt x="5013" y="120"/>
                      <a:pt x="5144" y="370"/>
                      <a:pt x="4977" y="1036"/>
                    </a:cubicBezTo>
                    <a:cubicBezTo>
                      <a:pt x="4667" y="2286"/>
                      <a:pt x="3774" y="3001"/>
                      <a:pt x="2643" y="3477"/>
                    </a:cubicBezTo>
                    <a:cubicBezTo>
                      <a:pt x="2524" y="3525"/>
                      <a:pt x="2358" y="3513"/>
                      <a:pt x="2298" y="3513"/>
                    </a:cubicBezTo>
                    <a:close/>
                    <a:moveTo>
                      <a:pt x="4429" y="870"/>
                    </a:moveTo>
                    <a:cubicBezTo>
                      <a:pt x="4203" y="798"/>
                      <a:pt x="4048" y="715"/>
                      <a:pt x="3882" y="691"/>
                    </a:cubicBezTo>
                    <a:cubicBezTo>
                      <a:pt x="3108" y="631"/>
                      <a:pt x="2334" y="584"/>
                      <a:pt x="1572" y="572"/>
                    </a:cubicBezTo>
                    <a:cubicBezTo>
                      <a:pt x="1346" y="572"/>
                      <a:pt x="1131" y="631"/>
                      <a:pt x="917" y="727"/>
                    </a:cubicBezTo>
                    <a:cubicBezTo>
                      <a:pt x="798" y="774"/>
                      <a:pt x="667" y="905"/>
                      <a:pt x="631" y="1024"/>
                    </a:cubicBezTo>
                    <a:cubicBezTo>
                      <a:pt x="357" y="2036"/>
                      <a:pt x="1429" y="3179"/>
                      <a:pt x="2441" y="2894"/>
                    </a:cubicBezTo>
                    <a:cubicBezTo>
                      <a:pt x="3405" y="2620"/>
                      <a:pt x="4179" y="2048"/>
                      <a:pt x="4429" y="87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66;p29">
                <a:extLst>
                  <a:ext uri="{FF2B5EF4-FFF2-40B4-BE49-F238E27FC236}">
                    <a16:creationId xmlns:a16="http://schemas.microsoft.com/office/drawing/2014/main" id="{B1D8BB74-3991-4124-939A-8F74F8FD6F21}"/>
                  </a:ext>
                </a:extLst>
              </p:cNvPr>
              <p:cNvSpPr/>
              <p:nvPr/>
            </p:nvSpPr>
            <p:spPr>
              <a:xfrm>
                <a:off x="3772775" y="3705350"/>
                <a:ext cx="25325" cy="44375"/>
              </a:xfrm>
              <a:custGeom>
                <a:avLst/>
                <a:gdLst/>
                <a:ahLst/>
                <a:cxnLst/>
                <a:rect l="l" t="t" r="r" b="b"/>
                <a:pathLst>
                  <a:path w="1013" h="1775" extrusionOk="0">
                    <a:moveTo>
                      <a:pt x="1013" y="822"/>
                    </a:moveTo>
                    <a:lnTo>
                      <a:pt x="1013" y="893"/>
                    </a:lnTo>
                    <a:cubicBezTo>
                      <a:pt x="977" y="1429"/>
                      <a:pt x="775" y="1774"/>
                      <a:pt x="489" y="1751"/>
                    </a:cubicBezTo>
                    <a:cubicBezTo>
                      <a:pt x="215" y="1727"/>
                      <a:pt x="1" y="1334"/>
                      <a:pt x="13" y="846"/>
                    </a:cubicBezTo>
                    <a:cubicBezTo>
                      <a:pt x="13" y="774"/>
                      <a:pt x="13" y="691"/>
                      <a:pt x="36" y="620"/>
                    </a:cubicBezTo>
                    <a:cubicBezTo>
                      <a:pt x="84" y="239"/>
                      <a:pt x="298" y="0"/>
                      <a:pt x="572" y="24"/>
                    </a:cubicBezTo>
                    <a:cubicBezTo>
                      <a:pt x="953" y="72"/>
                      <a:pt x="1013" y="358"/>
                      <a:pt x="1013" y="679"/>
                    </a:cubicBezTo>
                    <a:lnTo>
                      <a:pt x="1013" y="822"/>
                    </a:ln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67;p29">
                <a:extLst>
                  <a:ext uri="{FF2B5EF4-FFF2-40B4-BE49-F238E27FC236}">
                    <a16:creationId xmlns:a16="http://schemas.microsoft.com/office/drawing/2014/main" id="{2B9AC79F-19B5-4345-8098-95766CCFEEFA}"/>
                  </a:ext>
                </a:extLst>
              </p:cNvPr>
              <p:cNvSpPr/>
              <p:nvPr/>
            </p:nvSpPr>
            <p:spPr>
              <a:xfrm>
                <a:off x="3956125" y="3711600"/>
                <a:ext cx="31300" cy="38425"/>
              </a:xfrm>
              <a:custGeom>
                <a:avLst/>
                <a:gdLst/>
                <a:ahLst/>
                <a:cxnLst/>
                <a:rect l="l" t="t" r="r" b="b"/>
                <a:pathLst>
                  <a:path w="1252" h="1537" extrusionOk="0">
                    <a:moveTo>
                      <a:pt x="1120" y="0"/>
                    </a:moveTo>
                    <a:cubicBezTo>
                      <a:pt x="1251" y="465"/>
                      <a:pt x="1239" y="881"/>
                      <a:pt x="1061" y="1286"/>
                    </a:cubicBezTo>
                    <a:cubicBezTo>
                      <a:pt x="1013" y="1405"/>
                      <a:pt x="858" y="1536"/>
                      <a:pt x="739" y="1536"/>
                    </a:cubicBezTo>
                    <a:cubicBezTo>
                      <a:pt x="620" y="1536"/>
                      <a:pt x="465" y="1405"/>
                      <a:pt x="406" y="1286"/>
                    </a:cubicBezTo>
                    <a:cubicBezTo>
                      <a:pt x="1" y="596"/>
                      <a:pt x="263" y="96"/>
                      <a:pt x="1120"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68;p29">
                <a:extLst>
                  <a:ext uri="{FF2B5EF4-FFF2-40B4-BE49-F238E27FC236}">
                    <a16:creationId xmlns:a16="http://schemas.microsoft.com/office/drawing/2014/main" id="{8ADAD7E2-7540-4493-84A3-6352E2F0AB02}"/>
                  </a:ext>
                </a:extLst>
              </p:cNvPr>
              <p:cNvSpPr/>
              <p:nvPr/>
            </p:nvSpPr>
            <p:spPr>
              <a:xfrm>
                <a:off x="3488825" y="3938125"/>
                <a:ext cx="99425" cy="73525"/>
              </a:xfrm>
              <a:custGeom>
                <a:avLst/>
                <a:gdLst/>
                <a:ahLst/>
                <a:cxnLst/>
                <a:rect l="l" t="t" r="r" b="b"/>
                <a:pathLst>
                  <a:path w="3977" h="2941" extrusionOk="0">
                    <a:moveTo>
                      <a:pt x="3894" y="238"/>
                    </a:moveTo>
                    <a:cubicBezTo>
                      <a:pt x="3917" y="393"/>
                      <a:pt x="3977" y="512"/>
                      <a:pt x="3977" y="631"/>
                    </a:cubicBezTo>
                    <a:cubicBezTo>
                      <a:pt x="3965" y="1810"/>
                      <a:pt x="2310" y="2941"/>
                      <a:pt x="1191" y="2560"/>
                    </a:cubicBezTo>
                    <a:cubicBezTo>
                      <a:pt x="512" y="2346"/>
                      <a:pt x="0" y="953"/>
                      <a:pt x="167" y="500"/>
                    </a:cubicBezTo>
                    <a:cubicBezTo>
                      <a:pt x="274" y="226"/>
                      <a:pt x="417" y="0"/>
                      <a:pt x="762" y="36"/>
                    </a:cubicBezTo>
                    <a:cubicBezTo>
                      <a:pt x="1548" y="83"/>
                      <a:pt x="2358" y="107"/>
                      <a:pt x="3143" y="155"/>
                    </a:cubicBezTo>
                    <a:cubicBezTo>
                      <a:pt x="3393" y="155"/>
                      <a:pt x="3632" y="202"/>
                      <a:pt x="3894" y="238"/>
                    </a:cubicBezTo>
                    <a:close/>
                    <a:moveTo>
                      <a:pt x="3310" y="822"/>
                    </a:moveTo>
                    <a:cubicBezTo>
                      <a:pt x="2441" y="524"/>
                      <a:pt x="1596" y="738"/>
                      <a:pt x="738" y="703"/>
                    </a:cubicBezTo>
                    <a:cubicBezTo>
                      <a:pt x="691" y="1274"/>
                      <a:pt x="810" y="1726"/>
                      <a:pt x="1286" y="1953"/>
                    </a:cubicBezTo>
                    <a:cubicBezTo>
                      <a:pt x="1774" y="2191"/>
                      <a:pt x="2250" y="1941"/>
                      <a:pt x="2715" y="1726"/>
                    </a:cubicBezTo>
                    <a:cubicBezTo>
                      <a:pt x="3060" y="1572"/>
                      <a:pt x="3298" y="1298"/>
                      <a:pt x="3310" y="8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69;p29">
                <a:extLst>
                  <a:ext uri="{FF2B5EF4-FFF2-40B4-BE49-F238E27FC236}">
                    <a16:creationId xmlns:a16="http://schemas.microsoft.com/office/drawing/2014/main" id="{FF7D6823-114A-48C8-B67F-15E78952098F}"/>
                  </a:ext>
                </a:extLst>
              </p:cNvPr>
              <p:cNvSpPr/>
              <p:nvPr/>
            </p:nvSpPr>
            <p:spPr>
              <a:xfrm>
                <a:off x="3449525" y="3875000"/>
                <a:ext cx="21450" cy="39925"/>
              </a:xfrm>
              <a:custGeom>
                <a:avLst/>
                <a:gdLst/>
                <a:ahLst/>
                <a:cxnLst/>
                <a:rect l="l" t="t" r="r" b="b"/>
                <a:pathLst>
                  <a:path w="858" h="1597" extrusionOk="0">
                    <a:moveTo>
                      <a:pt x="417" y="1"/>
                    </a:moveTo>
                    <a:cubicBezTo>
                      <a:pt x="858" y="441"/>
                      <a:pt x="858" y="906"/>
                      <a:pt x="739" y="1370"/>
                    </a:cubicBezTo>
                    <a:cubicBezTo>
                      <a:pt x="715" y="1477"/>
                      <a:pt x="524" y="1596"/>
                      <a:pt x="417" y="1596"/>
                    </a:cubicBezTo>
                    <a:cubicBezTo>
                      <a:pt x="310" y="1573"/>
                      <a:pt x="143" y="1442"/>
                      <a:pt x="120" y="1323"/>
                    </a:cubicBezTo>
                    <a:cubicBezTo>
                      <a:pt x="1" y="882"/>
                      <a:pt x="72" y="441"/>
                      <a:pt x="417"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70;p29">
                <a:extLst>
                  <a:ext uri="{FF2B5EF4-FFF2-40B4-BE49-F238E27FC236}">
                    <a16:creationId xmlns:a16="http://schemas.microsoft.com/office/drawing/2014/main" id="{A3B96E78-EA5A-4D88-93B5-76F3844A9917}"/>
                  </a:ext>
                </a:extLst>
              </p:cNvPr>
              <p:cNvSpPr/>
              <p:nvPr/>
            </p:nvSpPr>
            <p:spPr>
              <a:xfrm>
                <a:off x="3604600" y="3875600"/>
                <a:ext cx="21750" cy="35150"/>
              </a:xfrm>
              <a:custGeom>
                <a:avLst/>
                <a:gdLst/>
                <a:ahLst/>
                <a:cxnLst/>
                <a:rect l="l" t="t" r="r" b="b"/>
                <a:pathLst>
                  <a:path w="870" h="1406" extrusionOk="0">
                    <a:moveTo>
                      <a:pt x="346" y="1"/>
                    </a:moveTo>
                    <a:cubicBezTo>
                      <a:pt x="787" y="322"/>
                      <a:pt x="870" y="703"/>
                      <a:pt x="775" y="1108"/>
                    </a:cubicBezTo>
                    <a:cubicBezTo>
                      <a:pt x="751" y="1227"/>
                      <a:pt x="548" y="1358"/>
                      <a:pt x="417" y="1394"/>
                    </a:cubicBezTo>
                    <a:cubicBezTo>
                      <a:pt x="358" y="1406"/>
                      <a:pt x="179" y="1227"/>
                      <a:pt x="155" y="1108"/>
                    </a:cubicBezTo>
                    <a:cubicBezTo>
                      <a:pt x="72" y="763"/>
                      <a:pt x="1" y="382"/>
                      <a:pt x="346"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71;p29">
                <a:extLst>
                  <a:ext uri="{FF2B5EF4-FFF2-40B4-BE49-F238E27FC236}">
                    <a16:creationId xmlns:a16="http://schemas.microsoft.com/office/drawing/2014/main" id="{8F83E554-C641-486D-ADCD-BEE61F7E3806}"/>
                  </a:ext>
                </a:extLst>
              </p:cNvPr>
              <p:cNvSpPr/>
              <p:nvPr/>
            </p:nvSpPr>
            <p:spPr>
              <a:xfrm>
                <a:off x="3817725" y="3789275"/>
                <a:ext cx="102425" cy="65525"/>
              </a:xfrm>
              <a:custGeom>
                <a:avLst/>
                <a:gdLst/>
                <a:ahLst/>
                <a:cxnLst/>
                <a:rect l="l" t="t" r="r" b="b"/>
                <a:pathLst>
                  <a:path w="4097" h="2621" extrusionOk="0">
                    <a:moveTo>
                      <a:pt x="4096" y="299"/>
                    </a:moveTo>
                    <a:cubicBezTo>
                      <a:pt x="3858" y="1477"/>
                      <a:pt x="3072" y="2049"/>
                      <a:pt x="2108" y="2323"/>
                    </a:cubicBezTo>
                    <a:cubicBezTo>
                      <a:pt x="1072" y="2620"/>
                      <a:pt x="1" y="1465"/>
                      <a:pt x="298" y="453"/>
                    </a:cubicBezTo>
                    <a:cubicBezTo>
                      <a:pt x="334" y="334"/>
                      <a:pt x="465" y="203"/>
                      <a:pt x="584" y="156"/>
                    </a:cubicBezTo>
                    <a:cubicBezTo>
                      <a:pt x="798" y="60"/>
                      <a:pt x="1013" y="1"/>
                      <a:pt x="1239" y="1"/>
                    </a:cubicBezTo>
                    <a:cubicBezTo>
                      <a:pt x="2013" y="25"/>
                      <a:pt x="2787" y="60"/>
                      <a:pt x="3549" y="120"/>
                    </a:cubicBezTo>
                    <a:cubicBezTo>
                      <a:pt x="3715" y="144"/>
                      <a:pt x="3870" y="227"/>
                      <a:pt x="4096" y="299"/>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2;p29">
                <a:extLst>
                  <a:ext uri="{FF2B5EF4-FFF2-40B4-BE49-F238E27FC236}">
                    <a16:creationId xmlns:a16="http://schemas.microsoft.com/office/drawing/2014/main" id="{86684512-8B4F-41CD-9079-152FFA95787D}"/>
                  </a:ext>
                </a:extLst>
              </p:cNvPr>
              <p:cNvSpPr/>
              <p:nvPr/>
            </p:nvSpPr>
            <p:spPr>
              <a:xfrm>
                <a:off x="3505775" y="3951500"/>
                <a:ext cx="65825" cy="41400"/>
              </a:xfrm>
              <a:custGeom>
                <a:avLst/>
                <a:gdLst/>
                <a:ahLst/>
                <a:cxnLst/>
                <a:rect l="l" t="t" r="r" b="b"/>
                <a:pathLst>
                  <a:path w="2633" h="1656" extrusionOk="0">
                    <a:moveTo>
                      <a:pt x="2632" y="287"/>
                    </a:moveTo>
                    <a:cubicBezTo>
                      <a:pt x="2620" y="763"/>
                      <a:pt x="2382" y="1037"/>
                      <a:pt x="2025" y="1191"/>
                    </a:cubicBezTo>
                    <a:cubicBezTo>
                      <a:pt x="1572" y="1406"/>
                      <a:pt x="1084" y="1656"/>
                      <a:pt x="596" y="1418"/>
                    </a:cubicBezTo>
                    <a:cubicBezTo>
                      <a:pt x="132" y="1191"/>
                      <a:pt x="1" y="739"/>
                      <a:pt x="37" y="168"/>
                    </a:cubicBezTo>
                    <a:cubicBezTo>
                      <a:pt x="918" y="203"/>
                      <a:pt x="1763" y="1"/>
                      <a:pt x="2632" y="28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73;p29">
                <a:extLst>
                  <a:ext uri="{FF2B5EF4-FFF2-40B4-BE49-F238E27FC236}">
                    <a16:creationId xmlns:a16="http://schemas.microsoft.com/office/drawing/2014/main" id="{B47C1FF2-211A-4865-A4B9-76196A8345B3}"/>
                  </a:ext>
                </a:extLst>
              </p:cNvPr>
              <p:cNvSpPr/>
              <p:nvPr/>
            </p:nvSpPr>
            <p:spPr>
              <a:xfrm>
                <a:off x="3348925" y="3556225"/>
                <a:ext cx="776300" cy="567650"/>
              </a:xfrm>
              <a:custGeom>
                <a:avLst/>
                <a:gdLst/>
                <a:ahLst/>
                <a:cxnLst/>
                <a:rect l="l" t="t" r="r" b="b"/>
                <a:pathLst>
                  <a:path w="31052" h="22706" extrusionOk="0">
                    <a:moveTo>
                      <a:pt x="30837" y="2477"/>
                    </a:moveTo>
                    <a:cubicBezTo>
                      <a:pt x="30695" y="1560"/>
                      <a:pt x="30159" y="1012"/>
                      <a:pt x="29313" y="905"/>
                    </a:cubicBezTo>
                    <a:cubicBezTo>
                      <a:pt x="27920" y="739"/>
                      <a:pt x="26432" y="596"/>
                      <a:pt x="24753" y="441"/>
                    </a:cubicBezTo>
                    <a:cubicBezTo>
                      <a:pt x="23956" y="381"/>
                      <a:pt x="23134" y="334"/>
                      <a:pt x="22348" y="310"/>
                    </a:cubicBezTo>
                    <a:cubicBezTo>
                      <a:pt x="22015" y="298"/>
                      <a:pt x="21705" y="274"/>
                      <a:pt x="21372" y="262"/>
                    </a:cubicBezTo>
                    <a:lnTo>
                      <a:pt x="19765" y="179"/>
                    </a:lnTo>
                    <a:cubicBezTo>
                      <a:pt x="18455" y="96"/>
                      <a:pt x="17086" y="24"/>
                      <a:pt x="15752" y="0"/>
                    </a:cubicBezTo>
                    <a:lnTo>
                      <a:pt x="15562" y="0"/>
                    </a:lnTo>
                    <a:cubicBezTo>
                      <a:pt x="14371" y="0"/>
                      <a:pt x="13359" y="215"/>
                      <a:pt x="12478" y="667"/>
                    </a:cubicBezTo>
                    <a:cubicBezTo>
                      <a:pt x="12002" y="905"/>
                      <a:pt x="11692" y="1227"/>
                      <a:pt x="11478" y="1679"/>
                    </a:cubicBezTo>
                    <a:cubicBezTo>
                      <a:pt x="11002" y="2727"/>
                      <a:pt x="10716" y="3846"/>
                      <a:pt x="10644" y="4977"/>
                    </a:cubicBezTo>
                    <a:cubicBezTo>
                      <a:pt x="10597" y="5703"/>
                      <a:pt x="10573" y="6454"/>
                      <a:pt x="10549" y="7168"/>
                    </a:cubicBezTo>
                    <a:lnTo>
                      <a:pt x="10513" y="8287"/>
                    </a:lnTo>
                    <a:cubicBezTo>
                      <a:pt x="10513" y="8430"/>
                      <a:pt x="10490" y="8573"/>
                      <a:pt x="10478" y="8728"/>
                    </a:cubicBezTo>
                    <a:cubicBezTo>
                      <a:pt x="10478" y="8775"/>
                      <a:pt x="10466" y="8823"/>
                      <a:pt x="10466" y="8871"/>
                    </a:cubicBezTo>
                    <a:cubicBezTo>
                      <a:pt x="10418" y="8882"/>
                      <a:pt x="10371" y="8882"/>
                      <a:pt x="10335" y="8894"/>
                    </a:cubicBezTo>
                    <a:cubicBezTo>
                      <a:pt x="10168" y="8930"/>
                      <a:pt x="10037" y="8954"/>
                      <a:pt x="9894" y="8966"/>
                    </a:cubicBezTo>
                    <a:cubicBezTo>
                      <a:pt x="9406" y="8990"/>
                      <a:pt x="8858" y="8990"/>
                      <a:pt x="8299" y="8990"/>
                    </a:cubicBezTo>
                    <a:cubicBezTo>
                      <a:pt x="7906" y="8990"/>
                      <a:pt x="7549" y="8990"/>
                      <a:pt x="7204" y="8966"/>
                    </a:cubicBezTo>
                    <a:cubicBezTo>
                      <a:pt x="6668" y="8954"/>
                      <a:pt x="6132" y="8930"/>
                      <a:pt x="5596" y="8906"/>
                    </a:cubicBezTo>
                    <a:cubicBezTo>
                      <a:pt x="4941" y="8882"/>
                      <a:pt x="4275" y="8847"/>
                      <a:pt x="3608" y="8835"/>
                    </a:cubicBezTo>
                    <a:lnTo>
                      <a:pt x="3560" y="8835"/>
                    </a:lnTo>
                    <a:cubicBezTo>
                      <a:pt x="1834" y="8835"/>
                      <a:pt x="476" y="9954"/>
                      <a:pt x="286" y="11561"/>
                    </a:cubicBezTo>
                    <a:cubicBezTo>
                      <a:pt x="48" y="13490"/>
                      <a:pt x="0" y="15574"/>
                      <a:pt x="143" y="17741"/>
                    </a:cubicBezTo>
                    <a:cubicBezTo>
                      <a:pt x="238" y="19419"/>
                      <a:pt x="679" y="19610"/>
                      <a:pt x="1953" y="19800"/>
                    </a:cubicBezTo>
                    <a:cubicBezTo>
                      <a:pt x="2072" y="19824"/>
                      <a:pt x="2227" y="19848"/>
                      <a:pt x="2262" y="19896"/>
                    </a:cubicBezTo>
                    <a:cubicBezTo>
                      <a:pt x="2298" y="19943"/>
                      <a:pt x="2286" y="20086"/>
                      <a:pt x="2262" y="20217"/>
                    </a:cubicBezTo>
                    <a:cubicBezTo>
                      <a:pt x="2251" y="20324"/>
                      <a:pt x="2227" y="20431"/>
                      <a:pt x="2203" y="20539"/>
                    </a:cubicBezTo>
                    <a:cubicBezTo>
                      <a:pt x="2179" y="20670"/>
                      <a:pt x="2143" y="20812"/>
                      <a:pt x="2131" y="20967"/>
                    </a:cubicBezTo>
                    <a:cubicBezTo>
                      <a:pt x="2084" y="21336"/>
                      <a:pt x="2048" y="21765"/>
                      <a:pt x="2060" y="22182"/>
                    </a:cubicBezTo>
                    <a:cubicBezTo>
                      <a:pt x="2072" y="22575"/>
                      <a:pt x="2286" y="22706"/>
                      <a:pt x="2477" y="22706"/>
                    </a:cubicBezTo>
                    <a:cubicBezTo>
                      <a:pt x="2584" y="22706"/>
                      <a:pt x="2715" y="22658"/>
                      <a:pt x="2834" y="22586"/>
                    </a:cubicBezTo>
                    <a:cubicBezTo>
                      <a:pt x="2965" y="22503"/>
                      <a:pt x="3096" y="22396"/>
                      <a:pt x="3239" y="22301"/>
                    </a:cubicBezTo>
                    <a:cubicBezTo>
                      <a:pt x="3322" y="22229"/>
                      <a:pt x="3417" y="22170"/>
                      <a:pt x="3513" y="22110"/>
                    </a:cubicBezTo>
                    <a:cubicBezTo>
                      <a:pt x="4453" y="21467"/>
                      <a:pt x="5227" y="20932"/>
                      <a:pt x="6049" y="20384"/>
                    </a:cubicBezTo>
                    <a:lnTo>
                      <a:pt x="6108" y="20336"/>
                    </a:lnTo>
                    <a:cubicBezTo>
                      <a:pt x="6275" y="20241"/>
                      <a:pt x="6418" y="20122"/>
                      <a:pt x="6584" y="20098"/>
                    </a:cubicBezTo>
                    <a:cubicBezTo>
                      <a:pt x="7084" y="20027"/>
                      <a:pt x="7608" y="20015"/>
                      <a:pt x="8061" y="20015"/>
                    </a:cubicBezTo>
                    <a:cubicBezTo>
                      <a:pt x="8632" y="20003"/>
                      <a:pt x="9216" y="20003"/>
                      <a:pt x="9811" y="20003"/>
                    </a:cubicBezTo>
                    <a:cubicBezTo>
                      <a:pt x="10859" y="19979"/>
                      <a:pt x="11942" y="19979"/>
                      <a:pt x="13002" y="19943"/>
                    </a:cubicBezTo>
                    <a:cubicBezTo>
                      <a:pt x="14097" y="19896"/>
                      <a:pt x="14693" y="19288"/>
                      <a:pt x="14764" y="18110"/>
                    </a:cubicBezTo>
                    <a:cubicBezTo>
                      <a:pt x="14812" y="17360"/>
                      <a:pt x="14883" y="16621"/>
                      <a:pt x="14966" y="15895"/>
                    </a:cubicBezTo>
                    <a:lnTo>
                      <a:pt x="14978" y="15728"/>
                    </a:lnTo>
                    <a:cubicBezTo>
                      <a:pt x="14990" y="15633"/>
                      <a:pt x="15026" y="15538"/>
                      <a:pt x="15050" y="15431"/>
                    </a:cubicBezTo>
                    <a:cubicBezTo>
                      <a:pt x="15050" y="15419"/>
                      <a:pt x="15062" y="15395"/>
                      <a:pt x="15062" y="15371"/>
                    </a:cubicBezTo>
                    <a:lnTo>
                      <a:pt x="15085" y="15371"/>
                    </a:lnTo>
                    <a:cubicBezTo>
                      <a:pt x="15097" y="15371"/>
                      <a:pt x="15121" y="15359"/>
                      <a:pt x="15121" y="15359"/>
                    </a:cubicBezTo>
                    <a:cubicBezTo>
                      <a:pt x="16109" y="15443"/>
                      <a:pt x="17086" y="15514"/>
                      <a:pt x="18062" y="15609"/>
                    </a:cubicBezTo>
                    <a:cubicBezTo>
                      <a:pt x="19265" y="15717"/>
                      <a:pt x="20467" y="15812"/>
                      <a:pt x="21693" y="15919"/>
                    </a:cubicBezTo>
                    <a:cubicBezTo>
                      <a:pt x="22134" y="15967"/>
                      <a:pt x="22432" y="16109"/>
                      <a:pt x="22682" y="16431"/>
                    </a:cubicBezTo>
                    <a:cubicBezTo>
                      <a:pt x="23158" y="17026"/>
                      <a:pt x="23658" y="17622"/>
                      <a:pt x="24146" y="18181"/>
                    </a:cubicBezTo>
                    <a:lnTo>
                      <a:pt x="24265" y="18336"/>
                    </a:lnTo>
                    <a:cubicBezTo>
                      <a:pt x="24682" y="18836"/>
                      <a:pt x="25289" y="19050"/>
                      <a:pt x="25765" y="19169"/>
                    </a:cubicBezTo>
                    <a:cubicBezTo>
                      <a:pt x="25920" y="19205"/>
                      <a:pt x="26039" y="19229"/>
                      <a:pt x="26123" y="19229"/>
                    </a:cubicBezTo>
                    <a:cubicBezTo>
                      <a:pt x="26551" y="19229"/>
                      <a:pt x="26694" y="18896"/>
                      <a:pt x="26765" y="18574"/>
                    </a:cubicBezTo>
                    <a:cubicBezTo>
                      <a:pt x="26837" y="18253"/>
                      <a:pt x="26873" y="17931"/>
                      <a:pt x="26896" y="17622"/>
                    </a:cubicBezTo>
                    <a:cubicBezTo>
                      <a:pt x="26908" y="17526"/>
                      <a:pt x="26908" y="17455"/>
                      <a:pt x="26932" y="17360"/>
                    </a:cubicBezTo>
                    <a:cubicBezTo>
                      <a:pt x="26968" y="16979"/>
                      <a:pt x="27004" y="16586"/>
                      <a:pt x="27027" y="16193"/>
                    </a:cubicBezTo>
                    <a:cubicBezTo>
                      <a:pt x="27051" y="16038"/>
                      <a:pt x="27063" y="15907"/>
                      <a:pt x="27075" y="15752"/>
                    </a:cubicBezTo>
                    <a:cubicBezTo>
                      <a:pt x="27087" y="15752"/>
                      <a:pt x="27123" y="15752"/>
                      <a:pt x="27135" y="15740"/>
                    </a:cubicBezTo>
                    <a:cubicBezTo>
                      <a:pt x="27230" y="15728"/>
                      <a:pt x="27301" y="15717"/>
                      <a:pt x="27373" y="15717"/>
                    </a:cubicBezTo>
                    <a:lnTo>
                      <a:pt x="27420" y="15717"/>
                    </a:lnTo>
                    <a:cubicBezTo>
                      <a:pt x="28325" y="15717"/>
                      <a:pt x="29063" y="15300"/>
                      <a:pt x="29683" y="14883"/>
                    </a:cubicBezTo>
                    <a:cubicBezTo>
                      <a:pt x="30349" y="14431"/>
                      <a:pt x="30683" y="13823"/>
                      <a:pt x="30718" y="13002"/>
                    </a:cubicBezTo>
                    <a:cubicBezTo>
                      <a:pt x="30730" y="12764"/>
                      <a:pt x="30730" y="12526"/>
                      <a:pt x="30730" y="12299"/>
                    </a:cubicBezTo>
                    <a:cubicBezTo>
                      <a:pt x="30730" y="12097"/>
                      <a:pt x="30730" y="11871"/>
                      <a:pt x="30754" y="11668"/>
                    </a:cubicBezTo>
                    <a:cubicBezTo>
                      <a:pt x="30778" y="10966"/>
                      <a:pt x="30814" y="10252"/>
                      <a:pt x="30826" y="9549"/>
                    </a:cubicBezTo>
                    <a:cubicBezTo>
                      <a:pt x="30885" y="7930"/>
                      <a:pt x="30956" y="6263"/>
                      <a:pt x="30992" y="4608"/>
                    </a:cubicBezTo>
                    <a:cubicBezTo>
                      <a:pt x="31052" y="3846"/>
                      <a:pt x="30945" y="3108"/>
                      <a:pt x="30837" y="2477"/>
                    </a:cubicBezTo>
                    <a:close/>
                    <a:moveTo>
                      <a:pt x="30171" y="7120"/>
                    </a:moveTo>
                    <a:cubicBezTo>
                      <a:pt x="30099" y="8132"/>
                      <a:pt x="30040" y="9180"/>
                      <a:pt x="29980" y="10216"/>
                    </a:cubicBezTo>
                    <a:cubicBezTo>
                      <a:pt x="29968" y="10597"/>
                      <a:pt x="29944" y="10966"/>
                      <a:pt x="29933" y="11323"/>
                    </a:cubicBezTo>
                    <a:cubicBezTo>
                      <a:pt x="29921" y="11692"/>
                      <a:pt x="29921" y="12085"/>
                      <a:pt x="29885" y="12454"/>
                    </a:cubicBezTo>
                    <a:cubicBezTo>
                      <a:pt x="29802" y="13812"/>
                      <a:pt x="28742" y="14800"/>
                      <a:pt x="27361" y="14800"/>
                    </a:cubicBezTo>
                    <a:lnTo>
                      <a:pt x="27254" y="14800"/>
                    </a:lnTo>
                    <a:cubicBezTo>
                      <a:pt x="27206" y="14800"/>
                      <a:pt x="27182" y="14788"/>
                      <a:pt x="27135" y="14788"/>
                    </a:cubicBezTo>
                    <a:cubicBezTo>
                      <a:pt x="27075" y="14776"/>
                      <a:pt x="27027" y="14776"/>
                      <a:pt x="26968" y="14752"/>
                    </a:cubicBezTo>
                    <a:lnTo>
                      <a:pt x="26873" y="14752"/>
                    </a:lnTo>
                    <a:cubicBezTo>
                      <a:pt x="26396" y="14752"/>
                      <a:pt x="26289" y="14966"/>
                      <a:pt x="26242" y="15395"/>
                    </a:cubicBezTo>
                    <a:cubicBezTo>
                      <a:pt x="26218" y="15764"/>
                      <a:pt x="26194" y="16145"/>
                      <a:pt x="26182" y="16502"/>
                    </a:cubicBezTo>
                    <a:cubicBezTo>
                      <a:pt x="26182" y="16657"/>
                      <a:pt x="26170" y="16812"/>
                      <a:pt x="26170" y="16979"/>
                    </a:cubicBezTo>
                    <a:lnTo>
                      <a:pt x="26170" y="17122"/>
                    </a:lnTo>
                    <a:cubicBezTo>
                      <a:pt x="26170" y="17229"/>
                      <a:pt x="26170" y="17312"/>
                      <a:pt x="26158" y="17407"/>
                    </a:cubicBezTo>
                    <a:cubicBezTo>
                      <a:pt x="26134" y="17467"/>
                      <a:pt x="26134" y="17538"/>
                      <a:pt x="26134" y="17598"/>
                    </a:cubicBezTo>
                    <a:cubicBezTo>
                      <a:pt x="26111" y="17884"/>
                      <a:pt x="26099" y="18062"/>
                      <a:pt x="25896" y="18134"/>
                    </a:cubicBezTo>
                    <a:cubicBezTo>
                      <a:pt x="25825" y="18169"/>
                      <a:pt x="25753" y="18181"/>
                      <a:pt x="25694" y="18181"/>
                    </a:cubicBezTo>
                    <a:cubicBezTo>
                      <a:pt x="25420" y="18181"/>
                      <a:pt x="25206" y="18003"/>
                      <a:pt x="25063" y="17836"/>
                    </a:cubicBezTo>
                    <a:lnTo>
                      <a:pt x="24837" y="17586"/>
                    </a:lnTo>
                    <a:cubicBezTo>
                      <a:pt x="24265" y="16931"/>
                      <a:pt x="23670" y="16264"/>
                      <a:pt x="23134" y="15574"/>
                    </a:cubicBezTo>
                    <a:cubicBezTo>
                      <a:pt x="22836" y="15193"/>
                      <a:pt x="22491" y="15014"/>
                      <a:pt x="22003" y="15014"/>
                    </a:cubicBezTo>
                    <a:lnTo>
                      <a:pt x="22003" y="15014"/>
                    </a:lnTo>
                    <a:lnTo>
                      <a:pt x="21265" y="15014"/>
                    </a:lnTo>
                    <a:lnTo>
                      <a:pt x="20431" y="15014"/>
                    </a:lnTo>
                    <a:cubicBezTo>
                      <a:pt x="19943" y="15014"/>
                      <a:pt x="19288" y="15014"/>
                      <a:pt x="18634" y="14955"/>
                    </a:cubicBezTo>
                    <a:cubicBezTo>
                      <a:pt x="17562" y="14871"/>
                      <a:pt x="16490" y="14681"/>
                      <a:pt x="15538" y="14514"/>
                    </a:cubicBezTo>
                    <a:cubicBezTo>
                      <a:pt x="15109" y="14443"/>
                      <a:pt x="15097" y="14431"/>
                      <a:pt x="15097" y="13883"/>
                    </a:cubicBezTo>
                    <a:cubicBezTo>
                      <a:pt x="15097" y="12597"/>
                      <a:pt x="14978" y="11538"/>
                      <a:pt x="14704" y="10573"/>
                    </a:cubicBezTo>
                    <a:cubicBezTo>
                      <a:pt x="14466" y="9692"/>
                      <a:pt x="13942" y="9216"/>
                      <a:pt x="13085" y="9097"/>
                    </a:cubicBezTo>
                    <a:cubicBezTo>
                      <a:pt x="12919" y="9085"/>
                      <a:pt x="12740" y="9061"/>
                      <a:pt x="12573" y="9025"/>
                    </a:cubicBezTo>
                    <a:cubicBezTo>
                      <a:pt x="12323" y="8978"/>
                      <a:pt x="12073" y="8942"/>
                      <a:pt x="11823" y="8918"/>
                    </a:cubicBezTo>
                    <a:cubicBezTo>
                      <a:pt x="11502" y="8894"/>
                      <a:pt x="11383" y="8775"/>
                      <a:pt x="11371" y="8501"/>
                    </a:cubicBezTo>
                    <a:lnTo>
                      <a:pt x="11359" y="8228"/>
                    </a:lnTo>
                    <a:cubicBezTo>
                      <a:pt x="11347" y="7704"/>
                      <a:pt x="11311" y="7168"/>
                      <a:pt x="11323" y="6644"/>
                    </a:cubicBezTo>
                    <a:cubicBezTo>
                      <a:pt x="11359" y="5739"/>
                      <a:pt x="11418" y="5049"/>
                      <a:pt x="11502" y="4418"/>
                    </a:cubicBezTo>
                    <a:cubicBezTo>
                      <a:pt x="11585" y="3906"/>
                      <a:pt x="11716" y="3417"/>
                      <a:pt x="11835" y="2929"/>
                    </a:cubicBezTo>
                    <a:cubicBezTo>
                      <a:pt x="11871" y="2822"/>
                      <a:pt x="11895" y="2715"/>
                      <a:pt x="11906" y="2608"/>
                    </a:cubicBezTo>
                    <a:cubicBezTo>
                      <a:pt x="12180" y="1584"/>
                      <a:pt x="13026" y="1262"/>
                      <a:pt x="13847" y="1084"/>
                    </a:cubicBezTo>
                    <a:cubicBezTo>
                      <a:pt x="14550" y="917"/>
                      <a:pt x="15276" y="846"/>
                      <a:pt x="16097" y="846"/>
                    </a:cubicBezTo>
                    <a:cubicBezTo>
                      <a:pt x="16431" y="846"/>
                      <a:pt x="16788" y="858"/>
                      <a:pt x="17169" y="881"/>
                    </a:cubicBezTo>
                    <a:cubicBezTo>
                      <a:pt x="18122" y="965"/>
                      <a:pt x="19098" y="1000"/>
                      <a:pt x="20038" y="1048"/>
                    </a:cubicBezTo>
                    <a:cubicBezTo>
                      <a:pt x="20943" y="1096"/>
                      <a:pt x="21860" y="1143"/>
                      <a:pt x="22789" y="1215"/>
                    </a:cubicBezTo>
                    <a:cubicBezTo>
                      <a:pt x="24313" y="1322"/>
                      <a:pt x="25861" y="1465"/>
                      <a:pt x="27361" y="1620"/>
                    </a:cubicBezTo>
                    <a:cubicBezTo>
                      <a:pt x="27778" y="1655"/>
                      <a:pt x="28194" y="1691"/>
                      <a:pt x="28611" y="1739"/>
                    </a:cubicBezTo>
                    <a:cubicBezTo>
                      <a:pt x="28742" y="1751"/>
                      <a:pt x="28873" y="1774"/>
                      <a:pt x="29016" y="1822"/>
                    </a:cubicBezTo>
                    <a:cubicBezTo>
                      <a:pt x="29075" y="1834"/>
                      <a:pt x="29111" y="1858"/>
                      <a:pt x="29171" y="1870"/>
                    </a:cubicBezTo>
                    <a:cubicBezTo>
                      <a:pt x="29742" y="2001"/>
                      <a:pt x="30040" y="2346"/>
                      <a:pt x="30075" y="2882"/>
                    </a:cubicBezTo>
                    <a:cubicBezTo>
                      <a:pt x="30135" y="3584"/>
                      <a:pt x="30183" y="4263"/>
                      <a:pt x="30230" y="4977"/>
                    </a:cubicBezTo>
                    <a:cubicBezTo>
                      <a:pt x="30242" y="5287"/>
                      <a:pt x="30278" y="5608"/>
                      <a:pt x="30290" y="5930"/>
                    </a:cubicBezTo>
                    <a:cubicBezTo>
                      <a:pt x="30230" y="6334"/>
                      <a:pt x="30206" y="6727"/>
                      <a:pt x="30171" y="7120"/>
                    </a:cubicBezTo>
                    <a:close/>
                    <a:moveTo>
                      <a:pt x="10692" y="19288"/>
                    </a:moveTo>
                    <a:cubicBezTo>
                      <a:pt x="10359" y="19288"/>
                      <a:pt x="10037" y="19300"/>
                      <a:pt x="9704" y="19300"/>
                    </a:cubicBezTo>
                    <a:cubicBezTo>
                      <a:pt x="8692" y="19300"/>
                      <a:pt x="7668" y="19265"/>
                      <a:pt x="6692" y="19253"/>
                    </a:cubicBezTo>
                    <a:lnTo>
                      <a:pt x="6572" y="19253"/>
                    </a:lnTo>
                    <a:cubicBezTo>
                      <a:pt x="6180" y="19253"/>
                      <a:pt x="5953" y="19479"/>
                      <a:pt x="5751" y="19681"/>
                    </a:cubicBezTo>
                    <a:lnTo>
                      <a:pt x="5715" y="19717"/>
                    </a:lnTo>
                    <a:cubicBezTo>
                      <a:pt x="4989" y="20443"/>
                      <a:pt x="4108" y="20979"/>
                      <a:pt x="3191" y="21551"/>
                    </a:cubicBezTo>
                    <a:cubicBezTo>
                      <a:pt x="3096" y="21610"/>
                      <a:pt x="3013" y="21646"/>
                      <a:pt x="2917" y="21705"/>
                    </a:cubicBezTo>
                    <a:cubicBezTo>
                      <a:pt x="2798" y="21396"/>
                      <a:pt x="2858" y="21146"/>
                      <a:pt x="2917" y="20860"/>
                    </a:cubicBezTo>
                    <a:cubicBezTo>
                      <a:pt x="2953" y="20741"/>
                      <a:pt x="2977" y="20622"/>
                      <a:pt x="3001" y="20491"/>
                    </a:cubicBezTo>
                    <a:cubicBezTo>
                      <a:pt x="3013" y="20360"/>
                      <a:pt x="3060" y="20217"/>
                      <a:pt x="3096" y="20086"/>
                    </a:cubicBezTo>
                    <a:cubicBezTo>
                      <a:pt x="3132" y="19979"/>
                      <a:pt x="3179" y="19896"/>
                      <a:pt x="3191" y="19789"/>
                    </a:cubicBezTo>
                    <a:cubicBezTo>
                      <a:pt x="3251" y="19550"/>
                      <a:pt x="3274" y="19312"/>
                      <a:pt x="3143" y="19146"/>
                    </a:cubicBezTo>
                    <a:cubicBezTo>
                      <a:pt x="3024" y="18991"/>
                      <a:pt x="2786" y="18955"/>
                      <a:pt x="2548" y="18943"/>
                    </a:cubicBezTo>
                    <a:lnTo>
                      <a:pt x="2381" y="18943"/>
                    </a:lnTo>
                    <a:lnTo>
                      <a:pt x="2179" y="18943"/>
                    </a:lnTo>
                    <a:lnTo>
                      <a:pt x="1965" y="18943"/>
                    </a:lnTo>
                    <a:lnTo>
                      <a:pt x="1727" y="18943"/>
                    </a:lnTo>
                    <a:cubicBezTo>
                      <a:pt x="1274" y="18907"/>
                      <a:pt x="1072" y="18729"/>
                      <a:pt x="988" y="18300"/>
                    </a:cubicBezTo>
                    <a:cubicBezTo>
                      <a:pt x="917" y="17943"/>
                      <a:pt x="881" y="17598"/>
                      <a:pt x="881" y="17288"/>
                    </a:cubicBezTo>
                    <a:cubicBezTo>
                      <a:pt x="893" y="15836"/>
                      <a:pt x="917" y="14312"/>
                      <a:pt x="953" y="12800"/>
                    </a:cubicBezTo>
                    <a:cubicBezTo>
                      <a:pt x="953" y="12573"/>
                      <a:pt x="1000" y="12335"/>
                      <a:pt x="1036" y="12097"/>
                    </a:cubicBezTo>
                    <a:cubicBezTo>
                      <a:pt x="1048" y="11966"/>
                      <a:pt x="1072" y="11823"/>
                      <a:pt x="1096" y="11692"/>
                    </a:cubicBezTo>
                    <a:cubicBezTo>
                      <a:pt x="1238" y="10264"/>
                      <a:pt x="2548" y="9942"/>
                      <a:pt x="2953" y="9859"/>
                    </a:cubicBezTo>
                    <a:cubicBezTo>
                      <a:pt x="3453" y="9775"/>
                      <a:pt x="3977" y="9775"/>
                      <a:pt x="4382" y="9775"/>
                    </a:cubicBezTo>
                    <a:lnTo>
                      <a:pt x="4572" y="9775"/>
                    </a:lnTo>
                    <a:cubicBezTo>
                      <a:pt x="6751" y="9787"/>
                      <a:pt x="8537" y="9823"/>
                      <a:pt x="10204" y="9859"/>
                    </a:cubicBezTo>
                    <a:cubicBezTo>
                      <a:pt x="11049" y="9883"/>
                      <a:pt x="11930" y="9942"/>
                      <a:pt x="12883" y="10037"/>
                    </a:cubicBezTo>
                    <a:cubicBezTo>
                      <a:pt x="13454" y="10097"/>
                      <a:pt x="13811" y="10430"/>
                      <a:pt x="13966" y="11073"/>
                    </a:cubicBezTo>
                    <a:cubicBezTo>
                      <a:pt x="14335" y="12585"/>
                      <a:pt x="14288" y="14074"/>
                      <a:pt x="14216" y="15359"/>
                    </a:cubicBezTo>
                    <a:cubicBezTo>
                      <a:pt x="14157" y="16145"/>
                      <a:pt x="14097" y="17002"/>
                      <a:pt x="14014" y="17955"/>
                    </a:cubicBezTo>
                    <a:cubicBezTo>
                      <a:pt x="13954" y="18705"/>
                      <a:pt x="13716" y="18955"/>
                      <a:pt x="13002" y="19074"/>
                    </a:cubicBezTo>
                    <a:cubicBezTo>
                      <a:pt x="12168" y="19193"/>
                      <a:pt x="11395" y="19265"/>
                      <a:pt x="10692" y="19288"/>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42872638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9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0" y="4644571"/>
            <a:ext cx="12192000" cy="2237231"/>
            <a:chOff x="0" y="4644571"/>
            <a:chExt cx="12192000" cy="2237231"/>
          </a:xfrm>
        </p:grpSpPr>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644571"/>
              <a:ext cx="4101590" cy="2237231"/>
            </a:xfrm>
            <a:prstGeom prst="rect">
              <a:avLst/>
            </a:prstGeom>
          </p:spPr>
        </p:pic>
        <p:pic>
          <p:nvPicPr>
            <p:cNvPr id="8" name="图片 7"/>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4036219" y="5646057"/>
              <a:ext cx="2737020" cy="1235745"/>
            </a:xfrm>
            <a:prstGeom prst="rect">
              <a:avLst/>
            </a:prstGeom>
          </p:spPr>
        </p:pic>
        <p:pic>
          <p:nvPicPr>
            <p:cNvPr id="9" name="图片 8"/>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712371" y="5534921"/>
              <a:ext cx="2983172" cy="1346881"/>
            </a:xfrm>
            <a:prstGeom prst="rect">
              <a:avLst/>
            </a:prstGeom>
          </p:spPr>
        </p:pic>
        <p:pic>
          <p:nvPicPr>
            <p:cNvPr id="10" name="图片 9"/>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695543" y="5646057"/>
              <a:ext cx="2496457" cy="1235745"/>
            </a:xfrm>
            <a:prstGeom prst="rect">
              <a:avLst/>
            </a:prstGeom>
          </p:spPr>
        </p:pic>
      </p:grpSp>
      <p:pic>
        <p:nvPicPr>
          <p:cNvPr id="13" name="图片 12"/>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11210" y="-12358"/>
            <a:ext cx="1754659" cy="4028303"/>
          </a:xfrm>
          <a:prstGeom prst="rect">
            <a:avLst/>
          </a:prstGeom>
        </p:spPr>
      </p:pic>
      <p:sp>
        <p:nvSpPr>
          <p:cNvPr id="14" name="Hộp Văn bản 13">
            <a:extLst>
              <a:ext uri="{FF2B5EF4-FFF2-40B4-BE49-F238E27FC236}">
                <a16:creationId xmlns:a16="http://schemas.microsoft.com/office/drawing/2014/main" id="{03A81C1E-24C0-4DE1-B730-5E40ED698564}"/>
              </a:ext>
            </a:extLst>
          </p:cNvPr>
          <p:cNvSpPr txBox="1"/>
          <p:nvPr/>
        </p:nvSpPr>
        <p:spPr>
          <a:xfrm>
            <a:off x="1595086" y="338977"/>
            <a:ext cx="6152320" cy="892552"/>
          </a:xfrm>
          <a:prstGeom prst="rect">
            <a:avLst/>
          </a:prstGeom>
          <a:noFill/>
        </p:spPr>
        <p:txBody>
          <a:bodyPr wrap="square">
            <a:spAutoFit/>
          </a:bodyPr>
          <a:lstStyle/>
          <a:p>
            <a:pPr marL="0" marR="0" algn="just">
              <a:spcBef>
                <a:spcPts val="0"/>
              </a:spcBef>
            </a:pPr>
            <a:r>
              <a:rPr lang="en-US" sz="2800" b="1" dirty="0">
                <a:solidFill>
                  <a:srgbClr val="37740A"/>
                </a:solidFill>
                <a:effectLst/>
                <a:latin typeface="Cambria" panose="02040503050406030204" pitchFamily="18" charset="0"/>
                <a:ea typeface="Cambria" panose="02040503050406030204" pitchFamily="18" charset="0"/>
                <a:cs typeface="Times New Roman" panose="02020603050405020304" pitchFamily="18" charset="0"/>
              </a:rPr>
              <a:t>II. Thần thoại</a:t>
            </a:r>
            <a:endParaRPr lang="en-US" sz="2800" dirty="0">
              <a:solidFill>
                <a:srgbClr val="37740A"/>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pPr>
            <a:r>
              <a:rPr lang="en-US" sz="2400" b="1" dirty="0">
                <a:effectLst/>
                <a:latin typeface="Cambria" panose="02040503050406030204" pitchFamily="18" charset="0"/>
                <a:ea typeface="Cambria" panose="02040503050406030204" pitchFamily="18" charset="0"/>
                <a:cs typeface="Times New Roman" panose="02020603050405020304" pitchFamily="18" charset="0"/>
              </a:rPr>
              <a:t>      2. </a:t>
            </a:r>
            <a:r>
              <a:rPr lang="en-US" sz="2400" b="1" dirty="0">
                <a:latin typeface="Cambria" panose="02040503050406030204" pitchFamily="18" charset="0"/>
                <a:ea typeface="Cambria" panose="02040503050406030204" pitchFamily="18" charset="0"/>
                <a:cs typeface="Times New Roman" panose="02020603050405020304" pitchFamily="18" charset="0"/>
              </a:rPr>
              <a:t>Nguồn gốc và phân loại</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9" name="Hộp Văn bản 38">
            <a:extLst>
              <a:ext uri="{FF2B5EF4-FFF2-40B4-BE49-F238E27FC236}">
                <a16:creationId xmlns:a16="http://schemas.microsoft.com/office/drawing/2014/main" id="{B6F5CAC8-6D9A-4A05-8083-B5EF7F257827}"/>
              </a:ext>
            </a:extLst>
          </p:cNvPr>
          <p:cNvSpPr txBox="1"/>
          <p:nvPr/>
        </p:nvSpPr>
        <p:spPr>
          <a:xfrm>
            <a:off x="1413870" y="4316801"/>
            <a:ext cx="4491681" cy="1364476"/>
          </a:xfrm>
          <a:prstGeom prst="rect">
            <a:avLst/>
          </a:prstGeom>
          <a:noFill/>
        </p:spPr>
        <p:txBody>
          <a:bodyPr wrap="square">
            <a:spAutoFit/>
          </a:bodyPr>
          <a:lstStyle/>
          <a:p>
            <a:pPr marL="0" marR="0" algn="ctr">
              <a:spcBef>
                <a:spcPts val="0"/>
              </a:spcBef>
              <a:spcAft>
                <a:spcPts val="800"/>
              </a:spcAft>
            </a:pPr>
            <a:r>
              <a:rPr lang="en-US" sz="2800" b="1" dirty="0">
                <a:solidFill>
                  <a:srgbClr val="37740A"/>
                </a:solidFill>
                <a:effectLst/>
                <a:latin typeface="Cambria" panose="02040503050406030204" pitchFamily="18" charset="0"/>
                <a:ea typeface="Cambria" panose="02040503050406030204" pitchFamily="18" charset="0"/>
                <a:cs typeface="Times New Roman" panose="02020603050405020304" pitchFamily="18" charset="0"/>
              </a:rPr>
              <a:t>THẦN THOẠI SUY NGUYÊN</a:t>
            </a:r>
            <a:endParaRPr lang="en-US" sz="2800" b="1" dirty="0">
              <a:solidFill>
                <a:srgbClr val="37740A"/>
              </a:solidFill>
              <a:latin typeface="Cambria" panose="02040503050406030204" pitchFamily="18" charset="0"/>
              <a:ea typeface="Cambria" panose="02040503050406030204" pitchFamily="18" charset="0"/>
              <a:cs typeface="Times New Roman" panose="02020603050405020304" pitchFamily="18" charset="0"/>
            </a:endParaRPr>
          </a:p>
          <a:p>
            <a:pPr marL="0" marR="0" algn="ctr">
              <a:spcBef>
                <a:spcPts val="0"/>
              </a:spcBef>
              <a:spcAft>
                <a:spcPts val="800"/>
              </a:spcAft>
            </a:pPr>
            <a:r>
              <a:rPr lang="en-US" sz="2400" dirty="0">
                <a:effectLst/>
                <a:latin typeface="Cambria" panose="02040503050406030204" pitchFamily="18" charset="0"/>
                <a:ea typeface="Cambria" panose="02040503050406030204" pitchFamily="18" charset="0"/>
                <a:cs typeface="Times New Roman" panose="02020603050405020304" pitchFamily="18" charset="0"/>
              </a:rPr>
              <a:t>Kể về nguồn gốc của vũ trụ và muôn loài</a:t>
            </a:r>
          </a:p>
        </p:txBody>
      </p:sp>
      <p:sp>
        <p:nvSpPr>
          <p:cNvPr id="40" name="Hộp Văn bản 39">
            <a:extLst>
              <a:ext uri="{FF2B5EF4-FFF2-40B4-BE49-F238E27FC236}">
                <a16:creationId xmlns:a16="http://schemas.microsoft.com/office/drawing/2014/main" id="{14839FAF-EF51-438E-8BD9-16983A3BBB40}"/>
              </a:ext>
            </a:extLst>
          </p:cNvPr>
          <p:cNvSpPr txBox="1"/>
          <p:nvPr/>
        </p:nvSpPr>
        <p:spPr>
          <a:xfrm>
            <a:off x="6661278" y="4316801"/>
            <a:ext cx="4491681" cy="1302921"/>
          </a:xfrm>
          <a:prstGeom prst="rect">
            <a:avLst/>
          </a:prstGeom>
          <a:noFill/>
        </p:spPr>
        <p:txBody>
          <a:bodyPr wrap="square">
            <a:spAutoFit/>
          </a:bodyPr>
          <a:lstStyle/>
          <a:p>
            <a:pPr marR="0" algn="ctr">
              <a:spcBef>
                <a:spcPts val="0"/>
              </a:spcBef>
              <a:spcAft>
                <a:spcPts val="800"/>
              </a:spcAft>
            </a:pPr>
            <a:r>
              <a:rPr lang="en-US" sz="2400" b="1" dirty="0">
                <a:solidFill>
                  <a:srgbClr val="37740A"/>
                </a:solidFill>
                <a:latin typeface="Cambria" panose="02040503050406030204" pitchFamily="18" charset="0"/>
                <a:ea typeface="Cambria" panose="02040503050406030204" pitchFamily="18" charset="0"/>
                <a:cs typeface="Times New Roman" panose="02020603050405020304" pitchFamily="18" charset="0"/>
              </a:rPr>
              <a:t>THẦN THOẠI SÁNG TẠO</a:t>
            </a:r>
          </a:p>
          <a:p>
            <a:pPr marR="0" algn="ctr">
              <a:spcBef>
                <a:spcPts val="0"/>
              </a:spcBef>
              <a:spcAft>
                <a:spcPts val="800"/>
              </a:spcAft>
            </a:pPr>
            <a:r>
              <a:rPr lang="en-US" sz="2400" dirty="0">
                <a:latin typeface="Cambria" panose="02040503050406030204" pitchFamily="18" charset="0"/>
                <a:ea typeface="Cambria" panose="02040503050406030204" pitchFamily="18" charset="0"/>
                <a:cs typeface="Times New Roman" panose="02020603050405020304" pitchFamily="18" charset="0"/>
              </a:rPr>
              <a:t>Kể về cuộc chinh phục thiên nhiên và sáng tạo văn hóa.</a:t>
            </a:r>
          </a:p>
        </p:txBody>
      </p:sp>
      <p:pic>
        <p:nvPicPr>
          <p:cNvPr id="2050" name="Picture 2" descr="Núi Olympus: Chuyện thần bí về núi Olympus và 12 vị thần">
            <a:extLst>
              <a:ext uri="{FF2B5EF4-FFF2-40B4-BE49-F238E27FC236}">
                <a16:creationId xmlns:a16="http://schemas.microsoft.com/office/drawing/2014/main" id="{FF56F837-705F-459E-8CBF-DE5C231732E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13870" y="1753662"/>
            <a:ext cx="4491681" cy="23901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Phiên bản La Mã của các vị thần Hy Lạp | SharingFunVN - Thần Thoại La Mã  mới nhất">
            <a:extLst>
              <a:ext uri="{FF2B5EF4-FFF2-40B4-BE49-F238E27FC236}">
                <a16:creationId xmlns:a16="http://schemas.microsoft.com/office/drawing/2014/main" id="{3FBD47E8-3AC2-49ED-A015-A28274BEFB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93569" y="1739020"/>
            <a:ext cx="4827101" cy="24048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42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9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054"/>
                                        </p:tgtEl>
                                        <p:attrNameLst>
                                          <p:attrName>style.visibility</p:attrName>
                                        </p:attrNameLst>
                                      </p:cBhvr>
                                      <p:to>
                                        <p:strVal val="visible"/>
                                      </p:to>
                                    </p:set>
                                    <p:animEffect transition="in" filter="fade">
                                      <p:cBhvr>
                                        <p:cTn id="38" dur="1000"/>
                                        <p:tgtEl>
                                          <p:spTgt spid="2054"/>
                                        </p:tgtEl>
                                      </p:cBhvr>
                                    </p:animEffect>
                                    <p:anim calcmode="lin" valueType="num">
                                      <p:cBhvr>
                                        <p:cTn id="39" dur="1000" fill="hold"/>
                                        <p:tgtEl>
                                          <p:spTgt spid="2054"/>
                                        </p:tgtEl>
                                        <p:attrNameLst>
                                          <p:attrName>ppt_x</p:attrName>
                                        </p:attrNameLst>
                                      </p:cBhvr>
                                      <p:tavLst>
                                        <p:tav tm="0">
                                          <p:val>
                                            <p:strVal val="#ppt_x"/>
                                          </p:val>
                                        </p:tav>
                                        <p:tav tm="100000">
                                          <p:val>
                                            <p:strVal val="#ppt_x"/>
                                          </p:val>
                                        </p:tav>
                                      </p:tavLst>
                                    </p:anim>
                                    <p:anim calcmode="lin" valueType="num">
                                      <p:cBhvr>
                                        <p:cTn id="40"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0" y="4644571"/>
            <a:ext cx="12192000" cy="2237231"/>
            <a:chOff x="0" y="4644571"/>
            <a:chExt cx="12192000" cy="2237231"/>
          </a:xfrm>
        </p:grpSpPr>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644571"/>
              <a:ext cx="4101590" cy="2237231"/>
            </a:xfrm>
            <a:prstGeom prst="rect">
              <a:avLst/>
            </a:prstGeom>
          </p:spPr>
        </p:pic>
        <p:pic>
          <p:nvPicPr>
            <p:cNvPr id="8" name="图片 7"/>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4036219" y="5646057"/>
              <a:ext cx="2737020" cy="1235745"/>
            </a:xfrm>
            <a:prstGeom prst="rect">
              <a:avLst/>
            </a:prstGeom>
          </p:spPr>
        </p:pic>
        <p:pic>
          <p:nvPicPr>
            <p:cNvPr id="9" name="图片 8"/>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712371" y="5534921"/>
              <a:ext cx="2983172" cy="1346881"/>
            </a:xfrm>
            <a:prstGeom prst="rect">
              <a:avLst/>
            </a:prstGeom>
          </p:spPr>
        </p:pic>
        <p:pic>
          <p:nvPicPr>
            <p:cNvPr id="10" name="图片 9"/>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695543" y="5646057"/>
              <a:ext cx="2496457" cy="1235745"/>
            </a:xfrm>
            <a:prstGeom prst="rect">
              <a:avLst/>
            </a:prstGeom>
          </p:spPr>
        </p:pic>
      </p:grpSp>
      <p:pic>
        <p:nvPicPr>
          <p:cNvPr id="13" name="图片 12"/>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11210" y="-12358"/>
            <a:ext cx="1754659" cy="4028303"/>
          </a:xfrm>
          <a:prstGeom prst="rect">
            <a:avLst/>
          </a:prstGeom>
        </p:spPr>
      </p:pic>
      <p:sp>
        <p:nvSpPr>
          <p:cNvPr id="14" name="Hộp Văn bản 13">
            <a:extLst>
              <a:ext uri="{FF2B5EF4-FFF2-40B4-BE49-F238E27FC236}">
                <a16:creationId xmlns:a16="http://schemas.microsoft.com/office/drawing/2014/main" id="{03A81C1E-24C0-4DE1-B730-5E40ED698564}"/>
              </a:ext>
            </a:extLst>
          </p:cNvPr>
          <p:cNvSpPr txBox="1"/>
          <p:nvPr/>
        </p:nvSpPr>
        <p:spPr>
          <a:xfrm>
            <a:off x="1595086" y="338977"/>
            <a:ext cx="6152320" cy="892552"/>
          </a:xfrm>
          <a:prstGeom prst="rect">
            <a:avLst/>
          </a:prstGeom>
          <a:noFill/>
        </p:spPr>
        <p:txBody>
          <a:bodyPr wrap="square">
            <a:spAutoFit/>
          </a:bodyPr>
          <a:lstStyle/>
          <a:p>
            <a:pPr marL="0" marR="0" algn="just">
              <a:spcBef>
                <a:spcPts val="0"/>
              </a:spcBef>
            </a:pPr>
            <a:r>
              <a:rPr lang="en-US" sz="2800" b="1" dirty="0">
                <a:solidFill>
                  <a:srgbClr val="37740A"/>
                </a:solidFill>
                <a:effectLst/>
                <a:latin typeface="Cambria" panose="02040503050406030204" pitchFamily="18" charset="0"/>
                <a:ea typeface="Cambria" panose="02040503050406030204" pitchFamily="18" charset="0"/>
                <a:cs typeface="Times New Roman" panose="02020603050405020304" pitchFamily="18" charset="0"/>
              </a:rPr>
              <a:t>II. Thần thoại</a:t>
            </a:r>
            <a:endParaRPr lang="en-US" sz="2800" dirty="0">
              <a:solidFill>
                <a:srgbClr val="37740A"/>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pPr>
            <a:r>
              <a:rPr lang="en-US" sz="2400" b="1" dirty="0">
                <a:effectLst/>
                <a:latin typeface="Cambria" panose="02040503050406030204" pitchFamily="18" charset="0"/>
                <a:ea typeface="Cambria" panose="02040503050406030204" pitchFamily="18" charset="0"/>
                <a:cs typeface="Times New Roman" panose="02020603050405020304" pitchFamily="18" charset="0"/>
              </a:rPr>
              <a:t>      3. Đặc tr</a:t>
            </a:r>
            <a:r>
              <a:rPr lang="en-US" sz="2400" b="1" dirty="0">
                <a:latin typeface="Cambria" panose="02040503050406030204" pitchFamily="18" charset="0"/>
                <a:ea typeface="Cambria" panose="02040503050406030204" pitchFamily="18" charset="0"/>
                <a:cs typeface="Times New Roman" panose="02020603050405020304" pitchFamily="18" charset="0"/>
              </a:rPr>
              <a:t>ưng</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12" name="Nhóm 11">
            <a:extLst>
              <a:ext uri="{FF2B5EF4-FFF2-40B4-BE49-F238E27FC236}">
                <a16:creationId xmlns:a16="http://schemas.microsoft.com/office/drawing/2014/main" id="{CFA24C3B-2571-499C-AE68-899EF9C73596}"/>
              </a:ext>
            </a:extLst>
          </p:cNvPr>
          <p:cNvGrpSpPr/>
          <p:nvPr/>
        </p:nvGrpSpPr>
        <p:grpSpPr>
          <a:xfrm>
            <a:off x="705907" y="2001793"/>
            <a:ext cx="2624405" cy="3690077"/>
            <a:chOff x="705907" y="2001793"/>
            <a:chExt cx="2624405" cy="3690077"/>
          </a:xfrm>
        </p:grpSpPr>
        <p:pic>
          <p:nvPicPr>
            <p:cNvPr id="15" name="Hình ảnh 14">
              <a:extLst>
                <a:ext uri="{FF2B5EF4-FFF2-40B4-BE49-F238E27FC236}">
                  <a16:creationId xmlns:a16="http://schemas.microsoft.com/office/drawing/2014/main" id="{C00C4EBD-10C2-429C-8CEB-459EE12B0E88}"/>
                </a:ext>
              </a:extLst>
            </p:cNvPr>
            <p:cNvPicPr>
              <a:picLocks noChangeAspect="1"/>
            </p:cNvPicPr>
            <p:nvPr/>
          </p:nvPicPr>
          <p:blipFill>
            <a:blip r:embed="rId9"/>
            <a:stretch>
              <a:fillRect/>
            </a:stretch>
          </p:blipFill>
          <p:spPr>
            <a:xfrm>
              <a:off x="1554692" y="2001793"/>
              <a:ext cx="987638" cy="963251"/>
            </a:xfrm>
            <a:prstGeom prst="rect">
              <a:avLst/>
            </a:prstGeom>
          </p:spPr>
        </p:pic>
        <p:sp>
          <p:nvSpPr>
            <p:cNvPr id="18" name="Hộp Văn bản 17">
              <a:extLst>
                <a:ext uri="{FF2B5EF4-FFF2-40B4-BE49-F238E27FC236}">
                  <a16:creationId xmlns:a16="http://schemas.microsoft.com/office/drawing/2014/main" id="{1B2AC410-D3FB-44E9-AF80-CAA4ED0FC98D}"/>
                </a:ext>
              </a:extLst>
            </p:cNvPr>
            <p:cNvSpPr txBox="1"/>
            <p:nvPr/>
          </p:nvSpPr>
          <p:spPr>
            <a:xfrm>
              <a:off x="705907" y="2973177"/>
              <a:ext cx="2624405" cy="2718693"/>
            </a:xfrm>
            <a:prstGeom prst="rect">
              <a:avLst/>
            </a:prstGeom>
            <a:noFill/>
          </p:spPr>
          <p:txBody>
            <a:bodyPr wrap="square">
              <a:spAutoFit/>
            </a:bodyPr>
            <a:lstStyle/>
            <a:p>
              <a:pPr marL="0" marR="0" algn="ctr">
                <a:spcBef>
                  <a:spcPts val="0"/>
                </a:spcBef>
                <a:spcAft>
                  <a:spcPts val="800"/>
                </a:spcAft>
              </a:pPr>
              <a:r>
                <a:rPr lang="en-US" sz="2000" b="1" dirty="0">
                  <a:solidFill>
                    <a:srgbClr val="37740A"/>
                  </a:solidFill>
                  <a:effectLst/>
                  <a:latin typeface="Cambria" panose="02040503050406030204" pitchFamily="18" charset="0"/>
                  <a:ea typeface="Cambria" panose="02040503050406030204" pitchFamily="18" charset="0"/>
                  <a:cs typeface="Times New Roman" panose="02020603050405020304" pitchFamily="18" charset="0"/>
                </a:rPr>
                <a:t>TÍNH NGUYÊN HỢP</a:t>
              </a:r>
              <a:endParaRPr lang="en-US" sz="2000" b="1" dirty="0">
                <a:solidFill>
                  <a:srgbClr val="37740A"/>
                </a:solidFill>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spcAft>
                  <a:spcPts val="800"/>
                </a:spcAft>
              </a:pPr>
              <a:r>
                <a:rPr lang="en-US" sz="1800" dirty="0">
                  <a:effectLst/>
                  <a:latin typeface="Cambria" panose="02040503050406030204" pitchFamily="18" charset="0"/>
                  <a:ea typeface="Cambria" panose="02040503050406030204" pitchFamily="18" charset="0"/>
                  <a:cs typeface="Times New Roman" panose="02020603050405020304" pitchFamily="18" charset="0"/>
                </a:rPr>
                <a:t> Vừa là văn học vừa là văn hóa. Những tác phẩm văn học có trước, theo đó các yếu tố tín ngưỡng, phong tục, tập quán và nói chung là lối sống mới từ đó hình thành.</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9" name="Nhóm 18">
            <a:extLst>
              <a:ext uri="{FF2B5EF4-FFF2-40B4-BE49-F238E27FC236}">
                <a16:creationId xmlns:a16="http://schemas.microsoft.com/office/drawing/2014/main" id="{E3766978-4E1C-4B29-8A96-9C4BD3759B46}"/>
              </a:ext>
            </a:extLst>
          </p:cNvPr>
          <p:cNvGrpSpPr/>
          <p:nvPr/>
        </p:nvGrpSpPr>
        <p:grpSpPr>
          <a:xfrm>
            <a:off x="3750483" y="1993916"/>
            <a:ext cx="2243404" cy="3431865"/>
            <a:chOff x="3662095" y="1993916"/>
            <a:chExt cx="2243404" cy="3431865"/>
          </a:xfrm>
        </p:grpSpPr>
        <p:pic>
          <p:nvPicPr>
            <p:cNvPr id="16" name="Hình ảnh 15">
              <a:extLst>
                <a:ext uri="{FF2B5EF4-FFF2-40B4-BE49-F238E27FC236}">
                  <a16:creationId xmlns:a16="http://schemas.microsoft.com/office/drawing/2014/main" id="{061D1533-53DE-4965-B6EE-796A5EAD07B8}"/>
                </a:ext>
              </a:extLst>
            </p:cNvPr>
            <p:cNvPicPr>
              <a:picLocks noChangeAspect="1"/>
            </p:cNvPicPr>
            <p:nvPr/>
          </p:nvPicPr>
          <p:blipFill>
            <a:blip r:embed="rId10"/>
            <a:stretch>
              <a:fillRect/>
            </a:stretch>
          </p:blipFill>
          <p:spPr>
            <a:xfrm>
              <a:off x="4277785" y="1993916"/>
              <a:ext cx="1012024" cy="963251"/>
            </a:xfrm>
            <a:prstGeom prst="rect">
              <a:avLst/>
            </a:prstGeom>
          </p:spPr>
        </p:pic>
        <p:sp>
          <p:nvSpPr>
            <p:cNvPr id="20" name="Hộp Văn bản 19">
              <a:extLst>
                <a:ext uri="{FF2B5EF4-FFF2-40B4-BE49-F238E27FC236}">
                  <a16:creationId xmlns:a16="http://schemas.microsoft.com/office/drawing/2014/main" id="{CB102446-C007-4DDD-AACB-DB990A7073F5}"/>
                </a:ext>
              </a:extLst>
            </p:cNvPr>
            <p:cNvSpPr txBox="1"/>
            <p:nvPr/>
          </p:nvSpPr>
          <p:spPr>
            <a:xfrm>
              <a:off x="3662095" y="2953309"/>
              <a:ext cx="2243404" cy="2472472"/>
            </a:xfrm>
            <a:prstGeom prst="rect">
              <a:avLst/>
            </a:prstGeom>
            <a:noFill/>
          </p:spPr>
          <p:txBody>
            <a:bodyPr wrap="square">
              <a:spAutoFit/>
            </a:bodyPr>
            <a:lstStyle/>
            <a:p>
              <a:pPr marL="0" marR="0" algn="ctr">
                <a:spcBef>
                  <a:spcPts val="0"/>
                </a:spcBef>
                <a:spcAft>
                  <a:spcPts val="800"/>
                </a:spcAft>
              </a:pPr>
              <a:r>
                <a:rPr lang="en-US" sz="2000" b="1" dirty="0">
                  <a:solidFill>
                    <a:srgbClr val="37740A"/>
                  </a:solidFill>
                  <a:latin typeface="Cambria" panose="02040503050406030204" pitchFamily="18" charset="0"/>
                  <a:ea typeface="Cambria" panose="02040503050406030204" pitchFamily="18" charset="0"/>
                  <a:cs typeface="Times New Roman" panose="02020603050405020304" pitchFamily="18" charset="0"/>
                </a:rPr>
                <a:t>CỐT TRUYỆN ĐƠN GIẢN</a:t>
              </a:r>
            </a:p>
            <a:p>
              <a:pPr marL="0" marR="0" algn="just">
                <a:spcBef>
                  <a:spcPts val="0"/>
                </a:spcBef>
                <a:spcAft>
                  <a:spcPts val="800"/>
                </a:spcAft>
              </a:pPr>
              <a:r>
                <a:rPr lang="en-US" sz="1800" dirty="0">
                  <a:effectLst/>
                  <a:latin typeface="Cambria" panose="02040503050406030204" pitchFamily="18" charset="0"/>
                  <a:ea typeface="Cambria" panose="02040503050406030204" pitchFamily="18" charset="0"/>
                  <a:cs typeface="Times New Roman" panose="02020603050405020304" pitchFamily="18" charset="0"/>
                </a:rPr>
                <a:t> Đơn tuyến, tập trung vào một nhân vật hoặc một tổ hợp nhiều cốt truyện đơn (tạo thành một “hệ thần thoại”)</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21" name="Nhóm 20">
            <a:extLst>
              <a:ext uri="{FF2B5EF4-FFF2-40B4-BE49-F238E27FC236}">
                <a16:creationId xmlns:a16="http://schemas.microsoft.com/office/drawing/2014/main" id="{AA3C4109-6F76-4A72-A11F-B7B2B37E35CC}"/>
              </a:ext>
            </a:extLst>
          </p:cNvPr>
          <p:cNvGrpSpPr/>
          <p:nvPr/>
        </p:nvGrpSpPr>
        <p:grpSpPr>
          <a:xfrm>
            <a:off x="6414058" y="1990059"/>
            <a:ext cx="2627627" cy="3621863"/>
            <a:chOff x="6517516" y="1990059"/>
            <a:chExt cx="2627627" cy="3621863"/>
          </a:xfrm>
        </p:grpSpPr>
        <p:pic>
          <p:nvPicPr>
            <p:cNvPr id="17" name="Hình ảnh 16">
              <a:extLst>
                <a:ext uri="{FF2B5EF4-FFF2-40B4-BE49-F238E27FC236}">
                  <a16:creationId xmlns:a16="http://schemas.microsoft.com/office/drawing/2014/main" id="{F0D2FA0D-A630-47CF-8F45-D1D497265B6F}"/>
                </a:ext>
              </a:extLst>
            </p:cNvPr>
            <p:cNvPicPr>
              <a:picLocks noChangeAspect="1"/>
            </p:cNvPicPr>
            <p:nvPr/>
          </p:nvPicPr>
          <p:blipFill>
            <a:blip r:embed="rId11"/>
            <a:stretch>
              <a:fillRect/>
            </a:stretch>
          </p:blipFill>
          <p:spPr>
            <a:xfrm>
              <a:off x="7324724" y="1990059"/>
              <a:ext cx="1012024" cy="963251"/>
            </a:xfrm>
            <a:prstGeom prst="rect">
              <a:avLst/>
            </a:prstGeom>
          </p:spPr>
        </p:pic>
        <p:sp>
          <p:nvSpPr>
            <p:cNvPr id="22" name="Hộp Văn bản 21">
              <a:extLst>
                <a:ext uri="{FF2B5EF4-FFF2-40B4-BE49-F238E27FC236}">
                  <a16:creationId xmlns:a16="http://schemas.microsoft.com/office/drawing/2014/main" id="{B80A8165-F560-4ACE-800C-70FF35BF9A17}"/>
                </a:ext>
              </a:extLst>
            </p:cNvPr>
            <p:cNvSpPr txBox="1"/>
            <p:nvPr/>
          </p:nvSpPr>
          <p:spPr>
            <a:xfrm>
              <a:off x="6517516" y="2965044"/>
              <a:ext cx="2627627" cy="2646878"/>
            </a:xfrm>
            <a:prstGeom prst="rect">
              <a:avLst/>
            </a:prstGeom>
            <a:noFill/>
          </p:spPr>
          <p:txBody>
            <a:bodyPr wrap="square">
              <a:spAutoFit/>
            </a:bodyPr>
            <a:lstStyle/>
            <a:p>
              <a:pPr marL="0" marR="0" algn="ctr">
                <a:spcBef>
                  <a:spcPts val="0"/>
                </a:spcBef>
              </a:pPr>
              <a:r>
                <a:rPr lang="en-US" sz="2000" b="1" dirty="0">
                  <a:solidFill>
                    <a:srgbClr val="37740A"/>
                  </a:solidFill>
                  <a:latin typeface="Cambria" panose="02040503050406030204" pitchFamily="18" charset="0"/>
                  <a:ea typeface="Cambria" panose="02040503050406030204" pitchFamily="18" charset="0"/>
                  <a:cs typeface="Times New Roman" panose="02020603050405020304" pitchFamily="18" charset="0"/>
                </a:rPr>
                <a:t>NHÂN VẬT </a:t>
              </a:r>
            </a:p>
            <a:p>
              <a:pPr marL="0" marR="0" algn="ctr">
                <a:spcBef>
                  <a:spcPts val="0"/>
                </a:spcBef>
              </a:pPr>
              <a:r>
                <a:rPr lang="en-US" sz="2000" b="1" dirty="0">
                  <a:solidFill>
                    <a:srgbClr val="37740A"/>
                  </a:solidFill>
                  <a:latin typeface="Cambria" panose="02040503050406030204" pitchFamily="18" charset="0"/>
                  <a:ea typeface="Cambria" panose="02040503050406030204" pitchFamily="18" charset="0"/>
                  <a:cs typeface="Times New Roman" panose="02020603050405020304" pitchFamily="18" charset="0"/>
                </a:rPr>
                <a:t>TRUNG TÂM </a:t>
              </a:r>
            </a:p>
            <a:p>
              <a:pPr marL="0" marR="0" algn="just">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L</a:t>
              </a:r>
              <a:r>
                <a:rPr lang="en-US" sz="1800" dirty="0">
                  <a:effectLst/>
                  <a:latin typeface="Cambria" panose="02040503050406030204" pitchFamily="18" charset="0"/>
                  <a:ea typeface="Cambria" panose="02040503050406030204" pitchFamily="18" charset="0"/>
                  <a:cs typeface="Times New Roman" panose="02020603050405020304" pitchFamily="18" charset="0"/>
                </a:rPr>
                <a:t>à các vị thần. Chức năng của nhân vật trong thần thoại là cắt nghĩa, lí giải các hiện tượng tự nhiên và đời sống xã hội, thể hiện niềm tin của con người cổ sơ.</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23" name="Nhóm 22">
            <a:extLst>
              <a:ext uri="{FF2B5EF4-FFF2-40B4-BE49-F238E27FC236}">
                <a16:creationId xmlns:a16="http://schemas.microsoft.com/office/drawing/2014/main" id="{EF66809A-F726-4030-85B2-2F23F67DDCFE}"/>
              </a:ext>
            </a:extLst>
          </p:cNvPr>
          <p:cNvGrpSpPr/>
          <p:nvPr/>
        </p:nvGrpSpPr>
        <p:grpSpPr>
          <a:xfrm>
            <a:off x="9461856" y="1990058"/>
            <a:ext cx="2098026" cy="3025354"/>
            <a:chOff x="9461856" y="1990058"/>
            <a:chExt cx="2098026" cy="3025354"/>
          </a:xfrm>
        </p:grpSpPr>
        <p:pic>
          <p:nvPicPr>
            <p:cNvPr id="2" name="Hình ảnh 1">
              <a:extLst>
                <a:ext uri="{FF2B5EF4-FFF2-40B4-BE49-F238E27FC236}">
                  <a16:creationId xmlns:a16="http://schemas.microsoft.com/office/drawing/2014/main" id="{F7FEF043-CCCC-460C-BA0A-DB99889C8E34}"/>
                </a:ext>
              </a:extLst>
            </p:cNvPr>
            <p:cNvPicPr>
              <a:picLocks noChangeAspect="1"/>
            </p:cNvPicPr>
            <p:nvPr/>
          </p:nvPicPr>
          <p:blipFill>
            <a:blip r:embed="rId12"/>
            <a:stretch>
              <a:fillRect/>
            </a:stretch>
          </p:blipFill>
          <p:spPr>
            <a:xfrm>
              <a:off x="10001809" y="1990058"/>
              <a:ext cx="1018120" cy="963251"/>
            </a:xfrm>
            <a:prstGeom prst="rect">
              <a:avLst/>
            </a:prstGeom>
          </p:spPr>
        </p:pic>
        <p:sp>
          <p:nvSpPr>
            <p:cNvPr id="24" name="Hộp Văn bản 23">
              <a:extLst>
                <a:ext uri="{FF2B5EF4-FFF2-40B4-BE49-F238E27FC236}">
                  <a16:creationId xmlns:a16="http://schemas.microsoft.com/office/drawing/2014/main" id="{A4403DA0-3312-4E94-96CB-5B49B37B4874}"/>
                </a:ext>
              </a:extLst>
            </p:cNvPr>
            <p:cNvSpPr txBox="1"/>
            <p:nvPr/>
          </p:nvSpPr>
          <p:spPr>
            <a:xfrm>
              <a:off x="9461856" y="2953309"/>
              <a:ext cx="2098026" cy="2062103"/>
            </a:xfrm>
            <a:prstGeom prst="rect">
              <a:avLst/>
            </a:prstGeom>
            <a:noFill/>
          </p:spPr>
          <p:txBody>
            <a:bodyPr wrap="square">
              <a:spAutoFit/>
            </a:bodyPr>
            <a:lstStyle/>
            <a:p>
              <a:pPr algn="ctr"/>
              <a:r>
                <a:rPr lang="en-US" sz="2000" b="1" dirty="0">
                  <a:solidFill>
                    <a:srgbClr val="37740A"/>
                  </a:solidFill>
                  <a:latin typeface="Cambria" panose="02040503050406030204" pitchFamily="18" charset="0"/>
                  <a:ea typeface="Cambria" panose="02040503050406030204" pitchFamily="18" charset="0"/>
                  <a:cs typeface="Times New Roman" panose="02020603050405020304" pitchFamily="18" charset="0"/>
                </a:rPr>
                <a:t>NGHỆ THUẬT</a:t>
              </a:r>
            </a:p>
            <a:p>
              <a:pPr algn="just"/>
              <a:r>
                <a:rPr lang="en-US" sz="1800" dirty="0">
                  <a:effectLst/>
                  <a:latin typeface="Cambria" panose="02040503050406030204" pitchFamily="18" charset="0"/>
                  <a:ea typeface="Cambria" panose="02040503050406030204" pitchFamily="18" charset="0"/>
                </a:rPr>
                <a:t>Không gian vũ trụ, nhiều cõi, thời gian phiếm chỉ, ước lệ, tư duy hồn nhiên, tính lãng manh, bay bổng.</a:t>
              </a:r>
              <a:endParaRPr lang="en-US"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0479478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9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2"/>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 calcmode="lin" valueType="num">
                                      <p:cBhvr>
                                        <p:cTn id="29"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9"/>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1000" fill="hold"/>
                                        <p:tgtEl>
                                          <p:spTgt spid="21"/>
                                        </p:tgtEl>
                                        <p:attrNameLst>
                                          <p:attrName>ppt_w</p:attrName>
                                        </p:attrNameLst>
                                      </p:cBhvr>
                                      <p:tavLst>
                                        <p:tav tm="0">
                                          <p:val>
                                            <p:fltVal val="0"/>
                                          </p:val>
                                        </p:tav>
                                        <p:tav tm="100000">
                                          <p:val>
                                            <p:strVal val="#ppt_w"/>
                                          </p:val>
                                        </p:tav>
                                      </p:tavLst>
                                    </p:anim>
                                    <p:anim calcmode="lin" valueType="num">
                                      <p:cBhvr>
                                        <p:cTn id="34" dur="1000" fill="hold"/>
                                        <p:tgtEl>
                                          <p:spTgt spid="21"/>
                                        </p:tgtEl>
                                        <p:attrNameLst>
                                          <p:attrName>ppt_h</p:attrName>
                                        </p:attrNameLst>
                                      </p:cBhvr>
                                      <p:tavLst>
                                        <p:tav tm="0">
                                          <p:val>
                                            <p:fltVal val="0"/>
                                          </p:val>
                                        </p:tav>
                                        <p:tav tm="100000">
                                          <p:val>
                                            <p:strVal val="#ppt_h"/>
                                          </p:val>
                                        </p:tav>
                                      </p:tavLst>
                                    </p:anim>
                                    <p:anim calcmode="lin" valueType="num">
                                      <p:cBhvr>
                                        <p:cTn id="3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1"/>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 calcmode="lin" valueType="num">
                                      <p:cBhvr>
                                        <p:cTn id="41"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42" y="-14990"/>
            <a:ext cx="12253484" cy="6887980"/>
          </a:xfrm>
          <a:prstGeom prst="rect">
            <a:avLst/>
          </a:prstGeom>
        </p:spPr>
      </p:pic>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01329" y="-185336"/>
            <a:ext cx="7647012" cy="5732195"/>
          </a:xfrm>
          <a:prstGeom prst="rect">
            <a:avLst/>
          </a:prstGeom>
        </p:spPr>
      </p:pic>
      <p:sp>
        <p:nvSpPr>
          <p:cNvPr id="6" name="文本框 5"/>
          <p:cNvSpPr txBox="1"/>
          <p:nvPr/>
        </p:nvSpPr>
        <p:spPr>
          <a:xfrm rot="21139151">
            <a:off x="3794606" y="2828836"/>
            <a:ext cx="5542385" cy="1200329"/>
          </a:xfrm>
          <a:prstGeom prst="rect">
            <a:avLst/>
          </a:prstGeom>
          <a:noFill/>
        </p:spPr>
        <p:txBody>
          <a:bodyPr wrap="square" rtlCol="0">
            <a:spAutoFit/>
          </a:bodyPr>
          <a:lstStyle/>
          <a:p>
            <a:pPr algn="ctr"/>
            <a:r>
              <a:rPr lang="en-US" altLang="zh-CN" sz="7200" b="1" dirty="0">
                <a:solidFill>
                  <a:srgbClr val="37740A"/>
                </a:solidFill>
                <a:latin typeface="Cambria" panose="02040503050406030204" pitchFamily="18" charset="0"/>
                <a:ea typeface="Cambria" panose="02040503050406030204" pitchFamily="18" charset="0"/>
                <a:cs typeface="+mn-ea"/>
                <a:sym typeface="+mn-lt"/>
              </a:rPr>
              <a:t>Luyện tập</a:t>
            </a:r>
            <a:endParaRPr lang="zh-CN" altLang="en-US" sz="7200" b="1" dirty="0">
              <a:solidFill>
                <a:srgbClr val="37740A"/>
              </a:solidFill>
              <a:latin typeface="Cambria" panose="02040503050406030204" pitchFamily="18" charset="0"/>
              <a:cs typeface="+mn-ea"/>
              <a:sym typeface="+mn-lt"/>
            </a:endParaRPr>
          </a:p>
        </p:txBody>
      </p:sp>
      <p:pic>
        <p:nvPicPr>
          <p:cNvPr id="7" name="图片 6" descr="图片包含 玩偶, 玩具, 室内, 天空&#10;&#10;已生成极高可信度的说明"/>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949815">
            <a:off x="4126463" y="416168"/>
            <a:ext cx="2906962" cy="2906962"/>
          </a:xfrm>
          <a:prstGeom prst="rect">
            <a:avLst/>
          </a:prstGeom>
        </p:spPr>
      </p:pic>
      <p:pic>
        <p:nvPicPr>
          <p:cNvPr id="8" name="图片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3763" y="1601458"/>
            <a:ext cx="3966148" cy="2974611"/>
          </a:xfrm>
          <a:prstGeom prst="rect">
            <a:avLst/>
          </a:prstGeom>
        </p:spPr>
      </p:pic>
    </p:spTree>
    <p:extLst>
      <p:ext uri="{BB962C8B-B14F-4D97-AF65-F5344CB8AC3E}">
        <p14:creationId xmlns:p14="http://schemas.microsoft.com/office/powerpoint/2010/main" val="3659503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7"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200"/>
                                        <p:tgtEl>
                                          <p:spTgt spid="8"/>
                                        </p:tgtEl>
                                      </p:cBhvr>
                                    </p:animEffect>
                                    <p:anim calcmode="lin" valueType="num">
                                      <p:cBhvr>
                                        <p:cTn id="16" dur="1200" fill="hold"/>
                                        <p:tgtEl>
                                          <p:spTgt spid="8"/>
                                        </p:tgtEl>
                                        <p:attrNameLst>
                                          <p:attrName>ppt_x</p:attrName>
                                        </p:attrNameLst>
                                      </p:cBhvr>
                                      <p:tavLst>
                                        <p:tav tm="0">
                                          <p:val>
                                            <p:strVal val="#ppt_x"/>
                                          </p:val>
                                        </p:tav>
                                        <p:tav tm="100000">
                                          <p:val>
                                            <p:strVal val="#ppt_x"/>
                                          </p:val>
                                        </p:tav>
                                      </p:tavLst>
                                    </p:anim>
                                    <p:anim calcmode="lin" valueType="num">
                                      <p:cBhvr>
                                        <p:cTn id="17" dur="1200" fill="hold"/>
                                        <p:tgtEl>
                                          <p:spTgt spid="8"/>
                                        </p:tgtEl>
                                        <p:attrNameLst>
                                          <p:attrName>ppt_y</p:attrName>
                                        </p:attrNameLst>
                                      </p:cBhvr>
                                      <p:tavLst>
                                        <p:tav tm="0">
                                          <p:val>
                                            <p:strVal val="#ppt_y+.1"/>
                                          </p:val>
                                        </p:tav>
                                        <p:tav tm="100000">
                                          <p:val>
                                            <p:strVal val="#ppt_y"/>
                                          </p:val>
                                        </p:tav>
                                      </p:tavLst>
                                    </p:anim>
                                  </p:childTnLst>
                                </p:cTn>
                              </p:par>
                              <p:par>
                                <p:cTn id="18" presetID="22" presetClass="entr" presetSubtype="4" fill="hold" nodeType="withEffect">
                                  <p:stCondLst>
                                    <p:cond delay="110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53" presetClass="entr" presetSubtype="16" fill="hold" grpId="0" nodeType="withEffect">
                                  <p:stCondLst>
                                    <p:cond delay="160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A_图片 7" descr="图片包含 事情&#10;&#10;已生成高可信度的说明"/>
          <p:cNvPicPr>
            <a:picLocks noChangeAspect="1"/>
          </p:cNvPicPr>
          <p:nvPr>
            <p:custDataLst>
              <p:tags r:id="rId1"/>
            </p:custDataLst>
          </p:nvPr>
        </p:nvPicPr>
        <p:blipFill>
          <a:blip r:embed="rId5" cstate="email">
            <a:extLst>
              <a:ext uri="{28A0092B-C50C-407E-A947-70E740481C1C}">
                <a14:useLocalDpi xmlns:a14="http://schemas.microsoft.com/office/drawing/2010/main"/>
              </a:ext>
            </a:extLst>
          </a:blip>
          <a:stretch>
            <a:fillRect/>
          </a:stretch>
        </p:blipFill>
        <p:spPr>
          <a:xfrm>
            <a:off x="1334336" y="145408"/>
            <a:ext cx="9275065" cy="2166006"/>
          </a:xfrm>
          <a:prstGeom prst="rect">
            <a:avLst/>
          </a:prstGeom>
        </p:spPr>
      </p:pic>
      <p:sp>
        <p:nvSpPr>
          <p:cNvPr id="9" name="Hình chữ nhật: Góc Tròn 8">
            <a:extLst>
              <a:ext uri="{FF2B5EF4-FFF2-40B4-BE49-F238E27FC236}">
                <a16:creationId xmlns:a16="http://schemas.microsoft.com/office/drawing/2014/main" id="{E5828645-A4E9-43B3-B1E0-DC8F3B562828}"/>
              </a:ext>
            </a:extLst>
          </p:cNvPr>
          <p:cNvSpPr/>
          <p:nvPr/>
        </p:nvSpPr>
        <p:spPr>
          <a:xfrm>
            <a:off x="1053548" y="2104345"/>
            <a:ext cx="10441861" cy="3992048"/>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文本框 1"/>
          <p:cNvSpPr txBox="1"/>
          <p:nvPr/>
        </p:nvSpPr>
        <p:spPr>
          <a:xfrm>
            <a:off x="5158683" y="2062629"/>
            <a:ext cx="2420856" cy="707886"/>
          </a:xfrm>
          <a:prstGeom prst="rect">
            <a:avLst/>
          </a:prstGeom>
          <a:noFill/>
        </p:spPr>
        <p:txBody>
          <a:bodyPr wrap="none" rtlCol="0">
            <a:spAutoFit/>
          </a:bodyPr>
          <a:lstStyle/>
          <a:p>
            <a:r>
              <a:rPr lang="en-US" altLang="zh-CN" sz="4000" b="1" dirty="0">
                <a:solidFill>
                  <a:srgbClr val="2F671B"/>
                </a:solidFill>
                <a:latin typeface="Cambria" panose="02040503050406030204" pitchFamily="18" charset="0"/>
                <a:ea typeface="Cambria" panose="02040503050406030204" pitchFamily="18" charset="0"/>
                <a:cs typeface="+mn-ea"/>
                <a:sym typeface="+mn-lt"/>
              </a:rPr>
              <a:t>Nhiệm vụ</a:t>
            </a:r>
            <a:endParaRPr lang="zh-CN" altLang="en-US" sz="4000" b="1" dirty="0">
              <a:solidFill>
                <a:srgbClr val="2F671B"/>
              </a:solidFill>
              <a:latin typeface="Cambria" panose="02040503050406030204" pitchFamily="18" charset="0"/>
              <a:cs typeface="+mn-ea"/>
              <a:sym typeface="+mn-lt"/>
            </a:endParaRPr>
          </a:p>
        </p:txBody>
      </p:sp>
      <p:grpSp>
        <p:nvGrpSpPr>
          <p:cNvPr id="12" name="组合 11"/>
          <p:cNvGrpSpPr/>
          <p:nvPr/>
        </p:nvGrpSpPr>
        <p:grpSpPr>
          <a:xfrm>
            <a:off x="0" y="6071016"/>
            <a:ext cx="12192000" cy="812080"/>
            <a:chOff x="0" y="6071016"/>
            <a:chExt cx="12192000" cy="812080"/>
          </a:xfrm>
        </p:grpSpPr>
        <p:pic>
          <p:nvPicPr>
            <p:cNvPr id="10" name="图片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071016"/>
              <a:ext cx="6297292" cy="812080"/>
            </a:xfrm>
            <a:prstGeom prst="rect">
              <a:avLst/>
            </a:prstGeom>
          </p:spPr>
        </p:pic>
        <p:pic>
          <p:nvPicPr>
            <p:cNvPr id="11" name="图片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94708" y="6071016"/>
              <a:ext cx="6297292" cy="812080"/>
            </a:xfrm>
            <a:prstGeom prst="rect">
              <a:avLst/>
            </a:prstGeom>
          </p:spPr>
        </p:pic>
      </p:grpSp>
      <p:pic>
        <p:nvPicPr>
          <p:cNvPr id="13" name="图片 12"/>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 y="0"/>
            <a:ext cx="5600700" cy="2625107"/>
          </a:xfrm>
          <a:prstGeom prst="rect">
            <a:avLst/>
          </a:prstGeom>
        </p:spPr>
      </p:pic>
      <p:pic>
        <p:nvPicPr>
          <p:cNvPr id="14" name="图片 13"/>
          <p:cNvPicPr>
            <a:picLocks noChangeAspect="1"/>
          </p:cNvPicPr>
          <p:nvPr/>
        </p:nvPicPr>
        <p:blipFill rotWithShape="1">
          <a:blip r:embed="rId8" cstate="screen">
            <a:extLst>
              <a:ext uri="{28A0092B-C50C-407E-A947-70E740481C1C}">
                <a14:useLocalDpi xmlns:a14="http://schemas.microsoft.com/office/drawing/2010/main"/>
              </a:ext>
            </a:extLst>
          </a:blip>
          <a:srcRect r="-316"/>
          <a:stretch>
            <a:fillRect/>
          </a:stretch>
        </p:blipFill>
        <p:spPr>
          <a:xfrm>
            <a:off x="7698612" y="0"/>
            <a:ext cx="4526046" cy="2625107"/>
          </a:xfrm>
          <a:prstGeom prst="rect">
            <a:avLst/>
          </a:prstGeom>
        </p:spPr>
      </p:pic>
      <p:sp>
        <p:nvSpPr>
          <p:cNvPr id="15" name="Hộp Văn bản 14">
            <a:extLst>
              <a:ext uri="{FF2B5EF4-FFF2-40B4-BE49-F238E27FC236}">
                <a16:creationId xmlns:a16="http://schemas.microsoft.com/office/drawing/2014/main" id="{4D56E40D-609A-462F-A6D6-081ACA91125A}"/>
              </a:ext>
            </a:extLst>
          </p:cNvPr>
          <p:cNvSpPr txBox="1"/>
          <p:nvPr/>
        </p:nvSpPr>
        <p:spPr>
          <a:xfrm>
            <a:off x="1181220" y="2655768"/>
            <a:ext cx="10040058" cy="1131785"/>
          </a:xfrm>
          <a:prstGeom prst="rect">
            <a:avLst/>
          </a:prstGeom>
          <a:noFill/>
        </p:spPr>
        <p:txBody>
          <a:bodyPr wrap="square">
            <a:spAutoFit/>
          </a:bodyPr>
          <a:lstStyle/>
          <a:p>
            <a:pPr marL="342900" marR="0" indent="-342900" algn="just">
              <a:lnSpc>
                <a:spcPct val="150000"/>
              </a:lnSpc>
              <a:spcBef>
                <a:spcPts val="0"/>
              </a:spcBef>
              <a:spcAft>
                <a:spcPts val="800"/>
              </a:spcAft>
              <a:buFont typeface="Arial" panose="020B0604020202020204" pitchFamily="34" charset="0"/>
              <a:buChar char="•"/>
            </a:pPr>
            <a:r>
              <a:rPr lang="en-US" sz="2400" b="1" dirty="0">
                <a:effectLst/>
                <a:latin typeface="Cambria" panose="02040503050406030204" pitchFamily="18" charset="0"/>
                <a:ea typeface="Cambria" panose="02040503050406030204" pitchFamily="18" charset="0"/>
                <a:cs typeface="Times New Roman" panose="02020603050405020304" pitchFamily="18" charset="0"/>
              </a:rPr>
              <a:t>Yêu cầu: </a:t>
            </a:r>
            <a:r>
              <a:rPr lang="en-US" sz="2400" dirty="0">
                <a:effectLst/>
                <a:latin typeface="Cambria" panose="02040503050406030204" pitchFamily="18" charset="0"/>
                <a:ea typeface="Cambria" panose="02040503050406030204" pitchFamily="18" charset="0"/>
              </a:rPr>
              <a:t>HS đọc truyện kể và chia sẻ về các đặc trưng của truyện kể theo tri thức Ngữ văn với các bạn trong lớp. </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8" name="图片 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306246" y="5134642"/>
            <a:ext cx="1822644" cy="1524429"/>
          </a:xfrm>
          <a:prstGeom prst="rect">
            <a:avLst/>
          </a:prstGeom>
        </p:spPr>
      </p:pic>
      <p:sp>
        <p:nvSpPr>
          <p:cNvPr id="16" name="Hộp Văn bản 15">
            <a:extLst>
              <a:ext uri="{FF2B5EF4-FFF2-40B4-BE49-F238E27FC236}">
                <a16:creationId xmlns:a16="http://schemas.microsoft.com/office/drawing/2014/main" id="{716776FE-D2EA-4451-AC38-18B1F569718C}"/>
              </a:ext>
            </a:extLst>
          </p:cNvPr>
          <p:cNvSpPr txBox="1"/>
          <p:nvPr/>
        </p:nvSpPr>
        <p:spPr>
          <a:xfrm>
            <a:off x="1181220" y="3687755"/>
            <a:ext cx="8569067" cy="1890967"/>
          </a:xfrm>
          <a:prstGeom prst="rect">
            <a:avLst/>
          </a:prstGeom>
          <a:noFill/>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en-US" sz="2400" b="1" dirty="0">
                <a:latin typeface="Cambria" panose="02040503050406030204" pitchFamily="18" charset="0"/>
                <a:ea typeface="Cambria" panose="02040503050406030204" pitchFamily="18" charset="0"/>
              </a:rPr>
              <a:t>Gợi ý:</a:t>
            </a:r>
          </a:p>
          <a:p>
            <a:pPr marL="0" marR="0" algn="just">
              <a:lnSpc>
                <a:spcPct val="150000"/>
              </a:lnSpc>
              <a:spcBef>
                <a:spcPts val="0"/>
              </a:spcBef>
              <a:spcAft>
                <a:spcPts val="800"/>
              </a:spcAft>
            </a:pPr>
            <a:r>
              <a:rPr lang="en-US" sz="2400" dirty="0">
                <a:latin typeface="Cambria" panose="02040503050406030204" pitchFamily="18" charset="0"/>
                <a:ea typeface="Cambria" panose="02040503050406030204" pitchFamily="18" charset="0"/>
              </a:rPr>
              <a:t>- Mây trắng còn bay (Bảo Ninh) </a:t>
            </a:r>
          </a:p>
          <a:p>
            <a:pPr marL="0" marR="0" algn="just">
              <a:lnSpc>
                <a:spcPct val="150000"/>
              </a:lnSpc>
              <a:spcBef>
                <a:spcPts val="0"/>
              </a:spcBef>
              <a:spcAft>
                <a:spcPts val="800"/>
              </a:spcAft>
            </a:pPr>
            <a:r>
              <a:rPr lang="en-US" sz="2400" dirty="0">
                <a:latin typeface="Cambria" panose="02040503050406030204" pitchFamily="18" charset="0"/>
                <a:ea typeface="Cambria" panose="02040503050406030204" pitchFamily="18" charset="0"/>
              </a:rPr>
              <a:t>- Truyện về nữ thần Demeter (Thần thoại Hi Lạp) </a:t>
            </a:r>
          </a:p>
        </p:txBody>
      </p:sp>
    </p:spTree>
    <p:extLst>
      <p:ext uri="{BB962C8B-B14F-4D97-AF65-F5344CB8AC3E}">
        <p14:creationId xmlns:p14="http://schemas.microsoft.com/office/powerpoint/2010/main" val="36577700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110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1600"/>
                            </p:stCondLst>
                            <p:childTnLst>
                              <p:par>
                                <p:cTn id="25" presetID="42"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42" y="-14990"/>
            <a:ext cx="12253484" cy="6887980"/>
          </a:xfrm>
          <a:prstGeom prst="rect">
            <a:avLst/>
          </a:prstGeom>
        </p:spPr>
      </p:pic>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01329" y="-185336"/>
            <a:ext cx="7647012" cy="5732195"/>
          </a:xfrm>
          <a:prstGeom prst="rect">
            <a:avLst/>
          </a:prstGeom>
        </p:spPr>
      </p:pic>
      <p:sp>
        <p:nvSpPr>
          <p:cNvPr id="6" name="文本框 5"/>
          <p:cNvSpPr txBox="1"/>
          <p:nvPr/>
        </p:nvSpPr>
        <p:spPr>
          <a:xfrm rot="21139151">
            <a:off x="3869388" y="2728809"/>
            <a:ext cx="5397631" cy="1400383"/>
          </a:xfrm>
          <a:prstGeom prst="rect">
            <a:avLst/>
          </a:prstGeom>
          <a:noFill/>
        </p:spPr>
        <p:txBody>
          <a:bodyPr wrap="none" rtlCol="0">
            <a:spAutoFit/>
          </a:bodyPr>
          <a:lstStyle/>
          <a:p>
            <a:r>
              <a:rPr lang="en-US" altLang="zh-CN" sz="8500" b="1" dirty="0">
                <a:solidFill>
                  <a:srgbClr val="37740A"/>
                </a:solidFill>
                <a:latin typeface="Cambria" panose="02040503050406030204" pitchFamily="18" charset="0"/>
                <a:ea typeface="Cambria" panose="02040503050406030204" pitchFamily="18" charset="0"/>
                <a:cs typeface="+mn-ea"/>
                <a:sym typeface="+mn-lt"/>
              </a:rPr>
              <a:t>Khởi động</a:t>
            </a:r>
            <a:endParaRPr lang="zh-CN" altLang="en-US" sz="8500" b="1" dirty="0">
              <a:solidFill>
                <a:srgbClr val="37740A"/>
              </a:solidFill>
              <a:latin typeface="Cambria" panose="02040503050406030204" pitchFamily="18" charset="0"/>
              <a:cs typeface="+mn-ea"/>
              <a:sym typeface="+mn-lt"/>
            </a:endParaRPr>
          </a:p>
        </p:txBody>
      </p:sp>
      <p:pic>
        <p:nvPicPr>
          <p:cNvPr id="7" name="图片 6" descr="图片包含 玩偶, 玩具, 室内, 天空&#10;&#10;已生成极高可信度的说明"/>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949815">
            <a:off x="4126463" y="416168"/>
            <a:ext cx="2906962" cy="2906962"/>
          </a:xfrm>
          <a:prstGeom prst="rect">
            <a:avLst/>
          </a:prstGeom>
        </p:spPr>
      </p:pic>
      <p:pic>
        <p:nvPicPr>
          <p:cNvPr id="8" name="图片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3763" y="1601458"/>
            <a:ext cx="3966148" cy="297461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7"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200"/>
                                        <p:tgtEl>
                                          <p:spTgt spid="8"/>
                                        </p:tgtEl>
                                      </p:cBhvr>
                                    </p:animEffect>
                                    <p:anim calcmode="lin" valueType="num">
                                      <p:cBhvr>
                                        <p:cTn id="16" dur="1200" fill="hold"/>
                                        <p:tgtEl>
                                          <p:spTgt spid="8"/>
                                        </p:tgtEl>
                                        <p:attrNameLst>
                                          <p:attrName>ppt_x</p:attrName>
                                        </p:attrNameLst>
                                      </p:cBhvr>
                                      <p:tavLst>
                                        <p:tav tm="0">
                                          <p:val>
                                            <p:strVal val="#ppt_x"/>
                                          </p:val>
                                        </p:tav>
                                        <p:tav tm="100000">
                                          <p:val>
                                            <p:strVal val="#ppt_x"/>
                                          </p:val>
                                        </p:tav>
                                      </p:tavLst>
                                    </p:anim>
                                    <p:anim calcmode="lin" valueType="num">
                                      <p:cBhvr>
                                        <p:cTn id="17" dur="1200" fill="hold"/>
                                        <p:tgtEl>
                                          <p:spTgt spid="8"/>
                                        </p:tgtEl>
                                        <p:attrNameLst>
                                          <p:attrName>ppt_y</p:attrName>
                                        </p:attrNameLst>
                                      </p:cBhvr>
                                      <p:tavLst>
                                        <p:tav tm="0">
                                          <p:val>
                                            <p:strVal val="#ppt_y+.1"/>
                                          </p:val>
                                        </p:tav>
                                        <p:tav tm="100000">
                                          <p:val>
                                            <p:strVal val="#ppt_y"/>
                                          </p:val>
                                        </p:tav>
                                      </p:tavLst>
                                    </p:anim>
                                  </p:childTnLst>
                                </p:cTn>
                              </p:par>
                              <p:par>
                                <p:cTn id="18" presetID="22" presetClass="entr" presetSubtype="4" fill="hold" nodeType="withEffect">
                                  <p:stCondLst>
                                    <p:cond delay="110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53" presetClass="entr" presetSubtype="16" fill="hold" grpId="0" nodeType="withEffect">
                                  <p:stCondLst>
                                    <p:cond delay="160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42" y="-14990"/>
            <a:ext cx="12253484" cy="6887980"/>
          </a:xfrm>
          <a:prstGeom prst="rect">
            <a:avLst/>
          </a:prstGeom>
        </p:spPr>
      </p:pic>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01329" y="-185336"/>
            <a:ext cx="7647012" cy="5732195"/>
          </a:xfrm>
          <a:prstGeom prst="rect">
            <a:avLst/>
          </a:prstGeom>
        </p:spPr>
      </p:pic>
      <p:sp>
        <p:nvSpPr>
          <p:cNvPr id="6" name="文本框 5"/>
          <p:cNvSpPr txBox="1"/>
          <p:nvPr/>
        </p:nvSpPr>
        <p:spPr>
          <a:xfrm rot="21139151">
            <a:off x="3794606" y="2828836"/>
            <a:ext cx="5542385" cy="1200329"/>
          </a:xfrm>
          <a:prstGeom prst="rect">
            <a:avLst/>
          </a:prstGeom>
          <a:noFill/>
        </p:spPr>
        <p:txBody>
          <a:bodyPr wrap="square" rtlCol="0">
            <a:spAutoFit/>
          </a:bodyPr>
          <a:lstStyle/>
          <a:p>
            <a:pPr algn="ctr"/>
            <a:r>
              <a:rPr lang="en-US" altLang="zh-CN" sz="7200" b="1" dirty="0">
                <a:solidFill>
                  <a:srgbClr val="37740A"/>
                </a:solidFill>
                <a:latin typeface="Cambria" panose="02040503050406030204" pitchFamily="18" charset="0"/>
                <a:ea typeface="Cambria" panose="02040503050406030204" pitchFamily="18" charset="0"/>
                <a:cs typeface="+mn-ea"/>
                <a:sym typeface="+mn-lt"/>
              </a:rPr>
              <a:t>Vận dụng</a:t>
            </a:r>
            <a:endParaRPr lang="zh-CN" altLang="en-US" sz="7200" b="1" dirty="0">
              <a:solidFill>
                <a:srgbClr val="37740A"/>
              </a:solidFill>
              <a:latin typeface="Cambria" panose="02040503050406030204" pitchFamily="18" charset="0"/>
              <a:cs typeface="+mn-ea"/>
              <a:sym typeface="+mn-lt"/>
            </a:endParaRPr>
          </a:p>
        </p:txBody>
      </p:sp>
      <p:pic>
        <p:nvPicPr>
          <p:cNvPr id="7" name="图片 6" descr="图片包含 玩偶, 玩具, 室内, 天空&#10;&#10;已生成极高可信度的说明"/>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949815">
            <a:off x="4126463" y="416168"/>
            <a:ext cx="2906962" cy="2906962"/>
          </a:xfrm>
          <a:prstGeom prst="rect">
            <a:avLst/>
          </a:prstGeom>
        </p:spPr>
      </p:pic>
      <p:pic>
        <p:nvPicPr>
          <p:cNvPr id="8" name="图片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3763" y="1601458"/>
            <a:ext cx="3966148" cy="2974611"/>
          </a:xfrm>
          <a:prstGeom prst="rect">
            <a:avLst/>
          </a:prstGeom>
        </p:spPr>
      </p:pic>
    </p:spTree>
    <p:extLst>
      <p:ext uri="{BB962C8B-B14F-4D97-AF65-F5344CB8AC3E}">
        <p14:creationId xmlns:p14="http://schemas.microsoft.com/office/powerpoint/2010/main" val="7429577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7"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200"/>
                                        <p:tgtEl>
                                          <p:spTgt spid="8"/>
                                        </p:tgtEl>
                                      </p:cBhvr>
                                    </p:animEffect>
                                    <p:anim calcmode="lin" valueType="num">
                                      <p:cBhvr>
                                        <p:cTn id="16" dur="1200" fill="hold"/>
                                        <p:tgtEl>
                                          <p:spTgt spid="8"/>
                                        </p:tgtEl>
                                        <p:attrNameLst>
                                          <p:attrName>ppt_x</p:attrName>
                                        </p:attrNameLst>
                                      </p:cBhvr>
                                      <p:tavLst>
                                        <p:tav tm="0">
                                          <p:val>
                                            <p:strVal val="#ppt_x"/>
                                          </p:val>
                                        </p:tav>
                                        <p:tav tm="100000">
                                          <p:val>
                                            <p:strVal val="#ppt_x"/>
                                          </p:val>
                                        </p:tav>
                                      </p:tavLst>
                                    </p:anim>
                                    <p:anim calcmode="lin" valueType="num">
                                      <p:cBhvr>
                                        <p:cTn id="17" dur="1200" fill="hold"/>
                                        <p:tgtEl>
                                          <p:spTgt spid="8"/>
                                        </p:tgtEl>
                                        <p:attrNameLst>
                                          <p:attrName>ppt_y</p:attrName>
                                        </p:attrNameLst>
                                      </p:cBhvr>
                                      <p:tavLst>
                                        <p:tav tm="0">
                                          <p:val>
                                            <p:strVal val="#ppt_y+.1"/>
                                          </p:val>
                                        </p:tav>
                                        <p:tav tm="100000">
                                          <p:val>
                                            <p:strVal val="#ppt_y"/>
                                          </p:val>
                                        </p:tav>
                                      </p:tavLst>
                                    </p:anim>
                                  </p:childTnLst>
                                </p:cTn>
                              </p:par>
                              <p:par>
                                <p:cTn id="18" presetID="22" presetClass="entr" presetSubtype="4" fill="hold" nodeType="withEffect">
                                  <p:stCondLst>
                                    <p:cond delay="110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53" presetClass="entr" presetSubtype="16" fill="hold" grpId="0" nodeType="withEffect">
                                  <p:stCondLst>
                                    <p:cond delay="160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A_图片 7" descr="图片包含 事情&#10;&#10;已生成高可信度的说明"/>
          <p:cNvPicPr>
            <a:picLocks noChangeAspect="1"/>
          </p:cNvPicPr>
          <p:nvPr>
            <p:custDataLst>
              <p:tags r:id="rId1"/>
            </p:custDataLst>
          </p:nvPr>
        </p:nvPicPr>
        <p:blipFill>
          <a:blip r:embed="rId5" cstate="email">
            <a:extLst>
              <a:ext uri="{28A0092B-C50C-407E-A947-70E740481C1C}">
                <a14:useLocalDpi xmlns:a14="http://schemas.microsoft.com/office/drawing/2010/main"/>
              </a:ext>
            </a:extLst>
          </a:blip>
          <a:stretch>
            <a:fillRect/>
          </a:stretch>
        </p:blipFill>
        <p:spPr>
          <a:xfrm>
            <a:off x="1334336" y="145408"/>
            <a:ext cx="9275065" cy="2166006"/>
          </a:xfrm>
          <a:prstGeom prst="rect">
            <a:avLst/>
          </a:prstGeom>
        </p:spPr>
      </p:pic>
      <p:sp>
        <p:nvSpPr>
          <p:cNvPr id="9" name="Hình chữ nhật: Góc Tròn 8">
            <a:extLst>
              <a:ext uri="{FF2B5EF4-FFF2-40B4-BE49-F238E27FC236}">
                <a16:creationId xmlns:a16="http://schemas.microsoft.com/office/drawing/2014/main" id="{E5828645-A4E9-43B3-B1E0-DC8F3B562828}"/>
              </a:ext>
            </a:extLst>
          </p:cNvPr>
          <p:cNvSpPr/>
          <p:nvPr/>
        </p:nvSpPr>
        <p:spPr>
          <a:xfrm>
            <a:off x="1053548" y="2104345"/>
            <a:ext cx="10441861" cy="3992048"/>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文本框 1"/>
          <p:cNvSpPr txBox="1"/>
          <p:nvPr/>
        </p:nvSpPr>
        <p:spPr>
          <a:xfrm>
            <a:off x="5158683" y="2062629"/>
            <a:ext cx="2420856" cy="707886"/>
          </a:xfrm>
          <a:prstGeom prst="rect">
            <a:avLst/>
          </a:prstGeom>
          <a:noFill/>
        </p:spPr>
        <p:txBody>
          <a:bodyPr wrap="none" rtlCol="0">
            <a:spAutoFit/>
          </a:bodyPr>
          <a:lstStyle/>
          <a:p>
            <a:r>
              <a:rPr lang="en-US" altLang="zh-CN" sz="4000" b="1" dirty="0">
                <a:solidFill>
                  <a:srgbClr val="2F671B"/>
                </a:solidFill>
                <a:latin typeface="Cambria" panose="02040503050406030204" pitchFamily="18" charset="0"/>
                <a:ea typeface="Cambria" panose="02040503050406030204" pitchFamily="18" charset="0"/>
                <a:cs typeface="+mn-ea"/>
                <a:sym typeface="+mn-lt"/>
              </a:rPr>
              <a:t>Nhiệm vụ</a:t>
            </a:r>
            <a:endParaRPr lang="zh-CN" altLang="en-US" sz="4000" b="1" dirty="0">
              <a:solidFill>
                <a:srgbClr val="2F671B"/>
              </a:solidFill>
              <a:latin typeface="Cambria" panose="02040503050406030204" pitchFamily="18" charset="0"/>
              <a:cs typeface="+mn-ea"/>
              <a:sym typeface="+mn-lt"/>
            </a:endParaRPr>
          </a:p>
        </p:txBody>
      </p:sp>
      <p:grpSp>
        <p:nvGrpSpPr>
          <p:cNvPr id="12" name="组合 11"/>
          <p:cNvGrpSpPr/>
          <p:nvPr/>
        </p:nvGrpSpPr>
        <p:grpSpPr>
          <a:xfrm>
            <a:off x="0" y="6071016"/>
            <a:ext cx="12192000" cy="812080"/>
            <a:chOff x="0" y="6071016"/>
            <a:chExt cx="12192000" cy="812080"/>
          </a:xfrm>
        </p:grpSpPr>
        <p:pic>
          <p:nvPicPr>
            <p:cNvPr id="10" name="图片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071016"/>
              <a:ext cx="6297292" cy="812080"/>
            </a:xfrm>
            <a:prstGeom prst="rect">
              <a:avLst/>
            </a:prstGeom>
          </p:spPr>
        </p:pic>
        <p:pic>
          <p:nvPicPr>
            <p:cNvPr id="11" name="图片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94708" y="6071016"/>
              <a:ext cx="6297292" cy="812080"/>
            </a:xfrm>
            <a:prstGeom prst="rect">
              <a:avLst/>
            </a:prstGeom>
          </p:spPr>
        </p:pic>
      </p:grpSp>
      <p:pic>
        <p:nvPicPr>
          <p:cNvPr id="13" name="图片 12"/>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 y="0"/>
            <a:ext cx="5600700" cy="2625107"/>
          </a:xfrm>
          <a:prstGeom prst="rect">
            <a:avLst/>
          </a:prstGeom>
        </p:spPr>
      </p:pic>
      <p:pic>
        <p:nvPicPr>
          <p:cNvPr id="14" name="图片 13"/>
          <p:cNvPicPr>
            <a:picLocks noChangeAspect="1"/>
          </p:cNvPicPr>
          <p:nvPr/>
        </p:nvPicPr>
        <p:blipFill rotWithShape="1">
          <a:blip r:embed="rId8" cstate="screen">
            <a:extLst>
              <a:ext uri="{28A0092B-C50C-407E-A947-70E740481C1C}">
                <a14:useLocalDpi xmlns:a14="http://schemas.microsoft.com/office/drawing/2010/main"/>
              </a:ext>
            </a:extLst>
          </a:blip>
          <a:srcRect r="-316"/>
          <a:stretch>
            <a:fillRect/>
          </a:stretch>
        </p:blipFill>
        <p:spPr>
          <a:xfrm>
            <a:off x="7698612" y="0"/>
            <a:ext cx="4526046" cy="2625107"/>
          </a:xfrm>
          <a:prstGeom prst="rect">
            <a:avLst/>
          </a:prstGeom>
        </p:spPr>
      </p:pic>
      <p:sp>
        <p:nvSpPr>
          <p:cNvPr id="15" name="Hộp Văn bản 14">
            <a:extLst>
              <a:ext uri="{FF2B5EF4-FFF2-40B4-BE49-F238E27FC236}">
                <a16:creationId xmlns:a16="http://schemas.microsoft.com/office/drawing/2014/main" id="{4D56E40D-609A-462F-A6D6-081ACA91125A}"/>
              </a:ext>
            </a:extLst>
          </p:cNvPr>
          <p:cNvSpPr txBox="1"/>
          <p:nvPr/>
        </p:nvSpPr>
        <p:spPr>
          <a:xfrm>
            <a:off x="1329324" y="3044533"/>
            <a:ext cx="4713488" cy="2239780"/>
          </a:xfrm>
          <a:prstGeom prst="rect">
            <a:avLst/>
          </a:prstGeom>
          <a:noFill/>
        </p:spPr>
        <p:txBody>
          <a:bodyPr wrap="square">
            <a:spAutoFit/>
          </a:bodyPr>
          <a:lstStyle/>
          <a:p>
            <a:pPr marL="342900" marR="0" indent="-342900" algn="just">
              <a:lnSpc>
                <a:spcPct val="150000"/>
              </a:lnSpc>
              <a:spcBef>
                <a:spcPts val="0"/>
              </a:spcBef>
              <a:spcAft>
                <a:spcPts val="800"/>
              </a:spcAft>
              <a:buFont typeface="Arial" panose="020B0604020202020204" pitchFamily="34" charset="0"/>
              <a:buChar char="•"/>
            </a:pPr>
            <a:r>
              <a:rPr lang="en-US" sz="2400" b="1" dirty="0">
                <a:effectLst/>
                <a:latin typeface="Cambria" panose="02040503050406030204" pitchFamily="18" charset="0"/>
                <a:ea typeface="Cambria" panose="02040503050406030204" pitchFamily="18" charset="0"/>
                <a:cs typeface="Times New Roman" panose="02020603050405020304" pitchFamily="18" charset="0"/>
              </a:rPr>
              <a:t>Yêu cầu: </a:t>
            </a:r>
            <a:r>
              <a:rPr lang="en-US" sz="2400" dirty="0">
                <a:effectLst/>
                <a:latin typeface="Cambria" panose="02040503050406030204" pitchFamily="18" charset="0"/>
                <a:ea typeface="Cambria" panose="02040503050406030204" pitchFamily="18" charset="0"/>
              </a:rPr>
              <a:t>HS viết, vẽ hoặc lập sơ đồ tư duy ghi lại những tưởng tượng của mình về các vị thần sáng tạo ra Trái đất.</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3074" name="Picture 2" descr="Tên các vị thần Hy Lạp nổi tiếng nhất và truyền thuyết của họ">
            <a:extLst>
              <a:ext uri="{FF2B5EF4-FFF2-40B4-BE49-F238E27FC236}">
                <a16:creationId xmlns:a16="http://schemas.microsoft.com/office/drawing/2014/main" id="{6C6B91F7-E253-4F99-841E-F72AC7B9CEC0}"/>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588" y="2591561"/>
            <a:ext cx="4628996" cy="3367594"/>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306246" y="5134642"/>
            <a:ext cx="1822644" cy="1524429"/>
          </a:xfrm>
          <a:prstGeom prst="rect">
            <a:avLst/>
          </a:prstGeom>
        </p:spPr>
      </p:pic>
    </p:spTree>
    <p:extLst>
      <p:ext uri="{BB962C8B-B14F-4D97-AF65-F5344CB8AC3E}">
        <p14:creationId xmlns:p14="http://schemas.microsoft.com/office/powerpoint/2010/main" val="28669181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110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1600"/>
                            </p:stCondLst>
                            <p:childTnLst>
                              <p:par>
                                <p:cTn id="25" presetID="42"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074"/>
                                        </p:tgtEl>
                                        <p:attrNameLst>
                                          <p:attrName>style.visibility</p:attrName>
                                        </p:attrNameLst>
                                      </p:cBhvr>
                                      <p:to>
                                        <p:strVal val="visible"/>
                                      </p:to>
                                    </p:set>
                                    <p:animEffect transition="in" filter="fade">
                                      <p:cBhvr>
                                        <p:cTn id="39" dur="1000"/>
                                        <p:tgtEl>
                                          <p:spTgt spid="3074"/>
                                        </p:tgtEl>
                                      </p:cBhvr>
                                    </p:animEffect>
                                    <p:anim calcmode="lin" valueType="num">
                                      <p:cBhvr>
                                        <p:cTn id="40" dur="1000" fill="hold"/>
                                        <p:tgtEl>
                                          <p:spTgt spid="3074"/>
                                        </p:tgtEl>
                                        <p:attrNameLst>
                                          <p:attrName>ppt_x</p:attrName>
                                        </p:attrNameLst>
                                      </p:cBhvr>
                                      <p:tavLst>
                                        <p:tav tm="0">
                                          <p:val>
                                            <p:strVal val="#ppt_x"/>
                                          </p:val>
                                        </p:tav>
                                        <p:tav tm="100000">
                                          <p:val>
                                            <p:strVal val="#ppt_x"/>
                                          </p:val>
                                        </p:tav>
                                      </p:tavLst>
                                    </p:anim>
                                    <p:anim calcmode="lin" valueType="num">
                                      <p:cBhvr>
                                        <p:cTn id="41"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1210" y="-12358"/>
            <a:ext cx="1754659" cy="4028303"/>
          </a:xfrm>
          <a:prstGeom prst="rect">
            <a:avLst/>
          </a:prstGeom>
        </p:spPr>
      </p:pic>
      <p:pic>
        <p:nvPicPr>
          <p:cNvPr id="11" name="图片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05655" y="497894"/>
            <a:ext cx="1619978" cy="1181420"/>
          </a:xfrm>
          <a:prstGeom prst="rect">
            <a:avLst/>
          </a:prstGeom>
        </p:spPr>
      </p:pic>
      <p:grpSp>
        <p:nvGrpSpPr>
          <p:cNvPr id="12" name="组合 11"/>
          <p:cNvGrpSpPr/>
          <p:nvPr/>
        </p:nvGrpSpPr>
        <p:grpSpPr>
          <a:xfrm>
            <a:off x="0" y="4644571"/>
            <a:ext cx="12192000" cy="2237231"/>
            <a:chOff x="0" y="4644571"/>
            <a:chExt cx="12192000" cy="2237231"/>
          </a:xfrm>
        </p:grpSpPr>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644571"/>
              <a:ext cx="4101590" cy="2237231"/>
            </a:xfrm>
            <a:prstGeom prst="rect">
              <a:avLst/>
            </a:prstGeom>
          </p:spPr>
        </p:pic>
        <p:pic>
          <p:nvPicPr>
            <p:cNvPr id="14" name="图片 13"/>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4036219" y="5646057"/>
              <a:ext cx="2737020" cy="1235745"/>
            </a:xfrm>
            <a:prstGeom prst="rect">
              <a:avLst/>
            </a:prstGeom>
          </p:spPr>
        </p:pic>
        <p:pic>
          <p:nvPicPr>
            <p:cNvPr id="15" name="图片 14"/>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712371" y="5534921"/>
              <a:ext cx="2983172" cy="1346881"/>
            </a:xfrm>
            <a:prstGeom prst="rect">
              <a:avLst/>
            </a:prstGeom>
          </p:spPr>
        </p:pic>
        <p:pic>
          <p:nvPicPr>
            <p:cNvPr id="16" name="图片 15"/>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695543" y="5646057"/>
              <a:ext cx="2496457" cy="1235745"/>
            </a:xfrm>
            <a:prstGeom prst="rect">
              <a:avLst/>
            </a:prstGeom>
          </p:spPr>
        </p:pic>
      </p:grpSp>
      <p:sp>
        <p:nvSpPr>
          <p:cNvPr id="18" name="Hộp Văn bản 17">
            <a:extLst>
              <a:ext uri="{FF2B5EF4-FFF2-40B4-BE49-F238E27FC236}">
                <a16:creationId xmlns:a16="http://schemas.microsoft.com/office/drawing/2014/main" id="{9A120382-8ADF-4AC6-AF5F-438E370A6CE0}"/>
              </a:ext>
            </a:extLst>
          </p:cNvPr>
          <p:cNvSpPr txBox="1"/>
          <p:nvPr/>
        </p:nvSpPr>
        <p:spPr>
          <a:xfrm>
            <a:off x="3866279" y="921989"/>
            <a:ext cx="4337678" cy="658706"/>
          </a:xfrm>
          <a:prstGeom prst="rect">
            <a:avLst/>
          </a:prstGeom>
          <a:noFill/>
        </p:spPr>
        <p:txBody>
          <a:bodyPr wrap="square">
            <a:spAutoFit/>
          </a:bodyPr>
          <a:lstStyle/>
          <a:p>
            <a:pPr marR="0" algn="ctr">
              <a:lnSpc>
                <a:spcPct val="150000"/>
              </a:lnSpc>
              <a:spcBef>
                <a:spcPts val="0"/>
              </a:spcBef>
              <a:spcAft>
                <a:spcPts val="800"/>
              </a:spcAft>
            </a:pPr>
            <a:r>
              <a:rPr lang="en-US" sz="2800" b="1" dirty="0">
                <a:solidFill>
                  <a:srgbClr val="37740A"/>
                </a:solidFill>
                <a:latin typeface="Cambria" panose="02040503050406030204" pitchFamily="18" charset="0"/>
                <a:ea typeface="Cambria" panose="02040503050406030204" pitchFamily="18" charset="0"/>
                <a:cs typeface="Times New Roman" panose="02020603050405020304" pitchFamily="18" charset="0"/>
              </a:rPr>
              <a:t>Em biết gì về truyện kể?</a:t>
            </a:r>
          </a:p>
        </p:txBody>
      </p:sp>
      <p:graphicFrame>
        <p:nvGraphicFramePr>
          <p:cNvPr id="20" name="Bảng 19">
            <a:extLst>
              <a:ext uri="{FF2B5EF4-FFF2-40B4-BE49-F238E27FC236}">
                <a16:creationId xmlns:a16="http://schemas.microsoft.com/office/drawing/2014/main" id="{DE988FF6-DA29-4C4D-96A7-0455D9ACE3F3}"/>
              </a:ext>
            </a:extLst>
          </p:cNvPr>
          <p:cNvGraphicFramePr>
            <a:graphicFrameLocks noGrp="1"/>
          </p:cNvGraphicFramePr>
          <p:nvPr>
            <p:extLst>
              <p:ext uri="{D42A27DB-BD31-4B8C-83A1-F6EECF244321}">
                <p14:modId xmlns:p14="http://schemas.microsoft.com/office/powerpoint/2010/main" val="1138912742"/>
              </p:ext>
            </p:extLst>
          </p:nvPr>
        </p:nvGraphicFramePr>
        <p:xfrm>
          <a:off x="1722962" y="1937832"/>
          <a:ext cx="8457223" cy="3652657"/>
        </p:xfrm>
        <a:graphic>
          <a:graphicData uri="http://schemas.openxmlformats.org/drawingml/2006/table">
            <a:tbl>
              <a:tblPr firstRow="1" firstCol="1" bandRow="1">
                <a:tableStyleId>{93296810-A885-4BE3-A3E7-6D5BEEA58F35}</a:tableStyleId>
              </a:tblPr>
              <a:tblGrid>
                <a:gridCol w="2817927">
                  <a:extLst>
                    <a:ext uri="{9D8B030D-6E8A-4147-A177-3AD203B41FA5}">
                      <a16:colId xmlns:a16="http://schemas.microsoft.com/office/drawing/2014/main" val="2992991257"/>
                    </a:ext>
                  </a:extLst>
                </a:gridCol>
                <a:gridCol w="2819648">
                  <a:extLst>
                    <a:ext uri="{9D8B030D-6E8A-4147-A177-3AD203B41FA5}">
                      <a16:colId xmlns:a16="http://schemas.microsoft.com/office/drawing/2014/main" val="3544034282"/>
                    </a:ext>
                  </a:extLst>
                </a:gridCol>
                <a:gridCol w="2819648">
                  <a:extLst>
                    <a:ext uri="{9D8B030D-6E8A-4147-A177-3AD203B41FA5}">
                      <a16:colId xmlns:a16="http://schemas.microsoft.com/office/drawing/2014/main" val="1420003577"/>
                    </a:ext>
                  </a:extLst>
                </a:gridCol>
              </a:tblGrid>
              <a:tr h="1404321">
                <a:tc>
                  <a:txBody>
                    <a:bodyPr/>
                    <a:lstStyle/>
                    <a:p>
                      <a:pPr marL="0" marR="0" algn="ctr">
                        <a:lnSpc>
                          <a:spcPct val="100000"/>
                        </a:lnSpc>
                        <a:spcBef>
                          <a:spcPts val="0"/>
                        </a:spcBef>
                        <a:spcAft>
                          <a:spcPts val="0"/>
                        </a:spcAft>
                      </a:pPr>
                      <a:r>
                        <a:rPr lang="en-US" sz="2400">
                          <a:effectLst/>
                          <a:latin typeface="Cambria" panose="02040503050406030204" pitchFamily="18" charset="0"/>
                          <a:ea typeface="Cambria" panose="02040503050406030204" pitchFamily="18" charset="0"/>
                        </a:rPr>
                        <a:t>K</a:t>
                      </a:r>
                    </a:p>
                    <a:p>
                      <a:pPr marL="0" marR="0" algn="ctr">
                        <a:lnSpc>
                          <a:spcPct val="100000"/>
                        </a:lnSpc>
                        <a:spcBef>
                          <a:spcPts val="0"/>
                        </a:spcBef>
                        <a:spcAft>
                          <a:spcPts val="0"/>
                        </a:spcAft>
                      </a:pPr>
                      <a:r>
                        <a:rPr lang="en-US" sz="2400">
                          <a:effectLst/>
                          <a:latin typeface="Cambria" panose="02040503050406030204" pitchFamily="18" charset="0"/>
                          <a:ea typeface="Cambria" panose="02040503050406030204" pitchFamily="18" charset="0"/>
                        </a:rPr>
                        <a:t>Điều con đã biết</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66BF98"/>
                    </a:solidFill>
                  </a:tcPr>
                </a:tc>
                <a:tc>
                  <a:txBody>
                    <a:bodyPr/>
                    <a:lstStyle/>
                    <a:p>
                      <a:pPr marL="0" marR="0" algn="ctr">
                        <a:lnSpc>
                          <a:spcPct val="100000"/>
                        </a:lnSpc>
                        <a:spcBef>
                          <a:spcPts val="0"/>
                        </a:spcBef>
                        <a:spcAft>
                          <a:spcPts val="0"/>
                        </a:spcAft>
                      </a:pPr>
                      <a:r>
                        <a:rPr lang="en-US" sz="2400" dirty="0">
                          <a:effectLst/>
                          <a:latin typeface="Cambria" panose="02040503050406030204" pitchFamily="18" charset="0"/>
                          <a:ea typeface="Cambria" panose="02040503050406030204" pitchFamily="18" charset="0"/>
                        </a:rPr>
                        <a:t>W</a:t>
                      </a:r>
                    </a:p>
                    <a:p>
                      <a:pPr marL="0" marR="0" algn="ctr">
                        <a:lnSpc>
                          <a:spcPct val="100000"/>
                        </a:lnSpc>
                        <a:spcBef>
                          <a:spcPts val="0"/>
                        </a:spcBef>
                        <a:spcAft>
                          <a:spcPts val="0"/>
                        </a:spcAft>
                      </a:pPr>
                      <a:r>
                        <a:rPr lang="en-US" sz="2400" dirty="0">
                          <a:effectLst/>
                          <a:latin typeface="Cambria" panose="02040503050406030204" pitchFamily="18" charset="0"/>
                          <a:ea typeface="Cambria" panose="02040503050406030204" pitchFamily="18" charset="0"/>
                        </a:rPr>
                        <a:t>Điều con muốn biết</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66BF98"/>
                    </a:solidFill>
                  </a:tcPr>
                </a:tc>
                <a:tc>
                  <a:txBody>
                    <a:bodyPr/>
                    <a:lstStyle/>
                    <a:p>
                      <a:pPr marL="0" marR="0" algn="ctr">
                        <a:lnSpc>
                          <a:spcPct val="100000"/>
                        </a:lnSpc>
                        <a:spcBef>
                          <a:spcPts val="0"/>
                        </a:spcBef>
                        <a:spcAft>
                          <a:spcPts val="0"/>
                        </a:spcAft>
                      </a:pPr>
                      <a:r>
                        <a:rPr lang="en-US" sz="2400" dirty="0">
                          <a:effectLst/>
                          <a:latin typeface="Cambria" panose="02040503050406030204" pitchFamily="18" charset="0"/>
                          <a:ea typeface="Cambria" panose="02040503050406030204" pitchFamily="18" charset="0"/>
                        </a:rPr>
                        <a:t>L</a:t>
                      </a:r>
                    </a:p>
                    <a:p>
                      <a:pPr marL="0" marR="0" algn="ctr">
                        <a:lnSpc>
                          <a:spcPct val="100000"/>
                        </a:lnSpc>
                        <a:spcBef>
                          <a:spcPts val="0"/>
                        </a:spcBef>
                        <a:spcAft>
                          <a:spcPts val="0"/>
                        </a:spcAft>
                      </a:pPr>
                      <a:r>
                        <a:rPr lang="en-US" sz="2400" dirty="0">
                          <a:effectLst/>
                          <a:latin typeface="Cambria" panose="02040503050406030204" pitchFamily="18" charset="0"/>
                          <a:ea typeface="Cambria" panose="02040503050406030204" pitchFamily="18" charset="0"/>
                        </a:rPr>
                        <a:t>Điều con mong muốn biết thêm</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66BF98"/>
                    </a:solidFill>
                  </a:tcPr>
                </a:tc>
                <a:extLst>
                  <a:ext uri="{0D108BD9-81ED-4DB2-BD59-A6C34878D82A}">
                    <a16:rowId xmlns:a16="http://schemas.microsoft.com/office/drawing/2014/main" val="1147897388"/>
                  </a:ext>
                </a:extLst>
              </a:tr>
              <a:tr h="2248336">
                <a:tc>
                  <a:txBody>
                    <a:bodyPr/>
                    <a:lstStyle/>
                    <a:p>
                      <a:pPr marL="0" marR="0" algn="just">
                        <a:lnSpc>
                          <a:spcPct val="150000"/>
                        </a:lnSpc>
                        <a:spcBef>
                          <a:spcPts val="0"/>
                        </a:spcBef>
                        <a:spcAft>
                          <a:spcPts val="0"/>
                        </a:spcAft>
                      </a:pPr>
                      <a:r>
                        <a:rPr lang="en-US" sz="1300" dirty="0">
                          <a:effectLst/>
                        </a:rPr>
                        <a:t> </a:t>
                      </a:r>
                      <a:endParaRPr lang="en-US" sz="1100" dirty="0">
                        <a:effectLst/>
                      </a:endParaRPr>
                    </a:p>
                    <a:p>
                      <a:pPr marL="0" marR="0" algn="just">
                        <a:lnSpc>
                          <a:spcPct val="150000"/>
                        </a:lnSpc>
                        <a:spcBef>
                          <a:spcPts val="0"/>
                        </a:spcBef>
                        <a:spcAft>
                          <a:spcPts val="0"/>
                        </a:spcAft>
                      </a:pPr>
                      <a:r>
                        <a:rPr lang="en-US" sz="1300" dirty="0">
                          <a:effectLst/>
                        </a:rPr>
                        <a:t> </a:t>
                      </a:r>
                      <a:endParaRPr lang="en-US" sz="1100" dirty="0">
                        <a:effectLst/>
                      </a:endParaRPr>
                    </a:p>
                    <a:p>
                      <a:pPr marL="0" marR="0" algn="just">
                        <a:lnSpc>
                          <a:spcPct val="150000"/>
                        </a:lnSpc>
                        <a:spcBef>
                          <a:spcPts val="0"/>
                        </a:spcBef>
                        <a:spcAft>
                          <a:spcPts val="0"/>
                        </a:spcAft>
                      </a:pPr>
                      <a:r>
                        <a:rPr lang="en-US" sz="1300" dirty="0">
                          <a:effectLst/>
                        </a:rPr>
                        <a:t> </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solidFill>
                      <a:srgbClr val="D5E3CF"/>
                    </a:solidFill>
                  </a:tcPr>
                </a:tc>
                <a:tc>
                  <a:txBody>
                    <a:bodyPr/>
                    <a:lstStyle/>
                    <a:p>
                      <a:pPr marL="0" marR="0" algn="just">
                        <a:lnSpc>
                          <a:spcPct val="150000"/>
                        </a:lnSpc>
                        <a:spcBef>
                          <a:spcPts val="0"/>
                        </a:spcBef>
                        <a:spcAft>
                          <a:spcPts val="0"/>
                        </a:spcAft>
                      </a:pPr>
                      <a:r>
                        <a:rPr lang="en-US" sz="1300" dirty="0">
                          <a:effectLst/>
                        </a:rPr>
                        <a:t> </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300" dirty="0">
                          <a:effectLst/>
                        </a:rPr>
                        <a:t> </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602545865"/>
                  </a:ext>
                </a:extLst>
              </a:tr>
            </a:tbl>
          </a:graphicData>
        </a:graphic>
      </p:graphicFrame>
      <p:pic>
        <p:nvPicPr>
          <p:cNvPr id="10" name="图片 9"/>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8743972" y="3462728"/>
            <a:ext cx="3448028" cy="3395272"/>
          </a:xfrm>
          <a:prstGeom prst="rect">
            <a:avLst/>
          </a:prstGeom>
        </p:spPr>
      </p:pic>
      <p:pic>
        <p:nvPicPr>
          <p:cNvPr id="22" name="Hình ảnh 21">
            <a:extLst>
              <a:ext uri="{FF2B5EF4-FFF2-40B4-BE49-F238E27FC236}">
                <a16:creationId xmlns:a16="http://schemas.microsoft.com/office/drawing/2014/main" id="{17FCCF93-BCB6-4418-8027-797C69D78FC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1347" b="11597"/>
          <a:stretch/>
        </p:blipFill>
        <p:spPr>
          <a:xfrm>
            <a:off x="3214411" y="939891"/>
            <a:ext cx="887179" cy="6836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a14="http://schemas.microsoft.com/office/drawing/2010/main"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 presetClass="entr" presetSubtype="2" fill="hold" nodeType="withEffect" p14:presetBounceEnd="58000">
                                      <p:stCondLst>
                                        <p:cond delay="7200"/>
                                      </p:stCondLst>
                                      <p:childTnLst>
                                        <p:set>
                                          <p:cBhvr>
                                            <p:cTn id="12" dur="1" fill="hold">
                                              <p:stCondLst>
                                                <p:cond delay="0"/>
                                              </p:stCondLst>
                                            </p:cTn>
                                            <p:tgtEl>
                                              <p:spTgt spid="11"/>
                                            </p:tgtEl>
                                            <p:attrNameLst>
                                              <p:attrName>style.visibility</p:attrName>
                                            </p:attrNameLst>
                                          </p:cBhvr>
                                          <p:to>
                                            <p:strVal val="visible"/>
                                          </p:to>
                                        </p:set>
                                        <p:anim calcmode="lin" valueType="num" p14:bounceEnd="58000">
                                          <p:cBhvr additive="base">
                                            <p:cTn id="13" dur="900" fill="hold"/>
                                            <p:tgtEl>
                                              <p:spTgt spid="11"/>
                                            </p:tgtEl>
                                            <p:attrNameLst>
                                              <p:attrName>ppt_x</p:attrName>
                                            </p:attrNameLst>
                                          </p:cBhvr>
                                          <p:tavLst>
                                            <p:tav tm="0">
                                              <p:val>
                                                <p:strVal val="1+#ppt_w/2"/>
                                              </p:val>
                                            </p:tav>
                                            <p:tav tm="100000">
                                              <p:val>
                                                <p:strVal val="#ppt_x"/>
                                              </p:val>
                                            </p:tav>
                                          </p:tavLst>
                                        </p:anim>
                                        <p:anim calcmode="lin" valueType="num" p14:bounceEnd="58000">
                                          <p:cBhvr additive="base">
                                            <p:cTn id="14" dur="900" fill="hold"/>
                                            <p:tgtEl>
                                              <p:spTgt spid="11"/>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9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 presetClass="entr" presetSubtype="2" fill="hold" nodeType="withEffect">
                                      <p:stCondLst>
                                        <p:cond delay="720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900" fill="hold"/>
                                            <p:tgtEl>
                                              <p:spTgt spid="11"/>
                                            </p:tgtEl>
                                            <p:attrNameLst>
                                              <p:attrName>ppt_x</p:attrName>
                                            </p:attrNameLst>
                                          </p:cBhvr>
                                          <p:tavLst>
                                            <p:tav tm="0">
                                              <p:val>
                                                <p:strVal val="1+#ppt_w/2"/>
                                              </p:val>
                                            </p:tav>
                                            <p:tav tm="100000">
                                              <p:val>
                                                <p:strVal val="#ppt_x"/>
                                              </p:val>
                                            </p:tav>
                                          </p:tavLst>
                                        </p:anim>
                                        <p:anim calcmode="lin" valueType="num">
                                          <p:cBhvr additive="base">
                                            <p:cTn id="14" dur="900" fill="hold"/>
                                            <p:tgtEl>
                                              <p:spTgt spid="11"/>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9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42" y="-14990"/>
            <a:ext cx="12253484" cy="6887980"/>
          </a:xfrm>
          <a:prstGeom prst="rect">
            <a:avLst/>
          </a:prstGeom>
        </p:spPr>
      </p:pic>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01329" y="-185336"/>
            <a:ext cx="7647012" cy="5732195"/>
          </a:xfrm>
          <a:prstGeom prst="rect">
            <a:avLst/>
          </a:prstGeom>
        </p:spPr>
      </p:pic>
      <p:sp>
        <p:nvSpPr>
          <p:cNvPr id="6" name="文本框 5"/>
          <p:cNvSpPr txBox="1"/>
          <p:nvPr/>
        </p:nvSpPr>
        <p:spPr>
          <a:xfrm rot="21139151">
            <a:off x="3794606" y="2459504"/>
            <a:ext cx="5542385" cy="1938992"/>
          </a:xfrm>
          <a:prstGeom prst="rect">
            <a:avLst/>
          </a:prstGeom>
          <a:noFill/>
        </p:spPr>
        <p:txBody>
          <a:bodyPr wrap="square" rtlCol="0">
            <a:spAutoFit/>
          </a:bodyPr>
          <a:lstStyle/>
          <a:p>
            <a:pPr algn="ctr"/>
            <a:r>
              <a:rPr lang="en-US" altLang="zh-CN" sz="6000" b="1" dirty="0">
                <a:solidFill>
                  <a:srgbClr val="37740A"/>
                </a:solidFill>
                <a:latin typeface="Cambria" panose="02040503050406030204" pitchFamily="18" charset="0"/>
                <a:ea typeface="Cambria" panose="02040503050406030204" pitchFamily="18" charset="0"/>
                <a:cs typeface="+mn-ea"/>
                <a:sym typeface="+mn-lt"/>
              </a:rPr>
              <a:t>Hình thành kiến thức mới</a:t>
            </a:r>
            <a:endParaRPr lang="zh-CN" altLang="en-US" sz="6000" b="1" dirty="0">
              <a:solidFill>
                <a:srgbClr val="37740A"/>
              </a:solidFill>
              <a:latin typeface="Cambria" panose="02040503050406030204" pitchFamily="18" charset="0"/>
              <a:cs typeface="+mn-ea"/>
              <a:sym typeface="+mn-lt"/>
            </a:endParaRPr>
          </a:p>
        </p:txBody>
      </p:sp>
      <p:pic>
        <p:nvPicPr>
          <p:cNvPr id="7" name="图片 6" descr="图片包含 玩偶, 玩具, 室内, 天空&#10;&#10;已生成极高可信度的说明"/>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949815">
            <a:off x="4126463" y="416168"/>
            <a:ext cx="2906962" cy="2906962"/>
          </a:xfrm>
          <a:prstGeom prst="rect">
            <a:avLst/>
          </a:prstGeom>
        </p:spPr>
      </p:pic>
      <p:pic>
        <p:nvPicPr>
          <p:cNvPr id="8" name="图片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3763" y="1601458"/>
            <a:ext cx="3966148" cy="297461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7"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200"/>
                                        <p:tgtEl>
                                          <p:spTgt spid="8"/>
                                        </p:tgtEl>
                                      </p:cBhvr>
                                    </p:animEffect>
                                    <p:anim calcmode="lin" valueType="num">
                                      <p:cBhvr>
                                        <p:cTn id="16" dur="1200" fill="hold"/>
                                        <p:tgtEl>
                                          <p:spTgt spid="8"/>
                                        </p:tgtEl>
                                        <p:attrNameLst>
                                          <p:attrName>ppt_x</p:attrName>
                                        </p:attrNameLst>
                                      </p:cBhvr>
                                      <p:tavLst>
                                        <p:tav tm="0">
                                          <p:val>
                                            <p:strVal val="#ppt_x"/>
                                          </p:val>
                                        </p:tav>
                                        <p:tav tm="100000">
                                          <p:val>
                                            <p:strVal val="#ppt_x"/>
                                          </p:val>
                                        </p:tav>
                                      </p:tavLst>
                                    </p:anim>
                                    <p:anim calcmode="lin" valueType="num">
                                      <p:cBhvr>
                                        <p:cTn id="17" dur="1200" fill="hold"/>
                                        <p:tgtEl>
                                          <p:spTgt spid="8"/>
                                        </p:tgtEl>
                                        <p:attrNameLst>
                                          <p:attrName>ppt_y</p:attrName>
                                        </p:attrNameLst>
                                      </p:cBhvr>
                                      <p:tavLst>
                                        <p:tav tm="0">
                                          <p:val>
                                            <p:strVal val="#ppt_y+.1"/>
                                          </p:val>
                                        </p:tav>
                                        <p:tav tm="100000">
                                          <p:val>
                                            <p:strVal val="#ppt_y"/>
                                          </p:val>
                                        </p:tav>
                                      </p:tavLst>
                                    </p:anim>
                                  </p:childTnLst>
                                </p:cTn>
                              </p:par>
                              <p:par>
                                <p:cTn id="18" presetID="22" presetClass="entr" presetSubtype="4" fill="hold" nodeType="withEffect">
                                  <p:stCondLst>
                                    <p:cond delay="110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53" presetClass="entr" presetSubtype="16" fill="hold" grpId="0" nodeType="withEffect">
                                  <p:stCondLst>
                                    <p:cond delay="160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A_图片 7" descr="图片包含 事情&#10;&#10;已生成高可信度的说明"/>
          <p:cNvPicPr>
            <a:picLocks noChangeAspect="1"/>
          </p:cNvPicPr>
          <p:nvPr>
            <p:custDataLst>
              <p:tags r:id="rId1"/>
            </p:custDataLst>
          </p:nvPr>
        </p:nvPicPr>
        <p:blipFill>
          <a:blip r:embed="rId5" cstate="email">
            <a:extLst>
              <a:ext uri="{28A0092B-C50C-407E-A947-70E740481C1C}">
                <a14:useLocalDpi xmlns:a14="http://schemas.microsoft.com/office/drawing/2010/main"/>
              </a:ext>
            </a:extLst>
          </a:blip>
          <a:stretch>
            <a:fillRect/>
          </a:stretch>
        </p:blipFill>
        <p:spPr>
          <a:xfrm>
            <a:off x="1334336" y="145408"/>
            <a:ext cx="9275065" cy="2166006"/>
          </a:xfrm>
          <a:prstGeom prst="rect">
            <a:avLst/>
          </a:prstGeom>
        </p:spPr>
      </p:pic>
      <p:sp>
        <p:nvSpPr>
          <p:cNvPr id="9" name="Hình chữ nhật: Góc Tròn 8">
            <a:extLst>
              <a:ext uri="{FF2B5EF4-FFF2-40B4-BE49-F238E27FC236}">
                <a16:creationId xmlns:a16="http://schemas.microsoft.com/office/drawing/2014/main" id="{E5828645-A4E9-43B3-B1E0-DC8F3B562828}"/>
              </a:ext>
            </a:extLst>
          </p:cNvPr>
          <p:cNvSpPr/>
          <p:nvPr/>
        </p:nvSpPr>
        <p:spPr>
          <a:xfrm>
            <a:off x="1053548" y="2104345"/>
            <a:ext cx="10441861" cy="3992048"/>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文本框 1"/>
          <p:cNvSpPr txBox="1"/>
          <p:nvPr/>
        </p:nvSpPr>
        <p:spPr>
          <a:xfrm>
            <a:off x="5158683" y="2062629"/>
            <a:ext cx="2420856" cy="707886"/>
          </a:xfrm>
          <a:prstGeom prst="rect">
            <a:avLst/>
          </a:prstGeom>
          <a:noFill/>
        </p:spPr>
        <p:txBody>
          <a:bodyPr wrap="none" rtlCol="0">
            <a:spAutoFit/>
          </a:bodyPr>
          <a:lstStyle/>
          <a:p>
            <a:r>
              <a:rPr lang="en-US" altLang="zh-CN" sz="4000" b="1" dirty="0">
                <a:solidFill>
                  <a:srgbClr val="2F671B"/>
                </a:solidFill>
                <a:latin typeface="Cambria" panose="02040503050406030204" pitchFamily="18" charset="0"/>
                <a:ea typeface="Cambria" panose="02040503050406030204" pitchFamily="18" charset="0"/>
                <a:cs typeface="+mn-ea"/>
                <a:sym typeface="+mn-lt"/>
              </a:rPr>
              <a:t>Nhiệm vụ</a:t>
            </a:r>
            <a:endParaRPr lang="zh-CN" altLang="en-US" sz="4000" b="1" dirty="0">
              <a:solidFill>
                <a:srgbClr val="2F671B"/>
              </a:solidFill>
              <a:latin typeface="Cambria" panose="02040503050406030204" pitchFamily="18" charset="0"/>
              <a:cs typeface="+mn-ea"/>
              <a:sym typeface="+mn-lt"/>
            </a:endParaRPr>
          </a:p>
        </p:txBody>
      </p:sp>
      <p:grpSp>
        <p:nvGrpSpPr>
          <p:cNvPr id="12" name="组合 11"/>
          <p:cNvGrpSpPr/>
          <p:nvPr/>
        </p:nvGrpSpPr>
        <p:grpSpPr>
          <a:xfrm>
            <a:off x="0" y="6071016"/>
            <a:ext cx="12192000" cy="812080"/>
            <a:chOff x="0" y="6071016"/>
            <a:chExt cx="12192000" cy="812080"/>
          </a:xfrm>
        </p:grpSpPr>
        <p:pic>
          <p:nvPicPr>
            <p:cNvPr id="10" name="图片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071016"/>
              <a:ext cx="6297292" cy="812080"/>
            </a:xfrm>
            <a:prstGeom prst="rect">
              <a:avLst/>
            </a:prstGeom>
          </p:spPr>
        </p:pic>
        <p:pic>
          <p:nvPicPr>
            <p:cNvPr id="11" name="图片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94708" y="6071016"/>
              <a:ext cx="6297292" cy="812080"/>
            </a:xfrm>
            <a:prstGeom prst="rect">
              <a:avLst/>
            </a:prstGeom>
          </p:spPr>
        </p:pic>
      </p:grpSp>
      <p:pic>
        <p:nvPicPr>
          <p:cNvPr id="13" name="图片 12"/>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 y="0"/>
            <a:ext cx="5600700" cy="2625107"/>
          </a:xfrm>
          <a:prstGeom prst="rect">
            <a:avLst/>
          </a:prstGeom>
        </p:spPr>
      </p:pic>
      <p:pic>
        <p:nvPicPr>
          <p:cNvPr id="14" name="图片 13"/>
          <p:cNvPicPr>
            <a:picLocks noChangeAspect="1"/>
          </p:cNvPicPr>
          <p:nvPr/>
        </p:nvPicPr>
        <p:blipFill rotWithShape="1">
          <a:blip r:embed="rId8" cstate="screen">
            <a:extLst>
              <a:ext uri="{28A0092B-C50C-407E-A947-70E740481C1C}">
                <a14:useLocalDpi xmlns:a14="http://schemas.microsoft.com/office/drawing/2010/main"/>
              </a:ext>
            </a:extLst>
          </a:blip>
          <a:srcRect r="-316"/>
          <a:stretch>
            <a:fillRect/>
          </a:stretch>
        </p:blipFill>
        <p:spPr>
          <a:xfrm>
            <a:off x="7698612" y="0"/>
            <a:ext cx="4526046" cy="2625107"/>
          </a:xfrm>
          <a:prstGeom prst="rect">
            <a:avLst/>
          </a:prstGeom>
        </p:spPr>
      </p:pic>
      <p:sp>
        <p:nvSpPr>
          <p:cNvPr id="15" name="Hộp Văn bản 14">
            <a:extLst>
              <a:ext uri="{FF2B5EF4-FFF2-40B4-BE49-F238E27FC236}">
                <a16:creationId xmlns:a16="http://schemas.microsoft.com/office/drawing/2014/main" id="{4D56E40D-609A-462F-A6D6-081ACA91125A}"/>
              </a:ext>
            </a:extLst>
          </p:cNvPr>
          <p:cNvSpPr txBox="1"/>
          <p:nvPr/>
        </p:nvSpPr>
        <p:spPr>
          <a:xfrm>
            <a:off x="1181220" y="2655768"/>
            <a:ext cx="5136377" cy="3101555"/>
          </a:xfrm>
          <a:prstGeom prst="rect">
            <a:avLst/>
          </a:prstGeom>
          <a:noFill/>
        </p:spPr>
        <p:txBody>
          <a:bodyPr wrap="square">
            <a:spAutoFit/>
          </a:bodyPr>
          <a:lstStyle/>
          <a:p>
            <a:pPr marL="342900" marR="0" indent="-342900" algn="just">
              <a:lnSpc>
                <a:spcPct val="150000"/>
              </a:lnSpc>
              <a:spcBef>
                <a:spcPts val="0"/>
              </a:spcBef>
              <a:spcAft>
                <a:spcPts val="800"/>
              </a:spcAft>
              <a:buFont typeface="Arial" panose="020B0604020202020204" pitchFamily="34" charset="0"/>
              <a:buChar char="•"/>
            </a:pPr>
            <a:r>
              <a:rPr lang="en-US" sz="2400" b="1" dirty="0">
                <a:effectLst/>
                <a:latin typeface="Cambria" panose="02040503050406030204" pitchFamily="18" charset="0"/>
                <a:ea typeface="Cambria" panose="02040503050406030204" pitchFamily="18" charset="0"/>
                <a:cs typeface="Times New Roman" panose="02020603050405020304" pitchFamily="18" charset="0"/>
              </a:rPr>
              <a:t>Yêu cầu: </a:t>
            </a:r>
            <a:r>
              <a:rPr lang="en-US" sz="2400" dirty="0">
                <a:effectLst/>
                <a:latin typeface="Cambria" panose="02040503050406030204" pitchFamily="18" charset="0"/>
                <a:ea typeface="Cambria" panose="02040503050406030204" pitchFamily="18" charset="0"/>
                <a:cs typeface="Times New Roman" panose="02020603050405020304" pitchFamily="18" charset="0"/>
              </a:rPr>
              <a:t>Học sinh thảo luận và hoàn thành phiếu.</a:t>
            </a:r>
          </a:p>
          <a:p>
            <a:pPr marL="342900" marR="0" indent="-342900" algn="just">
              <a:lnSpc>
                <a:spcPct val="150000"/>
              </a:lnSpc>
              <a:spcBef>
                <a:spcPts val="0"/>
              </a:spcBef>
              <a:spcAft>
                <a:spcPts val="800"/>
              </a:spcAft>
              <a:buFont typeface="Arial" panose="020B0604020202020204" pitchFamily="34" charset="0"/>
              <a:buChar char="•"/>
            </a:pPr>
            <a:r>
              <a:rPr lang="en-US" sz="2400" b="1" dirty="0">
                <a:effectLst/>
                <a:latin typeface="Cambria" panose="02040503050406030204" pitchFamily="18" charset="0"/>
                <a:ea typeface="Cambria" panose="02040503050406030204" pitchFamily="18" charset="0"/>
                <a:cs typeface="Times New Roman" panose="02020603050405020304" pitchFamily="18" charset="0"/>
              </a:rPr>
              <a:t>Thời gian</a:t>
            </a:r>
            <a:r>
              <a:rPr lang="en-US" sz="2400" dirty="0">
                <a:effectLst/>
                <a:latin typeface="Cambria" panose="02040503050406030204" pitchFamily="18" charset="0"/>
                <a:ea typeface="Cambria" panose="02040503050406030204" pitchFamily="18" charset="0"/>
                <a:cs typeface="Times New Roman" panose="02020603050405020304" pitchFamily="18" charset="0"/>
              </a:rPr>
              <a:t>: 10 phút</a:t>
            </a:r>
          </a:p>
          <a:p>
            <a:pPr marL="342900" marR="0" indent="-342900" algn="just">
              <a:lnSpc>
                <a:spcPct val="150000"/>
              </a:lnSpc>
              <a:spcBef>
                <a:spcPts val="0"/>
              </a:spcBef>
              <a:spcAft>
                <a:spcPts val="800"/>
              </a:spcAft>
              <a:buFont typeface="Arial" panose="020B0604020202020204" pitchFamily="34" charset="0"/>
              <a:buChar char="•"/>
            </a:pPr>
            <a:r>
              <a:rPr lang="en-US" sz="2400" b="1" dirty="0">
                <a:effectLst/>
                <a:latin typeface="Cambria" panose="02040503050406030204" pitchFamily="18" charset="0"/>
                <a:ea typeface="Cambria" panose="02040503050406030204" pitchFamily="18" charset="0"/>
                <a:cs typeface="Times New Roman" panose="02020603050405020304" pitchFamily="18" charset="0"/>
              </a:rPr>
              <a:t>Chia sẻ</a:t>
            </a:r>
            <a:r>
              <a:rPr lang="en-US" sz="2400" dirty="0">
                <a:effectLst/>
                <a:latin typeface="Cambria" panose="02040503050406030204" pitchFamily="18" charset="0"/>
                <a:ea typeface="Cambria" panose="02040503050406030204" pitchFamily="18" charset="0"/>
                <a:cs typeface="Times New Roman" panose="02020603050405020304" pitchFamily="18" charset="0"/>
              </a:rPr>
              <a:t>: 3 phút </a:t>
            </a:r>
          </a:p>
          <a:p>
            <a:pPr marL="342900" marR="0" indent="-342900" algn="just">
              <a:lnSpc>
                <a:spcPct val="150000"/>
              </a:lnSpc>
              <a:spcBef>
                <a:spcPts val="0"/>
              </a:spcBef>
              <a:spcAft>
                <a:spcPts val="800"/>
              </a:spcAft>
              <a:buFont typeface="Arial" panose="020B0604020202020204" pitchFamily="34" charset="0"/>
              <a:buChar char="•"/>
            </a:pPr>
            <a:r>
              <a:rPr lang="en-US" sz="2400" b="1" dirty="0">
                <a:effectLst/>
                <a:latin typeface="Cambria" panose="02040503050406030204" pitchFamily="18" charset="0"/>
                <a:ea typeface="Cambria" panose="02040503050406030204" pitchFamily="18" charset="0"/>
                <a:cs typeface="Times New Roman" panose="02020603050405020304" pitchFamily="18" charset="0"/>
              </a:rPr>
              <a:t>Phản biện và trao đổi</a:t>
            </a:r>
            <a:r>
              <a:rPr lang="en-US" sz="2400" dirty="0">
                <a:effectLst/>
                <a:latin typeface="Cambria" panose="02040503050406030204" pitchFamily="18" charset="0"/>
                <a:ea typeface="Cambria" panose="02040503050406030204" pitchFamily="18" charset="0"/>
                <a:cs typeface="Times New Roman" panose="02020603050405020304" pitchFamily="18" charset="0"/>
              </a:rPr>
              <a:t>: 2 phút </a:t>
            </a:r>
          </a:p>
        </p:txBody>
      </p:sp>
      <p:pic>
        <p:nvPicPr>
          <p:cNvPr id="16" name="Picture 18">
            <a:extLst>
              <a:ext uri="{FF2B5EF4-FFF2-40B4-BE49-F238E27FC236}">
                <a16:creationId xmlns:a16="http://schemas.microsoft.com/office/drawing/2014/main" id="{F7217306-C73F-458A-9F0E-CB8597F59DA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69111" y="2979862"/>
            <a:ext cx="4938000" cy="2777461"/>
          </a:xfrm>
          <a:prstGeom prst="rect">
            <a:avLst/>
          </a:prstGeom>
          <a:ln w="19050">
            <a:solidFill>
              <a:srgbClr val="66BF98"/>
            </a:solidFill>
          </a:ln>
        </p:spPr>
      </p:pic>
      <p:pic>
        <p:nvPicPr>
          <p:cNvPr id="8" name="图片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463505" y="4995108"/>
            <a:ext cx="1822644" cy="15244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110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1600"/>
                            </p:stCondLst>
                            <p:childTnLst>
                              <p:par>
                                <p:cTn id="25" presetID="42"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033C398F-8056-4ABA-AC32-339B032C95EA}"/>
              </a:ext>
            </a:extLst>
          </p:cNvPr>
          <p:cNvGraphicFramePr>
            <a:graphicFrameLocks noGrp="1"/>
          </p:cNvGraphicFramePr>
          <p:nvPr>
            <p:extLst>
              <p:ext uri="{D42A27DB-BD31-4B8C-83A1-F6EECF244321}">
                <p14:modId xmlns:p14="http://schemas.microsoft.com/office/powerpoint/2010/main" val="3830729101"/>
              </p:ext>
            </p:extLst>
          </p:nvPr>
        </p:nvGraphicFramePr>
        <p:xfrm>
          <a:off x="0" y="0"/>
          <a:ext cx="12192001" cy="6858000"/>
        </p:xfrm>
        <a:graphic>
          <a:graphicData uri="http://schemas.openxmlformats.org/drawingml/2006/table">
            <a:tbl>
              <a:tblPr firstRow="1" firstCol="1" bandRow="1">
                <a:tableStyleId>{7DF18680-E054-41AD-8BC1-D1AEF772440D}</a:tableStyleId>
              </a:tblPr>
              <a:tblGrid>
                <a:gridCol w="1672506">
                  <a:extLst>
                    <a:ext uri="{9D8B030D-6E8A-4147-A177-3AD203B41FA5}">
                      <a16:colId xmlns:a16="http://schemas.microsoft.com/office/drawing/2014/main" val="800321576"/>
                    </a:ext>
                  </a:extLst>
                </a:gridCol>
                <a:gridCol w="3673928">
                  <a:extLst>
                    <a:ext uri="{9D8B030D-6E8A-4147-A177-3AD203B41FA5}">
                      <a16:colId xmlns:a16="http://schemas.microsoft.com/office/drawing/2014/main" val="774878713"/>
                    </a:ext>
                  </a:extLst>
                </a:gridCol>
                <a:gridCol w="3592592">
                  <a:extLst>
                    <a:ext uri="{9D8B030D-6E8A-4147-A177-3AD203B41FA5}">
                      <a16:colId xmlns:a16="http://schemas.microsoft.com/office/drawing/2014/main" val="3607311639"/>
                    </a:ext>
                  </a:extLst>
                </a:gridCol>
                <a:gridCol w="3252975">
                  <a:extLst>
                    <a:ext uri="{9D8B030D-6E8A-4147-A177-3AD203B41FA5}">
                      <a16:colId xmlns:a16="http://schemas.microsoft.com/office/drawing/2014/main" val="2397335084"/>
                    </a:ext>
                  </a:extLst>
                </a:gridCol>
              </a:tblGrid>
              <a:tr h="562034">
                <a:tc>
                  <a:txBody>
                    <a:bodyPr/>
                    <a:lstStyle/>
                    <a:p>
                      <a:pPr marL="0" marR="0" algn="ctr">
                        <a:lnSpc>
                          <a:spcPct val="100000"/>
                        </a:lnSpc>
                        <a:spcBef>
                          <a:spcPts val="0"/>
                        </a:spcBef>
                        <a:spcAft>
                          <a:spcPts val="0"/>
                        </a:spcAft>
                      </a:pPr>
                      <a:r>
                        <a:rPr lang="en-US" sz="1800">
                          <a:effectLst/>
                          <a:latin typeface="Cambria" panose="02040503050406030204" pitchFamily="18" charset="0"/>
                          <a:ea typeface="Cambria" panose="02040503050406030204" pitchFamily="18" charset="0"/>
                        </a:rPr>
                        <a:t>TIÊU CHÍ</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35410" marR="35410" marT="0" marB="0">
                    <a:solidFill>
                      <a:srgbClr val="66BF98"/>
                    </a:solidFill>
                  </a:tcPr>
                </a:tc>
                <a:tc>
                  <a:txBody>
                    <a:bodyPr/>
                    <a:lstStyle/>
                    <a:p>
                      <a:pPr marL="0" marR="0" algn="ctr">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CẦN CỐ GẮNG</a:t>
                      </a:r>
                    </a:p>
                    <a:p>
                      <a:pPr marL="0" marR="0" algn="ctr">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(0 – 4 điểm)</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35410" marR="35410" marT="0" marB="0">
                    <a:solidFill>
                      <a:srgbClr val="66BF98"/>
                    </a:solidFill>
                  </a:tcPr>
                </a:tc>
                <a:tc>
                  <a:txBody>
                    <a:bodyPr/>
                    <a:lstStyle/>
                    <a:p>
                      <a:pPr marL="0" marR="0" algn="ctr">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ĐÃ LÀM TỐT</a:t>
                      </a:r>
                    </a:p>
                    <a:p>
                      <a:pPr marL="0" marR="0" algn="ctr">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(5 – 7 điểm)</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35410" marR="35410" marT="0" marB="0">
                    <a:solidFill>
                      <a:srgbClr val="66BF98"/>
                    </a:solidFill>
                  </a:tcPr>
                </a:tc>
                <a:tc>
                  <a:txBody>
                    <a:bodyPr/>
                    <a:lstStyle/>
                    <a:p>
                      <a:pPr marL="0" marR="0" algn="ctr">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RẤT XUẤT SẮC</a:t>
                      </a:r>
                    </a:p>
                    <a:p>
                      <a:pPr marL="0" marR="0" algn="ctr">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(8 – 10 điểm)</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35410" marR="35410" marT="0" marB="0">
                    <a:solidFill>
                      <a:srgbClr val="66BF98"/>
                    </a:solidFill>
                  </a:tcPr>
                </a:tc>
                <a:extLst>
                  <a:ext uri="{0D108BD9-81ED-4DB2-BD59-A6C34878D82A}">
                    <a16:rowId xmlns:a16="http://schemas.microsoft.com/office/drawing/2014/main" val="164152189"/>
                  </a:ext>
                </a:extLst>
              </a:tr>
              <a:tr h="1686103">
                <a:tc>
                  <a:txBody>
                    <a:bodyPr/>
                    <a:lstStyle/>
                    <a:p>
                      <a:pPr marL="0" marR="0" algn="ctr">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Hình thức</a:t>
                      </a:r>
                    </a:p>
                    <a:p>
                      <a:pPr marL="0" marR="0" algn="ctr">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(2 điểm)</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35410" marR="35410" marT="0" marB="0" anchor="ctr">
                    <a:solidFill>
                      <a:srgbClr val="66BF98"/>
                    </a:solidFill>
                  </a:tcPr>
                </a:tc>
                <a:tc>
                  <a:txBody>
                    <a:bodyPr/>
                    <a:lstStyle/>
                    <a:p>
                      <a:pPr marL="0" marR="0" algn="just">
                        <a:lnSpc>
                          <a:spcPct val="100000"/>
                        </a:lnSpc>
                        <a:spcBef>
                          <a:spcPts val="0"/>
                        </a:spcBef>
                        <a:spcAft>
                          <a:spcPts val="0"/>
                        </a:spcAft>
                      </a:pPr>
                      <a:r>
                        <a:rPr lang="en-US" sz="1800" b="1" dirty="0">
                          <a:effectLst/>
                          <a:latin typeface="Cambria" panose="02040503050406030204" pitchFamily="18" charset="0"/>
                          <a:ea typeface="Cambria" panose="02040503050406030204" pitchFamily="18" charset="0"/>
                        </a:rPr>
                        <a:t>0 điểm </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Bài làm còn sơ sài, trình bày cẩu thả</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Sai lỗi chính tả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35410" marR="35410" marT="0" marB="0">
                    <a:solidFill>
                      <a:schemeClr val="accent3">
                        <a:lumMod val="20000"/>
                        <a:lumOff val="80000"/>
                      </a:schemeClr>
                    </a:solidFill>
                  </a:tcPr>
                </a:tc>
                <a:tc>
                  <a:txBody>
                    <a:bodyPr/>
                    <a:lstStyle/>
                    <a:p>
                      <a:pPr marL="0" marR="0" algn="just">
                        <a:lnSpc>
                          <a:spcPct val="100000"/>
                        </a:lnSpc>
                        <a:spcBef>
                          <a:spcPts val="0"/>
                        </a:spcBef>
                        <a:spcAft>
                          <a:spcPts val="0"/>
                        </a:spcAft>
                      </a:pPr>
                      <a:r>
                        <a:rPr lang="en-US" sz="1800" b="1" dirty="0">
                          <a:effectLst/>
                          <a:latin typeface="Cambria" panose="02040503050406030204" pitchFamily="18" charset="0"/>
                          <a:ea typeface="Cambria" panose="02040503050406030204" pitchFamily="18" charset="0"/>
                        </a:rPr>
                        <a:t>1 điểm</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Bài làm tương đối đẩy đủ, chỉn chu </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Trình bày cẩn thận </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Không có lỗi chính tả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35410" marR="35410" marT="0" marB="0">
                    <a:solidFill>
                      <a:schemeClr val="accent3">
                        <a:lumMod val="20000"/>
                        <a:lumOff val="80000"/>
                      </a:schemeClr>
                    </a:solidFill>
                  </a:tcPr>
                </a:tc>
                <a:tc>
                  <a:txBody>
                    <a:bodyPr/>
                    <a:lstStyle/>
                    <a:p>
                      <a:pPr marL="0" marR="0" algn="just">
                        <a:lnSpc>
                          <a:spcPct val="100000"/>
                        </a:lnSpc>
                        <a:spcBef>
                          <a:spcPts val="0"/>
                        </a:spcBef>
                        <a:spcAft>
                          <a:spcPts val="0"/>
                        </a:spcAft>
                      </a:pPr>
                      <a:r>
                        <a:rPr lang="en-US" sz="1800" b="1" dirty="0">
                          <a:effectLst/>
                          <a:latin typeface="Cambria" panose="02040503050406030204" pitchFamily="18" charset="0"/>
                          <a:ea typeface="Cambria" panose="02040503050406030204" pitchFamily="18" charset="0"/>
                        </a:rPr>
                        <a:t>2 điểm </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Bài làm tương đối đẩy đủ, chỉn chu </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Trình bày cẩn thận </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Không có lỗi chính tả</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Có sự sáng tạo</a:t>
                      </a:r>
                    </a:p>
                  </a:txBody>
                  <a:tcPr marL="35410" marR="35410" marT="0" marB="0">
                    <a:solidFill>
                      <a:schemeClr val="accent3">
                        <a:lumMod val="20000"/>
                        <a:lumOff val="80000"/>
                      </a:schemeClr>
                    </a:solidFill>
                  </a:tcPr>
                </a:tc>
                <a:extLst>
                  <a:ext uri="{0D108BD9-81ED-4DB2-BD59-A6C34878D82A}">
                    <a16:rowId xmlns:a16="http://schemas.microsoft.com/office/drawing/2014/main" val="1522266438"/>
                  </a:ext>
                </a:extLst>
              </a:tr>
              <a:tr h="2251500">
                <a:tc>
                  <a:txBody>
                    <a:bodyPr/>
                    <a:lstStyle/>
                    <a:p>
                      <a:pPr marL="0" marR="0" algn="ctr">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Nội dung</a:t>
                      </a:r>
                    </a:p>
                    <a:p>
                      <a:pPr marL="0" marR="0" algn="ctr">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(6 điểm)</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35410" marR="35410" marT="0" marB="0" anchor="ctr">
                    <a:solidFill>
                      <a:srgbClr val="66BF98"/>
                    </a:solidFill>
                  </a:tcPr>
                </a:tc>
                <a:tc>
                  <a:txBody>
                    <a:bodyPr/>
                    <a:lstStyle/>
                    <a:p>
                      <a:pPr marL="0" marR="0" algn="just">
                        <a:lnSpc>
                          <a:spcPct val="100000"/>
                        </a:lnSpc>
                        <a:spcBef>
                          <a:spcPts val="0"/>
                        </a:spcBef>
                        <a:spcAft>
                          <a:spcPts val="0"/>
                        </a:spcAft>
                      </a:pPr>
                      <a:r>
                        <a:rPr lang="en-US" sz="1800" b="1" dirty="0">
                          <a:effectLst/>
                          <a:latin typeface="Cambria" panose="02040503050406030204" pitchFamily="18" charset="0"/>
                          <a:ea typeface="Cambria" panose="02040503050406030204" pitchFamily="18" charset="0"/>
                        </a:rPr>
                        <a:t>1 - 3 điểm</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Chưa trả lơi đúng câu hỏi trọng tâm </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Không trả lời đủ hết các câu hỏi gợi dẫn </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Nội dung sơ sài mới dừng lại ở mức độ biết và nhận diện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35410" marR="35410" marT="0" marB="0">
                    <a:solidFill>
                      <a:schemeClr val="accent3">
                        <a:lumMod val="20000"/>
                        <a:lumOff val="80000"/>
                      </a:schemeClr>
                    </a:solidFill>
                  </a:tcPr>
                </a:tc>
                <a:tc>
                  <a:txBody>
                    <a:bodyPr/>
                    <a:lstStyle/>
                    <a:p>
                      <a:pPr marL="0" marR="0" algn="just">
                        <a:lnSpc>
                          <a:spcPct val="100000"/>
                        </a:lnSpc>
                        <a:spcBef>
                          <a:spcPts val="0"/>
                        </a:spcBef>
                        <a:spcAft>
                          <a:spcPts val="0"/>
                        </a:spcAft>
                      </a:pPr>
                      <a:r>
                        <a:rPr lang="en-US" sz="1800" b="1" dirty="0">
                          <a:effectLst/>
                          <a:latin typeface="Cambria" panose="02040503050406030204" pitchFamily="18" charset="0"/>
                          <a:ea typeface="Cambria" panose="02040503050406030204" pitchFamily="18" charset="0"/>
                        </a:rPr>
                        <a:t>4 – 5 điểm </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Trả lời tương đối đầy đủ các câu hỏi gợi dẫn </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Trả lời đúng trọng tâm</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Có ít nhất 1 – 2 ý mở rộng nâng cao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35410" marR="35410" marT="0" marB="0">
                    <a:solidFill>
                      <a:schemeClr val="accent3">
                        <a:lumMod val="20000"/>
                        <a:lumOff val="80000"/>
                      </a:schemeClr>
                    </a:solidFill>
                  </a:tcPr>
                </a:tc>
                <a:tc>
                  <a:txBody>
                    <a:bodyPr/>
                    <a:lstStyle/>
                    <a:p>
                      <a:pPr marL="0" marR="0" algn="just">
                        <a:lnSpc>
                          <a:spcPct val="100000"/>
                        </a:lnSpc>
                        <a:spcBef>
                          <a:spcPts val="0"/>
                        </a:spcBef>
                        <a:spcAft>
                          <a:spcPts val="0"/>
                        </a:spcAft>
                      </a:pPr>
                      <a:r>
                        <a:rPr lang="en-US" sz="1800" b="1" dirty="0">
                          <a:effectLst/>
                          <a:latin typeface="Cambria" panose="02040503050406030204" pitchFamily="18" charset="0"/>
                          <a:ea typeface="Cambria" panose="02040503050406030204" pitchFamily="18" charset="0"/>
                        </a:rPr>
                        <a:t>6 điểm</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Trả lời tương đối đầy đủ các câu hỏi gợi dẫn </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Trả lời đúng trọng tâm</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Có nhiều hơn 2 ý mở rộng nâng cao</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Có sự sáng tạo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35410" marR="35410" marT="0" marB="0">
                    <a:solidFill>
                      <a:schemeClr val="accent3">
                        <a:lumMod val="20000"/>
                        <a:lumOff val="80000"/>
                      </a:schemeClr>
                    </a:solidFill>
                  </a:tcPr>
                </a:tc>
                <a:extLst>
                  <a:ext uri="{0D108BD9-81ED-4DB2-BD59-A6C34878D82A}">
                    <a16:rowId xmlns:a16="http://schemas.microsoft.com/office/drawing/2014/main" val="2374269721"/>
                  </a:ext>
                </a:extLst>
              </a:tr>
              <a:tr h="1796329">
                <a:tc>
                  <a:txBody>
                    <a:bodyPr/>
                    <a:lstStyle/>
                    <a:p>
                      <a:pPr marL="0" marR="0" algn="ctr">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Hiệu quả nhóm</a:t>
                      </a:r>
                    </a:p>
                    <a:p>
                      <a:pPr marL="0" marR="0" algn="ctr">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(2 điểm)</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35410" marR="35410" marT="0" marB="0" anchor="ctr">
                    <a:solidFill>
                      <a:srgbClr val="66BF98"/>
                    </a:solidFill>
                  </a:tcPr>
                </a:tc>
                <a:tc>
                  <a:txBody>
                    <a:bodyPr/>
                    <a:lstStyle/>
                    <a:p>
                      <a:pPr marL="0" marR="0" algn="just">
                        <a:lnSpc>
                          <a:spcPct val="100000"/>
                        </a:lnSpc>
                        <a:spcBef>
                          <a:spcPts val="0"/>
                        </a:spcBef>
                        <a:spcAft>
                          <a:spcPts val="0"/>
                        </a:spcAft>
                      </a:pPr>
                      <a:r>
                        <a:rPr lang="en-US" sz="1800" b="1" dirty="0">
                          <a:effectLst/>
                          <a:latin typeface="Cambria" panose="02040503050406030204" pitchFamily="18" charset="0"/>
                          <a:ea typeface="Cambria" panose="02040503050406030204" pitchFamily="18" charset="0"/>
                        </a:rPr>
                        <a:t>0 điểm </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Các thành viên chưa gắn kết chặt chẽ </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Vẫn còn trên 2 thành viên không tham gia hoạt động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35410" marR="35410" marT="0" marB="0">
                    <a:solidFill>
                      <a:schemeClr val="accent3">
                        <a:lumMod val="20000"/>
                        <a:lumOff val="80000"/>
                      </a:schemeClr>
                    </a:solidFill>
                  </a:tcPr>
                </a:tc>
                <a:tc>
                  <a:txBody>
                    <a:bodyPr/>
                    <a:lstStyle/>
                    <a:p>
                      <a:pPr marL="0" marR="0" algn="just">
                        <a:lnSpc>
                          <a:spcPct val="100000"/>
                        </a:lnSpc>
                        <a:spcBef>
                          <a:spcPts val="0"/>
                        </a:spcBef>
                        <a:spcAft>
                          <a:spcPts val="0"/>
                        </a:spcAft>
                      </a:pPr>
                      <a:r>
                        <a:rPr lang="en-US" sz="1800" b="1" dirty="0">
                          <a:effectLst/>
                          <a:latin typeface="Cambria" panose="02040503050406030204" pitchFamily="18" charset="0"/>
                          <a:ea typeface="Cambria" panose="02040503050406030204" pitchFamily="18" charset="0"/>
                        </a:rPr>
                        <a:t>1 điểm </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Hoạt động tương đối gắn kết, có tranh luận nhưng vẫn đi đến thông nhát </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Vẫn còn 1 thành viên không tham gia hoạt động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35410" marR="35410" marT="0" marB="0">
                    <a:solidFill>
                      <a:schemeClr val="accent3">
                        <a:lumMod val="20000"/>
                        <a:lumOff val="80000"/>
                      </a:schemeClr>
                    </a:solidFill>
                  </a:tcPr>
                </a:tc>
                <a:tc>
                  <a:txBody>
                    <a:bodyPr/>
                    <a:lstStyle/>
                    <a:p>
                      <a:pPr marL="0" marR="0" algn="just">
                        <a:lnSpc>
                          <a:spcPct val="100000"/>
                        </a:lnSpc>
                        <a:spcBef>
                          <a:spcPts val="0"/>
                        </a:spcBef>
                        <a:spcAft>
                          <a:spcPts val="0"/>
                        </a:spcAft>
                      </a:pPr>
                      <a:r>
                        <a:rPr lang="en-US" sz="1800" b="1" dirty="0">
                          <a:effectLst/>
                          <a:latin typeface="Cambria" panose="02040503050406030204" pitchFamily="18" charset="0"/>
                          <a:ea typeface="Cambria" panose="02040503050406030204" pitchFamily="18" charset="0"/>
                        </a:rPr>
                        <a:t>2 điểm </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Hoạt động gắn kết </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Có sự đồng thuận và nhiều ý tưởng khác biệt, sáng tạo </a:t>
                      </a:r>
                    </a:p>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Toàn bộ thành viên đều tham gia hoạt động</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35410" marR="35410" marT="0" marB="0">
                    <a:solidFill>
                      <a:schemeClr val="accent3">
                        <a:lumMod val="20000"/>
                        <a:lumOff val="80000"/>
                      </a:schemeClr>
                    </a:solidFill>
                  </a:tcPr>
                </a:tc>
                <a:extLst>
                  <a:ext uri="{0D108BD9-81ED-4DB2-BD59-A6C34878D82A}">
                    <a16:rowId xmlns:a16="http://schemas.microsoft.com/office/drawing/2014/main" val="3057978393"/>
                  </a:ext>
                </a:extLst>
              </a:tr>
              <a:tr h="281017">
                <a:tc>
                  <a:txBody>
                    <a:bodyPr/>
                    <a:lstStyle/>
                    <a:p>
                      <a:pPr marL="0" marR="0" algn="ctr">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Điểm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35410" marR="35410" marT="0" marB="0">
                    <a:solidFill>
                      <a:srgbClr val="66BF98"/>
                    </a:solidFill>
                  </a:tcPr>
                </a:tc>
                <a:tc>
                  <a:txBody>
                    <a:bodyPr/>
                    <a:lstStyle/>
                    <a:p>
                      <a:pPr marL="0" marR="0" algn="just">
                        <a:lnSpc>
                          <a:spcPct val="100000"/>
                        </a:lnSpc>
                        <a:spcBef>
                          <a:spcPts val="0"/>
                        </a:spcBef>
                        <a:spcAft>
                          <a:spcPts val="0"/>
                        </a:spcAft>
                      </a:pPr>
                      <a:r>
                        <a:rPr lang="en-US" sz="1800">
                          <a:effectLst/>
                          <a:latin typeface="Cambria" panose="02040503050406030204" pitchFamily="18" charset="0"/>
                          <a:ea typeface="Cambria" panose="02040503050406030204" pitchFamily="18" charset="0"/>
                        </a:rPr>
                        <a:t>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35410" marR="35410" marT="0" marB="0">
                    <a:solidFill>
                      <a:schemeClr val="accent3">
                        <a:lumMod val="20000"/>
                        <a:lumOff val="80000"/>
                      </a:schemeClr>
                    </a:solidFill>
                  </a:tcPr>
                </a:tc>
                <a:tc>
                  <a:txBody>
                    <a:bodyPr/>
                    <a:lstStyle/>
                    <a:p>
                      <a:pPr marL="0" marR="0" algn="just">
                        <a:lnSpc>
                          <a:spcPct val="100000"/>
                        </a:lnSpc>
                        <a:spcBef>
                          <a:spcPts val="0"/>
                        </a:spcBef>
                        <a:spcAft>
                          <a:spcPts val="0"/>
                        </a:spcAft>
                      </a:pPr>
                      <a:r>
                        <a:rPr lang="en-US" sz="1800">
                          <a:effectLst/>
                          <a:latin typeface="Cambria" panose="02040503050406030204" pitchFamily="18" charset="0"/>
                          <a:ea typeface="Cambria" panose="02040503050406030204" pitchFamily="18" charset="0"/>
                        </a:rPr>
                        <a:t>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35410" marR="35410" marT="0" marB="0">
                    <a:solidFill>
                      <a:schemeClr val="accent3">
                        <a:lumMod val="20000"/>
                        <a:lumOff val="80000"/>
                      </a:schemeClr>
                    </a:solidFill>
                  </a:tcPr>
                </a:tc>
                <a:tc>
                  <a:txBody>
                    <a:bodyPr/>
                    <a:lstStyle/>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35410" marR="35410" marT="0" marB="0">
                    <a:solidFill>
                      <a:schemeClr val="accent3">
                        <a:lumMod val="20000"/>
                        <a:lumOff val="80000"/>
                      </a:schemeClr>
                    </a:solidFill>
                  </a:tcPr>
                </a:tc>
                <a:extLst>
                  <a:ext uri="{0D108BD9-81ED-4DB2-BD59-A6C34878D82A}">
                    <a16:rowId xmlns:a16="http://schemas.microsoft.com/office/drawing/2014/main" val="2174298539"/>
                  </a:ext>
                </a:extLst>
              </a:tr>
              <a:tr h="281017">
                <a:tc>
                  <a:txBody>
                    <a:bodyPr/>
                    <a:lstStyle/>
                    <a:p>
                      <a:pPr marL="0" marR="0" algn="ctr">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TỔNG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35410" marR="35410" marT="0" marB="0">
                    <a:solidFill>
                      <a:srgbClr val="66BF98"/>
                    </a:solidFill>
                  </a:tcPr>
                </a:tc>
                <a:tc gridSpan="3">
                  <a:txBody>
                    <a:bodyPr/>
                    <a:lstStyle/>
                    <a:p>
                      <a:pPr marL="0" marR="0" algn="just">
                        <a:lnSpc>
                          <a:spcPct val="100000"/>
                        </a:lnSpc>
                        <a:spcBef>
                          <a:spcPts val="0"/>
                        </a:spcBef>
                        <a:spcAft>
                          <a:spcPts val="0"/>
                        </a:spcAft>
                      </a:pPr>
                      <a:r>
                        <a:rPr lang="en-US" sz="1800" dirty="0">
                          <a:effectLst/>
                          <a:latin typeface="Cambria" panose="02040503050406030204" pitchFamily="18" charset="0"/>
                          <a:ea typeface="Cambria" panose="020405030504060302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35410" marR="35410" marT="0" marB="0">
                    <a:solidFill>
                      <a:schemeClr val="accent3">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5560024"/>
                  </a:ext>
                </a:extLst>
              </a:tr>
            </a:tbl>
          </a:graphicData>
        </a:graphic>
      </p:graphicFrame>
    </p:spTree>
    <p:extLst>
      <p:ext uri="{BB962C8B-B14F-4D97-AF65-F5344CB8AC3E}">
        <p14:creationId xmlns:p14="http://schemas.microsoft.com/office/powerpoint/2010/main" val="4106077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0" y="4644571"/>
            <a:ext cx="12192000" cy="2237231"/>
            <a:chOff x="0" y="4644571"/>
            <a:chExt cx="12192000" cy="2237231"/>
          </a:xfrm>
        </p:grpSpPr>
        <p:pic>
          <p:nvPicPr>
            <p:cNvPr id="7" name="图片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644571"/>
              <a:ext cx="4101590" cy="2237231"/>
            </a:xfrm>
            <a:prstGeom prst="rect">
              <a:avLst/>
            </a:prstGeom>
          </p:spPr>
        </p:pic>
        <p:pic>
          <p:nvPicPr>
            <p:cNvPr id="8" name="图片 7"/>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4036219" y="5646057"/>
              <a:ext cx="2737020" cy="1235745"/>
            </a:xfrm>
            <a:prstGeom prst="rect">
              <a:avLst/>
            </a:prstGeom>
          </p:spPr>
        </p:pic>
        <p:pic>
          <p:nvPicPr>
            <p:cNvPr id="9" name="图片 8"/>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712371" y="5534921"/>
              <a:ext cx="2983172" cy="1346881"/>
            </a:xfrm>
            <a:prstGeom prst="rect">
              <a:avLst/>
            </a:prstGeom>
          </p:spPr>
        </p:pic>
        <p:pic>
          <p:nvPicPr>
            <p:cNvPr id="10" name="图片 9"/>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695543" y="5646057"/>
              <a:ext cx="2496457" cy="1235745"/>
            </a:xfrm>
            <a:prstGeom prst="rect">
              <a:avLst/>
            </a:prstGeom>
          </p:spPr>
        </p:pic>
      </p:grpSp>
      <p:pic>
        <p:nvPicPr>
          <p:cNvPr id="13" name="图片 12"/>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11210" y="-12358"/>
            <a:ext cx="1754659" cy="4028303"/>
          </a:xfrm>
          <a:prstGeom prst="rect">
            <a:avLst/>
          </a:prstGeom>
        </p:spPr>
      </p:pic>
      <p:sp>
        <p:nvSpPr>
          <p:cNvPr id="14" name="Hộp Văn bản 13">
            <a:extLst>
              <a:ext uri="{FF2B5EF4-FFF2-40B4-BE49-F238E27FC236}">
                <a16:creationId xmlns:a16="http://schemas.microsoft.com/office/drawing/2014/main" id="{03A81C1E-24C0-4DE1-B730-5E40ED698564}"/>
              </a:ext>
            </a:extLst>
          </p:cNvPr>
          <p:cNvSpPr txBox="1"/>
          <p:nvPr/>
        </p:nvSpPr>
        <p:spPr>
          <a:xfrm>
            <a:off x="1595086" y="338977"/>
            <a:ext cx="6152320" cy="892552"/>
          </a:xfrm>
          <a:prstGeom prst="rect">
            <a:avLst/>
          </a:prstGeom>
          <a:noFill/>
        </p:spPr>
        <p:txBody>
          <a:bodyPr wrap="square">
            <a:spAutoFit/>
          </a:bodyPr>
          <a:lstStyle/>
          <a:p>
            <a:pPr marL="0" marR="0" algn="just">
              <a:spcBef>
                <a:spcPts val="0"/>
              </a:spcBef>
            </a:pPr>
            <a:r>
              <a:rPr lang="en-US" sz="2800" b="1" dirty="0">
                <a:solidFill>
                  <a:srgbClr val="37740A"/>
                </a:solidFill>
                <a:effectLst/>
                <a:latin typeface="Cambria" panose="02040503050406030204" pitchFamily="18" charset="0"/>
                <a:ea typeface="Cambria" panose="02040503050406030204" pitchFamily="18" charset="0"/>
                <a:cs typeface="Times New Roman" panose="02020603050405020304" pitchFamily="18" charset="0"/>
              </a:rPr>
              <a:t>I. Truyện kể </a:t>
            </a:r>
            <a:endParaRPr lang="en-US" sz="2800" dirty="0">
              <a:solidFill>
                <a:srgbClr val="37740A"/>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pPr>
            <a:r>
              <a:rPr lang="en-US" sz="2400" b="1" dirty="0">
                <a:effectLst/>
                <a:latin typeface="Cambria" panose="02040503050406030204" pitchFamily="18" charset="0"/>
                <a:ea typeface="Cambria" panose="02040503050406030204" pitchFamily="18" charset="0"/>
                <a:cs typeface="Times New Roman" panose="02020603050405020304" pitchFamily="18" charset="0"/>
              </a:rPr>
              <a:t>      1. Sự kiện biến cố</a:t>
            </a:r>
          </a:p>
        </p:txBody>
      </p:sp>
      <p:sp>
        <p:nvSpPr>
          <p:cNvPr id="19" name="Hộp Văn bản 18">
            <a:extLst>
              <a:ext uri="{FF2B5EF4-FFF2-40B4-BE49-F238E27FC236}">
                <a16:creationId xmlns:a16="http://schemas.microsoft.com/office/drawing/2014/main" id="{D19E4754-5B5F-4BF1-9228-B5B5A36C0539}"/>
              </a:ext>
            </a:extLst>
          </p:cNvPr>
          <p:cNvSpPr txBox="1"/>
          <p:nvPr/>
        </p:nvSpPr>
        <p:spPr>
          <a:xfrm>
            <a:off x="7251532" y="1266269"/>
            <a:ext cx="3818209" cy="461665"/>
          </a:xfrm>
          <a:custGeom>
            <a:avLst/>
            <a:gdLst>
              <a:gd name="connsiteX0" fmla="*/ 0 w 3818209"/>
              <a:gd name="connsiteY0" fmla="*/ 0 h 461665"/>
              <a:gd name="connsiteX1" fmla="*/ 621823 w 3818209"/>
              <a:gd name="connsiteY1" fmla="*/ 0 h 461665"/>
              <a:gd name="connsiteX2" fmla="*/ 1243645 w 3818209"/>
              <a:gd name="connsiteY2" fmla="*/ 0 h 461665"/>
              <a:gd name="connsiteX3" fmla="*/ 1750922 w 3818209"/>
              <a:gd name="connsiteY3" fmla="*/ 0 h 461665"/>
              <a:gd name="connsiteX4" fmla="*/ 2258198 w 3818209"/>
              <a:gd name="connsiteY4" fmla="*/ 0 h 461665"/>
              <a:gd name="connsiteX5" fmla="*/ 2727292 w 3818209"/>
              <a:gd name="connsiteY5" fmla="*/ 0 h 461665"/>
              <a:gd name="connsiteX6" fmla="*/ 3158204 w 3818209"/>
              <a:gd name="connsiteY6" fmla="*/ 0 h 461665"/>
              <a:gd name="connsiteX7" fmla="*/ 3818209 w 3818209"/>
              <a:gd name="connsiteY7" fmla="*/ 0 h 461665"/>
              <a:gd name="connsiteX8" fmla="*/ 3818209 w 3818209"/>
              <a:gd name="connsiteY8" fmla="*/ 461665 h 461665"/>
              <a:gd name="connsiteX9" fmla="*/ 3387297 w 3818209"/>
              <a:gd name="connsiteY9" fmla="*/ 461665 h 461665"/>
              <a:gd name="connsiteX10" fmla="*/ 2956385 w 3818209"/>
              <a:gd name="connsiteY10" fmla="*/ 461665 h 461665"/>
              <a:gd name="connsiteX11" fmla="*/ 2334562 w 3818209"/>
              <a:gd name="connsiteY11" fmla="*/ 461665 h 461665"/>
              <a:gd name="connsiteX12" fmla="*/ 1827286 w 3818209"/>
              <a:gd name="connsiteY12" fmla="*/ 461665 h 461665"/>
              <a:gd name="connsiteX13" fmla="*/ 1358191 w 3818209"/>
              <a:gd name="connsiteY13" fmla="*/ 461665 h 461665"/>
              <a:gd name="connsiteX14" fmla="*/ 812733 w 3818209"/>
              <a:gd name="connsiteY14" fmla="*/ 461665 h 461665"/>
              <a:gd name="connsiteX15" fmla="*/ 0 w 3818209"/>
              <a:gd name="connsiteY15" fmla="*/ 461665 h 461665"/>
              <a:gd name="connsiteX16" fmla="*/ 0 w 3818209"/>
              <a:gd name="connsiteY1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8209" h="461665" fill="none" extrusionOk="0">
                <a:moveTo>
                  <a:pt x="0" y="0"/>
                </a:moveTo>
                <a:cubicBezTo>
                  <a:pt x="264360" y="-11065"/>
                  <a:pt x="341784" y="58095"/>
                  <a:pt x="621823" y="0"/>
                </a:cubicBezTo>
                <a:cubicBezTo>
                  <a:pt x="901862" y="-58095"/>
                  <a:pt x="984042" y="40419"/>
                  <a:pt x="1243645" y="0"/>
                </a:cubicBezTo>
                <a:cubicBezTo>
                  <a:pt x="1503248" y="-40419"/>
                  <a:pt x="1613392" y="26348"/>
                  <a:pt x="1750922" y="0"/>
                </a:cubicBezTo>
                <a:cubicBezTo>
                  <a:pt x="1888452" y="-26348"/>
                  <a:pt x="2136103" y="32140"/>
                  <a:pt x="2258198" y="0"/>
                </a:cubicBezTo>
                <a:cubicBezTo>
                  <a:pt x="2380293" y="-32140"/>
                  <a:pt x="2519202" y="12191"/>
                  <a:pt x="2727292" y="0"/>
                </a:cubicBezTo>
                <a:cubicBezTo>
                  <a:pt x="2935382" y="-12191"/>
                  <a:pt x="3063214" y="44845"/>
                  <a:pt x="3158204" y="0"/>
                </a:cubicBezTo>
                <a:cubicBezTo>
                  <a:pt x="3253194" y="-44845"/>
                  <a:pt x="3523900" y="3039"/>
                  <a:pt x="3818209" y="0"/>
                </a:cubicBezTo>
                <a:cubicBezTo>
                  <a:pt x="3857813" y="225614"/>
                  <a:pt x="3789054" y="274579"/>
                  <a:pt x="3818209" y="461665"/>
                </a:cubicBezTo>
                <a:cubicBezTo>
                  <a:pt x="3624021" y="497045"/>
                  <a:pt x="3563780" y="445447"/>
                  <a:pt x="3387297" y="461665"/>
                </a:cubicBezTo>
                <a:cubicBezTo>
                  <a:pt x="3210814" y="477883"/>
                  <a:pt x="3159515" y="422895"/>
                  <a:pt x="2956385" y="461665"/>
                </a:cubicBezTo>
                <a:cubicBezTo>
                  <a:pt x="2753255" y="500435"/>
                  <a:pt x="2552144" y="455763"/>
                  <a:pt x="2334562" y="461665"/>
                </a:cubicBezTo>
                <a:cubicBezTo>
                  <a:pt x="2116980" y="467567"/>
                  <a:pt x="1993524" y="456597"/>
                  <a:pt x="1827286" y="461665"/>
                </a:cubicBezTo>
                <a:cubicBezTo>
                  <a:pt x="1661048" y="466733"/>
                  <a:pt x="1577122" y="415391"/>
                  <a:pt x="1358191" y="461665"/>
                </a:cubicBezTo>
                <a:cubicBezTo>
                  <a:pt x="1139261" y="507939"/>
                  <a:pt x="1009440" y="420403"/>
                  <a:pt x="812733" y="461665"/>
                </a:cubicBezTo>
                <a:cubicBezTo>
                  <a:pt x="616026" y="502927"/>
                  <a:pt x="195108" y="372916"/>
                  <a:pt x="0" y="461665"/>
                </a:cubicBezTo>
                <a:cubicBezTo>
                  <a:pt x="-12337" y="252691"/>
                  <a:pt x="8365" y="124671"/>
                  <a:pt x="0" y="0"/>
                </a:cubicBezTo>
                <a:close/>
              </a:path>
              <a:path w="3818209" h="461665" stroke="0" extrusionOk="0">
                <a:moveTo>
                  <a:pt x="0" y="0"/>
                </a:moveTo>
                <a:cubicBezTo>
                  <a:pt x="127491" y="-36013"/>
                  <a:pt x="385258" y="40973"/>
                  <a:pt x="545458" y="0"/>
                </a:cubicBezTo>
                <a:cubicBezTo>
                  <a:pt x="705658" y="-40973"/>
                  <a:pt x="980632" y="1557"/>
                  <a:pt x="1090917" y="0"/>
                </a:cubicBezTo>
                <a:cubicBezTo>
                  <a:pt x="1201202" y="-1557"/>
                  <a:pt x="1505666" y="27171"/>
                  <a:pt x="1636375" y="0"/>
                </a:cubicBezTo>
                <a:cubicBezTo>
                  <a:pt x="1767084" y="-27171"/>
                  <a:pt x="1926751" y="56028"/>
                  <a:pt x="2105470" y="0"/>
                </a:cubicBezTo>
                <a:cubicBezTo>
                  <a:pt x="2284190" y="-56028"/>
                  <a:pt x="2377507" y="12386"/>
                  <a:pt x="2536382" y="0"/>
                </a:cubicBezTo>
                <a:cubicBezTo>
                  <a:pt x="2695257" y="-12386"/>
                  <a:pt x="2954639" y="64896"/>
                  <a:pt x="3081840" y="0"/>
                </a:cubicBezTo>
                <a:cubicBezTo>
                  <a:pt x="3209041" y="-64896"/>
                  <a:pt x="3579276" y="35989"/>
                  <a:pt x="3818209" y="0"/>
                </a:cubicBezTo>
                <a:cubicBezTo>
                  <a:pt x="3827451" y="152992"/>
                  <a:pt x="3802828" y="343003"/>
                  <a:pt x="3818209" y="461665"/>
                </a:cubicBezTo>
                <a:cubicBezTo>
                  <a:pt x="3673849" y="462376"/>
                  <a:pt x="3438799" y="425315"/>
                  <a:pt x="3310933" y="461665"/>
                </a:cubicBezTo>
                <a:cubicBezTo>
                  <a:pt x="3183067" y="498015"/>
                  <a:pt x="2972812" y="434808"/>
                  <a:pt x="2841838" y="461665"/>
                </a:cubicBezTo>
                <a:cubicBezTo>
                  <a:pt x="2710864" y="488522"/>
                  <a:pt x="2500520" y="454543"/>
                  <a:pt x="2372744" y="461665"/>
                </a:cubicBezTo>
                <a:cubicBezTo>
                  <a:pt x="2244968" y="468787"/>
                  <a:pt x="1980674" y="443242"/>
                  <a:pt x="1827286" y="461665"/>
                </a:cubicBezTo>
                <a:cubicBezTo>
                  <a:pt x="1673898" y="480088"/>
                  <a:pt x="1475070" y="443155"/>
                  <a:pt x="1243645" y="461665"/>
                </a:cubicBezTo>
                <a:cubicBezTo>
                  <a:pt x="1012220" y="480175"/>
                  <a:pt x="889668" y="442287"/>
                  <a:pt x="774551" y="461665"/>
                </a:cubicBezTo>
                <a:cubicBezTo>
                  <a:pt x="659434" y="481043"/>
                  <a:pt x="163464" y="460861"/>
                  <a:pt x="0" y="461665"/>
                </a:cubicBezTo>
                <a:cubicBezTo>
                  <a:pt x="-7786" y="252721"/>
                  <a:pt x="6774" y="177106"/>
                  <a:pt x="0" y="0"/>
                </a:cubicBezTo>
                <a:close/>
              </a:path>
            </a:pathLst>
          </a:custGeom>
          <a:solidFill>
            <a:srgbClr val="ED8163"/>
          </a:solidFill>
          <a:ln w="28575">
            <a:solidFill>
              <a:srgbClr val="ED8163"/>
            </a:solidFill>
            <a:prstDash val="solid"/>
            <a:extLst>
              <a:ext uri="{C807C97D-BFC1-408E-A445-0C87EB9F89A2}">
                <ask:lineSketchStyleProps xmlns:ask="http://schemas.microsoft.com/office/drawing/2018/sketchyshapes" xmlns="" sd="2672717956">
                  <a:prstGeom prst="rect">
                    <a:avLst/>
                  </a:prstGeom>
                  <ask:type>
                    <ask:lineSketchScribble/>
                  </ask:type>
                </ask:lineSketchStyleProps>
              </a:ext>
            </a:extLst>
          </a:ln>
        </p:spPr>
        <p:txBody>
          <a:bodyPr wrap="square">
            <a:spAutoFit/>
          </a:bodyPr>
          <a:lstStyle/>
          <a:p>
            <a:pPr algn="ctr"/>
            <a:r>
              <a:rPr lang="en-US" sz="2400" b="1" dirty="0">
                <a:solidFill>
                  <a:schemeClr val="bg1"/>
                </a:solidFill>
                <a:effectLst/>
                <a:latin typeface="Times New Roman" panose="02020603050405020304" pitchFamily="18" charset="0"/>
                <a:ea typeface="Yu Mincho" panose="02020400000000000000" pitchFamily="18" charset="-128"/>
              </a:rPr>
              <a:t>THẾ GIỚI NGHỆ THUẬT</a:t>
            </a:r>
            <a:r>
              <a:rPr lang="en-US" sz="2400" dirty="0">
                <a:solidFill>
                  <a:schemeClr val="bg1"/>
                </a:solidFill>
                <a:effectLst/>
                <a:latin typeface="Times New Roman" panose="02020603050405020304" pitchFamily="18" charset="0"/>
                <a:ea typeface="Yu Mincho" panose="02020400000000000000" pitchFamily="18" charset="-128"/>
              </a:rPr>
              <a:t> </a:t>
            </a:r>
            <a:endParaRPr lang="en-US" sz="2400" dirty="0">
              <a:solidFill>
                <a:schemeClr val="bg1"/>
              </a:solidFill>
            </a:endParaRPr>
          </a:p>
        </p:txBody>
      </p:sp>
      <p:grpSp>
        <p:nvGrpSpPr>
          <p:cNvPr id="24" name="Nhóm 23">
            <a:extLst>
              <a:ext uri="{FF2B5EF4-FFF2-40B4-BE49-F238E27FC236}">
                <a16:creationId xmlns:a16="http://schemas.microsoft.com/office/drawing/2014/main" id="{0818D52A-55BA-4C1A-A8A4-5C8F1DF028A9}"/>
              </a:ext>
            </a:extLst>
          </p:cNvPr>
          <p:cNvGrpSpPr/>
          <p:nvPr/>
        </p:nvGrpSpPr>
        <p:grpSpPr>
          <a:xfrm>
            <a:off x="1969502" y="1369627"/>
            <a:ext cx="3158695" cy="2503267"/>
            <a:chOff x="1393427" y="2018954"/>
            <a:chExt cx="3158695" cy="2503267"/>
          </a:xfrm>
        </p:grpSpPr>
        <p:pic>
          <p:nvPicPr>
            <p:cNvPr id="15" name="PA_图片 3">
              <a:extLst>
                <a:ext uri="{FF2B5EF4-FFF2-40B4-BE49-F238E27FC236}">
                  <a16:creationId xmlns:a16="http://schemas.microsoft.com/office/drawing/2014/main" id="{B01F235C-8B82-40BB-A8FB-F4EF66D58AAF}"/>
                </a:ext>
              </a:extLst>
            </p:cNvPr>
            <p:cNvPicPr>
              <a:picLocks noChangeAspect="1"/>
            </p:cNvPicPr>
            <p:nvPr>
              <p:custDataLst>
                <p:tags r:id="rId2"/>
              </p:custDataLst>
            </p:nvPr>
          </p:nvPicPr>
          <p:blipFill>
            <a:blip r:embed="rId11" cstate="email">
              <a:extLst>
                <a:ext uri="{28A0092B-C50C-407E-A947-70E740481C1C}">
                  <a14:useLocalDpi xmlns:a14="http://schemas.microsoft.com/office/drawing/2010/main"/>
                </a:ext>
              </a:extLst>
            </a:blip>
            <a:stretch>
              <a:fillRect/>
            </a:stretch>
          </p:blipFill>
          <p:spPr>
            <a:xfrm>
              <a:off x="1393427" y="2018954"/>
              <a:ext cx="3158695" cy="2503267"/>
            </a:xfrm>
            <a:prstGeom prst="rect">
              <a:avLst/>
            </a:prstGeom>
          </p:spPr>
        </p:pic>
        <p:sp>
          <p:nvSpPr>
            <p:cNvPr id="21" name="Hộp Văn bản 20">
              <a:extLst>
                <a:ext uri="{FF2B5EF4-FFF2-40B4-BE49-F238E27FC236}">
                  <a16:creationId xmlns:a16="http://schemas.microsoft.com/office/drawing/2014/main" id="{B1BE7206-E2CC-44AA-9540-A615611EAE3C}"/>
                </a:ext>
              </a:extLst>
            </p:cNvPr>
            <p:cNvSpPr txBox="1"/>
            <p:nvPr/>
          </p:nvSpPr>
          <p:spPr>
            <a:xfrm>
              <a:off x="1595086" y="2637315"/>
              <a:ext cx="2812258" cy="1631216"/>
            </a:xfrm>
            <a:prstGeom prst="rect">
              <a:avLst/>
            </a:prstGeom>
            <a:noFill/>
          </p:spPr>
          <p:txBody>
            <a:bodyPr wrap="square">
              <a:spAutoFit/>
            </a:bodyPr>
            <a:lstStyle/>
            <a:p>
              <a:pPr algn="ctr"/>
              <a:r>
                <a:rPr lang="en-US" sz="2800" b="1" dirty="0">
                  <a:solidFill>
                    <a:srgbClr val="ED8163"/>
                  </a:solidFill>
                  <a:effectLst/>
                  <a:latin typeface="Cambria" panose="02040503050406030204" pitchFamily="18" charset="0"/>
                  <a:ea typeface="Cambria" panose="02040503050406030204" pitchFamily="18" charset="0"/>
                </a:rPr>
                <a:t>Thế giới được miêu tả </a:t>
              </a:r>
            </a:p>
            <a:p>
              <a:pPr algn="ctr"/>
              <a:r>
                <a:rPr lang="en-US" sz="2400" dirty="0">
                  <a:effectLst/>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N</a:t>
              </a:r>
              <a:r>
                <a:rPr lang="en-US" sz="2000" dirty="0">
                  <a:effectLst/>
                  <a:latin typeface="Cambria" panose="02040503050406030204" pitchFamily="18" charset="0"/>
                  <a:ea typeface="Cambria" panose="02040503050406030204" pitchFamily="18" charset="0"/>
                </a:rPr>
                <a:t>hân vật sự kiện, cảnh vật,….</a:t>
              </a:r>
              <a:endParaRPr lang="en-US" sz="2400" dirty="0">
                <a:latin typeface="Cambria" panose="02040503050406030204" pitchFamily="18" charset="0"/>
                <a:ea typeface="Cambria" panose="02040503050406030204" pitchFamily="18" charset="0"/>
              </a:endParaRPr>
            </a:p>
          </p:txBody>
        </p:sp>
      </p:grpSp>
      <p:grpSp>
        <p:nvGrpSpPr>
          <p:cNvPr id="25" name="Nhóm 24">
            <a:extLst>
              <a:ext uri="{FF2B5EF4-FFF2-40B4-BE49-F238E27FC236}">
                <a16:creationId xmlns:a16="http://schemas.microsoft.com/office/drawing/2014/main" id="{A540B746-9406-4D22-866F-D62B3AFDC090}"/>
              </a:ext>
            </a:extLst>
          </p:cNvPr>
          <p:cNvGrpSpPr/>
          <p:nvPr/>
        </p:nvGrpSpPr>
        <p:grpSpPr>
          <a:xfrm>
            <a:off x="1930704" y="3760202"/>
            <a:ext cx="3158695" cy="2503267"/>
            <a:chOff x="1393427" y="2018954"/>
            <a:chExt cx="3158695" cy="2503267"/>
          </a:xfrm>
        </p:grpSpPr>
        <p:pic>
          <p:nvPicPr>
            <p:cNvPr id="26" name="PA_图片 3">
              <a:extLst>
                <a:ext uri="{FF2B5EF4-FFF2-40B4-BE49-F238E27FC236}">
                  <a16:creationId xmlns:a16="http://schemas.microsoft.com/office/drawing/2014/main" id="{6879A9F5-1448-400C-9888-0BC60FFB05DA}"/>
                </a:ext>
              </a:extLst>
            </p:cNvPr>
            <p:cNvPicPr>
              <a:picLocks noChangeAspect="1"/>
            </p:cNvPicPr>
            <p:nvPr>
              <p:custDataLst>
                <p:tags r:id="rId1"/>
              </p:custDataLst>
            </p:nvPr>
          </p:nvPicPr>
          <p:blipFill>
            <a:blip r:embed="rId11" cstate="email">
              <a:extLst>
                <a:ext uri="{28A0092B-C50C-407E-A947-70E740481C1C}">
                  <a14:useLocalDpi xmlns:a14="http://schemas.microsoft.com/office/drawing/2010/main"/>
                </a:ext>
              </a:extLst>
            </a:blip>
            <a:stretch>
              <a:fillRect/>
            </a:stretch>
          </p:blipFill>
          <p:spPr>
            <a:xfrm>
              <a:off x="1393427" y="2018954"/>
              <a:ext cx="3158695" cy="2503267"/>
            </a:xfrm>
            <a:prstGeom prst="rect">
              <a:avLst/>
            </a:prstGeom>
          </p:spPr>
        </p:pic>
        <p:sp>
          <p:nvSpPr>
            <p:cNvPr id="27" name="Hộp Văn bản 26">
              <a:extLst>
                <a:ext uri="{FF2B5EF4-FFF2-40B4-BE49-F238E27FC236}">
                  <a16:creationId xmlns:a16="http://schemas.microsoft.com/office/drawing/2014/main" id="{470A480D-05B6-4ACD-B37A-A02C920447FE}"/>
                </a:ext>
              </a:extLst>
            </p:cNvPr>
            <p:cNvSpPr txBox="1"/>
            <p:nvPr/>
          </p:nvSpPr>
          <p:spPr>
            <a:xfrm>
              <a:off x="1595086" y="2637315"/>
              <a:ext cx="2812258" cy="1631216"/>
            </a:xfrm>
            <a:prstGeom prst="rect">
              <a:avLst/>
            </a:prstGeom>
            <a:noFill/>
          </p:spPr>
          <p:txBody>
            <a:bodyPr wrap="square">
              <a:spAutoFit/>
            </a:bodyPr>
            <a:lstStyle/>
            <a:p>
              <a:pPr algn="ctr"/>
              <a:r>
                <a:rPr lang="en-US" sz="2800" b="1" dirty="0">
                  <a:solidFill>
                    <a:srgbClr val="ED8163"/>
                  </a:solidFill>
                  <a:effectLst/>
                  <a:latin typeface="Cambria" panose="02040503050406030204" pitchFamily="18" charset="0"/>
                  <a:ea typeface="Cambria" panose="02040503050406030204" pitchFamily="18" charset="0"/>
                </a:rPr>
                <a:t>Thế giới </a:t>
              </a:r>
            </a:p>
            <a:p>
              <a:pPr algn="ctr"/>
              <a:r>
                <a:rPr lang="en-US" sz="2800" b="1" dirty="0">
                  <a:solidFill>
                    <a:srgbClr val="ED8163"/>
                  </a:solidFill>
                  <a:effectLst/>
                  <a:latin typeface="Cambria" panose="02040503050406030204" pitchFamily="18" charset="0"/>
                  <a:ea typeface="Cambria" panose="02040503050406030204" pitchFamily="18" charset="0"/>
                </a:rPr>
                <a:t>miêu tả </a:t>
              </a:r>
            </a:p>
            <a:p>
              <a:pPr algn="ctr"/>
              <a:r>
                <a:rPr lang="en-US" sz="2400" dirty="0">
                  <a:effectLst/>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Thế giới của người kể chuyện, người trữ tình</a:t>
              </a:r>
              <a:endParaRPr lang="en-US" sz="2400" dirty="0">
                <a:latin typeface="Cambria" panose="02040503050406030204" pitchFamily="18" charset="0"/>
                <a:ea typeface="Cambria" panose="02040503050406030204" pitchFamily="18" charset="0"/>
              </a:endParaRPr>
            </a:p>
          </p:txBody>
        </p:sp>
      </p:grpSp>
      <p:sp>
        <p:nvSpPr>
          <p:cNvPr id="29" name="Hộp Văn bản 28">
            <a:extLst>
              <a:ext uri="{FF2B5EF4-FFF2-40B4-BE49-F238E27FC236}">
                <a16:creationId xmlns:a16="http://schemas.microsoft.com/office/drawing/2014/main" id="{36A8A42C-61B4-474E-BD29-083ECDEE5D26}"/>
              </a:ext>
            </a:extLst>
          </p:cNvPr>
          <p:cNvSpPr txBox="1"/>
          <p:nvPr/>
        </p:nvSpPr>
        <p:spPr>
          <a:xfrm>
            <a:off x="6629048" y="1928656"/>
            <a:ext cx="4896533" cy="830997"/>
          </a:xfrm>
          <a:prstGeom prst="rect">
            <a:avLst/>
          </a:prstGeom>
          <a:noFill/>
        </p:spPr>
        <p:txBody>
          <a:bodyPr wrap="square">
            <a:spAutoFit/>
          </a:bodyPr>
          <a:lstStyle/>
          <a:p>
            <a:pPr marL="342900" indent="-342900" algn="just">
              <a:buFont typeface="Arial" panose="020B0604020202020204" pitchFamily="34" charset="0"/>
              <a:buChar char="•"/>
            </a:pPr>
            <a:r>
              <a:rPr lang="en-US" sz="2400" dirty="0">
                <a:effectLst/>
                <a:latin typeface="Cambria" panose="02040503050406030204" pitchFamily="18" charset="0"/>
                <a:ea typeface="Cambria" panose="02040503050406030204" pitchFamily="18" charset="0"/>
              </a:rPr>
              <a:t>Hai thế giới này luôn gắn liên chặt chẽ với nhau</a:t>
            </a:r>
            <a:endParaRPr lang="en-US" sz="2400" dirty="0">
              <a:latin typeface="Cambria" panose="02040503050406030204" pitchFamily="18" charset="0"/>
              <a:ea typeface="Cambria" panose="02040503050406030204" pitchFamily="18" charset="0"/>
            </a:endParaRPr>
          </a:p>
        </p:txBody>
      </p:sp>
      <p:sp>
        <p:nvSpPr>
          <p:cNvPr id="31" name="Hộp Văn bản 30">
            <a:extLst>
              <a:ext uri="{FF2B5EF4-FFF2-40B4-BE49-F238E27FC236}">
                <a16:creationId xmlns:a16="http://schemas.microsoft.com/office/drawing/2014/main" id="{CD3A6CC5-7002-46B9-910B-E47FE5ED2692}"/>
              </a:ext>
            </a:extLst>
          </p:cNvPr>
          <p:cNvSpPr txBox="1"/>
          <p:nvPr/>
        </p:nvSpPr>
        <p:spPr>
          <a:xfrm>
            <a:off x="6594340" y="2776267"/>
            <a:ext cx="4932548" cy="1200329"/>
          </a:xfrm>
          <a:prstGeom prst="rect">
            <a:avLst/>
          </a:prstGeom>
          <a:noFill/>
        </p:spPr>
        <p:txBody>
          <a:bodyPr wrap="square">
            <a:spAutoFit/>
          </a:bodyPr>
          <a:lstStyle/>
          <a:p>
            <a:pPr marL="342900" marR="0" indent="-342900" algn="just">
              <a:spcBef>
                <a:spcPts val="0"/>
              </a:spcBef>
              <a:spcAft>
                <a:spcPts val="800"/>
              </a:spcAft>
              <a:buFont typeface="Arial" panose="020B0604020202020204" pitchFamily="34" charset="0"/>
              <a:buChar char="•"/>
            </a:pPr>
            <a:r>
              <a:rPr lang="en-US" sz="2400" dirty="0">
                <a:effectLst/>
                <a:latin typeface="Cambria" panose="02040503050406030204" pitchFamily="18" charset="0"/>
                <a:ea typeface="Cambria" panose="02040503050406030204" pitchFamily="18" charset="0"/>
                <a:cs typeface="Times New Roman" panose="02020603050405020304" pitchFamily="18" charset="0"/>
              </a:rPr>
              <a:t>Thế giới nghệ thuật gồm có yếu tố: không gian nghệ thuật và thời gian nghệ thuật</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2" name="Ngoặc móc Phải 31">
            <a:extLst>
              <a:ext uri="{FF2B5EF4-FFF2-40B4-BE49-F238E27FC236}">
                <a16:creationId xmlns:a16="http://schemas.microsoft.com/office/drawing/2014/main" id="{C93061BD-488B-462C-AD8B-9779244E20DE}"/>
              </a:ext>
            </a:extLst>
          </p:cNvPr>
          <p:cNvSpPr/>
          <p:nvPr/>
        </p:nvSpPr>
        <p:spPr>
          <a:xfrm>
            <a:off x="5377709" y="1727934"/>
            <a:ext cx="847216" cy="4333460"/>
          </a:xfrm>
          <a:prstGeom prst="rightBrace">
            <a:avLst>
              <a:gd name="adj1" fmla="val 8333"/>
              <a:gd name="adj2" fmla="val 50917"/>
            </a:avLst>
          </a:prstGeom>
          <a:ln w="38100">
            <a:solidFill>
              <a:srgbClr val="37740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Hộp Văn bản 33">
            <a:extLst>
              <a:ext uri="{FF2B5EF4-FFF2-40B4-BE49-F238E27FC236}">
                <a16:creationId xmlns:a16="http://schemas.microsoft.com/office/drawing/2014/main" id="{438AD889-FEBD-4299-9465-344E1A195845}"/>
              </a:ext>
            </a:extLst>
          </p:cNvPr>
          <p:cNvSpPr txBox="1"/>
          <p:nvPr/>
        </p:nvSpPr>
        <p:spPr>
          <a:xfrm>
            <a:off x="6663910" y="3976596"/>
            <a:ext cx="4932548" cy="830997"/>
          </a:xfrm>
          <a:prstGeom prst="rect">
            <a:avLst/>
          </a:prstGeom>
          <a:noFill/>
        </p:spPr>
        <p:txBody>
          <a:bodyPr wrap="square">
            <a:spAutoFit/>
          </a:bodyPr>
          <a:lstStyle/>
          <a:p>
            <a:pPr marL="342900" indent="-342900" algn="just">
              <a:buFont typeface="Arial" panose="020B0604020202020204" pitchFamily="34" charset="0"/>
              <a:buChar char="•"/>
            </a:pPr>
            <a:r>
              <a:rPr lang="en-US" sz="2400" dirty="0">
                <a:latin typeface="Cambria" panose="02040503050406030204" pitchFamily="18" charset="0"/>
                <a:ea typeface="Cambria" panose="02040503050406030204" pitchFamily="18" charset="0"/>
                <a:cs typeface="Times New Roman" panose="02020603050405020304" pitchFamily="18" charset="0"/>
              </a:rPr>
              <a:t>Một thế giới hình tượng vận động và mang ý nghĩa. </a:t>
            </a:r>
          </a:p>
        </p:txBody>
      </p:sp>
      <p:sp>
        <p:nvSpPr>
          <p:cNvPr id="36" name="Hộp Văn bản 35">
            <a:extLst>
              <a:ext uri="{FF2B5EF4-FFF2-40B4-BE49-F238E27FC236}">
                <a16:creationId xmlns:a16="http://schemas.microsoft.com/office/drawing/2014/main" id="{280D1523-BCED-45C3-AE45-1FB3A3F0C7E1}"/>
              </a:ext>
            </a:extLst>
          </p:cNvPr>
          <p:cNvSpPr txBox="1"/>
          <p:nvPr/>
        </p:nvSpPr>
        <p:spPr>
          <a:xfrm>
            <a:off x="6663910" y="4870373"/>
            <a:ext cx="4893708" cy="830997"/>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cs typeface="Times New Roman" panose="02020603050405020304" pitchFamily="18" charset="0"/>
              </a:rPr>
              <a:t>Xuất hiện và lớn dần qua các </a:t>
            </a:r>
            <a:r>
              <a:rPr lang="en-US" sz="2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SỰ KIỆN</a:t>
            </a:r>
            <a:r>
              <a:rPr lang="en-US" sz="24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400" dirty="0">
                <a:latin typeface="Cambria" panose="02040503050406030204" pitchFamily="18" charset="0"/>
                <a:ea typeface="Cambria" panose="02040503050406030204" pitchFamily="18" charset="0"/>
                <a:cs typeface="Times New Roman" panose="02020603050405020304" pitchFamily="18" charset="0"/>
              </a:rPr>
              <a:t>và </a:t>
            </a:r>
            <a:r>
              <a:rPr lang="en-US" sz="2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LỜI TRẦN THUẬT.</a:t>
            </a:r>
          </a:p>
        </p:txBody>
      </p:sp>
    </p:spTree>
    <p:extLst>
      <p:ext uri="{BB962C8B-B14F-4D97-AF65-F5344CB8AC3E}">
        <p14:creationId xmlns:p14="http://schemas.microsoft.com/office/powerpoint/2010/main" val="27915924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9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out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grpId="1" nodeType="click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1000" fill="hold"/>
                                        <p:tgtEl>
                                          <p:spTgt spid="32"/>
                                        </p:tgtEl>
                                        <p:attrNameLst>
                                          <p:attrName>ppt_w</p:attrName>
                                        </p:attrNameLst>
                                      </p:cBhvr>
                                      <p:tavLst>
                                        <p:tav tm="0">
                                          <p:val>
                                            <p:strVal val="#ppt_w+.3"/>
                                          </p:val>
                                        </p:tav>
                                        <p:tav tm="100000">
                                          <p:val>
                                            <p:strVal val="#ppt_w"/>
                                          </p:val>
                                        </p:tav>
                                      </p:tavLst>
                                    </p:anim>
                                    <p:anim calcmode="lin" valueType="num">
                                      <p:cBhvr>
                                        <p:cTn id="39" dur="1000" fill="hold"/>
                                        <p:tgtEl>
                                          <p:spTgt spid="32"/>
                                        </p:tgtEl>
                                        <p:attrNameLst>
                                          <p:attrName>ppt_h</p:attrName>
                                        </p:attrNameLst>
                                      </p:cBhvr>
                                      <p:tavLst>
                                        <p:tav tm="0">
                                          <p:val>
                                            <p:strVal val="#ppt_h"/>
                                          </p:val>
                                        </p:tav>
                                        <p:tav tm="100000">
                                          <p:val>
                                            <p:strVal val="#ppt_h"/>
                                          </p:val>
                                        </p:tav>
                                      </p:tavLst>
                                    </p:anim>
                                    <p:animEffect transition="in" filter="fade">
                                      <p:cBhvr>
                                        <p:cTn id="40" dur="10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1000" fill="hold"/>
                                        <p:tgtEl>
                                          <p:spTgt spid="29"/>
                                        </p:tgtEl>
                                        <p:attrNameLst>
                                          <p:attrName>ppt_w</p:attrName>
                                        </p:attrNameLst>
                                      </p:cBhvr>
                                      <p:tavLst>
                                        <p:tav tm="0">
                                          <p:val>
                                            <p:fltVal val="0"/>
                                          </p:val>
                                        </p:tav>
                                        <p:tav tm="100000">
                                          <p:val>
                                            <p:strVal val="#ppt_w"/>
                                          </p:val>
                                        </p:tav>
                                      </p:tavLst>
                                    </p:anim>
                                    <p:anim calcmode="lin" valueType="num">
                                      <p:cBhvr>
                                        <p:cTn id="46" dur="1000" fill="hold"/>
                                        <p:tgtEl>
                                          <p:spTgt spid="29"/>
                                        </p:tgtEl>
                                        <p:attrNameLst>
                                          <p:attrName>ppt_h</p:attrName>
                                        </p:attrNameLst>
                                      </p:cBhvr>
                                      <p:tavLst>
                                        <p:tav tm="0">
                                          <p:val>
                                            <p:fltVal val="0"/>
                                          </p:val>
                                        </p:tav>
                                        <p:tav tm="100000">
                                          <p:val>
                                            <p:strVal val="#ppt_h"/>
                                          </p:val>
                                        </p:tav>
                                      </p:tavLst>
                                    </p:anim>
                                    <p:anim calcmode="lin" valueType="num">
                                      <p:cBhvr>
                                        <p:cTn id="47" dur="1000" fill="hold"/>
                                        <p:tgtEl>
                                          <p:spTgt spid="29"/>
                                        </p:tgtEl>
                                        <p:attrNameLst>
                                          <p:attrName>style.rotation</p:attrName>
                                        </p:attrNameLst>
                                      </p:cBhvr>
                                      <p:tavLst>
                                        <p:tav tm="0">
                                          <p:val>
                                            <p:fltVal val="90"/>
                                          </p:val>
                                        </p:tav>
                                        <p:tav tm="100000">
                                          <p:val>
                                            <p:fltVal val="0"/>
                                          </p:val>
                                        </p:tav>
                                      </p:tavLst>
                                    </p:anim>
                                    <p:animEffect transition="in" filter="fade">
                                      <p:cBhvr>
                                        <p:cTn id="48" dur="1000"/>
                                        <p:tgtEl>
                                          <p:spTgt spid="29"/>
                                        </p:tgtEl>
                                      </p:cBhvr>
                                    </p:animEffect>
                                  </p:childTnLst>
                                </p:cTn>
                              </p:par>
                            </p:childTnLst>
                          </p:cTn>
                        </p:par>
                        <p:par>
                          <p:cTn id="49" fill="hold">
                            <p:stCondLst>
                              <p:cond delay="1000"/>
                            </p:stCondLst>
                            <p:childTnLst>
                              <p:par>
                                <p:cTn id="50" presetID="31"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1000" fill="hold"/>
                                        <p:tgtEl>
                                          <p:spTgt spid="31"/>
                                        </p:tgtEl>
                                        <p:attrNameLst>
                                          <p:attrName>ppt_w</p:attrName>
                                        </p:attrNameLst>
                                      </p:cBhvr>
                                      <p:tavLst>
                                        <p:tav tm="0">
                                          <p:val>
                                            <p:fltVal val="0"/>
                                          </p:val>
                                        </p:tav>
                                        <p:tav tm="100000">
                                          <p:val>
                                            <p:strVal val="#ppt_w"/>
                                          </p:val>
                                        </p:tav>
                                      </p:tavLst>
                                    </p:anim>
                                    <p:anim calcmode="lin" valueType="num">
                                      <p:cBhvr>
                                        <p:cTn id="53" dur="1000" fill="hold"/>
                                        <p:tgtEl>
                                          <p:spTgt spid="31"/>
                                        </p:tgtEl>
                                        <p:attrNameLst>
                                          <p:attrName>ppt_h</p:attrName>
                                        </p:attrNameLst>
                                      </p:cBhvr>
                                      <p:tavLst>
                                        <p:tav tm="0">
                                          <p:val>
                                            <p:fltVal val="0"/>
                                          </p:val>
                                        </p:tav>
                                        <p:tav tm="100000">
                                          <p:val>
                                            <p:strVal val="#ppt_h"/>
                                          </p:val>
                                        </p:tav>
                                      </p:tavLst>
                                    </p:anim>
                                    <p:anim calcmode="lin" valueType="num">
                                      <p:cBhvr>
                                        <p:cTn id="54" dur="1000" fill="hold"/>
                                        <p:tgtEl>
                                          <p:spTgt spid="31"/>
                                        </p:tgtEl>
                                        <p:attrNameLst>
                                          <p:attrName>style.rotation</p:attrName>
                                        </p:attrNameLst>
                                      </p:cBhvr>
                                      <p:tavLst>
                                        <p:tav tm="0">
                                          <p:val>
                                            <p:fltVal val="90"/>
                                          </p:val>
                                        </p:tav>
                                        <p:tav tm="100000">
                                          <p:val>
                                            <p:fltVal val="0"/>
                                          </p:val>
                                        </p:tav>
                                      </p:tavLst>
                                    </p:anim>
                                    <p:animEffect transition="in" filter="fade">
                                      <p:cBhvr>
                                        <p:cTn id="55" dur="1000"/>
                                        <p:tgtEl>
                                          <p:spTgt spid="31"/>
                                        </p:tgtEl>
                                      </p:cBhvr>
                                    </p:animEffect>
                                  </p:childTnLst>
                                </p:cTn>
                              </p:par>
                            </p:childTnLst>
                          </p:cTn>
                        </p:par>
                        <p:par>
                          <p:cTn id="56" fill="hold">
                            <p:stCondLst>
                              <p:cond delay="2000"/>
                            </p:stCondLst>
                            <p:childTnLst>
                              <p:par>
                                <p:cTn id="57" presetID="31"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1000" fill="hold"/>
                                        <p:tgtEl>
                                          <p:spTgt spid="34"/>
                                        </p:tgtEl>
                                        <p:attrNameLst>
                                          <p:attrName>ppt_w</p:attrName>
                                        </p:attrNameLst>
                                      </p:cBhvr>
                                      <p:tavLst>
                                        <p:tav tm="0">
                                          <p:val>
                                            <p:fltVal val="0"/>
                                          </p:val>
                                        </p:tav>
                                        <p:tav tm="100000">
                                          <p:val>
                                            <p:strVal val="#ppt_w"/>
                                          </p:val>
                                        </p:tav>
                                      </p:tavLst>
                                    </p:anim>
                                    <p:anim calcmode="lin" valueType="num">
                                      <p:cBhvr>
                                        <p:cTn id="60" dur="1000" fill="hold"/>
                                        <p:tgtEl>
                                          <p:spTgt spid="34"/>
                                        </p:tgtEl>
                                        <p:attrNameLst>
                                          <p:attrName>ppt_h</p:attrName>
                                        </p:attrNameLst>
                                      </p:cBhvr>
                                      <p:tavLst>
                                        <p:tav tm="0">
                                          <p:val>
                                            <p:fltVal val="0"/>
                                          </p:val>
                                        </p:tav>
                                        <p:tav tm="100000">
                                          <p:val>
                                            <p:strVal val="#ppt_h"/>
                                          </p:val>
                                        </p:tav>
                                      </p:tavLst>
                                    </p:anim>
                                    <p:anim calcmode="lin" valueType="num">
                                      <p:cBhvr>
                                        <p:cTn id="61" dur="1000" fill="hold"/>
                                        <p:tgtEl>
                                          <p:spTgt spid="34"/>
                                        </p:tgtEl>
                                        <p:attrNameLst>
                                          <p:attrName>style.rotation</p:attrName>
                                        </p:attrNameLst>
                                      </p:cBhvr>
                                      <p:tavLst>
                                        <p:tav tm="0">
                                          <p:val>
                                            <p:fltVal val="90"/>
                                          </p:val>
                                        </p:tav>
                                        <p:tav tm="100000">
                                          <p:val>
                                            <p:fltVal val="0"/>
                                          </p:val>
                                        </p:tav>
                                      </p:tavLst>
                                    </p:anim>
                                    <p:animEffect transition="in" filter="fade">
                                      <p:cBhvr>
                                        <p:cTn id="62" dur="1000"/>
                                        <p:tgtEl>
                                          <p:spTgt spid="34"/>
                                        </p:tgtEl>
                                      </p:cBhvr>
                                    </p:animEffect>
                                  </p:childTnLst>
                                </p:cTn>
                              </p:par>
                            </p:childTnLst>
                          </p:cTn>
                        </p:par>
                        <p:par>
                          <p:cTn id="63" fill="hold">
                            <p:stCondLst>
                              <p:cond delay="3000"/>
                            </p:stCondLst>
                            <p:childTnLst>
                              <p:par>
                                <p:cTn id="64" presetID="31"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1000" fill="hold"/>
                                        <p:tgtEl>
                                          <p:spTgt spid="36"/>
                                        </p:tgtEl>
                                        <p:attrNameLst>
                                          <p:attrName>ppt_w</p:attrName>
                                        </p:attrNameLst>
                                      </p:cBhvr>
                                      <p:tavLst>
                                        <p:tav tm="0">
                                          <p:val>
                                            <p:fltVal val="0"/>
                                          </p:val>
                                        </p:tav>
                                        <p:tav tm="100000">
                                          <p:val>
                                            <p:strVal val="#ppt_w"/>
                                          </p:val>
                                        </p:tav>
                                      </p:tavLst>
                                    </p:anim>
                                    <p:anim calcmode="lin" valueType="num">
                                      <p:cBhvr>
                                        <p:cTn id="67" dur="1000" fill="hold"/>
                                        <p:tgtEl>
                                          <p:spTgt spid="36"/>
                                        </p:tgtEl>
                                        <p:attrNameLst>
                                          <p:attrName>ppt_h</p:attrName>
                                        </p:attrNameLst>
                                      </p:cBhvr>
                                      <p:tavLst>
                                        <p:tav tm="0">
                                          <p:val>
                                            <p:fltVal val="0"/>
                                          </p:val>
                                        </p:tav>
                                        <p:tav tm="100000">
                                          <p:val>
                                            <p:strVal val="#ppt_h"/>
                                          </p:val>
                                        </p:tav>
                                      </p:tavLst>
                                    </p:anim>
                                    <p:anim calcmode="lin" valueType="num">
                                      <p:cBhvr>
                                        <p:cTn id="68" dur="1000" fill="hold"/>
                                        <p:tgtEl>
                                          <p:spTgt spid="36"/>
                                        </p:tgtEl>
                                        <p:attrNameLst>
                                          <p:attrName>style.rotation</p:attrName>
                                        </p:attrNameLst>
                                      </p:cBhvr>
                                      <p:tavLst>
                                        <p:tav tm="0">
                                          <p:val>
                                            <p:fltVal val="90"/>
                                          </p:val>
                                        </p:tav>
                                        <p:tav tm="100000">
                                          <p:val>
                                            <p:fltVal val="0"/>
                                          </p:val>
                                        </p:tav>
                                      </p:tavLst>
                                    </p:anim>
                                    <p:animEffect transition="in" filter="fade">
                                      <p:cBhvr>
                                        <p:cTn id="6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animBg="1"/>
      <p:bldP spid="29" grpId="0"/>
      <p:bldP spid="31" grpId="0"/>
      <p:bldP spid="32" grpId="1" animBg="1"/>
      <p:bldP spid="34"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Hình ảnh 10" descr="Ảnh có chứa văn bản&#10;&#10;Mô tả được tạo tự động">
            <a:extLst>
              <a:ext uri="{FF2B5EF4-FFF2-40B4-BE49-F238E27FC236}">
                <a16:creationId xmlns:a16="http://schemas.microsoft.com/office/drawing/2014/main" id="{C64099EC-D888-4226-A34B-E7C285EF3C9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6852" b="95833" l="10000" r="90000">
                        <a14:foregroundMark x1="39844" y1="23333" x2="39844" y2="23333"/>
                        <a14:foregroundMark x1="41094" y1="21019" x2="37500" y2="26204"/>
                        <a14:foregroundMark x1="35938" y1="27130" x2="35938" y2="27130"/>
                        <a14:foregroundMark x1="35521" y1="28148" x2="37604" y2="27685"/>
                        <a14:foregroundMark x1="34635" y1="27500" x2="34635" y2="27500"/>
                        <a14:foregroundMark x1="55573" y1="6852" x2="55573" y2="6852"/>
                        <a14:foregroundMark x1="49427" y1="64630" x2="46302" y2="74630"/>
                        <a14:foregroundMark x1="47708" y1="61204" x2="41563" y2="71759"/>
                        <a14:foregroundMark x1="48333" y1="59815" x2="47708" y2="81759"/>
                        <a14:foregroundMark x1="55937" y1="66204" x2="54948" y2="95833"/>
                        <a14:foregroundMark x1="50885" y1="95093" x2="47344" y2="95093"/>
                        <a14:foregroundMark x1="39271" y1="95370" x2="39271" y2="95370"/>
                        <a14:foregroundMark x1="66510" y1="35926" x2="66510" y2="35926"/>
                        <a14:foregroundMark x1="66927" y1="31481" x2="65469" y2="37407"/>
                        <a14:foregroundMark x1="38906" y1="94630" x2="38906" y2="94630"/>
                        <a14:foregroundMark x1="52607" y1="33834" x2="53221" y2="47613"/>
                        <a14:backgroundMark x1="26979" y1="70463" x2="24375" y2="88519"/>
                      </a14:backgroundRemoval>
                    </a14:imgEffect>
                  </a14:imgLayer>
                </a14:imgProps>
              </a:ext>
              <a:ext uri="{28A0092B-C50C-407E-A947-70E740481C1C}">
                <a14:useLocalDpi xmlns:a14="http://schemas.microsoft.com/office/drawing/2010/main" val="0"/>
              </a:ext>
            </a:extLst>
          </a:blip>
          <a:srcRect l="33387" t="6964" r="30264"/>
          <a:stretch/>
        </p:blipFill>
        <p:spPr>
          <a:xfrm>
            <a:off x="440156" y="3888204"/>
            <a:ext cx="1970563" cy="2837084"/>
          </a:xfrm>
          <a:prstGeom prst="rect">
            <a:avLst/>
          </a:prstGeom>
        </p:spPr>
      </p:pic>
      <p:pic>
        <p:nvPicPr>
          <p:cNvPr id="4" name="Hình ảnh 3" descr="Ảnh có chứa văn bản&#10;&#10;Mô tả được tạo tự động">
            <a:extLst>
              <a:ext uri="{FF2B5EF4-FFF2-40B4-BE49-F238E27FC236}">
                <a16:creationId xmlns:a16="http://schemas.microsoft.com/office/drawing/2014/main" id="{C5571D7E-6EB9-4199-B173-46EF3939CD0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9352" l="0" r="98698">
                        <a14:foregroundMark x1="70833" y1="95000" x2="47396" y2="94722"/>
                        <a14:foregroundMark x1="94792" y1="95926" x2="69063" y2="95926"/>
                        <a14:foregroundMark x1="98698" y1="91852" x2="96563" y2="98611"/>
                        <a14:foregroundMark x1="97500" y1="90741" x2="97500" y2="90741"/>
                        <a14:foregroundMark x1="97760" y1="89259" x2="87552" y2="89722"/>
                        <a14:foregroundMark x1="81875" y1="98611" x2="0" y2="95463"/>
                        <a14:foregroundMark x1="60729" y1="66296" x2="64635" y2="68426"/>
                        <a14:foregroundMark x1="53333" y1="63148" x2="47396" y2="77500"/>
                        <a14:foregroundMark x1="54688" y1="49537" x2="50781" y2="59074"/>
                        <a14:foregroundMark x1="92760" y1="97870" x2="83750" y2="99074"/>
                        <a14:foregroundMark x1="79781" y1="58198" x2="21639" y2="59548"/>
                        <a14:foregroundMark x1="96406" y1="99352" x2="96406" y2="99352"/>
                        <a14:backgroundMark x1="83490" y1="41389" x2="90365" y2="58611"/>
                        <a14:backgroundMark x1="84167" y1="35833" x2="93854" y2="56204"/>
                        <a14:backgroundMark x1="91042" y1="37778" x2="96406" y2="71019"/>
                        <a14:backgroundMark x1="70573" y1="32037" x2="87396" y2="62407"/>
                        <a14:backgroundMark x1="71667" y1="32778" x2="90885" y2="69630"/>
                        <a14:backgroundMark x1="95365" y1="48333" x2="90104" y2="63889"/>
                        <a14:backgroundMark x1="94115" y1="49074" x2="85365" y2="64352"/>
                        <a14:backgroundMark x1="80677" y1="56481" x2="88490" y2="69630"/>
                        <a14:backgroundMark x1="98021" y1="45463" x2="90885" y2="63889"/>
                        <a14:backgroundMark x1="84167" y1="54537" x2="92865" y2="62963"/>
                        <a14:backgroundMark x1="92865" y1="62963" x2="86458" y2="57222"/>
                        <a14:backgroundMark x1="86458" y1="57222" x2="86719" y2="53611"/>
                        <a14:backgroundMark x1="77969" y1="45185" x2="67083" y2="37315"/>
                        <a14:backgroundMark x1="51719" y1="39444" x2="51719" y2="39444"/>
                        <a14:backgroundMark x1="50781" y1="38704" x2="50781" y2="38704"/>
                        <a14:backgroundMark x1="53073" y1="35185" x2="51458" y2="43056"/>
                        <a14:backgroundMark x1="51719" y1="45000" x2="51719" y2="45000"/>
                        <a14:backgroundMark x1="18177" y1="38704" x2="6979" y2="44259"/>
                        <a14:backgroundMark x1="15052" y1="53796" x2="13177" y2="77778"/>
                        <a14:backgroundMark x1="14115" y1="47870" x2="14115" y2="68426"/>
                        <a14:backgroundMark x1="12396" y1="49722" x2="3490" y2="73981"/>
                        <a14:backgroundMark x1="7656" y1="55741" x2="3385" y2="70556"/>
                        <a14:backgroundMark x1="5104" y1="56481" x2="1615" y2="62407"/>
                        <a14:backgroundMark x1="9948" y1="55463" x2="6979" y2="68426"/>
                        <a14:backgroundMark x1="16146" y1="52870" x2="12969" y2="69722"/>
                        <a14:backgroundMark x1="12969" y1="69722" x2="12917" y2="69352"/>
                        <a14:backgroundMark x1="16406" y1="55278" x2="18177" y2="67222"/>
                        <a14:backgroundMark x1="18177" y1="67222" x2="18177" y2="67222"/>
                        <a14:backgroundMark x1="18333" y1="59074" x2="18958" y2="67500"/>
                        <a14:backgroundMark x1="20573" y1="58889" x2="20573" y2="58889"/>
                        <a14:backgroundMark x1="21146" y1="60093" x2="20885" y2="60093"/>
                        <a14:backgroundMark x1="19948" y1="58889" x2="20573" y2="61019"/>
                        <a14:backgroundMark x1="12396" y1="59352" x2="9531" y2="63426"/>
                        <a14:backgroundMark x1="12240" y1="55463" x2="1458" y2="71574"/>
                        <a14:backgroundMark x1="3385" y1="60741" x2="2969" y2="67963"/>
                        <a14:backgroundMark x1="22604" y1="67222" x2="22083" y2="71574"/>
                        <a14:backgroundMark x1="2708" y1="50463" x2="3646" y2="64630"/>
                      </a14:backgroundRemoval>
                    </a14:imgEffect>
                  </a14:imgLayer>
                </a14:imgProps>
              </a:ext>
              <a:ext uri="{28A0092B-C50C-407E-A947-70E740481C1C}">
                <a14:useLocalDpi xmlns:a14="http://schemas.microsoft.com/office/drawing/2010/main" val="0"/>
              </a:ext>
            </a:extLst>
          </a:blip>
          <a:srcRect t="20756"/>
          <a:stretch/>
        </p:blipFill>
        <p:spPr>
          <a:xfrm>
            <a:off x="8607287" y="5192989"/>
            <a:ext cx="3584713" cy="1597884"/>
          </a:xfrm>
          <a:prstGeom prst="rect">
            <a:avLst/>
          </a:prstGeom>
        </p:spPr>
      </p:pic>
      <p:grpSp>
        <p:nvGrpSpPr>
          <p:cNvPr id="6" name="组合 5"/>
          <p:cNvGrpSpPr/>
          <p:nvPr/>
        </p:nvGrpSpPr>
        <p:grpSpPr>
          <a:xfrm>
            <a:off x="0" y="4644571"/>
            <a:ext cx="12192000" cy="2237231"/>
            <a:chOff x="0" y="4644571"/>
            <a:chExt cx="12192000" cy="2237231"/>
          </a:xfrm>
        </p:grpSpPr>
        <p:pic>
          <p:nvPicPr>
            <p:cNvPr id="7" name="图片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4644571"/>
              <a:ext cx="4101590" cy="2237231"/>
            </a:xfrm>
            <a:prstGeom prst="rect">
              <a:avLst/>
            </a:prstGeom>
          </p:spPr>
        </p:pic>
        <p:pic>
          <p:nvPicPr>
            <p:cNvPr id="8" name="图片 7"/>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4036219" y="5646057"/>
              <a:ext cx="2737020" cy="1235745"/>
            </a:xfrm>
            <a:prstGeom prst="rect">
              <a:avLst/>
            </a:prstGeom>
          </p:spPr>
        </p:pic>
        <p:pic>
          <p:nvPicPr>
            <p:cNvPr id="9" name="图片 8"/>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712371" y="5534921"/>
              <a:ext cx="2983172" cy="1346881"/>
            </a:xfrm>
            <a:prstGeom prst="rect">
              <a:avLst/>
            </a:prstGeom>
          </p:spPr>
        </p:pic>
        <p:pic>
          <p:nvPicPr>
            <p:cNvPr id="10" name="图片 9"/>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695543" y="5646057"/>
              <a:ext cx="2496457" cy="1235745"/>
            </a:xfrm>
            <a:prstGeom prst="rect">
              <a:avLst/>
            </a:prstGeom>
          </p:spPr>
        </p:pic>
      </p:grpSp>
      <p:pic>
        <p:nvPicPr>
          <p:cNvPr id="13" name="图片 12"/>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11210" y="-12358"/>
            <a:ext cx="1754659" cy="4028303"/>
          </a:xfrm>
          <a:prstGeom prst="rect">
            <a:avLst/>
          </a:prstGeom>
        </p:spPr>
      </p:pic>
      <p:sp>
        <p:nvSpPr>
          <p:cNvPr id="14" name="Hộp Văn bản 13">
            <a:extLst>
              <a:ext uri="{FF2B5EF4-FFF2-40B4-BE49-F238E27FC236}">
                <a16:creationId xmlns:a16="http://schemas.microsoft.com/office/drawing/2014/main" id="{03A81C1E-24C0-4DE1-B730-5E40ED698564}"/>
              </a:ext>
            </a:extLst>
          </p:cNvPr>
          <p:cNvSpPr txBox="1"/>
          <p:nvPr/>
        </p:nvSpPr>
        <p:spPr>
          <a:xfrm>
            <a:off x="1595086" y="338977"/>
            <a:ext cx="6152320" cy="892552"/>
          </a:xfrm>
          <a:prstGeom prst="rect">
            <a:avLst/>
          </a:prstGeom>
          <a:noFill/>
        </p:spPr>
        <p:txBody>
          <a:bodyPr wrap="square">
            <a:spAutoFit/>
          </a:bodyPr>
          <a:lstStyle/>
          <a:p>
            <a:pPr marL="0" marR="0" algn="just">
              <a:spcBef>
                <a:spcPts val="0"/>
              </a:spcBef>
            </a:pPr>
            <a:r>
              <a:rPr lang="en-US" sz="2800" b="1" dirty="0">
                <a:solidFill>
                  <a:srgbClr val="37740A"/>
                </a:solidFill>
                <a:effectLst/>
                <a:latin typeface="Cambria" panose="02040503050406030204" pitchFamily="18" charset="0"/>
                <a:ea typeface="Cambria" panose="02040503050406030204" pitchFamily="18" charset="0"/>
                <a:cs typeface="Times New Roman" panose="02020603050405020304" pitchFamily="18" charset="0"/>
              </a:rPr>
              <a:t>I. Truyện kể </a:t>
            </a:r>
            <a:endParaRPr lang="en-US" sz="2800" dirty="0">
              <a:solidFill>
                <a:srgbClr val="37740A"/>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pPr>
            <a:r>
              <a:rPr lang="en-US" sz="2400" b="1" dirty="0">
                <a:effectLst/>
                <a:latin typeface="Cambria" panose="02040503050406030204" pitchFamily="18" charset="0"/>
                <a:ea typeface="Cambria" panose="02040503050406030204" pitchFamily="18" charset="0"/>
                <a:cs typeface="Times New Roman" panose="02020603050405020304" pitchFamily="18" charset="0"/>
              </a:rPr>
              <a:t>      1. Sự kiện biến cố</a:t>
            </a:r>
          </a:p>
        </p:txBody>
      </p:sp>
      <p:sp>
        <p:nvSpPr>
          <p:cNvPr id="29" name="Hộp Văn bản 28">
            <a:extLst>
              <a:ext uri="{FF2B5EF4-FFF2-40B4-BE49-F238E27FC236}">
                <a16:creationId xmlns:a16="http://schemas.microsoft.com/office/drawing/2014/main" id="{36A8A42C-61B4-474E-BD29-083ECDEE5D26}"/>
              </a:ext>
            </a:extLst>
          </p:cNvPr>
          <p:cNvSpPr txBox="1"/>
          <p:nvPr/>
        </p:nvSpPr>
        <p:spPr>
          <a:xfrm>
            <a:off x="2105124" y="1246380"/>
            <a:ext cx="9106215" cy="830997"/>
          </a:xfrm>
          <a:prstGeom prst="rect">
            <a:avLst/>
          </a:prstGeom>
          <a:noFill/>
        </p:spPr>
        <p:txBody>
          <a:bodyPr wrap="square">
            <a:spAutoFit/>
          </a:bodyPr>
          <a:lstStyle/>
          <a:p>
            <a:pPr marL="342900" indent="-342900" algn="just">
              <a:buFont typeface="Arial" panose="020B0604020202020204" pitchFamily="34" charset="0"/>
              <a:buChar char="•"/>
            </a:pPr>
            <a:r>
              <a:rPr lang="en-US" sz="2400" dirty="0">
                <a:effectLst/>
                <a:latin typeface="Cambria" panose="02040503050406030204" pitchFamily="18" charset="0"/>
                <a:ea typeface="Cambria" panose="02040503050406030204" pitchFamily="18" charset="0"/>
              </a:rPr>
              <a:t>Nội dung biểu hiện chủ yếu của văn bản văn học là </a:t>
            </a:r>
            <a:r>
              <a:rPr lang="en-US" sz="2400" b="1" dirty="0">
                <a:solidFill>
                  <a:srgbClr val="C00000"/>
                </a:solidFill>
                <a:effectLst/>
                <a:latin typeface="Cambria" panose="02040503050406030204" pitchFamily="18" charset="0"/>
                <a:ea typeface="Cambria" panose="02040503050406030204" pitchFamily="18" charset="0"/>
              </a:rPr>
              <a:t>NHÂN VẬT </a:t>
            </a:r>
            <a:r>
              <a:rPr lang="en-US" sz="2400" dirty="0">
                <a:effectLst/>
                <a:latin typeface="Cambria" panose="02040503050406030204" pitchFamily="18" charset="0"/>
                <a:ea typeface="Cambria" panose="02040503050406030204" pitchFamily="18" charset="0"/>
              </a:rPr>
              <a:t>và </a:t>
            </a:r>
            <a:r>
              <a:rPr lang="en-US" sz="2400" b="1" dirty="0">
                <a:solidFill>
                  <a:srgbClr val="C00000"/>
                </a:solidFill>
                <a:effectLst/>
                <a:latin typeface="Cambria" panose="02040503050406030204" pitchFamily="18" charset="0"/>
                <a:ea typeface="Cambria" panose="02040503050406030204" pitchFamily="18" charset="0"/>
              </a:rPr>
              <a:t>SỰ KIỆN (BIẾN CỐ)</a:t>
            </a:r>
            <a:r>
              <a:rPr lang="en-US" sz="2400" dirty="0">
                <a:solidFill>
                  <a:srgbClr val="C00000"/>
                </a:solidFill>
                <a:effectLst/>
                <a:latin typeface="Cambria" panose="02040503050406030204" pitchFamily="18" charset="0"/>
                <a:ea typeface="Cambria" panose="02040503050406030204" pitchFamily="18" charset="0"/>
              </a:rPr>
              <a:t>. </a:t>
            </a:r>
            <a:endParaRPr lang="en-US" sz="3200" dirty="0">
              <a:solidFill>
                <a:srgbClr val="C00000"/>
              </a:solidFill>
              <a:latin typeface="Cambria" panose="02040503050406030204" pitchFamily="18" charset="0"/>
              <a:ea typeface="Cambria" panose="02040503050406030204" pitchFamily="18" charset="0"/>
            </a:endParaRPr>
          </a:p>
        </p:txBody>
      </p:sp>
      <p:grpSp>
        <p:nvGrpSpPr>
          <p:cNvPr id="17" name="Nhóm 16">
            <a:extLst>
              <a:ext uri="{FF2B5EF4-FFF2-40B4-BE49-F238E27FC236}">
                <a16:creationId xmlns:a16="http://schemas.microsoft.com/office/drawing/2014/main" id="{1BBD1280-0446-4C7A-88AE-260AE3D02B39}"/>
              </a:ext>
            </a:extLst>
          </p:cNvPr>
          <p:cNvGrpSpPr/>
          <p:nvPr/>
        </p:nvGrpSpPr>
        <p:grpSpPr>
          <a:xfrm>
            <a:off x="1707895" y="2168354"/>
            <a:ext cx="9503444" cy="919401"/>
            <a:chOff x="1707895" y="2247866"/>
            <a:chExt cx="9503444" cy="919401"/>
          </a:xfrm>
        </p:grpSpPr>
        <p:sp>
          <p:nvSpPr>
            <p:cNvPr id="22" name="Hộp Văn bản 21">
              <a:extLst>
                <a:ext uri="{FF2B5EF4-FFF2-40B4-BE49-F238E27FC236}">
                  <a16:creationId xmlns:a16="http://schemas.microsoft.com/office/drawing/2014/main" id="{6937AC14-BF72-438E-953B-D11B3187E3D9}"/>
                </a:ext>
              </a:extLst>
            </p:cNvPr>
            <p:cNvSpPr txBox="1"/>
            <p:nvPr/>
          </p:nvSpPr>
          <p:spPr>
            <a:xfrm>
              <a:off x="2458136" y="2247866"/>
              <a:ext cx="8753203" cy="919401"/>
            </a:xfrm>
            <a:prstGeom prst="roundRect">
              <a:avLst/>
            </a:prstGeom>
            <a:solidFill>
              <a:srgbClr val="66BF98"/>
            </a:solidFill>
            <a:ln w="19050">
              <a:solidFill>
                <a:srgbClr val="37740A"/>
              </a:solidFill>
            </a:ln>
          </p:spPr>
          <p:txBody>
            <a:bodyPr wrap="square">
              <a:spAutoFit/>
            </a:bodyPr>
            <a:lstStyle/>
            <a:p>
              <a:pPr algn="just"/>
              <a:r>
                <a:rPr lang="en-US" sz="2400" b="1" dirty="0">
                  <a:solidFill>
                    <a:schemeClr val="bg1"/>
                  </a:solidFill>
                  <a:latin typeface="Cambria" panose="02040503050406030204" pitchFamily="18" charset="0"/>
                  <a:ea typeface="Cambria" panose="02040503050406030204" pitchFamily="18" charset="0"/>
                </a:rPr>
                <a:t>K</a:t>
              </a:r>
              <a:r>
                <a:rPr lang="en-US" sz="2400" b="1" dirty="0">
                  <a:solidFill>
                    <a:schemeClr val="bg1"/>
                  </a:solidFill>
                  <a:effectLst/>
                  <a:latin typeface="Cambria" panose="02040503050406030204" pitchFamily="18" charset="0"/>
                  <a:ea typeface="Cambria" panose="02040503050406030204" pitchFamily="18" charset="0"/>
                </a:rPr>
                <a:t>hông phải hành động nào cũng được coi là sự kiện, sự kiện phải là hành vi</a:t>
              </a:r>
              <a:endParaRPr lang="en-US" sz="2400" b="1" dirty="0">
                <a:solidFill>
                  <a:schemeClr val="bg1"/>
                </a:solidFill>
                <a:latin typeface="Cambria" panose="02040503050406030204" pitchFamily="18" charset="0"/>
                <a:ea typeface="Cambria" panose="02040503050406030204" pitchFamily="18" charset="0"/>
              </a:endParaRPr>
            </a:p>
          </p:txBody>
        </p:sp>
        <p:grpSp>
          <p:nvGrpSpPr>
            <p:cNvPr id="39" name="Nhóm 38">
              <a:extLst>
                <a:ext uri="{FF2B5EF4-FFF2-40B4-BE49-F238E27FC236}">
                  <a16:creationId xmlns:a16="http://schemas.microsoft.com/office/drawing/2014/main" id="{1F73ED81-303B-41FD-AC8B-1AB2B70B5DC4}"/>
                </a:ext>
              </a:extLst>
            </p:cNvPr>
            <p:cNvGrpSpPr/>
            <p:nvPr/>
          </p:nvGrpSpPr>
          <p:grpSpPr>
            <a:xfrm>
              <a:off x="1707895" y="2337770"/>
              <a:ext cx="685800" cy="685800"/>
              <a:chOff x="1346525" y="2315517"/>
              <a:chExt cx="685800" cy="685800"/>
            </a:xfrm>
          </p:grpSpPr>
          <p:sp>
            <p:nvSpPr>
              <p:cNvPr id="40" name="Google Shape;2140;p57">
                <a:extLst>
                  <a:ext uri="{FF2B5EF4-FFF2-40B4-BE49-F238E27FC236}">
                    <a16:creationId xmlns:a16="http://schemas.microsoft.com/office/drawing/2014/main" id="{6D157C6C-2000-4584-8AA6-CA6E0A122DD3}"/>
                  </a:ext>
                </a:extLst>
              </p:cNvPr>
              <p:cNvSpPr/>
              <p:nvPr/>
            </p:nvSpPr>
            <p:spPr>
              <a:xfrm>
                <a:off x="1346525" y="2315517"/>
                <a:ext cx="685800" cy="685800"/>
              </a:xfrm>
              <a:prstGeom prst="ellipse">
                <a:avLst/>
              </a:prstGeom>
              <a:solidFill>
                <a:srgbClr val="FEC1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2142;p57">
                <a:extLst>
                  <a:ext uri="{FF2B5EF4-FFF2-40B4-BE49-F238E27FC236}">
                    <a16:creationId xmlns:a16="http://schemas.microsoft.com/office/drawing/2014/main" id="{51A6D785-E77E-4125-BED4-96C0ECBC3747}"/>
                  </a:ext>
                </a:extLst>
              </p:cNvPr>
              <p:cNvGrpSpPr/>
              <p:nvPr/>
            </p:nvGrpSpPr>
            <p:grpSpPr>
              <a:xfrm>
                <a:off x="1519418" y="2488291"/>
                <a:ext cx="340498" cy="340498"/>
                <a:chOff x="4674908" y="3682271"/>
                <a:chExt cx="371966" cy="371966"/>
              </a:xfrm>
            </p:grpSpPr>
            <p:sp>
              <p:nvSpPr>
                <p:cNvPr id="42" name="Google Shape;2143;p57">
                  <a:extLst>
                    <a:ext uri="{FF2B5EF4-FFF2-40B4-BE49-F238E27FC236}">
                      <a16:creationId xmlns:a16="http://schemas.microsoft.com/office/drawing/2014/main" id="{B87F0EB6-12BE-4D4B-A153-830C21717A82}"/>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01C1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144;p57">
                  <a:extLst>
                    <a:ext uri="{FF2B5EF4-FFF2-40B4-BE49-F238E27FC236}">
                      <a16:creationId xmlns:a16="http://schemas.microsoft.com/office/drawing/2014/main" id="{701957A1-59D0-44AE-9AAE-501CAC017B29}"/>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CBF0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145;p57">
                  <a:extLst>
                    <a:ext uri="{FF2B5EF4-FFF2-40B4-BE49-F238E27FC236}">
                      <a16:creationId xmlns:a16="http://schemas.microsoft.com/office/drawing/2014/main" id="{5EEF3E9B-700A-485D-BDDA-FA6C54EFCD8E}"/>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146;p57">
                  <a:extLst>
                    <a:ext uri="{FF2B5EF4-FFF2-40B4-BE49-F238E27FC236}">
                      <a16:creationId xmlns:a16="http://schemas.microsoft.com/office/drawing/2014/main" id="{694577DA-7CBA-4583-A4D4-4F8E830C8E73}"/>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
        <p:nvSpPr>
          <p:cNvPr id="46" name="Hộp Văn bản 45">
            <a:extLst>
              <a:ext uri="{FF2B5EF4-FFF2-40B4-BE49-F238E27FC236}">
                <a16:creationId xmlns:a16="http://schemas.microsoft.com/office/drawing/2014/main" id="{4946E5E1-B87B-414F-9CE4-2B23A50D2739}"/>
              </a:ext>
            </a:extLst>
          </p:cNvPr>
          <p:cNvSpPr txBox="1"/>
          <p:nvPr/>
        </p:nvSpPr>
        <p:spPr>
          <a:xfrm>
            <a:off x="2410719" y="3318559"/>
            <a:ext cx="8800620" cy="1938992"/>
          </a:xfrm>
          <a:prstGeom prst="rect">
            <a:avLst/>
          </a:prstGeom>
          <a:noFill/>
          <a:ln w="38100">
            <a:solidFill>
              <a:srgbClr val="37740A"/>
            </a:solidFill>
            <a:prstDash val="sysDot"/>
          </a:ln>
        </p:spPr>
        <p:txBody>
          <a:bodyPr wrap="square">
            <a:spAutoFit/>
          </a:bodyPr>
          <a:lstStyle/>
          <a:p>
            <a:pPr marL="0" marR="0" algn="just">
              <a:spcBef>
                <a:spcPts val="0"/>
              </a:spcBef>
              <a:spcAft>
                <a:spcPts val="800"/>
              </a:spcAft>
            </a:pPr>
            <a:r>
              <a:rPr lang="en-US" sz="2000" b="1" i="1" dirty="0">
                <a:effectLst/>
                <a:latin typeface="Cambria" panose="02040503050406030204" pitchFamily="18" charset="0"/>
                <a:ea typeface="Cambria" panose="02040503050406030204" pitchFamily="18" charset="0"/>
                <a:cs typeface="Times New Roman" panose="02020603050405020304" pitchFamily="18" charset="0"/>
              </a:rPr>
              <a:t>    Ví dụ</a:t>
            </a:r>
            <a:r>
              <a:rPr lang="en-US" sz="2000" dirty="0">
                <a:effectLst/>
                <a:latin typeface="Cambria" panose="02040503050406030204" pitchFamily="18" charset="0"/>
                <a:ea typeface="Cambria" panose="02040503050406030204" pitchFamily="18" charset="0"/>
                <a:cs typeface="Times New Roman" panose="02020603050405020304" pitchFamily="18" charset="0"/>
              </a:rPr>
              <a:t>: Sự kiện Cám và Tấm đi bắt tép bao gồm một chuỗi các chi tiết: Cám lừa Tấm đi gội đầu, Cám trút giỏ tép của Tấm sang giỏ của mình, Cám được cái yếm đỏ,…Sự kiện này mang đến ý nghĩa: Không phải vì Cám ham mê chiếc yếm đỏ (bởi Cám đâu có thiếu thốn gì?) mà chính sự kiện này đã nhấn mạnh sự đối nghịch giữa Tấm và Cám giữa hai phe thiện và ác mà mục đích của tác giả dân gian trong truyện Cổ tích là phải làm sao để nổi bật sự đối nghịch giữa hai phe.</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4455176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9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anim calcmode="lin" valueType="num">
                                      <p:cBhvr>
                                        <p:cTn id="16" dur="1000" fill="hold"/>
                                        <p:tgtEl>
                                          <p:spTgt spid="29"/>
                                        </p:tgtEl>
                                        <p:attrNameLst>
                                          <p:attrName>ppt_x</p:attrName>
                                        </p:attrNameLst>
                                      </p:cBhvr>
                                      <p:tavLst>
                                        <p:tav tm="0">
                                          <p:val>
                                            <p:strVal val="#ppt_x"/>
                                          </p:val>
                                        </p:tav>
                                        <p:tav tm="100000">
                                          <p:val>
                                            <p:strVal val="#ppt_x"/>
                                          </p:val>
                                        </p:tav>
                                      </p:tavLst>
                                    </p:anim>
                                    <p:anim calcmode="lin" valueType="num">
                                      <p:cBhvr>
                                        <p:cTn id="1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750" fill="hold"/>
                                        <p:tgtEl>
                                          <p:spTgt spid="17"/>
                                        </p:tgtEl>
                                        <p:attrNameLst>
                                          <p:attrName>ppt_x</p:attrName>
                                        </p:attrNameLst>
                                      </p:cBhvr>
                                      <p:tavLst>
                                        <p:tav tm="0">
                                          <p:val>
                                            <p:strVal val="0-#ppt_w/2"/>
                                          </p:val>
                                        </p:tav>
                                        <p:tav tm="100000">
                                          <p:val>
                                            <p:strVal val="#ppt_x"/>
                                          </p:val>
                                        </p:tav>
                                      </p:tavLst>
                                    </p:anim>
                                    <p:anim calcmode="lin" valueType="num">
                                      <p:cBhvr additive="base">
                                        <p:cTn id="23"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barn(outVertical)">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0" y="4644571"/>
            <a:ext cx="12192000" cy="2237231"/>
            <a:chOff x="0" y="4644571"/>
            <a:chExt cx="12192000" cy="2237231"/>
          </a:xfrm>
        </p:grpSpPr>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644571"/>
              <a:ext cx="4101590" cy="2237231"/>
            </a:xfrm>
            <a:prstGeom prst="rect">
              <a:avLst/>
            </a:prstGeom>
          </p:spPr>
        </p:pic>
        <p:pic>
          <p:nvPicPr>
            <p:cNvPr id="8" name="图片 7"/>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4036219" y="5646057"/>
              <a:ext cx="2737020" cy="1235745"/>
            </a:xfrm>
            <a:prstGeom prst="rect">
              <a:avLst/>
            </a:prstGeom>
          </p:spPr>
        </p:pic>
        <p:pic>
          <p:nvPicPr>
            <p:cNvPr id="9" name="图片 8"/>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712371" y="5534921"/>
              <a:ext cx="2983172" cy="1346881"/>
            </a:xfrm>
            <a:prstGeom prst="rect">
              <a:avLst/>
            </a:prstGeom>
          </p:spPr>
        </p:pic>
        <p:pic>
          <p:nvPicPr>
            <p:cNvPr id="10" name="图片 9"/>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695543" y="5646057"/>
              <a:ext cx="2496457" cy="1235745"/>
            </a:xfrm>
            <a:prstGeom prst="rect">
              <a:avLst/>
            </a:prstGeom>
          </p:spPr>
        </p:pic>
      </p:grpSp>
      <p:pic>
        <p:nvPicPr>
          <p:cNvPr id="13" name="图片 12"/>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11210" y="-12358"/>
            <a:ext cx="1754659" cy="4028303"/>
          </a:xfrm>
          <a:prstGeom prst="rect">
            <a:avLst/>
          </a:prstGeom>
        </p:spPr>
      </p:pic>
      <p:sp>
        <p:nvSpPr>
          <p:cNvPr id="14" name="Hộp Văn bản 13">
            <a:extLst>
              <a:ext uri="{FF2B5EF4-FFF2-40B4-BE49-F238E27FC236}">
                <a16:creationId xmlns:a16="http://schemas.microsoft.com/office/drawing/2014/main" id="{03A81C1E-24C0-4DE1-B730-5E40ED698564}"/>
              </a:ext>
            </a:extLst>
          </p:cNvPr>
          <p:cNvSpPr txBox="1"/>
          <p:nvPr/>
        </p:nvSpPr>
        <p:spPr>
          <a:xfrm>
            <a:off x="1595086" y="338977"/>
            <a:ext cx="6152320" cy="892552"/>
          </a:xfrm>
          <a:prstGeom prst="rect">
            <a:avLst/>
          </a:prstGeom>
          <a:noFill/>
        </p:spPr>
        <p:txBody>
          <a:bodyPr wrap="square">
            <a:spAutoFit/>
          </a:bodyPr>
          <a:lstStyle/>
          <a:p>
            <a:pPr marL="0" marR="0" algn="just">
              <a:spcBef>
                <a:spcPts val="0"/>
              </a:spcBef>
            </a:pPr>
            <a:r>
              <a:rPr lang="en-US" sz="2800" b="1" dirty="0">
                <a:solidFill>
                  <a:srgbClr val="37740A"/>
                </a:solidFill>
                <a:effectLst/>
                <a:latin typeface="Cambria" panose="02040503050406030204" pitchFamily="18" charset="0"/>
                <a:ea typeface="Cambria" panose="02040503050406030204" pitchFamily="18" charset="0"/>
                <a:cs typeface="Times New Roman" panose="02020603050405020304" pitchFamily="18" charset="0"/>
              </a:rPr>
              <a:t>I. Truyện kể </a:t>
            </a:r>
            <a:endParaRPr lang="en-US" sz="2800" dirty="0">
              <a:solidFill>
                <a:srgbClr val="37740A"/>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pPr>
            <a:r>
              <a:rPr lang="en-US" sz="2400" b="1" dirty="0">
                <a:effectLst/>
                <a:latin typeface="Cambria" panose="02040503050406030204" pitchFamily="18" charset="0"/>
                <a:ea typeface="Cambria" panose="02040503050406030204" pitchFamily="18" charset="0"/>
                <a:cs typeface="Times New Roman" panose="02020603050405020304" pitchFamily="18" charset="0"/>
              </a:rPr>
              <a:t>      2. </a:t>
            </a:r>
            <a:r>
              <a:rPr lang="en-US" sz="2400" b="1" dirty="0">
                <a:latin typeface="Cambria" panose="02040503050406030204" pitchFamily="18" charset="0"/>
                <a:ea typeface="Cambria" panose="02040503050406030204" pitchFamily="18" charset="0"/>
                <a:cs typeface="Times New Roman" panose="02020603050405020304" pitchFamily="18" charset="0"/>
              </a:rPr>
              <a:t>Cốt truyện</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16" name="Nhóm 15">
            <a:extLst>
              <a:ext uri="{FF2B5EF4-FFF2-40B4-BE49-F238E27FC236}">
                <a16:creationId xmlns:a16="http://schemas.microsoft.com/office/drawing/2014/main" id="{7BF44FDE-0053-40F6-8A77-47B45DB4341C}"/>
              </a:ext>
            </a:extLst>
          </p:cNvPr>
          <p:cNvGrpSpPr/>
          <p:nvPr/>
        </p:nvGrpSpPr>
        <p:grpSpPr>
          <a:xfrm>
            <a:off x="4548265" y="1494849"/>
            <a:ext cx="3368109" cy="4228941"/>
            <a:chOff x="4666134" y="1819678"/>
            <a:chExt cx="3368109" cy="4228941"/>
          </a:xfrm>
        </p:grpSpPr>
        <p:grpSp>
          <p:nvGrpSpPr>
            <p:cNvPr id="107" name="Nhóm 106">
              <a:extLst>
                <a:ext uri="{FF2B5EF4-FFF2-40B4-BE49-F238E27FC236}">
                  <a16:creationId xmlns:a16="http://schemas.microsoft.com/office/drawing/2014/main" id="{5EBB3CF3-DA64-41A4-8E77-D9EACE9B738E}"/>
                </a:ext>
              </a:extLst>
            </p:cNvPr>
            <p:cNvGrpSpPr/>
            <p:nvPr/>
          </p:nvGrpSpPr>
          <p:grpSpPr>
            <a:xfrm>
              <a:off x="5957856" y="1819678"/>
              <a:ext cx="787800" cy="787800"/>
              <a:chOff x="1632728" y="3022933"/>
              <a:chExt cx="787800" cy="787800"/>
            </a:xfrm>
          </p:grpSpPr>
          <p:sp>
            <p:nvSpPr>
              <p:cNvPr id="108" name="Google Shape;1562;p45">
                <a:extLst>
                  <a:ext uri="{FF2B5EF4-FFF2-40B4-BE49-F238E27FC236}">
                    <a16:creationId xmlns:a16="http://schemas.microsoft.com/office/drawing/2014/main" id="{158DEB8F-F2B2-4378-9FBC-E3D352E142BC}"/>
                  </a:ext>
                </a:extLst>
              </p:cNvPr>
              <p:cNvSpPr/>
              <p:nvPr/>
            </p:nvSpPr>
            <p:spPr>
              <a:xfrm>
                <a:off x="1632728" y="3022933"/>
                <a:ext cx="787800" cy="787800"/>
              </a:xfrm>
              <a:prstGeom prst="ellipse">
                <a:avLst/>
              </a:pr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9" name="Google Shape;1573;p45">
                <a:extLst>
                  <a:ext uri="{FF2B5EF4-FFF2-40B4-BE49-F238E27FC236}">
                    <a16:creationId xmlns:a16="http://schemas.microsoft.com/office/drawing/2014/main" id="{03B18CB4-D2EB-4F70-8D3B-41595ECD295B}"/>
                  </a:ext>
                </a:extLst>
              </p:cNvPr>
              <p:cNvGrpSpPr/>
              <p:nvPr/>
            </p:nvGrpSpPr>
            <p:grpSpPr>
              <a:xfrm>
                <a:off x="1783439" y="3159514"/>
                <a:ext cx="483469" cy="513905"/>
                <a:chOff x="4093603" y="4146138"/>
                <a:chExt cx="395638" cy="420544"/>
              </a:xfrm>
            </p:grpSpPr>
            <p:sp>
              <p:nvSpPr>
                <p:cNvPr id="110" name="Google Shape;1574;p45">
                  <a:extLst>
                    <a:ext uri="{FF2B5EF4-FFF2-40B4-BE49-F238E27FC236}">
                      <a16:creationId xmlns:a16="http://schemas.microsoft.com/office/drawing/2014/main" id="{C329AC63-9185-4086-A443-17089F0D535A}"/>
                    </a:ext>
                  </a:extLst>
                </p:cNvPr>
                <p:cNvSpPr/>
                <p:nvPr/>
              </p:nvSpPr>
              <p:spPr>
                <a:xfrm>
                  <a:off x="4158286" y="4218414"/>
                  <a:ext cx="266088" cy="326567"/>
                </a:xfrm>
                <a:custGeom>
                  <a:avLst/>
                  <a:gdLst/>
                  <a:ahLst/>
                  <a:cxnLst/>
                  <a:rect l="l" t="t" r="r" b="b"/>
                  <a:pathLst>
                    <a:path w="10128" h="12430" extrusionOk="0">
                      <a:moveTo>
                        <a:pt x="5064" y="0"/>
                      </a:moveTo>
                      <a:cubicBezTo>
                        <a:pt x="2865" y="0"/>
                        <a:pt x="958" y="1526"/>
                        <a:pt x="479" y="3669"/>
                      </a:cubicBezTo>
                      <a:cubicBezTo>
                        <a:pt x="1" y="5813"/>
                        <a:pt x="1076" y="8005"/>
                        <a:pt x="3059" y="8941"/>
                      </a:cubicBezTo>
                      <a:cubicBezTo>
                        <a:pt x="3448" y="9128"/>
                        <a:pt x="3691" y="9510"/>
                        <a:pt x="3684" y="9933"/>
                      </a:cubicBezTo>
                      <a:lnTo>
                        <a:pt x="3684" y="11875"/>
                      </a:lnTo>
                      <a:lnTo>
                        <a:pt x="3691" y="11875"/>
                      </a:lnTo>
                      <a:cubicBezTo>
                        <a:pt x="3691" y="12180"/>
                        <a:pt x="3933" y="12430"/>
                        <a:pt x="4239" y="12430"/>
                      </a:cubicBezTo>
                      <a:lnTo>
                        <a:pt x="5896" y="12430"/>
                      </a:lnTo>
                      <a:cubicBezTo>
                        <a:pt x="6201" y="12430"/>
                        <a:pt x="6451" y="12180"/>
                        <a:pt x="6451" y="11875"/>
                      </a:cubicBezTo>
                      <a:lnTo>
                        <a:pt x="6451" y="9933"/>
                      </a:lnTo>
                      <a:cubicBezTo>
                        <a:pt x="6444" y="9510"/>
                        <a:pt x="6687" y="9128"/>
                        <a:pt x="7068" y="8941"/>
                      </a:cubicBezTo>
                      <a:cubicBezTo>
                        <a:pt x="9052" y="8005"/>
                        <a:pt x="10127" y="5813"/>
                        <a:pt x="9649" y="3669"/>
                      </a:cubicBezTo>
                      <a:cubicBezTo>
                        <a:pt x="9170" y="1526"/>
                        <a:pt x="7263" y="0"/>
                        <a:pt x="5064" y="0"/>
                      </a:cubicBezTo>
                      <a:close/>
                    </a:path>
                  </a:pathLst>
                </a:custGeom>
                <a:solidFill>
                  <a:srgbClr val="FEC1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575;p45">
                  <a:extLst>
                    <a:ext uri="{FF2B5EF4-FFF2-40B4-BE49-F238E27FC236}">
                      <a16:creationId xmlns:a16="http://schemas.microsoft.com/office/drawing/2014/main" id="{D2AE30C7-B77B-46C2-859F-BEB533B5A54E}"/>
                    </a:ext>
                  </a:extLst>
                </p:cNvPr>
                <p:cNvSpPr/>
                <p:nvPr/>
              </p:nvSpPr>
              <p:spPr>
                <a:xfrm>
                  <a:off x="4189813" y="4240089"/>
                  <a:ext cx="203218" cy="203218"/>
                </a:xfrm>
                <a:custGeom>
                  <a:avLst/>
                  <a:gdLst/>
                  <a:ahLst/>
                  <a:cxnLst/>
                  <a:rect l="l" t="t" r="r" b="b"/>
                  <a:pathLst>
                    <a:path w="7735" h="7735" extrusionOk="0">
                      <a:moveTo>
                        <a:pt x="3871" y="1"/>
                      </a:moveTo>
                      <a:cubicBezTo>
                        <a:pt x="1735" y="1"/>
                        <a:pt x="0" y="1735"/>
                        <a:pt x="0" y="3871"/>
                      </a:cubicBezTo>
                      <a:cubicBezTo>
                        <a:pt x="0" y="6007"/>
                        <a:pt x="1735" y="7734"/>
                        <a:pt x="3871" y="7734"/>
                      </a:cubicBezTo>
                      <a:cubicBezTo>
                        <a:pt x="6007" y="7734"/>
                        <a:pt x="7734" y="6007"/>
                        <a:pt x="7734" y="3871"/>
                      </a:cubicBezTo>
                      <a:cubicBezTo>
                        <a:pt x="7734" y="1735"/>
                        <a:pt x="6007" y="1"/>
                        <a:pt x="3871" y="1"/>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576;p45">
                  <a:extLst>
                    <a:ext uri="{FF2B5EF4-FFF2-40B4-BE49-F238E27FC236}">
                      <a16:creationId xmlns:a16="http://schemas.microsoft.com/office/drawing/2014/main" id="{86280483-2C3E-469F-91CE-EF1911891ECB}"/>
                    </a:ext>
                  </a:extLst>
                </p:cNvPr>
                <p:cNvSpPr/>
                <p:nvPr/>
              </p:nvSpPr>
              <p:spPr>
                <a:xfrm>
                  <a:off x="4211671" y="4261947"/>
                  <a:ext cx="159658" cy="159684"/>
                </a:xfrm>
                <a:custGeom>
                  <a:avLst/>
                  <a:gdLst/>
                  <a:ahLst/>
                  <a:cxnLst/>
                  <a:rect l="l" t="t" r="r" b="b"/>
                  <a:pathLst>
                    <a:path w="6077" h="6078" extrusionOk="0">
                      <a:moveTo>
                        <a:pt x="3039" y="1"/>
                      </a:moveTo>
                      <a:cubicBezTo>
                        <a:pt x="1360" y="1"/>
                        <a:pt x="1" y="1360"/>
                        <a:pt x="1" y="3039"/>
                      </a:cubicBezTo>
                      <a:cubicBezTo>
                        <a:pt x="1" y="4718"/>
                        <a:pt x="1360" y="6077"/>
                        <a:pt x="3039" y="6077"/>
                      </a:cubicBezTo>
                      <a:cubicBezTo>
                        <a:pt x="4717" y="6077"/>
                        <a:pt x="6077" y="4718"/>
                        <a:pt x="6077" y="3039"/>
                      </a:cubicBezTo>
                      <a:cubicBezTo>
                        <a:pt x="6077" y="1360"/>
                        <a:pt x="4717" y="1"/>
                        <a:pt x="30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577;p45">
                  <a:extLst>
                    <a:ext uri="{FF2B5EF4-FFF2-40B4-BE49-F238E27FC236}">
                      <a16:creationId xmlns:a16="http://schemas.microsoft.com/office/drawing/2014/main" id="{2803CE06-02B0-4D7C-AB8A-1915E09F45C7}"/>
                    </a:ext>
                  </a:extLst>
                </p:cNvPr>
                <p:cNvSpPr/>
                <p:nvPr/>
              </p:nvSpPr>
              <p:spPr>
                <a:xfrm>
                  <a:off x="4269629" y="4537677"/>
                  <a:ext cx="43586" cy="29005"/>
                </a:xfrm>
                <a:custGeom>
                  <a:avLst/>
                  <a:gdLst/>
                  <a:ahLst/>
                  <a:cxnLst/>
                  <a:rect l="l" t="t" r="r" b="b"/>
                  <a:pathLst>
                    <a:path w="1659" h="1104" extrusionOk="0">
                      <a:moveTo>
                        <a:pt x="1" y="0"/>
                      </a:moveTo>
                      <a:lnTo>
                        <a:pt x="1" y="548"/>
                      </a:lnTo>
                      <a:cubicBezTo>
                        <a:pt x="1" y="854"/>
                        <a:pt x="250" y="1103"/>
                        <a:pt x="555" y="1103"/>
                      </a:cubicBezTo>
                      <a:lnTo>
                        <a:pt x="1103" y="1103"/>
                      </a:lnTo>
                      <a:cubicBezTo>
                        <a:pt x="1409" y="1103"/>
                        <a:pt x="1658" y="854"/>
                        <a:pt x="1658" y="548"/>
                      </a:cubicBezTo>
                      <a:lnTo>
                        <a:pt x="1658" y="0"/>
                      </a:ln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578;p45">
                  <a:extLst>
                    <a:ext uri="{FF2B5EF4-FFF2-40B4-BE49-F238E27FC236}">
                      <a16:creationId xmlns:a16="http://schemas.microsoft.com/office/drawing/2014/main" id="{395172C6-A784-45C9-82A2-B11B059CA1D0}"/>
                    </a:ext>
                  </a:extLst>
                </p:cNvPr>
                <p:cNvSpPr/>
                <p:nvPr/>
              </p:nvSpPr>
              <p:spPr>
                <a:xfrm>
                  <a:off x="4434725" y="4334486"/>
                  <a:ext cx="54515" cy="14608"/>
                </a:xfrm>
                <a:custGeom>
                  <a:avLst/>
                  <a:gdLst/>
                  <a:ahLst/>
                  <a:cxnLst/>
                  <a:rect l="l" t="t" r="r" b="b"/>
                  <a:pathLst>
                    <a:path w="2075" h="556" extrusionOk="0">
                      <a:moveTo>
                        <a:pt x="348" y="1"/>
                      </a:moveTo>
                      <a:cubicBezTo>
                        <a:pt x="1" y="21"/>
                        <a:pt x="1" y="535"/>
                        <a:pt x="348" y="555"/>
                      </a:cubicBezTo>
                      <a:lnTo>
                        <a:pt x="1728" y="555"/>
                      </a:lnTo>
                      <a:cubicBezTo>
                        <a:pt x="2075" y="535"/>
                        <a:pt x="2075" y="21"/>
                        <a:pt x="172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579;p45">
                  <a:extLst>
                    <a:ext uri="{FF2B5EF4-FFF2-40B4-BE49-F238E27FC236}">
                      <a16:creationId xmlns:a16="http://schemas.microsoft.com/office/drawing/2014/main" id="{33CAC32A-6A27-4D82-8BEF-173077019C65}"/>
                    </a:ext>
                  </a:extLst>
                </p:cNvPr>
                <p:cNvSpPr/>
                <p:nvPr/>
              </p:nvSpPr>
              <p:spPr>
                <a:xfrm>
                  <a:off x="4093603" y="4334460"/>
                  <a:ext cx="62896" cy="14634"/>
                </a:xfrm>
                <a:custGeom>
                  <a:avLst/>
                  <a:gdLst/>
                  <a:ahLst/>
                  <a:cxnLst/>
                  <a:rect l="l" t="t" r="r" b="b"/>
                  <a:pathLst>
                    <a:path w="2394" h="557" extrusionOk="0">
                      <a:moveTo>
                        <a:pt x="2025" y="1"/>
                      </a:moveTo>
                      <a:cubicBezTo>
                        <a:pt x="2018" y="1"/>
                        <a:pt x="2011" y="1"/>
                        <a:pt x="2005" y="2"/>
                      </a:cubicBezTo>
                      <a:lnTo>
                        <a:pt x="354" y="2"/>
                      </a:lnTo>
                      <a:cubicBezTo>
                        <a:pt x="0" y="22"/>
                        <a:pt x="0" y="536"/>
                        <a:pt x="354" y="556"/>
                      </a:cubicBezTo>
                      <a:lnTo>
                        <a:pt x="2005" y="556"/>
                      </a:lnTo>
                      <a:cubicBezTo>
                        <a:pt x="2011" y="557"/>
                        <a:pt x="2018" y="557"/>
                        <a:pt x="2025" y="557"/>
                      </a:cubicBezTo>
                      <a:cubicBezTo>
                        <a:pt x="2393" y="557"/>
                        <a:pt x="2393" y="1"/>
                        <a:pt x="20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580;p45">
                  <a:extLst>
                    <a:ext uri="{FF2B5EF4-FFF2-40B4-BE49-F238E27FC236}">
                      <a16:creationId xmlns:a16="http://schemas.microsoft.com/office/drawing/2014/main" id="{305CB1EB-A3FB-402F-A262-F69FF3B7FF8C}"/>
                    </a:ext>
                  </a:extLst>
                </p:cNvPr>
                <p:cNvSpPr/>
                <p:nvPr/>
              </p:nvSpPr>
              <p:spPr>
                <a:xfrm>
                  <a:off x="4284210" y="4146138"/>
                  <a:ext cx="14424" cy="50417"/>
                </a:xfrm>
                <a:custGeom>
                  <a:avLst/>
                  <a:gdLst/>
                  <a:ahLst/>
                  <a:cxnLst/>
                  <a:rect l="l" t="t" r="r" b="b"/>
                  <a:pathLst>
                    <a:path w="549" h="1919" extrusionOk="0">
                      <a:moveTo>
                        <a:pt x="277" y="1"/>
                      </a:moveTo>
                      <a:cubicBezTo>
                        <a:pt x="144" y="1"/>
                        <a:pt x="11" y="88"/>
                        <a:pt x="0" y="261"/>
                      </a:cubicBezTo>
                      <a:lnTo>
                        <a:pt x="0" y="1641"/>
                      </a:lnTo>
                      <a:cubicBezTo>
                        <a:pt x="0" y="1794"/>
                        <a:pt x="125" y="1919"/>
                        <a:pt x="278" y="1919"/>
                      </a:cubicBezTo>
                      <a:cubicBezTo>
                        <a:pt x="430" y="1919"/>
                        <a:pt x="548" y="1794"/>
                        <a:pt x="548" y="1641"/>
                      </a:cubicBezTo>
                      <a:lnTo>
                        <a:pt x="548" y="261"/>
                      </a:lnTo>
                      <a:cubicBezTo>
                        <a:pt x="541" y="88"/>
                        <a:pt x="410" y="1"/>
                        <a:pt x="2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581;p45">
                  <a:extLst>
                    <a:ext uri="{FF2B5EF4-FFF2-40B4-BE49-F238E27FC236}">
                      <a16:creationId xmlns:a16="http://schemas.microsoft.com/office/drawing/2014/main" id="{3C12E663-0809-4781-BF0D-82E092CB81D2}"/>
                    </a:ext>
                  </a:extLst>
                </p:cNvPr>
                <p:cNvSpPr/>
                <p:nvPr/>
              </p:nvSpPr>
              <p:spPr>
                <a:xfrm>
                  <a:off x="4358561" y="4183813"/>
                  <a:ext cx="29294" cy="33156"/>
                </a:xfrm>
                <a:custGeom>
                  <a:avLst/>
                  <a:gdLst/>
                  <a:ahLst/>
                  <a:cxnLst/>
                  <a:rect l="l" t="t" r="r" b="b"/>
                  <a:pathLst>
                    <a:path w="1115" h="1262" extrusionOk="0">
                      <a:moveTo>
                        <a:pt x="745" y="0"/>
                      </a:moveTo>
                      <a:cubicBezTo>
                        <a:pt x="662" y="0"/>
                        <a:pt x="578" y="39"/>
                        <a:pt x="521" y="131"/>
                      </a:cubicBezTo>
                      <a:lnTo>
                        <a:pt x="104" y="852"/>
                      </a:lnTo>
                      <a:cubicBezTo>
                        <a:pt x="0" y="1033"/>
                        <a:pt x="132" y="1262"/>
                        <a:pt x="347" y="1262"/>
                      </a:cubicBezTo>
                      <a:cubicBezTo>
                        <a:pt x="444" y="1262"/>
                        <a:pt x="534" y="1213"/>
                        <a:pt x="583" y="1130"/>
                      </a:cubicBezTo>
                      <a:lnTo>
                        <a:pt x="999" y="409"/>
                      </a:lnTo>
                      <a:cubicBezTo>
                        <a:pt x="1114" y="193"/>
                        <a:pt x="931" y="0"/>
                        <a:pt x="7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582;p45">
                  <a:extLst>
                    <a:ext uri="{FF2B5EF4-FFF2-40B4-BE49-F238E27FC236}">
                      <a16:creationId xmlns:a16="http://schemas.microsoft.com/office/drawing/2014/main" id="{E9BA5173-1270-4471-8A2E-7EA0EDAC55A0}"/>
                    </a:ext>
                  </a:extLst>
                </p:cNvPr>
                <p:cNvSpPr/>
                <p:nvPr/>
              </p:nvSpPr>
              <p:spPr>
                <a:xfrm>
                  <a:off x="4195277" y="4466505"/>
                  <a:ext cx="29268" cy="33287"/>
                </a:xfrm>
                <a:custGeom>
                  <a:avLst/>
                  <a:gdLst/>
                  <a:ahLst/>
                  <a:cxnLst/>
                  <a:rect l="l" t="t" r="r" b="b"/>
                  <a:pathLst>
                    <a:path w="1114" h="1267" extrusionOk="0">
                      <a:moveTo>
                        <a:pt x="748" y="1"/>
                      </a:moveTo>
                      <a:cubicBezTo>
                        <a:pt x="664" y="1"/>
                        <a:pt x="579" y="41"/>
                        <a:pt x="521" y="136"/>
                      </a:cubicBezTo>
                      <a:lnTo>
                        <a:pt x="105" y="850"/>
                      </a:lnTo>
                      <a:cubicBezTo>
                        <a:pt x="1" y="1038"/>
                        <a:pt x="132" y="1267"/>
                        <a:pt x="347" y="1267"/>
                      </a:cubicBezTo>
                      <a:cubicBezTo>
                        <a:pt x="444" y="1267"/>
                        <a:pt x="535" y="1211"/>
                        <a:pt x="583" y="1128"/>
                      </a:cubicBezTo>
                      <a:lnTo>
                        <a:pt x="999" y="413"/>
                      </a:lnTo>
                      <a:cubicBezTo>
                        <a:pt x="1114" y="194"/>
                        <a:pt x="933" y="1"/>
                        <a:pt x="74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583;p45">
                  <a:extLst>
                    <a:ext uri="{FF2B5EF4-FFF2-40B4-BE49-F238E27FC236}">
                      <a16:creationId xmlns:a16="http://schemas.microsoft.com/office/drawing/2014/main" id="{8BD8545C-A48C-49CB-A66F-D897DABB1B04}"/>
                    </a:ext>
                  </a:extLst>
                </p:cNvPr>
                <p:cNvSpPr/>
                <p:nvPr/>
              </p:nvSpPr>
              <p:spPr>
                <a:xfrm>
                  <a:off x="4195172" y="4183813"/>
                  <a:ext cx="29294" cy="33156"/>
                </a:xfrm>
                <a:custGeom>
                  <a:avLst/>
                  <a:gdLst/>
                  <a:ahLst/>
                  <a:cxnLst/>
                  <a:rect l="l" t="t" r="r" b="b"/>
                  <a:pathLst>
                    <a:path w="1115" h="1262" extrusionOk="0">
                      <a:moveTo>
                        <a:pt x="366" y="0"/>
                      </a:moveTo>
                      <a:cubicBezTo>
                        <a:pt x="180" y="0"/>
                        <a:pt x="1" y="193"/>
                        <a:pt x="116" y="409"/>
                      </a:cubicBezTo>
                      <a:lnTo>
                        <a:pt x="525" y="1130"/>
                      </a:lnTo>
                      <a:cubicBezTo>
                        <a:pt x="573" y="1213"/>
                        <a:pt x="670" y="1262"/>
                        <a:pt x="768" y="1262"/>
                      </a:cubicBezTo>
                      <a:cubicBezTo>
                        <a:pt x="976" y="1262"/>
                        <a:pt x="1114" y="1033"/>
                        <a:pt x="1003" y="852"/>
                      </a:cubicBezTo>
                      <a:lnTo>
                        <a:pt x="594" y="131"/>
                      </a:lnTo>
                      <a:cubicBezTo>
                        <a:pt x="534" y="39"/>
                        <a:pt x="450" y="0"/>
                        <a:pt x="36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584;p45">
                  <a:extLst>
                    <a:ext uri="{FF2B5EF4-FFF2-40B4-BE49-F238E27FC236}">
                      <a16:creationId xmlns:a16="http://schemas.microsoft.com/office/drawing/2014/main" id="{342641D2-9230-4686-A3AF-120C9F832D03}"/>
                    </a:ext>
                  </a:extLst>
                </p:cNvPr>
                <p:cNvSpPr/>
                <p:nvPr/>
              </p:nvSpPr>
              <p:spPr>
                <a:xfrm>
                  <a:off x="4358272" y="4466505"/>
                  <a:ext cx="29294" cy="33287"/>
                </a:xfrm>
                <a:custGeom>
                  <a:avLst/>
                  <a:gdLst/>
                  <a:ahLst/>
                  <a:cxnLst/>
                  <a:rect l="l" t="t" r="r" b="b"/>
                  <a:pathLst>
                    <a:path w="1115" h="1267" extrusionOk="0">
                      <a:moveTo>
                        <a:pt x="367" y="1"/>
                      </a:moveTo>
                      <a:cubicBezTo>
                        <a:pt x="182" y="1"/>
                        <a:pt x="1" y="194"/>
                        <a:pt x="115" y="413"/>
                      </a:cubicBezTo>
                      <a:lnTo>
                        <a:pt x="532" y="1128"/>
                      </a:lnTo>
                      <a:cubicBezTo>
                        <a:pt x="580" y="1211"/>
                        <a:pt x="670" y="1267"/>
                        <a:pt x="774" y="1267"/>
                      </a:cubicBezTo>
                      <a:cubicBezTo>
                        <a:pt x="982" y="1267"/>
                        <a:pt x="1114" y="1038"/>
                        <a:pt x="1010" y="850"/>
                      </a:cubicBezTo>
                      <a:lnTo>
                        <a:pt x="594" y="136"/>
                      </a:lnTo>
                      <a:cubicBezTo>
                        <a:pt x="536" y="41"/>
                        <a:pt x="451" y="1"/>
                        <a:pt x="3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585;p45">
                  <a:extLst>
                    <a:ext uri="{FF2B5EF4-FFF2-40B4-BE49-F238E27FC236}">
                      <a16:creationId xmlns:a16="http://schemas.microsoft.com/office/drawing/2014/main" id="{58B66D0E-C577-4CF9-8C9C-4D58CE22C0B5}"/>
                    </a:ext>
                  </a:extLst>
                </p:cNvPr>
                <p:cNvSpPr/>
                <p:nvPr/>
              </p:nvSpPr>
              <p:spPr>
                <a:xfrm>
                  <a:off x="4412315" y="4410335"/>
                  <a:ext cx="39934" cy="25668"/>
                </a:xfrm>
                <a:custGeom>
                  <a:avLst/>
                  <a:gdLst/>
                  <a:ahLst/>
                  <a:cxnLst/>
                  <a:rect l="l" t="t" r="r" b="b"/>
                  <a:pathLst>
                    <a:path w="1520" h="977" extrusionOk="0">
                      <a:moveTo>
                        <a:pt x="408" y="1"/>
                      </a:moveTo>
                      <a:cubicBezTo>
                        <a:pt x="158" y="1"/>
                        <a:pt x="0" y="375"/>
                        <a:pt x="285" y="526"/>
                      </a:cubicBezTo>
                      <a:lnTo>
                        <a:pt x="999" y="942"/>
                      </a:lnTo>
                      <a:cubicBezTo>
                        <a:pt x="1041" y="963"/>
                        <a:pt x="1090" y="977"/>
                        <a:pt x="1138" y="977"/>
                      </a:cubicBezTo>
                      <a:cubicBezTo>
                        <a:pt x="1422" y="977"/>
                        <a:pt x="1520" y="602"/>
                        <a:pt x="1277" y="464"/>
                      </a:cubicBezTo>
                      <a:lnTo>
                        <a:pt x="562" y="48"/>
                      </a:lnTo>
                      <a:cubicBezTo>
                        <a:pt x="509" y="15"/>
                        <a:pt x="457" y="1"/>
                        <a:pt x="40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586;p45">
                  <a:extLst>
                    <a:ext uri="{FF2B5EF4-FFF2-40B4-BE49-F238E27FC236}">
                      <a16:creationId xmlns:a16="http://schemas.microsoft.com/office/drawing/2014/main" id="{B2E0A6C1-4DCA-443A-85C2-4E97374D5B65}"/>
                    </a:ext>
                  </a:extLst>
                </p:cNvPr>
                <p:cNvSpPr/>
                <p:nvPr/>
              </p:nvSpPr>
              <p:spPr>
                <a:xfrm>
                  <a:off x="4130306" y="4247340"/>
                  <a:ext cx="39304" cy="25589"/>
                </a:xfrm>
                <a:custGeom>
                  <a:avLst/>
                  <a:gdLst/>
                  <a:ahLst/>
                  <a:cxnLst/>
                  <a:rect l="l" t="t" r="r" b="b"/>
                  <a:pathLst>
                    <a:path w="1496" h="974" extrusionOk="0">
                      <a:moveTo>
                        <a:pt x="397" y="1"/>
                      </a:moveTo>
                      <a:cubicBezTo>
                        <a:pt x="153" y="1"/>
                        <a:pt x="0" y="356"/>
                        <a:pt x="254" y="515"/>
                      </a:cubicBezTo>
                      <a:lnTo>
                        <a:pt x="975" y="931"/>
                      </a:lnTo>
                      <a:cubicBezTo>
                        <a:pt x="1017" y="959"/>
                        <a:pt x="1066" y="966"/>
                        <a:pt x="1114" y="973"/>
                      </a:cubicBezTo>
                      <a:lnTo>
                        <a:pt x="1114" y="966"/>
                      </a:lnTo>
                      <a:cubicBezTo>
                        <a:pt x="1398" y="966"/>
                        <a:pt x="1496" y="592"/>
                        <a:pt x="1253" y="453"/>
                      </a:cubicBezTo>
                      <a:lnTo>
                        <a:pt x="531" y="37"/>
                      </a:lnTo>
                      <a:cubicBezTo>
                        <a:pt x="485" y="12"/>
                        <a:pt x="439" y="1"/>
                        <a:pt x="3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587;p45">
                  <a:extLst>
                    <a:ext uri="{FF2B5EF4-FFF2-40B4-BE49-F238E27FC236}">
                      <a16:creationId xmlns:a16="http://schemas.microsoft.com/office/drawing/2014/main" id="{1317BD18-EDDE-4672-B7B1-FCD5C157C19D}"/>
                    </a:ext>
                  </a:extLst>
                </p:cNvPr>
                <p:cNvSpPr/>
                <p:nvPr/>
              </p:nvSpPr>
              <p:spPr>
                <a:xfrm>
                  <a:off x="4413418" y="4247182"/>
                  <a:ext cx="39908" cy="25747"/>
                </a:xfrm>
                <a:custGeom>
                  <a:avLst/>
                  <a:gdLst/>
                  <a:ahLst/>
                  <a:cxnLst/>
                  <a:rect l="l" t="t" r="r" b="b"/>
                  <a:pathLst>
                    <a:path w="1519" h="980" extrusionOk="0">
                      <a:moveTo>
                        <a:pt x="1114" y="0"/>
                      </a:moveTo>
                      <a:cubicBezTo>
                        <a:pt x="1064" y="0"/>
                        <a:pt x="1011" y="15"/>
                        <a:pt x="957" y="50"/>
                      </a:cubicBezTo>
                      <a:lnTo>
                        <a:pt x="243" y="459"/>
                      </a:lnTo>
                      <a:cubicBezTo>
                        <a:pt x="0" y="605"/>
                        <a:pt x="97" y="972"/>
                        <a:pt x="382" y="979"/>
                      </a:cubicBezTo>
                      <a:cubicBezTo>
                        <a:pt x="430" y="979"/>
                        <a:pt x="479" y="965"/>
                        <a:pt x="520" y="937"/>
                      </a:cubicBezTo>
                      <a:lnTo>
                        <a:pt x="1235" y="528"/>
                      </a:lnTo>
                      <a:cubicBezTo>
                        <a:pt x="1518" y="378"/>
                        <a:pt x="1363" y="0"/>
                        <a:pt x="111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588;p45">
                  <a:extLst>
                    <a:ext uri="{FF2B5EF4-FFF2-40B4-BE49-F238E27FC236}">
                      <a16:creationId xmlns:a16="http://schemas.microsoft.com/office/drawing/2014/main" id="{BC8996C9-33F3-46A4-AF33-05FCD8CFFE6E}"/>
                    </a:ext>
                  </a:extLst>
                </p:cNvPr>
                <p:cNvSpPr/>
                <p:nvPr/>
              </p:nvSpPr>
              <p:spPr>
                <a:xfrm>
                  <a:off x="4130595" y="4410624"/>
                  <a:ext cx="39304" cy="25379"/>
                </a:xfrm>
                <a:custGeom>
                  <a:avLst/>
                  <a:gdLst/>
                  <a:ahLst/>
                  <a:cxnLst/>
                  <a:rect l="l" t="t" r="r" b="b"/>
                  <a:pathLst>
                    <a:path w="1496" h="966" extrusionOk="0">
                      <a:moveTo>
                        <a:pt x="1099" y="1"/>
                      </a:moveTo>
                      <a:cubicBezTo>
                        <a:pt x="1056" y="1"/>
                        <a:pt x="1011" y="12"/>
                        <a:pt x="964" y="37"/>
                      </a:cubicBezTo>
                      <a:lnTo>
                        <a:pt x="243" y="453"/>
                      </a:lnTo>
                      <a:cubicBezTo>
                        <a:pt x="0" y="598"/>
                        <a:pt x="104" y="966"/>
                        <a:pt x="382" y="966"/>
                      </a:cubicBezTo>
                      <a:cubicBezTo>
                        <a:pt x="430" y="966"/>
                        <a:pt x="479" y="952"/>
                        <a:pt x="520" y="931"/>
                      </a:cubicBezTo>
                      <a:lnTo>
                        <a:pt x="1242" y="515"/>
                      </a:lnTo>
                      <a:cubicBezTo>
                        <a:pt x="1496" y="356"/>
                        <a:pt x="1343" y="1"/>
                        <a:pt x="109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589;p45">
                  <a:extLst>
                    <a:ext uri="{FF2B5EF4-FFF2-40B4-BE49-F238E27FC236}">
                      <a16:creationId xmlns:a16="http://schemas.microsoft.com/office/drawing/2014/main" id="{C17825A5-A98F-4DC8-84AB-A80E210C24EE}"/>
                    </a:ext>
                  </a:extLst>
                </p:cNvPr>
                <p:cNvSpPr/>
                <p:nvPr/>
              </p:nvSpPr>
              <p:spPr>
                <a:xfrm>
                  <a:off x="4255231" y="4494118"/>
                  <a:ext cx="72565" cy="50864"/>
                </a:xfrm>
                <a:custGeom>
                  <a:avLst/>
                  <a:gdLst/>
                  <a:ahLst/>
                  <a:cxnLst/>
                  <a:rect l="l" t="t" r="r" b="b"/>
                  <a:pathLst>
                    <a:path w="2762" h="1936" extrusionOk="0">
                      <a:moveTo>
                        <a:pt x="1" y="1"/>
                      </a:moveTo>
                      <a:lnTo>
                        <a:pt x="1" y="1381"/>
                      </a:lnTo>
                      <a:cubicBezTo>
                        <a:pt x="1" y="1686"/>
                        <a:pt x="243" y="1936"/>
                        <a:pt x="549" y="1936"/>
                      </a:cubicBezTo>
                      <a:lnTo>
                        <a:pt x="2206" y="1936"/>
                      </a:lnTo>
                      <a:cubicBezTo>
                        <a:pt x="2511" y="1936"/>
                        <a:pt x="2761" y="1686"/>
                        <a:pt x="2761" y="1381"/>
                      </a:cubicBezTo>
                      <a:lnTo>
                        <a:pt x="2761" y="1"/>
                      </a:lnTo>
                      <a:close/>
                    </a:path>
                  </a:pathLst>
                </a:custGeom>
                <a:solidFill>
                  <a:srgbClr val="CBF0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590;p45">
                  <a:extLst>
                    <a:ext uri="{FF2B5EF4-FFF2-40B4-BE49-F238E27FC236}">
                      <a16:creationId xmlns:a16="http://schemas.microsoft.com/office/drawing/2014/main" id="{1BFE1093-E330-40A3-87B9-D90810DCEEBE}"/>
                    </a:ext>
                  </a:extLst>
                </p:cNvPr>
                <p:cNvSpPr/>
                <p:nvPr/>
              </p:nvSpPr>
              <p:spPr>
                <a:xfrm>
                  <a:off x="4247954" y="4494118"/>
                  <a:ext cx="87120" cy="14608"/>
                </a:xfrm>
                <a:custGeom>
                  <a:avLst/>
                  <a:gdLst/>
                  <a:ahLst/>
                  <a:cxnLst/>
                  <a:rect l="l" t="t" r="r" b="b"/>
                  <a:pathLst>
                    <a:path w="3316" h="556" extrusionOk="0">
                      <a:moveTo>
                        <a:pt x="278" y="1"/>
                      </a:moveTo>
                      <a:cubicBezTo>
                        <a:pt x="125" y="1"/>
                        <a:pt x="0" y="125"/>
                        <a:pt x="0" y="278"/>
                      </a:cubicBezTo>
                      <a:cubicBezTo>
                        <a:pt x="0" y="431"/>
                        <a:pt x="125" y="556"/>
                        <a:pt x="278" y="556"/>
                      </a:cubicBezTo>
                      <a:lnTo>
                        <a:pt x="3038" y="556"/>
                      </a:lnTo>
                      <a:cubicBezTo>
                        <a:pt x="3191" y="556"/>
                        <a:pt x="3316" y="431"/>
                        <a:pt x="3316" y="278"/>
                      </a:cubicBezTo>
                      <a:cubicBezTo>
                        <a:pt x="3316" y="125"/>
                        <a:pt x="3191" y="1"/>
                        <a:pt x="3038" y="1"/>
                      </a:cubicBezTo>
                      <a:close/>
                    </a:path>
                  </a:pathLst>
                </a:custGeom>
                <a:solidFill>
                  <a:srgbClr val="01C1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43" name="Hộp Văn bản 142">
              <a:extLst>
                <a:ext uri="{FF2B5EF4-FFF2-40B4-BE49-F238E27FC236}">
                  <a16:creationId xmlns:a16="http://schemas.microsoft.com/office/drawing/2014/main" id="{73C7D7EA-162C-479F-ADF4-281B3250965E}"/>
                </a:ext>
              </a:extLst>
            </p:cNvPr>
            <p:cNvSpPr txBox="1"/>
            <p:nvPr/>
          </p:nvSpPr>
          <p:spPr>
            <a:xfrm>
              <a:off x="5465520" y="2631457"/>
              <a:ext cx="1858460" cy="461665"/>
            </a:xfrm>
            <a:prstGeom prst="rect">
              <a:avLst/>
            </a:prstGeom>
            <a:noFill/>
          </p:spPr>
          <p:txBody>
            <a:bodyPr wrap="square">
              <a:spAutoFit/>
            </a:bodyPr>
            <a:lstStyle/>
            <a:p>
              <a:pPr algn="ctr"/>
              <a:r>
                <a:rPr lang="en-US" sz="2400" b="1" dirty="0">
                  <a:solidFill>
                    <a:srgbClr val="37740A"/>
                  </a:solidFill>
                  <a:effectLst/>
                  <a:latin typeface="Cambria" panose="02040503050406030204" pitchFamily="18" charset="0"/>
                  <a:ea typeface="Cambria" panose="02040503050406030204" pitchFamily="18" charset="0"/>
                </a:rPr>
                <a:t>TÍNH CHẤT</a:t>
              </a:r>
              <a:endParaRPr lang="en-US" sz="2400" dirty="0">
                <a:solidFill>
                  <a:srgbClr val="37740A"/>
                </a:solidFill>
                <a:latin typeface="Cambria" panose="02040503050406030204" pitchFamily="18" charset="0"/>
                <a:ea typeface="Cambria" panose="02040503050406030204" pitchFamily="18" charset="0"/>
              </a:endParaRPr>
            </a:p>
          </p:txBody>
        </p:sp>
        <p:sp>
          <p:nvSpPr>
            <p:cNvPr id="146" name="Hộp Văn bản 145">
              <a:extLst>
                <a:ext uri="{FF2B5EF4-FFF2-40B4-BE49-F238E27FC236}">
                  <a16:creationId xmlns:a16="http://schemas.microsoft.com/office/drawing/2014/main" id="{0E1495EF-A197-4C95-94C0-5A40785587E5}"/>
                </a:ext>
              </a:extLst>
            </p:cNvPr>
            <p:cNvSpPr txBox="1"/>
            <p:nvPr/>
          </p:nvSpPr>
          <p:spPr>
            <a:xfrm>
              <a:off x="4666134" y="3186297"/>
              <a:ext cx="3368109" cy="2862322"/>
            </a:xfrm>
            <a:prstGeom prst="rect">
              <a:avLst/>
            </a:prstGeom>
            <a:noFill/>
          </p:spPr>
          <p:txBody>
            <a:bodyPr wrap="square">
              <a:spAutoFit/>
            </a:bodyPr>
            <a:lstStyle/>
            <a:p>
              <a:pPr marL="285750" marR="0" indent="-285750" algn="just">
                <a:spcBef>
                  <a:spcPts val="0"/>
                </a:spcBef>
                <a:buFont typeface="Arial" panose="020B0604020202020204" pitchFamily="34" charset="0"/>
                <a:buChar char="•"/>
              </a:pPr>
              <a:r>
                <a:rPr lang="en-US" sz="2000" dirty="0">
                  <a:latin typeface="Cambria" panose="02040503050406030204" pitchFamily="18" charset="0"/>
                  <a:ea typeface="Cambria" panose="02040503050406030204" pitchFamily="18" charset="0"/>
                  <a:cs typeface="Times New Roman" panose="02020603050405020304" pitchFamily="18" charset="0"/>
                </a:rPr>
                <a:t>Mố</a:t>
              </a:r>
              <a:r>
                <a:rPr lang="en-US" sz="2000" dirty="0">
                  <a:effectLst/>
                  <a:latin typeface="Cambria" panose="02040503050406030204" pitchFamily="18" charset="0"/>
                  <a:ea typeface="Cambria" panose="02040503050406030204" pitchFamily="18" charset="0"/>
                  <a:cs typeface="Times New Roman" panose="02020603050405020304" pitchFamily="18" charset="0"/>
                </a:rPr>
                <a:t>i quan hệ nhân quả hoặc quan hệ bộc lộ ý nghĩa, có mở đầu và có kết thúc</a:t>
              </a:r>
            </a:p>
            <a:p>
              <a:pPr marL="285750" marR="0" indent="-285750" algn="just">
                <a:spcBef>
                  <a:spcPts val="0"/>
                </a:spcBef>
                <a:buFont typeface="Arial" panose="020B0604020202020204" pitchFamily="34" charset="0"/>
                <a:buChar char="•"/>
              </a:pPr>
              <a:r>
                <a:rPr lang="en-US" sz="2000" dirty="0">
                  <a:latin typeface="Cambria" panose="02040503050406030204" pitchFamily="18" charset="0"/>
                  <a:ea typeface="Cambria" panose="02040503050406030204" pitchFamily="18" charset="0"/>
                  <a:cs typeface="Times New Roman" panose="02020603050405020304" pitchFamily="18" charset="0"/>
                </a:rPr>
                <a:t>T</a:t>
              </a:r>
              <a:r>
                <a:rPr lang="en-US" sz="2000" dirty="0">
                  <a:effectLst/>
                  <a:latin typeface="Cambria" panose="02040503050406030204" pitchFamily="18" charset="0"/>
                  <a:ea typeface="Cambria" panose="02040503050406030204" pitchFamily="18" charset="0"/>
                  <a:cs typeface="Times New Roman" panose="02020603050405020304" pitchFamily="18" charset="0"/>
                </a:rPr>
                <a:t>ính liên tục về thời gian. Các khoảng cách thời gian tạo thành “không gian” quan trọng để tác giả miêu tả, phân tích, bình luận.</a:t>
              </a:r>
            </a:p>
          </p:txBody>
        </p:sp>
      </p:grpSp>
      <p:grpSp>
        <p:nvGrpSpPr>
          <p:cNvPr id="18" name="Nhóm 17">
            <a:extLst>
              <a:ext uri="{FF2B5EF4-FFF2-40B4-BE49-F238E27FC236}">
                <a16:creationId xmlns:a16="http://schemas.microsoft.com/office/drawing/2014/main" id="{2DDAC320-5888-4707-9F10-C435FF1DCAFB}"/>
              </a:ext>
            </a:extLst>
          </p:cNvPr>
          <p:cNvGrpSpPr/>
          <p:nvPr/>
        </p:nvGrpSpPr>
        <p:grpSpPr>
          <a:xfrm>
            <a:off x="8232904" y="1518707"/>
            <a:ext cx="3338889" cy="4185669"/>
            <a:chOff x="7861106" y="1819678"/>
            <a:chExt cx="3338889" cy="4185669"/>
          </a:xfrm>
        </p:grpSpPr>
        <p:grpSp>
          <p:nvGrpSpPr>
            <p:cNvPr id="127" name="Nhóm 126">
              <a:extLst>
                <a:ext uri="{FF2B5EF4-FFF2-40B4-BE49-F238E27FC236}">
                  <a16:creationId xmlns:a16="http://schemas.microsoft.com/office/drawing/2014/main" id="{9B657F96-3068-46C2-A2DA-5757BF9D2BF0}"/>
                </a:ext>
              </a:extLst>
            </p:cNvPr>
            <p:cNvGrpSpPr/>
            <p:nvPr/>
          </p:nvGrpSpPr>
          <p:grpSpPr>
            <a:xfrm>
              <a:off x="9086119" y="1819678"/>
              <a:ext cx="787800" cy="787800"/>
              <a:chOff x="4760991" y="3022933"/>
              <a:chExt cx="787800" cy="787800"/>
            </a:xfrm>
          </p:grpSpPr>
          <p:sp>
            <p:nvSpPr>
              <p:cNvPr id="128" name="Google Shape;1560;p45">
                <a:extLst>
                  <a:ext uri="{FF2B5EF4-FFF2-40B4-BE49-F238E27FC236}">
                    <a16:creationId xmlns:a16="http://schemas.microsoft.com/office/drawing/2014/main" id="{7570A9F8-C1D9-476B-A38D-670EBA4B76CD}"/>
                  </a:ext>
                </a:extLst>
              </p:cNvPr>
              <p:cNvSpPr/>
              <p:nvPr/>
            </p:nvSpPr>
            <p:spPr>
              <a:xfrm>
                <a:off x="4760991" y="3022933"/>
                <a:ext cx="787800" cy="787800"/>
              </a:xfrm>
              <a:prstGeom prst="ellipse">
                <a:avLst/>
              </a:prstGeom>
              <a:solidFill>
                <a:srgbClr val="FEC1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9" name="Google Shape;1625;p45">
                <a:extLst>
                  <a:ext uri="{FF2B5EF4-FFF2-40B4-BE49-F238E27FC236}">
                    <a16:creationId xmlns:a16="http://schemas.microsoft.com/office/drawing/2014/main" id="{EFA1D12D-DD30-43FD-B076-794612E85981}"/>
                  </a:ext>
                </a:extLst>
              </p:cNvPr>
              <p:cNvGrpSpPr/>
              <p:nvPr/>
            </p:nvGrpSpPr>
            <p:grpSpPr>
              <a:xfrm>
                <a:off x="4898220" y="3177808"/>
                <a:ext cx="501712" cy="479779"/>
                <a:chOff x="7059330" y="3340796"/>
                <a:chExt cx="377170" cy="360655"/>
              </a:xfrm>
            </p:grpSpPr>
            <p:sp>
              <p:nvSpPr>
                <p:cNvPr id="130" name="Google Shape;1626;p45">
                  <a:extLst>
                    <a:ext uri="{FF2B5EF4-FFF2-40B4-BE49-F238E27FC236}">
                      <a16:creationId xmlns:a16="http://schemas.microsoft.com/office/drawing/2014/main" id="{AAEE4C55-EA61-4D1F-B295-5CCC6BD8470F}"/>
                    </a:ext>
                  </a:extLst>
                </p:cNvPr>
                <p:cNvSpPr/>
                <p:nvPr/>
              </p:nvSpPr>
              <p:spPr>
                <a:xfrm>
                  <a:off x="7059330" y="3424629"/>
                  <a:ext cx="317144" cy="276822"/>
                </a:xfrm>
                <a:custGeom>
                  <a:avLst/>
                  <a:gdLst/>
                  <a:ahLst/>
                  <a:cxnLst/>
                  <a:rect l="l" t="t" r="r" b="b"/>
                  <a:pathLst>
                    <a:path w="12136" h="10593" extrusionOk="0">
                      <a:moveTo>
                        <a:pt x="9372" y="7197"/>
                      </a:moveTo>
                      <a:cubicBezTo>
                        <a:pt x="9552" y="7197"/>
                        <a:pt x="9734" y="7249"/>
                        <a:pt x="9895" y="7356"/>
                      </a:cubicBezTo>
                      <a:cubicBezTo>
                        <a:pt x="10578" y="7828"/>
                        <a:pt x="10357" y="8895"/>
                        <a:pt x="9540" y="9049"/>
                      </a:cubicBezTo>
                      <a:cubicBezTo>
                        <a:pt x="9477" y="9061"/>
                        <a:pt x="9416" y="9066"/>
                        <a:pt x="9357" y="9066"/>
                      </a:cubicBezTo>
                      <a:cubicBezTo>
                        <a:pt x="8638" y="9066"/>
                        <a:pt x="8162" y="8246"/>
                        <a:pt x="8597" y="7606"/>
                      </a:cubicBezTo>
                      <a:cubicBezTo>
                        <a:pt x="8778" y="7341"/>
                        <a:pt x="9072" y="7197"/>
                        <a:pt x="9372" y="7197"/>
                      </a:cubicBezTo>
                      <a:close/>
                      <a:moveTo>
                        <a:pt x="5251" y="0"/>
                      </a:moveTo>
                      <a:cubicBezTo>
                        <a:pt x="3714" y="0"/>
                        <a:pt x="2293" y="758"/>
                        <a:pt x="1433" y="2029"/>
                      </a:cubicBezTo>
                      <a:cubicBezTo>
                        <a:pt x="0" y="4145"/>
                        <a:pt x="549" y="7029"/>
                        <a:pt x="2664" y="8472"/>
                      </a:cubicBezTo>
                      <a:cubicBezTo>
                        <a:pt x="2664" y="8472"/>
                        <a:pt x="5489" y="10593"/>
                        <a:pt x="8272" y="10593"/>
                      </a:cubicBezTo>
                      <a:cubicBezTo>
                        <a:pt x="9499" y="10593"/>
                        <a:pt x="10719" y="10180"/>
                        <a:pt x="11684" y="8991"/>
                      </a:cubicBezTo>
                      <a:lnTo>
                        <a:pt x="11694" y="8972"/>
                      </a:lnTo>
                      <a:cubicBezTo>
                        <a:pt x="11771" y="8856"/>
                        <a:pt x="11828" y="8741"/>
                        <a:pt x="11876" y="8616"/>
                      </a:cubicBezTo>
                      <a:cubicBezTo>
                        <a:pt x="12136" y="7847"/>
                        <a:pt x="11761" y="7010"/>
                        <a:pt x="11020" y="6693"/>
                      </a:cubicBezTo>
                      <a:cubicBezTo>
                        <a:pt x="10857" y="6616"/>
                        <a:pt x="10694" y="6529"/>
                        <a:pt x="10540" y="6424"/>
                      </a:cubicBezTo>
                      <a:cubicBezTo>
                        <a:pt x="10540" y="6424"/>
                        <a:pt x="9193" y="5654"/>
                        <a:pt x="9251" y="4029"/>
                      </a:cubicBezTo>
                      <a:cubicBezTo>
                        <a:pt x="9251" y="3962"/>
                        <a:pt x="9251" y="3895"/>
                        <a:pt x="9261" y="3827"/>
                      </a:cubicBezTo>
                      <a:cubicBezTo>
                        <a:pt x="9347" y="3020"/>
                        <a:pt x="9136" y="2212"/>
                        <a:pt x="8665" y="1568"/>
                      </a:cubicBezTo>
                      <a:cubicBezTo>
                        <a:pt x="8443" y="1260"/>
                        <a:pt x="8174" y="1000"/>
                        <a:pt x="7866" y="798"/>
                      </a:cubicBezTo>
                      <a:cubicBezTo>
                        <a:pt x="7107" y="279"/>
                        <a:pt x="6203" y="0"/>
                        <a:pt x="5280" y="0"/>
                      </a:cubicBezTo>
                      <a:cubicBezTo>
                        <a:pt x="5270" y="0"/>
                        <a:pt x="5260" y="0"/>
                        <a:pt x="5251" y="0"/>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627;p45">
                  <a:extLst>
                    <a:ext uri="{FF2B5EF4-FFF2-40B4-BE49-F238E27FC236}">
                      <a16:creationId xmlns:a16="http://schemas.microsoft.com/office/drawing/2014/main" id="{8554381E-38AB-4508-957D-2574D4DD0C64}"/>
                    </a:ext>
                  </a:extLst>
                </p:cNvPr>
                <p:cNvSpPr/>
                <p:nvPr/>
              </p:nvSpPr>
              <p:spPr>
                <a:xfrm>
                  <a:off x="7076917" y="3424629"/>
                  <a:ext cx="299322" cy="254583"/>
                </a:xfrm>
                <a:custGeom>
                  <a:avLst/>
                  <a:gdLst/>
                  <a:ahLst/>
                  <a:cxnLst/>
                  <a:rect l="l" t="t" r="r" b="b"/>
                  <a:pathLst>
                    <a:path w="11454" h="9742" extrusionOk="0">
                      <a:moveTo>
                        <a:pt x="8701" y="7195"/>
                      </a:moveTo>
                      <a:cubicBezTo>
                        <a:pt x="8876" y="7195"/>
                        <a:pt x="9055" y="7245"/>
                        <a:pt x="9222" y="7356"/>
                      </a:cubicBezTo>
                      <a:cubicBezTo>
                        <a:pt x="9645" y="7645"/>
                        <a:pt x="9761" y="8231"/>
                        <a:pt x="9472" y="8655"/>
                      </a:cubicBezTo>
                      <a:lnTo>
                        <a:pt x="9463" y="8655"/>
                      </a:lnTo>
                      <a:cubicBezTo>
                        <a:pt x="9275" y="8937"/>
                        <a:pt x="8986" y="9067"/>
                        <a:pt x="8699" y="9067"/>
                      </a:cubicBezTo>
                      <a:cubicBezTo>
                        <a:pt x="8283" y="9067"/>
                        <a:pt x="7871" y="8792"/>
                        <a:pt x="7780" y="8308"/>
                      </a:cubicBezTo>
                      <a:cubicBezTo>
                        <a:pt x="7656" y="7688"/>
                        <a:pt x="8152" y="7195"/>
                        <a:pt x="8701" y="7195"/>
                      </a:cubicBezTo>
                      <a:close/>
                      <a:moveTo>
                        <a:pt x="4607" y="0"/>
                      </a:moveTo>
                      <a:cubicBezTo>
                        <a:pt x="3309" y="0"/>
                        <a:pt x="2068" y="539"/>
                        <a:pt x="1193" y="1491"/>
                      </a:cubicBezTo>
                      <a:cubicBezTo>
                        <a:pt x="1" y="3587"/>
                        <a:pt x="616" y="6251"/>
                        <a:pt x="2607" y="7616"/>
                      </a:cubicBezTo>
                      <a:cubicBezTo>
                        <a:pt x="2607" y="7616"/>
                        <a:pt x="5435" y="9741"/>
                        <a:pt x="8218" y="9741"/>
                      </a:cubicBezTo>
                      <a:cubicBezTo>
                        <a:pt x="9272" y="9741"/>
                        <a:pt x="10319" y="9437"/>
                        <a:pt x="11203" y="8597"/>
                      </a:cubicBezTo>
                      <a:cubicBezTo>
                        <a:pt x="11453" y="7837"/>
                        <a:pt x="11088" y="7010"/>
                        <a:pt x="10347" y="6693"/>
                      </a:cubicBezTo>
                      <a:cubicBezTo>
                        <a:pt x="10184" y="6616"/>
                        <a:pt x="10021" y="6529"/>
                        <a:pt x="9867" y="6424"/>
                      </a:cubicBezTo>
                      <a:cubicBezTo>
                        <a:pt x="9867" y="6424"/>
                        <a:pt x="8520" y="5654"/>
                        <a:pt x="8578" y="4029"/>
                      </a:cubicBezTo>
                      <a:cubicBezTo>
                        <a:pt x="8578" y="3962"/>
                        <a:pt x="8578" y="3895"/>
                        <a:pt x="8588" y="3827"/>
                      </a:cubicBezTo>
                      <a:cubicBezTo>
                        <a:pt x="8674" y="3020"/>
                        <a:pt x="8463" y="2212"/>
                        <a:pt x="7992" y="1568"/>
                      </a:cubicBezTo>
                      <a:cubicBezTo>
                        <a:pt x="7770" y="1260"/>
                        <a:pt x="7501" y="1000"/>
                        <a:pt x="7193" y="798"/>
                      </a:cubicBezTo>
                      <a:cubicBezTo>
                        <a:pt x="6434" y="279"/>
                        <a:pt x="5530" y="0"/>
                        <a:pt x="4607" y="0"/>
                      </a:cubicBezTo>
                      <a:close/>
                    </a:path>
                  </a:pathLst>
                </a:custGeom>
                <a:solidFill>
                  <a:srgbClr val="F5F7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628;p45">
                  <a:extLst>
                    <a:ext uri="{FF2B5EF4-FFF2-40B4-BE49-F238E27FC236}">
                      <a16:creationId xmlns:a16="http://schemas.microsoft.com/office/drawing/2014/main" id="{C86EC42D-EE54-40B2-B625-4183E3658039}"/>
                    </a:ext>
                  </a:extLst>
                </p:cNvPr>
                <p:cNvSpPr/>
                <p:nvPr/>
              </p:nvSpPr>
              <p:spPr>
                <a:xfrm>
                  <a:off x="7155079" y="3466232"/>
                  <a:ext cx="80671" cy="49390"/>
                </a:xfrm>
                <a:custGeom>
                  <a:avLst/>
                  <a:gdLst/>
                  <a:ahLst/>
                  <a:cxnLst/>
                  <a:rect l="l" t="t" r="r" b="b"/>
                  <a:pathLst>
                    <a:path w="3087" h="1890" extrusionOk="0">
                      <a:moveTo>
                        <a:pt x="2645" y="1"/>
                      </a:moveTo>
                      <a:cubicBezTo>
                        <a:pt x="2628" y="1"/>
                        <a:pt x="2612" y="2"/>
                        <a:pt x="2597" y="4"/>
                      </a:cubicBezTo>
                      <a:lnTo>
                        <a:pt x="1577" y="52"/>
                      </a:lnTo>
                      <a:lnTo>
                        <a:pt x="991" y="81"/>
                      </a:lnTo>
                      <a:cubicBezTo>
                        <a:pt x="741" y="101"/>
                        <a:pt x="558" y="302"/>
                        <a:pt x="558" y="543"/>
                      </a:cubicBezTo>
                      <a:lnTo>
                        <a:pt x="558" y="562"/>
                      </a:lnTo>
                      <a:cubicBezTo>
                        <a:pt x="558" y="668"/>
                        <a:pt x="606" y="774"/>
                        <a:pt x="673" y="841"/>
                      </a:cubicBezTo>
                      <a:cubicBezTo>
                        <a:pt x="712" y="889"/>
                        <a:pt x="673" y="956"/>
                        <a:pt x="616" y="966"/>
                      </a:cubicBezTo>
                      <a:lnTo>
                        <a:pt x="462" y="976"/>
                      </a:lnTo>
                      <a:cubicBezTo>
                        <a:pt x="202" y="985"/>
                        <a:pt x="0" y="1206"/>
                        <a:pt x="10" y="1456"/>
                      </a:cubicBezTo>
                      <a:cubicBezTo>
                        <a:pt x="29" y="1700"/>
                        <a:pt x="231" y="1889"/>
                        <a:pt x="473" y="1889"/>
                      </a:cubicBezTo>
                      <a:cubicBezTo>
                        <a:pt x="479" y="1889"/>
                        <a:pt x="485" y="1889"/>
                        <a:pt x="491" y="1889"/>
                      </a:cubicBezTo>
                      <a:lnTo>
                        <a:pt x="991" y="1860"/>
                      </a:lnTo>
                      <a:lnTo>
                        <a:pt x="1116" y="1860"/>
                      </a:lnTo>
                      <a:lnTo>
                        <a:pt x="2096" y="1812"/>
                      </a:lnTo>
                      <a:cubicBezTo>
                        <a:pt x="2337" y="1803"/>
                        <a:pt x="2529" y="1610"/>
                        <a:pt x="2539" y="1370"/>
                      </a:cubicBezTo>
                      <a:cubicBezTo>
                        <a:pt x="2548" y="1254"/>
                        <a:pt x="2510" y="1149"/>
                        <a:pt x="2443" y="1062"/>
                      </a:cubicBezTo>
                      <a:cubicBezTo>
                        <a:pt x="2395" y="1014"/>
                        <a:pt x="2433" y="928"/>
                        <a:pt x="2500" y="928"/>
                      </a:cubicBezTo>
                      <a:lnTo>
                        <a:pt x="2654" y="918"/>
                      </a:lnTo>
                      <a:cubicBezTo>
                        <a:pt x="2895" y="899"/>
                        <a:pt x="3087" y="706"/>
                        <a:pt x="3087" y="456"/>
                      </a:cubicBezTo>
                      <a:cubicBezTo>
                        <a:pt x="3087" y="447"/>
                        <a:pt x="3087" y="447"/>
                        <a:pt x="3077" y="437"/>
                      </a:cubicBezTo>
                      <a:cubicBezTo>
                        <a:pt x="3068" y="254"/>
                        <a:pt x="2952" y="91"/>
                        <a:pt x="2779" y="24"/>
                      </a:cubicBezTo>
                      <a:cubicBezTo>
                        <a:pt x="2737" y="10"/>
                        <a:pt x="2690" y="1"/>
                        <a:pt x="2645" y="1"/>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629;p45">
                  <a:extLst>
                    <a:ext uri="{FF2B5EF4-FFF2-40B4-BE49-F238E27FC236}">
                      <a16:creationId xmlns:a16="http://schemas.microsoft.com/office/drawing/2014/main" id="{5C43F95E-7033-4F4C-91B9-B2E0051090C3}"/>
                    </a:ext>
                  </a:extLst>
                </p:cNvPr>
                <p:cNvSpPr/>
                <p:nvPr/>
              </p:nvSpPr>
              <p:spPr>
                <a:xfrm>
                  <a:off x="7175437" y="3466336"/>
                  <a:ext cx="60575" cy="48528"/>
                </a:xfrm>
                <a:custGeom>
                  <a:avLst/>
                  <a:gdLst/>
                  <a:ahLst/>
                  <a:cxnLst/>
                  <a:rect l="l" t="t" r="r" b="b"/>
                  <a:pathLst>
                    <a:path w="2318" h="1857" extrusionOk="0">
                      <a:moveTo>
                        <a:pt x="1837" y="0"/>
                      </a:moveTo>
                      <a:lnTo>
                        <a:pt x="817" y="48"/>
                      </a:lnTo>
                      <a:cubicBezTo>
                        <a:pt x="664" y="135"/>
                        <a:pt x="577" y="298"/>
                        <a:pt x="577" y="472"/>
                      </a:cubicBezTo>
                      <a:lnTo>
                        <a:pt x="577" y="491"/>
                      </a:lnTo>
                      <a:cubicBezTo>
                        <a:pt x="577" y="606"/>
                        <a:pt x="625" y="702"/>
                        <a:pt x="692" y="789"/>
                      </a:cubicBezTo>
                      <a:cubicBezTo>
                        <a:pt x="731" y="837"/>
                        <a:pt x="702" y="914"/>
                        <a:pt x="635" y="914"/>
                      </a:cubicBezTo>
                      <a:lnTo>
                        <a:pt x="471" y="924"/>
                      </a:lnTo>
                      <a:cubicBezTo>
                        <a:pt x="202" y="943"/>
                        <a:pt x="0" y="1164"/>
                        <a:pt x="10" y="1433"/>
                      </a:cubicBezTo>
                      <a:cubicBezTo>
                        <a:pt x="29" y="1625"/>
                        <a:pt x="154" y="1789"/>
                        <a:pt x="337" y="1856"/>
                      </a:cubicBezTo>
                      <a:lnTo>
                        <a:pt x="1317" y="1808"/>
                      </a:lnTo>
                      <a:cubicBezTo>
                        <a:pt x="1558" y="1799"/>
                        <a:pt x="1750" y="1606"/>
                        <a:pt x="1760" y="1366"/>
                      </a:cubicBezTo>
                      <a:cubicBezTo>
                        <a:pt x="1769" y="1250"/>
                        <a:pt x="1731" y="1145"/>
                        <a:pt x="1664" y="1058"/>
                      </a:cubicBezTo>
                      <a:cubicBezTo>
                        <a:pt x="1616" y="1010"/>
                        <a:pt x="1654" y="924"/>
                        <a:pt x="1721" y="924"/>
                      </a:cubicBezTo>
                      <a:lnTo>
                        <a:pt x="1875" y="914"/>
                      </a:lnTo>
                      <a:cubicBezTo>
                        <a:pt x="2116" y="895"/>
                        <a:pt x="2308" y="702"/>
                        <a:pt x="2308" y="452"/>
                      </a:cubicBezTo>
                      <a:cubicBezTo>
                        <a:pt x="2308" y="443"/>
                        <a:pt x="2308" y="443"/>
                        <a:pt x="2318" y="433"/>
                      </a:cubicBezTo>
                      <a:cubicBezTo>
                        <a:pt x="2298" y="250"/>
                        <a:pt x="2183" y="87"/>
                        <a:pt x="2010" y="29"/>
                      </a:cubicBezTo>
                      <a:cubicBezTo>
                        <a:pt x="1952" y="10"/>
                        <a:pt x="1894" y="0"/>
                        <a:pt x="1837" y="0"/>
                      </a:cubicBezTo>
                      <a:close/>
                    </a:path>
                  </a:pathLst>
                </a:custGeom>
                <a:solidFill>
                  <a:srgbClr val="01C1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630;p45">
                  <a:extLst>
                    <a:ext uri="{FF2B5EF4-FFF2-40B4-BE49-F238E27FC236}">
                      <a16:creationId xmlns:a16="http://schemas.microsoft.com/office/drawing/2014/main" id="{6C763BF0-9047-4D72-B118-B4515D559DED}"/>
                    </a:ext>
                  </a:extLst>
                </p:cNvPr>
                <p:cNvSpPr/>
                <p:nvPr/>
              </p:nvSpPr>
              <p:spPr>
                <a:xfrm>
                  <a:off x="7199296" y="3550457"/>
                  <a:ext cx="64103" cy="71838"/>
                </a:xfrm>
                <a:custGeom>
                  <a:avLst/>
                  <a:gdLst/>
                  <a:ahLst/>
                  <a:cxnLst/>
                  <a:rect l="l" t="t" r="r" b="b"/>
                  <a:pathLst>
                    <a:path w="2453" h="2749" extrusionOk="0">
                      <a:moveTo>
                        <a:pt x="1996" y="1"/>
                      </a:moveTo>
                      <a:cubicBezTo>
                        <a:pt x="1920" y="1"/>
                        <a:pt x="1842" y="20"/>
                        <a:pt x="1770" y="60"/>
                      </a:cubicBezTo>
                      <a:lnTo>
                        <a:pt x="943" y="532"/>
                      </a:lnTo>
                      <a:lnTo>
                        <a:pt x="366" y="849"/>
                      </a:lnTo>
                      <a:cubicBezTo>
                        <a:pt x="222" y="926"/>
                        <a:pt x="135" y="1080"/>
                        <a:pt x="135" y="1253"/>
                      </a:cubicBezTo>
                      <a:cubicBezTo>
                        <a:pt x="135" y="1387"/>
                        <a:pt x="203" y="1522"/>
                        <a:pt x="318" y="1609"/>
                      </a:cubicBezTo>
                      <a:cubicBezTo>
                        <a:pt x="404" y="1676"/>
                        <a:pt x="395" y="1830"/>
                        <a:pt x="299" y="1888"/>
                      </a:cubicBezTo>
                      <a:lnTo>
                        <a:pt x="289" y="1888"/>
                      </a:lnTo>
                      <a:cubicBezTo>
                        <a:pt x="97" y="2003"/>
                        <a:pt x="1" y="2234"/>
                        <a:pt x="78" y="2445"/>
                      </a:cubicBezTo>
                      <a:cubicBezTo>
                        <a:pt x="145" y="2635"/>
                        <a:pt x="318" y="2748"/>
                        <a:pt x="502" y="2748"/>
                      </a:cubicBezTo>
                      <a:cubicBezTo>
                        <a:pt x="579" y="2748"/>
                        <a:pt x="658" y="2728"/>
                        <a:pt x="731" y="2686"/>
                      </a:cubicBezTo>
                      <a:lnTo>
                        <a:pt x="1174" y="2445"/>
                      </a:lnTo>
                      <a:lnTo>
                        <a:pt x="2126" y="1897"/>
                      </a:lnTo>
                      <a:cubicBezTo>
                        <a:pt x="2328" y="1791"/>
                        <a:pt x="2414" y="1551"/>
                        <a:pt x="2337" y="1330"/>
                      </a:cubicBezTo>
                      <a:cubicBezTo>
                        <a:pt x="2289" y="1205"/>
                        <a:pt x="2193" y="1109"/>
                        <a:pt x="2068" y="1070"/>
                      </a:cubicBezTo>
                      <a:cubicBezTo>
                        <a:pt x="2020" y="1041"/>
                        <a:pt x="2010" y="974"/>
                        <a:pt x="2058" y="945"/>
                      </a:cubicBezTo>
                      <a:lnTo>
                        <a:pt x="2222" y="849"/>
                      </a:lnTo>
                      <a:cubicBezTo>
                        <a:pt x="2366" y="772"/>
                        <a:pt x="2453" y="618"/>
                        <a:pt x="2453" y="455"/>
                      </a:cubicBezTo>
                      <a:cubicBezTo>
                        <a:pt x="2453" y="378"/>
                        <a:pt x="2433" y="301"/>
                        <a:pt x="2395" y="234"/>
                      </a:cubicBezTo>
                      <a:cubicBezTo>
                        <a:pt x="2311" y="84"/>
                        <a:pt x="2156" y="1"/>
                        <a:pt x="1996" y="1"/>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631;p45">
                  <a:extLst>
                    <a:ext uri="{FF2B5EF4-FFF2-40B4-BE49-F238E27FC236}">
                      <a16:creationId xmlns:a16="http://schemas.microsoft.com/office/drawing/2014/main" id="{F1131D6B-6264-4934-A7E3-16097859E5D4}"/>
                    </a:ext>
                  </a:extLst>
                </p:cNvPr>
                <p:cNvSpPr/>
                <p:nvPr/>
              </p:nvSpPr>
              <p:spPr>
                <a:xfrm>
                  <a:off x="7216648" y="3550457"/>
                  <a:ext cx="47012" cy="63920"/>
                </a:xfrm>
                <a:custGeom>
                  <a:avLst/>
                  <a:gdLst/>
                  <a:ahLst/>
                  <a:cxnLst/>
                  <a:rect l="l" t="t" r="r" b="b"/>
                  <a:pathLst>
                    <a:path w="1799" h="2446" extrusionOk="0">
                      <a:moveTo>
                        <a:pt x="1335" y="1"/>
                      </a:moveTo>
                      <a:cubicBezTo>
                        <a:pt x="1260" y="1"/>
                        <a:pt x="1184" y="20"/>
                        <a:pt x="1116" y="60"/>
                      </a:cubicBezTo>
                      <a:lnTo>
                        <a:pt x="279" y="532"/>
                      </a:lnTo>
                      <a:cubicBezTo>
                        <a:pt x="192" y="618"/>
                        <a:pt x="135" y="743"/>
                        <a:pt x="135" y="868"/>
                      </a:cubicBezTo>
                      <a:cubicBezTo>
                        <a:pt x="135" y="955"/>
                        <a:pt x="164" y="1032"/>
                        <a:pt x="202" y="1109"/>
                      </a:cubicBezTo>
                      <a:cubicBezTo>
                        <a:pt x="231" y="1166"/>
                        <a:pt x="269" y="1214"/>
                        <a:pt x="317" y="1253"/>
                      </a:cubicBezTo>
                      <a:cubicBezTo>
                        <a:pt x="423" y="1330"/>
                        <a:pt x="414" y="1474"/>
                        <a:pt x="298" y="1541"/>
                      </a:cubicBezTo>
                      <a:cubicBezTo>
                        <a:pt x="87" y="1657"/>
                        <a:pt x="0" y="1907"/>
                        <a:pt x="67" y="2128"/>
                      </a:cubicBezTo>
                      <a:cubicBezTo>
                        <a:pt x="144" y="2311"/>
                        <a:pt x="308" y="2436"/>
                        <a:pt x="510" y="2445"/>
                      </a:cubicBezTo>
                      <a:lnTo>
                        <a:pt x="1462" y="1897"/>
                      </a:lnTo>
                      <a:cubicBezTo>
                        <a:pt x="1664" y="1791"/>
                        <a:pt x="1750" y="1551"/>
                        <a:pt x="1673" y="1330"/>
                      </a:cubicBezTo>
                      <a:cubicBezTo>
                        <a:pt x="1625" y="1205"/>
                        <a:pt x="1529" y="1109"/>
                        <a:pt x="1404" y="1070"/>
                      </a:cubicBezTo>
                      <a:cubicBezTo>
                        <a:pt x="1356" y="1041"/>
                        <a:pt x="1346" y="974"/>
                        <a:pt x="1394" y="945"/>
                      </a:cubicBezTo>
                      <a:lnTo>
                        <a:pt x="1558" y="849"/>
                      </a:lnTo>
                      <a:cubicBezTo>
                        <a:pt x="1702" y="772"/>
                        <a:pt x="1798" y="618"/>
                        <a:pt x="1798" y="455"/>
                      </a:cubicBezTo>
                      <a:cubicBezTo>
                        <a:pt x="1798" y="378"/>
                        <a:pt x="1769" y="301"/>
                        <a:pt x="1731" y="234"/>
                      </a:cubicBezTo>
                      <a:cubicBezTo>
                        <a:pt x="1647" y="84"/>
                        <a:pt x="1492" y="1"/>
                        <a:pt x="1335" y="1"/>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632;p45">
                  <a:extLst>
                    <a:ext uri="{FF2B5EF4-FFF2-40B4-BE49-F238E27FC236}">
                      <a16:creationId xmlns:a16="http://schemas.microsoft.com/office/drawing/2014/main" id="{D04CAE4E-BCAD-49C0-9D38-3CF9C7044498}"/>
                    </a:ext>
                  </a:extLst>
                </p:cNvPr>
                <p:cNvSpPr/>
                <p:nvPr/>
              </p:nvSpPr>
              <p:spPr>
                <a:xfrm>
                  <a:off x="7106316" y="3524690"/>
                  <a:ext cx="68127" cy="69565"/>
                </a:xfrm>
                <a:custGeom>
                  <a:avLst/>
                  <a:gdLst/>
                  <a:ahLst/>
                  <a:cxnLst/>
                  <a:rect l="l" t="t" r="r" b="b"/>
                  <a:pathLst>
                    <a:path w="2607" h="2662" extrusionOk="0">
                      <a:moveTo>
                        <a:pt x="507" y="1"/>
                      </a:moveTo>
                      <a:cubicBezTo>
                        <a:pt x="480" y="1"/>
                        <a:pt x="452" y="3"/>
                        <a:pt x="424" y="8"/>
                      </a:cubicBezTo>
                      <a:cubicBezTo>
                        <a:pt x="155" y="75"/>
                        <a:pt x="1" y="364"/>
                        <a:pt x="97" y="623"/>
                      </a:cubicBezTo>
                      <a:lnTo>
                        <a:pt x="280" y="1085"/>
                      </a:lnTo>
                      <a:lnTo>
                        <a:pt x="376" y="1335"/>
                      </a:lnTo>
                      <a:lnTo>
                        <a:pt x="683" y="2114"/>
                      </a:lnTo>
                      <a:cubicBezTo>
                        <a:pt x="749" y="2303"/>
                        <a:pt x="921" y="2422"/>
                        <a:pt x="1114" y="2422"/>
                      </a:cubicBezTo>
                      <a:cubicBezTo>
                        <a:pt x="1146" y="2422"/>
                        <a:pt x="1179" y="2419"/>
                        <a:pt x="1212" y="2412"/>
                      </a:cubicBezTo>
                      <a:cubicBezTo>
                        <a:pt x="1337" y="2383"/>
                        <a:pt x="1443" y="2297"/>
                        <a:pt x="1510" y="2181"/>
                      </a:cubicBezTo>
                      <a:cubicBezTo>
                        <a:pt x="1523" y="2159"/>
                        <a:pt x="1544" y="2150"/>
                        <a:pt x="1565" y="2150"/>
                      </a:cubicBezTo>
                      <a:cubicBezTo>
                        <a:pt x="1590" y="2150"/>
                        <a:pt x="1615" y="2164"/>
                        <a:pt x="1626" y="2191"/>
                      </a:cubicBezTo>
                      <a:lnTo>
                        <a:pt x="1703" y="2373"/>
                      </a:lnTo>
                      <a:cubicBezTo>
                        <a:pt x="1770" y="2547"/>
                        <a:pt x="1934" y="2662"/>
                        <a:pt x="2126" y="2662"/>
                      </a:cubicBezTo>
                      <a:cubicBezTo>
                        <a:pt x="2184" y="2662"/>
                        <a:pt x="2241" y="2652"/>
                        <a:pt x="2289" y="2633"/>
                      </a:cubicBezTo>
                      <a:cubicBezTo>
                        <a:pt x="2491" y="2556"/>
                        <a:pt x="2607" y="2354"/>
                        <a:pt x="2578" y="2143"/>
                      </a:cubicBezTo>
                      <a:cubicBezTo>
                        <a:pt x="2578" y="2104"/>
                        <a:pt x="2568" y="2066"/>
                        <a:pt x="2559" y="2037"/>
                      </a:cubicBezTo>
                      <a:lnTo>
                        <a:pt x="2155" y="1018"/>
                      </a:lnTo>
                      <a:lnTo>
                        <a:pt x="1972" y="537"/>
                      </a:lnTo>
                      <a:cubicBezTo>
                        <a:pt x="1905" y="354"/>
                        <a:pt x="1732" y="239"/>
                        <a:pt x="1539" y="239"/>
                      </a:cubicBezTo>
                      <a:cubicBezTo>
                        <a:pt x="1376" y="239"/>
                        <a:pt x="1232" y="325"/>
                        <a:pt x="1145" y="469"/>
                      </a:cubicBezTo>
                      <a:cubicBezTo>
                        <a:pt x="1132" y="496"/>
                        <a:pt x="1108" y="508"/>
                        <a:pt x="1085" y="508"/>
                      </a:cubicBezTo>
                      <a:cubicBezTo>
                        <a:pt x="1058" y="508"/>
                        <a:pt x="1030" y="491"/>
                        <a:pt x="1020" y="460"/>
                      </a:cubicBezTo>
                      <a:lnTo>
                        <a:pt x="953" y="296"/>
                      </a:lnTo>
                      <a:cubicBezTo>
                        <a:pt x="877" y="119"/>
                        <a:pt x="704" y="1"/>
                        <a:pt x="507" y="1"/>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633;p45">
                  <a:extLst>
                    <a:ext uri="{FF2B5EF4-FFF2-40B4-BE49-F238E27FC236}">
                      <a16:creationId xmlns:a16="http://schemas.microsoft.com/office/drawing/2014/main" id="{D2DAA249-0326-44A4-BBDC-126D2C77F8D4}"/>
                    </a:ext>
                  </a:extLst>
                </p:cNvPr>
                <p:cNvSpPr/>
                <p:nvPr/>
              </p:nvSpPr>
              <p:spPr>
                <a:xfrm>
                  <a:off x="7113607" y="3541049"/>
                  <a:ext cx="60836" cy="53206"/>
                </a:xfrm>
                <a:custGeom>
                  <a:avLst/>
                  <a:gdLst/>
                  <a:ahLst/>
                  <a:cxnLst/>
                  <a:rect l="l" t="t" r="r" b="b"/>
                  <a:pathLst>
                    <a:path w="2328" h="2036" extrusionOk="0">
                      <a:moveTo>
                        <a:pt x="459" y="0"/>
                      </a:moveTo>
                      <a:cubicBezTo>
                        <a:pt x="431" y="0"/>
                        <a:pt x="404" y="2"/>
                        <a:pt x="376" y="7"/>
                      </a:cubicBezTo>
                      <a:cubicBezTo>
                        <a:pt x="154" y="55"/>
                        <a:pt x="10" y="247"/>
                        <a:pt x="1" y="459"/>
                      </a:cubicBezTo>
                      <a:lnTo>
                        <a:pt x="97" y="709"/>
                      </a:lnTo>
                      <a:lnTo>
                        <a:pt x="404" y="1488"/>
                      </a:lnTo>
                      <a:cubicBezTo>
                        <a:pt x="470" y="1677"/>
                        <a:pt x="642" y="1796"/>
                        <a:pt x="835" y="1796"/>
                      </a:cubicBezTo>
                      <a:cubicBezTo>
                        <a:pt x="867" y="1796"/>
                        <a:pt x="900" y="1793"/>
                        <a:pt x="933" y="1786"/>
                      </a:cubicBezTo>
                      <a:cubicBezTo>
                        <a:pt x="1058" y="1757"/>
                        <a:pt x="1164" y="1671"/>
                        <a:pt x="1231" y="1555"/>
                      </a:cubicBezTo>
                      <a:cubicBezTo>
                        <a:pt x="1244" y="1533"/>
                        <a:pt x="1265" y="1524"/>
                        <a:pt x="1286" y="1524"/>
                      </a:cubicBezTo>
                      <a:cubicBezTo>
                        <a:pt x="1311" y="1524"/>
                        <a:pt x="1336" y="1538"/>
                        <a:pt x="1347" y="1565"/>
                      </a:cubicBezTo>
                      <a:lnTo>
                        <a:pt x="1424" y="1747"/>
                      </a:lnTo>
                      <a:cubicBezTo>
                        <a:pt x="1491" y="1921"/>
                        <a:pt x="1655" y="2036"/>
                        <a:pt x="1847" y="2036"/>
                      </a:cubicBezTo>
                      <a:cubicBezTo>
                        <a:pt x="1905" y="2036"/>
                        <a:pt x="1962" y="2026"/>
                        <a:pt x="2010" y="2007"/>
                      </a:cubicBezTo>
                      <a:cubicBezTo>
                        <a:pt x="2203" y="1930"/>
                        <a:pt x="2328" y="1728"/>
                        <a:pt x="2299" y="1517"/>
                      </a:cubicBezTo>
                      <a:cubicBezTo>
                        <a:pt x="2299" y="1478"/>
                        <a:pt x="2289" y="1449"/>
                        <a:pt x="2280" y="1411"/>
                      </a:cubicBezTo>
                      <a:lnTo>
                        <a:pt x="1876" y="392"/>
                      </a:lnTo>
                      <a:cubicBezTo>
                        <a:pt x="1789" y="295"/>
                        <a:pt x="1664" y="238"/>
                        <a:pt x="1530" y="238"/>
                      </a:cubicBezTo>
                      <a:cubicBezTo>
                        <a:pt x="1366" y="238"/>
                        <a:pt x="1203" y="334"/>
                        <a:pt x="1126" y="478"/>
                      </a:cubicBezTo>
                      <a:cubicBezTo>
                        <a:pt x="1111" y="507"/>
                        <a:pt x="1082" y="521"/>
                        <a:pt x="1055" y="521"/>
                      </a:cubicBezTo>
                      <a:cubicBezTo>
                        <a:pt x="1027" y="521"/>
                        <a:pt x="1001" y="507"/>
                        <a:pt x="991" y="478"/>
                      </a:cubicBezTo>
                      <a:lnTo>
                        <a:pt x="924" y="305"/>
                      </a:lnTo>
                      <a:cubicBezTo>
                        <a:pt x="848" y="119"/>
                        <a:pt x="660" y="0"/>
                        <a:pt x="459" y="0"/>
                      </a:cubicBezTo>
                      <a:close/>
                    </a:path>
                  </a:pathLst>
                </a:custGeom>
                <a:solidFill>
                  <a:srgbClr val="A8DC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634;p45">
                  <a:extLst>
                    <a:ext uri="{FF2B5EF4-FFF2-40B4-BE49-F238E27FC236}">
                      <a16:creationId xmlns:a16="http://schemas.microsoft.com/office/drawing/2014/main" id="{FB7A023C-3DCE-43D8-B6EF-02093626A107}"/>
                    </a:ext>
                  </a:extLst>
                </p:cNvPr>
                <p:cNvSpPr/>
                <p:nvPr/>
              </p:nvSpPr>
              <p:spPr>
                <a:xfrm>
                  <a:off x="7312632" y="3340796"/>
                  <a:ext cx="123868" cy="140645"/>
                </a:xfrm>
                <a:custGeom>
                  <a:avLst/>
                  <a:gdLst/>
                  <a:ahLst/>
                  <a:cxnLst/>
                  <a:rect l="l" t="t" r="r" b="b"/>
                  <a:pathLst>
                    <a:path w="4740" h="5382" extrusionOk="0">
                      <a:moveTo>
                        <a:pt x="4685" y="1"/>
                      </a:moveTo>
                      <a:cubicBezTo>
                        <a:pt x="4678" y="1"/>
                        <a:pt x="4671" y="2"/>
                        <a:pt x="4664" y="6"/>
                      </a:cubicBezTo>
                      <a:cubicBezTo>
                        <a:pt x="3231" y="621"/>
                        <a:pt x="2078" y="1746"/>
                        <a:pt x="1251" y="2785"/>
                      </a:cubicBezTo>
                      <a:cubicBezTo>
                        <a:pt x="1058" y="3025"/>
                        <a:pt x="885" y="3256"/>
                        <a:pt x="731" y="3477"/>
                      </a:cubicBezTo>
                      <a:cubicBezTo>
                        <a:pt x="404" y="3949"/>
                        <a:pt x="164" y="4352"/>
                        <a:pt x="0" y="4641"/>
                      </a:cubicBezTo>
                      <a:cubicBezTo>
                        <a:pt x="154" y="4679"/>
                        <a:pt x="308" y="4747"/>
                        <a:pt x="433" y="4843"/>
                      </a:cubicBezTo>
                      <a:lnTo>
                        <a:pt x="452" y="4862"/>
                      </a:lnTo>
                      <a:lnTo>
                        <a:pt x="500" y="4901"/>
                      </a:lnTo>
                      <a:lnTo>
                        <a:pt x="520" y="4910"/>
                      </a:lnTo>
                      <a:lnTo>
                        <a:pt x="539" y="4929"/>
                      </a:lnTo>
                      <a:lnTo>
                        <a:pt x="587" y="4968"/>
                      </a:lnTo>
                      <a:cubicBezTo>
                        <a:pt x="702" y="5083"/>
                        <a:pt x="808" y="5227"/>
                        <a:pt x="876" y="5381"/>
                      </a:cubicBezTo>
                      <a:cubicBezTo>
                        <a:pt x="1126" y="5179"/>
                        <a:pt x="1491" y="4872"/>
                        <a:pt x="1904" y="4477"/>
                      </a:cubicBezTo>
                      <a:cubicBezTo>
                        <a:pt x="2097" y="4295"/>
                        <a:pt x="2299" y="4093"/>
                        <a:pt x="2510" y="3862"/>
                      </a:cubicBezTo>
                      <a:cubicBezTo>
                        <a:pt x="3405" y="2891"/>
                        <a:pt x="4347" y="1573"/>
                        <a:pt x="4732" y="64"/>
                      </a:cubicBezTo>
                      <a:cubicBezTo>
                        <a:pt x="4739" y="32"/>
                        <a:pt x="4715" y="1"/>
                        <a:pt x="4685" y="1"/>
                      </a:cubicBezTo>
                      <a:close/>
                    </a:path>
                  </a:pathLst>
                </a:custGeom>
                <a:solidFill>
                  <a:srgbClr val="A8DC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635;p45">
                  <a:extLst>
                    <a:ext uri="{FF2B5EF4-FFF2-40B4-BE49-F238E27FC236}">
                      <a16:creationId xmlns:a16="http://schemas.microsoft.com/office/drawing/2014/main" id="{8CD4BE07-0273-4832-B188-D9DEEEEC971D}"/>
                    </a:ext>
                  </a:extLst>
                </p:cNvPr>
                <p:cNvSpPr/>
                <p:nvPr/>
              </p:nvSpPr>
              <p:spPr>
                <a:xfrm>
                  <a:off x="7331735" y="3413575"/>
                  <a:ext cx="46516" cy="44242"/>
                </a:xfrm>
                <a:custGeom>
                  <a:avLst/>
                  <a:gdLst/>
                  <a:ahLst/>
                  <a:cxnLst/>
                  <a:rect l="l" t="t" r="r" b="b"/>
                  <a:pathLst>
                    <a:path w="1780" h="1693" extrusionOk="0">
                      <a:moveTo>
                        <a:pt x="520" y="0"/>
                      </a:moveTo>
                      <a:cubicBezTo>
                        <a:pt x="327" y="240"/>
                        <a:pt x="154" y="471"/>
                        <a:pt x="0" y="692"/>
                      </a:cubicBezTo>
                      <a:lnTo>
                        <a:pt x="1173" y="1692"/>
                      </a:lnTo>
                      <a:cubicBezTo>
                        <a:pt x="1366" y="1510"/>
                        <a:pt x="1568" y="1308"/>
                        <a:pt x="1779" y="1077"/>
                      </a:cubicBezTo>
                      <a:lnTo>
                        <a:pt x="520" y="0"/>
                      </a:ln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636;p45">
                  <a:extLst>
                    <a:ext uri="{FF2B5EF4-FFF2-40B4-BE49-F238E27FC236}">
                      <a16:creationId xmlns:a16="http://schemas.microsoft.com/office/drawing/2014/main" id="{1DCE1D66-C029-4914-A792-C18E8F8759BD}"/>
                    </a:ext>
                  </a:extLst>
                </p:cNvPr>
                <p:cNvSpPr/>
                <p:nvPr/>
              </p:nvSpPr>
              <p:spPr>
                <a:xfrm>
                  <a:off x="7231465" y="3453140"/>
                  <a:ext cx="117622" cy="80122"/>
                </a:xfrm>
                <a:custGeom>
                  <a:avLst/>
                  <a:gdLst/>
                  <a:ahLst/>
                  <a:cxnLst/>
                  <a:rect l="l" t="t" r="r" b="b"/>
                  <a:pathLst>
                    <a:path w="4501" h="3066" extrusionOk="0">
                      <a:moveTo>
                        <a:pt x="3068" y="1"/>
                      </a:moveTo>
                      <a:cubicBezTo>
                        <a:pt x="2808" y="1"/>
                        <a:pt x="2549" y="82"/>
                        <a:pt x="2328" y="246"/>
                      </a:cubicBezTo>
                      <a:cubicBezTo>
                        <a:pt x="2145" y="371"/>
                        <a:pt x="2010" y="534"/>
                        <a:pt x="1904" y="727"/>
                      </a:cubicBezTo>
                      <a:cubicBezTo>
                        <a:pt x="1876" y="784"/>
                        <a:pt x="1856" y="842"/>
                        <a:pt x="1837" y="900"/>
                      </a:cubicBezTo>
                      <a:cubicBezTo>
                        <a:pt x="1799" y="1054"/>
                        <a:pt x="1741" y="1207"/>
                        <a:pt x="1664" y="1352"/>
                      </a:cubicBezTo>
                      <a:cubicBezTo>
                        <a:pt x="1549" y="1544"/>
                        <a:pt x="1385" y="1707"/>
                        <a:pt x="1183" y="1823"/>
                      </a:cubicBezTo>
                      <a:cubicBezTo>
                        <a:pt x="991" y="1938"/>
                        <a:pt x="779" y="2025"/>
                        <a:pt x="558" y="2073"/>
                      </a:cubicBezTo>
                      <a:lnTo>
                        <a:pt x="529" y="2073"/>
                      </a:lnTo>
                      <a:cubicBezTo>
                        <a:pt x="481" y="2092"/>
                        <a:pt x="299" y="2130"/>
                        <a:pt x="145" y="2169"/>
                      </a:cubicBezTo>
                      <a:cubicBezTo>
                        <a:pt x="39" y="2188"/>
                        <a:pt x="0" y="2313"/>
                        <a:pt x="77" y="2390"/>
                      </a:cubicBezTo>
                      <a:cubicBezTo>
                        <a:pt x="627" y="2901"/>
                        <a:pt x="1237" y="3065"/>
                        <a:pt x="1793" y="3065"/>
                      </a:cubicBezTo>
                      <a:cubicBezTo>
                        <a:pt x="2785" y="3065"/>
                        <a:pt x="3606" y="2544"/>
                        <a:pt x="3606" y="2544"/>
                      </a:cubicBezTo>
                      <a:cubicBezTo>
                        <a:pt x="3703" y="2477"/>
                        <a:pt x="3808" y="2400"/>
                        <a:pt x="3895" y="2313"/>
                      </a:cubicBezTo>
                      <a:cubicBezTo>
                        <a:pt x="4395" y="1823"/>
                        <a:pt x="4501" y="1073"/>
                        <a:pt x="4126" y="553"/>
                      </a:cubicBezTo>
                      <a:cubicBezTo>
                        <a:pt x="4068" y="486"/>
                        <a:pt x="4020" y="428"/>
                        <a:pt x="3962" y="371"/>
                      </a:cubicBezTo>
                      <a:lnTo>
                        <a:pt x="3914" y="332"/>
                      </a:lnTo>
                      <a:lnTo>
                        <a:pt x="3895" y="313"/>
                      </a:lnTo>
                      <a:lnTo>
                        <a:pt x="3876" y="294"/>
                      </a:lnTo>
                      <a:lnTo>
                        <a:pt x="3828" y="255"/>
                      </a:lnTo>
                      <a:lnTo>
                        <a:pt x="3808" y="246"/>
                      </a:lnTo>
                      <a:cubicBezTo>
                        <a:pt x="3587" y="82"/>
                        <a:pt x="3328" y="1"/>
                        <a:pt x="3068" y="1"/>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637;p45">
                  <a:extLst>
                    <a:ext uri="{FF2B5EF4-FFF2-40B4-BE49-F238E27FC236}">
                      <a16:creationId xmlns:a16="http://schemas.microsoft.com/office/drawing/2014/main" id="{79C41B6D-E65C-4039-9A4A-27FED3AF9E25}"/>
                    </a:ext>
                  </a:extLst>
                </p:cNvPr>
                <p:cNvSpPr/>
                <p:nvPr/>
              </p:nvSpPr>
              <p:spPr>
                <a:xfrm>
                  <a:off x="7245785" y="3452878"/>
                  <a:ext cx="93502" cy="59713"/>
                </a:xfrm>
                <a:custGeom>
                  <a:avLst/>
                  <a:gdLst/>
                  <a:ahLst/>
                  <a:cxnLst/>
                  <a:rect l="l" t="t" r="r" b="b"/>
                  <a:pathLst>
                    <a:path w="3578" h="2285" extrusionOk="0">
                      <a:moveTo>
                        <a:pt x="2520" y="1"/>
                      </a:moveTo>
                      <a:cubicBezTo>
                        <a:pt x="2260" y="1"/>
                        <a:pt x="2001" y="83"/>
                        <a:pt x="1780" y="246"/>
                      </a:cubicBezTo>
                      <a:cubicBezTo>
                        <a:pt x="1597" y="371"/>
                        <a:pt x="1462" y="535"/>
                        <a:pt x="1356" y="727"/>
                      </a:cubicBezTo>
                      <a:cubicBezTo>
                        <a:pt x="1328" y="785"/>
                        <a:pt x="1308" y="842"/>
                        <a:pt x="1289" y="900"/>
                      </a:cubicBezTo>
                      <a:cubicBezTo>
                        <a:pt x="1251" y="1054"/>
                        <a:pt x="1193" y="1208"/>
                        <a:pt x="1116" y="1352"/>
                      </a:cubicBezTo>
                      <a:cubicBezTo>
                        <a:pt x="1001" y="1544"/>
                        <a:pt x="837" y="1708"/>
                        <a:pt x="635" y="1823"/>
                      </a:cubicBezTo>
                      <a:cubicBezTo>
                        <a:pt x="443" y="1939"/>
                        <a:pt x="231" y="2025"/>
                        <a:pt x="1" y="2083"/>
                      </a:cubicBezTo>
                      <a:cubicBezTo>
                        <a:pt x="341" y="2229"/>
                        <a:pt x="685" y="2285"/>
                        <a:pt x="1011" y="2285"/>
                      </a:cubicBezTo>
                      <a:cubicBezTo>
                        <a:pt x="2008" y="2285"/>
                        <a:pt x="2828" y="1765"/>
                        <a:pt x="2828" y="1765"/>
                      </a:cubicBezTo>
                      <a:cubicBezTo>
                        <a:pt x="2933" y="1698"/>
                        <a:pt x="3030" y="1621"/>
                        <a:pt x="3116" y="1535"/>
                      </a:cubicBezTo>
                      <a:cubicBezTo>
                        <a:pt x="3385" y="1275"/>
                        <a:pt x="3549" y="929"/>
                        <a:pt x="3578" y="554"/>
                      </a:cubicBezTo>
                      <a:cubicBezTo>
                        <a:pt x="3530" y="487"/>
                        <a:pt x="3472" y="429"/>
                        <a:pt x="3405" y="371"/>
                      </a:cubicBezTo>
                      <a:lnTo>
                        <a:pt x="3366" y="333"/>
                      </a:lnTo>
                      <a:lnTo>
                        <a:pt x="3347" y="313"/>
                      </a:lnTo>
                      <a:lnTo>
                        <a:pt x="3328" y="294"/>
                      </a:lnTo>
                      <a:lnTo>
                        <a:pt x="3280" y="256"/>
                      </a:lnTo>
                      <a:lnTo>
                        <a:pt x="3260" y="246"/>
                      </a:lnTo>
                      <a:cubicBezTo>
                        <a:pt x="3039" y="83"/>
                        <a:pt x="2780" y="1"/>
                        <a:pt x="2520" y="1"/>
                      </a:cubicBezTo>
                      <a:close/>
                    </a:path>
                  </a:pathLst>
                </a:custGeom>
                <a:solidFill>
                  <a:srgbClr val="FEC1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44" name="Hộp Văn bản 143">
              <a:extLst>
                <a:ext uri="{FF2B5EF4-FFF2-40B4-BE49-F238E27FC236}">
                  <a16:creationId xmlns:a16="http://schemas.microsoft.com/office/drawing/2014/main" id="{2037F864-A6AF-489B-9973-F0834538B977}"/>
                </a:ext>
              </a:extLst>
            </p:cNvPr>
            <p:cNvSpPr txBox="1"/>
            <p:nvPr/>
          </p:nvSpPr>
          <p:spPr>
            <a:xfrm>
              <a:off x="8555537" y="2599558"/>
              <a:ext cx="1950029" cy="461665"/>
            </a:xfrm>
            <a:prstGeom prst="rect">
              <a:avLst/>
            </a:prstGeom>
            <a:noFill/>
          </p:spPr>
          <p:txBody>
            <a:bodyPr wrap="square">
              <a:spAutoFit/>
            </a:bodyPr>
            <a:lstStyle/>
            <a:p>
              <a:pPr algn="ctr"/>
              <a:r>
                <a:rPr lang="en-US" sz="2400" b="1" dirty="0">
                  <a:solidFill>
                    <a:srgbClr val="37740A"/>
                  </a:solidFill>
                  <a:effectLst/>
                  <a:latin typeface="Cambria" panose="02040503050406030204" pitchFamily="18" charset="0"/>
                  <a:ea typeface="Cambria" panose="02040503050406030204" pitchFamily="18" charset="0"/>
                </a:rPr>
                <a:t>CHỨC NĂNG</a:t>
              </a:r>
              <a:endParaRPr lang="en-US" sz="2400" dirty="0">
                <a:solidFill>
                  <a:srgbClr val="37740A"/>
                </a:solidFill>
                <a:latin typeface="Cambria" panose="02040503050406030204" pitchFamily="18" charset="0"/>
                <a:ea typeface="Cambria" panose="02040503050406030204" pitchFamily="18" charset="0"/>
              </a:endParaRPr>
            </a:p>
          </p:txBody>
        </p:sp>
        <p:sp>
          <p:nvSpPr>
            <p:cNvPr id="147" name="Hộp Văn bản 146">
              <a:extLst>
                <a:ext uri="{FF2B5EF4-FFF2-40B4-BE49-F238E27FC236}">
                  <a16:creationId xmlns:a16="http://schemas.microsoft.com/office/drawing/2014/main" id="{F284021D-F79B-449A-9AC5-99DD11B60353}"/>
                </a:ext>
              </a:extLst>
            </p:cNvPr>
            <p:cNvSpPr txBox="1"/>
            <p:nvPr/>
          </p:nvSpPr>
          <p:spPr>
            <a:xfrm>
              <a:off x="7861106" y="3143025"/>
              <a:ext cx="3338889" cy="2862322"/>
            </a:xfrm>
            <a:prstGeom prst="rect">
              <a:avLst/>
            </a:prstGeom>
            <a:noFill/>
          </p:spPr>
          <p:txBody>
            <a:bodyPr wrap="square">
              <a:spAutoFit/>
            </a:bodyPr>
            <a:lstStyle/>
            <a:p>
              <a:pPr marL="285750" marR="0" indent="-285750" algn="just">
                <a:spcBef>
                  <a:spcPts val="0"/>
                </a:spcBef>
                <a:buFont typeface="Arial" panose="020B0604020202020204" pitchFamily="34" charset="0"/>
                <a:buChar char="•"/>
              </a:pPr>
              <a:r>
                <a:rPr lang="en-US" sz="2000" dirty="0">
                  <a:effectLst/>
                  <a:latin typeface="Cambria" panose="02040503050406030204" pitchFamily="18" charset="0"/>
                  <a:ea typeface="Cambria" panose="02040503050406030204" pitchFamily="18" charset="0"/>
                  <a:cs typeface="Times New Roman" panose="02020603050405020304" pitchFamily="18" charset="0"/>
                </a:rPr>
                <a:t>Gắn kết các sự kiện, thực hiện việc khắc họa nhân vật.</a:t>
              </a:r>
            </a:p>
            <a:p>
              <a:pPr marL="285750" marR="0" indent="-285750" algn="just">
                <a:spcBef>
                  <a:spcPts val="0"/>
                </a:spcBef>
                <a:buFont typeface="Arial" panose="020B0604020202020204" pitchFamily="34" charset="0"/>
                <a:buChar char="•"/>
              </a:pPr>
              <a:r>
                <a:rPr lang="en-US" sz="2000" dirty="0">
                  <a:effectLst/>
                  <a:latin typeface="Cambria" panose="02040503050406030204" pitchFamily="18" charset="0"/>
                  <a:ea typeface="Cambria" panose="02040503050406030204" pitchFamily="18" charset="0"/>
                  <a:cs typeface="Times New Roman" panose="02020603050405020304" pitchFamily="18" charset="0"/>
                </a:rPr>
                <a:t>Bộc lộ các xung đột, tái hiện đời sống.</a:t>
              </a:r>
            </a:p>
            <a:p>
              <a:pPr marL="285750" marR="0" indent="-285750" algn="just">
                <a:spcBef>
                  <a:spcPts val="0"/>
                </a:spcBef>
                <a:buFont typeface="Arial" panose="020B0604020202020204" pitchFamily="34" charset="0"/>
                <a:buChar char="•"/>
              </a:pPr>
              <a:r>
                <a:rPr lang="en-US" sz="2000" dirty="0">
                  <a:effectLst/>
                  <a:latin typeface="Cambria" panose="02040503050406030204" pitchFamily="18" charset="0"/>
                  <a:ea typeface="Cambria" panose="02040503050406030204" pitchFamily="18" charset="0"/>
                  <a:cs typeface="Times New Roman" panose="02020603050405020304" pitchFamily="18" charset="0"/>
                </a:rPr>
                <a:t>Tạo ra ý nghĩa nhân sinh có giá trị nhận thức.</a:t>
              </a:r>
            </a:p>
            <a:p>
              <a:pPr marL="285750" marR="0" indent="-285750" algn="just">
                <a:spcBef>
                  <a:spcPts val="0"/>
                </a:spcBef>
                <a:buFont typeface="Arial" panose="020B0604020202020204" pitchFamily="34" charset="0"/>
                <a:buChar char="•"/>
              </a:pPr>
              <a:r>
                <a:rPr lang="en-US" sz="2000" dirty="0">
                  <a:effectLst/>
                  <a:latin typeface="Cambria" panose="02040503050406030204" pitchFamily="18" charset="0"/>
                  <a:ea typeface="Cambria" panose="02040503050406030204" pitchFamily="18" charset="0"/>
                  <a:cs typeface="Times New Roman" panose="02020603050405020304" pitchFamily="18" charset="0"/>
                </a:rPr>
                <a:t>Gây hấp dẫn cho người đọc.</a:t>
              </a:r>
            </a:p>
          </p:txBody>
        </p:sp>
      </p:grpSp>
      <p:grpSp>
        <p:nvGrpSpPr>
          <p:cNvPr id="15" name="Nhóm 14">
            <a:extLst>
              <a:ext uri="{FF2B5EF4-FFF2-40B4-BE49-F238E27FC236}">
                <a16:creationId xmlns:a16="http://schemas.microsoft.com/office/drawing/2014/main" id="{BCDA61E8-F745-46C4-8AEF-D7CCBAE30B66}"/>
              </a:ext>
            </a:extLst>
          </p:cNvPr>
          <p:cNvGrpSpPr/>
          <p:nvPr/>
        </p:nvGrpSpPr>
        <p:grpSpPr>
          <a:xfrm>
            <a:off x="1112382" y="1494849"/>
            <a:ext cx="2968124" cy="4210548"/>
            <a:chOff x="1431266" y="1819529"/>
            <a:chExt cx="2968124" cy="4210548"/>
          </a:xfrm>
        </p:grpSpPr>
        <p:grpSp>
          <p:nvGrpSpPr>
            <p:cNvPr id="52" name="Nhóm 51">
              <a:extLst>
                <a:ext uri="{FF2B5EF4-FFF2-40B4-BE49-F238E27FC236}">
                  <a16:creationId xmlns:a16="http://schemas.microsoft.com/office/drawing/2014/main" id="{A8EE700C-324D-40D6-8F0A-3105CB08BB5A}"/>
                </a:ext>
              </a:extLst>
            </p:cNvPr>
            <p:cNvGrpSpPr/>
            <p:nvPr/>
          </p:nvGrpSpPr>
          <p:grpSpPr>
            <a:xfrm>
              <a:off x="2442741" y="1819529"/>
              <a:ext cx="787800" cy="787800"/>
              <a:chOff x="5096489" y="1599023"/>
              <a:chExt cx="787800" cy="787800"/>
            </a:xfrm>
          </p:grpSpPr>
          <p:sp>
            <p:nvSpPr>
              <p:cNvPr id="53" name="Google Shape;1432;p41">
                <a:extLst>
                  <a:ext uri="{FF2B5EF4-FFF2-40B4-BE49-F238E27FC236}">
                    <a16:creationId xmlns:a16="http://schemas.microsoft.com/office/drawing/2014/main" id="{C3BBCB9F-255E-4494-AABD-F63132893DDB}"/>
                  </a:ext>
                </a:extLst>
              </p:cNvPr>
              <p:cNvSpPr/>
              <p:nvPr/>
            </p:nvSpPr>
            <p:spPr>
              <a:xfrm>
                <a:off x="5096489" y="1599023"/>
                <a:ext cx="787800" cy="787800"/>
              </a:xfrm>
              <a:prstGeom prst="ellipse">
                <a:avLst/>
              </a:prstGeom>
              <a:solidFill>
                <a:srgbClr val="FEC1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54" name="Google Shape;1472;p41">
                <a:extLst>
                  <a:ext uri="{FF2B5EF4-FFF2-40B4-BE49-F238E27FC236}">
                    <a16:creationId xmlns:a16="http://schemas.microsoft.com/office/drawing/2014/main" id="{3F7F7D80-26C7-42DB-A5FC-EEEC0E5EAD2C}"/>
                  </a:ext>
                </a:extLst>
              </p:cNvPr>
              <p:cNvGrpSpPr/>
              <p:nvPr/>
            </p:nvGrpSpPr>
            <p:grpSpPr>
              <a:xfrm>
                <a:off x="5303398" y="1811112"/>
                <a:ext cx="373983" cy="363622"/>
                <a:chOff x="3512070" y="1956222"/>
                <a:chExt cx="373983" cy="363622"/>
              </a:xfrm>
            </p:grpSpPr>
            <p:sp>
              <p:nvSpPr>
                <p:cNvPr id="55" name="Google Shape;1473;p41">
                  <a:extLst>
                    <a:ext uri="{FF2B5EF4-FFF2-40B4-BE49-F238E27FC236}">
                      <a16:creationId xmlns:a16="http://schemas.microsoft.com/office/drawing/2014/main" id="{BD6F3B30-E296-467C-A874-FEFB80AC107F}"/>
                    </a:ext>
                  </a:extLst>
                </p:cNvPr>
                <p:cNvSpPr/>
                <p:nvPr/>
              </p:nvSpPr>
              <p:spPr>
                <a:xfrm>
                  <a:off x="3547316" y="2232314"/>
                  <a:ext cx="316069" cy="53841"/>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rgbClr val="F8FA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474;p41">
                  <a:extLst>
                    <a:ext uri="{FF2B5EF4-FFF2-40B4-BE49-F238E27FC236}">
                      <a16:creationId xmlns:a16="http://schemas.microsoft.com/office/drawing/2014/main" id="{143D94BA-5786-4A75-A5B3-48C71AD9BF42}"/>
                    </a:ext>
                  </a:extLst>
                </p:cNvPr>
                <p:cNvSpPr/>
                <p:nvPr/>
              </p:nvSpPr>
              <p:spPr>
                <a:xfrm>
                  <a:off x="3548903" y="2232314"/>
                  <a:ext cx="314482" cy="53841"/>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CBF0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475;p41">
                  <a:extLst>
                    <a:ext uri="{FF2B5EF4-FFF2-40B4-BE49-F238E27FC236}">
                      <a16:creationId xmlns:a16="http://schemas.microsoft.com/office/drawing/2014/main" id="{5BD3D15F-5C8E-4B48-B7B7-20770482B1B5}"/>
                    </a:ext>
                  </a:extLst>
                </p:cNvPr>
                <p:cNvSpPr/>
                <p:nvPr/>
              </p:nvSpPr>
              <p:spPr>
                <a:xfrm>
                  <a:off x="3515215" y="2198312"/>
                  <a:ext cx="370524" cy="121217"/>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476;p41">
                  <a:extLst>
                    <a:ext uri="{FF2B5EF4-FFF2-40B4-BE49-F238E27FC236}">
                      <a16:creationId xmlns:a16="http://schemas.microsoft.com/office/drawing/2014/main" id="{03257333-7A30-435D-AD50-B0C8E3A989DE}"/>
                    </a:ext>
                  </a:extLst>
                </p:cNvPr>
                <p:cNvSpPr/>
                <p:nvPr/>
              </p:nvSpPr>
              <p:spPr>
                <a:xfrm>
                  <a:off x="3864628" y="2198626"/>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477;p41">
                  <a:extLst>
                    <a:ext uri="{FF2B5EF4-FFF2-40B4-BE49-F238E27FC236}">
                      <a16:creationId xmlns:a16="http://schemas.microsoft.com/office/drawing/2014/main" id="{DF7510C6-2E4E-411D-AF10-1A4A6C7FE5ED}"/>
                    </a:ext>
                  </a:extLst>
                </p:cNvPr>
                <p:cNvSpPr/>
                <p:nvPr/>
              </p:nvSpPr>
              <p:spPr>
                <a:xfrm>
                  <a:off x="3864628" y="2286141"/>
                  <a:ext cx="21426" cy="3370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478;p41">
                  <a:extLst>
                    <a:ext uri="{FF2B5EF4-FFF2-40B4-BE49-F238E27FC236}">
                      <a16:creationId xmlns:a16="http://schemas.microsoft.com/office/drawing/2014/main" id="{545A95E4-3E7D-47CA-B956-65938741E8FF}"/>
                    </a:ext>
                  </a:extLst>
                </p:cNvPr>
                <p:cNvSpPr/>
                <p:nvPr/>
              </p:nvSpPr>
              <p:spPr>
                <a:xfrm>
                  <a:off x="3574401" y="2259070"/>
                  <a:ext cx="52583" cy="52838"/>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479;p41">
                  <a:extLst>
                    <a:ext uri="{FF2B5EF4-FFF2-40B4-BE49-F238E27FC236}">
                      <a16:creationId xmlns:a16="http://schemas.microsoft.com/office/drawing/2014/main" id="{4839A1D6-FA1E-4ECE-94D7-C0F97315749F}"/>
                    </a:ext>
                  </a:extLst>
                </p:cNvPr>
                <p:cNvSpPr/>
                <p:nvPr/>
              </p:nvSpPr>
              <p:spPr>
                <a:xfrm>
                  <a:off x="3547316" y="1990239"/>
                  <a:ext cx="316069" cy="53841"/>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rgbClr val="F8FA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480;p41">
                  <a:extLst>
                    <a:ext uri="{FF2B5EF4-FFF2-40B4-BE49-F238E27FC236}">
                      <a16:creationId xmlns:a16="http://schemas.microsoft.com/office/drawing/2014/main" id="{5C3AB165-7168-4720-A024-B7C53C87EF51}"/>
                    </a:ext>
                  </a:extLst>
                </p:cNvPr>
                <p:cNvSpPr/>
                <p:nvPr/>
              </p:nvSpPr>
              <p:spPr>
                <a:xfrm>
                  <a:off x="3548903" y="1990239"/>
                  <a:ext cx="314482" cy="53841"/>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CBF0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481;p41">
                  <a:extLst>
                    <a:ext uri="{FF2B5EF4-FFF2-40B4-BE49-F238E27FC236}">
                      <a16:creationId xmlns:a16="http://schemas.microsoft.com/office/drawing/2014/main" id="{E51B2058-0755-4C82-B694-CB5C179036FB}"/>
                    </a:ext>
                  </a:extLst>
                </p:cNvPr>
                <p:cNvSpPr/>
                <p:nvPr/>
              </p:nvSpPr>
              <p:spPr>
                <a:xfrm>
                  <a:off x="3512070" y="1956222"/>
                  <a:ext cx="373669" cy="121247"/>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rgbClr val="A8DC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482;p41">
                  <a:extLst>
                    <a:ext uri="{FF2B5EF4-FFF2-40B4-BE49-F238E27FC236}">
                      <a16:creationId xmlns:a16="http://schemas.microsoft.com/office/drawing/2014/main" id="{99F0B9D9-4D96-48B2-B6BE-98411F3FB352}"/>
                    </a:ext>
                  </a:extLst>
                </p:cNvPr>
                <p:cNvSpPr/>
                <p:nvPr/>
              </p:nvSpPr>
              <p:spPr>
                <a:xfrm>
                  <a:off x="3864628" y="1956566"/>
                  <a:ext cx="21426" cy="33688"/>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483;p41">
                  <a:extLst>
                    <a:ext uri="{FF2B5EF4-FFF2-40B4-BE49-F238E27FC236}">
                      <a16:creationId xmlns:a16="http://schemas.microsoft.com/office/drawing/2014/main" id="{F6E0C1FC-FE77-4AB2-889C-5842F1265F10}"/>
                    </a:ext>
                  </a:extLst>
                </p:cNvPr>
                <p:cNvSpPr/>
                <p:nvPr/>
              </p:nvSpPr>
              <p:spPr>
                <a:xfrm>
                  <a:off x="3864628" y="2044065"/>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484;p41">
                  <a:extLst>
                    <a:ext uri="{FF2B5EF4-FFF2-40B4-BE49-F238E27FC236}">
                      <a16:creationId xmlns:a16="http://schemas.microsoft.com/office/drawing/2014/main" id="{83B31C05-07C7-4934-B538-A125948868D1}"/>
                    </a:ext>
                  </a:extLst>
                </p:cNvPr>
                <p:cNvSpPr/>
                <p:nvPr/>
              </p:nvSpPr>
              <p:spPr>
                <a:xfrm>
                  <a:off x="3574401" y="2016995"/>
                  <a:ext cx="52583" cy="52733"/>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485;p41">
                  <a:extLst>
                    <a:ext uri="{FF2B5EF4-FFF2-40B4-BE49-F238E27FC236}">
                      <a16:creationId xmlns:a16="http://schemas.microsoft.com/office/drawing/2014/main" id="{EBEB9EB4-B14F-461E-83CA-E28F903A7684}"/>
                    </a:ext>
                  </a:extLst>
                </p:cNvPr>
                <p:cNvSpPr/>
                <p:nvPr/>
              </p:nvSpPr>
              <p:spPr>
                <a:xfrm>
                  <a:off x="3536311" y="2111127"/>
                  <a:ext cx="315740" cy="53841"/>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rgbClr val="F8FA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486;p41">
                  <a:extLst>
                    <a:ext uri="{FF2B5EF4-FFF2-40B4-BE49-F238E27FC236}">
                      <a16:creationId xmlns:a16="http://schemas.microsoft.com/office/drawing/2014/main" id="{5E16996B-67C8-4C81-86B9-C38A0A7C6ACF}"/>
                    </a:ext>
                  </a:extLst>
                </p:cNvPr>
                <p:cNvSpPr/>
                <p:nvPr/>
              </p:nvSpPr>
              <p:spPr>
                <a:xfrm>
                  <a:off x="3536311" y="2111127"/>
                  <a:ext cx="315740" cy="53841"/>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CBF0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487;p41">
                  <a:extLst>
                    <a:ext uri="{FF2B5EF4-FFF2-40B4-BE49-F238E27FC236}">
                      <a16:creationId xmlns:a16="http://schemas.microsoft.com/office/drawing/2014/main" id="{22B636F3-DB02-49A6-B9FE-1F64D4BFF365}"/>
                    </a:ext>
                  </a:extLst>
                </p:cNvPr>
                <p:cNvSpPr/>
                <p:nvPr/>
              </p:nvSpPr>
              <p:spPr>
                <a:xfrm>
                  <a:off x="3513642" y="2077439"/>
                  <a:ext cx="370509" cy="120888"/>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rgbClr val="01C1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488;p41">
                  <a:extLst>
                    <a:ext uri="{FF2B5EF4-FFF2-40B4-BE49-F238E27FC236}">
                      <a16:creationId xmlns:a16="http://schemas.microsoft.com/office/drawing/2014/main" id="{44CA2B53-F6D7-4EAB-A0F0-53CEE9271710}"/>
                    </a:ext>
                  </a:extLst>
                </p:cNvPr>
                <p:cNvSpPr/>
                <p:nvPr/>
              </p:nvSpPr>
              <p:spPr>
                <a:xfrm>
                  <a:off x="3806385" y="2077753"/>
                  <a:ext cx="77767" cy="120888"/>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489;p41">
                  <a:extLst>
                    <a:ext uri="{FF2B5EF4-FFF2-40B4-BE49-F238E27FC236}">
                      <a16:creationId xmlns:a16="http://schemas.microsoft.com/office/drawing/2014/main" id="{3CAB856E-F63A-42E6-946F-DAB55834CCFC}"/>
                    </a:ext>
                  </a:extLst>
                </p:cNvPr>
                <p:cNvSpPr/>
                <p:nvPr/>
              </p:nvSpPr>
              <p:spPr>
                <a:xfrm>
                  <a:off x="3772397" y="2138182"/>
                  <a:ext cx="52898" cy="52568"/>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42" name="Hộp Văn bản 141">
              <a:extLst>
                <a:ext uri="{FF2B5EF4-FFF2-40B4-BE49-F238E27FC236}">
                  <a16:creationId xmlns:a16="http://schemas.microsoft.com/office/drawing/2014/main" id="{12407AF3-F548-4FA2-A0C0-F4BA312CE195}"/>
                </a:ext>
              </a:extLst>
            </p:cNvPr>
            <p:cNvSpPr txBox="1"/>
            <p:nvPr/>
          </p:nvSpPr>
          <p:spPr>
            <a:xfrm>
              <a:off x="2032647" y="2661140"/>
              <a:ext cx="1754659" cy="461665"/>
            </a:xfrm>
            <a:prstGeom prst="rect">
              <a:avLst/>
            </a:prstGeom>
            <a:noFill/>
          </p:spPr>
          <p:txBody>
            <a:bodyPr wrap="square">
              <a:spAutoFit/>
            </a:bodyPr>
            <a:lstStyle/>
            <a:p>
              <a:pPr algn="ctr"/>
              <a:r>
                <a:rPr lang="en-US" sz="2400" b="1" dirty="0">
                  <a:solidFill>
                    <a:srgbClr val="37740A"/>
                  </a:solidFill>
                  <a:effectLst/>
                  <a:latin typeface="Cambria" panose="02040503050406030204" pitchFamily="18" charset="0"/>
                  <a:ea typeface="Cambria" panose="02040503050406030204" pitchFamily="18" charset="0"/>
                </a:rPr>
                <a:t>KHÁI NIỆM</a:t>
              </a:r>
              <a:r>
                <a:rPr lang="en-US" sz="2400" dirty="0">
                  <a:solidFill>
                    <a:srgbClr val="37740A"/>
                  </a:solidFill>
                  <a:effectLst/>
                  <a:latin typeface="Cambria" panose="02040503050406030204" pitchFamily="18" charset="0"/>
                  <a:ea typeface="Cambria" panose="02040503050406030204" pitchFamily="18" charset="0"/>
                </a:rPr>
                <a:t> </a:t>
              </a:r>
              <a:endParaRPr lang="en-US" sz="2400" dirty="0">
                <a:solidFill>
                  <a:srgbClr val="37740A"/>
                </a:solidFill>
                <a:latin typeface="Cambria" panose="02040503050406030204" pitchFamily="18" charset="0"/>
                <a:ea typeface="Cambria" panose="02040503050406030204" pitchFamily="18" charset="0"/>
              </a:endParaRPr>
            </a:p>
          </p:txBody>
        </p:sp>
        <p:sp>
          <p:nvSpPr>
            <p:cNvPr id="145" name="Hộp Văn bản 144">
              <a:extLst>
                <a:ext uri="{FF2B5EF4-FFF2-40B4-BE49-F238E27FC236}">
                  <a16:creationId xmlns:a16="http://schemas.microsoft.com/office/drawing/2014/main" id="{1D71F87F-635E-43FA-8485-116C350E2B54}"/>
                </a:ext>
              </a:extLst>
            </p:cNvPr>
            <p:cNvSpPr txBox="1"/>
            <p:nvPr/>
          </p:nvSpPr>
          <p:spPr>
            <a:xfrm>
              <a:off x="1431266" y="3167755"/>
              <a:ext cx="2968124" cy="2862322"/>
            </a:xfrm>
            <a:prstGeom prst="rect">
              <a:avLst/>
            </a:prstGeom>
            <a:noFill/>
          </p:spPr>
          <p:txBody>
            <a:bodyPr wrap="square">
              <a:spAutoFit/>
            </a:bodyPr>
            <a:lstStyle/>
            <a:p>
              <a:pPr marL="0" marR="0" algn="just">
                <a:spcBef>
                  <a:spcPts val="0"/>
                </a:spcBef>
              </a:pPr>
              <a:r>
                <a:rPr lang="en-US" sz="2000" dirty="0">
                  <a:effectLst/>
                  <a:latin typeface="Cambria" panose="02040503050406030204" pitchFamily="18" charset="0"/>
                  <a:ea typeface="Cambria" panose="02040503050406030204" pitchFamily="18" charset="0"/>
                  <a:cs typeface="Times New Roman" panose="02020603050405020304" pitchFamily="18" charset="0"/>
                </a:rPr>
                <a:t>Cốt truyện trong tác phẩm tự sự (thần thoại, sử thi, cổ tích, truyện ngắn, tiểu thuyết,…) và kịch được tạo nên bởi chuỗi sự kiện, nằm dưới lớp vỏ trần thuật, làm nên cái sườn của tác phẩm.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2377426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9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1000" fill="hold"/>
                                        <p:tgtEl>
                                          <p:spTgt spid="18"/>
                                        </p:tgtEl>
                                        <p:attrNameLst>
                                          <p:attrName>ppt_w</p:attrName>
                                        </p:attrNameLst>
                                      </p:cBhvr>
                                      <p:tavLst>
                                        <p:tav tm="0">
                                          <p:val>
                                            <p:fltVal val="0"/>
                                          </p:val>
                                        </p:tav>
                                        <p:tav tm="100000">
                                          <p:val>
                                            <p:strVal val="#ppt_w"/>
                                          </p:val>
                                        </p:tav>
                                      </p:tavLst>
                                    </p:anim>
                                    <p:anim calcmode="lin" valueType="num">
                                      <p:cBhvr>
                                        <p:cTn id="30" dur="10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fbwd45l">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1592</Words>
  <Application>Microsoft Office PowerPoint</Application>
  <PresentationFormat>Widescreen</PresentationFormat>
  <Paragraphs>183</Paragraphs>
  <Slides>21</Slides>
  <Notes>20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21</vt:i4>
      </vt:variant>
    </vt:vector>
  </HeadingPairs>
  <TitlesOfParts>
    <vt:vector size="36" baseType="lpstr">
      <vt:lpstr>微软雅黑</vt:lpstr>
      <vt:lpstr>宋体</vt:lpstr>
      <vt:lpstr>Arial</vt:lpstr>
      <vt:lpstr>Calibri</vt:lpstr>
      <vt:lpstr>Cambria</vt:lpstr>
      <vt:lpstr>Chau Philomene One</vt:lpstr>
      <vt:lpstr>Didact Gothic</vt:lpstr>
      <vt:lpstr>Elephant</vt:lpstr>
      <vt:lpstr>HLT Breathe Pro</vt:lpstr>
      <vt:lpstr>HLT Mishka</vt:lpstr>
      <vt:lpstr>Times New Roman</vt:lpstr>
      <vt:lpstr>Yu Mincho</vt:lpstr>
      <vt:lpstr>义启小魏楷</vt:lpstr>
      <vt:lpstr>第一PPT，www.1ppt.com</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谷雨</dc:title>
  <dc:creator>第一PPT</dc:creator>
  <cp:keywords>www.1ppt.com</cp:keywords>
  <dc:description>www.1ppt.com</dc:description>
  <cp:lastModifiedBy>Nguyễn Thị Quỳnh Anh (VSC-KGD-MB)</cp:lastModifiedBy>
  <cp:revision>14</cp:revision>
  <dcterms:created xsi:type="dcterms:W3CDTF">2018-04-16T08:12:00Z</dcterms:created>
  <dcterms:modified xsi:type="dcterms:W3CDTF">2022-03-06T02:50:00Z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2052-10.1.0.7566</vt:lpwstr>
  </property>
</Properties>
</file>