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3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0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C5CE-36A0-4156-A76E-6914FEFF67EE}" type="datetimeFigureOut">
              <a:rPr lang="en-US" smtClean="0"/>
              <a:t>19/08/2022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EA74-DF06-4211-9248-F2A94E350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blogs.lse.ac.uk/lsereviewofbooks/2016/02/18/reader-survey-what-do-you-value-about-lse-review-of-books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se.ac.uk/lsereviewofbooks/2016/02/18/reader-survey-what-do-you-value-about-lse-review-of-book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12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12.png"/><Relationship Id="rId9" Type="http://schemas.openxmlformats.org/officeDocument/2006/relationships/slide" Target="slide13.xml"/><Relationship Id="rId1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2D667-9776-4B7C-8627-3E2A568518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47000"/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3FD18-9892-4A2F-ACEA-2284192D12EB}"/>
              </a:ext>
            </a:extLst>
          </p:cNvPr>
          <p:cNvSpPr/>
          <p:nvPr/>
        </p:nvSpPr>
        <p:spPr>
          <a:xfrm>
            <a:off x="-194734" y="-169333"/>
            <a:ext cx="12979400" cy="7442200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E9250-1E30-4E44-B086-A04DADBAAE6F}"/>
              </a:ext>
            </a:extLst>
          </p:cNvPr>
          <p:cNvSpPr txBox="1"/>
          <p:nvPr/>
        </p:nvSpPr>
        <p:spPr>
          <a:xfrm>
            <a:off x="-5981896" y="2195436"/>
            <a:ext cx="57871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THỰC HÀNH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AFE61E-E199-4008-9CCD-A12876591002}"/>
              </a:ext>
            </a:extLst>
          </p:cNvPr>
          <p:cNvCxnSpPr/>
          <p:nvPr/>
        </p:nvCxnSpPr>
        <p:spPr>
          <a:xfrm>
            <a:off x="-6112258" y="1373430"/>
            <a:ext cx="0" cy="3750733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Mỹ Tâm - Thương Ca Tiếng Việt">
            <a:hlinkClick r:id="" action="ppaction://media"/>
            <a:extLst>
              <a:ext uri="{FF2B5EF4-FFF2-40B4-BE49-F238E27FC236}">
                <a16:creationId xmlns:a16="http://schemas.microsoft.com/office/drawing/2014/main" id="{2150DB7A-2D54-4472-AE0B-7380CB176E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000" end="6541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866" y="931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3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id="{A8BC937A-0D40-4666-9786-001E173D2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975C9-B985-47E9-9138-561864B2A859}"/>
              </a:ext>
            </a:extLst>
          </p:cNvPr>
          <p:cNvSpPr txBox="1"/>
          <p:nvPr/>
        </p:nvSpPr>
        <p:spPr>
          <a:xfrm>
            <a:off x="298025" y="242408"/>
            <a:ext cx="9868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9902D9-827D-4139-9719-8FF9348C184E}"/>
              </a:ext>
            </a:extLst>
          </p:cNvPr>
          <p:cNvSpPr txBox="1"/>
          <p:nvPr/>
        </p:nvSpPr>
        <p:spPr>
          <a:xfrm>
            <a:off x="239377" y="978472"/>
            <a:ext cx="11751733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-y-a-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Ít-sa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FD5A3-F181-4F0A-BDA6-179AEDEA6C92}"/>
              </a:ext>
            </a:extLst>
          </p:cNvPr>
          <p:cNvSpPr txBox="1"/>
          <p:nvPr/>
        </p:nvSpPr>
        <p:spPr>
          <a:xfrm>
            <a:off x="239377" y="2664468"/>
            <a:ext cx="11744806" cy="2331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-y-a-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Ít-sa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7229A0A-B4FF-4D08-B094-E66CB4D83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D75C2-B1E0-426D-B4A9-94F5B139A7CF}"/>
              </a:ext>
            </a:extLst>
          </p:cNvPr>
          <p:cNvSpPr txBox="1"/>
          <p:nvPr/>
        </p:nvSpPr>
        <p:spPr>
          <a:xfrm>
            <a:off x="277089" y="76596"/>
            <a:ext cx="11707093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442CC-76CA-4957-8CEC-85A85DB20F5F}"/>
              </a:ext>
            </a:extLst>
          </p:cNvPr>
          <p:cNvSpPr txBox="1"/>
          <p:nvPr/>
        </p:nvSpPr>
        <p:spPr>
          <a:xfrm>
            <a:off x="346363" y="1816245"/>
            <a:ext cx="11568545" cy="380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dung”,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99A39E7-D9FE-4DD1-8357-17058781D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EE3A9-9016-4B4F-8AFD-2F62FE58BEDF}"/>
              </a:ext>
            </a:extLst>
          </p:cNvPr>
          <p:cNvSpPr txBox="1"/>
          <p:nvPr/>
        </p:nvSpPr>
        <p:spPr>
          <a:xfrm>
            <a:off x="110836" y="53982"/>
            <a:ext cx="11734799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“Thu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051F8-E58C-45E6-B977-6F5CEE7A33C8}"/>
              </a:ext>
            </a:extLst>
          </p:cNvPr>
          <p:cNvSpPr txBox="1"/>
          <p:nvPr/>
        </p:nvSpPr>
        <p:spPr>
          <a:xfrm>
            <a:off x="110836" y="1524343"/>
            <a:ext cx="11873347" cy="3070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“Thu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E0CAA-3D5D-42B3-89A9-4D671C0889D2}"/>
              </a:ext>
            </a:extLst>
          </p:cNvPr>
          <p:cNvSpPr txBox="1"/>
          <p:nvPr/>
        </p:nvSpPr>
        <p:spPr>
          <a:xfrm>
            <a:off x="98952" y="230971"/>
            <a:ext cx="11885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76D28F5-DBF4-454A-913D-E13B00F50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C331E-C670-456E-AE3B-DD5F7DE0CCAD}"/>
              </a:ext>
            </a:extLst>
          </p:cNvPr>
          <p:cNvSpPr txBox="1"/>
          <p:nvPr/>
        </p:nvSpPr>
        <p:spPr>
          <a:xfrm>
            <a:off x="152401" y="1296692"/>
            <a:ext cx="11885230" cy="465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49468E0D-B1E0-48B6-9837-9FF0F376E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3240B-83A9-4E37-9CBD-4BDB072AA7A2}"/>
              </a:ext>
            </a:extLst>
          </p:cNvPr>
          <p:cNvSpPr txBox="1"/>
          <p:nvPr/>
        </p:nvSpPr>
        <p:spPr>
          <a:xfrm>
            <a:off x="92365" y="0"/>
            <a:ext cx="11891818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89179-B794-4D25-9F5B-60B07E6AE517}"/>
              </a:ext>
            </a:extLst>
          </p:cNvPr>
          <p:cNvSpPr txBox="1"/>
          <p:nvPr/>
        </p:nvSpPr>
        <p:spPr>
          <a:xfrm>
            <a:off x="150091" y="1381589"/>
            <a:ext cx="11776366" cy="4547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2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B8106C-7F9B-419E-BD08-F65104A0E272}"/>
              </a:ext>
            </a:extLst>
          </p:cNvPr>
          <p:cNvSpPr txBox="1"/>
          <p:nvPr/>
        </p:nvSpPr>
        <p:spPr>
          <a:xfrm>
            <a:off x="0" y="140916"/>
            <a:ext cx="11984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g. </a:t>
            </a:r>
            <a:r>
              <a:rPr lang="en-US" sz="3200" i="1" dirty="0" err="1"/>
              <a:t>Bài</a:t>
            </a:r>
            <a:r>
              <a:rPr lang="en-US" sz="3200" i="1" dirty="0"/>
              <a:t> </a:t>
            </a:r>
            <a:r>
              <a:rPr lang="en-US" sz="3200" i="1" dirty="0" err="1"/>
              <a:t>thơ</a:t>
            </a:r>
            <a:r>
              <a:rPr lang="en-US" sz="3200" i="1" dirty="0"/>
              <a:t> “</a:t>
            </a:r>
            <a:r>
              <a:rPr lang="en-US" sz="3200" i="1" dirty="0" err="1"/>
              <a:t>Mùa</a:t>
            </a:r>
            <a:r>
              <a:rPr lang="en-US" sz="3200" i="1" dirty="0"/>
              <a:t> </a:t>
            </a:r>
            <a:r>
              <a:rPr lang="en-US" sz="3200" i="1" dirty="0" err="1"/>
              <a:t>xuân</a:t>
            </a:r>
            <a:r>
              <a:rPr lang="en-US" sz="3200" i="1" dirty="0"/>
              <a:t> </a:t>
            </a:r>
            <a:r>
              <a:rPr lang="en-US" sz="3200" i="1" dirty="0" err="1"/>
              <a:t>chín</a:t>
            </a:r>
            <a:r>
              <a:rPr lang="en-US" sz="3200" i="1" dirty="0"/>
              <a:t>”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Hàn</a:t>
            </a:r>
            <a:r>
              <a:rPr lang="en-US" sz="3200" i="1" dirty="0"/>
              <a:t> </a:t>
            </a:r>
            <a:r>
              <a:rPr lang="en-US" sz="3200" i="1" dirty="0" err="1"/>
              <a:t>Mặc</a:t>
            </a:r>
            <a:r>
              <a:rPr lang="en-US" sz="3200" i="1" dirty="0"/>
              <a:t> </a:t>
            </a:r>
            <a:r>
              <a:rPr lang="en-US" sz="3200" i="1" dirty="0" err="1"/>
              <a:t>Tử</a:t>
            </a:r>
            <a:r>
              <a:rPr lang="en-US" sz="3200" i="1" dirty="0"/>
              <a:t> </a:t>
            </a:r>
            <a:r>
              <a:rPr lang="en-US" sz="3200" i="1" dirty="0" err="1"/>
              <a:t>kết</a:t>
            </a:r>
            <a:r>
              <a:rPr lang="en-US" sz="3200" i="1" dirty="0"/>
              <a:t> </a:t>
            </a:r>
            <a:r>
              <a:rPr lang="en-US" sz="3200" i="1" dirty="0" err="1"/>
              <a:t>lại</a:t>
            </a:r>
            <a:r>
              <a:rPr lang="en-US" sz="3200" i="1" dirty="0"/>
              <a:t> </a:t>
            </a:r>
            <a:r>
              <a:rPr lang="en-US" sz="3200" i="1" dirty="0" err="1"/>
              <a:t>bằng</a:t>
            </a:r>
            <a:r>
              <a:rPr lang="en-US" sz="3200" i="1" dirty="0"/>
              <a:t> </a:t>
            </a:r>
            <a:r>
              <a:rPr lang="en-US" sz="3200" i="1" dirty="0" err="1"/>
              <a:t>hình</a:t>
            </a:r>
            <a:r>
              <a:rPr lang="en-US" sz="3200" i="1" dirty="0"/>
              <a:t> </a:t>
            </a:r>
            <a:r>
              <a:rPr lang="en-US" sz="3200" i="1" dirty="0" err="1"/>
              <a:t>ảnh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nhân</a:t>
            </a:r>
            <a:r>
              <a:rPr lang="en-US" sz="3200" i="1" dirty="0"/>
              <a:t> </a:t>
            </a:r>
            <a:r>
              <a:rPr lang="en-US" sz="3200" i="1" dirty="0" err="1"/>
              <a:t>vật</a:t>
            </a:r>
            <a:r>
              <a:rPr lang="en-US" sz="3200" i="1" dirty="0"/>
              <a:t> </a:t>
            </a:r>
            <a:r>
              <a:rPr lang="en-US" sz="3200" i="1" dirty="0" err="1"/>
              <a:t>trữ</a:t>
            </a:r>
            <a:r>
              <a:rPr lang="en-US" sz="3200" i="1" dirty="0"/>
              <a:t> </a:t>
            </a:r>
            <a:r>
              <a:rPr lang="en-US" sz="3200" i="1" dirty="0" err="1"/>
              <a:t>tình</a:t>
            </a:r>
            <a:r>
              <a:rPr lang="en-US" sz="3200" i="1" dirty="0"/>
              <a:t> –</a:t>
            </a:r>
            <a:r>
              <a:rPr lang="en-US" sz="3200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phụ</a:t>
            </a:r>
            <a:r>
              <a:rPr lang="en-US" sz="3200" i="1" dirty="0"/>
              <a:t> </a:t>
            </a:r>
            <a:r>
              <a:rPr lang="en-US" sz="3200" i="1" dirty="0" err="1"/>
              <a:t>nữ</a:t>
            </a:r>
            <a:r>
              <a:rPr lang="en-US" sz="3200" i="1" dirty="0"/>
              <a:t> </a:t>
            </a:r>
            <a:r>
              <a:rPr lang="en-US" sz="3200" i="1" dirty="0" err="1"/>
              <a:t>nhọc</a:t>
            </a:r>
            <a:r>
              <a:rPr lang="en-US" sz="3200" i="1" dirty="0"/>
              <a:t> </a:t>
            </a:r>
            <a:r>
              <a:rPr lang="en-US" sz="3200" i="1" dirty="0" err="1"/>
              <a:t>nhằn</a:t>
            </a:r>
            <a:r>
              <a:rPr lang="en-US" sz="3200" i="1" dirty="0"/>
              <a:t> </a:t>
            </a:r>
            <a:r>
              <a:rPr lang="en-US" sz="3200" i="1" dirty="0" err="1"/>
              <a:t>gánh</a:t>
            </a:r>
            <a:r>
              <a:rPr lang="en-US" sz="3200" i="1" dirty="0"/>
              <a:t> </a:t>
            </a:r>
            <a:r>
              <a:rPr lang="en-US" sz="3200" i="1" dirty="0" err="1"/>
              <a:t>thóc</a:t>
            </a:r>
            <a:r>
              <a:rPr lang="en-US" sz="3200" i="1" dirty="0"/>
              <a:t> </a:t>
            </a:r>
            <a:r>
              <a:rPr lang="en-US" sz="3200" i="1" dirty="0" err="1"/>
              <a:t>trên</a:t>
            </a:r>
            <a:r>
              <a:rPr lang="en-US" sz="3200" i="1" dirty="0"/>
              <a:t> </a:t>
            </a:r>
            <a:r>
              <a:rPr lang="en-US" sz="3200" i="1" dirty="0" err="1"/>
              <a:t>bãi</a:t>
            </a:r>
            <a:r>
              <a:rPr lang="en-US" sz="3200" i="1" dirty="0"/>
              <a:t> </a:t>
            </a:r>
            <a:r>
              <a:rPr lang="en-US" sz="3200" i="1" dirty="0" err="1"/>
              <a:t>cát</a:t>
            </a:r>
            <a:r>
              <a:rPr lang="en-US" sz="3200" i="1" dirty="0"/>
              <a:t> </a:t>
            </a:r>
            <a:r>
              <a:rPr lang="en-US" sz="3200" i="1" dirty="0" err="1"/>
              <a:t>trắng</a:t>
            </a:r>
            <a:r>
              <a:rPr lang="en-US" sz="3200" i="1" dirty="0"/>
              <a:t>.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09536D07-B352-4A28-8689-1A6BA40BE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B9EFA2-646C-49D8-A46D-F6903FCAADD2}"/>
              </a:ext>
            </a:extLst>
          </p:cNvPr>
          <p:cNvSpPr txBox="1"/>
          <p:nvPr/>
        </p:nvSpPr>
        <p:spPr>
          <a:xfrm>
            <a:off x="194271" y="1673136"/>
            <a:ext cx="11776366" cy="4003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E168D800-F3A3-4A0B-B4E6-1C50AE7CC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7" y="5456096"/>
            <a:ext cx="1004456" cy="1284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4FF62-35E7-47B2-9F68-8634A12D6E2F}"/>
              </a:ext>
            </a:extLst>
          </p:cNvPr>
          <p:cNvSpPr txBox="1"/>
          <p:nvPr/>
        </p:nvSpPr>
        <p:spPr>
          <a:xfrm>
            <a:off x="135465" y="71939"/>
            <a:ext cx="11744961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vướng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Chi-ô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ư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EDC97-67BD-4BD9-AB70-4C1642344156}"/>
              </a:ext>
            </a:extLst>
          </p:cNvPr>
          <p:cNvSpPr txBox="1"/>
          <p:nvPr/>
        </p:nvSpPr>
        <p:spPr>
          <a:xfrm>
            <a:off x="207816" y="1562668"/>
            <a:ext cx="11672609" cy="346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Chi-ô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65866A-B69E-4793-A0E7-A5350234206B}"/>
              </a:ext>
            </a:extLst>
          </p:cNvPr>
          <p:cNvSpPr txBox="1"/>
          <p:nvPr/>
        </p:nvSpPr>
        <p:spPr>
          <a:xfrm>
            <a:off x="74506" y="0"/>
            <a:ext cx="11934613" cy="9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Chia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E068F-0BB4-4279-89C4-EA1F07ED7A3B}"/>
              </a:ext>
            </a:extLst>
          </p:cNvPr>
          <p:cNvSpPr txBox="1"/>
          <p:nvPr/>
        </p:nvSpPr>
        <p:spPr>
          <a:xfrm>
            <a:off x="257385" y="925722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DCD5B4-0425-4558-BC98-8FE6D2B79C1F}"/>
              </a:ext>
            </a:extLst>
          </p:cNvPr>
          <p:cNvSpPr txBox="1"/>
          <p:nvPr/>
        </p:nvSpPr>
        <p:spPr>
          <a:xfrm>
            <a:off x="257385" y="1418012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98A39-2233-4DEB-B28E-4E97F9C1F936}"/>
              </a:ext>
            </a:extLst>
          </p:cNvPr>
          <p:cNvSpPr txBox="1"/>
          <p:nvPr/>
        </p:nvSpPr>
        <p:spPr>
          <a:xfrm>
            <a:off x="257385" y="1970768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DBD70-ACB7-4BB6-80C4-75714A5189A1}"/>
              </a:ext>
            </a:extLst>
          </p:cNvPr>
          <p:cNvSpPr txBox="1"/>
          <p:nvPr/>
        </p:nvSpPr>
        <p:spPr>
          <a:xfrm>
            <a:off x="257385" y="2480833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hai-cư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80C9D-0CB9-4AC6-A88C-23AF34DE0A89}"/>
              </a:ext>
            </a:extLst>
          </p:cNvPr>
          <p:cNvSpPr txBox="1"/>
          <p:nvPr/>
        </p:nvSpPr>
        <p:spPr>
          <a:xfrm>
            <a:off x="257385" y="3033589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2E6FE-2A85-4E14-BBFE-790D8DDFE735}"/>
              </a:ext>
            </a:extLst>
          </p:cNvPr>
          <p:cNvSpPr txBox="1"/>
          <p:nvPr/>
        </p:nvSpPr>
        <p:spPr>
          <a:xfrm>
            <a:off x="257386" y="3597627"/>
            <a:ext cx="12489104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08E28-F314-45B2-A12E-8BEFE45F010A}"/>
              </a:ext>
            </a:extLst>
          </p:cNvPr>
          <p:cNvSpPr txBox="1"/>
          <p:nvPr/>
        </p:nvSpPr>
        <p:spPr>
          <a:xfrm>
            <a:off x="257385" y="4150383"/>
            <a:ext cx="11038120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18B789-5D04-4E85-855E-F74935D2F918}"/>
              </a:ext>
            </a:extLst>
          </p:cNvPr>
          <p:cNvSpPr txBox="1"/>
          <p:nvPr/>
        </p:nvSpPr>
        <p:spPr>
          <a:xfrm>
            <a:off x="257385" y="4767582"/>
            <a:ext cx="102480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khoáng</a:t>
            </a:r>
            <a:endParaRPr lang="en-US" sz="20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88202261-D509-4C4B-97F4-CBF4535362AC}"/>
              </a:ext>
            </a:extLst>
          </p:cNvPr>
          <p:cNvSpPr/>
          <p:nvPr/>
        </p:nvSpPr>
        <p:spPr>
          <a:xfrm>
            <a:off x="257385" y="5134680"/>
            <a:ext cx="11252200" cy="159519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0631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799401-D11E-420D-A2D7-DCE92FF84C14}"/>
              </a:ext>
            </a:extLst>
          </p:cNvPr>
          <p:cNvSpPr txBox="1"/>
          <p:nvPr/>
        </p:nvSpPr>
        <p:spPr>
          <a:xfrm>
            <a:off x="355598" y="440264"/>
            <a:ext cx="870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VẬN DỤNG THỰC HÀNH TRÊN LỚP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9F5F53-B422-4F80-98EF-650D17EDDB42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C3DB81-D0FA-4E3D-A623-91C9764DB9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9" y="2095404"/>
            <a:ext cx="501015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C001B-CC8E-4BA9-A2A9-0EC3C0D474D4}"/>
              </a:ext>
            </a:extLst>
          </p:cNvPr>
          <p:cNvSpPr txBox="1"/>
          <p:nvPr/>
        </p:nvSpPr>
        <p:spPr>
          <a:xfrm>
            <a:off x="474131" y="1451869"/>
            <a:ext cx="59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5B5BB-ED3A-46BF-A0A4-DF017B6BA945}"/>
              </a:ext>
            </a:extLst>
          </p:cNvPr>
          <p:cNvSpPr txBox="1"/>
          <p:nvPr/>
        </p:nvSpPr>
        <p:spPr>
          <a:xfrm>
            <a:off x="559859" y="4210849"/>
            <a:ext cx="2945341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</a:t>
            </a:r>
            <a:endParaRPr lang="en-US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ống chậm cuối tuần: Chính tả, những chuyện cười ra nước mắt">
            <a:extLst>
              <a:ext uri="{FF2B5EF4-FFF2-40B4-BE49-F238E27FC236}">
                <a16:creationId xmlns:a16="http://schemas.microsoft.com/office/drawing/2014/main" id="{E104F452-D586-4D90-A57F-DC6F55DEB6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91" y="1572424"/>
            <a:ext cx="470535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BC756E-7A5A-47E9-821E-13E1FD83D7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4" y="4140212"/>
            <a:ext cx="4047066" cy="24559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DE10C0-AFB6-42F4-B24D-586E7E81573D}"/>
              </a:ext>
            </a:extLst>
          </p:cNvPr>
          <p:cNvSpPr txBox="1"/>
          <p:nvPr/>
        </p:nvSpPr>
        <p:spPr>
          <a:xfrm>
            <a:off x="7028391" y="5637818"/>
            <a:ext cx="4705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Xổng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chuồng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AC138C-3C16-4A07-9039-932AA2977316}"/>
              </a:ext>
            </a:extLst>
          </p:cNvPr>
          <p:cNvSpPr txBox="1"/>
          <p:nvPr/>
        </p:nvSpPr>
        <p:spPr>
          <a:xfrm>
            <a:off x="8072966" y="4140212"/>
            <a:ext cx="3052233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7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5B6D2F-5606-4043-832B-DDCE2B819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43007"/>
              </p:ext>
            </p:extLst>
          </p:nvPr>
        </p:nvGraphicFramePr>
        <p:xfrm>
          <a:off x="518896" y="2987974"/>
          <a:ext cx="10718800" cy="344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768">
                  <a:extLst>
                    <a:ext uri="{9D8B030D-6E8A-4147-A177-3AD203B41FA5}">
                      <a16:colId xmlns:a16="http://schemas.microsoft.com/office/drawing/2014/main" val="2418505731"/>
                    </a:ext>
                  </a:extLst>
                </a:gridCol>
                <a:gridCol w="2077585">
                  <a:extLst>
                    <a:ext uri="{9D8B030D-6E8A-4147-A177-3AD203B41FA5}">
                      <a16:colId xmlns:a16="http://schemas.microsoft.com/office/drawing/2014/main" val="43853494"/>
                    </a:ext>
                  </a:extLst>
                </a:gridCol>
                <a:gridCol w="6635447">
                  <a:extLst>
                    <a:ext uri="{9D8B030D-6E8A-4147-A177-3AD203B41FA5}">
                      <a16:colId xmlns:a16="http://schemas.microsoft.com/office/drawing/2014/main" val="3157415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Ttt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Từ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 dirty="0" err="1">
                          <a:effectLst/>
                        </a:rPr>
                        <a:t>Nghĩa</a:t>
                      </a:r>
                      <a:endParaRPr lang="en-US" sz="28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012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7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34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630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53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...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3934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2835644-D15D-43E0-99B0-E49071263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8" y="1453402"/>
            <a:ext cx="105882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+ Chuẩn bị một cuốn sổ tay, kẻ vào sổ khung  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+ Tra từ điển và ghi lại nghĩa của một số từ mà chưa hiểu rõ 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(Ngoài ra, trong quá trình đọc sách, giao tiếp nếu bắt gặp từ nào ấn tượng em hãy ghi tiếp vào bảng)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sv-SE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.VnTime"/>
                <a:ea typeface="MS Mincho" panose="020B0400000000000000" pitchFamily="49" charset="-128"/>
                <a:cs typeface="Times New Roman" panose="02020603050405020304" pitchFamily="18" charset="0"/>
              </a:rPr>
              <a:t>Lập bảng thống kê các từ mà em còn chưa rõ nghĩa</a:t>
            </a:r>
            <a:endParaRPr kumimoji="0" lang="sv-SE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71DED-D62F-4418-8F9B-EBFC254ACBD6}"/>
              </a:ext>
            </a:extLst>
          </p:cNvPr>
          <p:cNvSpPr txBox="1"/>
          <p:nvPr/>
        </p:nvSpPr>
        <p:spPr>
          <a:xfrm>
            <a:off x="355598" y="440264"/>
            <a:ext cx="870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Nhiệm</a:t>
            </a:r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vụ</a:t>
            </a:r>
            <a:endParaRPr lang="en-US" sz="3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437372-4D40-41DB-A1BE-74870B862252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7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2D667-9776-4B7C-8627-3E2A568518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7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3FD18-9892-4A2F-ACEA-2284192D12EB}"/>
              </a:ext>
            </a:extLst>
          </p:cNvPr>
          <p:cNvSpPr/>
          <p:nvPr/>
        </p:nvSpPr>
        <p:spPr>
          <a:xfrm>
            <a:off x="-194734" y="-169333"/>
            <a:ext cx="12979400" cy="7442200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8B4D4-DBA3-4742-9688-A6D6CF437A48}"/>
              </a:ext>
            </a:extLst>
          </p:cNvPr>
          <p:cNvSpPr txBox="1"/>
          <p:nvPr/>
        </p:nvSpPr>
        <p:spPr>
          <a:xfrm>
            <a:off x="1425762" y="2195436"/>
            <a:ext cx="57871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THỰC HÀNH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DBEBCA-1D6B-4C66-AA15-5A3E4522278B}"/>
              </a:ext>
            </a:extLst>
          </p:cNvPr>
          <p:cNvCxnSpPr/>
          <p:nvPr/>
        </p:nvCxnSpPr>
        <p:spPr>
          <a:xfrm>
            <a:off x="1295400" y="1373430"/>
            <a:ext cx="0" cy="3750733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3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630862D9-CF74-441E-B97C-2D66AC7B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29" y="646331"/>
            <a:ext cx="9498542" cy="60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0E7AD4-BA42-44CD-861B-954AC0945A57}"/>
              </a:ext>
            </a:extLst>
          </p:cNvPr>
          <p:cNvSpPr txBox="1"/>
          <p:nvPr/>
        </p:nvSpPr>
        <p:spPr>
          <a:xfrm>
            <a:off x="186266" y="0"/>
            <a:ext cx="6943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527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84C534-88F7-462C-A602-0667FA429B67}"/>
              </a:ext>
            </a:extLst>
          </p:cNvPr>
          <p:cNvSpPr txBox="1"/>
          <p:nvPr/>
        </p:nvSpPr>
        <p:spPr>
          <a:xfrm>
            <a:off x="287865" y="321734"/>
            <a:ext cx="828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“teen”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nay:</a:t>
            </a: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72AF4CF7-CB06-42FA-8778-82D54B7C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71638"/>
            <a:ext cx="57816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ee the source image">
            <a:extLst>
              <a:ext uri="{FF2B5EF4-FFF2-40B4-BE49-F238E27FC236}">
                <a16:creationId xmlns:a16="http://schemas.microsoft.com/office/drawing/2014/main" id="{57D5D612-2FAB-49BD-A027-F55D5860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065612"/>
            <a:ext cx="5659966" cy="37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5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quot;Học cái tốt thì khó, ví như người ta leo núi, phải vất vả, khó nhọc mới lên đến đỉnh. Học cái xấu thì dễ, như ở trên đỉnh núi trượt chân một cái là nhào xuống vực sâu&quot; - Hồ Chí Minh">
            <a:extLst>
              <a:ext uri="{FF2B5EF4-FFF2-40B4-BE49-F238E27FC236}">
                <a16:creationId xmlns:a16="http://schemas.microsoft.com/office/drawing/2014/main" id="{ABFBBC79-6D38-4156-82DB-F1647156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9" y="874182"/>
            <a:ext cx="5665956" cy="46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4ABD0-743D-49C7-A8FB-6788D606DC6F}"/>
              </a:ext>
            </a:extLst>
          </p:cNvPr>
          <p:cNvSpPr txBox="1"/>
          <p:nvPr/>
        </p:nvSpPr>
        <p:spPr>
          <a:xfrm>
            <a:off x="218351" y="203200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292" name="Picture 4" descr="Chúng ta phải học, phải cố gắng học nhiều. Không chịu khó học thì không tiến bộ được. Không tiến bộ là thoái bộ...">
            <a:extLst>
              <a:ext uri="{FF2B5EF4-FFF2-40B4-BE49-F238E27FC236}">
                <a16:creationId xmlns:a16="http://schemas.microsoft.com/office/drawing/2014/main" id="{ECA2E8B4-641F-4468-AE50-71401CB61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47" y="1481666"/>
            <a:ext cx="5545854" cy="52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E494C8-31D6-4F13-B20F-CDB1620C8B6D}"/>
              </a:ext>
            </a:extLst>
          </p:cNvPr>
          <p:cNvSpPr txBox="1"/>
          <p:nvPr/>
        </p:nvSpPr>
        <p:spPr>
          <a:xfrm>
            <a:off x="355598" y="440264"/>
            <a:ext cx="558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MỤC TIÊU BÀI HỌC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1C83CE-1910-4FBC-8B8F-5AF3A48A2342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AF343E-39F7-4AFA-BA00-631687C0221F}"/>
              </a:ext>
            </a:extLst>
          </p:cNvPr>
          <p:cNvSpPr txBox="1"/>
          <p:nvPr/>
        </p:nvSpPr>
        <p:spPr>
          <a:xfrm>
            <a:off x="220132" y="1701800"/>
            <a:ext cx="11751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64292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D5F71-CA4C-4AB9-B82C-8DA95FEEC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606"/>
            <a:ext cx="7055213" cy="2940201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6A96A5C-8C13-4E38-92B6-E8A2288D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11" y="4002618"/>
            <a:ext cx="4472968" cy="25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6BC5A0DD-8D9D-4393-BADE-5F3BD500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76" y="284271"/>
            <a:ext cx="4339345" cy="29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6BEE6C47-BF9B-490D-8074-CEF541A8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67" y="3567278"/>
            <a:ext cx="2507149" cy="29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D7BA91ED-FA5C-49BD-8B54-6AE9A773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" y="3429000"/>
            <a:ext cx="2287482" cy="30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3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2476F1-5833-40C7-B78F-C6849E9C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84" y="690135"/>
            <a:ext cx="8517031" cy="54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57A490-DD66-4D76-8FCC-0CB9DA73476D}"/>
              </a:ext>
            </a:extLst>
          </p:cNvPr>
          <p:cNvSpPr txBox="1"/>
          <p:nvPr/>
        </p:nvSpPr>
        <p:spPr>
          <a:xfrm>
            <a:off x="355598" y="440264"/>
            <a:ext cx="1136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THÀNH KIẾN THỨC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C5FD4C-A4EA-4497-862D-B5FE18404AD8}"/>
              </a:ext>
            </a:extLst>
          </p:cNvPr>
          <p:cNvCxnSpPr/>
          <p:nvPr/>
        </p:nvCxnSpPr>
        <p:spPr>
          <a:xfrm>
            <a:off x="474131" y="1269998"/>
            <a:ext cx="10718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26852B-5AF3-4C00-88EE-760DCB0F63F7}"/>
              </a:ext>
            </a:extLst>
          </p:cNvPr>
          <p:cNvSpPr txBox="1"/>
          <p:nvPr/>
        </p:nvSpPr>
        <p:spPr>
          <a:xfrm>
            <a:off x="355598" y="1419537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839A59-CFE4-4EA3-9432-D0F4AF30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31" y="1365349"/>
            <a:ext cx="6616200" cy="50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7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DBF0ED-9AF9-40A3-B663-3DCE8650A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43021"/>
              </p:ext>
            </p:extLst>
          </p:nvPr>
        </p:nvGraphicFramePr>
        <p:xfrm>
          <a:off x="767079" y="301842"/>
          <a:ext cx="10657841" cy="6320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278">
                  <a:extLst>
                    <a:ext uri="{9D8B030D-6E8A-4147-A177-3AD203B41FA5}">
                      <a16:colId xmlns:a16="http://schemas.microsoft.com/office/drawing/2014/main" val="2714671411"/>
                    </a:ext>
                  </a:extLst>
                </a:gridCol>
                <a:gridCol w="2979429">
                  <a:extLst>
                    <a:ext uri="{9D8B030D-6E8A-4147-A177-3AD203B41FA5}">
                      <a16:colId xmlns:a16="http://schemas.microsoft.com/office/drawing/2014/main" val="2657416775"/>
                    </a:ext>
                  </a:extLst>
                </a:gridCol>
                <a:gridCol w="3034452">
                  <a:extLst>
                    <a:ext uri="{9D8B030D-6E8A-4147-A177-3AD203B41FA5}">
                      <a16:colId xmlns:a16="http://schemas.microsoft.com/office/drawing/2014/main" val="1867342368"/>
                    </a:ext>
                  </a:extLst>
                </a:gridCol>
                <a:gridCol w="2519682">
                  <a:extLst>
                    <a:ext uri="{9D8B030D-6E8A-4147-A177-3AD203B41FA5}">
                      <a16:colId xmlns:a16="http://schemas.microsoft.com/office/drawing/2014/main" val="4238252742"/>
                    </a:ext>
                  </a:extLst>
                </a:gridCol>
              </a:tblGrid>
              <a:tr h="44543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94823"/>
                  </a:ext>
                </a:extLst>
              </a:tr>
              <a:tr h="89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lỗi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Biểu hiện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Cách sửa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Lưu ý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(nếu có)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val="1545107005"/>
                  </a:ext>
                </a:extLst>
              </a:tr>
              <a:tr h="1336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Một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nhiều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một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một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đoạn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Bỏ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hoặc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thay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thế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bằng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đồng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phân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biệt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lỗi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với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phép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lặp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điệp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val="1118628969"/>
                  </a:ext>
                </a:extLst>
              </a:tr>
              <a:tr h="1781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không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Người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không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hiểu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nghĩa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mình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nhất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là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thành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HV, </a:t>
                      </a:r>
                      <a:r>
                        <a:rPr lang="en-US" sz="1600" dirty="0" err="1">
                          <a:effectLst/>
                        </a:rPr>
                        <a:t>thuật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khoa </a:t>
                      </a:r>
                      <a:r>
                        <a:rPr lang="en-US" sz="1600" dirty="0" err="1">
                          <a:effectLst/>
                        </a:rPr>
                        <a:t>học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thường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xuyên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điển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tiếng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Việt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điển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thuật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chuyên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ngành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val="220189010"/>
                  </a:ext>
                </a:extLst>
              </a:tr>
              <a:tr h="1866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Dùng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không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cách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kiểu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loại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bản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Người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viết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chưa</a:t>
                      </a:r>
                      <a:r>
                        <a:rPr lang="en-US" sz="1600" dirty="0">
                          <a:effectLst/>
                        </a:rPr>
                        <a:t> ý </a:t>
                      </a:r>
                      <a:r>
                        <a:rPr lang="en-US" sz="1600" dirty="0" err="1">
                          <a:effectLst/>
                        </a:rPr>
                        <a:t>thức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những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ràng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buộc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ngữ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cảnh</a:t>
                      </a:r>
                      <a:r>
                        <a:rPr lang="en-US" sz="1600" dirty="0">
                          <a:effectLst/>
                        </a:rPr>
                        <a:t> hay </a:t>
                      </a:r>
                      <a:r>
                        <a:rPr lang="en-US" sz="1600" dirty="0" err="1">
                          <a:effectLst/>
                        </a:rPr>
                        <a:t>đặc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thù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kiểu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loại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bản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Cần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tâm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đến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hoàn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cảnh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giao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tiếp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nắm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vững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đặc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phong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của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kiểu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loại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văn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bản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được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sử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dụng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04" marR="18804" marT="0" marB="0"/>
                </a:tc>
                <a:extLst>
                  <a:ext uri="{0D108BD9-81ED-4DB2-BD59-A6C34878D82A}">
                    <a16:rowId xmlns:a16="http://schemas.microsoft.com/office/drawing/2014/main" val="332692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7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DEEBAE-C267-4A0F-B4F0-722896F36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48421"/>
              </p:ext>
            </p:extLst>
          </p:nvPr>
        </p:nvGraphicFramePr>
        <p:xfrm>
          <a:off x="1464817" y="692458"/>
          <a:ext cx="9401452" cy="4616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3543">
                  <a:extLst>
                    <a:ext uri="{9D8B030D-6E8A-4147-A177-3AD203B41FA5}">
                      <a16:colId xmlns:a16="http://schemas.microsoft.com/office/drawing/2014/main" val="2067251984"/>
                    </a:ext>
                  </a:extLst>
                </a:gridCol>
                <a:gridCol w="2516852">
                  <a:extLst>
                    <a:ext uri="{9D8B030D-6E8A-4147-A177-3AD203B41FA5}">
                      <a16:colId xmlns:a16="http://schemas.microsoft.com/office/drawing/2014/main" val="2295982220"/>
                    </a:ext>
                  </a:extLst>
                </a:gridCol>
                <a:gridCol w="2131057">
                  <a:extLst>
                    <a:ext uri="{9D8B030D-6E8A-4147-A177-3AD203B41FA5}">
                      <a16:colId xmlns:a16="http://schemas.microsoft.com/office/drawing/2014/main" val="3912530729"/>
                    </a:ext>
                  </a:extLst>
                </a:gridCol>
              </a:tblGrid>
              <a:tr h="64061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Lỗi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sửa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772372"/>
                  </a:ext>
                </a:extLst>
              </a:tr>
              <a:tr h="772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Biểu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sửa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Lưu</a:t>
                      </a:r>
                      <a:r>
                        <a:rPr lang="en-US" sz="2400" dirty="0">
                          <a:effectLst/>
                        </a:rPr>
                        <a:t> ý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828985"/>
                  </a:ext>
                </a:extLst>
              </a:tr>
              <a:tr h="3203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Cụm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sắp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xếp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đúng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tắc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nắm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tắc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hiểu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giao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tiếp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endParaRPr lang="en-US" sz="2400" dirty="0">
                        <a:effectLst/>
                        <a:latin typeface=".VnTime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01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91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F507C2-6CB9-4B76-80B9-8B68345E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9" y="1304175"/>
            <a:ext cx="7137701" cy="5696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69A183-8387-4046-86DD-089B0A54359A}"/>
              </a:ext>
            </a:extLst>
          </p:cNvPr>
          <p:cNvSpPr txBox="1"/>
          <p:nvPr/>
        </p:nvSpPr>
        <p:spPr>
          <a:xfrm>
            <a:off x="8489145" y="949620"/>
            <a:ext cx="308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3 IcielPanton Black" panose="00000A00000000000000" pitchFamily="2" charset="0"/>
              </a:rPr>
              <a:t>TRÒ CHƠI HÁI TÁO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EB2986-E75F-49B0-8EEA-75D61F6A97AD}"/>
              </a:ext>
            </a:extLst>
          </p:cNvPr>
          <p:cNvGrpSpPr/>
          <p:nvPr/>
        </p:nvGrpSpPr>
        <p:grpSpPr>
          <a:xfrm>
            <a:off x="1952074" y="4188694"/>
            <a:ext cx="758541" cy="969751"/>
            <a:chOff x="9045161" y="814695"/>
            <a:chExt cx="758541" cy="969751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D8B4F7F-D8E8-44FA-AF45-33753A83D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C368601-6FCA-4388-AFCB-F15661E83EF5}"/>
                </a:ext>
              </a:extLst>
            </p:cNvPr>
            <p:cNvSpPr txBox="1"/>
            <p:nvPr/>
          </p:nvSpPr>
          <p:spPr>
            <a:xfrm>
              <a:off x="9188709" y="1076560"/>
              <a:ext cx="415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D5DB750-2EAB-480A-824B-D5A4F54800B3}"/>
              </a:ext>
            </a:extLst>
          </p:cNvPr>
          <p:cNvGrpSpPr/>
          <p:nvPr/>
        </p:nvGrpSpPr>
        <p:grpSpPr>
          <a:xfrm>
            <a:off x="5028403" y="4233449"/>
            <a:ext cx="758541" cy="969751"/>
            <a:chOff x="9045161" y="814695"/>
            <a:chExt cx="758541" cy="96975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12940EB-765D-4A39-B0DC-F5EA441CD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B3776F-D158-47A3-B702-C38220F07B16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CDE0828-48C5-4058-9614-5B3C57C89231}"/>
              </a:ext>
            </a:extLst>
          </p:cNvPr>
          <p:cNvGrpSpPr/>
          <p:nvPr/>
        </p:nvGrpSpPr>
        <p:grpSpPr>
          <a:xfrm>
            <a:off x="1826486" y="2604983"/>
            <a:ext cx="758541" cy="969751"/>
            <a:chOff x="9045161" y="814695"/>
            <a:chExt cx="758541" cy="969751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FD656D1F-D741-4317-AC8D-AC5D79FA1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BA488CF-7433-4575-B353-2838AD9EBB39}"/>
                </a:ext>
              </a:extLst>
            </p:cNvPr>
            <p:cNvSpPr txBox="1"/>
            <p:nvPr/>
          </p:nvSpPr>
          <p:spPr>
            <a:xfrm>
              <a:off x="9188709" y="1076560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3A550D-34DF-41C4-B3EE-08FFBBB5F21D}"/>
              </a:ext>
            </a:extLst>
          </p:cNvPr>
          <p:cNvGrpSpPr/>
          <p:nvPr/>
        </p:nvGrpSpPr>
        <p:grpSpPr>
          <a:xfrm>
            <a:off x="3370629" y="3162927"/>
            <a:ext cx="758541" cy="969751"/>
            <a:chOff x="9045161" y="814695"/>
            <a:chExt cx="758541" cy="969751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05305A4D-B3FE-4203-90DA-936526D00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CB182E2-762E-4BF1-B41A-799795C8AEBD}"/>
                </a:ext>
              </a:extLst>
            </p:cNvPr>
            <p:cNvSpPr txBox="1"/>
            <p:nvPr/>
          </p:nvSpPr>
          <p:spPr>
            <a:xfrm>
              <a:off x="9188709" y="1076560"/>
              <a:ext cx="5212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560E0DA-9389-43DF-8A56-6F1B48651644}"/>
              </a:ext>
            </a:extLst>
          </p:cNvPr>
          <p:cNvGrpSpPr/>
          <p:nvPr/>
        </p:nvGrpSpPr>
        <p:grpSpPr>
          <a:xfrm>
            <a:off x="5472828" y="3122913"/>
            <a:ext cx="758541" cy="969751"/>
            <a:chOff x="9045161" y="814695"/>
            <a:chExt cx="758541" cy="96975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F7405C9-C593-47D5-9F05-4F3123B21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56AA9CE-CC71-418F-9E06-F49A54848E9E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2219F28-BFC3-45EB-9C9B-A50FD42AC5E8}"/>
              </a:ext>
            </a:extLst>
          </p:cNvPr>
          <p:cNvGrpSpPr/>
          <p:nvPr/>
        </p:nvGrpSpPr>
        <p:grpSpPr>
          <a:xfrm>
            <a:off x="4227045" y="2197739"/>
            <a:ext cx="758541" cy="969751"/>
            <a:chOff x="9045161" y="814695"/>
            <a:chExt cx="758541" cy="969751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B6D94919-1BE9-4591-A740-D8CBA0BAB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7788248-BDE5-4C1F-A6B7-56A0738C2AC6}"/>
                </a:ext>
              </a:extLst>
            </p:cNvPr>
            <p:cNvSpPr txBox="1"/>
            <p:nvPr/>
          </p:nvSpPr>
          <p:spPr>
            <a:xfrm>
              <a:off x="9188709" y="107656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AC8DA76-5C4E-4791-92A5-5289412CC6F3}"/>
              </a:ext>
            </a:extLst>
          </p:cNvPr>
          <p:cNvGrpSpPr/>
          <p:nvPr/>
        </p:nvGrpSpPr>
        <p:grpSpPr>
          <a:xfrm>
            <a:off x="3072269" y="2161078"/>
            <a:ext cx="732044" cy="954530"/>
            <a:chOff x="9045161" y="814695"/>
            <a:chExt cx="758541" cy="969751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07557088-1F5F-4C8E-B5BC-7EC393E3F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BC2E2CB-A235-432F-BFC7-70BE830DBC01}"/>
                </a:ext>
              </a:extLst>
            </p:cNvPr>
            <p:cNvSpPr txBox="1"/>
            <p:nvPr/>
          </p:nvSpPr>
          <p:spPr>
            <a:xfrm>
              <a:off x="9188709" y="1076560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7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6F3D974-0FF3-42AE-86AD-63DF8C4662F7}"/>
              </a:ext>
            </a:extLst>
          </p:cNvPr>
          <p:cNvGrpSpPr/>
          <p:nvPr/>
        </p:nvGrpSpPr>
        <p:grpSpPr>
          <a:xfrm>
            <a:off x="1581647" y="4188695"/>
            <a:ext cx="1443447" cy="977140"/>
            <a:chOff x="8665169" y="824548"/>
            <a:chExt cx="1443447" cy="977140"/>
          </a:xfrm>
        </p:grpSpPr>
        <p:pic>
          <p:nvPicPr>
            <p:cNvPr id="74" name="Picture 73">
              <a:hlinkClick r:id="rId5" action="ppaction://hlinksldjump"/>
              <a:extLst>
                <a:ext uri="{FF2B5EF4-FFF2-40B4-BE49-F238E27FC236}">
                  <a16:creationId xmlns:a16="http://schemas.microsoft.com/office/drawing/2014/main" id="{430A4419-25AD-4C34-B4E5-A73284CA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816" y="824548"/>
              <a:ext cx="764321" cy="97714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3368E59-452D-45D5-970A-605E8DA0CA61}"/>
                </a:ext>
              </a:extLst>
            </p:cNvPr>
            <p:cNvSpPr txBox="1"/>
            <p:nvPr/>
          </p:nvSpPr>
          <p:spPr>
            <a:xfrm>
              <a:off x="8665169" y="1079023"/>
              <a:ext cx="14434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D7B53D-B868-4A62-AA10-1E84BFF10E8E}"/>
              </a:ext>
            </a:extLst>
          </p:cNvPr>
          <p:cNvGrpSpPr/>
          <p:nvPr/>
        </p:nvGrpSpPr>
        <p:grpSpPr>
          <a:xfrm>
            <a:off x="5023954" y="4223596"/>
            <a:ext cx="758541" cy="969751"/>
            <a:chOff x="9045161" y="814695"/>
            <a:chExt cx="758541" cy="969751"/>
          </a:xfrm>
        </p:grpSpPr>
        <p:pic>
          <p:nvPicPr>
            <p:cNvPr id="81" name="Picture 80">
              <a:hlinkClick r:id="rId7" action="ppaction://hlinksldjump"/>
              <a:extLst>
                <a:ext uri="{FF2B5EF4-FFF2-40B4-BE49-F238E27FC236}">
                  <a16:creationId xmlns:a16="http://schemas.microsoft.com/office/drawing/2014/main" id="{2A27E572-A9B6-41C3-8FBB-9AC02206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488278-245C-488D-95AD-50D27FA272BC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44C5E3-D0B9-4C1B-9262-7C4346272A1B}"/>
              </a:ext>
            </a:extLst>
          </p:cNvPr>
          <p:cNvGrpSpPr/>
          <p:nvPr/>
        </p:nvGrpSpPr>
        <p:grpSpPr>
          <a:xfrm>
            <a:off x="1826486" y="2604983"/>
            <a:ext cx="758541" cy="969751"/>
            <a:chOff x="9045161" y="814695"/>
            <a:chExt cx="758541" cy="969751"/>
          </a:xfrm>
        </p:grpSpPr>
        <p:pic>
          <p:nvPicPr>
            <p:cNvPr id="84" name="Picture 83">
              <a:hlinkClick r:id="rId8" action="ppaction://hlinksldjump"/>
              <a:extLst>
                <a:ext uri="{FF2B5EF4-FFF2-40B4-BE49-F238E27FC236}">
                  <a16:creationId xmlns:a16="http://schemas.microsoft.com/office/drawing/2014/main" id="{0F79429D-F552-4665-8D62-38FD59795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E89D0CB-EC43-48A7-9A2F-B6C32831F5F0}"/>
                </a:ext>
              </a:extLst>
            </p:cNvPr>
            <p:cNvSpPr txBox="1"/>
            <p:nvPr/>
          </p:nvSpPr>
          <p:spPr>
            <a:xfrm>
              <a:off x="9188709" y="1076560"/>
              <a:ext cx="505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3D9E5F8-5BD4-4A6A-B6D2-935714506449}"/>
              </a:ext>
            </a:extLst>
          </p:cNvPr>
          <p:cNvGrpSpPr/>
          <p:nvPr/>
        </p:nvGrpSpPr>
        <p:grpSpPr>
          <a:xfrm>
            <a:off x="3376484" y="3162927"/>
            <a:ext cx="758541" cy="969751"/>
            <a:chOff x="9045161" y="814695"/>
            <a:chExt cx="758541" cy="969751"/>
          </a:xfrm>
        </p:grpSpPr>
        <p:pic>
          <p:nvPicPr>
            <p:cNvPr id="87" name="Picture 86">
              <a:hlinkClick r:id="rId9" action="ppaction://hlinksldjump"/>
              <a:extLst>
                <a:ext uri="{FF2B5EF4-FFF2-40B4-BE49-F238E27FC236}">
                  <a16:creationId xmlns:a16="http://schemas.microsoft.com/office/drawing/2014/main" id="{D9980AB6-B2CD-4F02-9B6E-F25BF604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262A2A4-6EBB-40D0-8FE6-6BE7AC2B9010}"/>
                </a:ext>
              </a:extLst>
            </p:cNvPr>
            <p:cNvSpPr txBox="1"/>
            <p:nvPr/>
          </p:nvSpPr>
          <p:spPr>
            <a:xfrm>
              <a:off x="9188709" y="1076560"/>
              <a:ext cx="5212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12C990D-D03C-45F6-B038-54677F043E70}"/>
              </a:ext>
            </a:extLst>
          </p:cNvPr>
          <p:cNvGrpSpPr/>
          <p:nvPr/>
        </p:nvGrpSpPr>
        <p:grpSpPr>
          <a:xfrm>
            <a:off x="5472828" y="3122912"/>
            <a:ext cx="758541" cy="969751"/>
            <a:chOff x="9045161" y="814695"/>
            <a:chExt cx="758541" cy="969751"/>
          </a:xfrm>
        </p:grpSpPr>
        <p:pic>
          <p:nvPicPr>
            <p:cNvPr id="90" name="Picture 89">
              <a:hlinkClick r:id="rId10" action="ppaction://hlinksldjump"/>
              <a:extLst>
                <a:ext uri="{FF2B5EF4-FFF2-40B4-BE49-F238E27FC236}">
                  <a16:creationId xmlns:a16="http://schemas.microsoft.com/office/drawing/2014/main" id="{595BF8B3-FE46-423B-B61F-243511531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BB12D66-AD7F-45E1-9CAD-9E2D43530F0F}"/>
                </a:ext>
              </a:extLst>
            </p:cNvPr>
            <p:cNvSpPr txBox="1"/>
            <p:nvPr/>
          </p:nvSpPr>
          <p:spPr>
            <a:xfrm>
              <a:off x="9188709" y="1076560"/>
              <a:ext cx="498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C17FA3E-CAB6-450D-9B2C-709AA24E39AC}"/>
              </a:ext>
            </a:extLst>
          </p:cNvPr>
          <p:cNvGrpSpPr/>
          <p:nvPr/>
        </p:nvGrpSpPr>
        <p:grpSpPr>
          <a:xfrm>
            <a:off x="4227045" y="2184723"/>
            <a:ext cx="758541" cy="969751"/>
            <a:chOff x="9045161" y="814695"/>
            <a:chExt cx="758541" cy="969751"/>
          </a:xfrm>
        </p:grpSpPr>
        <p:pic>
          <p:nvPicPr>
            <p:cNvPr id="93" name="Picture 92">
              <a:hlinkClick r:id="rId11" action="ppaction://hlinksldjump"/>
              <a:extLst>
                <a:ext uri="{FF2B5EF4-FFF2-40B4-BE49-F238E27FC236}">
                  <a16:creationId xmlns:a16="http://schemas.microsoft.com/office/drawing/2014/main" id="{1248CDBB-8A51-490E-9481-372B0D46E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44A3603-5423-430B-9EC1-08A7608B6601}"/>
                </a:ext>
              </a:extLst>
            </p:cNvPr>
            <p:cNvSpPr txBox="1"/>
            <p:nvPr/>
          </p:nvSpPr>
          <p:spPr>
            <a:xfrm>
              <a:off x="9188709" y="1076560"/>
              <a:ext cx="518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D918EC2-B00F-45E3-BE4C-EF7E403BE281}"/>
              </a:ext>
            </a:extLst>
          </p:cNvPr>
          <p:cNvGrpSpPr/>
          <p:nvPr/>
        </p:nvGrpSpPr>
        <p:grpSpPr>
          <a:xfrm>
            <a:off x="3072269" y="2168382"/>
            <a:ext cx="732044" cy="954530"/>
            <a:chOff x="9045161" y="814695"/>
            <a:chExt cx="758541" cy="969751"/>
          </a:xfrm>
        </p:grpSpPr>
        <p:pic>
          <p:nvPicPr>
            <p:cNvPr id="96" name="Picture 95">
              <a:hlinkClick r:id="rId12" action="ppaction://hlinksldjump"/>
              <a:extLst>
                <a:ext uri="{FF2B5EF4-FFF2-40B4-BE49-F238E27FC236}">
                  <a16:creationId xmlns:a16="http://schemas.microsoft.com/office/drawing/2014/main" id="{E724A640-F1F4-4C35-A815-E36902B43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161" y="814695"/>
              <a:ext cx="758541" cy="969751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3E4CCDE-6FC3-4147-918C-1F3F25E3E97E}"/>
                </a:ext>
              </a:extLst>
            </p:cNvPr>
            <p:cNvSpPr txBox="1"/>
            <p:nvPr/>
          </p:nvSpPr>
          <p:spPr>
            <a:xfrm>
              <a:off x="9188709" y="1076560"/>
              <a:ext cx="476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#9Slide03 IcielPanton Black" panose="00000A00000000000000" pitchFamily="2" charset="0"/>
                  <a:cs typeface="Times New Roman" panose="02020603050405020304" pitchFamily="18" charset="0"/>
                </a:rPr>
                <a:t>7</a:t>
              </a:r>
              <a:endParaRPr lang="en-US" dirty="0">
                <a:solidFill>
                  <a:schemeClr val="bg1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6C7B418-3CE7-4E12-95F4-0D5C0E4E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17" y="2985445"/>
            <a:ext cx="3254090" cy="36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719AA71E-99DF-44F1-B187-A96152C6BF06}"/>
              </a:ext>
            </a:extLst>
          </p:cNvPr>
          <p:cNvSpPr txBox="1"/>
          <p:nvPr/>
        </p:nvSpPr>
        <p:spPr>
          <a:xfrm>
            <a:off x="1895887" y="4100641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.</a:t>
            </a:r>
            <a:endParaRPr lang="en-US" dirty="0"/>
          </a:p>
        </p:txBody>
      </p:sp>
      <p:sp>
        <p:nvSpPr>
          <p:cNvPr id="123" name="Star: 5 Points 122">
            <a:hlinkClick r:id="rId14" action="ppaction://hlinksldjump"/>
            <a:extLst>
              <a:ext uri="{FF2B5EF4-FFF2-40B4-BE49-F238E27FC236}">
                <a16:creationId xmlns:a16="http://schemas.microsoft.com/office/drawing/2014/main" id="{A6A08532-AEB4-429A-A1BD-116727A65CDA}"/>
              </a:ext>
            </a:extLst>
          </p:cNvPr>
          <p:cNvSpPr/>
          <p:nvPr/>
        </p:nvSpPr>
        <p:spPr>
          <a:xfrm>
            <a:off x="108447" y="178358"/>
            <a:ext cx="1473200" cy="12107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1397</Words>
  <Application>Microsoft Office PowerPoint</Application>
  <PresentationFormat>Widescreen</PresentationFormat>
  <Paragraphs>120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#9Slide03 IcielPanton Black</vt:lpstr>
      <vt:lpstr>.VnTime</vt:lpstr>
      <vt:lpstr>Arial</vt:lpstr>
      <vt:lpstr>Calibri</vt:lpstr>
      <vt:lpstr>Calibri Light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Bùi Minh Ngọc</cp:lastModifiedBy>
  <cp:revision>7</cp:revision>
  <dcterms:created xsi:type="dcterms:W3CDTF">2022-08-09T07:45:24Z</dcterms:created>
  <dcterms:modified xsi:type="dcterms:W3CDTF">2022-08-19T08:26:01Z</dcterms:modified>
</cp:coreProperties>
</file>