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410" r:id="rId4"/>
    <p:sldId id="258" r:id="rId5"/>
    <p:sldId id="256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3" r:id="rId17"/>
    <p:sldId id="422" r:id="rId18"/>
    <p:sldId id="425" r:id="rId19"/>
    <p:sldId id="426" r:id="rId20"/>
    <p:sldId id="427" r:id="rId21"/>
    <p:sldId id="428" r:id="rId22"/>
    <p:sldId id="431" r:id="rId23"/>
    <p:sldId id="430" r:id="rId24"/>
    <p:sldId id="429" r:id="rId25"/>
    <p:sldId id="433" r:id="rId26"/>
    <p:sldId id="432" r:id="rId27"/>
    <p:sldId id="434" r:id="rId28"/>
    <p:sldId id="436" r:id="rId29"/>
    <p:sldId id="435" r:id="rId30"/>
    <p:sldId id="437" r:id="rId31"/>
    <p:sldId id="438" r:id="rId32"/>
    <p:sldId id="439" r:id="rId33"/>
    <p:sldId id="441" r:id="rId34"/>
    <p:sldId id="440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1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60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pos="416"/>
        <p:guide pos="7272"/>
        <p:guide orient="horz" pos="648"/>
        <p:guide orient="horz" pos="712"/>
        <p:guide orient="horz" pos="3960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August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6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August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46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August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62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C0DF4-DCE3-42AA-8A82-5A0F70176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1439F-3AC8-4EE7-860D-F68575EEF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EC45-AC57-4B6D-BD8C-1DDC9F2E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5C4A6-EA2A-40C1-A162-4BBBD5174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A5B9B-C1D6-41ED-B4B4-E97E3EFA2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5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71CE-45C1-4194-B852-53AD87831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3986B-69A9-4CA3-8A21-BD2FAE65A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A96A6-76A5-4759-BA63-20A4A5D6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0520C-44EB-46D5-BE08-77CFED41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8256E-C0AE-456A-BF46-329260928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4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39D5B-95FA-4FC8-B6D2-D0E41D251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68411-C305-497E-A500-49764812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95ABD-4355-42C8-8365-68C07755D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E88A8-4255-4F93-AAE2-9AAB79D79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F08CF-6542-4F28-90B7-783B5471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2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D955-02EC-4432-BA57-94187526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5D311-2F26-4FF9-A270-282E61375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1F29-4073-44C4-8ECC-0B08BE98C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EECA8-F727-4109-9B9F-C00F03C1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FC6A3-15A9-4F6B-BEE7-8EB62FBE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49A4A-28C6-4721-9B62-B324E63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16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5A9D3-AF24-4C76-BE53-33C2FDC9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7DAD0-B80F-4ADF-8A6C-3B05AD8D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D13DD-054F-4AAC-AE57-2B2F79719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B57DA-1D41-4838-9E2C-828201D68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056FA-DC9E-46A5-B098-027EBFD21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C9890-C22B-472A-A880-DB15832D5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51F9C-9F5C-4E51-AFA7-A240E953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A2904-6CDE-4036-A2C1-47802522F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0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B6887-CDDA-4E72-B945-10823E6A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C831A-EEAC-40F4-B5A7-EAD9911B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BC768-FCC5-4E7D-91A0-F3C730641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9F81E2-FE23-4CB9-9CEB-2A1C09E3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486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345BA-9A90-4D0D-A6F6-CBA890D8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671AB-75C6-469B-A5AE-333BEF5A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B7C706-5AB3-4C15-89AF-D8B376D2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62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A8E12-18EC-455C-87EF-33D090675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15459-AF19-4BB4-8E30-76A82F448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C8FEE-96C7-48E7-A855-7D75B1D8F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4CA68-128B-45BC-A91A-53578F6F6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82AF1-BDC3-4F57-90C9-645FBC77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36F59-8403-4A2F-B1D4-459D1640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August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84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2F53-1E1F-4C49-8679-C4C192B1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5EA9A9-336C-4C9E-80E1-E5A41C12C9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B5DAA6-4F99-4E6C-BAD2-50D4BEF74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F808F5-4F99-40C6-9DEB-BB191C32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3E38-9E04-45B0-BB8D-FA25560E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D559D-ED16-42F3-873C-4BCB6697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99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648F-4795-4259-8FA0-3396D437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CA007-41CF-4EDC-88DA-7E50B38EE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A60A-5EA5-4A5D-B9EF-418E9A6B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56E0E-AA94-43F6-A3D3-3CD7B6D8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63EED-CFDA-4FB7-A888-A87D2425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5D0FD4-9F14-4092-96BD-3842CEDD5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9B8ED-1A01-4084-8FC4-A069D47ED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7FE3-BE46-4BBE-9FC7-F8120D79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663D5-DC6E-40D0-9FB9-06C31649B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EBC2B-6701-4201-A182-B5395C0F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092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August 19, 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August 19, 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8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August 19, 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066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August 19, 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24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August 19, 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2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August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79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August 19, 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August 19, 2022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645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B84443-FF26-4FEC-8C20-ADF20DF8C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68C9A-A8A0-4928-BBBB-12CC66388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1B13-C77E-4A62-97DC-01381D11D0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C4304-0B04-425B-B2DA-5EE1F3FF4046}" type="datetimeFigureOut">
              <a:rPr lang="en-US" smtClean="0"/>
              <a:t>19/08/2022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330C4-42F0-489A-9213-31752CAF8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E3724-DA7B-47ED-A60B-C42A9C0B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EC636-33AF-4ACB-958B-65BF6A418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8EF7D2E8-5F8A-4E0B-9647-8072A94A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86A6E2CC-84C1-424C-A664-BC849F6D0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33668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mb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3D3D8E-77E7-417F-A505-AE940BBC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679125"/>
            <a:ext cx="10744200" cy="3921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0A8B5-8C14-43B5-8F9D-C735CB6739ED}"/>
              </a:ext>
            </a:extLst>
          </p:cNvPr>
          <p:cNvSpPr txBox="1"/>
          <p:nvPr/>
        </p:nvSpPr>
        <p:spPr>
          <a:xfrm>
            <a:off x="2961968" y="3881170"/>
            <a:ext cx="6268064" cy="11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6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6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14DB6-4D54-4A10-B9FB-556347AB49FB}"/>
              </a:ext>
            </a:extLst>
          </p:cNvPr>
          <p:cNvSpPr txBox="1"/>
          <p:nvPr/>
        </p:nvSpPr>
        <p:spPr>
          <a:xfrm>
            <a:off x="666750" y="5393726"/>
            <a:ext cx="108585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</a:rPr>
              <a:t>VIẾT VĂN BẢN NGHỊ LUẬN PHÂN TÍCH, ĐÁNH GIÁ MỘT TÁC PHẨM THƠ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21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5" y="619437"/>
            <a:ext cx="10603111" cy="563766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DAD316-743E-49BE-8762-F225A18F9BC4}"/>
              </a:ext>
            </a:extLst>
          </p:cNvPr>
          <p:cNvSpPr txBox="1"/>
          <p:nvPr/>
        </p:nvSpPr>
        <p:spPr>
          <a:xfrm>
            <a:off x="1640048" y="975239"/>
            <a:ext cx="9055510" cy="105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3F4B3F-256C-4AF4-AEC7-75FA931254D7}"/>
              </a:ext>
            </a:extLst>
          </p:cNvPr>
          <p:cNvGrpSpPr/>
          <p:nvPr/>
        </p:nvGrpSpPr>
        <p:grpSpPr>
          <a:xfrm>
            <a:off x="1988369" y="2359904"/>
            <a:ext cx="8541980" cy="3176588"/>
            <a:chOff x="2032614" y="1840705"/>
            <a:chExt cx="8126770" cy="317658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A484431-D86E-491D-8ECB-E445F5C6EFEA}"/>
                </a:ext>
              </a:extLst>
            </p:cNvPr>
            <p:cNvSpPr/>
            <p:nvPr/>
          </p:nvSpPr>
          <p:spPr>
            <a:xfrm rot="16200000">
              <a:off x="1767899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69" rIns="133351" bIns="2117726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E05E79-CB0B-485A-9224-272135E52114}"/>
                </a:ext>
              </a:extLst>
            </p:cNvPr>
            <p:cNvSpPr/>
            <p:nvPr/>
          </p:nvSpPr>
          <p:spPr>
            <a:xfrm>
              <a:off x="2178210" y="1840705"/>
              <a:ext cx="2355967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94AF4A0-9439-4F6F-9D22-D0D5448D9B23}"/>
                </a:ext>
              </a:extLst>
            </p:cNvPr>
            <p:cNvSpPr/>
            <p:nvPr/>
          </p:nvSpPr>
          <p:spPr>
            <a:xfrm rot="16200000">
              <a:off x="4507705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70" rIns="133351" bIns="2117726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 dirty="0"/>
            </a:p>
          </p:txBody>
        </p:sp>
        <p:sp>
          <p:nvSpPr>
            <p:cNvPr id="9" name="Flowchart: Extract 8">
              <a:extLst>
                <a:ext uri="{FF2B5EF4-FFF2-40B4-BE49-F238E27FC236}">
                  <a16:creationId xmlns:a16="http://schemas.microsoft.com/office/drawing/2014/main" id="{582B1381-2654-434C-91AC-D781EC8E3335}"/>
                </a:ext>
              </a:extLst>
            </p:cNvPr>
            <p:cNvSpPr/>
            <p:nvPr/>
          </p:nvSpPr>
          <p:spPr>
            <a:xfrm rot="5400000">
              <a:off x="4552299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9AEDE0B-A92F-4BAD-8EE8-88D0C40E725B}"/>
                </a:ext>
              </a:extLst>
            </p:cNvPr>
            <p:cNvSpPr/>
            <p:nvPr/>
          </p:nvSpPr>
          <p:spPr>
            <a:xfrm>
              <a:off x="4984193" y="1840705"/>
              <a:ext cx="2289791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209E44F-44B5-4022-BB09-B848FD048CDC}"/>
                </a:ext>
              </a:extLst>
            </p:cNvPr>
            <p:cNvSpPr/>
            <p:nvPr/>
          </p:nvSpPr>
          <p:spPr>
            <a:xfrm rot="16200000">
              <a:off x="7247512" y="2105420"/>
              <a:ext cx="3176588" cy="2647157"/>
            </a:xfrm>
            <a:custGeom>
              <a:avLst/>
              <a:gdLst>
                <a:gd name="connsiteX0" fmla="*/ 0 w 2647156"/>
                <a:gd name="connsiteY0" fmla="*/ 132358 h 3176587"/>
                <a:gd name="connsiteX1" fmla="*/ 132358 w 2647156"/>
                <a:gd name="connsiteY1" fmla="*/ 0 h 3176587"/>
                <a:gd name="connsiteX2" fmla="*/ 2514798 w 2647156"/>
                <a:gd name="connsiteY2" fmla="*/ 0 h 3176587"/>
                <a:gd name="connsiteX3" fmla="*/ 2647156 w 2647156"/>
                <a:gd name="connsiteY3" fmla="*/ 132358 h 3176587"/>
                <a:gd name="connsiteX4" fmla="*/ 2647156 w 2647156"/>
                <a:gd name="connsiteY4" fmla="*/ 3044229 h 3176587"/>
                <a:gd name="connsiteX5" fmla="*/ 2514798 w 2647156"/>
                <a:gd name="connsiteY5" fmla="*/ 3176587 h 3176587"/>
                <a:gd name="connsiteX6" fmla="*/ 132358 w 2647156"/>
                <a:gd name="connsiteY6" fmla="*/ 3176587 h 3176587"/>
                <a:gd name="connsiteX7" fmla="*/ 0 w 2647156"/>
                <a:gd name="connsiteY7" fmla="*/ 3044229 h 3176587"/>
                <a:gd name="connsiteX8" fmla="*/ 0 w 2647156"/>
                <a:gd name="connsiteY8" fmla="*/ 132358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47156" h="3176587">
                  <a:moveTo>
                    <a:pt x="2536857" y="1"/>
                  </a:moveTo>
                  <a:cubicBezTo>
                    <a:pt x="2597773" y="1"/>
                    <a:pt x="2647156" y="71111"/>
                    <a:pt x="2647156" y="158830"/>
                  </a:cubicBezTo>
                  <a:lnTo>
                    <a:pt x="2647156" y="3017757"/>
                  </a:lnTo>
                  <a:cubicBezTo>
                    <a:pt x="2647156" y="3105476"/>
                    <a:pt x="2597773" y="3176586"/>
                    <a:pt x="2536857" y="3176586"/>
                  </a:cubicBezTo>
                  <a:lnTo>
                    <a:pt x="110299" y="3176586"/>
                  </a:lnTo>
                  <a:cubicBezTo>
                    <a:pt x="49383" y="3176586"/>
                    <a:pt x="0" y="3105476"/>
                    <a:pt x="0" y="3017757"/>
                  </a:cubicBezTo>
                  <a:lnTo>
                    <a:pt x="0" y="158830"/>
                  </a:lnTo>
                  <a:cubicBezTo>
                    <a:pt x="0" y="71111"/>
                    <a:pt x="49383" y="1"/>
                    <a:pt x="110299" y="1"/>
                  </a:cubicBezTo>
                  <a:lnTo>
                    <a:pt x="2536857" y="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71785" tIns="102870" rIns="133351" bIns="2117725" numCol="1" spcCol="1270" anchor="t" anchorCtr="0">
              <a:noAutofit/>
            </a:bodyPr>
            <a:lstStyle/>
            <a:p>
              <a:pPr marL="0" lvl="0" indent="0" algn="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000" kern="1200"/>
            </a:p>
          </p:txBody>
        </p:sp>
        <p:sp>
          <p:nvSpPr>
            <p:cNvPr id="12" name="Flowchart: Extract 11">
              <a:extLst>
                <a:ext uri="{FF2B5EF4-FFF2-40B4-BE49-F238E27FC236}">
                  <a16:creationId xmlns:a16="http://schemas.microsoft.com/office/drawing/2014/main" id="{88DF9A92-C51C-4D94-A1CF-AC43E5F03E0C}"/>
                </a:ext>
              </a:extLst>
            </p:cNvPr>
            <p:cNvSpPr/>
            <p:nvPr/>
          </p:nvSpPr>
          <p:spPr>
            <a:xfrm rot="5400000">
              <a:off x="7292106" y="4364677"/>
              <a:ext cx="466715" cy="397073"/>
            </a:xfrm>
            <a:prstGeom prst="flowChartExtra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772AA0-E0A2-42D7-8916-EDCACE46A715}"/>
                </a:ext>
              </a:extLst>
            </p:cNvPr>
            <p:cNvSpPr/>
            <p:nvPr/>
          </p:nvSpPr>
          <p:spPr>
            <a:xfrm>
              <a:off x="7631351" y="1840705"/>
              <a:ext cx="2382439" cy="3176587"/>
            </a:xfrm>
            <a:custGeom>
              <a:avLst/>
              <a:gdLst>
                <a:gd name="connsiteX0" fmla="*/ 0 w 1972131"/>
                <a:gd name="connsiteY0" fmla="*/ 0 h 3176587"/>
                <a:gd name="connsiteX1" fmla="*/ 1972131 w 1972131"/>
                <a:gd name="connsiteY1" fmla="*/ 0 h 3176587"/>
                <a:gd name="connsiteX2" fmla="*/ 1972131 w 1972131"/>
                <a:gd name="connsiteY2" fmla="*/ 3176587 h 3176587"/>
                <a:gd name="connsiteX3" fmla="*/ 0 w 1972131"/>
                <a:gd name="connsiteY3" fmla="*/ 3176587 h 3176587"/>
                <a:gd name="connsiteX4" fmla="*/ 0 w 1972131"/>
                <a:gd name="connsiteY4" fmla="*/ 0 h 317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2131" h="3176587">
                  <a:moveTo>
                    <a:pt x="0" y="0"/>
                  </a:moveTo>
                  <a:lnTo>
                    <a:pt x="1972131" y="0"/>
                  </a:lnTo>
                  <a:lnTo>
                    <a:pt x="1972131" y="3176587"/>
                  </a:lnTo>
                  <a:lnTo>
                    <a:pt x="0" y="3176587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92583" rIns="0" bIns="0" numCol="1" spcCol="1270" anchor="t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4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1252449"/>
            <a:ext cx="10773620" cy="5295034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7A5EF6-958A-4BBB-BE1B-E9BDD4DB0F36}"/>
              </a:ext>
            </a:extLst>
          </p:cNvPr>
          <p:cNvSpPr txBox="1"/>
          <p:nvPr/>
        </p:nvSpPr>
        <p:spPr>
          <a:xfrm>
            <a:off x="660400" y="208830"/>
            <a:ext cx="108839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phân 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đánh giá một tác phẩm thơ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14C7B5-EB64-4421-8C83-7171FB0FD4BB}"/>
              </a:ext>
            </a:extLst>
          </p:cNvPr>
          <p:cNvSpPr txBox="1"/>
          <p:nvPr/>
        </p:nvSpPr>
        <p:spPr>
          <a:xfrm>
            <a:off x="988142" y="1580400"/>
            <a:ext cx="10205884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tích, đánh giá một tác phẩm thơ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lại bài thơ đã lựa 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thể đọc thầm hoặc đọc thành tiếng để cảm nhận đầy đủ hơn về âm 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nhịp điệu của 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hú ý những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thể lần đầu mình bắt gặp và những hình ảnh gây ấn 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 khi 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hãy suy nghĩ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 sao bài thơ lại có những cách tổ chức và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hợp ngôn từ đặc biệt như 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052A3D-56AB-47B9-B95F-A92B32876A57}"/>
              </a:ext>
            </a:extLst>
          </p:cNvPr>
          <p:cNvSpPr txBox="1"/>
          <p:nvPr/>
        </p:nvSpPr>
        <p:spPr>
          <a:xfrm>
            <a:off x="757980" y="863626"/>
            <a:ext cx="10724830" cy="5138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iên kết âm điệu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nhịp điệu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ngôn ngữ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hình ảnh của bài thơ và chú ý xem mạch liên kết này có thể đem đến cho 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bất ngờ nào trong cảm xúc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tưởng và nhận 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ìm hiểu thêm thông tin về tác giả và hoàn cảnh sáng tác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 ý bối cảnh lịch sử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xã hội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hóa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văn học của bài thơ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thể giúp hiểu sâu hơn về ngôn ngữ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hình ảnh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 tưởng của bài 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9BABD-603A-4E72-B3DF-EE197835674F}"/>
              </a:ext>
            </a:extLst>
          </p:cNvPr>
          <p:cNvSpPr txBox="1"/>
          <p:nvPr/>
        </p:nvSpPr>
        <p:spPr>
          <a:xfrm>
            <a:off x="875073" y="1172495"/>
            <a:ext cx="10235381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K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 phân tích nội dung nghệ thuật của bài 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vận dụng các thao tác so sánh và liên tưởng một cách thích 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 dụ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sánh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mà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lựa chọn với những từ ngữ đồng 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gần 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từ đó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giải vì sao lựa chọn của nhà thơ có thể được xem nhà tối ưu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ần tập trung vào những phương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iện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 thức nghệ thuật và nội dung của bài thơ mà người đọc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độc đáo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mới 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ẻ,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thú 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7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839C4-7253-4843-9691-2A8E794AFFD5}"/>
              </a:ext>
            </a:extLst>
          </p:cNvPr>
          <p:cNvSpPr txBox="1"/>
          <p:nvPr/>
        </p:nvSpPr>
        <p:spPr>
          <a:xfrm>
            <a:off x="1081548" y="1731484"/>
            <a:ext cx="10028903" cy="3226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đánh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bài 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cần chú ý đầ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các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 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ĩ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 giá trị nhân văn của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(B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ài thơ gợi cho bạn những trải nghiệm đặc biệt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 về cảm giác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cảm xúc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nhận thức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N</a:t>
            </a:r>
            <a:r>
              <a:rPr lang="vi-VN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 trải nghiệm đó có ý nghĩa như thế nào đối với bạn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?)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1B47B-8C5E-4901-9B44-B08CEFDCB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1" b="42380"/>
          <a:stretch/>
        </p:blipFill>
        <p:spPr>
          <a:xfrm>
            <a:off x="-170" y="10"/>
            <a:ext cx="845031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03BE5A-78E3-4A24-977F-C95B1CA76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62" r="29561" b="-1"/>
          <a:stretch/>
        </p:blipFill>
        <p:spPr>
          <a:xfrm>
            <a:off x="6324321" y="-2458"/>
            <a:ext cx="5864461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92D40B8-EDB1-4F7E-B70C-3018DAA615F4}"/>
              </a:ext>
            </a:extLst>
          </p:cNvPr>
          <p:cNvSpPr txBox="1"/>
          <p:nvPr/>
        </p:nvSpPr>
        <p:spPr>
          <a:xfrm>
            <a:off x="660400" y="1170700"/>
            <a:ext cx="5207281" cy="451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44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0" y="763252"/>
            <a:ext cx="10773620" cy="546207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517454C-EB30-4E9B-A9A4-0FC82D1D75DB}"/>
              </a:ext>
            </a:extLst>
          </p:cNvPr>
          <p:cNvGrpSpPr/>
          <p:nvPr/>
        </p:nvGrpSpPr>
        <p:grpSpPr>
          <a:xfrm>
            <a:off x="1509421" y="1560769"/>
            <a:ext cx="9290247" cy="4356816"/>
            <a:chOff x="1216133" y="1479023"/>
            <a:chExt cx="9290247" cy="4105108"/>
          </a:xfrm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273C25C2-7802-4BE5-A36A-9C46DBB66342}"/>
                </a:ext>
              </a:extLst>
            </p:cNvPr>
            <p:cNvSpPr/>
            <p:nvPr/>
          </p:nvSpPr>
          <p:spPr>
            <a:xfrm rot="5400000">
              <a:off x="1785853" y="2471191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BD7E8C7-D9F1-411A-8985-A538FF5E56A4}"/>
                </a:ext>
              </a:extLst>
            </p:cNvPr>
            <p:cNvSpPr/>
            <p:nvPr/>
          </p:nvSpPr>
          <p:spPr>
            <a:xfrm>
              <a:off x="1499396" y="3324378"/>
              <a:ext cx="2577983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tưởng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979CFA5A-34E5-4117-94B4-94BF40BFFE54}"/>
                </a:ext>
              </a:extLst>
            </p:cNvPr>
            <p:cNvSpPr/>
            <p:nvPr/>
          </p:nvSpPr>
          <p:spPr>
            <a:xfrm>
              <a:off x="3590968" y="2260964"/>
              <a:ext cx="486411" cy="486411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2">
                <a:hueOff val="-363841"/>
                <a:satOff val="-20982"/>
                <a:lumOff val="2157"/>
                <a:alphaOff val="0"/>
              </a:schemeClr>
            </a:lnRef>
            <a:fillRef idx="1">
              <a:schemeClr val="accent2">
                <a:hueOff val="-363841"/>
                <a:satOff val="-20982"/>
                <a:lumOff val="2157"/>
                <a:alphaOff val="0"/>
              </a:schemeClr>
            </a:fillRef>
            <a:effectRef idx="0">
              <a:schemeClr val="accent2">
                <a:hueOff val="-363841"/>
                <a:satOff val="-20982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542BDBF7-3D10-43C8-A834-DC1428377BBD}"/>
                </a:ext>
              </a:extLst>
            </p:cNvPr>
            <p:cNvSpPr/>
            <p:nvPr/>
          </p:nvSpPr>
          <p:spPr>
            <a:xfrm rot="5400000">
              <a:off x="4941809" y="1690247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-727682"/>
                <a:satOff val="-41964"/>
                <a:lumOff val="4314"/>
                <a:alphaOff val="0"/>
              </a:schemeClr>
            </a:lnRef>
            <a:fillRef idx="1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0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D5BFEB7-6084-4AC3-B9B3-D88A1432F1A4}"/>
                </a:ext>
              </a:extLst>
            </p:cNvPr>
            <p:cNvSpPr/>
            <p:nvPr/>
          </p:nvSpPr>
          <p:spPr>
            <a:xfrm>
              <a:off x="4655352" y="2543433"/>
              <a:ext cx="2855524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155EC03E-E851-4EE8-93A6-AD17EC495005}"/>
                </a:ext>
              </a:extLst>
            </p:cNvPr>
            <p:cNvSpPr/>
            <p:nvPr/>
          </p:nvSpPr>
          <p:spPr>
            <a:xfrm>
              <a:off x="6746923" y="1480020"/>
              <a:ext cx="486411" cy="486411"/>
            </a:xfrm>
            <a:prstGeom prst="triangle">
              <a:avLst>
                <a:gd name="adj" fmla="val 100000"/>
              </a:avLst>
            </a:prstGeom>
          </p:spPr>
          <p:style>
            <a:lnRef idx="2">
              <a:schemeClr val="accent2">
                <a:hueOff val="-1091522"/>
                <a:satOff val="-62946"/>
                <a:lumOff val="6471"/>
                <a:alphaOff val="0"/>
              </a:schemeClr>
            </a:lnRef>
            <a:fillRef idx="1">
              <a:schemeClr val="accent2">
                <a:hueOff val="-1091522"/>
                <a:satOff val="-62946"/>
                <a:lumOff val="6471"/>
                <a:alphaOff val="0"/>
              </a:schemeClr>
            </a:fillRef>
            <a:effectRef idx="0">
              <a:schemeClr val="accent2">
                <a:hueOff val="-1091522"/>
                <a:satOff val="-62946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L-Shape 29">
              <a:extLst>
                <a:ext uri="{FF2B5EF4-FFF2-40B4-BE49-F238E27FC236}">
                  <a16:creationId xmlns:a16="http://schemas.microsoft.com/office/drawing/2014/main" id="{7F98AA06-1C9E-4A8D-87E1-BFA1E932D7A2}"/>
                </a:ext>
              </a:extLst>
            </p:cNvPr>
            <p:cNvSpPr/>
            <p:nvPr/>
          </p:nvSpPr>
          <p:spPr>
            <a:xfrm rot="5400000">
              <a:off x="8097764" y="909303"/>
              <a:ext cx="1716083" cy="2855524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0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44EDCC5-98AE-4516-AEA6-265185BF7981}"/>
                </a:ext>
              </a:extLst>
            </p:cNvPr>
            <p:cNvSpPr/>
            <p:nvPr/>
          </p:nvSpPr>
          <p:spPr>
            <a:xfrm>
              <a:off x="7811307" y="1762489"/>
              <a:ext cx="2695073" cy="2259753"/>
            </a:xfrm>
            <a:custGeom>
              <a:avLst/>
              <a:gdLst>
                <a:gd name="connsiteX0" fmla="*/ 0 w 2577983"/>
                <a:gd name="connsiteY0" fmla="*/ 0 h 2259753"/>
                <a:gd name="connsiteX1" fmla="*/ 2577983 w 2577983"/>
                <a:gd name="connsiteY1" fmla="*/ 0 h 2259753"/>
                <a:gd name="connsiteX2" fmla="*/ 2577983 w 2577983"/>
                <a:gd name="connsiteY2" fmla="*/ 2259753 h 2259753"/>
                <a:gd name="connsiteX3" fmla="*/ 0 w 2577983"/>
                <a:gd name="connsiteY3" fmla="*/ 2259753 h 2259753"/>
                <a:gd name="connsiteX4" fmla="*/ 0 w 2577983"/>
                <a:gd name="connsiteY4" fmla="*/ 0 h 225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983" h="2259753">
                  <a:moveTo>
                    <a:pt x="0" y="0"/>
                  </a:moveTo>
                  <a:lnTo>
                    <a:pt x="2577983" y="0"/>
                  </a:lnTo>
                  <a:lnTo>
                    <a:pt x="2577983" y="2259753"/>
                  </a:lnTo>
                  <a:lnTo>
                    <a:pt x="0" y="22597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hấp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AE565BFD-D9BA-4475-AF21-77FF084E6267}"/>
              </a:ext>
            </a:extLst>
          </p:cNvPr>
          <p:cNvSpPr/>
          <p:nvPr/>
        </p:nvSpPr>
        <p:spPr>
          <a:xfrm>
            <a:off x="1015941" y="1389912"/>
            <a:ext cx="3040009" cy="1018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Thân bài 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83527083-BF05-497A-B197-C99FAA6752ED}"/>
              </a:ext>
            </a:extLst>
          </p:cNvPr>
          <p:cNvSpPr/>
          <p:nvPr/>
        </p:nvSpPr>
        <p:spPr>
          <a:xfrm>
            <a:off x="1633885" y="3382076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7308B781-6FB3-4898-B0F2-DBFFF90D31DE}"/>
              </a:ext>
            </a:extLst>
          </p:cNvPr>
          <p:cNvSpPr/>
          <p:nvPr/>
        </p:nvSpPr>
        <p:spPr>
          <a:xfrm>
            <a:off x="4807008" y="2529389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598A675-A8B3-4EA6-9B1D-441F24E485CC}"/>
              </a:ext>
            </a:extLst>
          </p:cNvPr>
          <p:cNvSpPr/>
          <p:nvPr/>
        </p:nvSpPr>
        <p:spPr>
          <a:xfrm>
            <a:off x="7944144" y="1696587"/>
            <a:ext cx="283264" cy="3221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84D9A-BE61-4DAF-89AC-808673BCD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88" r="25668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76CAD1-3FD9-47CE-BEFE-B4FFE181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0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86C9E-F077-4E1B-91BB-5CA9953D8BD0}"/>
              </a:ext>
            </a:extLst>
          </p:cNvPr>
          <p:cNvSpPr txBox="1"/>
          <p:nvPr/>
        </p:nvSpPr>
        <p:spPr>
          <a:xfrm>
            <a:off x="4492814" y="3013501"/>
            <a:ext cx="31487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4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EFB3B-33C6-4A2E-AA05-1054455C2E0E}"/>
              </a:ext>
            </a:extLst>
          </p:cNvPr>
          <p:cNvSpPr txBox="1"/>
          <p:nvPr/>
        </p:nvSpPr>
        <p:spPr>
          <a:xfrm>
            <a:off x="7641594" y="1730063"/>
            <a:ext cx="422998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182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E76CAD1-3FD9-47CE-BEFE-B4FFE181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2" y="2426818"/>
            <a:ext cx="5283198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4A58EA2-27C8-4CAF-A5DE-9C8C1388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494610"/>
            <a:ext cx="5455917" cy="3862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D2323E-712A-42CD-A4F3-8CBEFA59E380}"/>
              </a:ext>
            </a:extLst>
          </p:cNvPr>
          <p:cNvSpPr txBox="1"/>
          <p:nvPr/>
        </p:nvSpPr>
        <p:spPr>
          <a:xfrm>
            <a:off x="2695269" y="298739"/>
            <a:ext cx="6098458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endParaRPr lang="en-US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72599-69AB-4BD6-B819-AEF0F76A1C06}"/>
              </a:ext>
            </a:extLst>
          </p:cNvPr>
          <p:cNvSpPr txBox="1"/>
          <p:nvPr/>
        </p:nvSpPr>
        <p:spPr>
          <a:xfrm>
            <a:off x="911972" y="2699556"/>
            <a:ext cx="4832526" cy="358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FEEF31-32BD-4B45-BFB3-C1FBE3A88BA9}"/>
              </a:ext>
            </a:extLst>
          </p:cNvPr>
          <p:cNvSpPr/>
          <p:nvPr/>
        </p:nvSpPr>
        <p:spPr>
          <a:xfrm>
            <a:off x="1219813" y="1567832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6A4901-1FEB-4DD9-99CE-E765A5E87764}"/>
              </a:ext>
            </a:extLst>
          </p:cNvPr>
          <p:cNvSpPr txBox="1"/>
          <p:nvPr/>
        </p:nvSpPr>
        <p:spPr>
          <a:xfrm>
            <a:off x="1616187" y="1321419"/>
            <a:ext cx="9710526" cy="432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  <a:buSzPts val="1400"/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0610EDD-1E77-4FB5-A5FF-AC45DFDBC67F}"/>
              </a:ext>
            </a:extLst>
          </p:cNvPr>
          <p:cNvSpPr/>
          <p:nvPr/>
        </p:nvSpPr>
        <p:spPr>
          <a:xfrm>
            <a:off x="1223853" y="2226235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52CCDAE-396B-471F-AA74-D9805CAD2C9D}"/>
              </a:ext>
            </a:extLst>
          </p:cNvPr>
          <p:cNvSpPr/>
          <p:nvPr/>
        </p:nvSpPr>
        <p:spPr>
          <a:xfrm>
            <a:off x="1264057" y="3437086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AC2E3F9-F6D5-4671-BABD-C31108193C7A}"/>
              </a:ext>
            </a:extLst>
          </p:cNvPr>
          <p:cNvSpPr/>
          <p:nvPr/>
        </p:nvSpPr>
        <p:spPr>
          <a:xfrm>
            <a:off x="1264057" y="4760347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BE3C06-4E53-4662-A2C1-B402CEA4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2" r="10990" b="-2"/>
          <a:stretch/>
        </p:blipFill>
        <p:spPr>
          <a:xfrm>
            <a:off x="5114263" y="1873876"/>
            <a:ext cx="6917633" cy="39906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DDC4644-4CD0-4330-8997-87F3EFAA713C}"/>
              </a:ext>
            </a:extLst>
          </p:cNvPr>
          <p:cNvSpPr/>
          <p:nvPr/>
        </p:nvSpPr>
        <p:spPr>
          <a:xfrm>
            <a:off x="3048" y="1873876"/>
            <a:ext cx="4624043" cy="243265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0CE605-D637-4739-A3AA-BCB97962A7E0}"/>
              </a:ext>
            </a:extLst>
          </p:cNvPr>
          <p:cNvSpPr txBox="1"/>
          <p:nvPr/>
        </p:nvSpPr>
        <p:spPr>
          <a:xfrm>
            <a:off x="210934" y="2611609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0AE558-6EAC-4D9E-BB9C-1E7D3D17D101}"/>
              </a:ext>
            </a:extLst>
          </p:cNvPr>
          <p:cNvSpPr txBox="1"/>
          <p:nvPr/>
        </p:nvSpPr>
        <p:spPr>
          <a:xfrm>
            <a:off x="7397085" y="1087999"/>
            <a:ext cx="3388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08A53-B8D2-484C-860D-263B4D85F935}"/>
              </a:ext>
            </a:extLst>
          </p:cNvPr>
          <p:cNvSpPr txBox="1"/>
          <p:nvPr/>
        </p:nvSpPr>
        <p:spPr>
          <a:xfrm>
            <a:off x="5661398" y="2012354"/>
            <a:ext cx="62830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hia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lớp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4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chơi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3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giấy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1232CF-9DC3-465D-9EDA-26C14A969157}"/>
              </a:ext>
            </a:extLst>
          </p:cNvPr>
          <p:cNvSpPr txBox="1"/>
          <p:nvPr/>
        </p:nvSpPr>
        <p:spPr>
          <a:xfrm>
            <a:off x="5717035" y="3768561"/>
            <a:ext cx="6098344" cy="1547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03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Bước 1: Chuẩn bị viết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FEEF31-32BD-4B45-BFB3-C1FBE3A88BA9}"/>
              </a:ext>
            </a:extLst>
          </p:cNvPr>
          <p:cNvSpPr/>
          <p:nvPr/>
        </p:nvSpPr>
        <p:spPr>
          <a:xfrm>
            <a:off x="1131321" y="1272872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0883FB-728E-4D2B-B66E-5787DF24C983}"/>
              </a:ext>
            </a:extLst>
          </p:cNvPr>
          <p:cNvSpPr txBox="1"/>
          <p:nvPr/>
        </p:nvSpPr>
        <p:spPr>
          <a:xfrm>
            <a:off x="1130708" y="1053450"/>
            <a:ext cx="10165939" cy="493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buSzPts val="1400"/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 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Hệ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thống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luận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triển k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viết</a:t>
            </a: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9471E48-927E-4067-BD15-06204EEEF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913485"/>
              </p:ext>
            </p:extLst>
          </p:nvPr>
        </p:nvGraphicFramePr>
        <p:xfrm>
          <a:off x="660400" y="803059"/>
          <a:ext cx="10883900" cy="1542669"/>
        </p:xfrm>
        <a:graphic>
          <a:graphicData uri="http://schemas.openxmlformats.org/drawingml/2006/table">
            <a:tbl>
              <a:tblPr firstRow="1" firstCol="1" bandRow="1"/>
              <a:tblGrid>
                <a:gridCol w="10883900">
                  <a:extLst>
                    <a:ext uri="{9D8B030D-6E8A-4147-A177-3AD203B41FA5}">
                      <a16:colId xmlns:a16="http://schemas.microsoft.com/office/drawing/2014/main" val="38342113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PHIẾU TÌM Ý: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Vĩ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27678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3FCCAA-50ED-4B83-AFDD-C963EBE1CA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141364"/>
              </p:ext>
            </p:extLst>
          </p:nvPr>
        </p:nvGraphicFramePr>
        <p:xfrm>
          <a:off x="660400" y="2345728"/>
          <a:ext cx="10883900" cy="4354516"/>
        </p:xfrm>
        <a:graphic>
          <a:graphicData uri="http://schemas.openxmlformats.org/drawingml/2006/table">
            <a:tbl>
              <a:tblPr firstRow="1" firstCol="1" bandRow="1"/>
              <a:tblGrid>
                <a:gridCol w="6632649">
                  <a:extLst>
                    <a:ext uri="{9D8B030D-6E8A-4147-A177-3AD203B41FA5}">
                      <a16:colId xmlns:a16="http://schemas.microsoft.com/office/drawing/2014/main" val="829354415"/>
                    </a:ext>
                  </a:extLst>
                </a:gridCol>
                <a:gridCol w="2178957">
                  <a:extLst>
                    <a:ext uri="{9D8B030D-6E8A-4147-A177-3AD203B41FA5}">
                      <a16:colId xmlns:a16="http://schemas.microsoft.com/office/drawing/2014/main" val="2113277713"/>
                    </a:ext>
                  </a:extLst>
                </a:gridCol>
                <a:gridCol w="2072294">
                  <a:extLst>
                    <a:ext uri="{9D8B030D-6E8A-4147-A177-3AD203B41FA5}">
                      <a16:colId xmlns:a16="http://schemas.microsoft.com/office/drawing/2014/main" val="1599544776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6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220684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 nhan đề 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369812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 của nhân vật trữ tình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26856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thiên nhiên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69202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con người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0507257"/>
                  </a:ext>
                </a:extLst>
              </a:tr>
              <a:tr h="2749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 đẹp của tâm hồn thi sĩ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380416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Đánh giá hiệu quả của các tín hiệu thẩm mĩ trong việc thể hiện vẻ đẹp thiên nhiên và con người trong “Đây thôn Vĩ Dạ”</a:t>
                      </a:r>
                      <a:endParaRPr lang="en-US" sz="2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3440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9FA841-0877-45AF-9E51-D28E4CD2F1B9}"/>
              </a:ext>
            </a:extLst>
          </p:cNvPr>
          <p:cNvSpPr txBox="1"/>
          <p:nvPr/>
        </p:nvSpPr>
        <p:spPr>
          <a:xfrm>
            <a:off x="660400" y="157756"/>
            <a:ext cx="610583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FEEF31-32BD-4B45-BFB3-C1FBE3A88BA9}"/>
              </a:ext>
            </a:extLst>
          </p:cNvPr>
          <p:cNvSpPr/>
          <p:nvPr/>
        </p:nvSpPr>
        <p:spPr>
          <a:xfrm>
            <a:off x="1131321" y="1479344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D7794-8EC9-4F51-9611-295C64ACCCB7}"/>
              </a:ext>
            </a:extLst>
          </p:cNvPr>
          <p:cNvSpPr txBox="1"/>
          <p:nvPr/>
        </p:nvSpPr>
        <p:spPr>
          <a:xfrm>
            <a:off x="1966569" y="377287"/>
            <a:ext cx="6105832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55268F-C830-486E-8C0C-FFB43C7766CF}"/>
              </a:ext>
            </a:extLst>
          </p:cNvPr>
          <p:cNvSpPr txBox="1"/>
          <p:nvPr/>
        </p:nvSpPr>
        <p:spPr>
          <a:xfrm>
            <a:off x="1498247" y="1201175"/>
            <a:ext cx="919433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5710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E9400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6C951-CED2-4145-B0FE-9CA4CBD55B04}"/>
              </a:ext>
            </a:extLst>
          </p:cNvPr>
          <p:cNvSpPr txBox="1"/>
          <p:nvPr/>
        </p:nvSpPr>
        <p:spPr>
          <a:xfrm>
            <a:off x="2474452" y="316887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F8722C-3463-44D7-9234-EA1199962A9A}"/>
              </a:ext>
            </a:extLst>
          </p:cNvPr>
          <p:cNvSpPr txBox="1"/>
          <p:nvPr/>
        </p:nvSpPr>
        <p:spPr>
          <a:xfrm>
            <a:off x="2474452" y="3994768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A63EB-2AC9-47EF-9217-CF02837A4FF3}"/>
              </a:ext>
            </a:extLst>
          </p:cNvPr>
          <p:cNvSpPr txBox="1"/>
          <p:nvPr/>
        </p:nvSpPr>
        <p:spPr>
          <a:xfrm>
            <a:off x="2474452" y="482066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0063B8-0BE0-43C7-B61A-3B263B873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001" y="3168873"/>
            <a:ext cx="527363" cy="432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AC4593-47D2-4486-882B-57EADD903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001" y="4035981"/>
            <a:ext cx="524301" cy="4328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82FA0C-1E0F-4EA1-BF0D-292BA095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001" y="4844872"/>
            <a:ext cx="5243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FEEF31-32BD-4B45-BFB3-C1FBE3A88BA9}"/>
              </a:ext>
            </a:extLst>
          </p:cNvPr>
          <p:cNvSpPr/>
          <p:nvPr/>
        </p:nvSpPr>
        <p:spPr>
          <a:xfrm>
            <a:off x="1131321" y="1479344"/>
            <a:ext cx="196034" cy="177572"/>
          </a:xfrm>
          <a:prstGeom prst="ellipse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21772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46C951-CED2-4145-B0FE-9CA4CBD55B04}"/>
              </a:ext>
            </a:extLst>
          </p:cNvPr>
          <p:cNvSpPr txBox="1"/>
          <p:nvPr/>
        </p:nvSpPr>
        <p:spPr>
          <a:xfrm>
            <a:off x="2373920" y="376396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D88243-B8DA-47E8-BEE6-E257ED26BC02}"/>
              </a:ext>
            </a:extLst>
          </p:cNvPr>
          <p:cNvSpPr txBox="1"/>
          <p:nvPr/>
        </p:nvSpPr>
        <p:spPr>
          <a:xfrm>
            <a:off x="1498247" y="1233160"/>
            <a:ext cx="6478097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75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A829A8-EC6D-4E31-B4C1-07B87B2F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236" y="1744798"/>
            <a:ext cx="3324536" cy="3641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379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6715-88D7-488A-9AB5-F7FD56598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" r="13213" b="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0CF53E-4F35-4438-A835-961C67C860BA}"/>
              </a:ext>
            </a:extLst>
          </p:cNvPr>
          <p:cNvSpPr txBox="1"/>
          <p:nvPr/>
        </p:nvSpPr>
        <p:spPr>
          <a:xfrm>
            <a:off x="999203" y="2272221"/>
            <a:ext cx="4428204" cy="1463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tắn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5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65184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186DA-AEC7-43B5-B932-FECE5F3419DD}"/>
              </a:ext>
            </a:extLst>
          </p:cNvPr>
          <p:cNvSpPr txBox="1"/>
          <p:nvPr/>
        </p:nvSpPr>
        <p:spPr>
          <a:xfrm>
            <a:off x="1914729" y="41070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E93A6B-98F0-4AAB-929F-626DB24035BB}"/>
              </a:ext>
            </a:extLst>
          </p:cNvPr>
          <p:cNvSpPr txBox="1"/>
          <p:nvPr/>
        </p:nvSpPr>
        <p:spPr>
          <a:xfrm>
            <a:off x="1318665" y="1069100"/>
            <a:ext cx="9890109" cy="493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“Sao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rọi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7DE84C-74C6-4C20-AC5B-F4C182AE6C55}"/>
              </a:ext>
            </a:extLst>
          </p:cNvPr>
          <p:cNvSpPr/>
          <p:nvPr/>
        </p:nvSpPr>
        <p:spPr>
          <a:xfrm>
            <a:off x="1062963" y="1277957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5F1F39-98E7-4CB5-8BBE-E0926F4F695C}"/>
              </a:ext>
            </a:extLst>
          </p:cNvPr>
          <p:cNvSpPr/>
          <p:nvPr/>
        </p:nvSpPr>
        <p:spPr>
          <a:xfrm>
            <a:off x="1053135" y="2359504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26042-C05B-48F3-AC85-ECC34A44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709" y="2945421"/>
            <a:ext cx="152413" cy="21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E2786-6D04-4E4D-AF67-D69E66BE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626" y="4016284"/>
            <a:ext cx="152413" cy="21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A0881-2567-4BCF-AAC7-30BDE549A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4325" y="4927845"/>
            <a:ext cx="524301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3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4866968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8186DA-AEC7-43B5-B932-FECE5F3419DD}"/>
              </a:ext>
            </a:extLst>
          </p:cNvPr>
          <p:cNvSpPr txBox="1"/>
          <p:nvPr/>
        </p:nvSpPr>
        <p:spPr>
          <a:xfrm>
            <a:off x="1914729" y="410703"/>
            <a:ext cx="61058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626042-C05B-48F3-AC85-ECC34A44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766" y="2756993"/>
            <a:ext cx="152413" cy="213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7E2786-6D04-4E4D-AF67-D69E66BEE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15" y="3827523"/>
            <a:ext cx="152413" cy="2133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7A0881-2567-4BCF-AAC7-30BDE549A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519" y="4728151"/>
            <a:ext cx="524301" cy="4328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9857A5A-8D6A-4DA5-AA9C-DDC3E312A64D}"/>
              </a:ext>
            </a:extLst>
          </p:cNvPr>
          <p:cNvSpPr txBox="1"/>
          <p:nvPr/>
        </p:nvSpPr>
        <p:spPr>
          <a:xfrm>
            <a:off x="1598114" y="998642"/>
            <a:ext cx="9520049" cy="4828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bẩy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“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5ECE9BE-40B4-426F-8F42-499CD6186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915" y="1191484"/>
            <a:ext cx="152413" cy="21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B49B73-2696-4905-9E30-244FB7642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7" b="9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EEB0E4-36D5-4700-9338-7B2FA62639B7}"/>
              </a:ext>
            </a:extLst>
          </p:cNvPr>
          <p:cNvSpPr txBox="1"/>
          <p:nvPr/>
        </p:nvSpPr>
        <p:spPr>
          <a:xfrm>
            <a:off x="8234336" y="3160499"/>
            <a:ext cx="3427410" cy="1963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2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CF287F-D031-483F-93B9-E79F362F1E9A}"/>
              </a:ext>
            </a:extLst>
          </p:cNvPr>
          <p:cNvSpPr txBox="1"/>
          <p:nvPr/>
        </p:nvSpPr>
        <p:spPr>
          <a:xfrm>
            <a:off x="2155234" y="414101"/>
            <a:ext cx="3965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E6E6C6-B14B-4140-B272-A7CA5D669EBF}"/>
              </a:ext>
            </a:extLst>
          </p:cNvPr>
          <p:cNvSpPr txBox="1"/>
          <p:nvPr/>
        </p:nvSpPr>
        <p:spPr>
          <a:xfrm>
            <a:off x="977910" y="1314862"/>
            <a:ext cx="58800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ngòi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bút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hủ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F6105-5AAF-4D83-90C7-34796288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68" y="1841166"/>
            <a:ext cx="4458223" cy="3551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49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CC2C15-9461-4D57-8183-BEB8E8B923B4}"/>
              </a:ext>
            </a:extLst>
          </p:cNvPr>
          <p:cNvSpPr txBox="1"/>
          <p:nvPr/>
        </p:nvSpPr>
        <p:spPr>
          <a:xfrm>
            <a:off x="2022500" y="371657"/>
            <a:ext cx="610583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5BADB-E9E8-4C4E-B170-F08493F5957B}"/>
              </a:ext>
            </a:extLst>
          </p:cNvPr>
          <p:cNvSpPr txBox="1"/>
          <p:nvPr/>
        </p:nvSpPr>
        <p:spPr>
          <a:xfrm>
            <a:off x="1548580" y="1412068"/>
            <a:ext cx="9645445" cy="4328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dàn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xây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1600"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0B90DE-CF8B-4E96-83E3-2743DA698364}"/>
              </a:ext>
            </a:extLst>
          </p:cNvPr>
          <p:cNvSpPr/>
          <p:nvPr/>
        </p:nvSpPr>
        <p:spPr>
          <a:xfrm>
            <a:off x="1284185" y="1676167"/>
            <a:ext cx="113092" cy="147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9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Mùa xuân xanh-Nguyễn Bính-mc Trần Thiện Tùng.wmv">
            <a:hlinkClick r:id="" action="ppaction://media"/>
            <a:extLst>
              <a:ext uri="{FF2B5EF4-FFF2-40B4-BE49-F238E27FC236}">
                <a16:creationId xmlns:a16="http://schemas.microsoft.com/office/drawing/2014/main" id="{EB7A27F1-A15B-49E6-AF5B-FB52D8C8C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5961" y="918546"/>
            <a:ext cx="6639112" cy="4979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C0CBD-FE82-4AA3-99D1-E9F4B6D14FF8}"/>
              </a:ext>
            </a:extLst>
          </p:cNvPr>
          <p:cNvSpPr txBox="1"/>
          <p:nvPr/>
        </p:nvSpPr>
        <p:spPr>
          <a:xfrm>
            <a:off x="9052449" y="1952305"/>
            <a:ext cx="19187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44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2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9" y="436968"/>
            <a:ext cx="3447662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CC2C15-9461-4D57-8183-BEB8E8B923B4}"/>
              </a:ext>
            </a:extLst>
          </p:cNvPr>
          <p:cNvSpPr txBox="1"/>
          <p:nvPr/>
        </p:nvSpPr>
        <p:spPr>
          <a:xfrm>
            <a:off x="2022500" y="371657"/>
            <a:ext cx="6105832" cy="622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D0E880-1DB5-4ACC-9244-F0F91532D07F}"/>
              </a:ext>
            </a:extLst>
          </p:cNvPr>
          <p:cNvSpPr txBox="1"/>
          <p:nvPr/>
        </p:nvSpPr>
        <p:spPr>
          <a:xfrm>
            <a:off x="958645" y="1173419"/>
            <a:ext cx="10220632" cy="504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 dẫn chứng phải đúng, tiêu biểu và phong phú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 chú ý dẫn các dòng 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khổ thơ có thể minh họa tốt cho ý đã được 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kèm theo những lời 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phân tích phù hợp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ránh tình trạng nói chung chung thiếu căn 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ần thể hiện được sự rung động thật sự của mình trước bài thơ nhưng tránh lối nói đại ngôn hay sử dụng quá nhiều những câu cảm thán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chẽ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nghị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5"/>
            <a:ext cx="10773620" cy="601885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43D342F4-E4CB-4C44-BB9A-849C9EF48BD2}"/>
              </a:ext>
            </a:extLst>
          </p:cNvPr>
          <p:cNvSpPr/>
          <p:nvPr/>
        </p:nvSpPr>
        <p:spPr>
          <a:xfrm>
            <a:off x="1758518" y="436968"/>
            <a:ext cx="7193753" cy="492179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15F72-E2D8-4229-B72B-D9C99917ADA0}"/>
              </a:ext>
            </a:extLst>
          </p:cNvPr>
          <p:cNvSpPr txBox="1"/>
          <p:nvPr/>
        </p:nvSpPr>
        <p:spPr>
          <a:xfrm>
            <a:off x="1782918" y="372713"/>
            <a:ext cx="6676103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thiện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53276-9118-4885-9B9C-CBDF6FDB0476}"/>
              </a:ext>
            </a:extLst>
          </p:cNvPr>
          <p:cNvSpPr txBox="1"/>
          <p:nvPr/>
        </p:nvSpPr>
        <p:spPr>
          <a:xfrm>
            <a:off x="1032387" y="1130300"/>
            <a:ext cx="10220632" cy="3214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kĩ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bước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kiểm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HS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tráo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đổi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nhau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88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0985EC-D98C-4528-8EEA-EC06569CB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098323"/>
              </p:ext>
            </p:extLst>
          </p:nvPr>
        </p:nvGraphicFramePr>
        <p:xfrm>
          <a:off x="416846" y="827120"/>
          <a:ext cx="11371008" cy="5721223"/>
        </p:xfrm>
        <a:graphic>
          <a:graphicData uri="http://schemas.openxmlformats.org/drawingml/2006/table">
            <a:tbl>
              <a:tblPr firstRow="1" firstCol="1" bandRow="1"/>
              <a:tblGrid>
                <a:gridCol w="1460090">
                  <a:extLst>
                    <a:ext uri="{9D8B030D-6E8A-4147-A177-3AD203B41FA5}">
                      <a16:colId xmlns:a16="http://schemas.microsoft.com/office/drawing/2014/main" val="1492575755"/>
                    </a:ext>
                  </a:extLst>
                </a:gridCol>
                <a:gridCol w="8509820">
                  <a:extLst>
                    <a:ext uri="{9D8B030D-6E8A-4147-A177-3AD203B41FA5}">
                      <a16:colId xmlns:a16="http://schemas.microsoft.com/office/drawing/2014/main" val="3898480506"/>
                    </a:ext>
                  </a:extLst>
                </a:gridCol>
                <a:gridCol w="850247">
                  <a:extLst>
                    <a:ext uri="{9D8B030D-6E8A-4147-A177-3AD203B41FA5}">
                      <a16:colId xmlns:a16="http://schemas.microsoft.com/office/drawing/2014/main" val="1783856969"/>
                    </a:ext>
                  </a:extLst>
                </a:gridCol>
                <a:gridCol w="550851">
                  <a:extLst>
                    <a:ext uri="{9D8B030D-6E8A-4147-A177-3AD203B41FA5}">
                      <a16:colId xmlns:a16="http://schemas.microsoft.com/office/drawing/2014/main" val="2458898485"/>
                    </a:ext>
                  </a:extLst>
                </a:gridCol>
              </a:tblGrid>
              <a:tr h="1757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ội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 cầu cụ thể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603642"/>
                  </a:ext>
                </a:extLst>
              </a:tr>
              <a:tr h="84543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ba phần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403814"/>
                  </a:ext>
                </a:extLst>
              </a:tr>
              <a:tr h="12783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ã phân tích, đánh giá được các yếu tố trong thơ 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ngữ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tổ chức nh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iệu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các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liên kết mạch cảm xúc và hình ảnh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,…)?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026786"/>
                  </a:ext>
                </a:extLst>
              </a:tr>
              <a:tr h="5922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06" marR="527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99666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AA5C759-AEA0-4BC6-A433-FC962D48E92C}"/>
              </a:ext>
            </a:extLst>
          </p:cNvPr>
          <p:cNvSpPr txBox="1"/>
          <p:nvPr/>
        </p:nvSpPr>
        <p:spPr>
          <a:xfrm>
            <a:off x="3046771" y="133705"/>
            <a:ext cx="6098458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ctr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CD8BDF-28FE-41FA-BFD1-0FAD436C9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21410"/>
              </p:ext>
            </p:extLst>
          </p:nvPr>
        </p:nvGraphicFramePr>
        <p:xfrm>
          <a:off x="660400" y="915934"/>
          <a:ext cx="10883900" cy="5170234"/>
        </p:xfrm>
        <a:graphic>
          <a:graphicData uri="http://schemas.openxmlformats.org/drawingml/2006/table">
            <a:tbl>
              <a:tblPr firstRow="1" firstCol="1" bandRow="1"/>
              <a:tblGrid>
                <a:gridCol w="1743587">
                  <a:extLst>
                    <a:ext uri="{9D8B030D-6E8A-4147-A177-3AD203B41FA5}">
                      <a16:colId xmlns:a16="http://schemas.microsoft.com/office/drawing/2014/main" val="215275649"/>
                    </a:ext>
                  </a:extLst>
                </a:gridCol>
                <a:gridCol w="7046251">
                  <a:extLst>
                    <a:ext uri="{9D8B030D-6E8A-4147-A177-3AD203B41FA5}">
                      <a16:colId xmlns:a16="http://schemas.microsoft.com/office/drawing/2014/main" val="50375512"/>
                    </a:ext>
                  </a:extLst>
                </a:gridCol>
                <a:gridCol w="1256002">
                  <a:extLst>
                    <a:ext uri="{9D8B030D-6E8A-4147-A177-3AD203B41FA5}">
                      <a16:colId xmlns:a16="http://schemas.microsoft.com/office/drawing/2014/main" val="530563596"/>
                    </a:ext>
                  </a:extLst>
                </a:gridCol>
                <a:gridCol w="838060">
                  <a:extLst>
                    <a:ext uri="{9D8B030D-6E8A-4147-A177-3AD203B41FA5}">
                      <a16:colId xmlns:a16="http://schemas.microsoft.com/office/drawing/2014/main" val="30872741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lỗi còn mắc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Arial" panose="020B0604020202020204" pitchFamily="34" charset="0"/>
                        <a:buChar char="-"/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3272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Đánh giá chung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đáp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13383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533D6ECA-F87A-445E-8111-5E8A66814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23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b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rgbClr val="00264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737F60-1FBD-4F61-B35A-01F5C65FC32C}"/>
              </a:ext>
            </a:extLst>
          </p:cNvPr>
          <p:cNvSpPr txBox="1"/>
          <p:nvPr/>
        </p:nvSpPr>
        <p:spPr>
          <a:xfrm>
            <a:off x="1561426" y="121440"/>
            <a:ext cx="10523078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1ACFF7-9756-4403-BAA9-32FA5A46144B}"/>
              </a:ext>
            </a:extLst>
          </p:cNvPr>
          <p:cNvSpPr txBox="1"/>
          <p:nvPr/>
        </p:nvSpPr>
        <p:spPr>
          <a:xfrm>
            <a:off x="963561" y="920941"/>
            <a:ext cx="10264878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1938,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2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6E3D9F-3FB6-4C4A-BEBB-8CC17DB7C679}"/>
              </a:ext>
            </a:extLst>
          </p:cNvPr>
          <p:cNvSpPr txBox="1"/>
          <p:nvPr/>
        </p:nvSpPr>
        <p:spPr>
          <a:xfrm>
            <a:off x="1182086" y="1438968"/>
            <a:ext cx="102943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“Sao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244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DF3C0-4C4D-4F1E-A03E-B8E97F1EB441}"/>
              </a:ext>
            </a:extLst>
          </p:cNvPr>
          <p:cNvSpPr txBox="1"/>
          <p:nvPr/>
        </p:nvSpPr>
        <p:spPr>
          <a:xfrm>
            <a:off x="988142" y="998876"/>
            <a:ext cx="1020588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Pellerin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13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8C725-5A75-4AC1-8E9E-EED686436468}"/>
              </a:ext>
            </a:extLst>
          </p:cNvPr>
          <p:cNvSpPr txBox="1"/>
          <p:nvPr/>
        </p:nvSpPr>
        <p:spPr>
          <a:xfrm>
            <a:off x="1076633" y="998876"/>
            <a:ext cx="10117394" cy="4894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nấp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oăm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E5CCFF-4AFB-4300-9288-578B34F98AD7}"/>
              </a:ext>
            </a:extLst>
          </p:cNvPr>
          <p:cNvSpPr txBox="1"/>
          <p:nvPr/>
        </p:nvSpPr>
        <p:spPr>
          <a:xfrm>
            <a:off x="1209367" y="876079"/>
            <a:ext cx="9896167" cy="501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môtip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7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BCC4B-7DAE-404F-914D-752773975E17}"/>
              </a:ext>
            </a:extLst>
          </p:cNvPr>
          <p:cNvSpPr txBox="1"/>
          <p:nvPr/>
        </p:nvSpPr>
        <p:spPr>
          <a:xfrm>
            <a:off x="1091381" y="1028700"/>
            <a:ext cx="101468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môtip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ửng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cớ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03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E0E5AB-E1E0-49D7-ACA0-4DEEC0B8A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F1FFC3-D020-43C3-8B93-EF6BEFC46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912620" y="1929384"/>
            <a:ext cx="8366760" cy="299923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D2005-E42B-476B-A593-97B491A41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6010" y="2242539"/>
            <a:ext cx="7776796" cy="1425924"/>
          </a:xfrm>
        </p:spPr>
        <p:txBody>
          <a:bodyPr>
            <a:normAutofit/>
          </a:bodyPr>
          <a:lstStyle/>
          <a:p>
            <a:r>
              <a:rPr lang="en-US" sz="4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FC4A39-71B0-433B-AB94-CBFFA0DF9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02605" y="3792064"/>
            <a:ext cx="2586790" cy="0"/>
          </a:xfrm>
          <a:prstGeom prst="line">
            <a:avLst/>
          </a:prstGeom>
          <a:ln w="22225">
            <a:solidFill>
              <a:srgbClr val="5E4B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7D453-C659-4F3B-9B6D-F56D105C2B71}"/>
              </a:ext>
            </a:extLst>
          </p:cNvPr>
          <p:cNvSpPr txBox="1"/>
          <p:nvPr/>
        </p:nvSpPr>
        <p:spPr>
          <a:xfrm>
            <a:off x="1061883" y="1028700"/>
            <a:ext cx="1011739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Song,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27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7D9D1-D96C-4CAA-AFA5-B6BC9B5C73FB}"/>
              </a:ext>
            </a:extLst>
          </p:cNvPr>
          <p:cNvSpPr txBox="1"/>
          <p:nvPr/>
        </p:nvSpPr>
        <p:spPr>
          <a:xfrm>
            <a:off x="1006782" y="1113503"/>
            <a:ext cx="1019113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suốt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70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68EACD-6943-4454-8598-A384D42BA3E0}"/>
              </a:ext>
            </a:extLst>
          </p:cNvPr>
          <p:cNvSpPr txBox="1"/>
          <p:nvPr/>
        </p:nvSpPr>
        <p:spPr>
          <a:xfrm>
            <a:off x="1076632" y="1028700"/>
            <a:ext cx="1020588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lụa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73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0097EF-93FC-4513-97CF-7E23DD67A854}"/>
              </a:ext>
            </a:extLst>
          </p:cNvPr>
          <p:cNvSpPr txBox="1"/>
          <p:nvPr/>
        </p:nvSpPr>
        <p:spPr>
          <a:xfrm>
            <a:off x="1032386" y="985018"/>
            <a:ext cx="10161639" cy="4826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87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2DF8A4-C6A2-4207-9BAB-60E66FED9101}"/>
              </a:ext>
            </a:extLst>
          </p:cNvPr>
          <p:cNvSpPr txBox="1"/>
          <p:nvPr/>
        </p:nvSpPr>
        <p:spPr>
          <a:xfrm>
            <a:off x="958644" y="1028700"/>
            <a:ext cx="102353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“ai”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se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ai...,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ai..., Ai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kia.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80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09160E-AB62-4C73-9170-DE8718A0509A}"/>
              </a:ext>
            </a:extLst>
          </p:cNvPr>
          <p:cNvSpPr txBox="1"/>
          <p:nvPr/>
        </p:nvSpPr>
        <p:spPr>
          <a:xfrm>
            <a:off x="1214325" y="1130300"/>
            <a:ext cx="9969910" cy="458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1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C5D989-9DB4-4087-9BE5-060468620B17}"/>
              </a:ext>
            </a:extLst>
          </p:cNvPr>
          <p:cNvSpPr txBox="1"/>
          <p:nvPr/>
        </p:nvSpPr>
        <p:spPr>
          <a:xfrm>
            <a:off x="1106128" y="998876"/>
            <a:ext cx="101026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ý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tuý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cú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môtip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223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68DBD0-4158-4616-A64D-BC6DC61F2B24}"/>
              </a:ext>
            </a:extLst>
          </p:cNvPr>
          <p:cNvSpPr txBox="1"/>
          <p:nvPr/>
        </p:nvSpPr>
        <p:spPr>
          <a:xfrm>
            <a:off x="1091381" y="1052871"/>
            <a:ext cx="1014689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liễu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“Xin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”...).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091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01F20A-3E6F-42E2-AEF6-1A1F15B031FC}"/>
              </a:ext>
            </a:extLst>
          </p:cNvPr>
          <p:cNvSpPr txBox="1"/>
          <p:nvPr/>
        </p:nvSpPr>
        <p:spPr>
          <a:xfrm>
            <a:off x="962537" y="1130300"/>
            <a:ext cx="1027962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trộm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7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FAA760-8A9E-43EF-A051-2124D6AC5DE9}"/>
              </a:ext>
            </a:extLst>
          </p:cNvPr>
          <p:cNvSpPr txBox="1"/>
          <p:nvPr/>
        </p:nvSpPr>
        <p:spPr>
          <a:xfrm>
            <a:off x="1076632" y="851939"/>
            <a:ext cx="10235381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!), vin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Song,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thoắt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lôgic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lôgic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5606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398" y="882078"/>
            <a:ext cx="10413204" cy="55710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966F7C-374E-4ED3-B059-2334DB3DB282}"/>
              </a:ext>
            </a:extLst>
          </p:cNvPr>
          <p:cNvSpPr txBox="1"/>
          <p:nvPr/>
        </p:nvSpPr>
        <p:spPr>
          <a:xfrm>
            <a:off x="1670670" y="-19051"/>
            <a:ext cx="8230431" cy="9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 luận phân tích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đánh giá một tác phẩm thơ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07985-7CDB-45D8-B8D1-624DF70F5C4E}"/>
              </a:ext>
            </a:extLst>
          </p:cNvPr>
          <p:cNvSpPr txBox="1"/>
          <p:nvPr/>
        </p:nvSpPr>
        <p:spPr>
          <a:xfrm>
            <a:off x="1083211" y="1177183"/>
            <a:ext cx="9790123" cy="475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endParaRPr lang="en-US" sz="3200" dirty="0"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xuân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yếu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tố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19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79CDF-5AE0-48F0-A6D9-5FE113191D31}"/>
              </a:ext>
            </a:extLst>
          </p:cNvPr>
          <p:cNvSpPr txBox="1"/>
          <p:nvPr/>
        </p:nvSpPr>
        <p:spPr>
          <a:xfrm>
            <a:off x="1076631" y="838786"/>
            <a:ext cx="10161639" cy="5153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12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34812-9E3E-45A8-942D-AE2D7D470C1E}"/>
              </a:ext>
            </a:extLst>
          </p:cNvPr>
          <p:cNvSpPr txBox="1"/>
          <p:nvPr/>
        </p:nvSpPr>
        <p:spPr>
          <a:xfrm>
            <a:off x="955163" y="949284"/>
            <a:ext cx="10294374" cy="4997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lay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53035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7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23339-D1B5-48B0-9AF8-B706403EB56E}"/>
              </a:ext>
            </a:extLst>
          </p:cNvPr>
          <p:cNvSpPr txBox="1"/>
          <p:nvPr/>
        </p:nvSpPr>
        <p:spPr>
          <a:xfrm>
            <a:off x="992034" y="881436"/>
            <a:ext cx="1022063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Hai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trớ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rời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thuần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“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“lay”.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Sao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hắt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hay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9239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AE8C5-9676-4F46-83B2-EC4B889F9B79}"/>
              </a:ext>
            </a:extLst>
          </p:cNvPr>
          <p:cNvSpPr txBox="1"/>
          <p:nvPr/>
        </p:nvSpPr>
        <p:spPr>
          <a:xfrm>
            <a:off x="958645" y="998876"/>
            <a:ext cx="1017638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giồng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lay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sậy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buồn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lay ở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“lay”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rễ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072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6FD19-D697-4D25-B846-5F49E1F21A73}"/>
              </a:ext>
            </a:extLst>
          </p:cNvPr>
          <p:cNvSpPr txBox="1"/>
          <p:nvPr/>
        </p:nvSpPr>
        <p:spPr>
          <a:xfrm>
            <a:off x="978309" y="1113176"/>
            <a:ext cx="10235381" cy="4520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“lay” kia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vu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“lay”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8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F8656-1641-43B5-8386-D9D6B73145AF}"/>
              </a:ext>
            </a:extLst>
          </p:cNvPr>
          <p:cNvSpPr txBox="1"/>
          <p:nvPr/>
        </p:nvSpPr>
        <p:spPr>
          <a:xfrm>
            <a:off x="1061884" y="998876"/>
            <a:ext cx="10058400" cy="4716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may ra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F0C4FA-5033-4166-9268-D6923FF266AD}"/>
              </a:ext>
            </a:extLst>
          </p:cNvPr>
          <p:cNvSpPr txBox="1"/>
          <p:nvPr/>
        </p:nvSpPr>
        <p:spPr>
          <a:xfrm>
            <a:off x="1091381" y="1028700"/>
            <a:ext cx="1001415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 (Sao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?),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nay?”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096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9E3AE-74BA-43D0-9176-F47E897A3AFB}"/>
              </a:ext>
            </a:extLst>
          </p:cNvPr>
          <p:cNvSpPr txBox="1"/>
          <p:nvPr/>
        </p:nvSpPr>
        <p:spPr>
          <a:xfrm>
            <a:off x="962537" y="862103"/>
            <a:ext cx="1027962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khiêm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nay”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viễn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36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6FCC-F155-4C06-82C7-B34C714947DE}"/>
              </a:ext>
            </a:extLst>
          </p:cNvPr>
          <p:cNvSpPr txBox="1"/>
          <p:nvPr/>
        </p:nvSpPr>
        <p:spPr>
          <a:xfrm>
            <a:off x="1002890" y="880995"/>
            <a:ext cx="10250129" cy="5124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‘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ngủi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trớ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44E24-B3F0-4582-8617-EAA707BB9DEE}"/>
              </a:ext>
            </a:extLst>
          </p:cNvPr>
          <p:cNvSpPr txBox="1"/>
          <p:nvPr/>
        </p:nvSpPr>
        <p:spPr>
          <a:xfrm>
            <a:off x="1076632" y="867586"/>
            <a:ext cx="10205884" cy="53984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069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710690"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kia”.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Trinh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976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44" y="559060"/>
            <a:ext cx="10603111" cy="567266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406EB-6AE6-44B8-93E7-1C37C65648FF}"/>
              </a:ext>
            </a:extLst>
          </p:cNvPr>
          <p:cNvSpPr txBox="1"/>
          <p:nvPr/>
        </p:nvSpPr>
        <p:spPr>
          <a:xfrm>
            <a:off x="915788" y="971013"/>
            <a:ext cx="10337231" cy="4912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ác giả đã triển khai các luận điểm theo trình tự: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thiệu chung (nhan đề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tác giả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tác phẩm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định hướng phân tích)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 tích các yếu tố làm nên vẻ đẹp của t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vấn đề bài viết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8800" indent="-4572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 luận: tóm lược các ý kiến khẳng định giá trị 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371717"/>
            <a:ext cx="10773620" cy="6325317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4EC5F-1E54-49FA-BFEB-E5C20272BD93}"/>
              </a:ext>
            </a:extLst>
          </p:cNvPr>
          <p:cNvSpPr txBox="1"/>
          <p:nvPr/>
        </p:nvSpPr>
        <p:spPr>
          <a:xfrm>
            <a:off x="897193" y="899303"/>
            <a:ext cx="10397613" cy="5586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”...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ra”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CB90BB-37EE-4BCC-9D97-0C2ADAFCCEFB}"/>
              </a:ext>
            </a:extLst>
          </p:cNvPr>
          <p:cNvSpPr txBox="1"/>
          <p:nvPr/>
        </p:nvSpPr>
        <p:spPr>
          <a:xfrm>
            <a:off x="978309" y="853423"/>
            <a:ext cx="10235381" cy="5461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kia”,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mịt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50645" indent="457200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550656"/>
            <a:ext cx="10773620" cy="579458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A5F9C-0E15-431C-9034-9BA95C17FC63}"/>
              </a:ext>
            </a:extLst>
          </p:cNvPr>
          <p:cNvSpPr txBox="1"/>
          <p:nvPr/>
        </p:nvSpPr>
        <p:spPr>
          <a:xfrm>
            <a:off x="1014156" y="885000"/>
            <a:ext cx="1017638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/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/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?”...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đớn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kia”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đỗi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79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40" y="318594"/>
            <a:ext cx="10773620" cy="6026648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EAC638-30CE-4B42-8AE8-5FAD80BB4E6A}"/>
              </a:ext>
            </a:extLst>
          </p:cNvPr>
          <p:cNvSpPr txBox="1"/>
          <p:nvPr/>
        </p:nvSpPr>
        <p:spPr>
          <a:xfrm>
            <a:off x="1183891" y="515233"/>
            <a:ext cx="10250129" cy="568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uẩn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lùng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“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2CB98-6918-44E2-B090-192E0614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0189" y="3234865"/>
            <a:ext cx="7221822" cy="194135"/>
          </a:xfrm>
          <a:prstGeom prst="rect">
            <a:avLst/>
          </a:prstGeom>
        </p:spPr>
      </p:pic>
      <p:sp>
        <p:nvSpPr>
          <p:cNvPr id="11" name="Freeform 373">
            <a:extLst>
              <a:ext uri="{FF2B5EF4-FFF2-40B4-BE49-F238E27FC236}">
                <a16:creationId xmlns:a16="http://schemas.microsoft.com/office/drawing/2014/main" id="{A20E35E5-7DB8-484F-909F-E596501D5F49}"/>
              </a:ext>
            </a:extLst>
          </p:cNvPr>
          <p:cNvSpPr>
            <a:spLocks/>
          </p:cNvSpPr>
          <p:nvPr/>
        </p:nvSpPr>
        <p:spPr bwMode="auto">
          <a:xfrm>
            <a:off x="1412588" y="3488237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1600" algn="ctr">
              <a:lnSpc>
                <a:spcPct val="115000"/>
              </a:lnSpc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ấn tượng trước sự gợi mở của nhan đề và câu mở đầu bài thơ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Freeform 373">
            <a:extLst>
              <a:ext uri="{FF2B5EF4-FFF2-40B4-BE49-F238E27FC236}">
                <a16:creationId xmlns:a16="http://schemas.microsoft.com/office/drawing/2014/main" id="{458767E8-CCA9-4DA5-A555-7A63AEB71831}"/>
              </a:ext>
            </a:extLst>
          </p:cNvPr>
          <p:cNvSpPr>
            <a:spLocks/>
          </p:cNvSpPr>
          <p:nvPr/>
        </p:nvSpPr>
        <p:spPr bwMode="auto">
          <a:xfrm>
            <a:off x="4951955" y="3611178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Freeform 373">
            <a:extLst>
              <a:ext uri="{FF2B5EF4-FFF2-40B4-BE49-F238E27FC236}">
                <a16:creationId xmlns:a16="http://schemas.microsoft.com/office/drawing/2014/main" id="{B18621EC-F535-4C5F-8CA3-859799BAE99E}"/>
              </a:ext>
            </a:extLst>
          </p:cNvPr>
          <p:cNvSpPr>
            <a:spLocks/>
          </p:cNvSpPr>
          <p:nvPr/>
        </p:nvSpPr>
        <p:spPr bwMode="auto">
          <a:xfrm>
            <a:off x="8435588" y="3488237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reeform 373">
            <a:extLst>
              <a:ext uri="{FF2B5EF4-FFF2-40B4-BE49-F238E27FC236}">
                <a16:creationId xmlns:a16="http://schemas.microsoft.com/office/drawing/2014/main" id="{1A92D4FE-3F4A-4D40-AB56-74A3D62C5C9D}"/>
              </a:ext>
            </a:extLst>
          </p:cNvPr>
          <p:cNvSpPr>
            <a:spLocks/>
          </p:cNvSpPr>
          <p:nvPr/>
        </p:nvSpPr>
        <p:spPr bwMode="auto">
          <a:xfrm rot="10800000">
            <a:off x="3195946" y="455973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Freeform 373">
            <a:extLst>
              <a:ext uri="{FF2B5EF4-FFF2-40B4-BE49-F238E27FC236}">
                <a16:creationId xmlns:a16="http://schemas.microsoft.com/office/drawing/2014/main" id="{E3295682-E1B7-4EF9-997C-C06BD2627DE9}"/>
              </a:ext>
            </a:extLst>
          </p:cNvPr>
          <p:cNvSpPr>
            <a:spLocks/>
          </p:cNvSpPr>
          <p:nvPr/>
        </p:nvSpPr>
        <p:spPr bwMode="auto">
          <a:xfrm rot="10800000">
            <a:off x="6667788" y="475118"/>
            <a:ext cx="3330749" cy="2705100"/>
          </a:xfrm>
          <a:custGeom>
            <a:avLst/>
            <a:gdLst>
              <a:gd name="T0" fmla="*/ 175 w 351"/>
              <a:gd name="T1" fmla="*/ 0 h 504"/>
              <a:gd name="T2" fmla="*/ 228 w 351"/>
              <a:gd name="T3" fmla="*/ 52 h 504"/>
              <a:gd name="T4" fmla="*/ 300 w 351"/>
              <a:gd name="T5" fmla="*/ 52 h 504"/>
              <a:gd name="T6" fmla="*/ 315 w 351"/>
              <a:gd name="T7" fmla="*/ 55 h 504"/>
              <a:gd name="T8" fmla="*/ 330 w 351"/>
              <a:gd name="T9" fmla="*/ 61 h 504"/>
              <a:gd name="T10" fmla="*/ 340 w 351"/>
              <a:gd name="T11" fmla="*/ 73 h 504"/>
              <a:gd name="T12" fmla="*/ 348 w 351"/>
              <a:gd name="T13" fmla="*/ 86 h 504"/>
              <a:gd name="T14" fmla="*/ 351 w 351"/>
              <a:gd name="T15" fmla="*/ 103 h 504"/>
              <a:gd name="T16" fmla="*/ 351 w 351"/>
              <a:gd name="T17" fmla="*/ 453 h 504"/>
              <a:gd name="T18" fmla="*/ 348 w 351"/>
              <a:gd name="T19" fmla="*/ 470 h 504"/>
              <a:gd name="T20" fmla="*/ 340 w 351"/>
              <a:gd name="T21" fmla="*/ 483 h 504"/>
              <a:gd name="T22" fmla="*/ 330 w 351"/>
              <a:gd name="T23" fmla="*/ 495 h 504"/>
              <a:gd name="T24" fmla="*/ 315 w 351"/>
              <a:gd name="T25" fmla="*/ 501 h 504"/>
              <a:gd name="T26" fmla="*/ 300 w 351"/>
              <a:gd name="T27" fmla="*/ 504 h 504"/>
              <a:gd name="T28" fmla="*/ 51 w 351"/>
              <a:gd name="T29" fmla="*/ 504 h 504"/>
              <a:gd name="T30" fmla="*/ 35 w 351"/>
              <a:gd name="T31" fmla="*/ 501 h 504"/>
              <a:gd name="T32" fmla="*/ 21 w 351"/>
              <a:gd name="T33" fmla="*/ 495 h 504"/>
              <a:gd name="T34" fmla="*/ 10 w 351"/>
              <a:gd name="T35" fmla="*/ 483 h 504"/>
              <a:gd name="T36" fmla="*/ 2 w 351"/>
              <a:gd name="T37" fmla="*/ 470 h 504"/>
              <a:gd name="T38" fmla="*/ 0 w 351"/>
              <a:gd name="T39" fmla="*/ 453 h 504"/>
              <a:gd name="T40" fmla="*/ 0 w 351"/>
              <a:gd name="T41" fmla="*/ 103 h 504"/>
              <a:gd name="T42" fmla="*/ 2 w 351"/>
              <a:gd name="T43" fmla="*/ 86 h 504"/>
              <a:gd name="T44" fmla="*/ 10 w 351"/>
              <a:gd name="T45" fmla="*/ 73 h 504"/>
              <a:gd name="T46" fmla="*/ 21 w 351"/>
              <a:gd name="T47" fmla="*/ 61 h 504"/>
              <a:gd name="T48" fmla="*/ 35 w 351"/>
              <a:gd name="T49" fmla="*/ 55 h 504"/>
              <a:gd name="T50" fmla="*/ 51 w 351"/>
              <a:gd name="T51" fmla="*/ 52 h 504"/>
              <a:gd name="T52" fmla="*/ 123 w 351"/>
              <a:gd name="T53" fmla="*/ 52 h 504"/>
              <a:gd name="T54" fmla="*/ 175 w 351"/>
              <a:gd name="T55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51" h="504">
                <a:moveTo>
                  <a:pt x="175" y="0"/>
                </a:moveTo>
                <a:lnTo>
                  <a:pt x="228" y="52"/>
                </a:lnTo>
                <a:lnTo>
                  <a:pt x="300" y="52"/>
                </a:lnTo>
                <a:lnTo>
                  <a:pt x="315" y="55"/>
                </a:lnTo>
                <a:lnTo>
                  <a:pt x="330" y="61"/>
                </a:lnTo>
                <a:lnTo>
                  <a:pt x="340" y="73"/>
                </a:lnTo>
                <a:lnTo>
                  <a:pt x="348" y="86"/>
                </a:lnTo>
                <a:lnTo>
                  <a:pt x="351" y="103"/>
                </a:lnTo>
                <a:lnTo>
                  <a:pt x="351" y="453"/>
                </a:lnTo>
                <a:lnTo>
                  <a:pt x="348" y="470"/>
                </a:lnTo>
                <a:lnTo>
                  <a:pt x="340" y="483"/>
                </a:lnTo>
                <a:lnTo>
                  <a:pt x="330" y="495"/>
                </a:lnTo>
                <a:lnTo>
                  <a:pt x="315" y="501"/>
                </a:lnTo>
                <a:lnTo>
                  <a:pt x="300" y="504"/>
                </a:lnTo>
                <a:lnTo>
                  <a:pt x="51" y="504"/>
                </a:lnTo>
                <a:lnTo>
                  <a:pt x="35" y="501"/>
                </a:lnTo>
                <a:lnTo>
                  <a:pt x="21" y="495"/>
                </a:lnTo>
                <a:lnTo>
                  <a:pt x="10" y="483"/>
                </a:lnTo>
                <a:lnTo>
                  <a:pt x="2" y="470"/>
                </a:lnTo>
                <a:lnTo>
                  <a:pt x="0" y="453"/>
                </a:lnTo>
                <a:lnTo>
                  <a:pt x="0" y="103"/>
                </a:lnTo>
                <a:lnTo>
                  <a:pt x="2" y="86"/>
                </a:lnTo>
                <a:lnTo>
                  <a:pt x="10" y="73"/>
                </a:lnTo>
                <a:lnTo>
                  <a:pt x="21" y="61"/>
                </a:lnTo>
                <a:lnTo>
                  <a:pt x="35" y="55"/>
                </a:lnTo>
                <a:lnTo>
                  <a:pt x="51" y="52"/>
                </a:lnTo>
                <a:lnTo>
                  <a:pt x="123" y="52"/>
                </a:lnTo>
                <a:lnTo>
                  <a:pt x="175" y="0"/>
                </a:lnTo>
                <a:close/>
              </a:path>
            </a:pathLst>
          </a:custGeom>
          <a:gradFill>
            <a:gsLst>
              <a:gs pos="0">
                <a:srgbClr val="1CADE4"/>
              </a:gs>
              <a:gs pos="100000">
                <a:srgbClr val="42BA97"/>
              </a:gs>
            </a:gsLst>
            <a:lin ang="5400000" scaled="1"/>
          </a:gradFill>
          <a:ln w="0">
            <a:noFill/>
            <a:prstDash val="solid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1600" algn="ctr">
              <a:lnSpc>
                <a:spcPct val="115000"/>
              </a:lnSpc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BB761-D35A-4BE8-B56E-9F97DA2588F4}"/>
              </a:ext>
            </a:extLst>
          </p:cNvPr>
          <p:cNvSpPr txBox="1"/>
          <p:nvPr/>
        </p:nvSpPr>
        <p:spPr>
          <a:xfrm>
            <a:off x="3248823" y="492686"/>
            <a:ext cx="3263782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m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ạch</a:t>
            </a:r>
            <a:r>
              <a:rPr lang="vi-VN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triển khai hệ thống hình ảnh trong bài thơ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F17A8C-351F-4A2C-8120-A5A7AAC1DEA4}"/>
              </a:ext>
            </a:extLst>
          </p:cNvPr>
          <p:cNvSpPr txBox="1"/>
          <p:nvPr/>
        </p:nvSpPr>
        <p:spPr>
          <a:xfrm>
            <a:off x="5029820" y="4013920"/>
            <a:ext cx="31019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DE940E-AA9B-40EC-9E12-33D205B992B5}"/>
              </a:ext>
            </a:extLst>
          </p:cNvPr>
          <p:cNvSpPr txBox="1"/>
          <p:nvPr/>
        </p:nvSpPr>
        <p:spPr>
          <a:xfrm>
            <a:off x="6638206" y="431389"/>
            <a:ext cx="3258519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ctr">
              <a:lnSpc>
                <a:spcPct val="115000"/>
              </a:lnSpc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iên hệ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sánh với thơ truyền thống để làm rõ những nét mới mẻ của bài 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9BC6DE-F90B-4660-83E6-0C27B96B1521}"/>
              </a:ext>
            </a:extLst>
          </p:cNvPr>
          <p:cNvSpPr txBox="1"/>
          <p:nvPr/>
        </p:nvSpPr>
        <p:spPr>
          <a:xfrm>
            <a:off x="8539211" y="3951052"/>
            <a:ext cx="3123501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556DC25-5168-4731-8A26-E8FE7D98C3E4}"/>
              </a:ext>
            </a:extLst>
          </p:cNvPr>
          <p:cNvSpPr/>
          <p:nvPr/>
        </p:nvSpPr>
        <p:spPr>
          <a:xfrm>
            <a:off x="353961" y="825910"/>
            <a:ext cx="2524416" cy="2785268"/>
          </a:xfrm>
          <a:prstGeom prst="rightArrow">
            <a:avLst>
              <a:gd name="adj1" fmla="val 68003"/>
              <a:gd name="adj2" fmla="val 27215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0" y="1288517"/>
            <a:ext cx="10603111" cy="5307789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87685-5360-435E-967C-C709968BFECF}"/>
              </a:ext>
            </a:extLst>
          </p:cNvPr>
          <p:cNvSpPr txBox="1"/>
          <p:nvPr/>
        </p:nvSpPr>
        <p:spPr>
          <a:xfrm>
            <a:off x="1498248" y="92283"/>
            <a:ext cx="1024146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DBCDD7-03F6-4767-B58E-A225415F0051}"/>
              </a:ext>
            </a:extLst>
          </p:cNvPr>
          <p:cNvGrpSpPr/>
          <p:nvPr/>
        </p:nvGrpSpPr>
        <p:grpSpPr>
          <a:xfrm>
            <a:off x="1353875" y="1813458"/>
            <a:ext cx="3000010" cy="4302043"/>
            <a:chOff x="1353875" y="1813458"/>
            <a:chExt cx="3000010" cy="4302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0BD8BC-CB41-47E0-833E-F0F6060FD4C6}"/>
                </a:ext>
              </a:extLst>
            </p:cNvPr>
            <p:cNvGrpSpPr/>
            <p:nvPr/>
          </p:nvGrpSpPr>
          <p:grpSpPr>
            <a:xfrm>
              <a:off x="1353875" y="1813458"/>
              <a:ext cx="3000010" cy="4302043"/>
              <a:chOff x="1498248" y="1813458"/>
              <a:chExt cx="3000010" cy="4302043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88BC496-6534-4CDB-B11D-F49B428FFF41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Diamond 4">
                <a:extLst>
                  <a:ext uri="{FF2B5EF4-FFF2-40B4-BE49-F238E27FC236}">
                    <a16:creationId xmlns:a16="http://schemas.microsoft.com/office/drawing/2014/main" id="{808DCFA2-1E17-4B7B-89D7-7E620AD83F12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iamond 21">
                <a:extLst>
                  <a:ext uri="{FF2B5EF4-FFF2-40B4-BE49-F238E27FC236}">
                    <a16:creationId xmlns:a16="http://schemas.microsoft.com/office/drawing/2014/main" id="{E0ADEB47-CEAE-4F02-99DD-2B42A11481AC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943547-5DF4-45C8-A50A-F030F41B38E5}"/>
                </a:ext>
              </a:extLst>
            </p:cNvPr>
            <p:cNvSpPr txBox="1"/>
            <p:nvPr/>
          </p:nvSpPr>
          <p:spPr>
            <a:xfrm>
              <a:off x="1509135" y="2047169"/>
              <a:ext cx="2773578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nghị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tác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phẩm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thuần</a:t>
              </a:r>
              <a:r>
                <a:rPr lang="en-US" sz="32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3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3C0173-B4E0-4FE7-A07D-F413706EF097}"/>
              </a:ext>
            </a:extLst>
          </p:cNvPr>
          <p:cNvGrpSpPr/>
          <p:nvPr/>
        </p:nvGrpSpPr>
        <p:grpSpPr>
          <a:xfrm>
            <a:off x="4602345" y="1813458"/>
            <a:ext cx="3000010" cy="4302043"/>
            <a:chOff x="4602345" y="1813458"/>
            <a:chExt cx="3000010" cy="430204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764B2D4-5AFB-4CE9-9FB0-D1EAD7975881}"/>
                </a:ext>
              </a:extLst>
            </p:cNvPr>
            <p:cNvGrpSpPr/>
            <p:nvPr/>
          </p:nvGrpSpPr>
          <p:grpSpPr>
            <a:xfrm>
              <a:off x="4602345" y="1813458"/>
              <a:ext cx="3000010" cy="4302043"/>
              <a:chOff x="1498248" y="1813458"/>
              <a:chExt cx="3000010" cy="4302043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DD186BDE-1BF0-4A8A-A36B-3F81BE1E8A8B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66AA228D-B2C6-4DF9-A8FD-34D740826A9D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E3F06540-439B-4EEC-8486-6202D2F281E7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9E74C6-A4B3-4B3F-9A1D-0E1034B72D6A}"/>
                </a:ext>
              </a:extLst>
            </p:cNvPr>
            <p:cNvSpPr txBox="1"/>
            <p:nvPr/>
          </p:nvSpPr>
          <p:spPr>
            <a:xfrm>
              <a:off x="4676085" y="2105835"/>
              <a:ext cx="2869845" cy="3529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200"/>
                </a:spcAft>
              </a:pP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chẽ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8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68EA76-D4D6-46D6-95D8-FCB093371BF3}"/>
              </a:ext>
            </a:extLst>
          </p:cNvPr>
          <p:cNvGrpSpPr/>
          <p:nvPr/>
        </p:nvGrpSpPr>
        <p:grpSpPr>
          <a:xfrm>
            <a:off x="7850815" y="1813458"/>
            <a:ext cx="3000010" cy="4302043"/>
            <a:chOff x="7850815" y="1813458"/>
            <a:chExt cx="3000010" cy="430204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A710E6F-178A-4A5D-AA1F-8A838B9DA537}"/>
                </a:ext>
              </a:extLst>
            </p:cNvPr>
            <p:cNvGrpSpPr/>
            <p:nvPr/>
          </p:nvGrpSpPr>
          <p:grpSpPr>
            <a:xfrm>
              <a:off x="7850815" y="1813458"/>
              <a:ext cx="3000010" cy="4302043"/>
              <a:chOff x="1498248" y="1813458"/>
              <a:chExt cx="3000010" cy="4302043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9FB3EB6-E637-42C9-98F5-B213E8727FF7}"/>
                  </a:ext>
                </a:extLst>
              </p:cNvPr>
              <p:cNvSpPr/>
              <p:nvPr/>
            </p:nvSpPr>
            <p:spPr>
              <a:xfrm>
                <a:off x="1498248" y="1899358"/>
                <a:ext cx="3000010" cy="421614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185A8BA3-F179-470D-A9AE-C56ABE82C1D6}"/>
                  </a:ext>
                </a:extLst>
              </p:cNvPr>
              <p:cNvSpPr/>
              <p:nvPr/>
            </p:nvSpPr>
            <p:spPr>
              <a:xfrm>
                <a:off x="1784555" y="1831390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iamond 29">
                <a:extLst>
                  <a:ext uri="{FF2B5EF4-FFF2-40B4-BE49-F238E27FC236}">
                    <a16:creationId xmlns:a16="http://schemas.microsoft.com/office/drawing/2014/main" id="{1974FAC3-89F8-4F74-9521-BE00FF282C65}"/>
                  </a:ext>
                </a:extLst>
              </p:cNvPr>
              <p:cNvSpPr/>
              <p:nvPr/>
            </p:nvSpPr>
            <p:spPr>
              <a:xfrm>
                <a:off x="1895167" y="1813458"/>
                <a:ext cx="221225" cy="191729"/>
              </a:xfrm>
              <a:prstGeom prst="diamond">
                <a:avLst/>
              </a:prstGeom>
              <a:solidFill>
                <a:srgbClr val="FF0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5DD77F-3DE3-4BE2-91F3-F56D7C147452}"/>
                </a:ext>
              </a:extLst>
            </p:cNvPr>
            <p:cNvSpPr txBox="1"/>
            <p:nvPr/>
          </p:nvSpPr>
          <p:spPr>
            <a:xfrm>
              <a:off x="8000743" y="2055206"/>
              <a:ext cx="2773578" cy="3939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Bởi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nắm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chắc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tri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ca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giới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thiệu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qua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đọc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tích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đánh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thuyết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phục</a:t>
              </a:r>
              <a:r>
                <a:rPr lang="en-US" sz="2500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36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C3B42292-A478-4CDE-9B92-AAC681EF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95" y="968073"/>
            <a:ext cx="10603111" cy="546600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7BEB09-2A0B-4D1C-8C89-097D85403A5E}"/>
              </a:ext>
            </a:extLst>
          </p:cNvPr>
          <p:cNvSpPr txBox="1"/>
          <p:nvPr/>
        </p:nvSpPr>
        <p:spPr>
          <a:xfrm>
            <a:off x="1670670" y="213140"/>
            <a:ext cx="10883900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3DE0E5-5897-4EDB-BF16-33A648199A78}"/>
              </a:ext>
            </a:extLst>
          </p:cNvPr>
          <p:cNvSpPr txBox="1"/>
          <p:nvPr/>
        </p:nvSpPr>
        <p:spPr>
          <a:xfrm>
            <a:off x="951722" y="1187828"/>
            <a:ext cx="10288556" cy="529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hai-cư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7486</Words>
  <Application>Microsoft Office PowerPoint</Application>
  <PresentationFormat>Widescreen</PresentationFormat>
  <Paragraphs>207</Paragraphs>
  <Slides>63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Bembo</vt:lpstr>
      <vt:lpstr>Calibri</vt:lpstr>
      <vt:lpstr>Calibri Light</vt:lpstr>
      <vt:lpstr>Times New Roman</vt:lpstr>
      <vt:lpstr>Wingdings</vt:lpstr>
      <vt:lpstr>ArchiveVTI</vt:lpstr>
      <vt:lpstr>Office Theme</vt:lpstr>
      <vt:lpstr>PowerPoint Presentation</vt:lpstr>
      <vt:lpstr>PowerPoint Presentation</vt:lpstr>
      <vt:lpstr>PowerPoint Presentation</vt:lpstr>
      <vt:lpstr>HÌNH THÀNH KIẾN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Bùi Minh Ngọc</cp:lastModifiedBy>
  <cp:revision>30</cp:revision>
  <dcterms:created xsi:type="dcterms:W3CDTF">2022-07-10T13:48:36Z</dcterms:created>
  <dcterms:modified xsi:type="dcterms:W3CDTF">2022-08-19T08:35:29Z</dcterms:modified>
</cp:coreProperties>
</file>