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71" r:id="rId3"/>
    <p:sldId id="272" r:id="rId4"/>
    <p:sldId id="273" r:id="rId5"/>
    <p:sldId id="274" r:id="rId6"/>
    <p:sldId id="259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1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EF47D-BF16-4FDE-84C4-45D046FBCDD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48B69-3FDC-44CE-9219-FCEE79C89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667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0426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529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375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258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144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251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00858C-38A1-4133-A3F1-2EBD5AEF02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698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880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28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262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166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347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897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626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954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18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212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29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559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814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200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827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804B21-8E02-4848-972C-59A7B4414163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AA8F3-7FE5-4026-BD8C-65671E42949F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8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7776" y="786370"/>
            <a:ext cx="8150249" cy="483403"/>
            <a:chOff x="-288924" y="1892300"/>
            <a:chExt cx="10764735" cy="966933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860017" cy="954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THỰC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HÀNH VIẾT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8379" y="-24006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3754918" y="113918"/>
              <a:ext cx="19473248" cy="923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VIẾT BÀI VỀ MỘT TẬP THƠ, TẬP TRUYỆN NGẮN, TIỂU THUYẾT 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17558" y="1514693"/>
            <a:ext cx="764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1097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7776" y="786370"/>
            <a:ext cx="8150249" cy="483403"/>
            <a:chOff x="-288924" y="1892300"/>
            <a:chExt cx="10764735" cy="966933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860017" cy="954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THỰC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HÀNH VIẾT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8379" y="-24006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3754918" y="113918"/>
              <a:ext cx="19473248" cy="923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VIẾT BÀI VỀ MỘT TẬP THƠ, TẬP TRUYỆN NGẮN, TIỂU THUYẾT 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53004" y="1438186"/>
            <a:ext cx="11135672" cy="4742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CHĂN TRÂU VÀ ĐỐT LỬA</a:t>
            </a:r>
            <a:b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 Đức Bốn là thi sĩ của đồng quê. Ông sinh ngày 30-3-1948, quê quán ở xóm Lê Lác, thôn Song Mai (tức làng Moi), xã An Hồng, huyện An Hải, thành phố Hải Phòng. Giới văn chương ở Thủ đô khoảng những năm 1987 - 1992 luôn thấy Đồng Đức Bốn la cà, lân la ở các tụ điểm, các tòa soạn, các quán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nước chè (còn có quán tên là Tương lai văn hóa văn nghệ Việt Nam đi về đâu!).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ngựa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đoản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Duật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Quần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bẽo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ngoảnh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quay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phàm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tẽn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tò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ê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chề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hay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sầu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chồng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”?. 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50"/>
              </a:spcAft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Ngay từ đầu bước vào làng thơ, Đồng Đức Bốn đã có chịu ai bao giờ. </a:t>
            </a:r>
            <a:r>
              <a:rPr lang="pt-BR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 không ngừng nỗ lực học hỏi và tập “ Chăn trâu đốt lửa” - vị cứu tinh của thơ lục bát đã ra đời</a:t>
            </a: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701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5392" y="375048"/>
            <a:ext cx="11426510" cy="6418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1992-1993,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Tang cha, tang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tang con,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răng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niềm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nguôi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lửa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Rạ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rơm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Mải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mê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đuổi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diều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khoai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nướng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hiếm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trâu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lửa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1993,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thuần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lỏi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bâng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khuâng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nhẹ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lay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rung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 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tồn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ngậm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ngùi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xót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đẳng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cấp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rãi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vẩn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ngán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chiêm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tin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lành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thổi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248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7776" y="786370"/>
            <a:ext cx="8150249" cy="483403"/>
            <a:chOff x="-288924" y="1892300"/>
            <a:chExt cx="10764735" cy="966933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860017" cy="954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THỰC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HÀNH VIẾT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4221" y="-69277"/>
            <a:ext cx="12172891" cy="717947"/>
            <a:chOff x="148335" y="-123279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35" y="-123279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3754918" y="113918"/>
              <a:ext cx="19473248" cy="923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VIẾT BÀI VỀ MỘT TẬP THƠ, TẬP TRUYỆN NGẮN, TIỂU THUYẾT 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58560" y="2020603"/>
            <a:ext cx="5158332" cy="2069547"/>
            <a:chOff x="185422" y="14053"/>
            <a:chExt cx="4359880" cy="2069547"/>
          </a:xfrm>
          <a:scene3d>
            <a:camera prst="orthographicFront"/>
            <a:lightRig rig="flat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185422" y="14053"/>
              <a:ext cx="4359880" cy="206954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 txBox="1"/>
            <p:nvPr/>
          </p:nvSpPr>
          <p:spPr>
            <a:xfrm>
              <a:off x="185422" y="35791"/>
              <a:ext cx="4157826" cy="18674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Đồng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Đức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Bốn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và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tập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thơ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“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Chăn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trâu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–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đốt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lửa</a:t>
              </a:r>
              <a:r>
                <a:rPr lang="en-US" sz="3200" b="1" kern="1200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” </a:t>
              </a:r>
              <a:endParaRPr lang="en-US" sz="32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454639" y="2020603"/>
            <a:ext cx="5157995" cy="2059466"/>
            <a:chOff x="0" y="2675733"/>
            <a:chExt cx="4360084" cy="2059466"/>
          </a:xfrm>
          <a:scene3d>
            <a:camera prst="orthographicFront"/>
            <a:lightRig rig="flat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0" y="2675733"/>
              <a:ext cx="4360084" cy="2059466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492612"/>
                <a:satOff val="14709"/>
                <a:lumOff val="5686"/>
                <a:alphaOff val="0"/>
              </a:schemeClr>
            </a:fillRef>
            <a:effectRef idx="2">
              <a:schemeClr val="accent4">
                <a:hueOff val="-492612"/>
                <a:satOff val="14709"/>
                <a:lumOff val="5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 txBox="1"/>
            <p:nvPr/>
          </p:nvSpPr>
          <p:spPr>
            <a:xfrm>
              <a:off x="100535" y="2776268"/>
              <a:ext cx="4159014" cy="185839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Rounded Rectangle 4"/>
          <p:cNvSpPr txBox="1"/>
          <p:nvPr/>
        </p:nvSpPr>
        <p:spPr>
          <a:xfrm>
            <a:off x="6606631" y="1919576"/>
            <a:ext cx="4952502" cy="1867493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60960" rIns="121920" bIns="60960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thưởng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trải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nghiệm</a:t>
            </a:r>
            <a:r>
              <a:rPr lang="en-US" sz="3200" b="1" kern="12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lang="en-US" sz="3200" b="1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804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7776" y="786370"/>
            <a:ext cx="8150249" cy="483403"/>
            <a:chOff x="-288924" y="1892300"/>
            <a:chExt cx="10764735" cy="966933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860017" cy="954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THỰC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HÀNH VIẾT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2AA4C">
                    <a:lumMod val="75000"/>
                  </a:srgb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4221" y="-69277"/>
            <a:ext cx="12172891" cy="717947"/>
            <a:chOff x="148335" y="-123279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35" y="-123279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3754918" y="113918"/>
              <a:ext cx="19473248" cy="923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solidFill>
                    <a:prstClr val="black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VIẾT BÀI VỀ MỘT TẬP THƠ, TẬP TRUYỆN NGẮN, TIỂU THUYẾT 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19103" y="2191769"/>
            <a:ext cx="10065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23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60399" y="720450"/>
            <a:ext cx="8150249" cy="483403"/>
            <a:chOff x="-288924" y="1892300"/>
            <a:chExt cx="10764735" cy="966932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860017" cy="954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>
                  <a:solidFill>
                    <a:srgbClr val="92AA4C">
                      <a:lumMod val="75000"/>
                    </a:srgb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THỰC HÀNH VIẾT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-38082" y="-18083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13306763" y="113918"/>
              <a:ext cx="369510" cy="1200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99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4" name="Freeform 3"/>
          <p:cNvSpPr/>
          <p:nvPr/>
        </p:nvSpPr>
        <p:spPr>
          <a:xfrm>
            <a:off x="1995311" y="1385201"/>
            <a:ext cx="982573" cy="1403676"/>
          </a:xfrm>
          <a:custGeom>
            <a:avLst/>
            <a:gdLst>
              <a:gd name="connsiteX0" fmla="*/ 0 w 1403675"/>
              <a:gd name="connsiteY0" fmla="*/ 0 h 982572"/>
              <a:gd name="connsiteX1" fmla="*/ 912389 w 1403675"/>
              <a:gd name="connsiteY1" fmla="*/ 0 h 982572"/>
              <a:gd name="connsiteX2" fmla="*/ 1403675 w 1403675"/>
              <a:gd name="connsiteY2" fmla="*/ 491286 h 982572"/>
              <a:gd name="connsiteX3" fmla="*/ 912389 w 1403675"/>
              <a:gd name="connsiteY3" fmla="*/ 982572 h 982572"/>
              <a:gd name="connsiteX4" fmla="*/ 0 w 1403675"/>
              <a:gd name="connsiteY4" fmla="*/ 982572 h 982572"/>
              <a:gd name="connsiteX5" fmla="*/ 491286 w 1403675"/>
              <a:gd name="connsiteY5" fmla="*/ 491286 h 982572"/>
              <a:gd name="connsiteX6" fmla="*/ 0 w 1403675"/>
              <a:gd name="connsiteY6" fmla="*/ 0 h 98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3675" h="982572">
                <a:moveTo>
                  <a:pt x="1403674" y="0"/>
                </a:moveTo>
                <a:lnTo>
                  <a:pt x="1403674" y="638672"/>
                </a:lnTo>
                <a:lnTo>
                  <a:pt x="701838" y="982572"/>
                </a:lnTo>
                <a:lnTo>
                  <a:pt x="1" y="638672"/>
                </a:lnTo>
                <a:lnTo>
                  <a:pt x="1" y="0"/>
                </a:lnTo>
                <a:lnTo>
                  <a:pt x="701838" y="343900"/>
                </a:lnTo>
                <a:lnTo>
                  <a:pt x="140367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6" tIns="508431" rIns="17145" bIns="508432" numCol="1" spcCol="1270" anchor="ctr" anchorCtr="0">
            <a:noAutofit/>
          </a:bodyPr>
          <a:lstStyle/>
          <a:p>
            <a:pPr marL="0" marR="0" lvl="0" indent="0" algn="ctr" defTabSz="12001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</a:t>
            </a:r>
          </a:p>
        </p:txBody>
      </p:sp>
      <p:sp>
        <p:nvSpPr>
          <p:cNvPr id="5" name="Freeform 4"/>
          <p:cNvSpPr/>
          <p:nvPr/>
        </p:nvSpPr>
        <p:spPr>
          <a:xfrm>
            <a:off x="3116947" y="1399866"/>
            <a:ext cx="8526264" cy="912389"/>
          </a:xfrm>
          <a:custGeom>
            <a:avLst/>
            <a:gdLst>
              <a:gd name="connsiteX0" fmla="*/ 152068 w 912388"/>
              <a:gd name="connsiteY0" fmla="*/ 0 h 8526263"/>
              <a:gd name="connsiteX1" fmla="*/ 760320 w 912388"/>
              <a:gd name="connsiteY1" fmla="*/ 0 h 8526263"/>
              <a:gd name="connsiteX2" fmla="*/ 912388 w 912388"/>
              <a:gd name="connsiteY2" fmla="*/ 152068 h 8526263"/>
              <a:gd name="connsiteX3" fmla="*/ 912388 w 912388"/>
              <a:gd name="connsiteY3" fmla="*/ 8526263 h 8526263"/>
              <a:gd name="connsiteX4" fmla="*/ 912388 w 912388"/>
              <a:gd name="connsiteY4" fmla="*/ 8526263 h 8526263"/>
              <a:gd name="connsiteX5" fmla="*/ 0 w 912388"/>
              <a:gd name="connsiteY5" fmla="*/ 8526263 h 8526263"/>
              <a:gd name="connsiteX6" fmla="*/ 0 w 912388"/>
              <a:gd name="connsiteY6" fmla="*/ 8526263 h 8526263"/>
              <a:gd name="connsiteX7" fmla="*/ 0 w 912388"/>
              <a:gd name="connsiteY7" fmla="*/ 152068 h 8526263"/>
              <a:gd name="connsiteX8" fmla="*/ 152068 w 912388"/>
              <a:gd name="connsiteY8" fmla="*/ 0 h 852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388" h="8526263">
                <a:moveTo>
                  <a:pt x="912388" y="1421078"/>
                </a:moveTo>
                <a:lnTo>
                  <a:pt x="912388" y="7105185"/>
                </a:lnTo>
                <a:cubicBezTo>
                  <a:pt x="912388" y="7890024"/>
                  <a:pt x="905102" y="8526258"/>
                  <a:pt x="896115" y="8526258"/>
                </a:cubicBezTo>
                <a:lnTo>
                  <a:pt x="0" y="8526258"/>
                </a:lnTo>
                <a:lnTo>
                  <a:pt x="0" y="8526258"/>
                </a:lnTo>
                <a:lnTo>
                  <a:pt x="0" y="5"/>
                </a:lnTo>
                <a:lnTo>
                  <a:pt x="0" y="5"/>
                </a:lnTo>
                <a:lnTo>
                  <a:pt x="896115" y="5"/>
                </a:lnTo>
                <a:cubicBezTo>
                  <a:pt x="905102" y="5"/>
                  <a:pt x="912388" y="636239"/>
                  <a:pt x="912388" y="142107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7585" tIns="64859" rIns="64859" bIns="64860" numCol="1" spcCol="1270" anchor="ctr" anchorCtr="0">
            <a:noAutofit/>
          </a:bodyPr>
          <a:lstStyle/>
          <a:p>
            <a:pPr marL="0" lvl="1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b="1" dirty="0" smtClean="0"/>
          </a:p>
          <a:p>
            <a:pPr marL="0" lvl="1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Chuẩn bị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US" sz="3200" b="1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995311" y="2444176"/>
            <a:ext cx="982573" cy="1403676"/>
          </a:xfrm>
          <a:custGeom>
            <a:avLst/>
            <a:gdLst>
              <a:gd name="connsiteX0" fmla="*/ 0 w 1403675"/>
              <a:gd name="connsiteY0" fmla="*/ 0 h 982572"/>
              <a:gd name="connsiteX1" fmla="*/ 912389 w 1403675"/>
              <a:gd name="connsiteY1" fmla="*/ 0 h 982572"/>
              <a:gd name="connsiteX2" fmla="*/ 1403675 w 1403675"/>
              <a:gd name="connsiteY2" fmla="*/ 491286 h 982572"/>
              <a:gd name="connsiteX3" fmla="*/ 912389 w 1403675"/>
              <a:gd name="connsiteY3" fmla="*/ 982572 h 982572"/>
              <a:gd name="connsiteX4" fmla="*/ 0 w 1403675"/>
              <a:gd name="connsiteY4" fmla="*/ 982572 h 982572"/>
              <a:gd name="connsiteX5" fmla="*/ 491286 w 1403675"/>
              <a:gd name="connsiteY5" fmla="*/ 491286 h 982572"/>
              <a:gd name="connsiteX6" fmla="*/ 0 w 1403675"/>
              <a:gd name="connsiteY6" fmla="*/ 0 h 98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3675" h="982572">
                <a:moveTo>
                  <a:pt x="1403674" y="0"/>
                </a:moveTo>
                <a:lnTo>
                  <a:pt x="1403674" y="638672"/>
                </a:lnTo>
                <a:lnTo>
                  <a:pt x="701838" y="982572"/>
                </a:lnTo>
                <a:lnTo>
                  <a:pt x="1" y="638672"/>
                </a:lnTo>
                <a:lnTo>
                  <a:pt x="1" y="0"/>
                </a:lnTo>
                <a:lnTo>
                  <a:pt x="701838" y="343900"/>
                </a:lnTo>
                <a:lnTo>
                  <a:pt x="1403674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6" tIns="508431" rIns="17145" bIns="508432" numCol="1" spcCol="1270" anchor="ctr" anchorCtr="0">
            <a:noAutofit/>
          </a:bodyPr>
          <a:lstStyle/>
          <a:p>
            <a:pPr marL="0" marR="0" lvl="0" indent="0" algn="ctr" defTabSz="12001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</a:t>
            </a:r>
          </a:p>
        </p:txBody>
      </p:sp>
      <p:sp>
        <p:nvSpPr>
          <p:cNvPr id="7" name="Freeform 6"/>
          <p:cNvSpPr/>
          <p:nvPr/>
        </p:nvSpPr>
        <p:spPr>
          <a:xfrm>
            <a:off x="3116947" y="2451508"/>
            <a:ext cx="8526264" cy="912389"/>
          </a:xfrm>
          <a:custGeom>
            <a:avLst/>
            <a:gdLst>
              <a:gd name="connsiteX0" fmla="*/ 152068 w 912388"/>
              <a:gd name="connsiteY0" fmla="*/ 0 h 8526263"/>
              <a:gd name="connsiteX1" fmla="*/ 760320 w 912388"/>
              <a:gd name="connsiteY1" fmla="*/ 0 h 8526263"/>
              <a:gd name="connsiteX2" fmla="*/ 912388 w 912388"/>
              <a:gd name="connsiteY2" fmla="*/ 152068 h 8526263"/>
              <a:gd name="connsiteX3" fmla="*/ 912388 w 912388"/>
              <a:gd name="connsiteY3" fmla="*/ 8526263 h 8526263"/>
              <a:gd name="connsiteX4" fmla="*/ 912388 w 912388"/>
              <a:gd name="connsiteY4" fmla="*/ 8526263 h 8526263"/>
              <a:gd name="connsiteX5" fmla="*/ 0 w 912388"/>
              <a:gd name="connsiteY5" fmla="*/ 8526263 h 8526263"/>
              <a:gd name="connsiteX6" fmla="*/ 0 w 912388"/>
              <a:gd name="connsiteY6" fmla="*/ 8526263 h 8526263"/>
              <a:gd name="connsiteX7" fmla="*/ 0 w 912388"/>
              <a:gd name="connsiteY7" fmla="*/ 152068 h 8526263"/>
              <a:gd name="connsiteX8" fmla="*/ 152068 w 912388"/>
              <a:gd name="connsiteY8" fmla="*/ 0 h 852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388" h="8526263">
                <a:moveTo>
                  <a:pt x="912388" y="1421078"/>
                </a:moveTo>
                <a:lnTo>
                  <a:pt x="912388" y="7105185"/>
                </a:lnTo>
                <a:cubicBezTo>
                  <a:pt x="912388" y="7890024"/>
                  <a:pt x="905102" y="8526258"/>
                  <a:pt x="896115" y="8526258"/>
                </a:cubicBezTo>
                <a:lnTo>
                  <a:pt x="0" y="8526258"/>
                </a:lnTo>
                <a:lnTo>
                  <a:pt x="0" y="8526258"/>
                </a:lnTo>
                <a:lnTo>
                  <a:pt x="0" y="5"/>
                </a:lnTo>
                <a:lnTo>
                  <a:pt x="0" y="5"/>
                </a:lnTo>
                <a:lnTo>
                  <a:pt x="896115" y="5"/>
                </a:lnTo>
                <a:cubicBezTo>
                  <a:pt x="905102" y="5"/>
                  <a:pt x="912388" y="636239"/>
                  <a:pt x="912388" y="142107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7585" tIns="64859" rIns="64859" bIns="64860" numCol="1" spcCol="1270" anchor="ctr" anchorCtr="0">
            <a:no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dàn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995310" y="3503151"/>
            <a:ext cx="982573" cy="1403676"/>
          </a:xfrm>
          <a:custGeom>
            <a:avLst/>
            <a:gdLst>
              <a:gd name="connsiteX0" fmla="*/ 0 w 1403675"/>
              <a:gd name="connsiteY0" fmla="*/ 0 h 982572"/>
              <a:gd name="connsiteX1" fmla="*/ 912389 w 1403675"/>
              <a:gd name="connsiteY1" fmla="*/ 0 h 982572"/>
              <a:gd name="connsiteX2" fmla="*/ 1403675 w 1403675"/>
              <a:gd name="connsiteY2" fmla="*/ 491286 h 982572"/>
              <a:gd name="connsiteX3" fmla="*/ 912389 w 1403675"/>
              <a:gd name="connsiteY3" fmla="*/ 982572 h 982572"/>
              <a:gd name="connsiteX4" fmla="*/ 0 w 1403675"/>
              <a:gd name="connsiteY4" fmla="*/ 982572 h 982572"/>
              <a:gd name="connsiteX5" fmla="*/ 491286 w 1403675"/>
              <a:gd name="connsiteY5" fmla="*/ 491286 h 982572"/>
              <a:gd name="connsiteX6" fmla="*/ 0 w 1403675"/>
              <a:gd name="connsiteY6" fmla="*/ 0 h 98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3675" h="982572">
                <a:moveTo>
                  <a:pt x="1403674" y="0"/>
                </a:moveTo>
                <a:lnTo>
                  <a:pt x="1403674" y="638672"/>
                </a:lnTo>
                <a:lnTo>
                  <a:pt x="701838" y="982572"/>
                </a:lnTo>
                <a:lnTo>
                  <a:pt x="1" y="638672"/>
                </a:lnTo>
                <a:lnTo>
                  <a:pt x="1" y="0"/>
                </a:lnTo>
                <a:lnTo>
                  <a:pt x="701838" y="343900"/>
                </a:lnTo>
                <a:lnTo>
                  <a:pt x="140367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6" tIns="508431" rIns="17145" bIns="508432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b="1" kern="1200"/>
              <a:t>3</a:t>
            </a:r>
          </a:p>
        </p:txBody>
      </p:sp>
      <p:sp>
        <p:nvSpPr>
          <p:cNvPr id="14" name="Freeform 13"/>
          <p:cNvSpPr/>
          <p:nvPr/>
        </p:nvSpPr>
        <p:spPr>
          <a:xfrm>
            <a:off x="3116947" y="3503151"/>
            <a:ext cx="8526264" cy="912389"/>
          </a:xfrm>
          <a:custGeom>
            <a:avLst/>
            <a:gdLst>
              <a:gd name="connsiteX0" fmla="*/ 152068 w 912388"/>
              <a:gd name="connsiteY0" fmla="*/ 0 h 8526263"/>
              <a:gd name="connsiteX1" fmla="*/ 760320 w 912388"/>
              <a:gd name="connsiteY1" fmla="*/ 0 h 8526263"/>
              <a:gd name="connsiteX2" fmla="*/ 912388 w 912388"/>
              <a:gd name="connsiteY2" fmla="*/ 152068 h 8526263"/>
              <a:gd name="connsiteX3" fmla="*/ 912388 w 912388"/>
              <a:gd name="connsiteY3" fmla="*/ 8526263 h 8526263"/>
              <a:gd name="connsiteX4" fmla="*/ 912388 w 912388"/>
              <a:gd name="connsiteY4" fmla="*/ 8526263 h 8526263"/>
              <a:gd name="connsiteX5" fmla="*/ 0 w 912388"/>
              <a:gd name="connsiteY5" fmla="*/ 8526263 h 8526263"/>
              <a:gd name="connsiteX6" fmla="*/ 0 w 912388"/>
              <a:gd name="connsiteY6" fmla="*/ 8526263 h 8526263"/>
              <a:gd name="connsiteX7" fmla="*/ 0 w 912388"/>
              <a:gd name="connsiteY7" fmla="*/ 152068 h 8526263"/>
              <a:gd name="connsiteX8" fmla="*/ 152068 w 912388"/>
              <a:gd name="connsiteY8" fmla="*/ 0 h 852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388" h="8526263">
                <a:moveTo>
                  <a:pt x="912388" y="1421078"/>
                </a:moveTo>
                <a:lnTo>
                  <a:pt x="912388" y="7105185"/>
                </a:lnTo>
                <a:cubicBezTo>
                  <a:pt x="912388" y="7890024"/>
                  <a:pt x="905102" y="8526258"/>
                  <a:pt x="896115" y="8526258"/>
                </a:cubicBezTo>
                <a:lnTo>
                  <a:pt x="0" y="8526258"/>
                </a:lnTo>
                <a:lnTo>
                  <a:pt x="0" y="8526258"/>
                </a:lnTo>
                <a:lnTo>
                  <a:pt x="0" y="5"/>
                </a:lnTo>
                <a:lnTo>
                  <a:pt x="0" y="5"/>
                </a:lnTo>
                <a:lnTo>
                  <a:pt x="896115" y="5"/>
                </a:lnTo>
                <a:cubicBezTo>
                  <a:pt x="905102" y="5"/>
                  <a:pt x="912388" y="636239"/>
                  <a:pt x="912388" y="142107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7585" tIns="64859" rIns="64859" bIns="64860" numCol="1" spcCol="1270" anchor="ctr" anchorCtr="0">
            <a:no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Viết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995310" y="4562126"/>
            <a:ext cx="982573" cy="1403676"/>
          </a:xfrm>
          <a:custGeom>
            <a:avLst/>
            <a:gdLst>
              <a:gd name="connsiteX0" fmla="*/ 0 w 1403675"/>
              <a:gd name="connsiteY0" fmla="*/ 0 h 982572"/>
              <a:gd name="connsiteX1" fmla="*/ 912389 w 1403675"/>
              <a:gd name="connsiteY1" fmla="*/ 0 h 982572"/>
              <a:gd name="connsiteX2" fmla="*/ 1403675 w 1403675"/>
              <a:gd name="connsiteY2" fmla="*/ 491286 h 982572"/>
              <a:gd name="connsiteX3" fmla="*/ 912389 w 1403675"/>
              <a:gd name="connsiteY3" fmla="*/ 982572 h 982572"/>
              <a:gd name="connsiteX4" fmla="*/ 0 w 1403675"/>
              <a:gd name="connsiteY4" fmla="*/ 982572 h 982572"/>
              <a:gd name="connsiteX5" fmla="*/ 491286 w 1403675"/>
              <a:gd name="connsiteY5" fmla="*/ 491286 h 982572"/>
              <a:gd name="connsiteX6" fmla="*/ 0 w 1403675"/>
              <a:gd name="connsiteY6" fmla="*/ 0 h 98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3675" h="982572">
                <a:moveTo>
                  <a:pt x="1403674" y="0"/>
                </a:moveTo>
                <a:lnTo>
                  <a:pt x="1403674" y="638672"/>
                </a:lnTo>
                <a:lnTo>
                  <a:pt x="701838" y="982572"/>
                </a:lnTo>
                <a:lnTo>
                  <a:pt x="1" y="638672"/>
                </a:lnTo>
                <a:lnTo>
                  <a:pt x="1" y="0"/>
                </a:lnTo>
                <a:lnTo>
                  <a:pt x="701838" y="343900"/>
                </a:lnTo>
                <a:lnTo>
                  <a:pt x="1403674" y="0"/>
                </a:lnTo>
                <a:close/>
              </a:path>
            </a:pathLst>
          </a:custGeom>
          <a:solidFill>
            <a:srgbClr val="3C1206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6" tIns="508431" rIns="17145" bIns="508432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b="1" kern="1200" dirty="0" smtClean="0"/>
              <a:t>4</a:t>
            </a:r>
            <a:endParaRPr lang="en-US" sz="2700" b="1" kern="1200" dirty="0"/>
          </a:p>
        </p:txBody>
      </p:sp>
      <p:sp>
        <p:nvSpPr>
          <p:cNvPr id="16" name="Freeform 15"/>
          <p:cNvSpPr/>
          <p:nvPr/>
        </p:nvSpPr>
        <p:spPr>
          <a:xfrm>
            <a:off x="3116947" y="4562126"/>
            <a:ext cx="8526264" cy="912389"/>
          </a:xfrm>
          <a:custGeom>
            <a:avLst/>
            <a:gdLst>
              <a:gd name="connsiteX0" fmla="*/ 152068 w 912388"/>
              <a:gd name="connsiteY0" fmla="*/ 0 h 8526263"/>
              <a:gd name="connsiteX1" fmla="*/ 760320 w 912388"/>
              <a:gd name="connsiteY1" fmla="*/ 0 h 8526263"/>
              <a:gd name="connsiteX2" fmla="*/ 912388 w 912388"/>
              <a:gd name="connsiteY2" fmla="*/ 152068 h 8526263"/>
              <a:gd name="connsiteX3" fmla="*/ 912388 w 912388"/>
              <a:gd name="connsiteY3" fmla="*/ 8526263 h 8526263"/>
              <a:gd name="connsiteX4" fmla="*/ 912388 w 912388"/>
              <a:gd name="connsiteY4" fmla="*/ 8526263 h 8526263"/>
              <a:gd name="connsiteX5" fmla="*/ 0 w 912388"/>
              <a:gd name="connsiteY5" fmla="*/ 8526263 h 8526263"/>
              <a:gd name="connsiteX6" fmla="*/ 0 w 912388"/>
              <a:gd name="connsiteY6" fmla="*/ 8526263 h 8526263"/>
              <a:gd name="connsiteX7" fmla="*/ 0 w 912388"/>
              <a:gd name="connsiteY7" fmla="*/ 152068 h 8526263"/>
              <a:gd name="connsiteX8" fmla="*/ 152068 w 912388"/>
              <a:gd name="connsiteY8" fmla="*/ 0 h 852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388" h="8526263">
                <a:moveTo>
                  <a:pt x="912388" y="1421078"/>
                </a:moveTo>
                <a:lnTo>
                  <a:pt x="912388" y="7105185"/>
                </a:lnTo>
                <a:cubicBezTo>
                  <a:pt x="912388" y="7890024"/>
                  <a:pt x="905102" y="8526258"/>
                  <a:pt x="896115" y="8526258"/>
                </a:cubicBezTo>
                <a:lnTo>
                  <a:pt x="0" y="8526258"/>
                </a:lnTo>
                <a:lnTo>
                  <a:pt x="0" y="8526258"/>
                </a:lnTo>
                <a:lnTo>
                  <a:pt x="0" y="5"/>
                </a:lnTo>
                <a:lnTo>
                  <a:pt x="0" y="5"/>
                </a:lnTo>
                <a:lnTo>
                  <a:pt x="896115" y="5"/>
                </a:lnTo>
                <a:cubicBezTo>
                  <a:pt x="905102" y="5"/>
                  <a:pt x="912388" y="636239"/>
                  <a:pt x="912388" y="142107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7585" tIns="64859" rIns="64859" bIns="64860" numCol="1" spcCol="1270" anchor="ctr" anchorCtr="0">
            <a:noAutofit/>
          </a:bodyPr>
          <a:lstStyle/>
          <a:p>
            <a:pPr marL="0" lv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Chỉnh sửa hoàn thiện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 indent="-285750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1426" y="156485"/>
            <a:ext cx="965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VIẾT BÀI VỀ MỘT TẬP THƠ, TẬP TRUYỆN NGẮN, TIỂU THUYẾT</a:t>
            </a:r>
            <a:r>
              <a:rPr lang="en-US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1480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60399" y="720450"/>
            <a:ext cx="8150249" cy="483403"/>
            <a:chOff x="-288924" y="1892300"/>
            <a:chExt cx="10764735" cy="966932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735101" cy="954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smtClean="0">
                  <a:solidFill>
                    <a:srgbClr val="92AA4C">
                      <a:lumMod val="75000"/>
                    </a:srgb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BÁO CÁO KẾT QUẢ</a:t>
              </a:r>
              <a:endParaRPr lang="en-US" sz="2400" b="1" dirty="0">
                <a:solidFill>
                  <a:srgbClr val="92AA4C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-38082" y="-18083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13306763" y="113918"/>
              <a:ext cx="369510" cy="1200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99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491426" y="156485"/>
            <a:ext cx="965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VIẾT BÀI VỀ MỘT TẬP THƠ, TẬP TRUYỆN NGẮN, TIỂU THUYẾT</a:t>
            </a:r>
            <a:r>
              <a:rPr lang="en-US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31264"/>
              </p:ext>
            </p:extLst>
          </p:nvPr>
        </p:nvGraphicFramePr>
        <p:xfrm>
          <a:off x="1326229" y="1396033"/>
          <a:ext cx="10260823" cy="4879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970">
                  <a:extLst>
                    <a:ext uri="{9D8B030D-6E8A-4147-A177-3AD203B41FA5}">
                      <a16:colId xmlns:a16="http://schemas.microsoft.com/office/drawing/2014/main" val="1506178399"/>
                    </a:ext>
                  </a:extLst>
                </a:gridCol>
                <a:gridCol w="7388889">
                  <a:extLst>
                    <a:ext uri="{9D8B030D-6E8A-4147-A177-3AD203B41FA5}">
                      <a16:colId xmlns:a16="http://schemas.microsoft.com/office/drawing/2014/main" val="245630391"/>
                    </a:ext>
                  </a:extLst>
                </a:gridCol>
                <a:gridCol w="2094964">
                  <a:extLst>
                    <a:ext uri="{9D8B030D-6E8A-4147-A177-3AD203B41FA5}">
                      <a16:colId xmlns:a16="http://schemas.microsoft.com/office/drawing/2014/main" val="2887075413"/>
                    </a:ext>
                  </a:extLst>
                </a:gridCol>
              </a:tblGrid>
              <a:tr h="49966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STT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</a:t>
                      </a:r>
                      <a:r>
                        <a:rPr lang="vi-VN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 xét, đánh giá bài viết theo hướng nghiên cứu: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Đạt/ Chưa đạt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49867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Xác định và trình bày được những vấn đề trọng tâm của tác phẩm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390604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Thể hiện quan điểm và thái độ của người viết về vấn đề được đề cập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396428"/>
                  </a:ext>
                </a:extLst>
              </a:tr>
              <a:tr h="97321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lý lẽ bằng chứng phù hợp để triển khai các Ý được nêu trong bài viết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53401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Tổ chức bài văn thành ba phần hợp lý</a:t>
                      </a:r>
                      <a:r>
                        <a:rPr lang="en-US" sz="1400">
                          <a:effectLst/>
                        </a:rPr>
                        <a:t>:</a:t>
                      </a:r>
                      <a:r>
                        <a:rPr lang="vi-VN" sz="1400">
                          <a:effectLst/>
                        </a:rPr>
                        <a:t> mở bài thân bài và kết bài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76922"/>
                  </a:ext>
                </a:extLst>
              </a:tr>
              <a:tr h="97321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các phương thức liên kết để tạo sự liền mạch nhất quán trong từng đoạn và giữa các đoạn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2911423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Dùng từ đặt câu đúng diễn đạt trong sáng rõ ràng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718498"/>
                  </a:ext>
                </a:extLst>
              </a:tr>
              <a:tr h="48660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Viết đúng chính tả trình bày bài viết đúng quy cách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45092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05102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60399" y="720450"/>
            <a:ext cx="8150249" cy="483403"/>
            <a:chOff x="-288924" y="1892300"/>
            <a:chExt cx="10764735" cy="966932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735101" cy="954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BÁO CÁO KẾT QUẢ</a:t>
              </a:r>
              <a:endParaRPr lang="en-US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-38082" y="-18083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13306763" y="113918"/>
              <a:ext cx="369510" cy="1200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99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491426" y="156485"/>
            <a:ext cx="965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VIẾT BÀI VỀ MỘT TẬP THƠ, TẬP TRUYỆN NGẮN, TIỂU THUYẾT</a:t>
            </a:r>
            <a:r>
              <a:rPr lang="en-US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892055"/>
              </p:ext>
            </p:extLst>
          </p:nvPr>
        </p:nvGraphicFramePr>
        <p:xfrm>
          <a:off x="1081924" y="1548138"/>
          <a:ext cx="10644731" cy="4887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040">
                  <a:extLst>
                    <a:ext uri="{9D8B030D-6E8A-4147-A177-3AD203B41FA5}">
                      <a16:colId xmlns:a16="http://schemas.microsoft.com/office/drawing/2014/main" val="2803850521"/>
                    </a:ext>
                  </a:extLst>
                </a:gridCol>
                <a:gridCol w="7665344">
                  <a:extLst>
                    <a:ext uri="{9D8B030D-6E8A-4147-A177-3AD203B41FA5}">
                      <a16:colId xmlns:a16="http://schemas.microsoft.com/office/drawing/2014/main" val="977816543"/>
                    </a:ext>
                  </a:extLst>
                </a:gridCol>
                <a:gridCol w="2173347">
                  <a:extLst>
                    <a:ext uri="{9D8B030D-6E8A-4147-A177-3AD203B41FA5}">
                      <a16:colId xmlns:a16="http://schemas.microsoft.com/office/drawing/2014/main" val="3712778248"/>
                    </a:ext>
                  </a:extLst>
                </a:gridCol>
              </a:tblGrid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 smtClean="0">
                          <a:solidFill>
                            <a:schemeClr val="tx1"/>
                          </a:solidFill>
                          <a:effectLst/>
                        </a:rPr>
                        <a:t>STT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thưởng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 smtClean="0">
                          <a:solidFill>
                            <a:schemeClr val="tx1"/>
                          </a:solidFill>
                          <a:effectLst/>
                        </a:rPr>
                        <a:t>Đạt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</a:rPr>
                        <a:t>/ Chưa đạt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25383"/>
                  </a:ext>
                </a:extLst>
              </a:tr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Bộc lộ được những cảm xúc suy nghĩ và trải nghiệm cá nhân về tác phẩm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2144916"/>
                  </a:ext>
                </a:extLst>
              </a:tr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Làm nổi bật được những nét đặc sắc về nội dung nghệ thuật của tác phẩm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1530855"/>
                  </a:ext>
                </a:extLst>
              </a:tr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Tổ chức bài văn linh hoạt mở bài và kết bài có tính gợi mở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614757"/>
                  </a:ext>
                </a:extLst>
              </a:tr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các phương tiện liên kết để tạo sự liền mạch nhất quán trong từng đoạn và giữa các đoạn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6533266"/>
                  </a:ext>
                </a:extLst>
              </a:tr>
              <a:tr h="70081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kết hợp các yếu tố biểu cảm với thuyết minh nghị luận một cách hiệu quả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524647"/>
                  </a:ext>
                </a:extLst>
              </a:tr>
              <a:tr h="34135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Dùng từ đặt câu đúng diễn đạt rõ ràng trong sáng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3106"/>
                  </a:ext>
                </a:extLst>
              </a:tr>
              <a:tr h="34135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Viết đúng chính tả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vi-VN" sz="1400">
                          <a:effectLst/>
                        </a:rPr>
                        <a:t> trình bày bài viết đúng quy cách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08302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49620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60399" y="720450"/>
            <a:ext cx="8150249" cy="483403"/>
            <a:chOff x="-288924" y="1892300"/>
            <a:chExt cx="10764735" cy="966932"/>
          </a:xfrm>
        </p:grpSpPr>
        <p:sp>
          <p:nvSpPr>
            <p:cNvPr id="43" name="Rounded Rectangle 4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D93A5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06477" y="1905000"/>
              <a:ext cx="735101" cy="954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87564" y="1892300"/>
              <a:ext cx="8388247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AA4C">
                      <a:lumMod val="75000"/>
                    </a:srgb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smtClean="0">
                  <a:solidFill>
                    <a:srgbClr val="92AA4C">
                      <a:lumMod val="75000"/>
                    </a:srgb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BÁO CÁO KẾT QUẢ</a:t>
              </a:r>
              <a:endParaRPr lang="en-US" sz="2400" b="1" dirty="0">
                <a:solidFill>
                  <a:srgbClr val="92AA4C">
                    <a:lumMod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-38082" y="-18083"/>
            <a:ext cx="12172891" cy="717947"/>
            <a:chOff x="36636" y="-32725"/>
            <a:chExt cx="24348951" cy="1436081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36" y="-32725"/>
              <a:ext cx="24348951" cy="1436081"/>
            </a:xfrm>
            <a:prstGeom prst="rect">
              <a:avLst/>
            </a:prstGeom>
            <a:solidFill>
              <a:srgbClr val="AF073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13306763" y="113918"/>
              <a:ext cx="369510" cy="12002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99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491426" y="156485"/>
            <a:ext cx="965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VIẾT BÀI VỀ MỘT TẬP THƠ, TẬP TRUYỆN NGẮN, TIỂU THUYẾT</a:t>
            </a:r>
            <a:r>
              <a:rPr lang="en-US" b="1" dirty="0">
                <a:solidFill>
                  <a:prstClr val="black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1810"/>
              </p:ext>
            </p:extLst>
          </p:nvPr>
        </p:nvGraphicFramePr>
        <p:xfrm>
          <a:off x="1270387" y="1842761"/>
          <a:ext cx="10288745" cy="4327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084">
                  <a:extLst>
                    <a:ext uri="{9D8B030D-6E8A-4147-A177-3AD203B41FA5}">
                      <a16:colId xmlns:a16="http://schemas.microsoft.com/office/drawing/2014/main" val="714742396"/>
                    </a:ext>
                  </a:extLst>
                </a:gridCol>
                <a:gridCol w="7408996">
                  <a:extLst>
                    <a:ext uri="{9D8B030D-6E8A-4147-A177-3AD203B41FA5}">
                      <a16:colId xmlns:a16="http://schemas.microsoft.com/office/drawing/2014/main" val="1737569704"/>
                    </a:ext>
                  </a:extLst>
                </a:gridCol>
                <a:gridCol w="2100665">
                  <a:extLst>
                    <a:ext uri="{9D8B030D-6E8A-4147-A177-3AD203B41FA5}">
                      <a16:colId xmlns:a16="http://schemas.microsoft.com/office/drawing/2014/main" val="2851186969"/>
                    </a:ext>
                  </a:extLst>
                </a:gridCol>
              </a:tblGrid>
              <a:tr h="67009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 smtClean="0">
                          <a:solidFill>
                            <a:schemeClr val="tx1"/>
                          </a:solidFill>
                          <a:effectLst/>
                        </a:rPr>
                        <a:t>STT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quảng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 smtClean="0">
                          <a:solidFill>
                            <a:schemeClr val="tx1"/>
                          </a:solidFill>
                          <a:effectLst/>
                        </a:rPr>
                        <a:t>Đạt</a:t>
                      </a:r>
                      <a:r>
                        <a:rPr lang="vi-VN" sz="1400" dirty="0">
                          <a:solidFill>
                            <a:schemeClr val="tx1"/>
                          </a:solidFill>
                          <a:effectLst/>
                        </a:rPr>
                        <a:t>/ Chưa đạt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27312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Xác định và trình bày giới thiệu được các thông tin cơ bản về tác phẩm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3023195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Thể hiện được nội dung thông tin một cách linh hoạt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031988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các phương pháp trình bày thông tin hợp lý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4858633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Tổ chức bài văn thành ba phần hợp lý: mở bài thân bài và kết bài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9489652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Sử dụng các phương tiện liên kết để tạo sự liền mạch nhất quán trong từng đoạn và giữa đoạn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030158"/>
                  </a:ext>
                </a:extLst>
              </a:tr>
              <a:tr h="56382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Dùng từ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vi-VN" sz="1400">
                          <a:effectLst/>
                        </a:rPr>
                        <a:t> đặt câu đúng</a:t>
                      </a:r>
                      <a:r>
                        <a:rPr lang="en-US" sz="1400">
                          <a:effectLst/>
                        </a:rPr>
                        <a:t>;</a:t>
                      </a:r>
                      <a:r>
                        <a:rPr lang="vi-VN" sz="1400">
                          <a:effectLst/>
                        </a:rPr>
                        <a:t> diễn đạt rõ ràng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vi-VN" sz="1400">
                          <a:effectLst/>
                        </a:rPr>
                        <a:t> trong sáng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371867"/>
                  </a:ext>
                </a:extLst>
              </a:tr>
              <a:tr h="2746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Viết đúng chính tả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vi-VN" sz="1400">
                          <a:effectLst/>
                        </a:rPr>
                        <a:t> trình bày bài viết đúng quy cách</a:t>
                      </a: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11440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45923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0.001|0.5|0.5|0.5|1|0.5"/>
  <p:tag name="ISPRING_SLIDE_INDENT_LEVEL" val="0"/>
  <p:tag name="ISPRING_PRESENTER_ID" val="{FF623B7A-74D3-4DDF-9EBB-983EBBD9C1F8}"/>
  <p:tag name="GENSWF_ADVANCE_TIME" val="5"/>
  <p:tag name="GENSWF_SLIDE_TITLE" val="Hình tượng nhân vật &quot;khách&quot; và cảm xúc trước sông Bạch Đằng."/>
  <p:tag name="ISPRING_SLIDE_ID_2" val="{411966D0-E3EA-409A-A9D2-735CBB0F8CB7}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773</Words>
  <Application>Microsoft Office PowerPoint</Application>
  <PresentationFormat>Widescreen</PresentationFormat>
  <Paragraphs>131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AvantGarde-Demi</vt:lpstr>
      <vt:lpstr>Arial</vt:lpstr>
      <vt:lpstr>Calibri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usee</dc:creator>
  <cp:lastModifiedBy>usee</cp:lastModifiedBy>
  <cp:revision>34</cp:revision>
  <dcterms:created xsi:type="dcterms:W3CDTF">2022-03-15T07:52:22Z</dcterms:created>
  <dcterms:modified xsi:type="dcterms:W3CDTF">2022-08-22T08:58:19Z</dcterms:modified>
</cp:coreProperties>
</file>