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60" r:id="rId4"/>
    <p:sldId id="258" r:id="rId5"/>
    <p:sldId id="257" r:id="rId6"/>
    <p:sldId id="281" r:id="rId7"/>
    <p:sldId id="259" r:id="rId8"/>
    <p:sldId id="289" r:id="rId9"/>
    <p:sldId id="290" r:id="rId10"/>
    <p:sldId id="287" r:id="rId11"/>
    <p:sldId id="272" r:id="rId12"/>
    <p:sldId id="291" r:id="rId13"/>
    <p:sldId id="292" r:id="rId14"/>
    <p:sldId id="285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9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B87"/>
    <a:srgbClr val="D9C49B"/>
    <a:srgbClr val="760000"/>
    <a:srgbClr val="A20000"/>
    <a:srgbClr val="F5B5B7"/>
    <a:srgbClr val="EC74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0"/>
      </p:cViewPr>
      <p:guideLst>
        <p:guide orient="horz" pos="2183"/>
        <p:guide pos="39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20F00-203D-4D45-9DD9-83D555EAB2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99EE6C8-8B7E-4138-99CF-1DA305199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B78CA8-615A-4B5D-BDD9-6E82706CB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82D232-02A3-4C22-A37D-CB6291B1D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9FD037-E05E-4A2C-BF46-C84B22C6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748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7DAEF-06F1-41BB-9B58-671996CF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7B609FD-15E9-46B9-A344-D18B9F3B0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550CD3-B7E8-4C33-BC7E-3BB64F88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6F5812-781A-48E4-A8F0-DB3B0850C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6BED77-0D2F-49A3-9B93-677901E4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67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EC32BF1-982F-4E0F-9A37-7C3EC478D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DE37A8-64F6-4A02-B0DF-2BB37406A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E327BF-FA35-4D76-AA9F-5CF82183D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3D3471-E92D-4C92-80C9-559A0262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41D84-A6FF-4B43-873E-2B1DD6D0A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55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CE055B-22B1-43F4-A27D-C605AB64A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E3D288-326A-4361-831D-13A8846A8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A0924E-CC2D-40C6-BB88-4C11F20F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4F5708-3257-43D2-8B68-05C4D0040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9C60D0-A4EB-4C3B-B445-66E40D02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74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396EAD-E875-4292-B97A-98FDA59EA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D600E1-3580-4BCF-A487-6DDDE9D7D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C7154-94C9-4055-AB6D-DD09D843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0F7393-B3D6-4E0B-ADE1-4A7597DF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769053-23C2-4344-AA47-D8243F723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39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F5B4B6-41DD-4CA3-9A67-F3EE8F6E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EF3F6A-BB2D-4641-8FC6-09D040B8D8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9147E4D-414B-439B-8279-B86936A3E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E5923-6395-4D46-A0A5-A6DFC4FBF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973F1A-E8CA-4740-8CB9-2A197112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504F25-E586-4DC0-AB9F-3C1B02A82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374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DAC0F7-7AE7-46C3-91EA-D554859B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653EEA-16DB-458E-BDB5-60E38DB0B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6B41480-6BD8-46CF-B255-6BDAEDC69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4ED071B-133B-4B72-B6BB-EFE3F5F315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42236C8-4715-4AFF-B278-C51E44741F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2986EA3-12CE-404C-A417-73FB8A29D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982830F-05C1-4786-A03C-CA49A3C8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2241B21-D7D5-4045-BB94-8EA7D0B1D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82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72EFC3-1B67-4136-8723-56976F93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47466E-AC07-4098-938A-F39F2141E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B030A6-9C92-4E0B-A11D-4A2793326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B38A23-DAF1-4EAB-87A0-E7751CA1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22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9AAC26-206D-418C-BD94-0B7604107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3E18BFA-B2E9-4916-89E8-A8D06001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D4D695-B0AC-4340-B720-85DB77644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61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2D6EB4-39C2-49CC-911D-80FD33DB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929E2A-DE9B-44BF-A362-DDA3F33B7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26BC36A-1E36-41E7-8557-E207B87F9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AE81B3-37FC-4556-BE61-04361EB52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212ECF-5DDD-4E32-A6FA-883EE8EC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55E42A-D356-4904-8BF7-C4D65A29C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4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522656-35ED-4AAA-AE5C-285FDB63B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C4FC04B-B5BB-42DE-B6E5-BFA6E33B95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32A317-86FA-4612-AE2E-1B54E1F2E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99E0FA-1152-4220-B62E-01437364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6D756-2388-48DD-A2EF-01EF38507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B0A506-FB17-4AC7-B2E5-10396729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9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CE6060D-8685-4897-B351-9235C7D6560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8A0E374-495C-4538-A0F3-0DA818D3D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1388A0-181C-4EE4-9CF4-A4DB7A2F4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6BCE76-390F-40C0-AA36-672A38A2D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33357-DC5C-4C19-AC72-D2BC41FA0030}" type="datetimeFigureOut">
              <a:rPr lang="zh-CN" altLang="en-US" smtClean="0"/>
              <a:pPr/>
              <a:t>2022/8/31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14542C-0050-4DD9-9ED4-DF969E912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F9B7FC-D5B0-4912-9CF2-F8872C2F9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492D3-5608-4502-9E86-E5DEF97D61F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83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E66452-4227-40E3-A514-E42E9DDB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8F3AD01-A7E2-4F41-98C6-035266E09A2E}"/>
              </a:ext>
            </a:extLst>
          </p:cNvPr>
          <p:cNvSpPr txBox="1"/>
          <p:nvPr/>
        </p:nvSpPr>
        <p:spPr>
          <a:xfrm>
            <a:off x="-2596281" y="1220246"/>
            <a:ext cx="9201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effectLst>
                  <a:glow rad="254000">
                    <a:schemeClr val="bg1">
                      <a:lumMod val="95000"/>
                      <a:alpha val="70000"/>
                    </a:schemeClr>
                  </a:glow>
                </a:effectLst>
                <a:latin typeface="#9Slide06 Ong Do Gia" panose="02040603050506020204" pitchFamily="18" charset="0"/>
              </a:rPr>
              <a:t>CHUYÊN ĐỀ 3</a:t>
            </a:r>
            <a:endParaRPr lang="en-US" sz="3600">
              <a:effectLst>
                <a:glow rad="254000">
                  <a:schemeClr val="bg1">
                    <a:lumMod val="95000"/>
                    <a:alpha val="70000"/>
                  </a:schemeClr>
                </a:glow>
              </a:effectLst>
              <a:latin typeface="#9Slide06 Ong Do Gia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0434EC-DD2B-42BA-9854-A3642F2FB8F1}"/>
              </a:ext>
            </a:extLst>
          </p:cNvPr>
          <p:cNvSpPr txBox="1"/>
          <p:nvPr/>
        </p:nvSpPr>
        <p:spPr>
          <a:xfrm>
            <a:off x="180474" y="2094684"/>
            <a:ext cx="11754852" cy="156966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#9Slide02 Tieu de rat dai 02" panose="020B0606020202050201" pitchFamily="34" charset="0"/>
              </a:rPr>
              <a:t>ĐỌC, VIẾT, GIỚI THIỆU MỘT TẬP THƠ, </a:t>
            </a:r>
          </a:p>
          <a:p>
            <a:pPr algn="ctr"/>
            <a:r>
              <a:rPr lang="en-US" sz="4800" b="1">
                <a:latin typeface="#9Slide02 Tieu de rat dai 02" panose="020B0606020202050201" pitchFamily="34" charset="0"/>
              </a:rPr>
              <a:t>MỘT TẬP TRUYỆN NGẮN HOẶC MỘT TIỂU THUYẾT</a:t>
            </a:r>
            <a:endParaRPr lang="en-US" sz="4800">
              <a:latin typeface="#9Slide02 Tieu de rat dai 02" panose="020B0606020202050201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1700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2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4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66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663E594-A0BA-4E9D-8F09-DA07A4923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D098213A-28F1-4D2B-86E4-E4DC1A7FFCBE}"/>
              </a:ext>
            </a:extLst>
          </p:cNvPr>
          <p:cNvSpPr/>
          <p:nvPr/>
        </p:nvSpPr>
        <p:spPr>
          <a:xfrm>
            <a:off x="3552825" y="1038225"/>
            <a:ext cx="4781550" cy="4781550"/>
          </a:xfrm>
          <a:prstGeom prst="ellipse">
            <a:avLst/>
          </a:prstGeom>
          <a:solidFill>
            <a:schemeClr val="bg1">
              <a:lumMod val="95000"/>
              <a:alpha val="71000"/>
            </a:schemeClr>
          </a:solidFill>
          <a:ln w="698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666341" y="1802266"/>
            <a:ext cx="2554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>
                <a:latin typeface="Cambria" panose="02040503050406030204" pitchFamily="18" charset="0"/>
                <a:ea typeface="字魂24号-镇魂手书" pitchFamily="2" charset="-122"/>
              </a:rPr>
              <a:t>II</a:t>
            </a:r>
            <a:endParaRPr lang="zh-CN" altLang="en-US" sz="8000" dirty="0">
              <a:latin typeface="Cambria" panose="02040503050406030204" pitchFamily="18" charset="0"/>
              <a:ea typeface="字魂24号-镇魂手书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8321" y="3000776"/>
            <a:ext cx="4781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latin typeface="Cambria" panose="02040503050406030204" pitchFamily="18" charset="0"/>
                <a:ea typeface="Cambria" panose="02040503050406030204" pitchFamily="18" charset="0"/>
              </a:rPr>
              <a:t>THỰC HÀNH ĐỌC</a:t>
            </a:r>
            <a:endParaRPr lang="zh-CN" altLang="en-US" sz="5400" b="1" dirty="0">
              <a:latin typeface="Cambria" panose="02040503050406030204" pitchFamily="18" charset="0"/>
              <a:ea typeface="仓耳羽辰体-谷力 W03" pitchFamily="18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5603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4FACCABF-0C97-43BC-AB7D-A1B4DB16B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472EC689-7A77-467F-9722-32BE8E655D9E}"/>
              </a:ext>
            </a:extLst>
          </p:cNvPr>
          <p:cNvSpPr/>
          <p:nvPr/>
        </p:nvSpPr>
        <p:spPr>
          <a:xfrm>
            <a:off x="776139" y="933450"/>
            <a:ext cx="10690148" cy="535305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6A6FD57D-FAEE-4694-B160-A7CA3699049F}"/>
              </a:ext>
            </a:extLst>
          </p:cNvPr>
          <p:cNvSpPr/>
          <p:nvPr/>
        </p:nvSpPr>
        <p:spPr>
          <a:xfrm>
            <a:off x="564431" y="276285"/>
            <a:ext cx="508719" cy="5087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3D98D5-7C9C-4C16-990E-F877E0483435}"/>
              </a:ext>
            </a:extLst>
          </p:cNvPr>
          <p:cNvSpPr txBox="1"/>
          <p:nvPr/>
        </p:nvSpPr>
        <p:spPr>
          <a:xfrm>
            <a:off x="776138" y="200229"/>
            <a:ext cx="938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877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Phiếu đọc sách 1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527364-45F0-4B17-A425-E04CAE9DC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505604"/>
              </p:ext>
            </p:extLst>
          </p:nvPr>
        </p:nvGraphicFramePr>
        <p:xfrm>
          <a:off x="836024" y="901043"/>
          <a:ext cx="10593976" cy="2545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93976">
                  <a:extLst>
                    <a:ext uri="{9D8B030D-6E8A-4147-A177-3AD203B41FA5}">
                      <a16:colId xmlns:a16="http://schemas.microsoft.com/office/drawing/2014/main" val="859306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ĐỌC SÁCH</a:t>
                      </a:r>
                      <a:endParaRPr lang="en-US" sz="13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just"/>
                      <a:r>
                        <a:rPr lang="en-US" sz="18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đọc:</a:t>
                      </a:r>
                    </a:p>
                    <a:p>
                      <a:pPr algn="just"/>
                      <a:r>
                        <a:rPr lang="en-US" sz="18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I.Thông tin chung về tác phẩm</a:t>
                      </a:r>
                    </a:p>
                    <a:p>
                      <a:pPr algn="just"/>
                      <a:r>
                        <a:rPr lang="en-US" sz="18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-Tên tác phẩm /                    - Tác giả                                                             - Thể loại</a:t>
                      </a:r>
                    </a:p>
                    <a:p>
                      <a:pPr algn="just"/>
                      <a:r>
                        <a:rPr lang="en-US" sz="18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-Nhà xuất bản</a:t>
                      </a:r>
                    </a:p>
                    <a:p>
                      <a:pPr algn="just"/>
                      <a:r>
                        <a:rPr lang="en-US" sz="18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-Nơi xuất bản                       -Năm xuất bản                        -Số trang                     -Khổ</a:t>
                      </a:r>
                    </a:p>
                    <a:p>
                      <a:pPr algn="just"/>
                      <a:r>
                        <a:rPr lang="en-US" sz="18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II.Thông tin cụ thể</a:t>
                      </a:r>
                      <a:r>
                        <a:rPr lang="vi-VN" sz="180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13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3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0565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BA77744-1D63-4DCC-AF5D-C952FDF34A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993630"/>
              </p:ext>
            </p:extLst>
          </p:nvPr>
        </p:nvGraphicFramePr>
        <p:xfrm>
          <a:off x="757646" y="3174273"/>
          <a:ext cx="10724603" cy="3276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3554">
                  <a:extLst>
                    <a:ext uri="{9D8B030D-6E8A-4147-A177-3AD203B41FA5}">
                      <a16:colId xmlns:a16="http://schemas.microsoft.com/office/drawing/2014/main" val="2749757085"/>
                    </a:ext>
                  </a:extLst>
                </a:gridCol>
                <a:gridCol w="3309517">
                  <a:extLst>
                    <a:ext uri="{9D8B030D-6E8A-4147-A177-3AD203B41FA5}">
                      <a16:colId xmlns:a16="http://schemas.microsoft.com/office/drawing/2014/main" val="3051071137"/>
                    </a:ext>
                  </a:extLst>
                </a:gridCol>
                <a:gridCol w="3561532">
                  <a:extLst>
                    <a:ext uri="{9D8B030D-6E8A-4147-A177-3AD203B41FA5}">
                      <a16:colId xmlns:a16="http://schemas.microsoft.com/office/drawing/2014/main" val="1325942659"/>
                    </a:ext>
                  </a:extLst>
                </a:gridCol>
              </a:tblGrid>
              <a:tr h="511526">
                <a:tc>
                  <a:txBody>
                    <a:bodyPr/>
                    <a:lstStyle/>
                    <a:p>
                      <a:pPr algn="l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Yếu tố trong thơ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Thể hiện trong văn bản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Cảm nhận của tôi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070765"/>
                  </a:ext>
                </a:extLst>
              </a:tr>
              <a:tr h="341017"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Hình ảnh, từ hay: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878131"/>
                  </a:ext>
                </a:extLst>
              </a:tr>
              <a:tr h="852543">
                <a:tc>
                  <a:txBody>
                    <a:bodyPr/>
                    <a:lstStyle/>
                    <a:p>
                      <a:pPr algn="l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Tính nhạc:thể thơ, nhịp thơ, gieo vần, từ láy...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270066"/>
                  </a:ext>
                </a:extLst>
              </a:tr>
              <a:tr h="511526"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Chủ thể trữ tình trong bài thơ: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022347"/>
                  </a:ext>
                </a:extLst>
              </a:tr>
              <a:tr h="511526"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Mạch cảm xúc của bài thơ: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646230"/>
                  </a:ext>
                </a:extLst>
              </a:tr>
              <a:tr h="546627"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Thông điệp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946" marR="5594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9352483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4FACCABF-0C97-43BC-AB7D-A1B4DB16B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472EC689-7A77-467F-9722-32BE8E655D9E}"/>
              </a:ext>
            </a:extLst>
          </p:cNvPr>
          <p:cNvSpPr/>
          <p:nvPr/>
        </p:nvSpPr>
        <p:spPr>
          <a:xfrm>
            <a:off x="776139" y="933450"/>
            <a:ext cx="10690148" cy="535305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527364-45F0-4B17-A425-E04CAE9DC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15082"/>
              </p:ext>
            </p:extLst>
          </p:nvPr>
        </p:nvGraphicFramePr>
        <p:xfrm>
          <a:off x="862149" y="940232"/>
          <a:ext cx="10593976" cy="5105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93976">
                  <a:extLst>
                    <a:ext uri="{9D8B030D-6E8A-4147-A177-3AD203B41FA5}">
                      <a16:colId xmlns:a16="http://schemas.microsoft.com/office/drawing/2014/main" val="859306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 HỌC TẬP</a:t>
                      </a:r>
                    </a:p>
                    <a:p>
                      <a:pPr algn="ctr"/>
                      <a:r>
                        <a:rPr lang="en-US" sz="28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(NHÓM 1, 3)</a:t>
                      </a:r>
                    </a:p>
                    <a:p>
                      <a:r>
                        <a:rPr lang="en-US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Câu hỏi: </a:t>
                      </a:r>
                      <a:r>
                        <a:rPr lang="vi-VN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 đọc một tác phẩm thơ thì cần chú ý những </a:t>
                      </a:r>
                      <a:r>
                        <a:rPr lang="en-US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 về cách đọc,ghi chép trong quá trình đọc</a:t>
                      </a:r>
                      <a:r>
                        <a:rPr lang="vi-VN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Nêu ví dụ về 1 tác phẩm cụ thể?</a:t>
                      </a:r>
                    </a:p>
                    <a:p>
                      <a:r>
                        <a:rPr lang="en-US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en-US" sz="2800" b="1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3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05655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7544995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4FACCABF-0C97-43BC-AB7D-A1B4DB16B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472EC689-7A77-467F-9722-32BE8E655D9E}"/>
              </a:ext>
            </a:extLst>
          </p:cNvPr>
          <p:cNvSpPr/>
          <p:nvPr/>
        </p:nvSpPr>
        <p:spPr>
          <a:xfrm>
            <a:off x="776139" y="933450"/>
            <a:ext cx="10690148" cy="535305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527364-45F0-4B17-A425-E04CAE9DC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59540"/>
              </p:ext>
            </p:extLst>
          </p:nvPr>
        </p:nvGraphicFramePr>
        <p:xfrm>
          <a:off x="862149" y="940232"/>
          <a:ext cx="10593976" cy="5532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93976">
                  <a:extLst>
                    <a:ext uri="{9D8B030D-6E8A-4147-A177-3AD203B41FA5}">
                      <a16:colId xmlns:a16="http://schemas.microsoft.com/office/drawing/2014/main" val="8593064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 HỌC TẬP</a:t>
                      </a:r>
                    </a:p>
                    <a:p>
                      <a:pPr algn="ctr"/>
                      <a:r>
                        <a:rPr lang="en-US" sz="28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(NHÓM 2, 4)</a:t>
                      </a:r>
                    </a:p>
                    <a:p>
                      <a:r>
                        <a:rPr lang="en-US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Câu hỏi: </a:t>
                      </a:r>
                      <a:r>
                        <a:rPr lang="vi-VN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 đọc một </a:t>
                      </a:r>
                      <a:r>
                        <a:rPr lang="en-US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tập truyện/tiểu thuyết</a:t>
                      </a:r>
                      <a:r>
                        <a:rPr lang="vi-VN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thì cần chú ý những </a:t>
                      </a:r>
                      <a:r>
                        <a:rPr lang="en-US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 về cách đọc,ghi chép trong quá trình đọc</a:t>
                      </a:r>
                      <a:r>
                        <a:rPr lang="vi-VN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Nêu ví dụ về 1 tác phẩm cụ thể?</a:t>
                      </a:r>
                    </a:p>
                    <a:p>
                      <a:r>
                        <a:rPr lang="en-US" sz="2800" b="1" i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endParaRPr lang="en-US" sz="2800" b="1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13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1400">
                          <a:solidFill>
                            <a:sysClr val="windowText" lastClr="000000"/>
                          </a:solidFill>
                          <a:effectLst/>
                        </a:rPr>
                        <a:t> </a:t>
                      </a:r>
                      <a:endParaRPr lang="en-US" sz="130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05655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227889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5D39867-D49B-4F2B-BCDD-F1B665383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00" name="Picture 4" descr="F:\345.png"/>
          <p:cNvPicPr>
            <a:picLocks noChangeAspect="1" noChangeArrowheads="1"/>
          </p:cNvPicPr>
          <p:nvPr/>
        </p:nvPicPr>
        <p:blipFill>
          <a:blip r:embed="rId4" cstate="print">
            <a:alphaModFix amt="60000"/>
          </a:blip>
          <a:srcRect/>
          <a:stretch>
            <a:fillRect/>
          </a:stretch>
        </p:blipFill>
        <p:spPr bwMode="auto">
          <a:xfrm>
            <a:off x="9235496" y="994153"/>
            <a:ext cx="2378759" cy="2936874"/>
          </a:xfrm>
          <a:prstGeom prst="rect">
            <a:avLst/>
          </a:prstGeom>
          <a:noFill/>
        </p:spPr>
      </p:pic>
      <p:sp>
        <p:nvSpPr>
          <p:cNvPr id="24" name="椭圆 23"/>
          <p:cNvSpPr/>
          <p:nvPr/>
        </p:nvSpPr>
        <p:spPr>
          <a:xfrm>
            <a:off x="525242" y="0"/>
            <a:ext cx="508719" cy="5087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137586-8FE4-4A9E-ACFC-EAB839D119D0}"/>
              </a:ext>
            </a:extLst>
          </p:cNvPr>
          <p:cNvSpPr txBox="1"/>
          <p:nvPr/>
        </p:nvSpPr>
        <p:spPr>
          <a:xfrm>
            <a:off x="763075" y="0"/>
            <a:ext cx="9388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877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Rubic đánh giá hoạt động nhóm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A3C9329-F6A4-4B0B-85D5-C830F7160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026549"/>
              </p:ext>
            </p:extLst>
          </p:nvPr>
        </p:nvGraphicFramePr>
        <p:xfrm>
          <a:off x="822960" y="731520"/>
          <a:ext cx="10829111" cy="67504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1432">
                  <a:extLst>
                    <a:ext uri="{9D8B030D-6E8A-4147-A177-3AD203B41FA5}">
                      <a16:colId xmlns:a16="http://schemas.microsoft.com/office/drawing/2014/main" val="3047055457"/>
                    </a:ext>
                  </a:extLst>
                </a:gridCol>
                <a:gridCol w="3543123">
                  <a:extLst>
                    <a:ext uri="{9D8B030D-6E8A-4147-A177-3AD203B41FA5}">
                      <a16:colId xmlns:a16="http://schemas.microsoft.com/office/drawing/2014/main" val="2820575479"/>
                    </a:ext>
                  </a:extLst>
                </a:gridCol>
                <a:gridCol w="2707278">
                  <a:extLst>
                    <a:ext uri="{9D8B030D-6E8A-4147-A177-3AD203B41FA5}">
                      <a16:colId xmlns:a16="http://schemas.microsoft.com/office/drawing/2014/main" val="269189866"/>
                    </a:ext>
                  </a:extLst>
                </a:gridCol>
                <a:gridCol w="2707278">
                  <a:extLst>
                    <a:ext uri="{9D8B030D-6E8A-4147-A177-3AD203B41FA5}">
                      <a16:colId xmlns:a16="http://schemas.microsoft.com/office/drawing/2014/main" val="2422127880"/>
                    </a:ext>
                  </a:extLst>
                </a:gridCol>
              </a:tblGrid>
              <a:tr h="4681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 CỐ GẮNG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 – 4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 LÀM TỐT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 – 7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 XUẤT SẮC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 – 10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extLst>
                  <a:ext uri="{0D108BD9-81ED-4DB2-BD59-A6C34878D82A}">
                    <a16:rowId xmlns:a16="http://schemas.microsoft.com/office/drawing/2014/main" val="3308840775"/>
                  </a:ext>
                </a:extLst>
              </a:tr>
              <a:tr h="1427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điểm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làm còn sơ sài, trình bày cẩu thả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 lỗi chính tả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làm tương đối đẩy đủ, chỉn chu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cẩn thận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lỗi chính tả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điểm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 làm tương đối đẩy đủ, chỉn chu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cẩn thận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có lỗi chính tả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sáng tạo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extLst>
                  <a:ext uri="{0D108BD9-81ED-4DB2-BD59-A6C34878D82A}">
                    <a16:rowId xmlns:a16="http://schemas.microsoft.com/office/drawing/2014/main" val="3260278771"/>
                  </a:ext>
                </a:extLst>
              </a:tr>
              <a:tr h="16674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1 - 3 điểm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trả lơi đúng câu hỏi trọng tâm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trả lời đủ hết các câu hỏi gợi dẫn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sơ sài mới dừng lại ở mức độ biết và nhận diện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– 5 điểm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tương đối đầy đủ các câu hỏi gợi dẫn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đúng trọng tâm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ít nhất 1 – 2 ý mở rộng nâng cao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điểm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tương đối đầy đủ các câu hỏi gợi dẫn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 đúng trọng tâm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nhiều hơn 2 ý mở rộng nâng cao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sáng tạo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extLst>
                  <a:ext uri="{0D108BD9-81ED-4DB2-BD59-A6C34878D82A}">
                    <a16:rowId xmlns:a16="http://schemas.microsoft.com/office/drawing/2014/main" val="1005796233"/>
                  </a:ext>
                </a:extLst>
              </a:tr>
              <a:tr h="142759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quả nhóm</a:t>
                      </a: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điểm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thành viên chưa gắn kết chặt chẽ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 còn trên 2 thành viên không tham gia hoạt động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điểm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tương đối gắn kết, có tranh luận nhưng vẫn đi đến thông nhát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 còn 1 thành viên không tham gia hoạt động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điểm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 động gắn kết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sự đồng thuận và nhiều ý tưởng khác biệt, sáng tạo </a:t>
                      </a:r>
                    </a:p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 bộ thành viên đều tham gia hoạt động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extLst>
                  <a:ext uri="{0D108BD9-81ED-4DB2-BD59-A6C34878D82A}">
                    <a16:rowId xmlns:a16="http://schemas.microsoft.com/office/drawing/2014/main" val="272805109"/>
                  </a:ext>
                </a:extLst>
              </a:tr>
              <a:tr h="2282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extLst>
                  <a:ext uri="{0D108BD9-81ED-4DB2-BD59-A6C34878D82A}">
                    <a16:rowId xmlns:a16="http://schemas.microsoft.com/office/drawing/2014/main" val="1785397789"/>
                  </a:ext>
                </a:extLst>
              </a:tr>
              <a:tr h="22823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358" marR="6835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489629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15402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8" grpId="0" animBg="1"/>
          <p:bldP spid="9" grpId="0" animBg="1"/>
          <p:bldP spid="11" grpId="0" build="p"/>
          <p:bldP spid="13" grpId="0" build="p"/>
          <p:bldP spid="14" grpId="0" animBg="1"/>
          <p:bldP spid="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5E66452-4227-40E3-A514-E42E9DDB8C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00434EC-DD2B-42BA-9854-A3642F2FB8F1}"/>
              </a:ext>
            </a:extLst>
          </p:cNvPr>
          <p:cNvSpPr txBox="1"/>
          <p:nvPr/>
        </p:nvSpPr>
        <p:spPr>
          <a:xfrm>
            <a:off x="275724" y="1180284"/>
            <a:ext cx="11916276" cy="126188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en-US" sz="4000" b="1"/>
              <a:t>PHẦN 1: </a:t>
            </a:r>
          </a:p>
          <a:p>
            <a:r>
              <a:rPr lang="en-US" sz="3600" b="1"/>
              <a:t>             </a:t>
            </a:r>
            <a:endParaRPr lang="en-US" sz="3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0607A5-EAEA-4085-9D08-B0953FFD95D6}"/>
              </a:ext>
            </a:extLst>
          </p:cNvPr>
          <p:cNvSpPr txBox="1"/>
          <p:nvPr/>
        </p:nvSpPr>
        <p:spPr>
          <a:xfrm>
            <a:off x="0" y="1755050"/>
            <a:ext cx="12017829" cy="230832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r>
              <a:rPr lang="en-US" sz="4800" b="1"/>
              <a:t>                 ĐỌC MỘT TẬP THƠ, </a:t>
            </a:r>
          </a:p>
          <a:p>
            <a:pPr algn="ctr"/>
            <a:r>
              <a:rPr lang="en-US" sz="4800" b="1"/>
              <a:t>MỘT TẬP TRUYỆN NGẮN </a:t>
            </a:r>
          </a:p>
          <a:p>
            <a:pPr algn="ctr"/>
            <a:r>
              <a:rPr lang="en-US" sz="4800" b="1"/>
              <a:t>HOẶC MỘT TIỂU THUYẾT</a:t>
            </a:r>
            <a:endParaRPr lang="en-US" sz="4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38406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2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2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5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662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1E314F44-CDD4-4942-B8C1-B4FD298CD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AD192EDC-E32F-4321-940B-849287883B92}"/>
              </a:ext>
            </a:extLst>
          </p:cNvPr>
          <p:cNvSpPr/>
          <p:nvPr/>
        </p:nvSpPr>
        <p:spPr>
          <a:xfrm>
            <a:off x="334691" y="392169"/>
            <a:ext cx="10977188" cy="6105747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6" name="Picture 4" descr="F:\3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8556" y="376126"/>
            <a:ext cx="2586038" cy="3192785"/>
          </a:xfrm>
          <a:prstGeom prst="rect">
            <a:avLst/>
          </a:prstGeom>
          <a:noFill/>
        </p:spPr>
      </p:pic>
      <p:sp>
        <p:nvSpPr>
          <p:cNvPr id="25" name="矩形 13">
            <a:extLst>
              <a:ext uri="{FF2B5EF4-FFF2-40B4-BE49-F238E27FC236}">
                <a16:creationId xmlns:a16="http://schemas.microsoft.com/office/drawing/2014/main" id="{37C23880-EB93-444F-A87A-18CCB43245E1}"/>
              </a:ext>
            </a:extLst>
          </p:cNvPr>
          <p:cNvSpPr/>
          <p:nvPr/>
        </p:nvSpPr>
        <p:spPr>
          <a:xfrm>
            <a:off x="1856371" y="2149642"/>
            <a:ext cx="6756373" cy="107482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Picture 3" descr="F:\ibaotu_18022701_5c6d00da9aaa1\1.png">
            <a:extLst>
              <a:ext uri="{FF2B5EF4-FFF2-40B4-BE49-F238E27FC236}">
                <a16:creationId xmlns:a16="http://schemas.microsoft.com/office/drawing/2014/main" id="{EB5A8DF5-FF3D-4EF0-9472-20F27680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03868" y="2190939"/>
            <a:ext cx="1059845" cy="921230"/>
          </a:xfrm>
          <a:prstGeom prst="rect">
            <a:avLst/>
          </a:prstGeom>
          <a:noFill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F737E6E-C9CE-4482-9B27-382A546AC841}"/>
              </a:ext>
            </a:extLst>
          </p:cNvPr>
          <p:cNvSpPr txBox="1"/>
          <p:nvPr/>
        </p:nvSpPr>
        <p:spPr>
          <a:xfrm>
            <a:off x="2230364" y="2228137"/>
            <a:ext cx="6097772" cy="66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I</a:t>
            </a:r>
            <a:r>
              <a:rPr lang="en-US" sz="28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Tìm hiểu chung về cách đọc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" name="矩形 13">
            <a:extLst>
              <a:ext uri="{FF2B5EF4-FFF2-40B4-BE49-F238E27FC236}">
                <a16:creationId xmlns:a16="http://schemas.microsoft.com/office/drawing/2014/main" id="{0D4D74DA-4BE6-489D-990A-3052A5497D34}"/>
              </a:ext>
            </a:extLst>
          </p:cNvPr>
          <p:cNvSpPr/>
          <p:nvPr/>
        </p:nvSpPr>
        <p:spPr>
          <a:xfrm>
            <a:off x="1792203" y="3590581"/>
            <a:ext cx="9404476" cy="96537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Picture 3" descr="F:\ibaotu_18022701_5c6d00da9aaa1\1.png">
            <a:extLst>
              <a:ext uri="{FF2B5EF4-FFF2-40B4-BE49-F238E27FC236}">
                <a16:creationId xmlns:a16="http://schemas.microsoft.com/office/drawing/2014/main" id="{505C8BC5-7347-4F29-AC7F-978BB8801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4079" y="3681720"/>
            <a:ext cx="897647" cy="897648"/>
          </a:xfrm>
          <a:prstGeom prst="rect">
            <a:avLst/>
          </a:prstGeom>
          <a:noFill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F855ED0-8773-41EA-83DF-27630C80E119}"/>
              </a:ext>
            </a:extLst>
          </p:cNvPr>
          <p:cNvSpPr txBox="1"/>
          <p:nvPr/>
        </p:nvSpPr>
        <p:spPr>
          <a:xfrm>
            <a:off x="2182238" y="3590580"/>
            <a:ext cx="8790562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II</a:t>
            </a:r>
            <a:r>
              <a:rPr lang="vi-VN" sz="28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Thực hành đọc</a:t>
            </a:r>
            <a:endParaRPr lang="vi-VN" sz="240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0D9EF-731E-44F6-8E2F-4DC989FB4CCB}"/>
              </a:ext>
            </a:extLst>
          </p:cNvPr>
          <p:cNvSpPr txBox="1"/>
          <p:nvPr/>
        </p:nvSpPr>
        <p:spPr>
          <a:xfrm>
            <a:off x="2190259" y="664032"/>
            <a:ext cx="6097772" cy="66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NỘI DUNG CHÍNH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79437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5" grpId="0" animBg="1"/>
      <p:bldP spid="37" grpId="0"/>
      <p:bldP spid="39" grpId="0" animBg="1"/>
      <p:bldP spid="41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663E594-A0BA-4E9D-8F09-DA07A4923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D098213A-28F1-4D2B-86E4-E4DC1A7FFCBE}"/>
              </a:ext>
            </a:extLst>
          </p:cNvPr>
          <p:cNvSpPr/>
          <p:nvPr/>
        </p:nvSpPr>
        <p:spPr>
          <a:xfrm>
            <a:off x="3552825" y="1038225"/>
            <a:ext cx="4781550" cy="4781550"/>
          </a:xfrm>
          <a:prstGeom prst="ellipse">
            <a:avLst/>
          </a:prstGeom>
          <a:solidFill>
            <a:schemeClr val="bg1">
              <a:lumMod val="95000"/>
              <a:alpha val="71000"/>
            </a:schemeClr>
          </a:solidFill>
          <a:ln w="698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666341" y="1802266"/>
            <a:ext cx="2554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>
                <a:latin typeface="Cambria" panose="02040503050406030204" pitchFamily="18" charset="0"/>
                <a:ea typeface="字魂24号-镇魂手书" pitchFamily="2" charset="-122"/>
              </a:rPr>
              <a:t>I</a:t>
            </a:r>
            <a:endParaRPr lang="zh-CN" altLang="en-US" sz="8000" dirty="0">
              <a:latin typeface="Cambria" panose="02040503050406030204" pitchFamily="18" charset="0"/>
              <a:ea typeface="字魂24号-镇魂手书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52825" y="3125705"/>
            <a:ext cx="47815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TÌM HIỂU VỀ </a:t>
            </a:r>
          </a:p>
          <a:p>
            <a:pPr algn="ctr"/>
            <a:r>
              <a:rPr lang="en-US" altLang="zh-CN" sz="4000" b="1">
                <a:latin typeface="Cambria" panose="02040503050406030204" pitchFamily="18" charset="0"/>
                <a:ea typeface="Cambria" panose="02040503050406030204" pitchFamily="18" charset="0"/>
              </a:rPr>
              <a:t>CÁCH ĐỌC</a:t>
            </a:r>
            <a:r>
              <a:rPr lang="en-US" altLang="zh-CN" sz="54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zh-CN" altLang="en-US" sz="5400" b="1" dirty="0">
              <a:latin typeface="Cambria" panose="02040503050406030204" pitchFamily="18" charset="0"/>
              <a:ea typeface="仓耳羽辰体-谷力 W03" pitchFamily="18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6A0CBDC-C85D-4ED0-826D-03C19CBEB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71377" y="303028"/>
            <a:ext cx="11249246" cy="6251944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426C8-15AB-40ED-8731-E75807E80AF8}"/>
              </a:ext>
            </a:extLst>
          </p:cNvPr>
          <p:cNvSpPr txBox="1"/>
          <p:nvPr/>
        </p:nvSpPr>
        <p:spPr>
          <a:xfrm>
            <a:off x="719470" y="412610"/>
            <a:ext cx="10767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Tìm hiểu thông tin khái quát về cuốn sách</a:t>
            </a:r>
            <a:endParaRPr lang="en-US" sz="3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0DB811-A124-4C02-8CAF-4353DAB8A213}"/>
              </a:ext>
            </a:extLst>
          </p:cNvPr>
          <p:cNvSpPr txBox="1"/>
          <p:nvPr/>
        </p:nvSpPr>
        <p:spPr>
          <a:xfrm>
            <a:off x="809626" y="1450508"/>
            <a:ext cx="959167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en-US" sz="3600"/>
              <a:t>-Nhan đề cuốn sách, tên tác giả, nhà xuât bản,,hình ảnh được vẽ/chụp </a:t>
            </a:r>
          </a:p>
          <a:p>
            <a:pPr indent="361950"/>
            <a:r>
              <a:rPr lang="en-US" sz="3600"/>
              <a:t>-Năm xuất bản, chân dung tác giả hay phần giới thiệu khái quát về tác giả,tác phẩm </a:t>
            </a:r>
          </a:p>
          <a:p>
            <a:pPr indent="361950"/>
            <a:r>
              <a:rPr lang="en-US" sz="3600"/>
              <a:t>-Mục lục </a:t>
            </a:r>
          </a:p>
          <a:p>
            <a:pPr indent="361950"/>
            <a:r>
              <a:rPr lang="en-US" sz="3600"/>
              <a:t>-Lời giới thiệu hoặc lời nói đầu, lời tựa</a:t>
            </a:r>
            <a:r>
              <a:rPr lang="en-US" sz="3600" b="1" i="1"/>
              <a:t> </a:t>
            </a:r>
            <a:endParaRPr lang="en-US" sz="36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6A0CBDC-C85D-4ED0-826D-03C19CBEB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16534" y="234790"/>
            <a:ext cx="12075465" cy="6251944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0DB811-A124-4C02-8CAF-4353DAB8A213}"/>
              </a:ext>
            </a:extLst>
          </p:cNvPr>
          <p:cNvSpPr txBox="1"/>
          <p:nvPr/>
        </p:nvSpPr>
        <p:spPr>
          <a:xfrm>
            <a:off x="558012" y="368822"/>
            <a:ext cx="9703979" cy="463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VD: Đọc tập truyện </a:t>
            </a:r>
            <a:r>
              <a:rPr lang="vi-VN"/>
              <a:t>Con mèo của Phu-gi-ta </a:t>
            </a:r>
            <a:r>
              <a:rPr lang="en-US"/>
              <a:t>(</a:t>
            </a:r>
            <a:r>
              <a:rPr lang="vi-VN"/>
              <a:t>Foujita)</a:t>
            </a:r>
            <a:r>
              <a:rPr lang="en-US"/>
              <a:t> của Nguyễn Quang Sáng</a:t>
            </a:r>
            <a:endParaRPr lang="vi-VN" sz="2000">
              <a:solidFill>
                <a:srgbClr val="000000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F:\345.png">
            <a:extLst>
              <a:ext uri="{FF2B5EF4-FFF2-40B4-BE49-F238E27FC236}">
                <a16:creationId xmlns:a16="http://schemas.microsoft.com/office/drawing/2014/main" id="{673EED55-923C-4FC7-BB7A-FDA523A30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41864" y="303028"/>
            <a:ext cx="2378759" cy="2936874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B62298-27C3-40CA-AF9A-96B76EA42DEE}"/>
              </a:ext>
            </a:extLst>
          </p:cNvPr>
          <p:cNvSpPr txBox="1"/>
          <p:nvPr/>
        </p:nvSpPr>
        <p:spPr>
          <a:xfrm>
            <a:off x="290987" y="950460"/>
            <a:ext cx="830710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/>
              <a:t>-</a:t>
            </a:r>
            <a:r>
              <a:rPr lang="vi-VN" sz="2400"/>
              <a:t>Nhan đề tập truyện ngắn: Con mèo của Phu-gi-ta.</a:t>
            </a:r>
            <a:endParaRPr lang="en-US" sz="2400"/>
          </a:p>
          <a:p>
            <a:pPr lvl="0"/>
            <a:r>
              <a:rPr lang="en-US" sz="2400"/>
              <a:t>-T</a:t>
            </a:r>
            <a:r>
              <a:rPr lang="vi-VN" sz="2400"/>
              <a:t>ác giả: Nguyễn Quang Sáng.</a:t>
            </a:r>
            <a:endParaRPr lang="en-US" sz="2400"/>
          </a:p>
          <a:p>
            <a:pPr lvl="0"/>
            <a:r>
              <a:rPr lang="en-US" sz="2400"/>
              <a:t>-</a:t>
            </a:r>
            <a:r>
              <a:rPr lang="vi-VN" sz="2400"/>
              <a:t>Tập truyện ngắn được xuất bản năm 2020, nằm trong tủ sách </a:t>
            </a:r>
            <a:r>
              <a:rPr lang="vi-VN" sz="2400" b="1"/>
              <a:t>Tác phẩm chọn lọc</a:t>
            </a:r>
            <a:r>
              <a:rPr lang="vi-VN" sz="2400"/>
              <a:t> của NXB Kim Đồng.</a:t>
            </a:r>
            <a:endParaRPr lang="en-US" sz="2400"/>
          </a:p>
          <a:p>
            <a:pPr lvl="0"/>
            <a:r>
              <a:rPr lang="vi-VN" sz="2400"/>
              <a:t>Bìa 1</a:t>
            </a:r>
            <a:r>
              <a:rPr lang="en-US" sz="2400"/>
              <a:t>: tên tác giả, tác phẩm, hình ảnh minh họa con mèo.</a:t>
            </a:r>
          </a:p>
          <a:p>
            <a:pPr lvl="0"/>
            <a:r>
              <a:rPr lang="en-US" sz="2400"/>
              <a:t>B</a:t>
            </a:r>
            <a:r>
              <a:rPr lang="vi-VN" sz="2400"/>
              <a:t>ìa 2</a:t>
            </a:r>
            <a:r>
              <a:rPr lang="en-US" sz="2400"/>
              <a:t>: Giới thiệu về nhà văn Nguyễn Quang Sáng. </a:t>
            </a:r>
          </a:p>
          <a:p>
            <a:pPr lvl="0"/>
            <a:r>
              <a:rPr lang="en-US" sz="2400"/>
              <a:t>B</a:t>
            </a:r>
            <a:r>
              <a:rPr lang="vi-VN" sz="2400"/>
              <a:t>ìa 3</a:t>
            </a:r>
            <a:r>
              <a:rPr lang="en-US" sz="2400"/>
              <a:t>: Giới thiệu một số tác phẩm chính trong sự nghiệp của nhà văn Nguyễn Quang Sáng.</a:t>
            </a:r>
          </a:p>
          <a:p>
            <a:pPr lvl="0"/>
            <a:r>
              <a:rPr lang="en-US" sz="2400"/>
              <a:t>B</a:t>
            </a:r>
            <a:r>
              <a:rPr lang="vi-VN" sz="2400"/>
              <a:t>ìa 4</a:t>
            </a:r>
            <a:r>
              <a:rPr lang="en-US" sz="2400"/>
              <a:t>: trích dẫn 1 số nhận định của nhà thơ Tràn Đăng Khoa về nhà văn Nguyễn Quang Sáng </a:t>
            </a:r>
            <a:r>
              <a:rPr lang="vi-VN" sz="2400"/>
              <a:t>.</a:t>
            </a:r>
            <a:endParaRPr lang="en-US" sz="2400"/>
          </a:p>
          <a:p>
            <a:pPr lvl="0"/>
            <a:r>
              <a:rPr lang="vi-VN" sz="2400"/>
              <a:t>Mục lục đặt ở đầu sách, cho biết sách có 2 phần</a:t>
            </a:r>
            <a:r>
              <a:rPr lang="en-US" sz="2400"/>
              <a:t>:</a:t>
            </a:r>
          </a:p>
          <a:p>
            <a:r>
              <a:rPr lang="en-US" sz="2400"/>
              <a:t>+</a:t>
            </a:r>
            <a:r>
              <a:rPr lang="vi-VN" sz="2400"/>
              <a:t> P1. Bài học tuổi thơ gồm có 9 truyện ngắn</a:t>
            </a:r>
            <a:endParaRPr lang="en-US" sz="2400"/>
          </a:p>
          <a:p>
            <a:r>
              <a:rPr lang="en-US" sz="2400"/>
              <a:t>+</a:t>
            </a:r>
            <a:r>
              <a:rPr lang="vi-VN" sz="2400"/>
              <a:t>P2. Thế võ gồm 11 truyện ngắn.</a:t>
            </a:r>
            <a:endParaRPr lang="en-US" sz="2400"/>
          </a:p>
          <a:p>
            <a:r>
              <a:rPr lang="en-US" sz="2400"/>
              <a:t>-</a:t>
            </a:r>
            <a:r>
              <a:rPr lang="vi-VN" sz="2400"/>
              <a:t>Cuốn sách có 232 trang, khổ sách 14cm x22,5cm</a:t>
            </a:r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8D15E-DCA8-4DE7-84EA-DFED9C489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84" y="1590959"/>
            <a:ext cx="2587249" cy="3981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9168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 build="p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5D39867-D49B-4F2B-BCDD-F1B665383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09433" y="933450"/>
            <a:ext cx="11056853" cy="535305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28048" y="1409372"/>
            <a:ext cx="10143990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i="1"/>
              <a:t>a. Đọc từng bài trong tập thơ</a:t>
            </a:r>
            <a:endParaRPr lang="en-US" sz="2800"/>
          </a:p>
          <a:p>
            <a:r>
              <a:rPr lang="en-US" sz="2800"/>
              <a:t>- Nội dung cảm xúc của bài thơ:đề tài,vấn đề, nhât vật trữ tình</a:t>
            </a:r>
          </a:p>
          <a:p>
            <a:r>
              <a:rPr lang="en-US" sz="2800"/>
              <a:t>- T</a:t>
            </a:r>
            <a:r>
              <a:rPr lang="vi-VN" sz="2800"/>
              <a:t>hể thơ, số câu thơ</a:t>
            </a:r>
            <a:endParaRPr lang="en-US" sz="2800"/>
          </a:p>
          <a:p>
            <a:r>
              <a:rPr lang="en-US" sz="2800"/>
              <a:t>- T</a:t>
            </a:r>
            <a:r>
              <a:rPr lang="vi-VN" sz="2800"/>
              <a:t>ừ ngữ, hình ảnh tiêu biểu, biện pháp nghệ thuật,</a:t>
            </a:r>
            <a:endParaRPr lang="en-US" sz="2800"/>
          </a:p>
          <a:p>
            <a:r>
              <a:rPr lang="en-US" sz="2800"/>
              <a:t>- T</a:t>
            </a:r>
            <a:r>
              <a:rPr lang="vi-VN" sz="2800"/>
              <a:t>hông điệp bài thơ...</a:t>
            </a:r>
            <a:endParaRPr lang="en-US" sz="2800"/>
          </a:p>
        </p:txBody>
      </p:sp>
      <p:pic>
        <p:nvPicPr>
          <p:cNvPr id="4100" name="Picture 4" descr="F:\345.png"/>
          <p:cNvPicPr>
            <a:picLocks noChangeAspect="1" noChangeArrowheads="1"/>
          </p:cNvPicPr>
          <p:nvPr/>
        </p:nvPicPr>
        <p:blipFill>
          <a:blip r:embed="rId4" cstate="print">
            <a:alphaModFix amt="60000"/>
          </a:blip>
          <a:srcRect/>
          <a:stretch>
            <a:fillRect/>
          </a:stretch>
        </p:blipFill>
        <p:spPr bwMode="auto">
          <a:xfrm>
            <a:off x="9087527" y="944563"/>
            <a:ext cx="2378759" cy="293687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76138" y="200229"/>
            <a:ext cx="7889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877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Đọc từng tác phẩm cụ thể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64431" y="276285"/>
            <a:ext cx="508719" cy="5087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5D39867-D49B-4F2B-BCDD-F1B665383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09433" y="933450"/>
            <a:ext cx="11056853" cy="535305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28048" y="1409372"/>
            <a:ext cx="10143990" cy="427809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i="1" dirty="0"/>
              <a:t> b. </a:t>
            </a:r>
            <a:r>
              <a:rPr lang="en-US" sz="2800" b="1" i="1" dirty="0" err="1"/>
              <a:t>Đọc</a:t>
            </a:r>
            <a:r>
              <a:rPr lang="en-US" sz="2800" b="1" i="1" dirty="0"/>
              <a:t> </a:t>
            </a:r>
            <a:r>
              <a:rPr lang="en-US" sz="2800" b="1" i="1" dirty="0" err="1"/>
              <a:t>từng</a:t>
            </a:r>
            <a:r>
              <a:rPr lang="en-US" sz="2800" b="1" i="1" dirty="0"/>
              <a:t> </a:t>
            </a:r>
            <a:r>
              <a:rPr lang="en-US" sz="2800" b="1" i="1" dirty="0" err="1"/>
              <a:t>bài</a:t>
            </a:r>
            <a:r>
              <a:rPr lang="en-US" sz="2800" b="1" i="1" dirty="0"/>
              <a:t> </a:t>
            </a:r>
            <a:r>
              <a:rPr lang="en-US" sz="2800" b="1" i="1" dirty="0" err="1"/>
              <a:t>trong</a:t>
            </a:r>
            <a:r>
              <a:rPr lang="en-US" sz="2800" b="1" i="1" dirty="0"/>
              <a:t> </a:t>
            </a:r>
            <a:r>
              <a:rPr lang="en-US" sz="2800" b="1" i="1" dirty="0" err="1"/>
              <a:t>tập</a:t>
            </a:r>
            <a:r>
              <a:rPr lang="en-US" sz="2800" b="1" i="1" dirty="0"/>
              <a:t> </a:t>
            </a:r>
            <a:r>
              <a:rPr lang="en-US" sz="2800" b="1" i="1" dirty="0" err="1"/>
              <a:t>truyện</a:t>
            </a:r>
            <a:r>
              <a:rPr lang="en-US" sz="2800" b="1" i="1" dirty="0"/>
              <a:t> </a:t>
            </a:r>
            <a:r>
              <a:rPr lang="en-US" sz="2800" b="1" i="1" dirty="0" err="1"/>
              <a:t>ngắn</a:t>
            </a:r>
            <a:r>
              <a:rPr lang="en-US" sz="2800" b="1" i="1" dirty="0"/>
              <a:t>, </a:t>
            </a:r>
            <a:r>
              <a:rPr lang="en-US" sz="2800" b="1" i="1" dirty="0" err="1"/>
              <a:t>đọc</a:t>
            </a:r>
            <a:r>
              <a:rPr lang="en-US" sz="2800" b="1" i="1" dirty="0"/>
              <a:t> </a:t>
            </a:r>
            <a:r>
              <a:rPr lang="en-US" sz="2800" b="1" i="1" dirty="0" err="1"/>
              <a:t>tiểu</a:t>
            </a:r>
            <a:r>
              <a:rPr lang="en-US" sz="2800" b="1" i="1" dirty="0"/>
              <a:t> </a:t>
            </a:r>
            <a:r>
              <a:rPr lang="en-US" sz="2800" b="1" i="1" dirty="0" err="1"/>
              <a:t>thuyết</a:t>
            </a:r>
            <a:r>
              <a:rPr lang="en-US" sz="2800" b="1" i="1" dirty="0"/>
              <a:t>:</a:t>
            </a:r>
            <a:endParaRPr lang="en-US" sz="2800" dirty="0"/>
          </a:p>
          <a:p>
            <a:pPr>
              <a:spcAft>
                <a:spcPts val="1200"/>
              </a:spcAft>
            </a:pPr>
            <a:endParaRPr lang="en-US" sz="2800" dirty="0"/>
          </a:p>
          <a:p>
            <a:r>
              <a:rPr lang="en-US" sz="2800" dirty="0"/>
              <a:t>- Đ</a:t>
            </a:r>
            <a:r>
              <a:rPr lang="vi-VN" sz="2800" dirty="0"/>
              <a:t>ề tài</a:t>
            </a:r>
            <a:endParaRPr lang="en-US" sz="2800" dirty="0"/>
          </a:p>
          <a:p>
            <a:r>
              <a:rPr lang="en-US" sz="2800" dirty="0"/>
              <a:t>- C</a:t>
            </a:r>
            <a:r>
              <a:rPr lang="vi-VN" sz="2800" dirty="0"/>
              <a:t>ốt truyện</a:t>
            </a:r>
            <a:endParaRPr lang="en-US" sz="2800" dirty="0"/>
          </a:p>
          <a:p>
            <a:r>
              <a:rPr lang="en-US" sz="2800" dirty="0"/>
              <a:t>- N</a:t>
            </a:r>
            <a:r>
              <a:rPr lang="vi-VN" sz="2800" dirty="0"/>
              <a:t>hân vật (chính, phụ)</a:t>
            </a:r>
            <a:endParaRPr lang="en-US" sz="2800" dirty="0"/>
          </a:p>
          <a:p>
            <a:r>
              <a:rPr lang="en-US" sz="2800" dirty="0"/>
              <a:t>- N</a:t>
            </a:r>
            <a:r>
              <a:rPr lang="vi-VN" sz="2800" dirty="0"/>
              <a:t>gười kể chuyện</a:t>
            </a:r>
            <a:endParaRPr lang="en-US" sz="2800" dirty="0"/>
          </a:p>
          <a:p>
            <a:r>
              <a:rPr lang="en-US" sz="2800" dirty="0"/>
              <a:t>- B</a:t>
            </a:r>
            <a:r>
              <a:rPr lang="vi-VN" sz="2800" dirty="0"/>
              <a:t>ối cảnh</a:t>
            </a:r>
            <a:endParaRPr lang="en-US" sz="2800" dirty="0"/>
          </a:p>
          <a:p>
            <a:r>
              <a:rPr lang="en-US" sz="2800" dirty="0"/>
              <a:t>-N</a:t>
            </a:r>
            <a:r>
              <a:rPr lang="vi-VN" sz="2800" dirty="0"/>
              <a:t>gôn ngữ</a:t>
            </a:r>
            <a:endParaRPr lang="en-US" sz="2800" dirty="0"/>
          </a:p>
          <a:p>
            <a:r>
              <a:rPr lang="en-US" sz="2800" dirty="0"/>
              <a:t>- T</a:t>
            </a:r>
            <a:r>
              <a:rPr lang="vi-VN" sz="2800" dirty="0"/>
              <a:t>hông điệp...</a:t>
            </a:r>
            <a:endParaRPr lang="en-US" sz="2800" dirty="0"/>
          </a:p>
        </p:txBody>
      </p:sp>
      <p:pic>
        <p:nvPicPr>
          <p:cNvPr id="4100" name="Picture 4" descr="F:\345.png"/>
          <p:cNvPicPr>
            <a:picLocks noChangeAspect="1" noChangeArrowheads="1"/>
          </p:cNvPicPr>
          <p:nvPr/>
        </p:nvPicPr>
        <p:blipFill>
          <a:blip r:embed="rId4" cstate="print">
            <a:alphaModFix amt="60000"/>
          </a:blip>
          <a:srcRect/>
          <a:stretch>
            <a:fillRect/>
          </a:stretch>
        </p:blipFill>
        <p:spPr bwMode="auto">
          <a:xfrm>
            <a:off x="9087527" y="944563"/>
            <a:ext cx="2378759" cy="293687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76138" y="200229"/>
            <a:ext cx="7889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877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Đọc từng tác phẩm cụ thể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64431" y="276285"/>
            <a:ext cx="508719" cy="5087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7670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5D39867-D49B-4F2B-BCDD-F1B665383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09433" y="933450"/>
            <a:ext cx="11056853" cy="5353050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928048" y="1409372"/>
            <a:ext cx="10143990" cy="353943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b="1" i="1"/>
              <a:t> </a:t>
            </a:r>
            <a:r>
              <a:rPr lang="en-US" sz="2800" b="1"/>
              <a:t>c. </a:t>
            </a:r>
            <a:r>
              <a:rPr lang="vi-VN" sz="2800" b="1"/>
              <a:t>Đánh giá chung về một tập thơ, một tập truyện ngắn hoặc một tiểu thuyết.</a:t>
            </a:r>
            <a:endParaRPr lang="en-US" sz="2800" b="1"/>
          </a:p>
          <a:p>
            <a:endParaRPr lang="en-US" sz="2800"/>
          </a:p>
          <a:p>
            <a:r>
              <a:rPr lang="en-US" sz="2800"/>
              <a:t>- Giá trị chung của tác phẩm</a:t>
            </a:r>
          </a:p>
          <a:p>
            <a:r>
              <a:rPr lang="en-US" sz="2800"/>
              <a:t>-Những nét riêng,cái mới của tác phẩm</a:t>
            </a:r>
          </a:p>
          <a:p>
            <a:r>
              <a:rPr lang="en-US" sz="2800"/>
              <a:t>-Vị trí,ý nghĩa của tác phẩm</a:t>
            </a:r>
          </a:p>
          <a:p>
            <a:r>
              <a:rPr lang="en-US" sz="2800"/>
              <a:t>- N</a:t>
            </a:r>
            <a:r>
              <a:rPr lang="vi-VN" sz="2800"/>
              <a:t>ội dung, tư tưởng, những yếu tố nổi bật về phương diện nghệ thuật.</a:t>
            </a:r>
            <a:endParaRPr lang="en-US" sz="2800"/>
          </a:p>
        </p:txBody>
      </p:sp>
      <p:pic>
        <p:nvPicPr>
          <p:cNvPr id="4100" name="Picture 4" descr="F:\345.png"/>
          <p:cNvPicPr>
            <a:picLocks noChangeAspect="1" noChangeArrowheads="1"/>
          </p:cNvPicPr>
          <p:nvPr/>
        </p:nvPicPr>
        <p:blipFill>
          <a:blip r:embed="rId4" cstate="print">
            <a:alphaModFix amt="60000"/>
          </a:blip>
          <a:srcRect/>
          <a:stretch>
            <a:fillRect/>
          </a:stretch>
        </p:blipFill>
        <p:spPr bwMode="auto">
          <a:xfrm>
            <a:off x="9087527" y="944563"/>
            <a:ext cx="2378759" cy="293687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76138" y="200229"/>
            <a:ext cx="7889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877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Đọc từng tác phẩm cụ thể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64431" y="276285"/>
            <a:ext cx="508719" cy="508719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4301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|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0.8|0.8|0.9|0.8|0.8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0.8|0.8|0.9|0.8|0.8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0.8|0.8|0.9|0.8|0.8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8|0.8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8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0.9|0.7|1|1.3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0.9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9|0.9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8|0.8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8|0.8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8|0.8|1.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5904</TotalTime>
  <Words>748</Words>
  <Application>Microsoft Office PowerPoint</Application>
  <PresentationFormat>Widescreen</PresentationFormat>
  <Paragraphs>149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#9Slide02 Tieu de rat dai 02</vt:lpstr>
      <vt:lpstr>#9Slide06 Ong Do Gia</vt:lpstr>
      <vt:lpstr>Arial</vt:lpstr>
      <vt:lpstr>Calibri</vt:lpstr>
      <vt:lpstr>Cambria</vt:lpstr>
      <vt:lpstr>等线</vt:lpstr>
      <vt:lpstr>等线 Light</vt:lpstr>
      <vt:lpstr>Times New Roman</vt:lpstr>
      <vt:lpstr>仓耳羽辰体-谷力 W03</vt:lpstr>
      <vt:lpstr>字魂24号-镇魂手书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ADMIN</dc:creator>
  <dc:description>9Slide.vn</dc:description>
  <cp:lastModifiedBy>Admin</cp:lastModifiedBy>
  <cp:revision>174</cp:revision>
  <dcterms:created xsi:type="dcterms:W3CDTF">2020-04-06T13:12:28Z</dcterms:created>
  <dcterms:modified xsi:type="dcterms:W3CDTF">2022-08-31T16:15:31Z</dcterms:modified>
  <cp:category>9Slide.vn</cp:category>
</cp:coreProperties>
</file>