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6" r:id="rId5"/>
    <p:sldId id="259" r:id="rId6"/>
    <p:sldId id="261" r:id="rId7"/>
    <p:sldId id="260" r:id="rId8"/>
    <p:sldId id="262" r:id="rId9"/>
    <p:sldId id="263" r:id="rId10"/>
    <p:sldId id="264" r:id="rId11"/>
    <p:sldId id="265" r:id="rId12"/>
    <p:sldId id="266" r:id="rId13"/>
    <p:sldId id="267" r:id="rId14"/>
    <p:sldId id="268" r:id="rId15"/>
    <p:sldId id="270" r:id="rId16"/>
    <p:sldId id="271" r:id="rId17"/>
    <p:sldId id="272" r:id="rId18"/>
    <p:sldId id="269"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7" r:id="rId35"/>
    <p:sldId id="289" r:id="rId36"/>
    <p:sldId id="290" r:id="rId37"/>
    <p:sldId id="291" r:id="rId38"/>
    <p:sldId id="294" r:id="rId39"/>
    <p:sldId id="295" r:id="rId40"/>
    <p:sldId id="293" r:id="rId41"/>
    <p:sldId id="296" r:id="rId42"/>
    <p:sldId id="297" r:id="rId43"/>
    <p:sldId id="299" r:id="rId44"/>
    <p:sldId id="298" r:id="rId45"/>
    <p:sldId id="300" r:id="rId46"/>
    <p:sldId id="303" r:id="rId47"/>
    <p:sldId id="302" r:id="rId48"/>
    <p:sldId id="304" r:id="rId49"/>
    <p:sldId id="305" r:id="rId50"/>
    <p:sldId id="307" r:id="rId51"/>
    <p:sldId id="306" r:id="rId52"/>
    <p:sldId id="308" r:id="rId53"/>
    <p:sldId id="310" r:id="rId54"/>
    <p:sldId id="311" r:id="rId55"/>
    <p:sldId id="309" r:id="rId56"/>
    <p:sldId id="312" r:id="rId57"/>
    <p:sldId id="313" r:id="rId58"/>
    <p:sldId id="314" r:id="rId59"/>
    <p:sldId id="315" r:id="rId60"/>
    <p:sldId id="316" r:id="rId61"/>
    <p:sldId id="317" r:id="rId62"/>
    <p:sldId id="318" r:id="rId63"/>
    <p:sldId id="319" r:id="rId64"/>
    <p:sldId id="320" r:id="rId65"/>
    <p:sldId id="321" r:id="rId66"/>
    <p:sldId id="323" r:id="rId67"/>
    <p:sldId id="322"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7" r:id="rId81"/>
    <p:sldId id="336" r:id="rId82"/>
    <p:sldId id="338" r:id="rId83"/>
    <p:sldId id="339" r:id="rId84"/>
    <p:sldId id="340" r:id="rId85"/>
    <p:sldId id="341" r:id="rId86"/>
    <p:sldId id="342" r:id="rId87"/>
    <p:sldId id="343" r:id="rId88"/>
    <p:sldId id="345" r:id="rId89"/>
    <p:sldId id="344"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60" r:id="rId103"/>
    <p:sldId id="361" r:id="rId104"/>
    <p:sldId id="362" r:id="rId105"/>
    <p:sldId id="363" r:id="rId106"/>
    <p:sldId id="364" r:id="rId107"/>
    <p:sldId id="365" r:id="rId108"/>
    <p:sldId id="366" r:id="rId109"/>
    <p:sldId id="367" r:id="rId110"/>
    <p:sldId id="368" r:id="rId111"/>
    <p:sldId id="370" r:id="rId112"/>
    <p:sldId id="369" r:id="rId113"/>
    <p:sldId id="371" r:id="rId114"/>
    <p:sldId id="373" r:id="rId115"/>
    <p:sldId id="372" r:id="rId116"/>
    <p:sldId id="374" r:id="rId117"/>
    <p:sldId id="375" r:id="rId118"/>
    <p:sldId id="377" r:id="rId119"/>
    <p:sldId id="376"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409" r:id="rId152"/>
    <p:sldId id="410" r:id="rId153"/>
    <p:sldId id="411"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7FAD80-6161-4476-8FF0-B3E576607AAA}">
          <p14:sldIdLst>
            <p14:sldId id="257"/>
            <p14:sldId id="256"/>
            <p14:sldId id="259"/>
            <p14:sldId id="261"/>
            <p14:sldId id="260"/>
            <p14:sldId id="262"/>
            <p14:sldId id="263"/>
            <p14:sldId id="264"/>
            <p14:sldId id="265"/>
            <p14:sldId id="266"/>
            <p14:sldId id="267"/>
            <p14:sldId id="268"/>
            <p14:sldId id="270"/>
            <p14:sldId id="271"/>
            <p14:sldId id="272"/>
            <p14:sldId id="269"/>
            <p14:sldId id="273"/>
            <p14:sldId id="274"/>
            <p14:sldId id="275"/>
            <p14:sldId id="276"/>
            <p14:sldId id="277"/>
            <p14:sldId id="278"/>
            <p14:sldId id="279"/>
            <p14:sldId id="280"/>
            <p14:sldId id="281"/>
            <p14:sldId id="282"/>
            <p14:sldId id="283"/>
            <p14:sldId id="284"/>
            <p14:sldId id="285"/>
            <p14:sldId id="286"/>
            <p14:sldId id="288"/>
            <p14:sldId id="287"/>
            <p14:sldId id="289"/>
            <p14:sldId id="290"/>
            <p14:sldId id="291"/>
            <p14:sldId id="294"/>
            <p14:sldId id="295"/>
            <p14:sldId id="293"/>
            <p14:sldId id="296"/>
            <p14:sldId id="297"/>
            <p14:sldId id="299"/>
            <p14:sldId id="298"/>
            <p14:sldId id="300"/>
            <p14:sldId id="303"/>
            <p14:sldId id="302"/>
            <p14:sldId id="304"/>
            <p14:sldId id="305"/>
            <p14:sldId id="307"/>
            <p14:sldId id="306"/>
            <p14:sldId id="308"/>
            <p14:sldId id="310"/>
            <p14:sldId id="311"/>
            <p14:sldId id="309"/>
            <p14:sldId id="312"/>
            <p14:sldId id="313"/>
            <p14:sldId id="314"/>
            <p14:sldId id="315"/>
            <p14:sldId id="316"/>
            <p14:sldId id="317"/>
            <p14:sldId id="318"/>
            <p14:sldId id="319"/>
            <p14:sldId id="320"/>
            <p14:sldId id="321"/>
            <p14:sldId id="323"/>
            <p14:sldId id="322"/>
            <p14:sldId id="324"/>
            <p14:sldId id="325"/>
            <p14:sldId id="326"/>
            <p14:sldId id="327"/>
            <p14:sldId id="328"/>
            <p14:sldId id="329"/>
            <p14:sldId id="330"/>
            <p14:sldId id="331"/>
            <p14:sldId id="332"/>
            <p14:sldId id="333"/>
            <p14:sldId id="334"/>
            <p14:sldId id="335"/>
            <p14:sldId id="337"/>
            <p14:sldId id="336"/>
            <p14:sldId id="338"/>
            <p14:sldId id="339"/>
            <p14:sldId id="340"/>
            <p14:sldId id="341"/>
            <p14:sldId id="342"/>
            <p14:sldId id="343"/>
            <p14:sldId id="345"/>
            <p14:sldId id="344"/>
            <p14:sldId id="346"/>
            <p14:sldId id="347"/>
            <p14:sldId id="348"/>
            <p14:sldId id="349"/>
            <p14:sldId id="350"/>
            <p14:sldId id="351"/>
            <p14:sldId id="352"/>
            <p14:sldId id="353"/>
            <p14:sldId id="354"/>
            <p14:sldId id="355"/>
            <p14:sldId id="356"/>
            <p14:sldId id="357"/>
            <p14:sldId id="360"/>
            <p14:sldId id="361"/>
            <p14:sldId id="362"/>
            <p14:sldId id="363"/>
            <p14:sldId id="364"/>
            <p14:sldId id="365"/>
            <p14:sldId id="366"/>
            <p14:sldId id="367"/>
            <p14:sldId id="368"/>
            <p14:sldId id="370"/>
            <p14:sldId id="369"/>
            <p14:sldId id="371"/>
            <p14:sldId id="373"/>
            <p14:sldId id="372"/>
            <p14:sldId id="374"/>
            <p14:sldId id="375"/>
            <p14:sldId id="377"/>
            <p14:sldId id="376"/>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Lst>
        </p14:section>
        <p14:section name="Untitled Section" id="{DE39A990-1C57-41DC-B4B9-78757B6AB08D}">
          <p14:sldIdLst/>
        </p14:section>
      </p14:sectionLst>
    </p:ext>
    <p:ext uri="{EFAFB233-063F-42B5-8137-9DF3F51BA10A}">
      <p15:sldGuideLst xmlns:p15="http://schemas.microsoft.com/office/powerpoint/2012/main">
        <p15:guide id="1" pos="432" userDrawn="1">
          <p15:clr>
            <a:srgbClr val="A4A3A4"/>
          </p15:clr>
        </p15:guide>
        <p15:guide id="2" pos="7256" userDrawn="1">
          <p15:clr>
            <a:srgbClr val="A4A3A4"/>
          </p15:clr>
        </p15:guide>
        <p15:guide id="3" orient="horz" pos="648" userDrawn="1">
          <p15:clr>
            <a:srgbClr val="A4A3A4"/>
          </p15:clr>
        </p15:guide>
        <p15:guide id="4" orient="horz" pos="720" userDrawn="1">
          <p15:clr>
            <a:srgbClr val="A4A3A4"/>
          </p15:clr>
        </p15:guide>
        <p15:guide id="5" orient="horz" pos="3936" userDrawn="1">
          <p15:clr>
            <a:srgbClr val="A4A3A4"/>
          </p15:clr>
        </p15:guide>
        <p15:guide id="6"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123" d="100"/>
          <a:sy n="123" d="100"/>
        </p:scale>
        <p:origin x="114" y="192"/>
      </p:cViewPr>
      <p:guideLst>
        <p:guide pos="432"/>
        <p:guide pos="7256"/>
        <p:guide orient="horz" pos="648"/>
        <p:guide orient="horz" pos="720"/>
        <p:guide orient="horz" pos="3936"/>
        <p:guide orient="horz"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A7A5-4942-466B-8909-E12DA946C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6E15B0-9404-4946-8A67-6C8FEC8ED1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2264B1-F877-4911-88C4-60AAB4D29064}"/>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5" name="Footer Placeholder 4">
            <a:extLst>
              <a:ext uri="{FF2B5EF4-FFF2-40B4-BE49-F238E27FC236}">
                <a16:creationId xmlns:a16="http://schemas.microsoft.com/office/drawing/2014/main" id="{ECB1D059-B260-4583-80A9-A81BA7AAD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4D5B9-6852-4A97-9053-28CB78C8A69E}"/>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407145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36BA-309D-4218-99C3-7D1FB6EBCF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C5DE8-DA41-4FA2-9F95-A919384B7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E11D1-60E2-4B08-85B8-E9B6C7EFC6E4}"/>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5" name="Footer Placeholder 4">
            <a:extLst>
              <a:ext uri="{FF2B5EF4-FFF2-40B4-BE49-F238E27FC236}">
                <a16:creationId xmlns:a16="http://schemas.microsoft.com/office/drawing/2014/main" id="{CE9463E4-2C79-4455-B41E-64BF64149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D2A09-4639-4970-9922-370D525D3CC4}"/>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105786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EEDD3-2600-436E-BC8D-FF7033C3E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F57D62-AA3E-4E1D-B0B6-78D82E1B6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A719C-BC84-4FDA-BD33-4F0BE6F41A63}"/>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5" name="Footer Placeholder 4">
            <a:extLst>
              <a:ext uri="{FF2B5EF4-FFF2-40B4-BE49-F238E27FC236}">
                <a16:creationId xmlns:a16="http://schemas.microsoft.com/office/drawing/2014/main" id="{187570B3-491B-4C22-93AE-E1F427868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F4C63-B41B-41C6-81A5-DE1A85E129EC}"/>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34532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8/28/2022</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2223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8/28/2022</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602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8/28/2022</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4803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8/28/2022</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56944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8/28/2022</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27963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8/28/2022</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6880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8/28/2022</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13369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8/28/2022</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1982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DAF5-B3F4-483E-8683-2AC90C9F5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FFF80-28AE-43A9-BE48-D13ADEA4C3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7EAAF-7528-49E3-AA43-19484EE2E21F}"/>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5" name="Footer Placeholder 4">
            <a:extLst>
              <a:ext uri="{FF2B5EF4-FFF2-40B4-BE49-F238E27FC236}">
                <a16:creationId xmlns:a16="http://schemas.microsoft.com/office/drawing/2014/main" id="{B06C43C4-D755-414C-9A74-EE4FD6033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5E604-B501-4A8E-ABCC-AA2E0E7AC32A}"/>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95684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8/28/2022</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8265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8/28/2022</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8391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8/28/2022</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49755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Sunday, August 28, 2022</a:t>
            </a:fld>
            <a:endParaRPr lang="en-US" dirty="0"/>
          </a:p>
        </p:txBody>
      </p:sp>
    </p:spTree>
    <p:extLst>
      <p:ext uri="{BB962C8B-B14F-4D97-AF65-F5344CB8AC3E}">
        <p14:creationId xmlns:p14="http://schemas.microsoft.com/office/powerpoint/2010/main" val="2087721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Sunday, August 28, 2022</a:t>
            </a:fld>
            <a:endParaRPr lang="en-US" dirty="0"/>
          </a:p>
        </p:txBody>
      </p:sp>
    </p:spTree>
    <p:extLst>
      <p:ext uri="{BB962C8B-B14F-4D97-AF65-F5344CB8AC3E}">
        <p14:creationId xmlns:p14="http://schemas.microsoft.com/office/powerpoint/2010/main" val="2041583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Sunday, August 28, 2022</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688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Sunday, August 28, 2022</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4211745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Sunday, August 28, 2022</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1125264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Sunday, August 28, 2022</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336758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Sunday, August 28, 2022</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16862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8602-CFEB-49D5-AFD4-6953D0E198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18FBB-D6DA-44BA-BBF5-CCF9BCF4F9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ABFF7E-2BF4-4375-BE64-86D1217E033E}"/>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5" name="Footer Placeholder 4">
            <a:extLst>
              <a:ext uri="{FF2B5EF4-FFF2-40B4-BE49-F238E27FC236}">
                <a16:creationId xmlns:a16="http://schemas.microsoft.com/office/drawing/2014/main" id="{9839EE88-4F6E-4C1D-A067-E966D3380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88A52-0C3E-4473-9471-092BB2184D32}"/>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2097451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Sunday, August 28, 2022</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319474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Sunday, August 28, 2022</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828373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Sunday, August 28, 2022</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719346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Sunday, August 28, 2022</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50261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C0A4-2D1F-44BC-B9FB-003E865A3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13709-EB9D-4515-B356-F481FC2977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DAB623-F119-4A51-8671-A817B697A6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69354-78E1-4ABE-9B0C-C87B0C3842AD}"/>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6" name="Footer Placeholder 5">
            <a:extLst>
              <a:ext uri="{FF2B5EF4-FFF2-40B4-BE49-F238E27FC236}">
                <a16:creationId xmlns:a16="http://schemas.microsoft.com/office/drawing/2014/main" id="{E43640D6-9027-49CC-991A-BDBC42B3C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BCAC8-270D-4D41-9247-078496C78DE5}"/>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57464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437E-E03B-40C4-A03D-7E72A52093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DC117-89E3-4E49-B5DA-0A1B503CB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EE30DF-AD56-4BA6-87B2-A55844D10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D6E48-913B-4649-BAEC-3D108233C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46F0D9-D7BF-4F43-AC5E-7168F6E2DA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E984C8-92DF-4FBD-9CF5-DCBC8F056CB2}"/>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8" name="Footer Placeholder 7">
            <a:extLst>
              <a:ext uri="{FF2B5EF4-FFF2-40B4-BE49-F238E27FC236}">
                <a16:creationId xmlns:a16="http://schemas.microsoft.com/office/drawing/2014/main" id="{0651AD95-F57F-44FE-A55B-97E8F5CD8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675B09-13F1-4963-9182-27722DCB2DEE}"/>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368801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D4C2-6938-4962-8509-0E2CF89BE1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5AA2CA-BB28-455A-B311-8953FE1B4E3B}"/>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4" name="Footer Placeholder 3">
            <a:extLst>
              <a:ext uri="{FF2B5EF4-FFF2-40B4-BE49-F238E27FC236}">
                <a16:creationId xmlns:a16="http://schemas.microsoft.com/office/drawing/2014/main" id="{666692DD-359C-4A70-8596-AEFF930B5C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803E77-41E1-4991-BA0D-12F0E7F90426}"/>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327944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5275C-4FFF-4196-A799-BE50289DBADA}"/>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3" name="Footer Placeholder 2">
            <a:extLst>
              <a:ext uri="{FF2B5EF4-FFF2-40B4-BE49-F238E27FC236}">
                <a16:creationId xmlns:a16="http://schemas.microsoft.com/office/drawing/2014/main" id="{351F9B48-4A39-426D-897E-5E05118BB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1FFAA-9491-43CF-ADD5-55D763545697}"/>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112049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9ED7-BAC7-4E5E-975A-19A269275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8D5ABA-9125-4743-BE7B-2A9B36009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AA1829-0F57-4298-84FA-591C9B22A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6D727-CC0F-4FEB-8960-DA70974A5193}"/>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6" name="Footer Placeholder 5">
            <a:extLst>
              <a:ext uri="{FF2B5EF4-FFF2-40B4-BE49-F238E27FC236}">
                <a16:creationId xmlns:a16="http://schemas.microsoft.com/office/drawing/2014/main" id="{6EF022E9-DC62-4EEF-8B57-7681131C5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6033D-D09B-45DD-B83A-6FCF122A1018}"/>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3567964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6619-7C75-4EE7-9441-7E11CA612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EE47A8-8DE0-49D2-8114-7B9A87C72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FE68C5-B3E7-4F0E-9DD5-EDD58866C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E1591-6F7F-4D3C-99C3-56E9B76F7E41}"/>
              </a:ext>
            </a:extLst>
          </p:cNvPr>
          <p:cNvSpPr>
            <a:spLocks noGrp="1"/>
          </p:cNvSpPr>
          <p:nvPr>
            <p:ph type="dt" sz="half" idx="10"/>
          </p:nvPr>
        </p:nvSpPr>
        <p:spPr/>
        <p:txBody>
          <a:bodyPr/>
          <a:lstStyle/>
          <a:p>
            <a:fld id="{D47ADA95-AFC0-4C51-B331-4F3199E06D3D}" type="datetimeFigureOut">
              <a:rPr lang="en-US" smtClean="0"/>
              <a:t>8/28/2022</a:t>
            </a:fld>
            <a:endParaRPr lang="en-US"/>
          </a:p>
        </p:txBody>
      </p:sp>
      <p:sp>
        <p:nvSpPr>
          <p:cNvPr id="6" name="Footer Placeholder 5">
            <a:extLst>
              <a:ext uri="{FF2B5EF4-FFF2-40B4-BE49-F238E27FC236}">
                <a16:creationId xmlns:a16="http://schemas.microsoft.com/office/drawing/2014/main" id="{F2C537EA-0F9D-43BF-AC43-BF7D3DE54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96A5A-4DBD-4D28-9B83-1575D4B566D2}"/>
              </a:ext>
            </a:extLst>
          </p:cNvPr>
          <p:cNvSpPr>
            <a:spLocks noGrp="1"/>
          </p:cNvSpPr>
          <p:nvPr>
            <p:ph type="sldNum" sz="quarter" idx="12"/>
          </p:nvPr>
        </p:nvSpPr>
        <p:spPr/>
        <p:txBody>
          <a:bodyPr/>
          <a:lstStyle/>
          <a:p>
            <a:fld id="{ECC58E85-6DC9-4C99-8942-B0B954F488FE}" type="slidenum">
              <a:rPr lang="en-US" smtClean="0"/>
              <a:t>‹#›</a:t>
            </a:fld>
            <a:endParaRPr lang="en-US"/>
          </a:p>
        </p:txBody>
      </p:sp>
    </p:spTree>
    <p:extLst>
      <p:ext uri="{BB962C8B-B14F-4D97-AF65-F5344CB8AC3E}">
        <p14:creationId xmlns:p14="http://schemas.microsoft.com/office/powerpoint/2010/main" val="361761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84B953-2AC6-4193-B81B-32867B337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75EAF-7818-4AD9-B87C-77E63A38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11A30-6204-4D05-AC89-2EFA92A35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ADA95-AFC0-4C51-B331-4F3199E06D3D}" type="datetimeFigureOut">
              <a:rPr lang="en-US" smtClean="0"/>
              <a:t>8/28/2022</a:t>
            </a:fld>
            <a:endParaRPr lang="en-US"/>
          </a:p>
        </p:txBody>
      </p:sp>
      <p:sp>
        <p:nvSpPr>
          <p:cNvPr id="5" name="Footer Placeholder 4">
            <a:extLst>
              <a:ext uri="{FF2B5EF4-FFF2-40B4-BE49-F238E27FC236}">
                <a16:creationId xmlns:a16="http://schemas.microsoft.com/office/drawing/2014/main" id="{7B46841F-C58B-454D-9C2D-FA47E8855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A0C6C5-538A-45D0-8E94-29ECF68020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58E85-6DC9-4C99-8942-B0B954F488FE}" type="slidenum">
              <a:rPr lang="en-US" smtClean="0"/>
              <a:t>‹#›</a:t>
            </a:fld>
            <a:endParaRPr lang="en-US"/>
          </a:p>
        </p:txBody>
      </p:sp>
    </p:spTree>
    <p:extLst>
      <p:ext uri="{BB962C8B-B14F-4D97-AF65-F5344CB8AC3E}">
        <p14:creationId xmlns:p14="http://schemas.microsoft.com/office/powerpoint/2010/main" val="2095537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8/28/2022</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764465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Sunday, August 28, 2022</a:t>
            </a:fld>
            <a:endParaRPr lang="en-US" dirty="0"/>
          </a:p>
        </p:txBody>
      </p:sp>
    </p:spTree>
    <p:extLst>
      <p:ext uri="{BB962C8B-B14F-4D97-AF65-F5344CB8AC3E}">
        <p14:creationId xmlns:p14="http://schemas.microsoft.com/office/powerpoint/2010/main" val="403810874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5C3FE89-A0B6-4C0E-A1F2-7CA2025B3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56092" cy="3442494"/>
          </a:xfrm>
          <a:custGeom>
            <a:avLst/>
            <a:gdLst>
              <a:gd name="connsiteX0" fmla="*/ 0 w 3156092"/>
              <a:gd name="connsiteY0" fmla="*/ 0 h 3442494"/>
              <a:gd name="connsiteX1" fmla="*/ 2765641 w 3156092"/>
              <a:gd name="connsiteY1" fmla="*/ 0 h 3442494"/>
              <a:gd name="connsiteX2" fmla="*/ 2781296 w 3156092"/>
              <a:gd name="connsiteY2" fmla="*/ 20935 h 3442494"/>
              <a:gd name="connsiteX3" fmla="*/ 3156092 w 3156092"/>
              <a:gd name="connsiteY3" fmla="*/ 1247934 h 3442494"/>
              <a:gd name="connsiteX4" fmla="*/ 961532 w 3156092"/>
              <a:gd name="connsiteY4" fmla="*/ 3442494 h 3442494"/>
              <a:gd name="connsiteX5" fmla="*/ 107310 w 3156092"/>
              <a:gd name="connsiteY5" fmla="*/ 3270035 h 3442494"/>
              <a:gd name="connsiteX6" fmla="*/ 0 w 3156092"/>
              <a:gd name="connsiteY6" fmla="*/ 3218341 h 344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092" h="3442494">
                <a:moveTo>
                  <a:pt x="0" y="0"/>
                </a:moveTo>
                <a:lnTo>
                  <a:pt x="2765641" y="0"/>
                </a:lnTo>
                <a:lnTo>
                  <a:pt x="2781296" y="20935"/>
                </a:lnTo>
                <a:cubicBezTo>
                  <a:pt x="3017923" y="371189"/>
                  <a:pt x="3156092" y="793426"/>
                  <a:pt x="3156092" y="1247934"/>
                </a:cubicBezTo>
                <a:cubicBezTo>
                  <a:pt x="3156092" y="2459956"/>
                  <a:pt x="2173554" y="3442494"/>
                  <a:pt x="961532" y="3442494"/>
                </a:cubicBezTo>
                <a:cubicBezTo>
                  <a:pt x="658527" y="3442494"/>
                  <a:pt x="369864" y="3381086"/>
                  <a:pt x="107310" y="3270035"/>
                </a:cubicBezTo>
                <a:lnTo>
                  <a:pt x="0" y="321834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2A41F16-7763-4D3C-B8A4-525DECFE69C0}"/>
              </a:ext>
            </a:extLst>
          </p:cNvPr>
          <p:cNvPicPr>
            <a:picLocks noChangeAspect="1"/>
          </p:cNvPicPr>
          <p:nvPr/>
        </p:nvPicPr>
        <p:blipFill rotWithShape="1">
          <a:blip r:embed="rId2"/>
          <a:srcRect t="2640" r="-1" b="-1"/>
          <a:stretch/>
        </p:blipFill>
        <p:spPr>
          <a:xfrm>
            <a:off x="5" y="-1"/>
            <a:ext cx="3005349" cy="3291750"/>
          </a:xfrm>
          <a:custGeom>
            <a:avLst/>
            <a:gdLst/>
            <a:ahLst/>
            <a:cxnLst/>
            <a:rect l="l" t="t" r="r" b="b"/>
            <a:pathLst>
              <a:path w="3005349" h="3291750">
                <a:moveTo>
                  <a:pt x="0" y="0"/>
                </a:moveTo>
                <a:lnTo>
                  <a:pt x="2577617" y="0"/>
                </a:lnTo>
                <a:lnTo>
                  <a:pt x="2656297" y="105217"/>
                </a:lnTo>
                <a:cubicBezTo>
                  <a:pt x="2876670" y="431412"/>
                  <a:pt x="3005349" y="824646"/>
                  <a:pt x="3005349" y="1247934"/>
                </a:cubicBezTo>
                <a:cubicBezTo>
                  <a:pt x="3005349" y="2376702"/>
                  <a:pt x="2090301" y="3291750"/>
                  <a:pt x="961533" y="3291750"/>
                </a:cubicBezTo>
                <a:cubicBezTo>
                  <a:pt x="679341" y="3291750"/>
                  <a:pt x="410507" y="3234560"/>
                  <a:pt x="165988" y="3131137"/>
                </a:cubicBezTo>
                <a:lnTo>
                  <a:pt x="0" y="3051176"/>
                </a:lnTo>
                <a:close/>
              </a:path>
            </a:pathLst>
          </a:custGeom>
        </p:spPr>
      </p:pic>
      <p:sp>
        <p:nvSpPr>
          <p:cNvPr id="14" name="Oval 13">
            <a:extLst>
              <a:ext uri="{FF2B5EF4-FFF2-40B4-BE49-F238E27FC236}">
                <a16:creationId xmlns:a16="http://schemas.microsoft.com/office/drawing/2014/main" id="{8A6D7C84-6176-4F2A-985C-7F1B8C39D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141" y="459337"/>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A16E987-36B6-4728-B832-81F5430078FA}"/>
              </a:ext>
            </a:extLst>
          </p:cNvPr>
          <p:cNvPicPr>
            <a:picLocks noChangeAspect="1"/>
          </p:cNvPicPr>
          <p:nvPr/>
        </p:nvPicPr>
        <p:blipFill rotWithShape="1">
          <a:blip r:embed="rId3"/>
          <a:srcRect t="11111" r="-2" b="-2"/>
          <a:stretch/>
        </p:blipFill>
        <p:spPr>
          <a:xfrm>
            <a:off x="3832733" y="623929"/>
            <a:ext cx="2834640" cy="2834640"/>
          </a:xfrm>
          <a:custGeom>
            <a:avLst/>
            <a:gdLst/>
            <a:ahLst/>
            <a:cxnLst/>
            <a:rect l="l" t="t" r="r" b="b"/>
            <a:pathLst>
              <a:path w="2990088" h="2990088">
                <a:moveTo>
                  <a:pt x="1495044" y="0"/>
                </a:moveTo>
                <a:cubicBezTo>
                  <a:pt x="2320734" y="0"/>
                  <a:pt x="2990088" y="669354"/>
                  <a:pt x="2990088" y="1495044"/>
                </a:cubicBezTo>
                <a:cubicBezTo>
                  <a:pt x="2990088" y="2320734"/>
                  <a:pt x="2320734" y="2990088"/>
                  <a:pt x="1495044" y="2990088"/>
                </a:cubicBezTo>
                <a:cubicBezTo>
                  <a:pt x="669354" y="2990088"/>
                  <a:pt x="0" y="2320734"/>
                  <a:pt x="0" y="1495044"/>
                </a:cubicBezTo>
                <a:cubicBezTo>
                  <a:pt x="0" y="669354"/>
                  <a:pt x="669354" y="0"/>
                  <a:pt x="1495044" y="0"/>
                </a:cubicBezTo>
                <a:close/>
              </a:path>
            </a:pathLst>
          </a:custGeom>
        </p:spPr>
      </p:pic>
      <p:sp>
        <p:nvSpPr>
          <p:cNvPr id="16" name="Freeform: Shape 15">
            <a:extLst>
              <a:ext uri="{FF2B5EF4-FFF2-40B4-BE49-F238E27FC236}">
                <a16:creationId xmlns:a16="http://schemas.microsoft.com/office/drawing/2014/main" id="{C8E319B0-C403-46B6-8DDF-C46B5EB13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6150" y="2364552"/>
            <a:ext cx="3835850" cy="4493449"/>
          </a:xfrm>
          <a:custGeom>
            <a:avLst/>
            <a:gdLst>
              <a:gd name="connsiteX0" fmla="*/ 2839212 w 3835850"/>
              <a:gd name="connsiteY0" fmla="*/ 0 h 4493449"/>
              <a:gd name="connsiteX1" fmla="*/ 3683507 w 3835850"/>
              <a:gd name="connsiteY1" fmla="*/ 127646 h 4493449"/>
              <a:gd name="connsiteX2" fmla="*/ 3835850 w 3835850"/>
              <a:gd name="connsiteY2" fmla="*/ 183404 h 4493449"/>
              <a:gd name="connsiteX3" fmla="*/ 3835850 w 3835850"/>
              <a:gd name="connsiteY3" fmla="*/ 4493449 h 4493449"/>
              <a:gd name="connsiteX4" fmla="*/ 534850 w 3835850"/>
              <a:gd name="connsiteY4" fmla="*/ 4493449 h 4493449"/>
              <a:gd name="connsiteX5" fmla="*/ 484893 w 3835850"/>
              <a:gd name="connsiteY5" fmla="*/ 4426642 h 4493449"/>
              <a:gd name="connsiteX6" fmla="*/ 0 w 3835850"/>
              <a:gd name="connsiteY6" fmla="*/ 2839212 h 4493449"/>
              <a:gd name="connsiteX7" fmla="*/ 2839212 w 3835850"/>
              <a:gd name="connsiteY7" fmla="*/ 0 h 449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50" h="4493449">
                <a:moveTo>
                  <a:pt x="2839212" y="0"/>
                </a:moveTo>
                <a:cubicBezTo>
                  <a:pt x="3133222" y="0"/>
                  <a:pt x="3416794" y="44689"/>
                  <a:pt x="3683507" y="127646"/>
                </a:cubicBezTo>
                <a:lnTo>
                  <a:pt x="3835850" y="183404"/>
                </a:lnTo>
                <a:lnTo>
                  <a:pt x="3835850" y="4493449"/>
                </a:lnTo>
                <a:lnTo>
                  <a:pt x="534850" y="4493449"/>
                </a:lnTo>
                <a:lnTo>
                  <a:pt x="484893" y="4426642"/>
                </a:lnTo>
                <a:cubicBezTo>
                  <a:pt x="178757" y="3973501"/>
                  <a:pt x="0" y="3427232"/>
                  <a:pt x="0" y="2839212"/>
                </a:cubicBezTo>
                <a:cubicBezTo>
                  <a:pt x="0" y="1271159"/>
                  <a:pt x="1271159" y="0"/>
                  <a:pt x="28392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1E27C89-94CF-4F2D-8750-9361FD1D9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7371" y="1"/>
            <a:ext cx="3986784" cy="2427765"/>
          </a:xfrm>
          <a:custGeom>
            <a:avLst/>
            <a:gdLst>
              <a:gd name="connsiteX0" fmla="*/ 48890 w 3986784"/>
              <a:gd name="connsiteY0" fmla="*/ 0 h 2427765"/>
              <a:gd name="connsiteX1" fmla="*/ 3937894 w 3986784"/>
              <a:gd name="connsiteY1" fmla="*/ 0 h 2427765"/>
              <a:gd name="connsiteX2" fmla="*/ 3946285 w 3986784"/>
              <a:gd name="connsiteY2" fmla="*/ 32635 h 2427765"/>
              <a:gd name="connsiteX3" fmla="*/ 3986784 w 3986784"/>
              <a:gd name="connsiteY3" fmla="*/ 434373 h 2427765"/>
              <a:gd name="connsiteX4" fmla="*/ 1993392 w 3986784"/>
              <a:gd name="connsiteY4" fmla="*/ 2427765 h 2427765"/>
              <a:gd name="connsiteX5" fmla="*/ 0 w 3986784"/>
              <a:gd name="connsiteY5" fmla="*/ 434373 h 2427765"/>
              <a:gd name="connsiteX6" fmla="*/ 40499 w 3986784"/>
              <a:gd name="connsiteY6" fmla="*/ 32635 h 24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784" h="2427765">
                <a:moveTo>
                  <a:pt x="48890" y="0"/>
                </a:moveTo>
                <a:lnTo>
                  <a:pt x="3937894" y="0"/>
                </a:lnTo>
                <a:lnTo>
                  <a:pt x="3946285" y="32635"/>
                </a:lnTo>
                <a:cubicBezTo>
                  <a:pt x="3972839" y="162400"/>
                  <a:pt x="3986784" y="296758"/>
                  <a:pt x="3986784" y="434373"/>
                </a:cubicBezTo>
                <a:cubicBezTo>
                  <a:pt x="3986784" y="1535293"/>
                  <a:pt x="3094312" y="2427765"/>
                  <a:pt x="1993392" y="2427765"/>
                </a:cubicBezTo>
                <a:cubicBezTo>
                  <a:pt x="892472" y="2427765"/>
                  <a:pt x="0" y="1535293"/>
                  <a:pt x="0" y="434373"/>
                </a:cubicBezTo>
                <a:cubicBezTo>
                  <a:pt x="0" y="296758"/>
                  <a:pt x="13945" y="162400"/>
                  <a:pt x="40499" y="32635"/>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0CA7DEE-DC90-4C57-8C9E-B3A7CDFC31CB}"/>
              </a:ext>
            </a:extLst>
          </p:cNvPr>
          <p:cNvPicPr>
            <a:picLocks noChangeAspect="1"/>
          </p:cNvPicPr>
          <p:nvPr/>
        </p:nvPicPr>
        <p:blipFill rotWithShape="1">
          <a:blip r:embed="rId4"/>
          <a:srcRect t="3745" b="39358"/>
          <a:stretch/>
        </p:blipFill>
        <p:spPr>
          <a:xfrm>
            <a:off x="7171962" y="2"/>
            <a:ext cx="3657600" cy="2263173"/>
          </a:xfrm>
          <a:custGeom>
            <a:avLst/>
            <a:gdLst/>
            <a:ahLst/>
            <a:cxnLst/>
            <a:rect l="l" t="t" r="r" b="b"/>
            <a:pathLst>
              <a:path w="3657600" h="2263173">
                <a:moveTo>
                  <a:pt x="54075" y="0"/>
                </a:moveTo>
                <a:lnTo>
                  <a:pt x="3603525" y="0"/>
                </a:lnTo>
                <a:lnTo>
                  <a:pt x="3620445" y="65806"/>
                </a:lnTo>
                <a:cubicBezTo>
                  <a:pt x="3644807" y="184856"/>
                  <a:pt x="3657600" y="308121"/>
                  <a:pt x="3657600" y="434373"/>
                </a:cubicBezTo>
                <a:cubicBezTo>
                  <a:pt x="3657600" y="1444391"/>
                  <a:pt x="2838818" y="2263173"/>
                  <a:pt x="1828800" y="2263173"/>
                </a:cubicBezTo>
                <a:cubicBezTo>
                  <a:pt x="818782" y="2263173"/>
                  <a:pt x="0" y="1444391"/>
                  <a:pt x="0" y="434373"/>
                </a:cubicBezTo>
                <a:cubicBezTo>
                  <a:pt x="0" y="308121"/>
                  <a:pt x="12794" y="184856"/>
                  <a:pt x="37155" y="65806"/>
                </a:cubicBezTo>
                <a:close/>
              </a:path>
            </a:pathLst>
          </a:custGeom>
        </p:spPr>
      </p:pic>
      <p:pic>
        <p:nvPicPr>
          <p:cNvPr id="7" name="Picture 6">
            <a:extLst>
              <a:ext uri="{FF2B5EF4-FFF2-40B4-BE49-F238E27FC236}">
                <a16:creationId xmlns:a16="http://schemas.microsoft.com/office/drawing/2014/main" id="{F79536AF-C63B-45A2-B137-59967CA63A34}"/>
              </a:ext>
            </a:extLst>
          </p:cNvPr>
          <p:cNvPicPr>
            <a:picLocks noChangeAspect="1"/>
          </p:cNvPicPr>
          <p:nvPr/>
        </p:nvPicPr>
        <p:blipFill rotWithShape="1">
          <a:blip r:embed="rId5"/>
          <a:srcRect t="1063"/>
          <a:stretch/>
        </p:blipFill>
        <p:spPr>
          <a:xfrm>
            <a:off x="8520674" y="2529078"/>
            <a:ext cx="3671324" cy="4328922"/>
          </a:xfrm>
          <a:custGeom>
            <a:avLst/>
            <a:gdLst/>
            <a:ahLst/>
            <a:cxnLst/>
            <a:rect l="l" t="t" r="r" b="b"/>
            <a:pathLst>
              <a:path w="3671324" h="4328922">
                <a:moveTo>
                  <a:pt x="2674686" y="0"/>
                </a:moveTo>
                <a:cubicBezTo>
                  <a:pt x="2951659" y="0"/>
                  <a:pt x="3218799" y="42100"/>
                  <a:pt x="3470056" y="120249"/>
                </a:cubicBezTo>
                <a:lnTo>
                  <a:pt x="3671324" y="193914"/>
                </a:lnTo>
                <a:lnTo>
                  <a:pt x="3671324" y="4328922"/>
                </a:lnTo>
                <a:lnTo>
                  <a:pt x="575538" y="4328922"/>
                </a:lnTo>
                <a:lnTo>
                  <a:pt x="456795" y="4170129"/>
                </a:lnTo>
                <a:cubicBezTo>
                  <a:pt x="168398" y="3743246"/>
                  <a:pt x="0" y="3228632"/>
                  <a:pt x="0" y="2674686"/>
                </a:cubicBezTo>
                <a:cubicBezTo>
                  <a:pt x="0" y="1197498"/>
                  <a:pt x="1197498" y="0"/>
                  <a:pt x="2674686" y="0"/>
                </a:cubicBezTo>
                <a:close/>
              </a:path>
            </a:pathLst>
          </a:custGeom>
        </p:spPr>
      </p:pic>
      <p:sp>
        <p:nvSpPr>
          <p:cNvPr id="9" name="Oval 8">
            <a:extLst>
              <a:ext uri="{FF2B5EF4-FFF2-40B4-BE49-F238E27FC236}">
                <a16:creationId xmlns:a16="http://schemas.microsoft.com/office/drawing/2014/main" id="{ADD57A3B-F099-47F4-93CD-3AF2649086F2}"/>
              </a:ext>
            </a:extLst>
          </p:cNvPr>
          <p:cNvSpPr/>
          <p:nvPr/>
        </p:nvSpPr>
        <p:spPr>
          <a:xfrm>
            <a:off x="0" y="3814763"/>
            <a:ext cx="8356148" cy="2427765"/>
          </a:xfrm>
          <a:prstGeom prst="ellipse">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62319FA-239F-440A-81AF-274F81D8EC22}"/>
              </a:ext>
            </a:extLst>
          </p:cNvPr>
          <p:cNvSpPr txBox="1"/>
          <p:nvPr/>
        </p:nvSpPr>
        <p:spPr>
          <a:xfrm>
            <a:off x="671513" y="4097629"/>
            <a:ext cx="7153123" cy="1701363"/>
          </a:xfrm>
          <a:prstGeom prst="rect">
            <a:avLst/>
          </a:prstGeom>
          <a:noFill/>
        </p:spPr>
        <p:txBody>
          <a:bodyPr wrap="square">
            <a:spAutoFit/>
          </a:bodyPr>
          <a:lstStyle/>
          <a:p>
            <a:pPr algn="ctr">
              <a:lnSpc>
                <a:spcPct val="115000"/>
              </a:lnSpc>
              <a:spcBef>
                <a:spcPts val="600"/>
              </a:spcBef>
              <a:spcAft>
                <a:spcPts val="6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CHUYÊN ĐỀ 1:</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TẬP NGHIÊN CỨU VÀ VIẾT BÁO CÁO VỀ MỘT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114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26745A68-E4AC-4019-8064-7071389B725A}"/>
              </a:ext>
            </a:extLst>
          </p:cNvPr>
          <p:cNvSpPr/>
          <p:nvPr/>
        </p:nvSpPr>
        <p:spPr>
          <a:xfrm>
            <a:off x="555127" y="289594"/>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821DD7-B5F8-4089-8708-5603753C4A00}"/>
              </a:ext>
            </a:extLst>
          </p:cNvPr>
          <p:cNvSpPr txBox="1"/>
          <p:nvPr/>
        </p:nvSpPr>
        <p:spPr>
          <a:xfrm>
            <a:off x="660400" y="260851"/>
            <a:ext cx="10858500" cy="1051955"/>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Arrow: Chevron 6">
            <a:extLst>
              <a:ext uri="{FF2B5EF4-FFF2-40B4-BE49-F238E27FC236}">
                <a16:creationId xmlns:a16="http://schemas.microsoft.com/office/drawing/2014/main" id="{651ECABF-1407-4380-A4FE-C37F61799C5E}"/>
              </a:ext>
            </a:extLst>
          </p:cNvPr>
          <p:cNvSpPr/>
          <p:nvPr/>
        </p:nvSpPr>
        <p:spPr>
          <a:xfrm>
            <a:off x="555127" y="1973943"/>
            <a:ext cx="3136424" cy="2844799"/>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C611AEBA-5AC1-4C44-9F56-35F1657D60A5}"/>
              </a:ext>
            </a:extLst>
          </p:cNvPr>
          <p:cNvSpPr/>
          <p:nvPr/>
        </p:nvSpPr>
        <p:spPr>
          <a:xfrm>
            <a:off x="1120137" y="2220686"/>
            <a:ext cx="3017483" cy="3309257"/>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190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khảo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a:t>
            </a:r>
          </a:p>
        </p:txBody>
      </p:sp>
      <p:sp>
        <p:nvSpPr>
          <p:cNvPr id="9" name="Arrow: Chevron 8">
            <a:extLst>
              <a:ext uri="{FF2B5EF4-FFF2-40B4-BE49-F238E27FC236}">
                <a16:creationId xmlns:a16="http://schemas.microsoft.com/office/drawing/2014/main" id="{496DE99C-0F80-4B5E-BC35-044DA25BEF42}"/>
              </a:ext>
            </a:extLst>
          </p:cNvPr>
          <p:cNvSpPr/>
          <p:nvPr/>
        </p:nvSpPr>
        <p:spPr>
          <a:xfrm>
            <a:off x="4137620" y="1973943"/>
            <a:ext cx="3136424" cy="2844799"/>
          </a:xfrm>
          <a:prstGeom prst="chevron">
            <a:avLst>
              <a:gd name="adj" fmla="val 40000"/>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10" name="Freeform: Shape 9">
            <a:extLst>
              <a:ext uri="{FF2B5EF4-FFF2-40B4-BE49-F238E27FC236}">
                <a16:creationId xmlns:a16="http://schemas.microsoft.com/office/drawing/2014/main" id="{B89FC2DD-CEB4-4488-A35F-653F045AE4AC}"/>
              </a:ext>
            </a:extLst>
          </p:cNvPr>
          <p:cNvSpPr/>
          <p:nvPr/>
        </p:nvSpPr>
        <p:spPr>
          <a:xfrm>
            <a:off x="4751418" y="2220686"/>
            <a:ext cx="2919907" cy="3309257"/>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190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Tìm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nhịp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thanh</a:t>
            </a:r>
            <a:r>
              <a:rPr lang="en-US" sz="2800" kern="1200" dirty="0">
                <a:latin typeface="Times New Roman" panose="02020603050405020304" pitchFamily="18" charset="0"/>
                <a:cs typeface="Times New Roman" panose="02020603050405020304" pitchFamily="18" charset="0"/>
              </a:rPr>
              <a:t>.</a:t>
            </a:r>
          </a:p>
        </p:txBody>
      </p:sp>
      <p:sp>
        <p:nvSpPr>
          <p:cNvPr id="11" name="Arrow: Chevron 10">
            <a:extLst>
              <a:ext uri="{FF2B5EF4-FFF2-40B4-BE49-F238E27FC236}">
                <a16:creationId xmlns:a16="http://schemas.microsoft.com/office/drawing/2014/main" id="{C71A21CB-ADD5-4173-99F5-B08DAD9C31E7}"/>
              </a:ext>
            </a:extLst>
          </p:cNvPr>
          <p:cNvSpPr/>
          <p:nvPr/>
        </p:nvSpPr>
        <p:spPr>
          <a:xfrm>
            <a:off x="7720114" y="1973943"/>
            <a:ext cx="3136424" cy="2844799"/>
          </a:xfrm>
          <a:prstGeom prst="chevron">
            <a:avLst>
              <a:gd name="adj" fmla="val 4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2" name="Freeform: Shape 11">
            <a:extLst>
              <a:ext uri="{FF2B5EF4-FFF2-40B4-BE49-F238E27FC236}">
                <a16:creationId xmlns:a16="http://schemas.microsoft.com/office/drawing/2014/main" id="{E47C0147-4B1D-4B86-A093-759636B6C31E}"/>
              </a:ext>
            </a:extLst>
          </p:cNvPr>
          <p:cNvSpPr/>
          <p:nvPr/>
        </p:nvSpPr>
        <p:spPr>
          <a:xfrm>
            <a:off x="8285123" y="2220686"/>
            <a:ext cx="2919907" cy="3309257"/>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190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hay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1299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6389B5-29DB-4CD6-BE58-7455FA371810}"/>
              </a:ext>
            </a:extLst>
          </p:cNvPr>
          <p:cNvSpPr txBox="1"/>
          <p:nvPr/>
        </p:nvSpPr>
        <p:spPr>
          <a:xfrm>
            <a:off x="685800" y="117631"/>
            <a:ext cx="10833100" cy="1179554"/>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600"/>
              </a:spcBef>
              <a:spcAft>
                <a:spcPts val="600"/>
              </a:spcAft>
              <a:buClrTx/>
              <a:buSzTx/>
              <a:buFont typeface="+mj-lt"/>
              <a:buAutoNum type="arabicPeriod"/>
              <a:tabLst/>
              <a:defRPr/>
            </a:pPr>
            <a:r>
              <a:rPr kumimoji="0" lang="pt-BR"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1: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trình</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nghiên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cứu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a:extLst>
              <a:ext uri="{FF2B5EF4-FFF2-40B4-BE49-F238E27FC236}">
                <a16:creationId xmlns:a16="http://schemas.microsoft.com/office/drawing/2014/main" id="{E322C666-3CB9-472B-9380-8F5982E19E8C}"/>
              </a:ext>
            </a:extLst>
          </p:cNvPr>
          <p:cNvGraphicFramePr>
            <a:graphicFrameLocks noGrp="1"/>
          </p:cNvGraphicFramePr>
          <p:nvPr>
            <p:extLst>
              <p:ext uri="{D42A27DB-BD31-4B8C-83A1-F6EECF244321}">
                <p14:modId xmlns:p14="http://schemas.microsoft.com/office/powerpoint/2010/main" val="623185080"/>
              </p:ext>
            </p:extLst>
          </p:nvPr>
        </p:nvGraphicFramePr>
        <p:xfrm>
          <a:off x="685800" y="1493273"/>
          <a:ext cx="10833100" cy="4795012"/>
        </p:xfrm>
        <a:graphic>
          <a:graphicData uri="http://schemas.openxmlformats.org/drawingml/2006/table">
            <a:tbl>
              <a:tblPr firstRow="1" firstCol="1" lastRow="1" lastCol="1" bandRow="1" bandCol="1"/>
              <a:tblGrid>
                <a:gridCol w="1832741">
                  <a:extLst>
                    <a:ext uri="{9D8B030D-6E8A-4147-A177-3AD203B41FA5}">
                      <a16:colId xmlns:a16="http://schemas.microsoft.com/office/drawing/2014/main" val="2274499889"/>
                    </a:ext>
                  </a:extLst>
                </a:gridCol>
                <a:gridCol w="3454637">
                  <a:extLst>
                    <a:ext uri="{9D8B030D-6E8A-4147-A177-3AD203B41FA5}">
                      <a16:colId xmlns:a16="http://schemas.microsoft.com/office/drawing/2014/main" val="4167032315"/>
                    </a:ext>
                  </a:extLst>
                </a:gridCol>
                <a:gridCol w="5545722">
                  <a:extLst>
                    <a:ext uri="{9D8B030D-6E8A-4147-A177-3AD203B41FA5}">
                      <a16:colId xmlns:a16="http://schemas.microsoft.com/office/drawing/2014/main" val="1925967905"/>
                    </a:ext>
                  </a:extLst>
                </a:gridCol>
              </a:tblGrid>
              <a:tr h="173722">
                <a:tc>
                  <a:txBody>
                    <a:bodyPr/>
                    <a:lstStyle/>
                    <a:p>
                      <a:pPr marL="5461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spc="-6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spc="-6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405765"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spc="2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2800" b="1" spc="2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spc="2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882650"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spc="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spc="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extLst>
                  <a:ext uri="{0D108BD9-81ED-4DB2-BD59-A6C34878D82A}">
                    <a16:rowId xmlns:a16="http://schemas.microsoft.com/office/drawing/2014/main" val="1642605844"/>
                  </a:ext>
                </a:extLst>
              </a:tr>
              <a:tr h="221334">
                <a:tc>
                  <a:txBody>
                    <a:bodyPr/>
                    <a:lstStyle/>
                    <a:p>
                      <a:pPr marL="69850" algn="l">
                        <a:lnSpc>
                          <a:spcPct val="115000"/>
                        </a:lnSpc>
                        <a:spcBef>
                          <a:spcPts val="600"/>
                        </a:spcBef>
                        <a:spcAft>
                          <a:spcPts val="6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rowSpan="3">
                  <a:txBody>
                    <a:bodyPr/>
                    <a:lstStyle/>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endPar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viết</a:t>
                      </a:r>
                      <a:r>
                        <a:rPr lang="en-US" sz="2800" dirty="0">
                          <a:solidFill>
                            <a:srgbClr val="0D0D0D"/>
                          </a:solidFill>
                          <a:effectLst/>
                          <a:latin typeface="Times New Roman" panose="02020603050405020304" pitchFamily="18" charset="0"/>
                          <a:cs typeface="Times New Roman" panose="02020603050405020304" pitchFamily="18" charset="0"/>
                        </a:rPr>
                        <a:t>,</a:t>
                      </a:r>
                      <a:r>
                        <a:rPr lang="en-US" sz="2800" spc="-6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đối</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tượng</a:t>
                      </a:r>
                      <a:r>
                        <a:rPr lang="en-US" sz="2800" spc="-6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người</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đọc</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a:t>
                      </a:r>
                      <a:r>
                        <a:rPr lang="en-US" sz="2800" spc="3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Lập</a:t>
                      </a:r>
                      <a:r>
                        <a:rPr lang="en-US" sz="2800" spc="38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danh</a:t>
                      </a:r>
                      <a:r>
                        <a:rPr lang="en-US" sz="2800" spc="38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mục</a:t>
                      </a:r>
                      <a:r>
                        <a:rPr lang="en-US" sz="2800" spc="38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tài</a:t>
                      </a:r>
                      <a:r>
                        <a:rPr lang="en-US" sz="2800" spc="38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p>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tham</a:t>
                      </a:r>
                      <a:r>
                        <a:rPr lang="en-US" sz="2800" spc="-10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khảo</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rowSpan="3">
                  <a:txBody>
                    <a:bodyPr/>
                    <a:lstStyle/>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đến</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công</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tượng</a:t>
                      </a:r>
                      <a:r>
                        <a:rPr lang="en-US" sz="2800" spc="-1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người</a:t>
                      </a:r>
                      <a:endPar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đọc</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đê</a:t>
                      </a:r>
                      <a:r>
                        <a:rPr lang="en-US" sz="2800" dirty="0">
                          <a:solidFill>
                            <a:srgbClr val="0D0D0D"/>
                          </a:solidFill>
                          <a:effectLst/>
                          <a:latin typeface="Times New Roman" panose="02020603050405020304" pitchFamily="18" charset="0"/>
                          <a:cs typeface="Times New Roman" panose="02020603050405020304" pitchFamily="18" charset="0"/>
                        </a:rPr>
                        <a:t>̉</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chọn</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viết</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phù</a:t>
                      </a:r>
                      <a:r>
                        <a:rPr lang="en-US" sz="2800" spc="-5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hợp</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a:t>
                      </a:r>
                      <a:r>
                        <a:rPr lang="en-US" sz="2800" spc="-13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Cần</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đảm</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bảo</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trình</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bày</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tài</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r>
                        <a:rPr lang="en-US" sz="2800" spc="-13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tham</a:t>
                      </a:r>
                      <a:r>
                        <a:rPr lang="en-US" sz="2800" spc="-1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khảo</a:t>
                      </a:r>
                    </a:p>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đúng</a:t>
                      </a:r>
                      <a:r>
                        <a:rPr lang="en-US" sz="2800" spc="-3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quy</a:t>
                      </a:r>
                      <a:r>
                        <a:rPr lang="en-US" sz="2800" spc="-25"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spc="-30" dirty="0">
                          <a:solidFill>
                            <a:srgbClr val="0D0D0D"/>
                          </a:solidFill>
                          <a:effectLst/>
                          <a:latin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cs typeface="Times New Roman" panose="02020603050405020304" pitchFamily="18" charset="0"/>
                        </a:rPr>
                        <a:t>xem</a:t>
                      </a:r>
                      <a:r>
                        <a:rPr lang="en-US" sz="2800" spc="-25" dirty="0">
                          <a:solidFill>
                            <a:srgbClr val="0D0D0D"/>
                          </a:solidFill>
                          <a:effectLst/>
                          <a:latin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cs typeface="Times New Roman" panose="02020603050405020304" pitchFamily="18" charset="0"/>
                        </a:rPr>
                        <a:t>SGK</a:t>
                      </a:r>
                      <a:r>
                        <a:rPr lang="en-US" sz="2800" spc="-25" dirty="0">
                          <a:solidFill>
                            <a:srgbClr val="0D0D0D"/>
                          </a:solidFill>
                          <a:effectLst/>
                          <a:latin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cs typeface="Times New Roman" panose="02020603050405020304" pitchFamily="18" charset="0"/>
                        </a:rPr>
                        <a:t>tr.35</a:t>
                      </a:r>
                      <a:r>
                        <a:rPr lang="en-US" sz="2800" spc="-30" dirty="0">
                          <a:solidFill>
                            <a:srgbClr val="0D0D0D"/>
                          </a:solidFill>
                          <a:effectLst/>
                          <a:latin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cs typeface="Times New Roman" panose="02020603050405020304" pitchFamily="18" charset="0"/>
                        </a:rPr>
                        <a:t>–</a:t>
                      </a:r>
                      <a:r>
                        <a:rPr lang="en-US" sz="2800" spc="-25" dirty="0">
                          <a:solidFill>
                            <a:srgbClr val="0D0D0D"/>
                          </a:solidFill>
                          <a:effectLst/>
                          <a:latin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cs typeface="Times New Roman" panose="02020603050405020304" pitchFamily="18" charset="0"/>
                        </a:rPr>
                        <a:t>tr.36)</a:t>
                      </a:r>
                      <a:endParaRPr lang="en-US" sz="2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40306067"/>
                  </a:ext>
                </a:extLst>
              </a:tr>
              <a:tr h="335147">
                <a:tc>
                  <a:txBody>
                    <a:bodyPr/>
                    <a:lstStyle/>
                    <a:p>
                      <a:pPr marL="222885" marR="210820" indent="48895" algn="l">
                        <a:lnSpc>
                          <a:spcPct val="115000"/>
                        </a:lnSpc>
                        <a:spcBef>
                          <a:spcPts val="600"/>
                        </a:spcBef>
                        <a:spcAft>
                          <a:spcPts val="600"/>
                        </a:spcAft>
                      </a:pP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a:t>
                      </a:r>
                      <a:r>
                        <a:rPr lang="en-US" sz="2800" b="1" i="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spc="-18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i="1" spc="-10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a:noFill/>
                    </a:lnB>
                  </a:tcPr>
                </a:tc>
                <a:tc vMerge="1">
                  <a:txBody>
                    <a:bodyPr/>
                    <a:lstStyle/>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tượng</a:t>
                      </a:r>
                      <a:r>
                        <a:rPr lang="en-US" sz="2800"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người</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spc="38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spc="38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spc="38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spc="38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a:noFill/>
                    </a:lnB>
                  </a:tcPr>
                </a:tc>
                <a:tc vMerge="1">
                  <a:txBody>
                    <a:bodyPr/>
                    <a:lstStyle/>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chọn</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spc="-5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spc="-1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spc="-1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a:noFill/>
                    </a:lnB>
                  </a:tcPr>
                </a:tc>
                <a:extLst>
                  <a:ext uri="{0D108BD9-81ED-4DB2-BD59-A6C34878D82A}">
                    <a16:rowId xmlns:a16="http://schemas.microsoft.com/office/drawing/2014/main" val="1681476033"/>
                  </a:ext>
                </a:extLst>
              </a:tr>
              <a:tr h="137262">
                <a:tc>
                  <a:txBody>
                    <a:bodyPr/>
                    <a:lstStyle/>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vMerge="1">
                  <a:txBody>
                    <a:bodyPr/>
                    <a:lstStyle/>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spc="-10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vMerge="1">
                  <a:txBody>
                    <a:bodyPr/>
                    <a:lstStyle/>
                    <a:p>
                      <a:pPr marL="68580" algn="l">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tr.35</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tr.36)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427940823"/>
                  </a:ext>
                </a:extLst>
              </a:tr>
            </a:tbl>
          </a:graphicData>
        </a:graphic>
      </p:graphicFrame>
    </p:spTree>
    <p:extLst>
      <p:ext uri="{BB962C8B-B14F-4D97-AF65-F5344CB8AC3E}">
        <p14:creationId xmlns:p14="http://schemas.microsoft.com/office/powerpoint/2010/main" val="244740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22C666-3CB9-472B-9380-8F5982E19E8C}"/>
              </a:ext>
            </a:extLst>
          </p:cNvPr>
          <p:cNvGraphicFramePr>
            <a:graphicFrameLocks noGrp="1"/>
          </p:cNvGraphicFramePr>
          <p:nvPr>
            <p:extLst>
              <p:ext uri="{D42A27DB-BD31-4B8C-83A1-F6EECF244321}">
                <p14:modId xmlns:p14="http://schemas.microsoft.com/office/powerpoint/2010/main" val="3473057060"/>
              </p:ext>
            </p:extLst>
          </p:nvPr>
        </p:nvGraphicFramePr>
        <p:xfrm>
          <a:off x="685800" y="660272"/>
          <a:ext cx="10833100" cy="5473828"/>
        </p:xfrm>
        <a:graphic>
          <a:graphicData uri="http://schemas.openxmlformats.org/drawingml/2006/table">
            <a:tbl>
              <a:tblPr firstRow="1" firstCol="1" lastRow="1" lastCol="1" bandRow="1" bandCol="1"/>
              <a:tblGrid>
                <a:gridCol w="1832741">
                  <a:extLst>
                    <a:ext uri="{9D8B030D-6E8A-4147-A177-3AD203B41FA5}">
                      <a16:colId xmlns:a16="http://schemas.microsoft.com/office/drawing/2014/main" val="2274499889"/>
                    </a:ext>
                  </a:extLst>
                </a:gridCol>
                <a:gridCol w="2682109">
                  <a:extLst>
                    <a:ext uri="{9D8B030D-6E8A-4147-A177-3AD203B41FA5}">
                      <a16:colId xmlns:a16="http://schemas.microsoft.com/office/drawing/2014/main" val="4167032315"/>
                    </a:ext>
                  </a:extLst>
                </a:gridCol>
                <a:gridCol w="6318250">
                  <a:extLst>
                    <a:ext uri="{9D8B030D-6E8A-4147-A177-3AD203B41FA5}">
                      <a16:colId xmlns:a16="http://schemas.microsoft.com/office/drawing/2014/main" val="1925967905"/>
                    </a:ext>
                  </a:extLst>
                </a:gridCol>
              </a:tblGrid>
              <a:tr h="726627">
                <a:tc>
                  <a:txBody>
                    <a:bodyPr/>
                    <a:lstStyle/>
                    <a:p>
                      <a:pPr marL="54610" algn="ctr">
                        <a:lnSpc>
                          <a:spcPct val="115000"/>
                        </a:lnSpc>
                        <a:spcBef>
                          <a:spcPts val="600"/>
                        </a:spcBef>
                        <a:spcAft>
                          <a:spcPts val="60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400" b="1"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405765" algn="ctr">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400" b="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2400" b="1"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882650" algn="ctr">
                        <a:lnSpc>
                          <a:spcPct val="115000"/>
                        </a:lnSpc>
                        <a:spcBef>
                          <a:spcPts val="600"/>
                        </a:spcBef>
                        <a:spcAft>
                          <a:spcPts val="6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400" b="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extLst>
                  <a:ext uri="{0D108BD9-81ED-4DB2-BD59-A6C34878D82A}">
                    <a16:rowId xmlns:a16="http://schemas.microsoft.com/office/drawing/2014/main" val="1642605844"/>
                  </a:ext>
                </a:extLst>
              </a:tr>
              <a:tr h="4581835">
                <a:tc>
                  <a:txBody>
                    <a:bodyPr/>
                    <a:lstStyle/>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 </a:t>
                      </a:r>
                    </a:p>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 </a:t>
                      </a:r>
                    </a:p>
                    <a:p>
                      <a:pPr marL="214630" marR="207010" indent="57150" algn="just">
                        <a:lnSpc>
                          <a:spcPct val="115000"/>
                        </a:lnSpc>
                        <a:spcBef>
                          <a:spcPts val="600"/>
                        </a:spcBef>
                        <a:spcAft>
                          <a:spcPts val="600"/>
                        </a:spcAft>
                      </a:pPr>
                      <a:r>
                        <a:rPr lang="en-US" sz="2400" b="1" i="1" dirty="0" err="1">
                          <a:solidFill>
                            <a:srgbClr val="0D0D0D"/>
                          </a:solidFill>
                          <a:effectLst/>
                          <a:latin typeface="Times New Roman" panose="02020603050405020304" pitchFamily="18" charset="0"/>
                          <a:cs typeface="Times New Roman" panose="02020603050405020304" pitchFamily="18" charset="0"/>
                        </a:rPr>
                        <a:t>Bư</a:t>
                      </a:r>
                      <a:r>
                        <a:rPr lang="en-US" sz="2400" b="1" i="1" spc="5" dirty="0" err="1">
                          <a:solidFill>
                            <a:srgbClr val="0D0D0D"/>
                          </a:solidFill>
                          <a:effectLst/>
                          <a:latin typeface="Times New Roman" panose="02020603050405020304" pitchFamily="18" charset="0"/>
                          <a:cs typeface="Times New Roman" panose="02020603050405020304" pitchFamily="18" charset="0"/>
                        </a:rPr>
                        <a:t>ớ</a:t>
                      </a:r>
                      <a:r>
                        <a:rPr lang="en-US" sz="2400" b="1" i="1" dirty="0" err="1">
                          <a:solidFill>
                            <a:srgbClr val="0D0D0D"/>
                          </a:solidFill>
                          <a:effectLst/>
                          <a:latin typeface="Times New Roman" panose="02020603050405020304" pitchFamily="18" charset="0"/>
                          <a:cs typeface="Times New Roman" panose="02020603050405020304" pitchFamily="18" charset="0"/>
                        </a:rPr>
                        <a:t>c</a:t>
                      </a:r>
                      <a:r>
                        <a:rPr lang="en-US" sz="2400" b="1" i="1" spc="-185" dirty="0">
                          <a:solidFill>
                            <a:srgbClr val="0D0D0D"/>
                          </a:solidFill>
                          <a:effectLst/>
                          <a:latin typeface="Times New Roman" panose="02020603050405020304" pitchFamily="18" charset="0"/>
                          <a:cs typeface="Times New Roman" panose="02020603050405020304" pitchFamily="18" charset="0"/>
                        </a:rPr>
                        <a:t> </a:t>
                      </a:r>
                      <a:r>
                        <a:rPr lang="en-US" sz="2400" b="1" i="1" dirty="0">
                          <a:solidFill>
                            <a:srgbClr val="0D0D0D"/>
                          </a:solidFill>
                          <a:effectLst/>
                          <a:latin typeface="Times New Roman" panose="02020603050405020304" pitchFamily="18" charset="0"/>
                          <a:cs typeface="Times New Roman" panose="02020603050405020304" pitchFamily="18" charset="0"/>
                        </a:rPr>
                        <a:t>2: </a:t>
                      </a:r>
                      <a:r>
                        <a:rPr lang="en-US" sz="2400" b="1" i="1" dirty="0" err="1">
                          <a:solidFill>
                            <a:srgbClr val="0D0D0D"/>
                          </a:solidFill>
                          <a:effectLst/>
                          <a:latin typeface="Times New Roman" panose="02020603050405020304" pitchFamily="18" charset="0"/>
                          <a:cs typeface="Times New Roman" panose="02020603050405020304" pitchFamily="18" charset="0"/>
                        </a:rPr>
                        <a:t>Tìm</a:t>
                      </a:r>
                      <a:r>
                        <a:rPr lang="en-US" sz="2400" b="1" i="1" dirty="0">
                          <a:solidFill>
                            <a:srgbClr val="0D0D0D"/>
                          </a:solidFill>
                          <a:effectLst/>
                          <a:latin typeface="Times New Roman" panose="02020603050405020304" pitchFamily="18" charset="0"/>
                          <a:cs typeface="Times New Roman" panose="02020603050405020304" pitchFamily="18" charset="0"/>
                        </a:rPr>
                        <a:t> ý </a:t>
                      </a:r>
                      <a:r>
                        <a:rPr lang="en-US" sz="2400" b="1" i="1" dirty="0" err="1">
                          <a:solidFill>
                            <a:srgbClr val="0D0D0D"/>
                          </a:solidFill>
                          <a:effectLst/>
                          <a:latin typeface="Times New Roman" panose="02020603050405020304" pitchFamily="18" charset="0"/>
                          <a:cs typeface="Times New Roman" panose="02020603050405020304" pitchFamily="18" charset="0"/>
                        </a:rPr>
                        <a:t>và</a:t>
                      </a:r>
                      <a:r>
                        <a:rPr lang="en-US" sz="2400" b="1" i="1" spc="5" dirty="0">
                          <a:solidFill>
                            <a:srgbClr val="0D0D0D"/>
                          </a:solidFill>
                          <a:effectLst/>
                          <a:latin typeface="Times New Roman" panose="02020603050405020304" pitchFamily="18" charset="0"/>
                          <a:cs typeface="Times New Roman" panose="02020603050405020304" pitchFamily="18" charset="0"/>
                        </a:rPr>
                        <a:t> </a:t>
                      </a:r>
                      <a:r>
                        <a:rPr lang="en-US" sz="2400" b="1" i="1" spc="-10" dirty="0" err="1">
                          <a:solidFill>
                            <a:srgbClr val="0D0D0D"/>
                          </a:solidFill>
                          <a:effectLst/>
                          <a:latin typeface="Times New Roman" panose="02020603050405020304" pitchFamily="18" charset="0"/>
                          <a:cs typeface="Times New Roman" panose="02020603050405020304" pitchFamily="18" charset="0"/>
                        </a:rPr>
                        <a:t>lập</a:t>
                      </a:r>
                      <a:r>
                        <a:rPr lang="en-US" sz="2400" b="1" i="1" spc="-105" dirty="0">
                          <a:solidFill>
                            <a:srgbClr val="0D0D0D"/>
                          </a:solidFill>
                          <a:effectLst/>
                          <a:latin typeface="Times New Roman" panose="02020603050405020304" pitchFamily="18" charset="0"/>
                          <a:cs typeface="Times New Roman" panose="02020603050405020304" pitchFamily="18" charset="0"/>
                        </a:rPr>
                        <a:t> </a:t>
                      </a:r>
                      <a:r>
                        <a:rPr lang="en-US" sz="2400" b="1" i="1" spc="-10" dirty="0" err="1">
                          <a:solidFill>
                            <a:srgbClr val="0D0D0D"/>
                          </a:solidFill>
                          <a:effectLst/>
                          <a:latin typeface="Times New Roman" panose="02020603050405020304" pitchFamily="18" charset="0"/>
                          <a:cs typeface="Times New Roman" panose="02020603050405020304" pitchFamily="18" charset="0"/>
                        </a:rPr>
                        <a:t>dàn</a:t>
                      </a:r>
                      <a:r>
                        <a:rPr lang="en-US" sz="2400" b="1" i="1" spc="-105" dirty="0">
                          <a:solidFill>
                            <a:srgbClr val="0D0D0D"/>
                          </a:solidFill>
                          <a:effectLst/>
                          <a:latin typeface="Times New Roman" panose="02020603050405020304" pitchFamily="18" charset="0"/>
                          <a:cs typeface="Times New Roman" panose="02020603050405020304" pitchFamily="18" charset="0"/>
                        </a:rPr>
                        <a:t> </a:t>
                      </a:r>
                      <a:r>
                        <a:rPr lang="en-US" sz="2400" b="1" i="1" spc="-5" dirty="0">
                          <a:solidFill>
                            <a:srgbClr val="0D0D0D"/>
                          </a:solidFill>
                          <a:effectLst/>
                          <a:latin typeface="Times New Roman" panose="02020603050405020304" pitchFamily="18" charset="0"/>
                          <a:cs typeface="Times New Roman" panose="02020603050405020304" pitchFamily="18" charset="0"/>
                        </a:rPr>
                        <a:t>ý</a:t>
                      </a:r>
                    </a:p>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 </a:t>
                      </a:r>
                    </a:p>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 </a:t>
                      </a:r>
                    </a:p>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spc="24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spc="24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dựa</a:t>
                      </a:r>
                      <a:r>
                        <a:rPr lang="en-US" sz="2400" spc="24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spc="24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2400" spc="24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nghiên</a:t>
                      </a:r>
                      <a:r>
                        <a:rPr lang="en-US" sz="2400" spc="-7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cứu</a:t>
                      </a:r>
                      <a:r>
                        <a:rPr lang="en-US" sz="2400" spc="-6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đã</a:t>
                      </a:r>
                      <a:r>
                        <a:rPr lang="en-US" sz="2400" spc="-6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thu</a:t>
                      </a:r>
                      <a:r>
                        <a:rPr lang="en-US" sz="2400" spc="-6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nhận</a:t>
                      </a:r>
                      <a:r>
                        <a:rPr lang="en-US" sz="2400" dirty="0">
                          <a:solidFill>
                            <a:srgbClr val="0D0D0D"/>
                          </a:solidFill>
                          <a:effectLst/>
                          <a:latin typeface="Times New Roman" panose="02020603050405020304" pitchFamily="18" charset="0"/>
                          <a:cs typeface="Times New Roman" panose="02020603050405020304" pitchFamily="18" charset="0"/>
                        </a:rPr>
                        <a:t>.</a:t>
                      </a:r>
                    </a:p>
                    <a:p>
                      <a:pPr marL="68580" algn="l">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3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Sắp</a:t>
                      </a:r>
                      <a:r>
                        <a:rPr lang="en-US" sz="2400" spc="-12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xếp</a:t>
                      </a:r>
                      <a:r>
                        <a:rPr lang="en-US" sz="2400" spc="-12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spc="-130" dirty="0">
                          <a:solidFill>
                            <a:srgbClr val="0D0D0D"/>
                          </a:solidFill>
                          <a:effectLst/>
                          <a:latin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cs typeface="Times New Roman" panose="02020603050405020304" pitchFamily="18" charset="0"/>
                        </a:rPr>
                        <a:t>ý</a:t>
                      </a:r>
                      <a:r>
                        <a:rPr lang="en-US" sz="2400" spc="-12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tìm</a:t>
                      </a:r>
                      <a:r>
                        <a:rPr lang="en-US" sz="2400" spc="-12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được</a:t>
                      </a:r>
                      <a:r>
                        <a:rPr lang="en-US" sz="2400" spc="-12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theo</a:t>
                      </a:r>
                    </a:p>
                    <a:p>
                      <a:pPr marL="68580" marR="57150" algn="l">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tư</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hợp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lập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dàn</a:t>
                      </a:r>
                      <a:r>
                        <a:rPr lang="en-US" sz="2400" dirty="0">
                          <a:solidFill>
                            <a:srgbClr val="0D0D0D"/>
                          </a:solidFill>
                          <a:effectLst/>
                          <a:latin typeface="Times New Roman" panose="02020603050405020304" pitchFamily="18" charset="0"/>
                          <a:cs typeface="Times New Roman" panose="02020603050405020304" pitchFamily="18" charset="0"/>
                        </a:rPr>
                        <a:t> ý </a:t>
                      </a:r>
                      <a:r>
                        <a:rPr lang="en-US" sz="2400" dirty="0" err="1">
                          <a:solidFill>
                            <a:srgbClr val="0D0D0D"/>
                          </a:solidFill>
                          <a:effectLst/>
                          <a:latin typeface="Times New Roman" panose="02020603050405020304" pitchFamily="18" charset="0"/>
                          <a:cs typeface="Times New Roman" panose="02020603050405020304" pitchFamily="18" charset="0"/>
                        </a:rPr>
                        <a:t>cho</a:t>
                      </a:r>
                      <a:r>
                        <a:rPr lang="en-US" sz="2400" spc="-33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bài</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báo</a:t>
                      </a:r>
                      <a:r>
                        <a:rPr lang="en-US" sz="2400" spc="-1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cáo</a:t>
                      </a:r>
                      <a:r>
                        <a:rPr lang="en-US" sz="2400" dirty="0">
                          <a:solidFill>
                            <a:srgbClr val="0D0D0D"/>
                          </a:solidFill>
                          <a:effectLst/>
                          <a:latin typeface="Times New Roman" panose="02020603050405020304" pitchFamily="18" charset="0"/>
                          <a:cs typeface="Times New Roman" panose="02020603050405020304" pitchFamily="18" charset="0"/>
                        </a:rPr>
                        <a: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lgn="l">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dựa</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hướng</a:t>
                      </a:r>
                      <a:r>
                        <a:rPr lang="en-US" sz="24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endPar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trong</a:t>
                      </a:r>
                      <a:r>
                        <a:rPr lang="en-US" sz="2400" spc="-45" dirty="0">
                          <a:solidFill>
                            <a:srgbClr val="0D0D0D"/>
                          </a:solidFill>
                          <a:effectLst/>
                          <a:latin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cs typeface="Times New Roman" panose="02020603050405020304" pitchFamily="18" charset="0"/>
                        </a:rPr>
                        <a:t>SGK</a:t>
                      </a:r>
                      <a:r>
                        <a:rPr lang="en-US" sz="2400" spc="-40" dirty="0">
                          <a:solidFill>
                            <a:srgbClr val="0D0D0D"/>
                          </a:solidFill>
                          <a:effectLst/>
                          <a:latin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cs typeface="Times New Roman" panose="02020603050405020304" pitchFamily="18" charset="0"/>
                        </a:rPr>
                        <a:t>tr.36.</a:t>
                      </a:r>
                    </a:p>
                    <a:p>
                      <a:pPr marL="68580" algn="l">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Dàn</a:t>
                      </a:r>
                      <a:r>
                        <a:rPr lang="en-US" sz="2400" spc="-45" dirty="0">
                          <a:solidFill>
                            <a:srgbClr val="0D0D0D"/>
                          </a:solidFill>
                          <a:effectLst/>
                          <a:latin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cs typeface="Times New Roman" panose="02020603050405020304" pitchFamily="18" charset="0"/>
                        </a:rPr>
                        <a:t>ý</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một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bài</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báo</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cáo</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kết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quả</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nghiên</a:t>
                      </a:r>
                    </a:p>
                    <a:p>
                      <a:pPr marL="68580" marR="55245" algn="l">
                        <a:lnSpc>
                          <a:spcPct val="115000"/>
                        </a:lnSpc>
                        <a:spcBef>
                          <a:spcPts val="600"/>
                        </a:spcBef>
                        <a:spcAft>
                          <a:spcPts val="600"/>
                        </a:spcAft>
                      </a:pPr>
                      <a:r>
                        <a:rPr lang="en-US" sz="2400" spc="-5" dirty="0" err="1">
                          <a:solidFill>
                            <a:srgbClr val="0D0D0D"/>
                          </a:solidFill>
                          <a:effectLst/>
                          <a:latin typeface="Times New Roman" panose="02020603050405020304" pitchFamily="18" charset="0"/>
                          <a:cs typeface="Times New Roman" panose="02020603050405020304" pitchFamily="18" charset="0"/>
                        </a:rPr>
                        <a:t>cứu</a:t>
                      </a:r>
                      <a:r>
                        <a:rPr lang="en-US" sz="2400" spc="-11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gồm</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nhan</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đê</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tóm</a:t>
                      </a:r>
                      <a:r>
                        <a:rPr lang="en-US" sz="2400" spc="-11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tắt</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cơ</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sở</a:t>
                      </a:r>
                      <a:r>
                        <a:rPr lang="en-US" sz="2400" spc="-10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lí</a:t>
                      </a:r>
                      <a:r>
                        <a:rPr lang="en-US" sz="2400" spc="-11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thuyết</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32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nội</a:t>
                      </a:r>
                      <a:r>
                        <a:rPr lang="en-US" sz="2400" spc="-55" dirty="0">
                          <a:solidFill>
                            <a:srgbClr val="0D0D0D"/>
                          </a:solidFill>
                          <a:effectLst/>
                          <a:latin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cs typeface="Times New Roman" panose="02020603050405020304" pitchFamily="18" charset="0"/>
                        </a:rPr>
                        <a:t>dung</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kết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quả</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nghiên</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kết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5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liệu</a:t>
                      </a:r>
                      <a:r>
                        <a:rPr lang="en-US" sz="2400" spc="-8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tham</a:t>
                      </a:r>
                      <a:r>
                        <a:rPr lang="en-US" sz="2400" spc="-8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khảo</a:t>
                      </a:r>
                      <a:r>
                        <a:rPr lang="en-US" sz="2400" dirty="0">
                          <a:solidFill>
                            <a:srgbClr val="0D0D0D"/>
                          </a:solidFill>
                          <a:effectLst/>
                          <a:latin typeface="Times New Roman" panose="02020603050405020304" pitchFamily="18" charset="0"/>
                          <a:cs typeface="Times New Roman" panose="02020603050405020304" pitchFamily="18" charset="0"/>
                        </a:rPr>
                        <a:t>.</a:t>
                      </a:r>
                    </a:p>
                    <a:p>
                      <a:pPr marL="68580" algn="l">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Cần</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lập</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điểm</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đê</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mục</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khi</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spc="-5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bày</a:t>
                      </a:r>
                    </a:p>
                    <a:p>
                      <a:pPr marL="68580" algn="l">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nội</a:t>
                      </a:r>
                      <a:r>
                        <a:rPr lang="en-US" sz="2400" spc="-140" dirty="0">
                          <a:solidFill>
                            <a:srgbClr val="0D0D0D"/>
                          </a:solidFill>
                          <a:effectLst/>
                          <a:latin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cs typeface="Times New Roman" panose="02020603050405020304" pitchFamily="18" charset="0"/>
                        </a:rPr>
                        <a:t>dung</a:t>
                      </a:r>
                      <a:r>
                        <a:rPr lang="en-US" sz="2400" spc="-13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kết</a:t>
                      </a:r>
                      <a:r>
                        <a:rPr lang="en-US" sz="2400" spc="-14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quả</a:t>
                      </a:r>
                      <a:r>
                        <a:rPr lang="en-US" sz="2400" spc="-13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nghiên</a:t>
                      </a:r>
                      <a:r>
                        <a:rPr lang="en-US" sz="2400" spc="-14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3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đảm</a:t>
                      </a:r>
                      <a:r>
                        <a:rPr lang="en-US" sz="2400" spc="-14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bảo</a:t>
                      </a:r>
                      <a:r>
                        <a:rPr lang="en-US" sz="2400" spc="-135"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tính</a:t>
                      </a:r>
                      <a:endParaRPr lang="en-US" sz="2400" dirty="0">
                        <a:solidFill>
                          <a:srgbClr val="0D0D0D"/>
                        </a:solidFill>
                        <a:effectLst/>
                        <a:latin typeface="Times New Roman" panose="02020603050405020304" pitchFamily="18" charset="0"/>
                        <a:cs typeface="Times New Roman" panose="02020603050405020304" pitchFamily="18" charset="0"/>
                      </a:endParaRPr>
                    </a:p>
                    <a:p>
                      <a:pPr marL="68580" algn="l">
                        <a:lnSpc>
                          <a:spcPct val="115000"/>
                        </a:lnSpc>
                        <a:spcBef>
                          <a:spcPts val="600"/>
                        </a:spcBef>
                        <a:spcAft>
                          <a:spcPts val="600"/>
                        </a:spcAft>
                      </a:pPr>
                      <a:r>
                        <a:rPr lang="en-US" sz="2400" spc="-5" dirty="0">
                          <a:solidFill>
                            <a:srgbClr val="0D0D0D"/>
                          </a:solidFill>
                          <a:effectLst/>
                          <a:latin typeface="Times New Roman" panose="02020603050405020304" pitchFamily="18" charset="0"/>
                          <a:cs typeface="Times New Roman" panose="02020603050405020304" pitchFamily="18" charset="0"/>
                        </a:rPr>
                        <a:t>logic,</a:t>
                      </a:r>
                      <a:r>
                        <a:rPr lang="en-US" sz="2400" spc="-125" dirty="0">
                          <a:solidFill>
                            <a:srgbClr val="0D0D0D"/>
                          </a:solidFill>
                          <a:effectLst/>
                          <a:latin typeface="Times New Roman" panose="02020603050405020304" pitchFamily="18" charset="0"/>
                          <a:cs typeface="Times New Roman" panose="02020603050405020304" pitchFamily="18" charset="0"/>
                        </a:rPr>
                        <a:t> </a:t>
                      </a:r>
                      <a:r>
                        <a:rPr lang="en-US" sz="2400" spc="-5" dirty="0" err="1">
                          <a:solidFill>
                            <a:srgbClr val="0D0D0D"/>
                          </a:solidFill>
                          <a:effectLst/>
                          <a:latin typeface="Times New Roman" panose="02020603050405020304" pitchFamily="18" charset="0"/>
                          <a:cs typeface="Times New Roman" panose="02020603050405020304" pitchFamily="18" charset="0"/>
                        </a:rPr>
                        <a:t>liên</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spc="-5" dirty="0" err="1">
                          <a:solidFill>
                            <a:srgbClr val="0D0D0D"/>
                          </a:solidFill>
                          <a:effectLst/>
                          <a:latin typeface="Times New Roman" panose="02020603050405020304" pitchFamily="18" charset="0"/>
                          <a:cs typeface="Times New Roman" panose="02020603050405020304" pitchFamily="18" charset="0"/>
                        </a:rPr>
                        <a:t>kết</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spc="-5" dirty="0" err="1">
                          <a:solidFill>
                            <a:srgbClr val="0D0D0D"/>
                          </a:solidFill>
                          <a:effectLst/>
                          <a:latin typeface="Times New Roman" panose="02020603050405020304" pitchFamily="18" charset="0"/>
                          <a:cs typeface="Times New Roman" panose="02020603050405020304" pitchFamily="18" charset="0"/>
                        </a:rPr>
                        <a:t>của</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spc="-5" dirty="0" err="1">
                          <a:solidFill>
                            <a:srgbClr val="0D0D0D"/>
                          </a:solidFill>
                          <a:effectLst/>
                          <a:latin typeface="Times New Roman" panose="02020603050405020304" pitchFamily="18" charset="0"/>
                          <a:cs typeface="Times New Roman" panose="02020603050405020304" pitchFamily="18" charset="0"/>
                        </a:rPr>
                        <a:t>các</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spc="-5" dirty="0" err="1">
                          <a:solidFill>
                            <a:srgbClr val="0D0D0D"/>
                          </a:solidFill>
                          <a:effectLst/>
                          <a:latin typeface="Times New Roman" panose="02020603050405020304" pitchFamily="18" charset="0"/>
                          <a:cs typeface="Times New Roman" panose="02020603050405020304" pitchFamily="18" charset="0"/>
                        </a:rPr>
                        <a:t>luận</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điểm</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đê</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spc="-12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mục</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096629513"/>
                  </a:ext>
                </a:extLst>
              </a:tr>
            </a:tbl>
          </a:graphicData>
        </a:graphic>
      </p:graphicFrame>
    </p:spTree>
    <p:extLst>
      <p:ext uri="{BB962C8B-B14F-4D97-AF65-F5344CB8AC3E}">
        <p14:creationId xmlns:p14="http://schemas.microsoft.com/office/powerpoint/2010/main" val="85045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22C666-3CB9-472B-9380-8F5982E19E8C}"/>
              </a:ext>
            </a:extLst>
          </p:cNvPr>
          <p:cNvGraphicFramePr>
            <a:graphicFrameLocks noGrp="1"/>
          </p:cNvGraphicFramePr>
          <p:nvPr>
            <p:extLst>
              <p:ext uri="{D42A27DB-BD31-4B8C-83A1-F6EECF244321}">
                <p14:modId xmlns:p14="http://schemas.microsoft.com/office/powerpoint/2010/main" val="145637087"/>
              </p:ext>
            </p:extLst>
          </p:nvPr>
        </p:nvGraphicFramePr>
        <p:xfrm>
          <a:off x="660400" y="297060"/>
          <a:ext cx="10833100" cy="6267196"/>
        </p:xfrm>
        <a:graphic>
          <a:graphicData uri="http://schemas.openxmlformats.org/drawingml/2006/table">
            <a:tbl>
              <a:tblPr firstRow="1" firstCol="1" lastRow="1" lastCol="1" bandRow="1" bandCol="1"/>
              <a:tblGrid>
                <a:gridCol w="1832741">
                  <a:extLst>
                    <a:ext uri="{9D8B030D-6E8A-4147-A177-3AD203B41FA5}">
                      <a16:colId xmlns:a16="http://schemas.microsoft.com/office/drawing/2014/main" val="2274499889"/>
                    </a:ext>
                  </a:extLst>
                </a:gridCol>
                <a:gridCol w="2907534">
                  <a:extLst>
                    <a:ext uri="{9D8B030D-6E8A-4147-A177-3AD203B41FA5}">
                      <a16:colId xmlns:a16="http://schemas.microsoft.com/office/drawing/2014/main" val="4167032315"/>
                    </a:ext>
                  </a:extLst>
                </a:gridCol>
                <a:gridCol w="6092825">
                  <a:extLst>
                    <a:ext uri="{9D8B030D-6E8A-4147-A177-3AD203B41FA5}">
                      <a16:colId xmlns:a16="http://schemas.microsoft.com/office/drawing/2014/main" val="1925967905"/>
                    </a:ext>
                  </a:extLst>
                </a:gridCol>
              </a:tblGrid>
              <a:tr h="173722">
                <a:tc>
                  <a:txBody>
                    <a:bodyPr/>
                    <a:lstStyle/>
                    <a:p>
                      <a:pPr marL="5461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spc="-6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spc="-6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405765" algn="ctr">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2800" b="1"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88265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extLst>
                  <a:ext uri="{0D108BD9-81ED-4DB2-BD59-A6C34878D82A}">
                    <a16:rowId xmlns:a16="http://schemas.microsoft.com/office/drawing/2014/main" val="1642605844"/>
                  </a:ext>
                </a:extLst>
              </a:tr>
              <a:tr h="1162435">
                <a:tc>
                  <a:txBody>
                    <a:bodyPr/>
                    <a:lstStyle/>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62890" marR="254000" indent="8890" algn="l">
                        <a:lnSpc>
                          <a:spcPct val="115000"/>
                        </a:lnSpc>
                        <a:spcBef>
                          <a:spcPts val="600"/>
                        </a:spcBef>
                        <a:spcAft>
                          <a:spcPts val="600"/>
                        </a:spcAft>
                      </a:pP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a:t>
                      </a:r>
                      <a:r>
                        <a:rPr lang="en-US" sz="2800" b="1" i="1"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spc="-18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2800" b="1" i="1" spc="-3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marR="53975" algn="l">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800"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2800"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spc="-3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spc="-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spc="-9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lgn="l">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Ngôn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ngư</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cần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khách</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33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phù</a:t>
                      </a:r>
                      <a:r>
                        <a:rPr lang="en-US" sz="2800" spc="-8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hợp</a:t>
                      </a:r>
                      <a:r>
                        <a:rPr lang="en-US" sz="2800" spc="-8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với</a:t>
                      </a:r>
                      <a:r>
                        <a:rPr lang="en-US" sz="2800" spc="-8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spc="-8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báo</a:t>
                      </a:r>
                      <a:r>
                        <a:rPr lang="en-US" sz="2800" spc="-8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cáo</a:t>
                      </a:r>
                      <a:r>
                        <a:rPr lang="en-US" sz="2800" spc="-8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khoa</a:t>
                      </a:r>
                      <a:r>
                        <a:rPr lang="en-US" sz="2800" spc="-8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học</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p>
                      <a:pPr marL="0" marR="60960" lvl="0" indent="0" algn="just">
                        <a:lnSpc>
                          <a:spcPct val="115000"/>
                        </a:lnSpc>
                        <a:spcBef>
                          <a:spcPts val="600"/>
                        </a:spcBef>
                        <a:spcAft>
                          <a:spcPts val="600"/>
                        </a:spcAft>
                        <a:buClr>
                          <a:srgbClr val="231F20"/>
                        </a:buClr>
                        <a:buSzPts val="1150"/>
                        <a:buFont typeface="Tahoma" panose="020B0604030504040204" pitchFamily="34" charset="0"/>
                        <a:buNone/>
                        <a:tabLst>
                          <a:tab pos="189865" algn="l"/>
                        </a:tabLst>
                      </a:pP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Nhan</a:t>
                      </a:r>
                      <a:r>
                        <a:rPr lang="en-US" sz="2800" spc="-6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đê</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6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ngắn</a:t>
                      </a:r>
                      <a:r>
                        <a:rPr lang="en-US" sz="2800" spc="-6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gọn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6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súc</a:t>
                      </a:r>
                      <a:r>
                        <a:rPr lang="en-US" sz="2800" spc="-6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tích</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6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nêu</a:t>
                      </a:r>
                      <a:r>
                        <a:rPr lang="en-US" sz="2800" spc="-6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được</a:t>
                      </a:r>
                      <a:r>
                        <a:rPr lang="en-US" sz="2800" spc="-35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800" spc="-4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đê</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4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chung</a:t>
                      </a:r>
                      <a:r>
                        <a:rPr lang="en-US" sz="2800" spc="-4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800" spc="-4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spc="-4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báo</a:t>
                      </a:r>
                      <a:r>
                        <a:rPr lang="en-US" sz="2800" spc="-4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4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có</a:t>
                      </a:r>
                      <a:r>
                        <a:rPr lang="en-US" sz="2800" spc="-4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4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khoá</a:t>
                      </a:r>
                      <a:r>
                        <a:rPr lang="en-US" sz="2800" spc="-33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800" spc="-8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đê</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8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p>
                      <a:pPr marL="0" marR="60960" lvl="0" indent="0" algn="just">
                        <a:lnSpc>
                          <a:spcPct val="115000"/>
                        </a:lnSpc>
                        <a:spcBef>
                          <a:spcPts val="600"/>
                        </a:spcBef>
                        <a:spcAft>
                          <a:spcPts val="600"/>
                        </a:spcAft>
                        <a:buClr>
                          <a:srgbClr val="231F20"/>
                        </a:buClr>
                        <a:buSzPts val="1150"/>
                        <a:buFont typeface="Tahoma" panose="020B0604030504040204" pitchFamily="34" charset="0"/>
                        <a:buNone/>
                        <a:tabLst>
                          <a:tab pos="184785" algn="l"/>
                        </a:tabLst>
                      </a:pP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Phần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Tóm</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tắt</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cần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nêu</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được</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một</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sô</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nội</a:t>
                      </a:r>
                      <a:r>
                        <a:rPr lang="en-US" sz="2800" spc="-33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dung: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bối</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mục</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đích</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tiếp</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cận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kết</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quả</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nghiên</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p>
                      <a:pPr marL="68580" marR="60960" algn="just">
                        <a:lnSpc>
                          <a:spcPct val="115000"/>
                        </a:lnSpc>
                        <a:spcBef>
                          <a:spcPts val="600"/>
                        </a:spcBef>
                        <a:spcAft>
                          <a:spcPts val="600"/>
                        </a:spcAft>
                      </a:pPr>
                      <a:r>
                        <a:rPr lang="en-US" sz="2800" spc="-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spc="-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2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spc="-2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spc="-2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phương</a:t>
                      </a:r>
                      <a:r>
                        <a:rPr lang="en-US" sz="2800" spc="-2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spc="-2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spc="-2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spc="-2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a:t>
                      </a:r>
                      <a:r>
                        <a:rPr lang="en-US" sz="2800" spc="-2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2800" spc="-3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a:t>
                      </a:r>
                      <a:r>
                        <a:rPr lang="en-US" sz="2800" spc="-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7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spc="-1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hợp</a:t>
                      </a:r>
                      <a:r>
                        <a:rPr lang="en-US" sz="2800" spc="-1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7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2800" spc="-1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trơ</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1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spc="-1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spc="-17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spc="-1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900216662"/>
                  </a:ext>
                </a:extLst>
              </a:tr>
            </a:tbl>
          </a:graphicData>
        </a:graphic>
      </p:graphicFrame>
    </p:spTree>
    <p:extLst>
      <p:ext uri="{BB962C8B-B14F-4D97-AF65-F5344CB8AC3E}">
        <p14:creationId xmlns:p14="http://schemas.microsoft.com/office/powerpoint/2010/main" val="3004648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22C666-3CB9-472B-9380-8F5982E19E8C}"/>
              </a:ext>
            </a:extLst>
          </p:cNvPr>
          <p:cNvGraphicFramePr>
            <a:graphicFrameLocks noGrp="1"/>
          </p:cNvGraphicFramePr>
          <p:nvPr>
            <p:extLst>
              <p:ext uri="{D42A27DB-BD31-4B8C-83A1-F6EECF244321}">
                <p14:modId xmlns:p14="http://schemas.microsoft.com/office/powerpoint/2010/main" val="3207537459"/>
              </p:ext>
            </p:extLst>
          </p:nvPr>
        </p:nvGraphicFramePr>
        <p:xfrm>
          <a:off x="685800" y="862330"/>
          <a:ext cx="10833100" cy="5133340"/>
        </p:xfrm>
        <a:graphic>
          <a:graphicData uri="http://schemas.openxmlformats.org/drawingml/2006/table">
            <a:tbl>
              <a:tblPr firstRow="1" firstCol="1" lastRow="1" lastCol="1" bandRow="1" bandCol="1"/>
              <a:tblGrid>
                <a:gridCol w="1832741">
                  <a:extLst>
                    <a:ext uri="{9D8B030D-6E8A-4147-A177-3AD203B41FA5}">
                      <a16:colId xmlns:a16="http://schemas.microsoft.com/office/drawing/2014/main" val="2274499889"/>
                    </a:ext>
                  </a:extLst>
                </a:gridCol>
                <a:gridCol w="5641663">
                  <a:extLst>
                    <a:ext uri="{9D8B030D-6E8A-4147-A177-3AD203B41FA5}">
                      <a16:colId xmlns:a16="http://schemas.microsoft.com/office/drawing/2014/main" val="4167032315"/>
                    </a:ext>
                  </a:extLst>
                </a:gridCol>
                <a:gridCol w="3358696">
                  <a:extLst>
                    <a:ext uri="{9D8B030D-6E8A-4147-A177-3AD203B41FA5}">
                      <a16:colId xmlns:a16="http://schemas.microsoft.com/office/drawing/2014/main" val="1925967905"/>
                    </a:ext>
                  </a:extLst>
                </a:gridCol>
              </a:tblGrid>
              <a:tr h="173722">
                <a:tc>
                  <a:txBody>
                    <a:bodyPr/>
                    <a:lstStyle/>
                    <a:p>
                      <a:pPr marL="5461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spc="-6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spc="-6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405765"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spc="2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2800" b="1" spc="2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spc="2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tc>
                  <a:txBody>
                    <a:bodyPr/>
                    <a:lstStyle/>
                    <a:p>
                      <a:pPr marL="88265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spc="1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FFF00"/>
                    </a:solidFill>
                  </a:tcPr>
                </a:tc>
                <a:extLst>
                  <a:ext uri="{0D108BD9-81ED-4DB2-BD59-A6C34878D82A}">
                    <a16:rowId xmlns:a16="http://schemas.microsoft.com/office/drawing/2014/main" val="1642605844"/>
                  </a:ext>
                </a:extLst>
              </a:tr>
              <a:tr h="1219055">
                <a:tc>
                  <a:txBody>
                    <a:bodyPr/>
                    <a:lstStyle/>
                    <a:p>
                      <a:pPr marL="74295" marR="67945" algn="ctr">
                        <a:lnSpc>
                          <a:spcPct val="115000"/>
                        </a:lnSpc>
                        <a:spcBef>
                          <a:spcPts val="600"/>
                        </a:spcBef>
                        <a:spcAft>
                          <a:spcPts val="600"/>
                        </a:spcAft>
                      </a:pP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a:t>
                      </a:r>
                      <a:r>
                        <a:rPr lang="en-US" sz="2800" b="1" i="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spc="-18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algn="l">
                        <a:lnSpc>
                          <a:spcPct val="115000"/>
                        </a:lnSpc>
                        <a:spcBef>
                          <a:spcPts val="600"/>
                        </a:spcBef>
                        <a:spcAft>
                          <a:spcPts val="600"/>
                        </a:spcAft>
                      </a:pP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Xem lại và</a:t>
                      </a:r>
                      <a:r>
                        <a:rPr lang="en-US" sz="2800" b="1" i="1" spc="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 sửa, rút</a:t>
                      </a:r>
                      <a:r>
                        <a:rPr lang="en-US" sz="2800" b="1" i="1" spc="-28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i="1" spc="-15">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8580" marR="60325" algn="just">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spc="-34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spc="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spc="-8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60325" lvl="0" indent="0" algn="just">
                        <a:lnSpc>
                          <a:spcPct val="115000"/>
                        </a:lnSpc>
                        <a:spcBef>
                          <a:spcPts val="600"/>
                        </a:spcBef>
                        <a:spcAft>
                          <a:spcPts val="600"/>
                        </a:spcAft>
                        <a:buClr>
                          <a:srgbClr val="231F20"/>
                        </a:buClr>
                        <a:buSzPts val="1150"/>
                        <a:buFont typeface="Tahoma" panose="020B0604030504040204" pitchFamily="34" charset="0"/>
                        <a:buNone/>
                        <a:tabLst>
                          <a:tab pos="179705" algn="l"/>
                        </a:tabLst>
                      </a:pP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Ghi</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những</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kinh</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2800" spc="-33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rút</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sau</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khi</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viết</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báo</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cáo</a:t>
                      </a:r>
                      <a:r>
                        <a:rPr lang="en-US" sz="2800" spc="-33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kết</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quả</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một</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800" spc="-33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đê</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1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văn</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học</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dân</a:t>
                      </a:r>
                      <a:r>
                        <a:rPr lang="en-US" sz="2800" spc="-95"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p>
                      <a:pPr marL="68580" marR="60325" algn="just">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công</a:t>
                      </a:r>
                      <a:r>
                        <a:rPr lang="en-US" sz="2800" spc="-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spc="-35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sửa</a:t>
                      </a:r>
                      <a:r>
                        <a:rPr lang="en-US" sz="2800"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spc="-2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spc="-33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2800" spc="-9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spc="-9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spc="-9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8580" marR="60325" indent="-635" algn="just">
                        <a:lnSpc>
                          <a:spcPct val="115000"/>
                        </a:lnSpc>
                        <a:spcBef>
                          <a:spcPts val="600"/>
                        </a:spcBef>
                        <a:spcAft>
                          <a:spcPts val="600"/>
                        </a:spcAft>
                      </a:pP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2800" spc="-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dựa</a:t>
                      </a:r>
                      <a:r>
                        <a:rPr lang="en-US" sz="2800"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1"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i="1" spc="-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1" spc="-6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i="1" spc="-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i="1" spc="-29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i="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i="1"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i="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i="1"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i="1"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i="1" spc="-2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spc="-1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spc="-31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a:t>
                      </a:r>
                      <a:r>
                        <a:rPr lang="en-US" sz="2800" i="1" spc="-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pc="-5"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spc="-65"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spc="-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SGK.</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705450891"/>
                  </a:ext>
                </a:extLst>
              </a:tr>
            </a:tbl>
          </a:graphicData>
        </a:graphic>
      </p:graphicFrame>
    </p:spTree>
    <p:extLst>
      <p:ext uri="{BB962C8B-B14F-4D97-AF65-F5344CB8AC3E}">
        <p14:creationId xmlns:p14="http://schemas.microsoft.com/office/powerpoint/2010/main" val="16537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93A79-00B5-400E-AF7B-3225FD8BBB61}"/>
              </a:ext>
            </a:extLst>
          </p:cNvPr>
          <p:cNvSpPr txBox="1"/>
          <p:nvPr/>
        </p:nvSpPr>
        <p:spPr>
          <a:xfrm>
            <a:off x="685800" y="122660"/>
            <a:ext cx="11058525" cy="548099"/>
          </a:xfrm>
          <a:prstGeom prst="rect">
            <a:avLst/>
          </a:prstGeom>
          <a:noFill/>
        </p:spPr>
        <p:txBody>
          <a:bodyPr wrap="square">
            <a:spAutoFit/>
          </a:bodyPr>
          <a:lstStyle/>
          <a:p>
            <a:pPr lvl="0" algn="just">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rPr>
              <a:t>Bài tập 2: </a:t>
            </a:r>
            <a:endParaRPr lang="en-US"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F0B5372-7EBE-47BE-BADD-63D911D58505}"/>
              </a:ext>
            </a:extLst>
          </p:cNvPr>
          <p:cNvSpPr txBox="1"/>
          <p:nvPr/>
        </p:nvSpPr>
        <p:spPr>
          <a:xfrm>
            <a:off x="798512" y="924470"/>
            <a:ext cx="10833100" cy="556434"/>
          </a:xfrm>
          <a:prstGeom prst="rect">
            <a:avLst/>
          </a:prstGeom>
          <a:noFill/>
        </p:spPr>
        <p:txBody>
          <a:bodyPr wrap="square">
            <a:spAutoFit/>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01: PHIẾU TÌM Ý</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3F44FC1C-15C2-4DE9-B41B-425AB7D9D7C7}"/>
              </a:ext>
            </a:extLst>
          </p:cNvPr>
          <p:cNvGraphicFramePr>
            <a:graphicFrameLocks noGrp="1"/>
          </p:cNvGraphicFramePr>
          <p:nvPr>
            <p:extLst>
              <p:ext uri="{D42A27DB-BD31-4B8C-83A1-F6EECF244321}">
                <p14:modId xmlns:p14="http://schemas.microsoft.com/office/powerpoint/2010/main" val="2689417225"/>
              </p:ext>
            </p:extLst>
          </p:nvPr>
        </p:nvGraphicFramePr>
        <p:xfrm>
          <a:off x="685800" y="1734615"/>
          <a:ext cx="10833100" cy="3656076"/>
        </p:xfrm>
        <a:graphic>
          <a:graphicData uri="http://schemas.openxmlformats.org/drawingml/2006/table">
            <a:tbl>
              <a:tblPr firstRow="1" firstCol="1" bandRow="1">
                <a:tableStyleId>{ED083AE6-46FA-4A59-8FB0-9F97EB10719F}</a:tableStyleId>
              </a:tblPr>
              <a:tblGrid>
                <a:gridCol w="4330181">
                  <a:extLst>
                    <a:ext uri="{9D8B030D-6E8A-4147-A177-3AD203B41FA5}">
                      <a16:colId xmlns:a16="http://schemas.microsoft.com/office/drawing/2014/main" val="4274059846"/>
                    </a:ext>
                  </a:extLst>
                </a:gridCol>
                <a:gridCol w="6502919">
                  <a:extLst>
                    <a:ext uri="{9D8B030D-6E8A-4147-A177-3AD203B41FA5}">
                      <a16:colId xmlns:a16="http://schemas.microsoft.com/office/drawing/2014/main" val="2140035068"/>
                    </a:ext>
                  </a:extLst>
                </a:gridCol>
              </a:tblGrid>
              <a:tr h="0">
                <a:tc gridSpan="2">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Tên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đề</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tài</a:t>
                      </a:r>
                      <a:r>
                        <a:rPr lang="en-US" sz="3200" b="0" dirty="0">
                          <a:solidFill>
                            <a:srgbClr val="0D0D0D"/>
                          </a:solidFill>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754510641"/>
                  </a:ext>
                </a:extLst>
              </a:tr>
              <a:tr h="0">
                <a:tc>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Câu</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hỏi</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nghiên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cứu</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1770791"/>
                  </a:ext>
                </a:extLst>
              </a:tr>
              <a:tr h="0">
                <a:tc>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Phương</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pháp</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nghiên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cứu</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81691323"/>
                  </a:ext>
                </a:extLst>
              </a:tr>
              <a:tr h="0">
                <a:tc>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Kết</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quả</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nghiên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cứu</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0166550"/>
                  </a:ext>
                </a:extLst>
              </a:tr>
              <a:tr h="0">
                <a:tc>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Phương</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tiện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giao</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tiếp</a:t>
                      </a:r>
                      <a:r>
                        <a:rPr lang="en-US" sz="3200" b="0" dirty="0">
                          <a:solidFill>
                            <a:srgbClr val="0D0D0D"/>
                          </a:solidFill>
                          <a:effectLst/>
                          <a:latin typeface="Times New Roman" panose="02020603050405020304" pitchFamily="18" charset="0"/>
                          <a:cs typeface="Times New Roman" panose="02020603050405020304" pitchFamily="18" charset="0"/>
                        </a:rPr>
                        <a:t> phi </a:t>
                      </a:r>
                      <a:r>
                        <a:rPr lang="en-US" sz="3200" b="0" dirty="0" err="1">
                          <a:solidFill>
                            <a:srgbClr val="0D0D0D"/>
                          </a:solidFill>
                          <a:effectLst/>
                          <a:latin typeface="Times New Roman" panose="02020603050405020304" pitchFamily="18" charset="0"/>
                          <a:cs typeface="Times New Roman" panose="02020603050405020304" pitchFamily="18" charset="0"/>
                        </a:rPr>
                        <a:t>ngôn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ngữ</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87296393"/>
                  </a:ext>
                </a:extLst>
              </a:tr>
              <a:tr h="0">
                <a:tc>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Cước</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chú</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3200" dirty="0">
                          <a:solidFill>
                            <a:srgbClr val="0D0D0D"/>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8242025"/>
                  </a:ext>
                </a:extLst>
              </a:tr>
            </a:tbl>
          </a:graphicData>
        </a:graphic>
      </p:graphicFrame>
    </p:spTree>
    <p:extLst>
      <p:ext uri="{BB962C8B-B14F-4D97-AF65-F5344CB8AC3E}">
        <p14:creationId xmlns:p14="http://schemas.microsoft.com/office/powerpoint/2010/main" val="3192122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850B6B-E137-409F-B6EE-E9D13C266410}"/>
              </a:ext>
            </a:extLst>
          </p:cNvPr>
          <p:cNvSpPr txBox="1"/>
          <p:nvPr/>
        </p:nvSpPr>
        <p:spPr>
          <a:xfrm>
            <a:off x="685800" y="191560"/>
            <a:ext cx="10833100" cy="6703053"/>
          </a:xfrm>
          <a:prstGeom prst="rect">
            <a:avLst/>
          </a:prstGeom>
          <a:noFill/>
        </p:spPr>
        <p:txBody>
          <a:bodyPr wrap="square">
            <a:spAutoFit/>
          </a:bodyPr>
          <a:lstStyle/>
          <a:p>
            <a:pPr algn="ctr">
              <a:lnSpc>
                <a:spcPct val="115000"/>
              </a:lnSpc>
              <a:spcBef>
                <a:spcPts val="600"/>
              </a:spcBef>
              <a:spcAft>
                <a:spcPts val="600"/>
              </a:spcAft>
            </a:pPr>
            <a:r>
              <a:rPr lang="vi-VN" sz="2400" b="1" dirty="0">
                <a:solidFill>
                  <a:srgbClr val="FF0000"/>
                </a:solidFill>
                <a:effectLst/>
                <a:latin typeface="+mj-lt"/>
                <a:ea typeface="MS Mincho" panose="02020609040205080304" pitchFamily="49" charset="-128"/>
                <a:cs typeface="Times New Roman" panose="02020603050405020304" pitchFamily="18" charset="0"/>
              </a:rPr>
              <a:t>PHIẾU 02: LẬP DÀN Ý</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vi-VN" sz="2400" b="1" dirty="0">
                <a:solidFill>
                  <a:srgbClr val="7030A0"/>
                </a:solidFill>
                <a:effectLst/>
                <a:latin typeface="+mj-lt"/>
                <a:ea typeface="MS Mincho" panose="02020609040205080304" pitchFamily="49" charset="-128"/>
                <a:cs typeface="Times New Roman" panose="02020603050405020304" pitchFamily="18" charset="0"/>
              </a:rPr>
              <a:t>BÀI BÁO CÁO KẾT QUẢ NGHIÊN CỨU VỀ VẤN ĐỀ VHDG</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b="1" dirty="0">
                <a:solidFill>
                  <a:srgbClr val="0070C0"/>
                </a:solidFill>
                <a:effectLst/>
                <a:latin typeface="+mj-lt"/>
                <a:ea typeface="MS Mincho" panose="02020609040205080304" pitchFamily="49" charset="-128"/>
                <a:cs typeface="Times New Roman" panose="02020603050405020304" pitchFamily="18" charset="0"/>
              </a:rPr>
              <a:t>Tên đề tài: ………………………………………………</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b="1" dirty="0">
                <a:solidFill>
                  <a:srgbClr val="0070C0"/>
                </a:solidFill>
                <a:effectLst/>
                <a:latin typeface="+mj-lt"/>
                <a:ea typeface="MS Mincho" panose="02020609040205080304" pitchFamily="49" charset="-128"/>
                <a:cs typeface="Times New Roman" panose="02020603050405020304" pitchFamily="18" charset="0"/>
              </a:rPr>
              <a:t>Nhóm HS thực hiện:…………………………………….</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b="1" dirty="0">
                <a:solidFill>
                  <a:srgbClr val="0070C0"/>
                </a:solidFill>
                <a:effectLst/>
                <a:latin typeface="+mj-lt"/>
                <a:ea typeface="MS Mincho" panose="02020609040205080304" pitchFamily="49" charset="-128"/>
                <a:cs typeface="Times New Roman" panose="02020603050405020304" pitchFamily="18" charset="0"/>
              </a:rPr>
              <a:t>II. CÁC Ý CƠ BẢN</a:t>
            </a:r>
            <a:endParaRPr lang="en-US" sz="2400" dirty="0">
              <a:effectLst/>
              <a:latin typeface="+mj-lt"/>
              <a:ea typeface="Times New Roman" panose="02020603050405020304" pitchFamily="18" charset="0"/>
              <a:cs typeface="Times New Roman" panose="02020603050405020304" pitchFamily="18" charset="0"/>
            </a:endParaRPr>
          </a:p>
          <a:p>
            <a:pPr marL="685800">
              <a:lnSpc>
                <a:spcPct val="115000"/>
              </a:lnSpc>
              <a:spcBef>
                <a:spcPts val="600"/>
              </a:spcBef>
              <a:spcAft>
                <a:spcPts val="600"/>
              </a:spcAft>
            </a:pPr>
            <a:r>
              <a:rPr lang="en-US" sz="24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DẪN NHẬP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dirty="0">
                <a:solidFill>
                  <a:srgbClr val="0D0D0D"/>
                </a:solidFill>
                <a:effectLst/>
                <a:latin typeface="+mj-lt"/>
                <a:ea typeface="MS Mincho" panose="02020609040205080304" pitchFamily="49" charset="-128"/>
                <a:cs typeface="Times New Roman" panose="02020603050405020304" pitchFamily="18" charset="0"/>
              </a:rPr>
              <a:t>Giới thiệu vấn đề nghiên cứu, sự đóng góp của đề tài nghiên cứu:………………….</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b="1" dirty="0">
                <a:solidFill>
                  <a:srgbClr val="0D0D0D"/>
                </a:solidFill>
                <a:effectLst/>
                <a:latin typeface="+mj-lt"/>
                <a:ea typeface="MS Mincho" panose="02020609040205080304" pitchFamily="49" charset="-128"/>
                <a:cs typeface="Times New Roman" panose="02020603050405020304" pitchFamily="18" charset="0"/>
              </a:rPr>
              <a:t>PHƯƠNG PHÁP NGHIÊN CỨU</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dirty="0">
                <a:solidFill>
                  <a:srgbClr val="0D0D0D"/>
                </a:solidFill>
                <a:effectLst/>
                <a:latin typeface="+mj-lt"/>
                <a:ea typeface="MS Mincho" panose="02020609040205080304" pitchFamily="49" charset="-128"/>
                <a:cs typeface="Times New Roman" panose="02020603050405020304" pitchFamily="18" charset="0"/>
              </a:rPr>
              <a:t>Để cho ra kết quả nghiên cứu, chúng tôi đã sử dụng các phương pháp: …………………………………………………………………………………….</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dirty="0">
                <a:solidFill>
                  <a:srgbClr val="0D0D0D"/>
                </a:solidFill>
                <a:effectLst/>
                <a:latin typeface="+mj-lt"/>
                <a:ea typeface="MS Mincho" panose="02020609040205080304" pitchFamily="49" charset="-128"/>
                <a:cs typeface="Times New Roman" panose="02020603050405020304" pitchFamily="18" charset="0"/>
              </a:rPr>
              <a:t>Bằng cách: …………………………………………………………………….</a:t>
            </a:r>
            <a:endParaRPr lang="en-US" sz="2400" dirty="0">
              <a:effectLst/>
              <a:latin typeface="+mj-lt"/>
              <a:ea typeface="Times New Roman" panose="02020603050405020304" pitchFamily="18" charset="0"/>
              <a:cs typeface="Times New Roman" panose="02020603050405020304" pitchFamily="18" charset="0"/>
            </a:endParaRPr>
          </a:p>
          <a:p>
            <a:pPr marL="685800">
              <a:lnSpc>
                <a:spcPct val="115000"/>
              </a:lnSpc>
              <a:spcBef>
                <a:spcPts val="600"/>
              </a:spcBef>
              <a:spcAft>
                <a:spcPts val="600"/>
              </a:spcAft>
            </a:pPr>
            <a:endParaRPr lang="en-US"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37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850B6B-E137-409F-B6EE-E9D13C266410}"/>
              </a:ext>
            </a:extLst>
          </p:cNvPr>
          <p:cNvSpPr txBox="1"/>
          <p:nvPr/>
        </p:nvSpPr>
        <p:spPr>
          <a:xfrm>
            <a:off x="914400" y="294391"/>
            <a:ext cx="10833100" cy="6269217"/>
          </a:xfrm>
          <a:prstGeom prst="rect">
            <a:avLst/>
          </a:prstGeom>
          <a:noFill/>
        </p:spPr>
        <p:txBody>
          <a:bodyPr wrap="square">
            <a:spAutoFit/>
          </a:bodyPr>
          <a:lstStyle/>
          <a:p>
            <a:pPr marL="685800" marR="0" lvl="0" indent="0" algn="ctr" defTabSz="914400" rtl="0" eaLnBrk="1" fontAlgn="auto" latinLnBrk="0" hangingPunct="1">
              <a:lnSpc>
                <a:spcPct val="115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CƠ SỞ LÍ THUYẾT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Thuật ngữ cần giải thích:……………………………………………………..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Lí thuyết làm nền tảng cho nghiên cứu (nếu có):……………………………..</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 QUẢ NGHIÊN CỨU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Sau quá trình tìm hiểu, chúng tôi nhận thấy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Khái quát kết quả nghiên cứu:…………………………………………………….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 xuất giải pháp, hướng phát triển của đề tài:………………………………….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563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DB2C87-0D72-4570-B377-65D32BA7A13B}"/>
              </a:ext>
            </a:extLst>
          </p:cNvPr>
          <p:cNvSpPr txBox="1"/>
          <p:nvPr/>
        </p:nvSpPr>
        <p:spPr>
          <a:xfrm>
            <a:off x="685800" y="654950"/>
            <a:ext cx="10833100" cy="5961632"/>
          </a:xfrm>
          <a:prstGeom prst="rect">
            <a:avLst/>
          </a:prstGeom>
          <a:noFill/>
        </p:spPr>
        <p:txBody>
          <a:bodyPr wrap="square">
            <a:spAutoFit/>
          </a:bodyPr>
          <a:lstStyle/>
          <a:p>
            <a:pPr algn="just">
              <a:lnSpc>
                <a:spcPct val="115000"/>
              </a:lnSpc>
              <a:spcBef>
                <a:spcPts val="600"/>
              </a:spcBef>
              <a:spcAft>
                <a:spcPts val="600"/>
              </a:spcAft>
            </a:pPr>
            <a:r>
              <a:rPr lang="vi-VN" sz="3200" b="1" dirty="0">
                <a:solidFill>
                  <a:srgbClr val="0070C0"/>
                </a:solidFill>
                <a:effectLst/>
                <a:latin typeface="+mj-lt"/>
                <a:ea typeface="MS Mincho" panose="02020609040205080304" pitchFamily="49" charset="-128"/>
                <a:cs typeface="Times New Roman" panose="02020603050405020304" pitchFamily="18" charset="0"/>
              </a:rPr>
              <a:t>II. XÁC ĐỊNH TÊN CÁC ĐỀ MỤC TRÌNH BÀY KẾT QUẢ NGHIÊN CỨU</a:t>
            </a:r>
            <a:endParaRPr lang="en-US" sz="32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3200" dirty="0">
                <a:effectLst/>
                <a:latin typeface="+mj-lt"/>
                <a:ea typeface="Times New Roman" panose="02020603050405020304" pitchFamily="18" charset="0"/>
                <a:cs typeface="Times New Roman" panose="02020603050405020304" pitchFamily="18" charset="0"/>
              </a:rPr>
              <a:t>Từ các ý đã thực hiện ở phần trên, tôi dự kiến tên các đề mục của bài viết như sau:</a:t>
            </a:r>
            <a:endParaRPr lang="en-US" sz="32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3200" dirty="0">
                <a:effectLst/>
                <a:latin typeface="+mj-lt"/>
                <a:ea typeface="Times New Roman" panose="02020603050405020304" pitchFamily="18" charset="0"/>
                <a:cs typeface="Times New Roman" panose="02020603050405020304" pitchFamily="18" charset="0"/>
              </a:rPr>
              <a:t>I. Luận điểm 1: …………………………………………………..</a:t>
            </a:r>
            <a:endParaRPr lang="en-US" sz="32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3200" dirty="0">
                <a:effectLst/>
                <a:latin typeface="+mj-lt"/>
                <a:ea typeface="Times New Roman" panose="02020603050405020304" pitchFamily="18" charset="0"/>
                <a:cs typeface="Times New Roman" panose="02020603050405020304" pitchFamily="18" charset="0"/>
              </a:rPr>
              <a:t>II. Luận điểm 2: ………………………………………………….</a:t>
            </a:r>
            <a:endParaRPr lang="en-US" sz="32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3200" dirty="0">
                <a:effectLst/>
                <a:latin typeface="+mj-lt"/>
                <a:ea typeface="Times New Roman" panose="02020603050405020304" pitchFamily="18" charset="0"/>
                <a:cs typeface="Times New Roman" panose="02020603050405020304" pitchFamily="18" charset="0"/>
              </a:rPr>
              <a:t>III. Luận điểm 3: ………………………………………………</a:t>
            </a:r>
            <a:endParaRPr lang="en-US" sz="32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3200" dirty="0">
                <a:effectLst/>
                <a:latin typeface="+mj-lt"/>
                <a:ea typeface="Times New Roman" panose="02020603050405020304" pitchFamily="18" charset="0"/>
                <a:cs typeface="Times New Roman" panose="02020603050405020304" pitchFamily="18" charset="0"/>
              </a:rPr>
              <a:t>IV. Luận điểm 4: ……………………………………………….</a:t>
            </a:r>
            <a:endParaRPr lang="en-US" sz="3200" dirty="0">
              <a:effectLst/>
              <a:latin typeface="+mj-lt"/>
              <a:ea typeface="Times New Roman" panose="02020603050405020304" pitchFamily="18" charset="0"/>
              <a:cs typeface="Times New Roman" panose="02020603050405020304" pitchFamily="18" charset="0"/>
            </a:endParaRPr>
          </a:p>
          <a:p>
            <a:r>
              <a:rPr lang="vi-VN" sz="3200" dirty="0">
                <a:effectLst/>
                <a:latin typeface="+mj-lt"/>
                <a:ea typeface="Times New Roman" panose="02020603050405020304" pitchFamily="18" charset="0"/>
                <a:cs typeface="Times New Roman" panose="02020603050405020304" pitchFamily="18" charset="0"/>
              </a:rPr>
              <a:t>…</a:t>
            </a:r>
            <a:endParaRPr lang="en-US" sz="3200" dirty="0">
              <a:latin typeface="+mj-lt"/>
            </a:endParaRPr>
          </a:p>
        </p:txBody>
      </p:sp>
    </p:spTree>
    <p:extLst>
      <p:ext uri="{BB962C8B-B14F-4D97-AF65-F5344CB8AC3E}">
        <p14:creationId xmlns:p14="http://schemas.microsoft.com/office/powerpoint/2010/main" val="1385502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126BE1-883A-49E3-BB0F-25F888518B9E}"/>
              </a:ext>
            </a:extLst>
          </p:cNvPr>
          <p:cNvSpPr txBox="1"/>
          <p:nvPr/>
        </p:nvSpPr>
        <p:spPr>
          <a:xfrm>
            <a:off x="685799" y="358195"/>
            <a:ext cx="10833100" cy="6093335"/>
          </a:xfrm>
          <a:prstGeom prst="rect">
            <a:avLst/>
          </a:prstGeom>
          <a:noFill/>
        </p:spPr>
        <p:txBody>
          <a:bodyPr wrap="square">
            <a:spAutoFit/>
          </a:bodyPr>
          <a:lstStyle/>
          <a:p>
            <a:pPr lvl="0" algn="just">
              <a:lnSpc>
                <a:spcPct val="115000"/>
              </a:lnSpc>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rPr>
              <a:t>Bài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 3: </a:t>
            </a:r>
            <a:r>
              <a:rPr lang="en-US" sz="2800" dirty="0">
                <a:solidFill>
                  <a:srgbClr val="0070C0"/>
                </a:solidFill>
                <a:effectLst/>
                <a:latin typeface="Times New Roman" panose="02020603050405020304" pitchFamily="18" charset="0"/>
                <a:ea typeface="Times New Roman" panose="02020603050405020304" pitchFamily="18" charset="0"/>
              </a:rPr>
              <a:t>HS </a:t>
            </a:r>
            <a:r>
              <a:rPr lang="en-US" sz="2800" dirty="0" err="1">
                <a:solidFill>
                  <a:srgbClr val="0070C0"/>
                </a:solidFill>
                <a:effectLst/>
                <a:latin typeface="Times New Roman" panose="02020603050405020304" pitchFamily="18" charset="0"/>
                <a:ea typeface="Times New Roman" panose="02020603050405020304" pitchFamily="18" charset="0"/>
              </a:rPr>
              <a:t>luyện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kĩ</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viết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phần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Tóm</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tắt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bài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báo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cáo</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01600">
              <a:lnSpc>
                <a:spcPct val="115000"/>
              </a:lnSpc>
              <a:spcBef>
                <a:spcPts val="600"/>
              </a:spcBef>
              <a:spcAft>
                <a:spcPts val="6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150 – 300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58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FAF6C175-EE5F-48C6-AEAB-DE2A1F69CD1A}"/>
              </a:ext>
            </a:extLst>
          </p:cNvPr>
          <p:cNvSpPr txBox="1"/>
          <p:nvPr/>
        </p:nvSpPr>
        <p:spPr>
          <a:xfrm>
            <a:off x="3119523" y="1645605"/>
            <a:ext cx="5952647" cy="2879058"/>
          </a:xfrm>
          <a:prstGeom prst="rect">
            <a:avLst/>
          </a:prstGeom>
          <a:noFill/>
        </p:spPr>
        <p:txBody>
          <a:bodyPr wrap="square">
            <a:spAutoFit/>
          </a:bodyPr>
          <a:lstStyle/>
          <a:p>
            <a:pPr algn="ctr">
              <a:lnSpc>
                <a:spcPct val="115000"/>
              </a:lnSpc>
              <a:spcBef>
                <a:spcPts val="600"/>
              </a:spcBef>
              <a:spcAft>
                <a:spcPts val="600"/>
              </a:spcAft>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THUYẾT TRÌNH KẾT QUẢ NGHIÊN CỨU VỀ MỘT VẤN ĐỀ VĂN HỌC DÂN GIAN</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03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1D34F818-0C31-4F84-8A70-8E0558437807}"/>
              </a:ext>
            </a:extLst>
          </p:cNvPr>
          <p:cNvSpPr/>
          <p:nvPr/>
        </p:nvSpPr>
        <p:spPr>
          <a:xfrm>
            <a:off x="569415" y="346746"/>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0269F4-8EA0-487D-89D9-7FAC004FE30D}"/>
              </a:ext>
            </a:extLst>
          </p:cNvPr>
          <p:cNvSpPr txBox="1"/>
          <p:nvPr/>
        </p:nvSpPr>
        <p:spPr>
          <a:xfrm>
            <a:off x="666750" y="331887"/>
            <a:ext cx="10858500" cy="55643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7741BDDF-C6DC-4A46-86F5-F0AC43087313}"/>
              </a:ext>
            </a:extLst>
          </p:cNvPr>
          <p:cNvSpPr/>
          <p:nvPr/>
        </p:nvSpPr>
        <p:spPr>
          <a:xfrm>
            <a:off x="1225938" y="1300162"/>
            <a:ext cx="8004423" cy="1006317"/>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6836" tIns="156836" rIns="1474114" bIns="156836"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Xác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định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85627427-093D-49D9-8165-7D60AC479DAB}"/>
              </a:ext>
            </a:extLst>
          </p:cNvPr>
          <p:cNvSpPr/>
          <p:nvPr/>
        </p:nvSpPr>
        <p:spPr>
          <a:xfrm>
            <a:off x="1828800" y="2543227"/>
            <a:ext cx="8004423" cy="1006317"/>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56836" tIns="156836" rIns="1476282" bIns="156836"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Xây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dựng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dàn</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endParaRPr lang="en-US" sz="32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2D8A97B-D607-48C0-B641-92813B64A636}"/>
              </a:ext>
            </a:extLst>
          </p:cNvPr>
          <p:cNvSpPr/>
          <p:nvPr/>
        </p:nvSpPr>
        <p:spPr>
          <a:xfrm>
            <a:off x="2422665" y="3786292"/>
            <a:ext cx="8004423" cy="1006317"/>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56836" tIns="156836" rIns="1468154" bIns="156836"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Vận</a:t>
            </a:r>
            <a:r>
              <a:rPr lang="en-US" sz="3200" kern="1200" dirty="0">
                <a:latin typeface="Times New Roman" panose="02020603050405020304" pitchFamily="18" charset="0"/>
                <a:cs typeface="Times New Roman" panose="02020603050405020304" pitchFamily="18" charset="0"/>
              </a:rPr>
              <a:t> dung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pháp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endParaRPr lang="en-US" sz="3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5B48DDD2-2BEE-4E52-987F-E2B8C697B19F}"/>
              </a:ext>
            </a:extLst>
          </p:cNvPr>
          <p:cNvSpPr/>
          <p:nvPr/>
        </p:nvSpPr>
        <p:spPr>
          <a:xfrm>
            <a:off x="3025527" y="5029357"/>
            <a:ext cx="8004423" cy="1006317"/>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56836" tIns="156836" rIns="1476282" bIns="156836"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Tiến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hành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a:t>
            </a:r>
          </a:p>
        </p:txBody>
      </p:sp>
      <p:sp>
        <p:nvSpPr>
          <p:cNvPr id="11" name="Freeform: Shape 10">
            <a:extLst>
              <a:ext uri="{FF2B5EF4-FFF2-40B4-BE49-F238E27FC236}">
                <a16:creationId xmlns:a16="http://schemas.microsoft.com/office/drawing/2014/main" id="{5DF980B4-E5C3-40F9-8B4A-84234102B0A3}"/>
              </a:ext>
            </a:extLst>
          </p:cNvPr>
          <p:cNvSpPr/>
          <p:nvPr/>
        </p:nvSpPr>
        <p:spPr>
          <a:xfrm>
            <a:off x="8372555" y="2060258"/>
            <a:ext cx="857804" cy="683686"/>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2" name="Freeform: Shape 11">
            <a:extLst>
              <a:ext uri="{FF2B5EF4-FFF2-40B4-BE49-F238E27FC236}">
                <a16:creationId xmlns:a16="http://schemas.microsoft.com/office/drawing/2014/main" id="{E9BE81C6-3C0F-4D90-8EF8-2EECA0372001}"/>
              </a:ext>
            </a:extLst>
          </p:cNvPr>
          <p:cNvSpPr/>
          <p:nvPr/>
        </p:nvSpPr>
        <p:spPr>
          <a:xfrm>
            <a:off x="8975418" y="3303322"/>
            <a:ext cx="857804" cy="683686"/>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3" name="Freeform: Shape 12">
            <a:extLst>
              <a:ext uri="{FF2B5EF4-FFF2-40B4-BE49-F238E27FC236}">
                <a16:creationId xmlns:a16="http://schemas.microsoft.com/office/drawing/2014/main" id="{95EDBFC7-AE4C-4663-B8D2-FBF519F1AE43}"/>
              </a:ext>
            </a:extLst>
          </p:cNvPr>
          <p:cNvSpPr/>
          <p:nvPr/>
        </p:nvSpPr>
        <p:spPr>
          <a:xfrm>
            <a:off x="9569283" y="4546388"/>
            <a:ext cx="857804" cy="683686"/>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Tree>
    <p:extLst>
      <p:ext uri="{BB962C8B-B14F-4D97-AF65-F5344CB8AC3E}">
        <p14:creationId xmlns:p14="http://schemas.microsoft.com/office/powerpoint/2010/main" val="62758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682E70-A5E5-4D7C-A869-4D86D66824A2}"/>
              </a:ext>
            </a:extLst>
          </p:cNvPr>
          <p:cNvSpPr txBox="1"/>
          <p:nvPr/>
        </p:nvSpPr>
        <p:spPr>
          <a:xfrm>
            <a:off x="685800" y="336972"/>
            <a:ext cx="10833100" cy="1701363"/>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8B35EF6B-011D-481D-B367-ED2632AC10AC}"/>
              </a:ext>
            </a:extLst>
          </p:cNvPr>
          <p:cNvSpPr/>
          <p:nvPr/>
        </p:nvSpPr>
        <p:spPr>
          <a:xfrm>
            <a:off x="1258888" y="2371718"/>
            <a:ext cx="2134728" cy="2766055"/>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D554B88-46C5-48FE-B445-5ECB0CFF9792}"/>
              </a:ext>
            </a:extLst>
          </p:cNvPr>
          <p:cNvSpPr/>
          <p:nvPr/>
        </p:nvSpPr>
        <p:spPr>
          <a:xfrm>
            <a:off x="1828148" y="2834629"/>
            <a:ext cx="1802660" cy="2766055"/>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Bước</a:t>
            </a:r>
            <a:r>
              <a:rPr lang="en-US" sz="2800" kern="1200" dirty="0">
                <a:latin typeface="Times New Roman" panose="02020603050405020304" pitchFamily="18" charset="0"/>
                <a:cs typeface="Times New Roman" panose="02020603050405020304" pitchFamily="18" charset="0"/>
              </a:rPr>
              <a:t> 1: </a:t>
            </a:r>
            <a:r>
              <a:rPr lang="en-US" sz="2800" kern="1200" dirty="0" err="1">
                <a:latin typeface="Times New Roman" panose="02020603050405020304" pitchFamily="18" charset="0"/>
                <a:cs typeface="Times New Roman" panose="02020603050405020304" pitchFamily="18" charset="0"/>
              </a:rPr>
              <a:t>Xác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a:t>
            </a:r>
          </a:p>
        </p:txBody>
      </p:sp>
      <p:sp>
        <p:nvSpPr>
          <p:cNvPr id="8" name="Arrow: Chevron 7">
            <a:extLst>
              <a:ext uri="{FF2B5EF4-FFF2-40B4-BE49-F238E27FC236}">
                <a16:creationId xmlns:a16="http://schemas.microsoft.com/office/drawing/2014/main" id="{1E1FC951-23F4-418F-BA41-43B12A2AE1DF}"/>
              </a:ext>
            </a:extLst>
          </p:cNvPr>
          <p:cNvSpPr/>
          <p:nvPr/>
        </p:nvSpPr>
        <p:spPr>
          <a:xfrm>
            <a:off x="3697222" y="2371718"/>
            <a:ext cx="2134728" cy="2766055"/>
          </a:xfrm>
          <a:prstGeom prst="chevron">
            <a:avLst>
              <a:gd name="adj" fmla="val 40000"/>
            </a:avLst>
          </a:pr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sp>
      <p:sp>
        <p:nvSpPr>
          <p:cNvPr id="9" name="Freeform: Shape 8">
            <a:extLst>
              <a:ext uri="{FF2B5EF4-FFF2-40B4-BE49-F238E27FC236}">
                <a16:creationId xmlns:a16="http://schemas.microsoft.com/office/drawing/2014/main" id="{A2586364-229B-4CA5-AF7A-EEDAA342077F}"/>
              </a:ext>
            </a:extLst>
          </p:cNvPr>
          <p:cNvSpPr/>
          <p:nvPr/>
        </p:nvSpPr>
        <p:spPr>
          <a:xfrm>
            <a:off x="4266483" y="2834629"/>
            <a:ext cx="1802660" cy="2766055"/>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Bước</a:t>
            </a:r>
            <a:r>
              <a:rPr lang="en-US" sz="2800" kern="1200" dirty="0">
                <a:latin typeface="Times New Roman" panose="02020603050405020304" pitchFamily="18" charset="0"/>
                <a:cs typeface="Times New Roman" panose="02020603050405020304" pitchFamily="18" charset="0"/>
              </a:rPr>
              <a:t> 2: </a:t>
            </a:r>
            <a:r>
              <a:rPr lang="en-US" sz="2800" kern="1200" dirty="0" err="1">
                <a:latin typeface="Times New Roman" panose="02020603050405020304" pitchFamily="18" charset="0"/>
                <a:cs typeface="Times New Roman" panose="02020603050405020304" pitchFamily="18" charset="0"/>
              </a:rPr>
              <a:t>Tìm</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dàn</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a:t>
            </a:r>
          </a:p>
        </p:txBody>
      </p:sp>
      <p:sp>
        <p:nvSpPr>
          <p:cNvPr id="10" name="Arrow: Chevron 9">
            <a:extLst>
              <a:ext uri="{FF2B5EF4-FFF2-40B4-BE49-F238E27FC236}">
                <a16:creationId xmlns:a16="http://schemas.microsoft.com/office/drawing/2014/main" id="{6AF6CF53-13DF-45BA-9062-D4F5BF506F0E}"/>
              </a:ext>
            </a:extLst>
          </p:cNvPr>
          <p:cNvSpPr/>
          <p:nvPr/>
        </p:nvSpPr>
        <p:spPr>
          <a:xfrm>
            <a:off x="6135557" y="2371718"/>
            <a:ext cx="2134728" cy="2766055"/>
          </a:xfrm>
          <a:prstGeom prst="chevron">
            <a:avLst>
              <a:gd name="adj" fmla="val 40000"/>
            </a:avLst>
          </a:pr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sp>
      <p:sp>
        <p:nvSpPr>
          <p:cNvPr id="11" name="Freeform: Shape 10">
            <a:extLst>
              <a:ext uri="{FF2B5EF4-FFF2-40B4-BE49-F238E27FC236}">
                <a16:creationId xmlns:a16="http://schemas.microsoft.com/office/drawing/2014/main" id="{251EDD4E-F336-4E82-9E26-FB150F2F1BD4}"/>
              </a:ext>
            </a:extLst>
          </p:cNvPr>
          <p:cNvSpPr/>
          <p:nvPr/>
        </p:nvSpPr>
        <p:spPr>
          <a:xfrm>
            <a:off x="6704818" y="2834629"/>
            <a:ext cx="1802660" cy="2766055"/>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Bước</a:t>
            </a:r>
            <a:r>
              <a:rPr lang="en-US" sz="2800" kern="1200" dirty="0">
                <a:latin typeface="Times New Roman" panose="02020603050405020304" pitchFamily="18" charset="0"/>
                <a:cs typeface="Times New Roman" panose="02020603050405020304" pitchFamily="18" charset="0"/>
              </a:rPr>
              <a:t> 3: </a:t>
            </a:r>
            <a:r>
              <a:rPr lang="en-US" sz="2800" kern="1200" dirty="0" err="1">
                <a:latin typeface="Times New Roman" panose="02020603050405020304" pitchFamily="18" charset="0"/>
                <a:cs typeface="Times New Roman" panose="02020603050405020304" pitchFamily="18" charset="0"/>
              </a:rPr>
              <a:t>Luyện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bày</a:t>
            </a:r>
            <a:endParaRPr lang="en-US" sz="2800" kern="1200" dirty="0">
              <a:latin typeface="Times New Roman" panose="02020603050405020304" pitchFamily="18" charset="0"/>
              <a:cs typeface="Times New Roman" panose="02020603050405020304" pitchFamily="18" charset="0"/>
            </a:endParaRPr>
          </a:p>
        </p:txBody>
      </p:sp>
      <p:sp>
        <p:nvSpPr>
          <p:cNvPr id="12" name="Arrow: Chevron 11">
            <a:extLst>
              <a:ext uri="{FF2B5EF4-FFF2-40B4-BE49-F238E27FC236}">
                <a16:creationId xmlns:a16="http://schemas.microsoft.com/office/drawing/2014/main" id="{FC6A5BF4-2C26-47E7-8304-107658BFCADD}"/>
              </a:ext>
            </a:extLst>
          </p:cNvPr>
          <p:cNvSpPr/>
          <p:nvPr/>
        </p:nvSpPr>
        <p:spPr>
          <a:xfrm>
            <a:off x="8573892" y="2371718"/>
            <a:ext cx="2134728" cy="2766055"/>
          </a:xfrm>
          <a:prstGeom prst="chevron">
            <a:avLst>
              <a:gd name="adj" fmla="val 4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3" name="Freeform: Shape 12">
            <a:extLst>
              <a:ext uri="{FF2B5EF4-FFF2-40B4-BE49-F238E27FC236}">
                <a16:creationId xmlns:a16="http://schemas.microsoft.com/office/drawing/2014/main" id="{746F7E4E-50D7-4C42-85AB-36C055FFFF6A}"/>
              </a:ext>
            </a:extLst>
          </p:cNvPr>
          <p:cNvSpPr/>
          <p:nvPr/>
        </p:nvSpPr>
        <p:spPr>
          <a:xfrm>
            <a:off x="9143152" y="2834629"/>
            <a:ext cx="1802660" cy="2766055"/>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Bước</a:t>
            </a:r>
            <a:r>
              <a:rPr lang="en-US" sz="2800" kern="1200" dirty="0">
                <a:latin typeface="Times New Roman" panose="02020603050405020304" pitchFamily="18" charset="0"/>
                <a:cs typeface="Times New Roman" panose="02020603050405020304" pitchFamily="18" charset="0"/>
              </a:rPr>
              <a:t> 4: </a:t>
            </a:r>
            <a:r>
              <a:rPr lang="en-US" sz="2800" kern="1200" dirty="0" err="1">
                <a:latin typeface="Times New Roman" panose="02020603050405020304" pitchFamily="18" charset="0"/>
                <a:cs typeface="Times New Roman" panose="02020603050405020304" pitchFamily="18" charset="0"/>
              </a:rPr>
              <a:t>Trao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đổi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96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9A5E1-9149-446B-98B9-32690486DAFD}"/>
              </a:ext>
            </a:extLst>
          </p:cNvPr>
          <p:cNvSpPr txBox="1"/>
          <p:nvPr/>
        </p:nvSpPr>
        <p:spPr>
          <a:xfrm>
            <a:off x="685800" y="-100701"/>
            <a:ext cx="10833100" cy="6768263"/>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vi-VN"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Khi chuyển nội dung bài báo cáo kết quả nghiên cứu về một vấn đề VHDG sang bài thuyết trình, cần chú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lưu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sau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tranh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dự</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phản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biện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phản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hồi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chủ</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dễ</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dõi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tóm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tắt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lại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dạng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dàn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sơ</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đồ</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giấy</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hay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mềm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chiếu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latin typeface="Calibri" panose="020F0502020204030204" pitchFamily="34" charset="0"/>
              <a:ea typeface="MS Mincho" panose="02020609040205080304" pitchFamily="49" charset="-128"/>
              <a:cs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2800" dirty="0">
                <a:solidFill>
                  <a:srgbClr val="000000"/>
                </a:solidFill>
                <a:effectLst/>
                <a:latin typeface="Times New Roman" panose="02020603050405020304" pitchFamily="18" charset="0"/>
                <a:ea typeface="MS Mincho" panose="02020609040205080304" pitchFamily="49" charset="-128"/>
              </a:rPr>
              <a:t>Khi </a:t>
            </a:r>
            <a:r>
              <a:rPr lang="en-US" sz="2800" dirty="0" err="1">
                <a:solidFill>
                  <a:srgbClr val="000000"/>
                </a:solidFill>
                <a:effectLst/>
                <a:latin typeface="Times New Roman" panose="02020603050405020304" pitchFamily="18" charset="0"/>
                <a:ea typeface="MS Mincho" panose="02020609040205080304" pitchFamily="49" charset="-128"/>
              </a:rPr>
              <a:t>thực</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hiện</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bài</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thuyết</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trình</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kết</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quả</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nghiên</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cứu</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về</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một</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vấn</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đề</a:t>
            </a:r>
            <a:r>
              <a:rPr lang="en-US" sz="2800" dirty="0">
                <a:solidFill>
                  <a:srgbClr val="000000"/>
                </a:solidFill>
                <a:effectLst/>
                <a:latin typeface="Times New Roman" panose="02020603050405020304" pitchFamily="18" charset="0"/>
                <a:ea typeface="MS Mincho" panose="02020609040205080304" pitchFamily="49" charset="-128"/>
              </a:rPr>
              <a:t> VHDG, </a:t>
            </a:r>
            <a:r>
              <a:rPr lang="en-US" sz="2800" dirty="0" err="1">
                <a:solidFill>
                  <a:srgbClr val="000000"/>
                </a:solidFill>
                <a:effectLst/>
                <a:latin typeface="Times New Roman" panose="02020603050405020304" pitchFamily="18" charset="0"/>
                <a:ea typeface="MS Mincho" panose="02020609040205080304" pitchFamily="49" charset="-128"/>
              </a:rPr>
              <a:t>cần</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chú</a:t>
            </a:r>
            <a:r>
              <a:rPr lang="en-US" sz="2800" dirty="0">
                <a:solidFill>
                  <a:srgbClr val="000000"/>
                </a:solidFill>
                <a:effectLst/>
                <a:latin typeface="Times New Roman" panose="02020603050405020304" pitchFamily="18" charset="0"/>
                <a:ea typeface="MS Mincho" panose="02020609040205080304" pitchFamily="49" charset="-128"/>
              </a:rPr>
              <a:t> ý </a:t>
            </a:r>
            <a:r>
              <a:rPr lang="en-US" sz="2800" dirty="0" err="1">
                <a:solidFill>
                  <a:srgbClr val="000000"/>
                </a:solidFill>
                <a:effectLst/>
                <a:latin typeface="Times New Roman" panose="02020603050405020304" pitchFamily="18" charset="0"/>
                <a:ea typeface="MS Mincho" panose="02020609040205080304" pitchFamily="49" charset="-128"/>
              </a:rPr>
              <a:t>đến</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những</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tiêu</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chí</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theo</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bảng</a:t>
            </a:r>
            <a:r>
              <a:rPr lang="en-US" sz="2800" dirty="0">
                <a:solidFill>
                  <a:srgbClr val="000000"/>
                </a:solidFill>
                <a:effectLst/>
                <a:latin typeface="Times New Roman" panose="02020603050405020304" pitchFamily="18" charset="0"/>
                <a:ea typeface="MS Mincho" panose="02020609040205080304" pitchFamily="49" charset="-128"/>
              </a:rPr>
              <a:t> </a:t>
            </a:r>
            <a:r>
              <a:rPr lang="en-US" sz="2800" dirty="0" err="1">
                <a:solidFill>
                  <a:srgbClr val="000000"/>
                </a:solidFill>
                <a:effectLst/>
                <a:latin typeface="Times New Roman" panose="02020603050405020304" pitchFamily="18" charset="0"/>
                <a:ea typeface="MS Mincho" panose="02020609040205080304" pitchFamily="49" charset="-128"/>
              </a:rPr>
              <a:t>kiểm</a:t>
            </a:r>
            <a:r>
              <a:rPr lang="en-US" sz="2800" dirty="0">
                <a:solidFill>
                  <a:srgbClr val="000000"/>
                </a:solidFill>
                <a:effectLst/>
                <a:latin typeface="Times New Roman" panose="02020603050405020304" pitchFamily="18" charset="0"/>
                <a:ea typeface="MS Mincho" panose="02020609040205080304" pitchFamily="49" charset="-128"/>
              </a:rPr>
              <a:t> (SGK / Tr. 41).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9971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1C6134E-48D1-4409-978D-B95569123E14}"/>
              </a:ext>
            </a:extLst>
          </p:cNvPr>
          <p:cNvSpPr txBox="1"/>
          <p:nvPr/>
        </p:nvSpPr>
        <p:spPr>
          <a:xfrm>
            <a:off x="3731865" y="2605020"/>
            <a:ext cx="4854178" cy="1754326"/>
          </a:xfrm>
          <a:prstGeom prst="rect">
            <a:avLst/>
          </a:prstGeom>
          <a:noFill/>
        </p:spPr>
        <p:txBody>
          <a:bodyPr wrap="square">
            <a:spAutoFit/>
          </a:bodyPr>
          <a:lstStyle/>
          <a:p>
            <a:r>
              <a:rPr lang="vi-VN" sz="5400" b="1" dirty="0">
                <a:solidFill>
                  <a:srgbClr val="FF0000"/>
                </a:solidFill>
                <a:effectLst/>
                <a:latin typeface="Times New Roman" panose="02020603050405020304" pitchFamily="18" charset="0"/>
                <a:ea typeface="MS Mincho" panose="02020609040205080304" pitchFamily="49" charset="-128"/>
              </a:rPr>
              <a:t>THỰC HÀNH NÓI VÀ NGHE</a:t>
            </a:r>
            <a:endParaRPr lang="en-US" sz="5400" dirty="0"/>
          </a:p>
        </p:txBody>
      </p:sp>
    </p:spTree>
    <p:extLst>
      <p:ext uri="{BB962C8B-B14F-4D97-AF65-F5344CB8AC3E}">
        <p14:creationId xmlns:p14="http://schemas.microsoft.com/office/powerpoint/2010/main" val="420734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721B8-1841-490B-9C40-47FE4743DEF8}"/>
              </a:ext>
            </a:extLst>
          </p:cNvPr>
          <p:cNvSpPr txBox="1"/>
          <p:nvPr/>
        </p:nvSpPr>
        <p:spPr>
          <a:xfrm>
            <a:off x="660400" y="217587"/>
            <a:ext cx="10833100" cy="556434"/>
          </a:xfrm>
          <a:prstGeom prst="rect">
            <a:avLst/>
          </a:prstGeom>
          <a:noFill/>
        </p:spPr>
        <p:txBody>
          <a:bodyPr wrap="square">
            <a:spAutoFit/>
          </a:bodyPr>
          <a:lstStyle/>
          <a:p>
            <a:pPr algn="just">
              <a:lnSpc>
                <a:spcPct val="115000"/>
              </a:lnSpc>
              <a:spcAft>
                <a:spcPts val="600"/>
              </a:spcAft>
            </a:pP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trao</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đổi</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rút</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kinh</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nghiệm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496E37-77CB-46D8-9E1D-21824700273D}"/>
              </a:ext>
            </a:extLst>
          </p:cNvPr>
          <p:cNvSpPr txBox="1"/>
          <p:nvPr/>
        </p:nvSpPr>
        <p:spPr>
          <a:xfrm>
            <a:off x="537368" y="792360"/>
            <a:ext cx="11129963" cy="556434"/>
          </a:xfrm>
          <a:prstGeom prst="rect">
            <a:avLst/>
          </a:prstGeom>
          <a:noFill/>
        </p:spPr>
        <p:txBody>
          <a:bodyPr wrap="square">
            <a:spAutoFit/>
          </a:bodyPr>
          <a:lstStyle/>
          <a:p>
            <a:pPr algn="ctr">
              <a:lnSpc>
                <a:spcPct val="115000"/>
              </a:lnSpc>
              <a:spcBef>
                <a:spcPts val="600"/>
              </a:spcBef>
              <a:spcAft>
                <a:spcPts val="600"/>
              </a:spcAft>
              <a:tabLst>
                <a:tab pos="984250" algn="l"/>
              </a:tabLs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TOẠ ĐÀM </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TÌM HIỂU VÀ BẢO TỒN </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GIÁ TRỊ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81C3A71-2B9D-4E63-BA74-EE6757C8BA8C}"/>
              </a:ext>
            </a:extLst>
          </p:cNvPr>
          <p:cNvSpPr txBox="1"/>
          <p:nvPr/>
        </p:nvSpPr>
        <p:spPr>
          <a:xfrm>
            <a:off x="685800" y="1538583"/>
            <a:ext cx="10833100" cy="4332853"/>
          </a:xfrm>
          <a:prstGeom prst="rect">
            <a:avLst/>
          </a:prstGeom>
          <a:noFill/>
        </p:spPr>
        <p:txBody>
          <a:bodyPr wrap="square">
            <a:spAutoFit/>
          </a:bodyPr>
          <a:lstStyle/>
          <a:p>
            <a:pPr algn="just">
              <a:lnSpc>
                <a:spcPct val="115000"/>
              </a:lnSpc>
              <a:spcAft>
                <a:spcPts val="600"/>
              </a:spcAft>
            </a:pPr>
            <a:r>
              <a:rPr lang="vi-VN"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 cầu chung: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Người nói: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Dựa vào phần tóm tắt ý đã chuẩn bị trước, có thể sử dụng thêm giấy nhớ để ghi chú ngắn gọn nội dun trình bày dưới dạng từ, cụm từ.</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Trình bày bài nói từ khái quát đến cụ thể: từ tóm tắt hệ thống ý của bài thuyết trình rồi đi vào từng phần.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Phân tích, đánh giá, kết nối các phương tiện giao tiếp phi ngôn ngữ với bài thuyết trình.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143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arn(inVertic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arn(inVertic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40CC80-825F-4C0D-AF21-91A7B3D538ED}"/>
              </a:ext>
            </a:extLst>
          </p:cNvPr>
          <p:cNvSpPr txBox="1"/>
          <p:nvPr/>
        </p:nvSpPr>
        <p:spPr>
          <a:xfrm>
            <a:off x="660400" y="247584"/>
            <a:ext cx="10833100" cy="6362832"/>
          </a:xfrm>
          <a:prstGeom prst="rect">
            <a:avLst/>
          </a:prstGeom>
          <a:noFill/>
        </p:spPr>
        <p:txBody>
          <a:bodyPr wrap="square">
            <a:spAutoFit/>
          </a:bodyPr>
          <a:lstStyle/>
          <a:p>
            <a:pPr algn="just">
              <a:lnSpc>
                <a:spcPct val="115000"/>
              </a:lnSpc>
              <a:spcAft>
                <a:spcPts val="600"/>
              </a:spcAft>
            </a:pPr>
            <a:r>
              <a:rPr lang="vi-VN"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Chú ý:</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Sử dụng các từ ngữ chuyển tiếp phù hợp để tạo sự liên kết chặt chẽ cho bài nói, giúp người nghe dễ theo dõi. Ví dụ: </a:t>
            </a:r>
            <a:r>
              <a:rPr lang="vi-VN" sz="32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đầu tiên, tiếp theo, cuối cùng, tóm lại, thứ nhất, thứ hai,…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Sử dụng giọng nói và ngữ điệu một cách thích hợp: nhấn mạnh, lên giọng, xuống giọng khi cần thiết,…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Sử dụng có hiệu quả các động tác cơ thể, biết giao tiếp bằng mắt với người nghe và di chuyển vị trí một cách hợp lí.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Các phương tiện phi ngôn ngữ như hình ảnh, biểu đồ,…(nếu có) cần được sử dụng với mức độ vừa phải, cốt để làm nổi bật vấn đề muốn nói.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904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B95F48-FAA6-4689-9F08-E6F6A78FEFA4}"/>
              </a:ext>
            </a:extLst>
          </p:cNvPr>
          <p:cNvSpPr txBox="1"/>
          <p:nvPr/>
        </p:nvSpPr>
        <p:spPr>
          <a:xfrm>
            <a:off x="685800" y="585787"/>
            <a:ext cx="10833100" cy="5253746"/>
          </a:xfrm>
          <a:prstGeom prst="rect">
            <a:avLst/>
          </a:prstGeom>
          <a:noFill/>
        </p:spPr>
        <p:txBody>
          <a:bodyPr wrap="square">
            <a:spAutoFit/>
          </a:bodyPr>
          <a:lstStyle/>
          <a:p>
            <a:pPr algn="just">
              <a:lnSpc>
                <a:spcPct val="115000"/>
              </a:lnSpc>
              <a:spcAft>
                <a:spcPts val="600"/>
              </a:spcAft>
            </a:pPr>
            <a:r>
              <a:rPr lang="vi-VN" sz="36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Người nghe:</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600" dirty="0">
                <a:effectLst/>
                <a:latin typeface="Times New Roman" panose="02020603050405020304" pitchFamily="18" charset="0"/>
                <a:ea typeface="MS Mincho" panose="02020609040205080304" pitchFamily="49" charset="-128"/>
                <a:cs typeface="Times New Roman" panose="02020603050405020304" pitchFamily="18" charset="0"/>
              </a:rPr>
              <a:t>+ Chú ý lắng nghe bài nói của bạn.</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3600" dirty="0">
                <a:effectLst/>
                <a:latin typeface="Times New Roman" panose="02020603050405020304" pitchFamily="18" charset="0"/>
                <a:ea typeface="MS Mincho" panose="02020609040205080304" pitchFamily="49" charset="-128"/>
                <a:cs typeface="Times New Roman" panose="02020603050405020304" pitchFamily="18" charset="0"/>
              </a:rPr>
              <a:t>+ Nghe trên tinh thần chuẩn bị đưa ra quan điểm của mình để đối thoại với người nói.</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600" dirty="0">
                <a:effectLst/>
                <a:latin typeface="Times New Roman" panose="02020603050405020304" pitchFamily="18" charset="0"/>
                <a:ea typeface="MS Mincho" panose="02020609040205080304" pitchFamily="49" charset="-128"/>
                <a:cs typeface="Times New Roman" panose="02020603050405020304" pitchFamily="18" charset="0"/>
              </a:rPr>
              <a:t>+ Đặt câu hỏi để người nói trình bày, giải thích về những nội dung còn chưa rõ. </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vi-VN" sz="3600" dirty="0">
                <a:effectLst/>
                <a:latin typeface="Times New Roman" panose="02020603050405020304" pitchFamily="18" charset="0"/>
                <a:ea typeface="MS Mincho" panose="02020609040205080304" pitchFamily="49" charset="-128"/>
              </a:rPr>
              <a:t>+ Trao đổi với người nói về những điểm mà mình chưa đồng tình.</a:t>
            </a:r>
            <a:endParaRPr lang="en-US" sz="3600" dirty="0"/>
          </a:p>
        </p:txBody>
      </p:sp>
    </p:spTree>
    <p:extLst>
      <p:ext uri="{BB962C8B-B14F-4D97-AF65-F5344CB8AC3E}">
        <p14:creationId xmlns:p14="http://schemas.microsoft.com/office/powerpoint/2010/main" val="1394118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7A3DDD-8030-4607-AEC9-EB9E7DB6B7A7}"/>
              </a:ext>
            </a:extLst>
          </p:cNvPr>
          <p:cNvSpPr txBox="1"/>
          <p:nvPr/>
        </p:nvSpPr>
        <p:spPr>
          <a:xfrm>
            <a:off x="685800" y="394932"/>
            <a:ext cx="10833100" cy="5478423"/>
          </a:xfrm>
          <a:prstGeom prst="rect">
            <a:avLst/>
          </a:prstGeom>
          <a:noFill/>
        </p:spPr>
        <p:txBody>
          <a:bodyPr wrap="square">
            <a:spAutoFit/>
          </a:bodyPr>
          <a:lstStyle/>
          <a:p>
            <a:pPr algn="just">
              <a:spcBef>
                <a:spcPts val="600"/>
              </a:spcBef>
              <a:spcAft>
                <a:spcPts val="600"/>
              </a:spcAft>
              <a:tabLst>
                <a:tab pos="984250" algn="l"/>
              </a:tabLst>
            </a:pP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01: CHUẨN BỊ THUYẾT TRÌNH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spcAft>
                <a:spcPts val="600"/>
              </a:spcAft>
              <a:tabLst>
                <a:tab pos="984250" algn="l"/>
              </a:tabLst>
            </a:pPr>
            <a:r>
              <a:rPr lang="vi-VN"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TOẠ ĐÀM </a:t>
            </a:r>
            <a:r>
              <a:rPr lang="vi-VN" sz="2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TÌM HIỂU VÀ BẢO TỒN GIÁ TRỊ CỦA VHDG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spcAft>
                <a:spcPts val="600"/>
              </a:spcAft>
              <a:tabLst>
                <a:tab pos="984250" algn="l"/>
              </a:tabLst>
            </a:pPr>
            <a:r>
              <a:rPr lang="vi-VN" sz="2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(Thời gian………….. Địa điểm…………………..)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Tên đề tài: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 thực hiện::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Mục đích thuyết trình: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2. Không gian và thời gian nói: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3. Đối tượng người nghe: ……………..………………………………………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4. Tôi sẽ chọn cách thuyết trình: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1600">
              <a:spcBef>
                <a:spcPts val="600"/>
              </a:spcBef>
              <a:spcAft>
                <a:spcPts val="600"/>
              </a:spcAft>
              <a:tabLst>
                <a:tab pos="984250" algn="l"/>
              </a:tabLst>
            </a:pPr>
            <a:r>
              <a:rPr lang="vi-VN" sz="2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10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CA445C-7A46-495D-8E5C-58642371BF62}"/>
              </a:ext>
            </a:extLst>
          </p:cNvPr>
          <p:cNvSpPr txBox="1"/>
          <p:nvPr/>
        </p:nvSpPr>
        <p:spPr>
          <a:xfrm>
            <a:off x="685800" y="106364"/>
            <a:ext cx="10833100" cy="2806602"/>
          </a:xfrm>
          <a:prstGeom prst="rect">
            <a:avLst/>
          </a:prstGeom>
          <a:noFill/>
        </p:spPr>
        <p:txBody>
          <a:bodyPr wrap="square">
            <a:spAutoFit/>
          </a:bodyPr>
          <a:lstStyle/>
          <a:p>
            <a:pPr algn="ctr">
              <a:lnSpc>
                <a:spcPct val="115000"/>
              </a:lnSpc>
              <a:spcBef>
                <a:spcPts val="600"/>
              </a:spcBef>
              <a:spcAft>
                <a:spcPts val="600"/>
              </a:spcAft>
              <a:tabLst>
                <a:tab pos="984250" algn="l"/>
              </a:tabLst>
            </a:pPr>
            <a:r>
              <a:rPr lang="vi-VN" sz="2400" b="1" dirty="0">
                <a:solidFill>
                  <a:srgbClr val="0D0D0D"/>
                </a:solidFill>
                <a:effectLst/>
                <a:latin typeface="+mj-lt"/>
                <a:ea typeface="MS Mincho" panose="02020609040205080304" pitchFamily="49" charset="-128"/>
                <a:cs typeface="Times New Roman" panose="02020603050405020304" pitchFamily="18" charset="0"/>
              </a:rPr>
              <a:t>CÁC Ý CHÍNH TRONG BÀI THUYẾT TRÌNH CỦA TÔI</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dirty="0">
                <a:solidFill>
                  <a:srgbClr val="0D0D0D"/>
                </a:solidFill>
                <a:effectLst/>
                <a:latin typeface="+mj-lt"/>
                <a:ea typeface="MS Mincho" panose="02020609040205080304" pitchFamily="49" charset="-128"/>
                <a:cs typeface="Times New Roman" panose="02020603050405020304" pitchFamily="18" charset="0"/>
              </a:rPr>
              <a:t>(Trình bày dưới dạng đề mục hoặc sơ đồ)</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dirty="0">
                <a:solidFill>
                  <a:srgbClr val="0D0D0D"/>
                </a:solidFill>
                <a:effectLst/>
                <a:latin typeface="+mj-lt"/>
                <a:ea typeface="Times New Roman" panose="02020603050405020304" pitchFamily="18" charset="0"/>
                <a:cs typeface="Times New Roman" panose="02020603050405020304" pitchFamily="18" charset="0"/>
              </a:rPr>
              <a:t> </a:t>
            </a:r>
            <a:r>
              <a:rPr lang="vi-VN" sz="2400" b="1" dirty="0">
                <a:solidFill>
                  <a:srgbClr val="0D0D0D"/>
                </a:solidFill>
                <a:effectLst/>
                <a:latin typeface="+mj-lt"/>
                <a:ea typeface="Times New Roman" panose="02020603050405020304" pitchFamily="18" charset="0"/>
                <a:cs typeface="Times New Roman" panose="02020603050405020304" pitchFamily="18" charset="0"/>
              </a:rPr>
              <a:t>CÁC PHƯƠNG TIỆN PHI NGÔN NGỮ HỖ TRỢ</a:t>
            </a:r>
            <a:endParaRPr lang="en-US" sz="2400" dirty="0">
              <a:effectLst/>
              <a:latin typeface="+mj-lt"/>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F329550-BF15-4FA8-9965-CCE5E334F4E4}"/>
              </a:ext>
            </a:extLst>
          </p:cNvPr>
          <p:cNvGraphicFramePr>
            <a:graphicFrameLocks noGrp="1"/>
          </p:cNvGraphicFramePr>
          <p:nvPr>
            <p:extLst>
              <p:ext uri="{D42A27DB-BD31-4B8C-83A1-F6EECF244321}">
                <p14:modId xmlns:p14="http://schemas.microsoft.com/office/powerpoint/2010/main" val="762673886"/>
              </p:ext>
            </p:extLst>
          </p:nvPr>
        </p:nvGraphicFramePr>
        <p:xfrm>
          <a:off x="685800" y="3108960"/>
          <a:ext cx="10833100" cy="3258504"/>
        </p:xfrm>
        <a:graphic>
          <a:graphicData uri="http://schemas.openxmlformats.org/drawingml/2006/table">
            <a:tbl>
              <a:tblPr firstRow="1" firstCol="1" bandRow="1"/>
              <a:tblGrid>
                <a:gridCol w="5416550">
                  <a:extLst>
                    <a:ext uri="{9D8B030D-6E8A-4147-A177-3AD203B41FA5}">
                      <a16:colId xmlns:a16="http://schemas.microsoft.com/office/drawing/2014/main" val="1569931175"/>
                    </a:ext>
                  </a:extLst>
                </a:gridCol>
                <a:gridCol w="5416550">
                  <a:extLst>
                    <a:ext uri="{9D8B030D-6E8A-4147-A177-3AD203B41FA5}">
                      <a16:colId xmlns:a16="http://schemas.microsoft.com/office/drawing/2014/main" val="2212120737"/>
                    </a:ext>
                  </a:extLst>
                </a:gridCol>
              </a:tblGrid>
              <a:tr h="0">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 tiện phi ngôn ngữ hỗ trợ</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 tôi sử dụng trong bài thuyết trình</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255960"/>
                  </a:ext>
                </a:extLst>
              </a:tr>
              <a:tr h="0">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702096"/>
                  </a:ext>
                </a:extLst>
              </a:tr>
              <a:tr h="0">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715750"/>
                  </a:ext>
                </a:extLst>
              </a:tr>
            </a:tbl>
          </a:graphicData>
        </a:graphic>
      </p:graphicFrame>
    </p:spTree>
    <p:extLst>
      <p:ext uri="{BB962C8B-B14F-4D97-AF65-F5344CB8AC3E}">
        <p14:creationId xmlns:p14="http://schemas.microsoft.com/office/powerpoint/2010/main" val="94086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843BA-C76B-40E6-9B9C-9159796A5592}"/>
              </a:ext>
            </a:extLst>
          </p:cNvPr>
          <p:cNvSpPr txBox="1"/>
          <p:nvPr/>
        </p:nvSpPr>
        <p:spPr>
          <a:xfrm>
            <a:off x="660400" y="1143000"/>
            <a:ext cx="10833100" cy="558743"/>
          </a:xfrm>
          <a:prstGeom prst="rect">
            <a:avLst/>
          </a:prstGeom>
          <a:noFill/>
        </p:spPr>
        <p:txBody>
          <a:bodyPr wrap="square">
            <a:spAutoFit/>
          </a:bodyPr>
          <a:lstStyle/>
          <a:p>
            <a:pPr algn="ctr">
              <a:lnSpc>
                <a:spcPct val="115000"/>
              </a:lnSpc>
              <a:spcBef>
                <a:spcPts val="600"/>
              </a:spcBef>
              <a:spcAft>
                <a:spcPts val="600"/>
              </a:spcAft>
              <a:tabLst>
                <a:tab pos="984250" algn="l"/>
              </a:tabLst>
            </a:pPr>
            <a:r>
              <a:rPr lang="vi-VN" sz="2800" b="1" dirty="0">
                <a:solidFill>
                  <a:srgbClr val="0D0D0D"/>
                </a:solidFill>
                <a:effectLst/>
                <a:latin typeface="+mj-lt"/>
                <a:ea typeface="Times New Roman" panose="02020603050405020304" pitchFamily="18" charset="0"/>
                <a:cs typeface="Times New Roman" panose="02020603050405020304" pitchFamily="18" charset="0"/>
              </a:rPr>
              <a:t>DỰ KIẾN PHẢN HỒI CỦA NGƯỜI NGHE</a:t>
            </a:r>
            <a:endParaRPr lang="en-US" sz="2800" dirty="0">
              <a:effectLst/>
              <a:latin typeface="+mj-lt"/>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2858FF5-576E-4A05-9902-59F6C8A662DD}"/>
              </a:ext>
            </a:extLst>
          </p:cNvPr>
          <p:cNvGraphicFramePr>
            <a:graphicFrameLocks noGrp="1"/>
          </p:cNvGraphicFramePr>
          <p:nvPr>
            <p:extLst>
              <p:ext uri="{D42A27DB-BD31-4B8C-83A1-F6EECF244321}">
                <p14:modId xmlns:p14="http://schemas.microsoft.com/office/powerpoint/2010/main" val="1537268921"/>
              </p:ext>
            </p:extLst>
          </p:nvPr>
        </p:nvGraphicFramePr>
        <p:xfrm>
          <a:off x="685800" y="2171700"/>
          <a:ext cx="10833100" cy="2851023"/>
        </p:xfrm>
        <a:graphic>
          <a:graphicData uri="http://schemas.openxmlformats.org/drawingml/2006/table">
            <a:tbl>
              <a:tblPr firstRow="1" firstCol="1" bandRow="1"/>
              <a:tblGrid>
                <a:gridCol w="5919916">
                  <a:extLst>
                    <a:ext uri="{9D8B030D-6E8A-4147-A177-3AD203B41FA5}">
                      <a16:colId xmlns:a16="http://schemas.microsoft.com/office/drawing/2014/main" val="1545781692"/>
                    </a:ext>
                  </a:extLst>
                </a:gridCol>
                <a:gridCol w="4913184">
                  <a:extLst>
                    <a:ext uri="{9D8B030D-6E8A-4147-A177-3AD203B41FA5}">
                      <a16:colId xmlns:a16="http://schemas.microsoft.com/office/drawing/2014/main" val="1877197898"/>
                    </a:ext>
                  </a:extLst>
                </a:gridCol>
              </a:tblGrid>
              <a:tr h="0">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hỏi/ ý kiến phản biện của người nghe</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trả lời của tôi</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4698408"/>
                  </a:ext>
                </a:extLst>
              </a:tr>
              <a:tr h="0">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061213"/>
                  </a:ext>
                </a:extLst>
              </a:tr>
              <a:tr h="0">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173715"/>
                  </a:ext>
                </a:extLst>
              </a:tr>
            </a:tbl>
          </a:graphicData>
        </a:graphic>
      </p:graphicFrame>
    </p:spTree>
    <p:extLst>
      <p:ext uri="{BB962C8B-B14F-4D97-AF65-F5344CB8AC3E}">
        <p14:creationId xmlns:p14="http://schemas.microsoft.com/office/powerpoint/2010/main" val="304658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8ABA10-AD84-4E1C-BB58-67815E998171}"/>
              </a:ext>
            </a:extLst>
          </p:cNvPr>
          <p:cNvSpPr txBox="1"/>
          <p:nvPr/>
        </p:nvSpPr>
        <p:spPr>
          <a:xfrm>
            <a:off x="685800" y="307623"/>
            <a:ext cx="10833100" cy="5592300"/>
          </a:xfrm>
          <a:prstGeom prst="rect">
            <a:avLst/>
          </a:prstGeom>
          <a:noFill/>
        </p:spPr>
        <p:txBody>
          <a:bodyPr wrap="square">
            <a:spAutoFit/>
          </a:bodyPr>
          <a:lstStyle/>
          <a:p>
            <a:pPr algn="ctr">
              <a:lnSpc>
                <a:spcPct val="115000"/>
              </a:lnSpc>
              <a:spcBef>
                <a:spcPts val="600"/>
              </a:spcBef>
              <a:spcAft>
                <a:spcPts val="600"/>
              </a:spcAft>
              <a:tabLst>
                <a:tab pos="984250" algn="l"/>
              </a:tabLst>
            </a:pPr>
            <a:r>
              <a:rPr lang="vi-VN" sz="2400" b="1" dirty="0">
                <a:solidFill>
                  <a:srgbClr val="FF0000"/>
                </a:solidFill>
                <a:effectLst/>
                <a:latin typeface="+mj-lt"/>
                <a:ea typeface="Times New Roman" panose="02020603050405020304" pitchFamily="18" charset="0"/>
                <a:cs typeface="Times New Roman" panose="02020603050405020304" pitchFamily="18" charset="0"/>
              </a:rPr>
              <a:t>PHIẾU HỌC TẬP 02: PHIẾU GHI CHÉP CỦA NGƯỜI NGHE</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b="1" dirty="0">
                <a:solidFill>
                  <a:srgbClr val="0070C0"/>
                </a:solidFill>
                <a:effectLst/>
                <a:latin typeface="+mj-lt"/>
                <a:ea typeface="Times New Roman" panose="02020603050405020304" pitchFamily="18" charset="0"/>
                <a:cs typeface="Times New Roman" panose="02020603050405020304" pitchFamily="18" charset="0"/>
              </a:rPr>
              <a:t>TOẠ ĐÀM </a:t>
            </a:r>
            <a:r>
              <a:rPr lang="vi-VN" sz="2400" b="1" dirty="0">
                <a:solidFill>
                  <a:srgbClr val="0070C0"/>
                </a:solidFill>
                <a:effectLst/>
                <a:latin typeface="+mj-lt"/>
                <a:ea typeface="MS Mincho" panose="02020609040205080304" pitchFamily="49" charset="-128"/>
                <a:cs typeface="Times New Roman" panose="02020603050405020304" pitchFamily="18" charset="0"/>
              </a:rPr>
              <a:t>TÌM HIỂU VÀ BẢO TỒN GIÁ TRỊ VHDG</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b="1" dirty="0">
                <a:solidFill>
                  <a:srgbClr val="0070C0"/>
                </a:solidFill>
                <a:effectLst/>
                <a:latin typeface="+mj-lt"/>
                <a:ea typeface="MS Mincho" panose="02020609040205080304" pitchFamily="49" charset="-128"/>
                <a:cs typeface="Times New Roman" panose="02020603050405020304" pitchFamily="18" charset="0"/>
              </a:rPr>
              <a:t>(Thời gian………….. Địa điểm…………………..)</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mj-lt"/>
                <a:ea typeface="MS Mincho" panose="02020609040205080304" pitchFamily="49" charset="-128"/>
                <a:cs typeface="Times New Roman" panose="02020603050405020304" pitchFamily="18" charset="0"/>
              </a:rPr>
              <a:t>Tên đề tài: …………………………………………………………………….</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mj-lt"/>
                <a:ea typeface="MS Mincho" panose="02020609040205080304" pitchFamily="49" charset="-128"/>
                <a:cs typeface="Times New Roman" panose="02020603050405020304" pitchFamily="18" charset="0"/>
              </a:rPr>
              <a:t>Người thuyết trình: ……………………………………………………………</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mj-lt"/>
                <a:ea typeface="MS Mincho" panose="02020609040205080304" pitchFamily="49" charset="-128"/>
                <a:cs typeface="Times New Roman" panose="02020603050405020304" pitchFamily="18" charset="0"/>
              </a:rPr>
              <a:t>Người ghi chép: ……………………………………………………………</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b="1" dirty="0">
                <a:solidFill>
                  <a:srgbClr val="0D0D0D"/>
                </a:solidFill>
                <a:effectLst/>
                <a:latin typeface="+mj-lt"/>
                <a:ea typeface="MS Mincho" panose="02020609040205080304" pitchFamily="49" charset="-128"/>
                <a:cs typeface="Times New Roman" panose="02020603050405020304" pitchFamily="18" charset="0"/>
              </a:rPr>
              <a:t>CHUẨN BỊ Ở NHÀ</a:t>
            </a:r>
            <a:endParaRPr lang="en-US" sz="24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dirty="0">
                <a:solidFill>
                  <a:srgbClr val="0D0D0D"/>
                </a:solidFill>
                <a:effectLst/>
                <a:latin typeface="+mj-lt"/>
                <a:ea typeface="MS Mincho" panose="02020609040205080304" pitchFamily="49" charset="-128"/>
                <a:cs typeface="Times New Roman" panose="02020603050405020304" pitchFamily="18" charset="0"/>
              </a:rPr>
              <a:t>(Ghi lại những thông tin tôi tìm hiểu được về đề tài thuyết trình)</a:t>
            </a:r>
            <a:endParaRPr lang="en-US" sz="24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p>
            <a:r>
              <a:rPr lang="vi-VN" sz="2400" dirty="0">
                <a:solidFill>
                  <a:srgbClr val="0D0D0D"/>
                </a:solidFill>
                <a:effectLst/>
                <a:latin typeface="+mj-lt"/>
                <a:ea typeface="Times New Roman" panose="02020603050405020304" pitchFamily="18" charset="0"/>
                <a:cs typeface="Times New Roman" panose="02020603050405020304" pitchFamily="18" charset="0"/>
              </a:rPr>
              <a:t>. ……………………………………………………………………………</a:t>
            </a:r>
            <a:endParaRPr lang="en-US" sz="2400" dirty="0">
              <a:latin typeface="+mj-lt"/>
            </a:endParaRPr>
          </a:p>
        </p:txBody>
      </p:sp>
    </p:spTree>
    <p:extLst>
      <p:ext uri="{BB962C8B-B14F-4D97-AF65-F5344CB8AC3E}">
        <p14:creationId xmlns:p14="http://schemas.microsoft.com/office/powerpoint/2010/main" val="3286569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8BADF-6836-4FA6-A61A-7EA542EE1240}"/>
              </a:ext>
            </a:extLst>
          </p:cNvPr>
          <p:cNvPicPr>
            <a:picLocks noChangeAspect="1"/>
          </p:cNvPicPr>
          <p:nvPr/>
        </p:nvPicPr>
        <p:blipFill>
          <a:blip r:embed="rId2"/>
          <a:stretch>
            <a:fillRect/>
          </a:stretch>
        </p:blipFill>
        <p:spPr>
          <a:xfrm>
            <a:off x="314320" y="131297"/>
            <a:ext cx="854765" cy="825963"/>
          </a:xfrm>
          <a:prstGeom prst="rect">
            <a:avLst/>
          </a:prstGeom>
        </p:spPr>
      </p:pic>
      <p:sp>
        <p:nvSpPr>
          <p:cNvPr id="5" name="Oval 4">
            <a:extLst>
              <a:ext uri="{FF2B5EF4-FFF2-40B4-BE49-F238E27FC236}">
                <a16:creationId xmlns:a16="http://schemas.microsoft.com/office/drawing/2014/main" id="{F7B2152C-E5E7-45C1-B1A6-A9D9479AB591}"/>
              </a:ext>
            </a:extLst>
          </p:cNvPr>
          <p:cNvSpPr/>
          <p:nvPr/>
        </p:nvSpPr>
        <p:spPr>
          <a:xfrm>
            <a:off x="495796" y="27281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28B3C8-DAA1-4262-AC57-BE41E17A3E83}"/>
              </a:ext>
            </a:extLst>
          </p:cNvPr>
          <p:cNvSpPr txBox="1"/>
          <p:nvPr/>
        </p:nvSpPr>
        <p:spPr>
          <a:xfrm>
            <a:off x="660400" y="219388"/>
            <a:ext cx="10858500" cy="105195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II. TÌM HIỂU TRI THỨC NGỮ VĂN: KHÁI QUÁT VỀ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879FA75-9386-4694-A2DF-7843BC269BCA}"/>
              </a:ext>
            </a:extLst>
          </p:cNvPr>
          <p:cNvSpPr txBox="1"/>
          <p:nvPr/>
        </p:nvSpPr>
        <p:spPr>
          <a:xfrm>
            <a:off x="660400" y="1359434"/>
            <a:ext cx="10858500" cy="556434"/>
          </a:xfrm>
          <a:prstGeom prst="rect">
            <a:avLst/>
          </a:prstGeom>
          <a:noFill/>
        </p:spPr>
        <p:txBody>
          <a:bodyPr wrap="square">
            <a:spAutoFit/>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01: BẢNG TÌM HIỂU VỀ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9BF1FF23-43A0-454F-827D-1B30AD6E99A5}"/>
              </a:ext>
            </a:extLst>
          </p:cNvPr>
          <p:cNvGraphicFramePr>
            <a:graphicFrameLocks noGrp="1"/>
          </p:cNvGraphicFramePr>
          <p:nvPr>
            <p:extLst>
              <p:ext uri="{D42A27DB-BD31-4B8C-83A1-F6EECF244321}">
                <p14:modId xmlns:p14="http://schemas.microsoft.com/office/powerpoint/2010/main" val="4147018071"/>
              </p:ext>
            </p:extLst>
          </p:nvPr>
        </p:nvGraphicFramePr>
        <p:xfrm>
          <a:off x="660400" y="2347785"/>
          <a:ext cx="10858500" cy="3140202"/>
        </p:xfrm>
        <a:graphic>
          <a:graphicData uri="http://schemas.openxmlformats.org/drawingml/2006/table">
            <a:tbl>
              <a:tblPr firstRow="1" firstCol="1" bandRow="1">
                <a:tableStyleId>{ED083AE6-46FA-4A59-8FB0-9F97EB10719F}</a:tableStyleId>
              </a:tblPr>
              <a:tblGrid>
                <a:gridCol w="3704920">
                  <a:extLst>
                    <a:ext uri="{9D8B030D-6E8A-4147-A177-3AD203B41FA5}">
                      <a16:colId xmlns:a16="http://schemas.microsoft.com/office/drawing/2014/main" val="554004591"/>
                    </a:ext>
                  </a:extLst>
                </a:gridCol>
                <a:gridCol w="4369460">
                  <a:extLst>
                    <a:ext uri="{9D8B030D-6E8A-4147-A177-3AD203B41FA5}">
                      <a16:colId xmlns:a16="http://schemas.microsoft.com/office/drawing/2014/main" val="310406936"/>
                    </a:ext>
                  </a:extLst>
                </a:gridCol>
                <a:gridCol w="2784120">
                  <a:extLst>
                    <a:ext uri="{9D8B030D-6E8A-4147-A177-3AD203B41FA5}">
                      <a16:colId xmlns:a16="http://schemas.microsoft.com/office/drawing/2014/main" val="3351163642"/>
                    </a:ext>
                  </a:extLst>
                </a:gridCol>
              </a:tblGrid>
              <a:tr h="0">
                <a:tc rowSpan="4">
                  <a:txBody>
                    <a:bodyPr/>
                    <a:lstStyle/>
                    <a:p>
                      <a:pPr algn="just">
                        <a:lnSpc>
                          <a:spcPct val="115000"/>
                        </a:lnSpc>
                        <a:spcBef>
                          <a:spcPts val="600"/>
                        </a:spcBef>
                        <a:spcAft>
                          <a:spcPts val="600"/>
                        </a:spcAft>
                      </a:pPr>
                      <a:r>
                        <a:rPr lang="pt-BR" sz="3200" b="1" dirty="0">
                          <a:effectLst/>
                          <a:latin typeface="Times New Roman" panose="02020603050405020304" pitchFamily="18" charset="0"/>
                          <a:cs typeface="Times New Roman" panose="02020603050405020304" pitchFamily="18" charset="0"/>
                        </a:rPr>
                        <a:t>1. Văn học dân gian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Khái niệm</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b="1">
                          <a:solidFill>
                            <a:srgbClr val="FF0000"/>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8069453"/>
                  </a:ext>
                </a:extLst>
              </a:tr>
              <a:tr h="0">
                <a:tc vMerge="1">
                  <a:txBody>
                    <a:bodyPr/>
                    <a:lstStyle/>
                    <a:p>
                      <a:endParaRPr lang="en-US"/>
                    </a:p>
                  </a:txBody>
                  <a:tcPr/>
                </a:tc>
                <a:tc>
                  <a:txBody>
                    <a:bodyPr/>
                    <a:lstStyle/>
                    <a:p>
                      <a:pPr algn="just">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Chức năng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b="1">
                          <a:solidFill>
                            <a:srgbClr val="FF0000"/>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0600105"/>
                  </a:ext>
                </a:extLst>
              </a:tr>
              <a:tr h="0">
                <a:tc vMerge="1">
                  <a:txBody>
                    <a:bodyPr/>
                    <a:lstStyle/>
                    <a:p>
                      <a:endParaRPr lang="en-US"/>
                    </a:p>
                  </a:txBody>
                  <a:tcPr/>
                </a:tc>
                <a:tc>
                  <a:txBody>
                    <a:bodyPr/>
                    <a:lstStyle/>
                    <a:p>
                      <a:pPr algn="just">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Phân loại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b="1">
                          <a:solidFill>
                            <a:srgbClr val="FF0000"/>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2455719"/>
                  </a:ext>
                </a:extLst>
              </a:tr>
              <a:tr h="490220">
                <a:tc vMerge="1">
                  <a:txBody>
                    <a:bodyPr/>
                    <a:lstStyle/>
                    <a:p>
                      <a:endParaRPr lang="en-US"/>
                    </a:p>
                  </a:txBody>
                  <a:tcPr/>
                </a:tc>
                <a:tc>
                  <a:txBody>
                    <a:bodyPr/>
                    <a:lstStyle/>
                    <a:p>
                      <a:pPr algn="just">
                        <a:lnSpc>
                          <a:spcPct val="115000"/>
                        </a:lnSpc>
                        <a:spcBef>
                          <a:spcPts val="600"/>
                        </a:spcBef>
                        <a:spcAft>
                          <a:spcPts val="600"/>
                        </a:spcAft>
                      </a:pPr>
                      <a:r>
                        <a:rPr lang="pt-BR" sz="3200">
                          <a:solidFill>
                            <a:srgbClr val="0D0D0D"/>
                          </a:solidFill>
                          <a:effectLst/>
                          <a:latin typeface="Times New Roman" panose="02020603050405020304" pitchFamily="18" charset="0"/>
                          <a:cs typeface="Times New Roman" panose="02020603050405020304" pitchFamily="18" charset="0"/>
                        </a:rPr>
                        <a:t>Đặc trưng cơ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b="1">
                          <a:solidFill>
                            <a:srgbClr val="FF0000"/>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11100682"/>
                  </a:ext>
                </a:extLst>
              </a:tr>
              <a:tr h="0">
                <a:tc rowSpan="2">
                  <a:txBody>
                    <a:bodyPr/>
                    <a:lstStyle/>
                    <a:p>
                      <a:pPr algn="just">
                        <a:lnSpc>
                          <a:spcPct val="115000"/>
                        </a:lnSpc>
                        <a:spcBef>
                          <a:spcPts val="600"/>
                        </a:spcBef>
                        <a:spcAft>
                          <a:spcPts val="600"/>
                        </a:spcAft>
                      </a:pPr>
                      <a:r>
                        <a:rPr lang="pt-BR" sz="3200" b="1">
                          <a:effectLst/>
                          <a:latin typeface="Times New Roman" panose="02020603050405020304" pitchFamily="18" charset="0"/>
                          <a:cs typeface="Times New Roman" panose="02020603050405020304" pitchFamily="18" charset="0"/>
                        </a:rPr>
                        <a:t>2. Vấn đề văn học dân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Là gì?</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b="1">
                          <a:solidFill>
                            <a:srgbClr val="FF0000"/>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8560762"/>
                  </a:ext>
                </a:extLst>
              </a:tr>
              <a:tr h="0">
                <a:tc vMerge="1">
                  <a:txBody>
                    <a:bodyPr/>
                    <a:lstStyle/>
                    <a:p>
                      <a:endParaRPr lang="en-US"/>
                    </a:p>
                  </a:txBody>
                  <a:tcPr/>
                </a:tc>
                <a:tc>
                  <a:txBody>
                    <a:bodyPr/>
                    <a:lstStyle/>
                    <a:p>
                      <a:pPr algn="just">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Phân loại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200" b="1" dirty="0">
                          <a:solidFill>
                            <a:srgbClr val="FF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43660225"/>
                  </a:ext>
                </a:extLst>
              </a:tr>
            </a:tbl>
          </a:graphicData>
        </a:graphic>
      </p:graphicFrame>
    </p:spTree>
    <p:extLst>
      <p:ext uri="{BB962C8B-B14F-4D97-AF65-F5344CB8AC3E}">
        <p14:creationId xmlns:p14="http://schemas.microsoft.com/office/powerpoint/2010/main" val="559043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B5213-9D75-46DA-B990-26AAE5FB7905}"/>
              </a:ext>
            </a:extLst>
          </p:cNvPr>
          <p:cNvSpPr txBox="1"/>
          <p:nvPr/>
        </p:nvSpPr>
        <p:spPr>
          <a:xfrm>
            <a:off x="685800" y="231330"/>
            <a:ext cx="10833100" cy="556434"/>
          </a:xfrm>
          <a:prstGeom prst="rect">
            <a:avLst/>
          </a:prstGeom>
          <a:noFill/>
        </p:spPr>
        <p:txBody>
          <a:bodyPr wrap="square">
            <a:spAutoFit/>
          </a:bodyPr>
          <a:lstStyle/>
          <a:p>
            <a:pPr marL="228600" algn="ctr">
              <a:lnSpc>
                <a:spcPct val="115000"/>
              </a:lnSpc>
              <a:spcBef>
                <a:spcPts val="600"/>
              </a:spcBef>
              <a:spcAft>
                <a:spcPts val="600"/>
              </a:spcAft>
              <a:tabLst>
                <a:tab pos="984250" algn="l"/>
              </a:tabLst>
            </a:pPr>
            <a:r>
              <a:rPr lang="vi-VN" sz="2800" b="1" dirty="0">
                <a:solidFill>
                  <a:srgbClr val="0D0D0D"/>
                </a:solidFill>
                <a:effectLst/>
                <a:latin typeface="+mj-lt"/>
                <a:ea typeface="Times New Roman" panose="02020603050405020304" pitchFamily="18" charset="0"/>
                <a:cs typeface="Times New Roman" panose="02020603050405020304" pitchFamily="18" charset="0"/>
              </a:rPr>
              <a:t>PHẦN GHI CHÉP TRONG BUỔI THUYẾT TRÌNH</a:t>
            </a:r>
            <a:endParaRPr lang="en-US" sz="2800" dirty="0">
              <a:effectLst/>
              <a:latin typeface="+mj-lt"/>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2F920A0B-228F-49FB-A97B-2B02E92015E7}"/>
              </a:ext>
            </a:extLst>
          </p:cNvPr>
          <p:cNvGraphicFramePr>
            <a:graphicFrameLocks noGrp="1"/>
          </p:cNvGraphicFramePr>
          <p:nvPr>
            <p:extLst>
              <p:ext uri="{D42A27DB-BD31-4B8C-83A1-F6EECF244321}">
                <p14:modId xmlns:p14="http://schemas.microsoft.com/office/powerpoint/2010/main" val="307567223"/>
              </p:ext>
            </p:extLst>
          </p:nvPr>
        </p:nvGraphicFramePr>
        <p:xfrm>
          <a:off x="685800" y="787764"/>
          <a:ext cx="10833100" cy="1378839"/>
        </p:xfrm>
        <a:graphic>
          <a:graphicData uri="http://schemas.openxmlformats.org/drawingml/2006/table">
            <a:tbl>
              <a:tblPr firstRow="1" firstCol="1" bandRow="1"/>
              <a:tblGrid>
                <a:gridCol w="5786438">
                  <a:extLst>
                    <a:ext uri="{9D8B030D-6E8A-4147-A177-3AD203B41FA5}">
                      <a16:colId xmlns:a16="http://schemas.microsoft.com/office/drawing/2014/main" val="1787307935"/>
                    </a:ext>
                  </a:extLst>
                </a:gridCol>
                <a:gridCol w="5046662">
                  <a:extLst>
                    <a:ext uri="{9D8B030D-6E8A-4147-A177-3AD203B41FA5}">
                      <a16:colId xmlns:a16="http://schemas.microsoft.com/office/drawing/2014/main" val="1936635059"/>
                    </a:ext>
                  </a:extLst>
                </a:gridCol>
              </a:tblGrid>
              <a:tr h="0">
                <a:tc>
                  <a:txBody>
                    <a:bodyPr/>
                    <a:lstStyle/>
                    <a:p>
                      <a:pPr algn="ctr">
                        <a:lnSpc>
                          <a:spcPct val="115000"/>
                        </a:lnSpc>
                        <a:spcBef>
                          <a:spcPts val="600"/>
                        </a:spcBef>
                        <a:spcAft>
                          <a:spcPts val="600"/>
                        </a:spcAft>
                        <a:tabLst>
                          <a:tab pos="98425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 dung chính của bài thuyết trình</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Ý kiến trao đổi của tôi</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4719815"/>
                  </a:ext>
                </a:extLst>
              </a:tr>
              <a:tr h="0">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808750"/>
                  </a:ext>
                </a:extLst>
              </a:tr>
              <a:tr h="0">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987216"/>
                  </a:ext>
                </a:extLst>
              </a:tr>
            </a:tbl>
          </a:graphicData>
        </a:graphic>
      </p:graphicFrame>
      <p:sp>
        <p:nvSpPr>
          <p:cNvPr id="6" name="TextBox 5">
            <a:extLst>
              <a:ext uri="{FF2B5EF4-FFF2-40B4-BE49-F238E27FC236}">
                <a16:creationId xmlns:a16="http://schemas.microsoft.com/office/drawing/2014/main" id="{F077781E-C232-4F59-98DB-07A1694125A7}"/>
              </a:ext>
            </a:extLst>
          </p:cNvPr>
          <p:cNvSpPr txBox="1"/>
          <p:nvPr/>
        </p:nvSpPr>
        <p:spPr>
          <a:xfrm>
            <a:off x="685800" y="2166603"/>
            <a:ext cx="10833100" cy="4281172"/>
          </a:xfrm>
          <a:prstGeom prst="rect">
            <a:avLst/>
          </a:prstGeom>
          <a:noFill/>
        </p:spPr>
        <p:txBody>
          <a:bodyPr wrap="square">
            <a:spAutoFit/>
          </a:bodyPr>
          <a:lstStyle/>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Điều tôi ấn tượng: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Những kinh nghiệm tôi rút ra được về việc thực hiện nghiên cứu về một vấn đề VHDG: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3. Những kinh nghiệm tôi rút ra được về cách thức thuyết trình hiệu quả:</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4. Những ý tưởng mà tôi nghĩ rằng sẽ trở thành đề tài nghiên cứu thú vị:</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99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D03603-542C-4740-9E50-3BE368C187F3}"/>
              </a:ext>
            </a:extLst>
          </p:cNvPr>
          <p:cNvSpPr txBox="1"/>
          <p:nvPr/>
        </p:nvSpPr>
        <p:spPr>
          <a:xfrm>
            <a:off x="494506" y="289024"/>
            <a:ext cx="11215688" cy="523285"/>
          </a:xfrm>
          <a:prstGeom prst="rect">
            <a:avLst/>
          </a:prstGeom>
          <a:noFill/>
        </p:spPr>
        <p:txBody>
          <a:bodyPr wrap="square">
            <a:spAutoFit/>
          </a:bodyPr>
          <a:lstStyle/>
          <a:p>
            <a:pPr marL="228600" algn="ctr">
              <a:lnSpc>
                <a:spcPct val="115000"/>
              </a:lnSpc>
              <a:spcBef>
                <a:spcPts val="600"/>
              </a:spcBef>
              <a:spcAft>
                <a:spcPts val="600"/>
              </a:spcAft>
            </a:pP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1: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năng</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quả</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VHDG</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67ABC4B-33EC-43A5-8B46-FEED552E14D2}"/>
              </a:ext>
            </a:extLst>
          </p:cNvPr>
          <p:cNvGraphicFramePr>
            <a:graphicFrameLocks noGrp="1"/>
          </p:cNvGraphicFramePr>
          <p:nvPr>
            <p:extLst>
              <p:ext uri="{D42A27DB-BD31-4B8C-83A1-F6EECF244321}">
                <p14:modId xmlns:p14="http://schemas.microsoft.com/office/powerpoint/2010/main" val="202116322"/>
              </p:ext>
            </p:extLst>
          </p:nvPr>
        </p:nvGraphicFramePr>
        <p:xfrm>
          <a:off x="488156" y="1143000"/>
          <a:ext cx="11215688" cy="4710430"/>
        </p:xfrm>
        <a:graphic>
          <a:graphicData uri="http://schemas.openxmlformats.org/drawingml/2006/table">
            <a:tbl>
              <a:tblPr firstRow="1" firstCol="1" bandRow="1">
                <a:tableStyleId>{E8B1032C-EA38-4F05-BA0D-38AFFFC7BED3}</a:tableStyleId>
              </a:tblPr>
              <a:tblGrid>
                <a:gridCol w="8164494">
                  <a:extLst>
                    <a:ext uri="{9D8B030D-6E8A-4147-A177-3AD203B41FA5}">
                      <a16:colId xmlns:a16="http://schemas.microsoft.com/office/drawing/2014/main" val="2746735657"/>
                    </a:ext>
                  </a:extLst>
                </a:gridCol>
                <a:gridCol w="1222395">
                  <a:extLst>
                    <a:ext uri="{9D8B030D-6E8A-4147-A177-3AD203B41FA5}">
                      <a16:colId xmlns:a16="http://schemas.microsoft.com/office/drawing/2014/main" val="2890546450"/>
                    </a:ext>
                  </a:extLst>
                </a:gridCol>
                <a:gridCol w="1828799">
                  <a:extLst>
                    <a:ext uri="{9D8B030D-6E8A-4147-A177-3AD203B41FA5}">
                      <a16:colId xmlns:a16="http://schemas.microsoft.com/office/drawing/2014/main" val="393954150"/>
                    </a:ext>
                  </a:extLst>
                </a:gridCol>
              </a:tblGrid>
              <a:tr h="0">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Nội</a:t>
                      </a:r>
                      <a:r>
                        <a:rPr lang="en-US" sz="2800" b="1" dirty="0">
                          <a:solidFill>
                            <a:srgbClr val="0D0D0D"/>
                          </a:solidFill>
                          <a:effectLst/>
                          <a:latin typeface="Times New Roman" panose="02020603050405020304" pitchFamily="18" charset="0"/>
                          <a:cs typeface="Times New Roman" panose="02020603050405020304" pitchFamily="18" charset="0"/>
                        </a:rPr>
                        <a:t> dung </a:t>
                      </a:r>
                      <a:r>
                        <a:rPr lang="en-US" sz="2800" b="1" dirty="0" err="1">
                          <a:solidFill>
                            <a:srgbClr val="0D0D0D"/>
                          </a:solidFill>
                          <a:effectLst/>
                          <a:latin typeface="Times New Roman" panose="02020603050405020304" pitchFamily="18" charset="0"/>
                          <a:cs typeface="Times New Roman" panose="02020603050405020304" pitchFamily="18" charset="0"/>
                        </a:rPr>
                        <a:t>kiểm</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tra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Đạt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Chưa</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đạt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8392837"/>
                  </a:ext>
                </a:extLst>
              </a:tr>
              <a:tr h="0">
                <a:tc>
                  <a:txBody>
                    <a:bodyPr/>
                    <a:lstStyle/>
                    <a:p>
                      <a:pPr>
                        <a:lnSpc>
                          <a:spcPct val="115000"/>
                        </a:lnSpc>
                        <a:spcBef>
                          <a:spcPts val="600"/>
                        </a:spcBef>
                        <a:spcAft>
                          <a:spcPts val="600"/>
                        </a:spcAft>
                      </a:pPr>
                      <a:r>
                        <a:rPr lang="en-US" sz="2800" b="0">
                          <a:solidFill>
                            <a:srgbClr val="000000"/>
                          </a:solidFill>
                          <a:effectLst/>
                          <a:latin typeface="Times New Roman" panose="02020603050405020304" pitchFamily="18" charset="0"/>
                          <a:cs typeface="Times New Roman" panose="02020603050405020304" pitchFamily="18" charset="0"/>
                        </a:rPr>
                        <a:t>Bài trình bày nêu được lí do chọn đề tài, giả thuyết nghiên cứu, phương pháp nghiên cứu, kết quả nghiên cứu và kết luận.</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a:solidFill>
                            <a:srgbClr val="FF0000"/>
                          </a:solidFill>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dirty="0">
                          <a:solidFill>
                            <a:srgbClr val="FF0000"/>
                          </a:solidFill>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5510718"/>
                  </a:ext>
                </a:extLst>
              </a:tr>
              <a:tr h="0">
                <a:tc>
                  <a:txBody>
                    <a:bodyPr/>
                    <a:lstStyle/>
                    <a:p>
                      <a:pPr>
                        <a:lnSpc>
                          <a:spcPct val="115000"/>
                        </a:lnSpc>
                        <a:spcBef>
                          <a:spcPts val="600"/>
                        </a:spcBef>
                        <a:spcAft>
                          <a:spcPts val="600"/>
                        </a:spcAft>
                      </a:pPr>
                      <a:r>
                        <a:rPr lang="en-US" sz="2800" b="0" dirty="0" err="1">
                          <a:solidFill>
                            <a:srgbClr val="000000"/>
                          </a:solidFill>
                          <a:effectLst/>
                          <a:latin typeface="Times New Roman" panose="02020603050405020304" pitchFamily="18" charset="0"/>
                          <a:cs typeface="Times New Roman" panose="02020603050405020304" pitchFamily="18" charset="0"/>
                        </a:rPr>
                        <a:t>Người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thuyết</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trình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sử</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dụng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ngôn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ngữ</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khách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quan</a:t>
                      </a:r>
                      <a:r>
                        <a:rPr lang="en-US" sz="2800" b="0" dirty="0">
                          <a:solidFill>
                            <a:srgbClr val="000000"/>
                          </a:solidFill>
                          <a:effectLst/>
                          <a:latin typeface="Times New Roman" panose="02020603050405020304" pitchFamily="18" charset="0"/>
                          <a:cs typeface="Times New Roman" panose="02020603050405020304" pitchFamily="18" charset="0"/>
                        </a:rPr>
                        <a:t>, khoa </a:t>
                      </a:r>
                      <a:r>
                        <a:rPr lang="en-US" sz="2800" b="0" dirty="0" err="1">
                          <a:solidFill>
                            <a:srgbClr val="000000"/>
                          </a:solidFill>
                          <a:effectLst/>
                          <a:latin typeface="Times New Roman" panose="02020603050405020304" pitchFamily="18" charset="0"/>
                          <a:cs typeface="Times New Roman" panose="02020603050405020304" pitchFamily="18" charset="0"/>
                        </a:rPr>
                        <a:t>học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sử</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dụng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chính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xác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thống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nhất</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các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thuật</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ngữ</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a:solidFill>
                            <a:srgbClr val="FF0000"/>
                          </a:solidFill>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a:solidFill>
                            <a:srgbClr val="FF0000"/>
                          </a:solidFill>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97962029"/>
                  </a:ext>
                </a:extLst>
              </a:tr>
              <a:tr h="0">
                <a:tc>
                  <a:txBody>
                    <a:bodyPr/>
                    <a:lstStyle/>
                    <a:p>
                      <a:pPr>
                        <a:lnSpc>
                          <a:spcPct val="115000"/>
                        </a:lnSpc>
                        <a:spcBef>
                          <a:spcPts val="600"/>
                        </a:spcBef>
                        <a:spcAft>
                          <a:spcPts val="600"/>
                        </a:spcAft>
                      </a:pPr>
                      <a:r>
                        <a:rPr lang="en-US" sz="2800" b="0">
                          <a:solidFill>
                            <a:srgbClr val="000000"/>
                          </a:solidFill>
                          <a:effectLst/>
                          <a:latin typeface="Times New Roman" panose="02020603050405020304" pitchFamily="18" charset="0"/>
                          <a:cs typeface="Times New Roman" panose="02020603050405020304" pitchFamily="18" charset="0"/>
                        </a:rPr>
                        <a:t>Người thuyết trình khai thác hiệu quả các phương tiện giao tiếp phi ngôn ngữ.</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a:solidFill>
                            <a:srgbClr val="FF0000"/>
                          </a:solidFill>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a:solidFill>
                            <a:srgbClr val="FF0000"/>
                          </a:solidFill>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9586796"/>
                  </a:ext>
                </a:extLst>
              </a:tr>
              <a:tr h="0">
                <a:tc>
                  <a:txBody>
                    <a:bodyPr/>
                    <a:lstStyle/>
                    <a:p>
                      <a:pPr>
                        <a:lnSpc>
                          <a:spcPct val="115000"/>
                        </a:lnSpc>
                        <a:spcBef>
                          <a:spcPts val="600"/>
                        </a:spcBef>
                        <a:spcAft>
                          <a:spcPts val="600"/>
                        </a:spcAft>
                      </a:pPr>
                      <a:r>
                        <a:rPr lang="en-US" sz="2800" b="0">
                          <a:solidFill>
                            <a:srgbClr val="000000"/>
                          </a:solidFill>
                          <a:effectLst/>
                          <a:latin typeface="Times New Roman" panose="02020603050405020304" pitchFamily="18" charset="0"/>
                          <a:cs typeface="Times New Roman" panose="02020603050405020304" pitchFamily="18" charset="0"/>
                        </a:rPr>
                        <a:t>Người thuyết trình nói rõ ràng, mạch lạc và đúng thời gian quy định.</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a:solidFill>
                            <a:srgbClr val="FF0000"/>
                          </a:solidFill>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800" b="0" dirty="0">
                          <a:solidFill>
                            <a:srgbClr val="FF0000"/>
                          </a:solidFill>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11993322"/>
                  </a:ext>
                </a:extLst>
              </a:tr>
            </a:tbl>
          </a:graphicData>
        </a:graphic>
      </p:graphicFrame>
    </p:spTree>
    <p:extLst>
      <p:ext uri="{BB962C8B-B14F-4D97-AF65-F5344CB8AC3E}">
        <p14:creationId xmlns:p14="http://schemas.microsoft.com/office/powerpoint/2010/main" val="4282626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4A0A4B-479A-442C-B16B-555861515B01}"/>
              </a:ext>
            </a:extLst>
          </p:cNvPr>
          <p:cNvSpPr txBox="1"/>
          <p:nvPr/>
        </p:nvSpPr>
        <p:spPr>
          <a:xfrm>
            <a:off x="685800" y="228070"/>
            <a:ext cx="10833100" cy="914930"/>
          </a:xfrm>
          <a:prstGeom prst="rect">
            <a:avLst/>
          </a:prstGeom>
          <a:noFill/>
        </p:spPr>
        <p:txBody>
          <a:bodyPr wrap="square">
            <a:spAutoFit/>
          </a:bodyPr>
          <a:lstStyle/>
          <a:p>
            <a:pPr marL="228600" algn="ctr">
              <a:lnSpc>
                <a:spcPct val="115000"/>
              </a:lnSpc>
              <a:spcBef>
                <a:spcPts val="600"/>
              </a:spcBef>
              <a:spcAft>
                <a:spcPts val="600"/>
              </a:spcAft>
            </a:pP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2: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năng</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nắm</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bắt</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quả</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VHDG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5E09D7D-3B92-4951-B08C-4D141245E533}"/>
              </a:ext>
            </a:extLst>
          </p:cNvPr>
          <p:cNvGraphicFramePr>
            <a:graphicFrameLocks noGrp="1"/>
          </p:cNvGraphicFramePr>
          <p:nvPr>
            <p:extLst>
              <p:ext uri="{D42A27DB-BD31-4B8C-83A1-F6EECF244321}">
                <p14:modId xmlns:p14="http://schemas.microsoft.com/office/powerpoint/2010/main" val="2413677717"/>
              </p:ext>
            </p:extLst>
          </p:nvPr>
        </p:nvGraphicFramePr>
        <p:xfrm>
          <a:off x="685800" y="1253332"/>
          <a:ext cx="10833100" cy="4440622"/>
        </p:xfrm>
        <a:graphic>
          <a:graphicData uri="http://schemas.openxmlformats.org/drawingml/2006/table">
            <a:tbl>
              <a:tblPr firstRow="1" firstCol="1" bandRow="1"/>
              <a:tblGrid>
                <a:gridCol w="2014538">
                  <a:extLst>
                    <a:ext uri="{9D8B030D-6E8A-4147-A177-3AD203B41FA5}">
                      <a16:colId xmlns:a16="http://schemas.microsoft.com/office/drawing/2014/main" val="3574543591"/>
                    </a:ext>
                  </a:extLst>
                </a:gridCol>
                <a:gridCol w="6498950">
                  <a:extLst>
                    <a:ext uri="{9D8B030D-6E8A-4147-A177-3AD203B41FA5}">
                      <a16:colId xmlns:a16="http://schemas.microsoft.com/office/drawing/2014/main" val="1398973440"/>
                    </a:ext>
                  </a:extLst>
                </a:gridCol>
                <a:gridCol w="1159806">
                  <a:extLst>
                    <a:ext uri="{9D8B030D-6E8A-4147-A177-3AD203B41FA5}">
                      <a16:colId xmlns:a16="http://schemas.microsoft.com/office/drawing/2014/main" val="3082753430"/>
                    </a:ext>
                  </a:extLst>
                </a:gridCol>
                <a:gridCol w="1159806">
                  <a:extLst>
                    <a:ext uri="{9D8B030D-6E8A-4147-A177-3AD203B41FA5}">
                      <a16:colId xmlns:a16="http://schemas.microsoft.com/office/drawing/2014/main" val="2107830607"/>
                    </a:ext>
                  </a:extLst>
                </a:gridCol>
              </a:tblGrid>
              <a:tr h="167551">
                <a:tc gridSpan="2">
                  <a:txBody>
                    <a:bodyPr/>
                    <a:lstStyle/>
                    <a:p>
                      <a:pPr algn="ctr">
                        <a:lnSpc>
                          <a:spcPct val="115000"/>
                        </a:lnSpc>
                        <a:spcBef>
                          <a:spcPts val="600"/>
                        </a:spcBef>
                        <a:spcAft>
                          <a:spcPts val="600"/>
                        </a:spcAft>
                        <a:tabLst>
                          <a:tab pos="1386840" algn="l"/>
                        </a:tabLst>
                      </a:pPr>
                      <a:r>
                        <a:rPr lang="en-US" sz="2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Nội dung kiểm tra</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15000"/>
                        </a:lnSpc>
                        <a:spcBef>
                          <a:spcPts val="600"/>
                        </a:spcBef>
                        <a:spcAft>
                          <a:spcPts val="600"/>
                        </a:spcAft>
                        <a:tabLst>
                          <a:tab pos="1386840" algn="l"/>
                        </a:tabLst>
                      </a:pPr>
                      <a:r>
                        <a:rPr lang="en-US" sz="2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Đạt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600"/>
                        </a:spcAft>
                        <a:tabLst>
                          <a:tab pos="1386840" algn="l"/>
                        </a:tabLst>
                      </a:pPr>
                      <a:r>
                        <a:rPr lang="en-US" sz="2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Chưa đạt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3394873"/>
                  </a:ext>
                </a:extLst>
              </a:tr>
              <a:tr h="383971">
                <a:tc rowSpan="2">
                  <a:txBody>
                    <a:bodyPr/>
                    <a:lstStyle/>
                    <a:p>
                      <a:pPr algn="just">
                        <a:lnSpc>
                          <a:spcPct val="115000"/>
                        </a:lnSpc>
                        <a:spcBef>
                          <a:spcPts val="600"/>
                        </a:spcBef>
                        <a:spcAft>
                          <a:spcPts val="600"/>
                        </a:spcAft>
                        <a:tabLst>
                          <a:tab pos="1386840" algn="l"/>
                        </a:tabLst>
                      </a:pPr>
                      <a:r>
                        <a:rPr lang="en-US" sz="2400" b="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Chuẩn bị nghe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Liệt kê những gì đã biết về vấn đề sẽ nghe và muốn trao đổi khi nghe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430198"/>
                  </a:ext>
                </a:extLst>
              </a:tr>
              <a:tr h="16755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Chuẩn bị bút, giấy đề ghi chép.</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5290721"/>
                  </a:ext>
                </a:extLst>
              </a:tr>
              <a:tr h="346471">
                <a:tc rowSpan="4">
                  <a:txBody>
                    <a:bodyPr/>
                    <a:lstStyle/>
                    <a:p>
                      <a:pPr algn="just">
                        <a:lnSpc>
                          <a:spcPct val="115000"/>
                        </a:lnSpc>
                        <a:spcBef>
                          <a:spcPts val="600"/>
                        </a:spcBef>
                        <a:spcAft>
                          <a:spcPts val="600"/>
                        </a:spcAft>
                        <a:tabLst>
                          <a:tab pos="1386840" algn="l"/>
                        </a:tabLst>
                      </a:pPr>
                      <a:r>
                        <a:rPr lang="en-US" sz="2400" b="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Lắng nghe và ghi chép</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 dưới dạng từ khoá, tóm tắt thông tin chính</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023999"/>
                  </a:ext>
                </a:extLst>
              </a:tr>
              <a:tr h="34647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Phân biệt được thông tin cơ bản và thông tin chi tiết.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875841"/>
                  </a:ext>
                </a:extLst>
              </a:tr>
              <a:tr h="16755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Đặt câu hỏi trong khi nghe.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841733"/>
                  </a:ext>
                </a:extLst>
              </a:tr>
              <a:tr h="525392">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Ghi nhận những điểm thú vị trong ý kiến, quan điểm của người nói trước khi bày tỏ ý kiến cá nhân.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383679"/>
                  </a:ext>
                </a:extLst>
              </a:tr>
            </a:tbl>
          </a:graphicData>
        </a:graphic>
      </p:graphicFrame>
    </p:spTree>
    <p:extLst>
      <p:ext uri="{BB962C8B-B14F-4D97-AF65-F5344CB8AC3E}">
        <p14:creationId xmlns:p14="http://schemas.microsoft.com/office/powerpoint/2010/main" val="219745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5E09D7D-3B92-4951-B08C-4D141245E533}"/>
              </a:ext>
            </a:extLst>
          </p:cNvPr>
          <p:cNvGraphicFramePr>
            <a:graphicFrameLocks noGrp="1"/>
          </p:cNvGraphicFramePr>
          <p:nvPr>
            <p:extLst>
              <p:ext uri="{D42A27DB-BD31-4B8C-83A1-F6EECF244321}">
                <p14:modId xmlns:p14="http://schemas.microsoft.com/office/powerpoint/2010/main" val="3595935827"/>
              </p:ext>
            </p:extLst>
          </p:nvPr>
        </p:nvGraphicFramePr>
        <p:xfrm>
          <a:off x="685800" y="591056"/>
          <a:ext cx="11087101" cy="5675888"/>
        </p:xfrm>
        <a:graphic>
          <a:graphicData uri="http://schemas.openxmlformats.org/drawingml/2006/table">
            <a:tbl>
              <a:tblPr firstRow="1" firstCol="1" bandRow="1"/>
              <a:tblGrid>
                <a:gridCol w="2061772">
                  <a:extLst>
                    <a:ext uri="{9D8B030D-6E8A-4147-A177-3AD203B41FA5}">
                      <a16:colId xmlns:a16="http://schemas.microsoft.com/office/drawing/2014/main" val="3574543591"/>
                    </a:ext>
                  </a:extLst>
                </a:gridCol>
                <a:gridCol w="6651329">
                  <a:extLst>
                    <a:ext uri="{9D8B030D-6E8A-4147-A177-3AD203B41FA5}">
                      <a16:colId xmlns:a16="http://schemas.microsoft.com/office/drawing/2014/main" val="1398973440"/>
                    </a:ext>
                  </a:extLst>
                </a:gridCol>
                <a:gridCol w="1002399">
                  <a:extLst>
                    <a:ext uri="{9D8B030D-6E8A-4147-A177-3AD203B41FA5}">
                      <a16:colId xmlns:a16="http://schemas.microsoft.com/office/drawing/2014/main" val="3082753430"/>
                    </a:ext>
                  </a:extLst>
                </a:gridCol>
                <a:gridCol w="1371601">
                  <a:extLst>
                    <a:ext uri="{9D8B030D-6E8A-4147-A177-3AD203B41FA5}">
                      <a16:colId xmlns:a16="http://schemas.microsoft.com/office/drawing/2014/main" val="2107830607"/>
                    </a:ext>
                  </a:extLst>
                </a:gridCol>
              </a:tblGrid>
              <a:tr h="167551">
                <a:tc gridSpan="2">
                  <a:txBody>
                    <a:bodyPr/>
                    <a:lstStyle/>
                    <a:p>
                      <a:pPr algn="ctr">
                        <a:lnSpc>
                          <a:spcPct val="115000"/>
                        </a:lnSpc>
                        <a:spcBef>
                          <a:spcPts val="600"/>
                        </a:spcBef>
                        <a:spcAft>
                          <a:spcPts val="600"/>
                        </a:spcAft>
                        <a:tabLst>
                          <a:tab pos="1386840" algn="l"/>
                        </a:tabLst>
                      </a:pP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kiểm</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15000"/>
                        </a:lnSpc>
                        <a:spcBef>
                          <a:spcPts val="600"/>
                        </a:spcBef>
                        <a:spcAft>
                          <a:spcPts val="600"/>
                        </a:spcAft>
                        <a:tabLst>
                          <a:tab pos="1386840" algn="l"/>
                        </a:tabLst>
                      </a:pPr>
                      <a:r>
                        <a:rPr lang="en-US" sz="2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Đạt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600"/>
                        </a:spcAft>
                        <a:tabLst>
                          <a:tab pos="1386840" algn="l"/>
                        </a:tabLst>
                      </a:pPr>
                      <a:r>
                        <a:rPr lang="en-US" sz="2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Chưa đạt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3394873"/>
                  </a:ext>
                </a:extLst>
              </a:tr>
              <a:tr h="346471">
                <a:tc rowSpan="4">
                  <a:txBody>
                    <a:bodyPr/>
                    <a:lstStyle/>
                    <a:p>
                      <a:pPr algn="just">
                        <a:lnSpc>
                          <a:spcPct val="115000"/>
                        </a:lnSpc>
                        <a:spcBef>
                          <a:spcPts val="600"/>
                        </a:spcBef>
                        <a:spcAft>
                          <a:spcPts val="600"/>
                        </a:spcAft>
                        <a:tabLst>
                          <a:tab pos="1386840" algn="l"/>
                        </a:tabLst>
                      </a:pPr>
                      <a:r>
                        <a:rPr lang="en-US" sz="2400" b="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Trao đổi, nhận xét, đánh giá</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Xác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niệm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trước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tỏ</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054827"/>
                  </a:ext>
                </a:extLst>
              </a:tr>
              <a:tr h="34647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Khẳng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sự</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đồng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017134"/>
                  </a:ext>
                </a:extLst>
              </a:tr>
              <a:tr h="34647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Nêu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nhất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586669"/>
                  </a:ext>
                </a:extLst>
              </a:tr>
              <a:tr h="16755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Nhận xét về cách trình bày bài nói.</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849951"/>
                  </a:ext>
                </a:extLst>
              </a:tr>
              <a:tr h="167551">
                <a:tc rowSpan="3">
                  <a:txBody>
                    <a:bodyPr/>
                    <a:lstStyle/>
                    <a:p>
                      <a:pPr algn="just">
                        <a:lnSpc>
                          <a:spcPct val="115000"/>
                        </a:lnSpc>
                        <a:spcBef>
                          <a:spcPts val="600"/>
                        </a:spcBef>
                        <a:spcAft>
                          <a:spcPts val="600"/>
                        </a:spcAft>
                        <a:tabLst>
                          <a:tab pos="1386840" algn="l"/>
                        </a:tabLst>
                      </a:pPr>
                      <a:r>
                        <a:rPr lang="en-US" sz="2400" b="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Thái độ và ngôn ngữ</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Chơ</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đến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lượt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mình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trao</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đổi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81537"/>
                  </a:ext>
                </a:extLst>
              </a:tr>
              <a:tr h="525392">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thái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độ</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tôn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trọng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quá</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trao</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đổi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886356"/>
                  </a:ext>
                </a:extLst>
              </a:tr>
              <a:tr h="346471">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giọng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trao</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đổi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4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6" marR="5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803495"/>
                  </a:ext>
                </a:extLst>
              </a:tr>
            </a:tbl>
          </a:graphicData>
        </a:graphic>
      </p:graphicFrame>
    </p:spTree>
    <p:extLst>
      <p:ext uri="{BB962C8B-B14F-4D97-AF65-F5344CB8AC3E}">
        <p14:creationId xmlns:p14="http://schemas.microsoft.com/office/powerpoint/2010/main" val="416560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79532D-3112-4ECF-97FD-A4DBCB7D563C}"/>
              </a:ext>
            </a:extLst>
          </p:cNvPr>
          <p:cNvSpPr txBox="1"/>
          <p:nvPr/>
        </p:nvSpPr>
        <p:spPr>
          <a:xfrm>
            <a:off x="685800" y="289721"/>
            <a:ext cx="10833100" cy="5631670"/>
          </a:xfrm>
          <a:prstGeom prst="rect">
            <a:avLst/>
          </a:prstGeom>
          <a:noFill/>
        </p:spPr>
        <p:txBody>
          <a:bodyPr wrap="square">
            <a:spAutoFit/>
          </a:bodyPr>
          <a:lstStyle/>
          <a:p>
            <a:pPr marL="228600" algn="ctr">
              <a:lnSpc>
                <a:spcPct val="115000"/>
              </a:lnSpc>
              <a:spcBef>
                <a:spcPts val="600"/>
              </a:spcBef>
              <a:spcAft>
                <a:spcPts val="600"/>
              </a:spcAft>
            </a:pP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PHỤ LỤC</a:t>
            </a: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THAM KHẢO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621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F80BAC-F0CC-464D-880D-38657442AE6F}"/>
              </a:ext>
            </a:extLst>
          </p:cNvPr>
          <p:cNvSpPr txBox="1"/>
          <p:nvPr/>
        </p:nvSpPr>
        <p:spPr>
          <a:xfrm>
            <a:off x="660400" y="797523"/>
            <a:ext cx="10833100" cy="5016117"/>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34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D6A5C3-3AA1-4911-B5E7-C2B09B7C83E5}"/>
              </a:ext>
            </a:extLst>
          </p:cNvPr>
          <p:cNvSpPr txBox="1"/>
          <p:nvPr/>
        </p:nvSpPr>
        <p:spPr>
          <a:xfrm>
            <a:off x="332184" y="676453"/>
            <a:ext cx="6093618" cy="5102294"/>
          </a:xfrm>
          <a:prstGeom prst="rect">
            <a:avLst/>
          </a:prstGeom>
          <a:noFill/>
        </p:spPr>
        <p:txBody>
          <a:bodyPr wrap="square">
            <a:spAutoFit/>
          </a:bodyPr>
          <a:lstStyle/>
          <a:p>
            <a:pPr indent="228600"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nhãn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B4C381-97D4-4C6B-847F-67B8B7D45FA5}"/>
              </a:ext>
            </a:extLst>
          </p:cNvPr>
          <p:cNvSpPr txBox="1"/>
          <p:nvPr/>
        </p:nvSpPr>
        <p:spPr>
          <a:xfrm>
            <a:off x="6200775" y="924340"/>
            <a:ext cx="5886450" cy="2504660"/>
          </a:xfrm>
          <a:prstGeom prst="rect">
            <a:avLst/>
          </a:prstGeom>
          <a:noFill/>
        </p:spPr>
        <p:txBody>
          <a:bodyPr wrap="square">
            <a:spAutoFit/>
          </a:bodyPr>
          <a:lstStyle/>
          <a:p>
            <a:pPr indent="228600" algn="just">
              <a:lnSpc>
                <a:spcPct val="115000"/>
              </a:lnSpc>
              <a:spcBef>
                <a:spcPts val="600"/>
              </a:spcBef>
              <a:spcAft>
                <a:spcPts val="600"/>
              </a:spcAft>
              <a:tabLst>
                <a:tab pos="16268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tabLst>
                <a:tab pos="1626870" algn="l"/>
              </a:tabLs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tabLst>
                <a:tab pos="1626870" algn="l"/>
              </a:tabLs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tabLst>
                <a:tab pos="1626870" algn="l"/>
              </a:tabLs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0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AD84D0-BD73-43AB-804A-4EFBA21C1DB2}"/>
              </a:ext>
            </a:extLst>
          </p:cNvPr>
          <p:cNvSpPr txBox="1"/>
          <p:nvPr/>
        </p:nvSpPr>
        <p:spPr>
          <a:xfrm>
            <a:off x="685800" y="491246"/>
            <a:ext cx="10833100" cy="5665525"/>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sung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88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01DA4-CACC-4839-B51A-F8ECB83AF48C}"/>
              </a:ext>
            </a:extLst>
          </p:cNvPr>
          <p:cNvSpPr txBox="1"/>
          <p:nvPr/>
        </p:nvSpPr>
        <p:spPr>
          <a:xfrm>
            <a:off x="685800" y="910708"/>
            <a:ext cx="10833100" cy="4665573"/>
          </a:xfrm>
          <a:prstGeom prst="rect">
            <a:avLst/>
          </a:prstGeom>
          <a:noFill/>
        </p:spPr>
        <p:txBody>
          <a:bodyPr wrap="square">
            <a:spAutoFit/>
          </a:bodyPr>
          <a:lstStyle/>
          <a:p>
            <a:pPr indent="228600" algn="just">
              <a:lnSpc>
                <a:spcPct val="115000"/>
              </a:lnSpc>
              <a:spcBef>
                <a:spcPts val="600"/>
              </a:spcBef>
              <a:spcAft>
                <a:spcPts val="60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70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01DA4-CACC-4839-B51A-F8ECB83AF48C}"/>
              </a:ext>
            </a:extLst>
          </p:cNvPr>
          <p:cNvSpPr txBox="1"/>
          <p:nvPr/>
        </p:nvSpPr>
        <p:spPr>
          <a:xfrm>
            <a:off x="987425" y="310633"/>
            <a:ext cx="10229850" cy="6007157"/>
          </a:xfrm>
          <a:prstGeom prst="rect">
            <a:avLst/>
          </a:prstGeom>
          <a:noFill/>
        </p:spPr>
        <p:txBody>
          <a:bodyPr wrap="square">
            <a:spAutoFit/>
          </a:bodyPr>
          <a:lstStyle/>
          <a:p>
            <a:pPr marL="0" marR="0" lvl="0" indent="22860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bởi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99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8BADF-6836-4FA6-A61A-7EA542EE1240}"/>
              </a:ext>
            </a:extLst>
          </p:cNvPr>
          <p:cNvPicPr>
            <a:picLocks noChangeAspect="1"/>
          </p:cNvPicPr>
          <p:nvPr/>
        </p:nvPicPr>
        <p:blipFill>
          <a:blip r:embed="rId2"/>
          <a:stretch>
            <a:fillRect/>
          </a:stretch>
        </p:blipFill>
        <p:spPr>
          <a:xfrm>
            <a:off x="314320" y="131297"/>
            <a:ext cx="854765" cy="825963"/>
          </a:xfrm>
          <a:prstGeom prst="rect">
            <a:avLst/>
          </a:prstGeom>
        </p:spPr>
      </p:pic>
      <p:sp>
        <p:nvSpPr>
          <p:cNvPr id="5" name="Oval 4">
            <a:extLst>
              <a:ext uri="{FF2B5EF4-FFF2-40B4-BE49-F238E27FC236}">
                <a16:creationId xmlns:a16="http://schemas.microsoft.com/office/drawing/2014/main" id="{F7B2152C-E5E7-45C1-B1A6-A9D9479AB591}"/>
              </a:ext>
            </a:extLst>
          </p:cNvPr>
          <p:cNvSpPr/>
          <p:nvPr/>
        </p:nvSpPr>
        <p:spPr>
          <a:xfrm>
            <a:off x="495796" y="27281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28B3C8-DAA1-4262-AC57-BE41E17A3E83}"/>
              </a:ext>
            </a:extLst>
          </p:cNvPr>
          <p:cNvSpPr txBox="1"/>
          <p:nvPr/>
        </p:nvSpPr>
        <p:spPr>
          <a:xfrm>
            <a:off x="660400" y="219388"/>
            <a:ext cx="10858500" cy="1051955"/>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TÌM HIỂU TRI THỨC NGỮ VĂN: KHÁI QUÁT VỀ VẤN ĐỀ    VĂN HỌC DÂN GIAN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C16BEAA8-E7C2-4881-B1F5-92F76C609D68}"/>
              </a:ext>
            </a:extLst>
          </p:cNvPr>
          <p:cNvGraphicFramePr>
            <a:graphicFrameLocks noGrp="1"/>
          </p:cNvGraphicFramePr>
          <p:nvPr>
            <p:extLst>
              <p:ext uri="{D42A27DB-BD31-4B8C-83A1-F6EECF244321}">
                <p14:modId xmlns:p14="http://schemas.microsoft.com/office/powerpoint/2010/main" val="1732576125"/>
              </p:ext>
            </p:extLst>
          </p:nvPr>
        </p:nvGraphicFramePr>
        <p:xfrm>
          <a:off x="660400" y="1359434"/>
          <a:ext cx="10858500" cy="5319268"/>
        </p:xfrm>
        <a:graphic>
          <a:graphicData uri="http://schemas.openxmlformats.org/drawingml/2006/table">
            <a:tbl>
              <a:tblPr firstRow="1" firstCol="1" bandRow="1">
                <a:tableStyleId>{ED083AE6-46FA-4A59-8FB0-9F97EB10719F}</a:tableStyleId>
              </a:tblPr>
              <a:tblGrid>
                <a:gridCol w="1268414">
                  <a:extLst>
                    <a:ext uri="{9D8B030D-6E8A-4147-A177-3AD203B41FA5}">
                      <a16:colId xmlns:a16="http://schemas.microsoft.com/office/drawing/2014/main" val="165016595"/>
                    </a:ext>
                  </a:extLst>
                </a:gridCol>
                <a:gridCol w="1914525">
                  <a:extLst>
                    <a:ext uri="{9D8B030D-6E8A-4147-A177-3AD203B41FA5}">
                      <a16:colId xmlns:a16="http://schemas.microsoft.com/office/drawing/2014/main" val="3084343105"/>
                    </a:ext>
                  </a:extLst>
                </a:gridCol>
                <a:gridCol w="7675561">
                  <a:extLst>
                    <a:ext uri="{9D8B030D-6E8A-4147-A177-3AD203B41FA5}">
                      <a16:colId xmlns:a16="http://schemas.microsoft.com/office/drawing/2014/main" val="3834717899"/>
                    </a:ext>
                  </a:extLst>
                </a:gridCol>
              </a:tblGrid>
              <a:tr h="160913">
                <a:tc rowSpan="2">
                  <a:txBody>
                    <a:bodyPr/>
                    <a:lstStyle/>
                    <a:p>
                      <a:pPr algn="just">
                        <a:lnSpc>
                          <a:spcPct val="115000"/>
                        </a:lnSpc>
                        <a:spcBef>
                          <a:spcPts val="600"/>
                        </a:spcBef>
                        <a:spcAft>
                          <a:spcPts val="600"/>
                        </a:spcAft>
                      </a:pPr>
                      <a:r>
                        <a:rPr lang="pt-BR" sz="2800" b="1" dirty="0">
                          <a:effectLst/>
                          <a:latin typeface="Times New Roman" panose="02020603050405020304" pitchFamily="18" charset="0"/>
                          <a:cs typeface="Times New Roman" panose="02020603050405020304" pitchFamily="18" charset="0"/>
                        </a:rPr>
                        <a:t>1. Văn học dân gian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tc>
                  <a:txBody>
                    <a:bodyPr/>
                    <a:lstStyle/>
                    <a:p>
                      <a:pPr algn="just">
                        <a:lnSpc>
                          <a:spcPct val="115000"/>
                        </a:lnSpc>
                        <a:spcBef>
                          <a:spcPts val="600"/>
                        </a:spcBef>
                        <a:spcAft>
                          <a:spcPts val="600"/>
                        </a:spcAft>
                      </a:pPr>
                      <a:r>
                        <a:rPr lang="pt-BR" sz="2800" b="0" dirty="0">
                          <a:effectLst/>
                          <a:latin typeface="Times New Roman" panose="02020603050405020304" pitchFamily="18" charset="0"/>
                          <a:cs typeface="Times New Roman" panose="02020603050405020304" pitchFamily="18" charset="0"/>
                        </a:rPr>
                        <a:t>Khái niệm</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tc>
                  <a:txBody>
                    <a:bodyPr/>
                    <a:lstStyle/>
                    <a:p>
                      <a:pPr algn="just">
                        <a:lnSpc>
                          <a:spcPct val="115000"/>
                        </a:lnSpc>
                        <a:spcBef>
                          <a:spcPts val="600"/>
                        </a:spcBef>
                        <a:spcAft>
                          <a:spcPts val="600"/>
                        </a:spcAft>
                      </a:pPr>
                      <a:r>
                        <a:rPr lang="en-US" sz="2800" b="0" dirty="0" err="1">
                          <a:effectLst/>
                          <a:latin typeface="Times New Roman" panose="02020603050405020304" pitchFamily="18" charset="0"/>
                          <a:cs typeface="Times New Roman" panose="02020603050405020304" pitchFamily="18" charset="0"/>
                        </a:rPr>
                        <a:t>Là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những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nghệ</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thuật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ngôn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lao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thuở</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xưa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vẫn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tiếp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tục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triển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hôm</a:t>
                      </a:r>
                      <a:r>
                        <a:rPr lang="en-US" sz="2800" b="0" dirty="0">
                          <a:effectLst/>
                          <a:latin typeface="Times New Roman" panose="02020603050405020304" pitchFamily="18" charset="0"/>
                          <a:cs typeface="Times New Roman" panose="02020603050405020304" pitchFamily="18" charset="0"/>
                        </a:rPr>
                        <a:t> nay, </a:t>
                      </a:r>
                      <a:r>
                        <a:rPr lang="en-US" sz="2800" b="0" dirty="0" err="1">
                          <a:effectLst/>
                          <a:latin typeface="Times New Roman" panose="02020603050405020304" pitchFamily="18" charset="0"/>
                          <a:cs typeface="Times New Roman" panose="02020603050405020304" pitchFamily="18" charset="0"/>
                        </a:rPr>
                        <a:t>được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phổ</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biến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chủ</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yếu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bằng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phương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thức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truyền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miệng</a:t>
                      </a:r>
                      <a:r>
                        <a:rPr lang="en-US"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extLst>
                  <a:ext uri="{0D108BD9-81ED-4DB2-BD59-A6C34878D82A}">
                    <a16:rowId xmlns:a16="http://schemas.microsoft.com/office/drawing/2014/main" val="1754865926"/>
                  </a:ext>
                </a:extLst>
              </a:tr>
              <a:tr h="268951">
                <a:tc vMerge="1">
                  <a:txBody>
                    <a:bodyPr/>
                    <a:lstStyle/>
                    <a:p>
                      <a:pPr algn="just">
                        <a:lnSpc>
                          <a:spcPct val="115000"/>
                        </a:lnSpc>
                        <a:spcBef>
                          <a:spcPts val="600"/>
                        </a:spcBef>
                        <a:spcAft>
                          <a:spcPts val="6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419" marR="22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pt-BR" sz="2800">
                          <a:effectLst/>
                          <a:latin typeface="Times New Roman" panose="02020603050405020304" pitchFamily="18" charset="0"/>
                          <a:cs typeface="Times New Roman" panose="02020603050405020304" pitchFamily="18" charset="0"/>
                        </a:rPr>
                        <a:t>Chức năng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tc>
                  <a:txBody>
                    <a:bodyPr/>
                    <a:lstStyle/>
                    <a:p>
                      <a:pPr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tri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gợi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extLst>
                  <a:ext uri="{0D108BD9-81ED-4DB2-BD59-A6C34878D82A}">
                    <a16:rowId xmlns:a16="http://schemas.microsoft.com/office/drawing/2014/main" val="990170256"/>
                  </a:ext>
                </a:extLst>
              </a:tr>
            </a:tbl>
          </a:graphicData>
        </a:graphic>
      </p:graphicFrame>
    </p:spTree>
    <p:extLst>
      <p:ext uri="{BB962C8B-B14F-4D97-AF65-F5344CB8AC3E}">
        <p14:creationId xmlns:p14="http://schemas.microsoft.com/office/powerpoint/2010/main" val="21002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59A9D3-EB74-4EBC-83BC-7D83E866C8A6}"/>
              </a:ext>
            </a:extLst>
          </p:cNvPr>
          <p:cNvSpPr txBox="1"/>
          <p:nvPr/>
        </p:nvSpPr>
        <p:spPr>
          <a:xfrm>
            <a:off x="685800" y="645097"/>
            <a:ext cx="10833100" cy="5461047"/>
          </a:xfrm>
          <a:prstGeom prst="rect">
            <a:avLst/>
          </a:prstGeom>
          <a:noFill/>
        </p:spPr>
        <p:txBody>
          <a:bodyPr wrap="square">
            <a:spAutoFit/>
          </a:bodyPr>
          <a:lstStyle/>
          <a:p>
            <a:pPr indent="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logic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99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C0E64-AE0B-4CDA-AF8E-112FABF8D15E}"/>
              </a:ext>
            </a:extLst>
          </p:cNvPr>
          <p:cNvSpPr txBox="1"/>
          <p:nvPr/>
        </p:nvSpPr>
        <p:spPr>
          <a:xfrm>
            <a:off x="1857375" y="459277"/>
            <a:ext cx="8943975" cy="5939446"/>
          </a:xfrm>
          <a:prstGeom prst="rect">
            <a:avLst/>
          </a:prstGeom>
          <a:noFill/>
        </p:spPr>
        <p:txBody>
          <a:bodyPr wrap="square">
            <a:spAutoFit/>
          </a:bodyPr>
          <a:lstStyle/>
          <a:p>
            <a:pPr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Cốc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Dốc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dốc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Đài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hoài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chốc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hoài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ghẻ</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lở</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chốc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396605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2A330-DE08-420C-87CE-65D0832A2845}"/>
              </a:ext>
            </a:extLst>
          </p:cNvPr>
          <p:cNvSpPr txBox="1"/>
          <p:nvPr/>
        </p:nvSpPr>
        <p:spPr>
          <a:xfrm>
            <a:off x="685800" y="1130300"/>
            <a:ext cx="10833100" cy="4586961"/>
          </a:xfrm>
          <a:prstGeom prst="rect">
            <a:avLst/>
          </a:prstGeom>
          <a:noFill/>
        </p:spPr>
        <p:txBody>
          <a:bodyPr wrap="square">
            <a:spAutoFit/>
          </a:bodyPr>
          <a:lstStyle/>
          <a:p>
            <a:pPr indent="228600"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song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079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4A5F23-8CAA-4FBB-8867-BEC838205D1D}"/>
              </a:ext>
            </a:extLst>
          </p:cNvPr>
          <p:cNvSpPr txBox="1"/>
          <p:nvPr/>
        </p:nvSpPr>
        <p:spPr>
          <a:xfrm>
            <a:off x="685800" y="570175"/>
            <a:ext cx="10833100" cy="5665525"/>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bớt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837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AE5067-8A5A-4304-981B-9BDF42C935DE}"/>
              </a:ext>
            </a:extLst>
          </p:cNvPr>
          <p:cNvSpPr txBox="1"/>
          <p:nvPr/>
        </p:nvSpPr>
        <p:spPr>
          <a:xfrm>
            <a:off x="685800" y="530376"/>
            <a:ext cx="10833100" cy="6093335"/>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Tam Thanh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Ai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Bõ</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Tay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nem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Mải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dặn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dò</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6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DBD7DF-14ED-4FF9-886B-A153608F36E3}"/>
              </a:ext>
            </a:extLst>
          </p:cNvPr>
          <p:cNvSpPr txBox="1"/>
          <p:nvPr/>
        </p:nvSpPr>
        <p:spPr>
          <a:xfrm>
            <a:off x="685800" y="1028700"/>
            <a:ext cx="10833100" cy="4223785"/>
          </a:xfrm>
          <a:prstGeom prst="rect">
            <a:avLst/>
          </a:prstGeom>
          <a:noFill/>
        </p:spPr>
        <p:txBody>
          <a:bodyPr wrap="square">
            <a:spAutoFit/>
          </a:bodyPr>
          <a:lstStyle/>
          <a:p>
            <a:pPr marL="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Gánh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mò</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thắp</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tuần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khấn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vái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554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FEB65-DC2A-46BA-BA2B-C9F807692DB4}"/>
              </a:ext>
            </a:extLst>
          </p:cNvPr>
          <p:cNvSpPr txBox="1"/>
          <p:nvPr/>
        </p:nvSpPr>
        <p:spPr>
          <a:xfrm>
            <a:off x="685800" y="916870"/>
            <a:ext cx="10833100" cy="5102294"/>
          </a:xfrm>
          <a:prstGeom prst="rect">
            <a:avLst/>
          </a:prstGeom>
          <a:noFill/>
        </p:spPr>
        <p:txBody>
          <a:bodyPr wrap="square">
            <a:spAutoFit/>
          </a:bodyPr>
          <a:lstStyle/>
          <a:p>
            <a:pPr marL="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tảng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mọc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dọc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mướp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524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22F4F1-CC0E-4CEE-9267-7F2F3E6D165C}"/>
              </a:ext>
            </a:extLst>
          </p:cNvPr>
          <p:cNvSpPr txBox="1"/>
          <p:nvPr/>
        </p:nvSpPr>
        <p:spPr>
          <a:xfrm>
            <a:off x="685800" y="677716"/>
            <a:ext cx="10833100" cy="5665525"/>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lang thang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Rùa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01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23EB5B-BCEE-4338-81EA-DAD89D7C25D0}"/>
              </a:ext>
            </a:extLst>
          </p:cNvPr>
          <p:cNvSpPr txBox="1"/>
          <p:nvPr/>
        </p:nvSpPr>
        <p:spPr>
          <a:xfrm>
            <a:off x="685800" y="1130300"/>
            <a:ext cx="10833100" cy="4989507"/>
          </a:xfrm>
          <a:prstGeom prst="rect">
            <a:avLst/>
          </a:prstGeom>
          <a:noFill/>
        </p:spPr>
        <p:txBody>
          <a:bodyPr wrap="square">
            <a:spAutoFit/>
          </a:bodyPr>
          <a:lstStyle/>
          <a:p>
            <a:pPr>
              <a:lnSpc>
                <a:spcPct val="150000"/>
              </a:lnSpc>
            </a:pPr>
            <a:r>
              <a:rPr lang="en-US" sz="3600" dirty="0" err="1">
                <a:effectLst/>
                <a:latin typeface="Times New Roman" panose="02020603050405020304" pitchFamily="18" charset="0"/>
                <a:ea typeface="Times New Roman" panose="02020603050405020304" pitchFamily="18" charset="0"/>
              </a:rPr>
              <a:t>Câu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chuyện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hai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nhau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nhau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tồn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lập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thứ</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An </a:t>
            </a:r>
            <a:r>
              <a:rPr lang="en-US" sz="3600" dirty="0" err="1">
                <a:effectLst/>
                <a:latin typeface="Times New Roman" panose="02020603050405020304" pitchFamily="18" charset="0"/>
                <a:ea typeface="Times New Roman" panose="02020603050405020304" pitchFamily="18" charset="0"/>
              </a:rPr>
              <a:t>Dương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Vương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xây</a:t>
            </a:r>
            <a:r>
              <a:rPr lang="en-US" sz="3600" dirty="0">
                <a:effectLst/>
                <a:latin typeface="Times New Roman" panose="02020603050405020304" pitchFamily="18" charset="0"/>
                <a:ea typeface="Times New Roman" panose="02020603050405020304" pitchFamily="18" charset="0"/>
              </a:rPr>
              <a:t> Loa </a:t>
            </a:r>
            <a:r>
              <a:rPr lang="en-US" sz="3600" dirty="0" err="1">
                <a:effectLst/>
                <a:latin typeface="Times New Roman" panose="02020603050405020304" pitchFamily="18" charset="0"/>
                <a:ea typeface="Times New Roman" panose="02020603050405020304" pitchFamily="18" charset="0"/>
              </a:rPr>
              <a:t>Thành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thứ</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hai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mối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Mỵ</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Châu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Trọng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Thuỷ</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Chúng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rằng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thứ</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hai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sự</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mở</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rộng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sau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điểm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thứ</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nhất</a:t>
            </a:r>
            <a:endParaRPr lang="en-US" sz="3600" dirty="0"/>
          </a:p>
        </p:txBody>
      </p:sp>
    </p:spTree>
    <p:extLst>
      <p:ext uri="{BB962C8B-B14F-4D97-AF65-F5344CB8AC3E}">
        <p14:creationId xmlns:p14="http://schemas.microsoft.com/office/powerpoint/2010/main" val="425880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7D43DB-FAE8-45E5-9049-4C727D9038C9}"/>
              </a:ext>
            </a:extLst>
          </p:cNvPr>
          <p:cNvSpPr txBox="1"/>
          <p:nvPr/>
        </p:nvSpPr>
        <p:spPr>
          <a:xfrm>
            <a:off x="679450" y="166678"/>
            <a:ext cx="10833100" cy="6273769"/>
          </a:xfrm>
          <a:prstGeom prst="rect">
            <a:avLst/>
          </a:prstGeom>
          <a:noFill/>
        </p:spPr>
        <p:txBody>
          <a:bodyPr wrap="square">
            <a:spAutoFit/>
          </a:bodyPr>
          <a:lstStyle/>
          <a:p>
            <a:pPr indent="228600" algn="just">
              <a:lnSpc>
                <a:spcPct val="115000"/>
              </a:lnSpc>
              <a:spcBef>
                <a:spcPts val="600"/>
              </a:spcBef>
              <a:spcAft>
                <a:spcPts val="600"/>
              </a:spcAft>
            </a:pP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Tấn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vỡ</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7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36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8BADF-6836-4FA6-A61A-7EA542EE1240}"/>
              </a:ext>
            </a:extLst>
          </p:cNvPr>
          <p:cNvPicPr>
            <a:picLocks noChangeAspect="1"/>
          </p:cNvPicPr>
          <p:nvPr/>
        </p:nvPicPr>
        <p:blipFill>
          <a:blip r:embed="rId2"/>
          <a:stretch>
            <a:fillRect/>
          </a:stretch>
        </p:blipFill>
        <p:spPr>
          <a:xfrm>
            <a:off x="314320" y="131297"/>
            <a:ext cx="854765" cy="825963"/>
          </a:xfrm>
          <a:prstGeom prst="rect">
            <a:avLst/>
          </a:prstGeom>
        </p:spPr>
      </p:pic>
      <p:sp>
        <p:nvSpPr>
          <p:cNvPr id="5" name="Oval 4">
            <a:extLst>
              <a:ext uri="{FF2B5EF4-FFF2-40B4-BE49-F238E27FC236}">
                <a16:creationId xmlns:a16="http://schemas.microsoft.com/office/drawing/2014/main" id="{F7B2152C-E5E7-45C1-B1A6-A9D9479AB591}"/>
              </a:ext>
            </a:extLst>
          </p:cNvPr>
          <p:cNvSpPr/>
          <p:nvPr/>
        </p:nvSpPr>
        <p:spPr>
          <a:xfrm>
            <a:off x="495796" y="27281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28B3C8-DAA1-4262-AC57-BE41E17A3E83}"/>
              </a:ext>
            </a:extLst>
          </p:cNvPr>
          <p:cNvSpPr txBox="1"/>
          <p:nvPr/>
        </p:nvSpPr>
        <p:spPr>
          <a:xfrm>
            <a:off x="660400" y="219388"/>
            <a:ext cx="10858500" cy="1051955"/>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TÌM HIỂU TRI THỨC NGỮ VĂN: KHÁI QUÁT VỀ VẤN ĐỀ    VĂN HỌC DÂN GIAN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C16BEAA8-E7C2-4881-B1F5-92F76C609D68}"/>
              </a:ext>
            </a:extLst>
          </p:cNvPr>
          <p:cNvGraphicFramePr>
            <a:graphicFrameLocks noGrp="1"/>
          </p:cNvGraphicFramePr>
          <p:nvPr>
            <p:extLst>
              <p:ext uri="{D42A27DB-BD31-4B8C-83A1-F6EECF244321}">
                <p14:modId xmlns:p14="http://schemas.microsoft.com/office/powerpoint/2010/main" val="17761743"/>
              </p:ext>
            </p:extLst>
          </p:nvPr>
        </p:nvGraphicFramePr>
        <p:xfrm>
          <a:off x="660399" y="1816170"/>
          <a:ext cx="10858500" cy="4343654"/>
        </p:xfrm>
        <a:graphic>
          <a:graphicData uri="http://schemas.openxmlformats.org/drawingml/2006/table">
            <a:tbl>
              <a:tblPr firstRow="1" firstCol="1" bandRow="1">
                <a:tableStyleId>{ED083AE6-46FA-4A59-8FB0-9F97EB10719F}</a:tableStyleId>
              </a:tblPr>
              <a:tblGrid>
                <a:gridCol w="1268414">
                  <a:extLst>
                    <a:ext uri="{9D8B030D-6E8A-4147-A177-3AD203B41FA5}">
                      <a16:colId xmlns:a16="http://schemas.microsoft.com/office/drawing/2014/main" val="165016595"/>
                    </a:ext>
                  </a:extLst>
                </a:gridCol>
                <a:gridCol w="1914525">
                  <a:extLst>
                    <a:ext uri="{9D8B030D-6E8A-4147-A177-3AD203B41FA5}">
                      <a16:colId xmlns:a16="http://schemas.microsoft.com/office/drawing/2014/main" val="3084343105"/>
                    </a:ext>
                  </a:extLst>
                </a:gridCol>
                <a:gridCol w="7675561">
                  <a:extLst>
                    <a:ext uri="{9D8B030D-6E8A-4147-A177-3AD203B41FA5}">
                      <a16:colId xmlns:a16="http://schemas.microsoft.com/office/drawing/2014/main" val="3834717899"/>
                    </a:ext>
                  </a:extLst>
                </a:gridCol>
              </a:tblGrid>
              <a:tr h="359103">
                <a:tc>
                  <a:txBody>
                    <a:bodyPr/>
                    <a:lstStyle/>
                    <a:p>
                      <a:r>
                        <a:rPr kumimoji="0" lang="pt-BR" sz="28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1.Văn học dân gian</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lnSpc>
                          <a:spcPct val="115000"/>
                        </a:lnSpc>
                        <a:spcBef>
                          <a:spcPts val="600"/>
                        </a:spcBef>
                        <a:spcAft>
                          <a:spcPts val="600"/>
                        </a:spcAft>
                      </a:pPr>
                      <a:r>
                        <a:rPr lang="pt-BR" sz="2800" b="0" dirty="0">
                          <a:effectLst/>
                          <a:latin typeface="Times New Roman" panose="02020603050405020304" pitchFamily="18" charset="0"/>
                          <a:cs typeface="Times New Roman" panose="02020603050405020304" pitchFamily="18" charset="0"/>
                        </a:rPr>
                        <a:t>Phân loại</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tc>
                  <a:txBody>
                    <a:bodyPr/>
                    <a:lstStyle/>
                    <a:p>
                      <a:pPr algn="just">
                        <a:lnSpc>
                          <a:spcPct val="115000"/>
                        </a:lnSpc>
                        <a:spcBef>
                          <a:spcPts val="600"/>
                        </a:spcBef>
                        <a:spcAft>
                          <a:spcPts val="600"/>
                        </a:spcAft>
                      </a:pPr>
                      <a:r>
                        <a:rPr lang="en-US" sz="2800" b="0" dirty="0" err="1">
                          <a:effectLst/>
                          <a:latin typeface="Times New Roman" panose="02020603050405020304" pitchFamily="18" charset="0"/>
                          <a:cs typeface="Times New Roman" panose="02020603050405020304" pitchFamily="18" charset="0"/>
                        </a:rPr>
                        <a:t>Có</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thể</a:t>
                      </a:r>
                      <a:r>
                        <a:rPr lang="en-US" sz="2800" b="0" dirty="0">
                          <a:effectLst/>
                          <a:latin typeface="Times New Roman" panose="02020603050405020304" pitchFamily="18" charset="0"/>
                          <a:cs typeface="Times New Roman" panose="02020603050405020304" pitchFamily="18" charset="0"/>
                        </a:rPr>
                        <a:t> chia </a:t>
                      </a:r>
                      <a:r>
                        <a:rPr lang="en-US" sz="2800" b="0" dirty="0" err="1">
                          <a:effectLst/>
                          <a:latin typeface="Times New Roman" panose="02020603050405020304" pitchFamily="18" charset="0"/>
                          <a:cs typeface="Times New Roman" panose="02020603050405020304" pitchFamily="18" charset="0"/>
                        </a:rPr>
                        <a:t>các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phú</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văn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gian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thành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nhiều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loại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nhau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như</a:t>
                      </a:r>
                      <a:r>
                        <a:rPr lang="en-US" sz="2800" b="0" dirty="0">
                          <a:effectLst/>
                          <a:latin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Nhóm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thể</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loại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gian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thoại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truyền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thuyết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cổ</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tích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truyện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ngụ</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ngôn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truyện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cười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truyện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thơ</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vè</a:t>
                      </a:r>
                      <a:r>
                        <a:rPr lang="en-US" sz="28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Nhóm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thể</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loại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trữ</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tình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gian</a:t>
                      </a:r>
                      <a:r>
                        <a:rPr lang="en-US" sz="2800" b="0" dirty="0">
                          <a:effectLst/>
                          <a:latin typeface="Times New Roman" panose="02020603050405020304" pitchFamily="18" charset="0"/>
                          <a:cs typeface="Times New Roman" panose="02020603050405020304" pitchFamily="18" charset="0"/>
                        </a:rPr>
                        <a:t>: ca </a:t>
                      </a:r>
                      <a:r>
                        <a:rPr lang="en-US" sz="2800" b="0" dirty="0" err="1">
                          <a:effectLst/>
                          <a:latin typeface="Times New Roman" panose="02020603050405020304" pitchFamily="18" charset="0"/>
                          <a:cs typeface="Times New Roman" panose="02020603050405020304" pitchFamily="18" charset="0"/>
                        </a:rPr>
                        <a:t>dao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ca,…</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Nhóm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thể</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loại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khấu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gian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chèo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cổ</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tuồng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đồ</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múa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rối</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extLst>
                  <a:ext uri="{0D108BD9-81ED-4DB2-BD59-A6C34878D82A}">
                    <a16:rowId xmlns:a16="http://schemas.microsoft.com/office/drawing/2014/main" val="2038592921"/>
                  </a:ext>
                </a:extLst>
              </a:tr>
            </a:tbl>
          </a:graphicData>
        </a:graphic>
      </p:graphicFrame>
    </p:spTree>
    <p:extLst>
      <p:ext uri="{BB962C8B-B14F-4D97-AF65-F5344CB8AC3E}">
        <p14:creationId xmlns:p14="http://schemas.microsoft.com/office/powerpoint/2010/main" val="116830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771E7-690E-4AB8-A46C-AE8C43655A56}"/>
              </a:ext>
            </a:extLst>
          </p:cNvPr>
          <p:cNvSpPr txBox="1"/>
          <p:nvPr/>
        </p:nvSpPr>
        <p:spPr>
          <a:xfrm>
            <a:off x="685800" y="580978"/>
            <a:ext cx="10833100" cy="5973302"/>
          </a:xfrm>
          <a:prstGeom prst="rect">
            <a:avLst/>
          </a:prstGeom>
          <a:noFill/>
        </p:spPr>
        <p:txBody>
          <a:bodyPr wrap="square">
            <a:spAutoFit/>
          </a:bodyPr>
          <a:lstStyle/>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lỗ</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20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0FE304-5A5E-4A6C-9B7D-A8A82E1EACF4}"/>
              </a:ext>
            </a:extLst>
          </p:cNvPr>
          <p:cNvSpPr txBox="1"/>
          <p:nvPr/>
        </p:nvSpPr>
        <p:spPr>
          <a:xfrm>
            <a:off x="685800" y="183892"/>
            <a:ext cx="10833100" cy="6285888"/>
          </a:xfrm>
          <a:prstGeom prst="rect">
            <a:avLst/>
          </a:prstGeom>
          <a:noFill/>
        </p:spPr>
        <p:txBody>
          <a:bodyPr wrap="square">
            <a:spAutoFit/>
          </a:bodyPr>
          <a:lstStyle/>
          <a:p>
            <a:pPr indent="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mắm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ghẻ</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sừng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962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22D863-F8C1-4CBE-9FFA-BDFB1AE897C9}"/>
              </a:ext>
            </a:extLst>
          </p:cNvPr>
          <p:cNvSpPr txBox="1"/>
          <p:nvPr/>
        </p:nvSpPr>
        <p:spPr>
          <a:xfrm>
            <a:off x="679450" y="920365"/>
            <a:ext cx="10833100" cy="5213735"/>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Tạp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rPr>
              <a:t> VHNT,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297,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3/2009, tr. 45 - 47)</a:t>
            </a:r>
            <a:endParaRPr lang="en-US" sz="2800" dirty="0"/>
          </a:p>
        </p:txBody>
      </p:sp>
    </p:spTree>
    <p:extLst>
      <p:ext uri="{BB962C8B-B14F-4D97-AF65-F5344CB8AC3E}">
        <p14:creationId xmlns:p14="http://schemas.microsoft.com/office/powerpoint/2010/main" val="1926604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AD2A7F-9E98-4C15-9E62-3E2B85EE47DF}"/>
              </a:ext>
            </a:extLst>
          </p:cNvPr>
          <p:cNvSpPr txBox="1"/>
          <p:nvPr/>
        </p:nvSpPr>
        <p:spPr>
          <a:xfrm>
            <a:off x="685800" y="396320"/>
            <a:ext cx="10833100" cy="5931688"/>
          </a:xfrm>
          <a:prstGeom prst="rect">
            <a:avLst/>
          </a:prstGeom>
          <a:noFill/>
        </p:spPr>
        <p:txBody>
          <a:bodyPr wrap="square">
            <a:spAutoFit/>
          </a:bodyPr>
          <a:lstStyle/>
          <a:p>
            <a:pPr marL="228600" algn="just">
              <a:lnSpc>
                <a:spcPct val="115000"/>
              </a:lnSpc>
              <a:spcBef>
                <a:spcPts val="600"/>
              </a:spcBef>
              <a:spcAft>
                <a:spcPts val="600"/>
              </a:spcAft>
            </a:pPr>
            <a:r>
              <a:rPr lang="en-US"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(GS.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 Theo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bầy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497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B369F2-CF25-4B5A-B0D8-E70343D515F0}"/>
              </a:ext>
            </a:extLst>
          </p:cNvPr>
          <p:cNvSpPr txBox="1"/>
          <p:nvPr/>
        </p:nvSpPr>
        <p:spPr>
          <a:xfrm>
            <a:off x="685800" y="536060"/>
            <a:ext cx="10833100" cy="5785879"/>
          </a:xfrm>
          <a:prstGeom prst="rect">
            <a:avLst/>
          </a:prstGeom>
          <a:noFill/>
        </p:spPr>
        <p:txBody>
          <a:bodyPr wrap="square">
            <a:spAutoFit/>
          </a:bodyPr>
          <a:lstStyle/>
          <a:p>
            <a:pPr indent="228600" algn="just">
              <a:lnSpc>
                <a:spcPct val="115000"/>
              </a:lnSpc>
              <a:spcBef>
                <a:spcPts val="600"/>
              </a:spcBef>
              <a:spcAft>
                <a:spcPts val="6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2. Theo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Đổng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Kho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bàng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chìm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ngửi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rỉa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mải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684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644FF-25C2-4B64-B7AA-D1FD613805B2}"/>
              </a:ext>
            </a:extLst>
          </p:cNvPr>
          <p:cNvSpPr txBox="1"/>
          <p:nvPr/>
        </p:nvSpPr>
        <p:spPr>
          <a:xfrm>
            <a:off x="660400" y="286056"/>
            <a:ext cx="10833100" cy="6285888"/>
          </a:xfrm>
          <a:prstGeom prst="rect">
            <a:avLst/>
          </a:prstGeom>
          <a:noFill/>
        </p:spPr>
        <p:txBody>
          <a:bodyPr wrap="square">
            <a:spAutoFit/>
          </a:bodyPr>
          <a:lstStyle/>
          <a:p>
            <a:pPr indent="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chi, ở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5068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644FF-25C2-4B64-B7AA-D1FD613805B2}"/>
              </a:ext>
            </a:extLst>
          </p:cNvPr>
          <p:cNvSpPr txBox="1"/>
          <p:nvPr/>
        </p:nvSpPr>
        <p:spPr>
          <a:xfrm>
            <a:off x="660400" y="673181"/>
            <a:ext cx="10833100" cy="5511637"/>
          </a:xfrm>
          <a:prstGeom prst="rect">
            <a:avLst/>
          </a:prstGeom>
          <a:noFill/>
        </p:spPr>
        <p:txBody>
          <a:bodyPr wrap="square">
            <a:spAutoFit/>
          </a:bodyPr>
          <a:lstStyle/>
          <a:p>
            <a:pPr marL="0" marR="0" lvl="0" indent="22860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ai. Cho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dè</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386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016041-014E-43E6-9500-F2E5A249B518}"/>
              </a:ext>
            </a:extLst>
          </p:cNvPr>
          <p:cNvSpPr txBox="1"/>
          <p:nvPr/>
        </p:nvSpPr>
        <p:spPr>
          <a:xfrm>
            <a:off x="660400" y="684267"/>
            <a:ext cx="10833100" cy="5045292"/>
          </a:xfrm>
          <a:prstGeom prst="rect">
            <a:avLst/>
          </a:prstGeom>
          <a:noFill/>
        </p:spPr>
        <p:txBody>
          <a:bodyPr wrap="square">
            <a:spAutoFit/>
          </a:bodyPr>
          <a:lstStyle/>
          <a:p>
            <a:pPr algn="just">
              <a:lnSpc>
                <a:spcPct val="115000"/>
              </a:lnSpc>
              <a:spcBef>
                <a:spcPts val="60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út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út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mồ</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út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majorat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cha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59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EF8E6B-01B5-4407-A39F-3F2F7F48C932}"/>
              </a:ext>
            </a:extLst>
          </p:cNvPr>
          <p:cNvSpPr txBox="1"/>
          <p:nvPr/>
        </p:nvSpPr>
        <p:spPr>
          <a:xfrm>
            <a:off x="685800" y="590531"/>
            <a:ext cx="10833100" cy="5586979"/>
          </a:xfrm>
          <a:prstGeom prst="rect">
            <a:avLst/>
          </a:prstGeom>
          <a:noFill/>
        </p:spPr>
        <p:txBody>
          <a:bodyPr wrap="square">
            <a:spAutoFit/>
          </a:bodyPr>
          <a:lstStyle/>
          <a:p>
            <a:pPr indent="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bênh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97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EC29-658A-42A2-8E90-07DECE7D0B5C}"/>
              </a:ext>
            </a:extLst>
          </p:cNvPr>
          <p:cNvSpPr txBox="1"/>
          <p:nvPr/>
        </p:nvSpPr>
        <p:spPr>
          <a:xfrm>
            <a:off x="685800" y="673181"/>
            <a:ext cx="10833100" cy="5511637"/>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mẹo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436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8BADF-6836-4FA6-A61A-7EA542EE1240}"/>
              </a:ext>
            </a:extLst>
          </p:cNvPr>
          <p:cNvPicPr>
            <a:picLocks noChangeAspect="1"/>
          </p:cNvPicPr>
          <p:nvPr/>
        </p:nvPicPr>
        <p:blipFill>
          <a:blip r:embed="rId2"/>
          <a:stretch>
            <a:fillRect/>
          </a:stretch>
        </p:blipFill>
        <p:spPr>
          <a:xfrm>
            <a:off x="314320" y="131297"/>
            <a:ext cx="854765" cy="825963"/>
          </a:xfrm>
          <a:prstGeom prst="rect">
            <a:avLst/>
          </a:prstGeom>
        </p:spPr>
      </p:pic>
      <p:sp>
        <p:nvSpPr>
          <p:cNvPr id="5" name="Oval 4">
            <a:extLst>
              <a:ext uri="{FF2B5EF4-FFF2-40B4-BE49-F238E27FC236}">
                <a16:creationId xmlns:a16="http://schemas.microsoft.com/office/drawing/2014/main" id="{F7B2152C-E5E7-45C1-B1A6-A9D9479AB591}"/>
              </a:ext>
            </a:extLst>
          </p:cNvPr>
          <p:cNvSpPr/>
          <p:nvPr/>
        </p:nvSpPr>
        <p:spPr>
          <a:xfrm>
            <a:off x="495796" y="27281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28B3C8-DAA1-4262-AC57-BE41E17A3E83}"/>
              </a:ext>
            </a:extLst>
          </p:cNvPr>
          <p:cNvSpPr txBox="1"/>
          <p:nvPr/>
        </p:nvSpPr>
        <p:spPr>
          <a:xfrm>
            <a:off x="660400" y="219388"/>
            <a:ext cx="10858500" cy="1051955"/>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TÌM HIỂU TRI THỨC NGỮ VĂN: KHÁI QUÁT VỀ VẤN ĐỀ    VĂN HỌC DÂN GIAN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C16BEAA8-E7C2-4881-B1F5-92F76C609D68}"/>
              </a:ext>
            </a:extLst>
          </p:cNvPr>
          <p:cNvGraphicFramePr>
            <a:graphicFrameLocks noGrp="1"/>
          </p:cNvGraphicFramePr>
          <p:nvPr>
            <p:extLst>
              <p:ext uri="{D42A27DB-BD31-4B8C-83A1-F6EECF244321}">
                <p14:modId xmlns:p14="http://schemas.microsoft.com/office/powerpoint/2010/main" val="3358357991"/>
              </p:ext>
            </p:extLst>
          </p:nvPr>
        </p:nvGraphicFramePr>
        <p:xfrm>
          <a:off x="660399" y="1816170"/>
          <a:ext cx="10858500" cy="4033266"/>
        </p:xfrm>
        <a:graphic>
          <a:graphicData uri="http://schemas.openxmlformats.org/drawingml/2006/table">
            <a:tbl>
              <a:tblPr firstRow="1" firstCol="1" bandRow="1">
                <a:tableStyleId>{ED083AE6-46FA-4A59-8FB0-9F97EB10719F}</a:tableStyleId>
              </a:tblPr>
              <a:tblGrid>
                <a:gridCol w="1268414">
                  <a:extLst>
                    <a:ext uri="{9D8B030D-6E8A-4147-A177-3AD203B41FA5}">
                      <a16:colId xmlns:a16="http://schemas.microsoft.com/office/drawing/2014/main" val="165016595"/>
                    </a:ext>
                  </a:extLst>
                </a:gridCol>
                <a:gridCol w="1914525">
                  <a:extLst>
                    <a:ext uri="{9D8B030D-6E8A-4147-A177-3AD203B41FA5}">
                      <a16:colId xmlns:a16="http://schemas.microsoft.com/office/drawing/2014/main" val="3084343105"/>
                    </a:ext>
                  </a:extLst>
                </a:gridCol>
                <a:gridCol w="7675561">
                  <a:extLst>
                    <a:ext uri="{9D8B030D-6E8A-4147-A177-3AD203B41FA5}">
                      <a16:colId xmlns:a16="http://schemas.microsoft.com/office/drawing/2014/main" val="3834717899"/>
                    </a:ext>
                  </a:extLst>
                </a:gridCol>
              </a:tblGrid>
              <a:tr h="262989">
                <a:tc>
                  <a:txBody>
                    <a:bodyPr/>
                    <a:lstStyle/>
                    <a:p>
                      <a:r>
                        <a:rPr kumimoji="0" lang="pt-BR"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Văn học dân gian</a:t>
                      </a:r>
                      <a:endParaRPr lang="en-US" sz="3200" dirty="0">
                        <a:latin typeface="Times New Roman" panose="02020603050405020304" pitchFamily="18" charset="0"/>
                        <a:cs typeface="Times New Roman" panose="02020603050405020304" pitchFamily="18" charset="0"/>
                      </a:endParaRPr>
                    </a:p>
                  </a:txBody>
                  <a:tcPr/>
                </a:tc>
                <a:tc>
                  <a:txBody>
                    <a:bodyPr/>
                    <a:lstStyle/>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Đặc trưng cơ bản</a:t>
                      </a:r>
                      <a:endParaRPr lang="en-US" sz="32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3200" b="0" dirty="0">
                          <a:solidFill>
                            <a:srgbClr val="0070C0"/>
                          </a:solidFill>
                          <a:effectLst/>
                          <a:latin typeface="Times New Roman" panose="02020603050405020304" pitchFamily="18" charset="0"/>
                          <a:cs typeface="Times New Roman" panose="02020603050405020304" pitchFamily="18" charset="0"/>
                        </a:rPr>
                        <a:t> </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tc>
                  <a:txBody>
                    <a:bodyPr/>
                    <a:lstStyle/>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 Tính truyền miệng và Tính tập thể: </a:t>
                      </a:r>
                      <a:r>
                        <a:rPr lang="en-US" sz="3200" b="0" dirty="0" err="1">
                          <a:effectLst/>
                          <a:latin typeface="Times New Roman" panose="02020603050405020304" pitchFamily="18" charset="0"/>
                          <a:cs typeface="Times New Roman" panose="02020603050405020304" pitchFamily="18" charset="0"/>
                        </a:rPr>
                        <a:t>nhiều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người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nhiều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hệ</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cùng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tham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trình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tạo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lưu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truyền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phẩm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bằng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thức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truyền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miệng</a:t>
                      </a:r>
                      <a:r>
                        <a:rPr lang="en-US" sz="32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 Tính thực hành (diễn xướng): tác phẩm văn học dân gian </a:t>
                      </a:r>
                      <a:r>
                        <a:rPr lang="en-US" sz="3200" b="0" dirty="0" err="1">
                          <a:effectLst/>
                          <a:latin typeface="Times New Roman" panose="02020603050405020304" pitchFamily="18" charset="0"/>
                          <a:cs typeface="Times New Roman" panose="02020603050405020304" pitchFamily="18" charset="0"/>
                        </a:rPr>
                        <a:t>gắn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việc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biểu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diễn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hoạt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mang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tính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cộng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đồng</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19" marR="22419" marT="0" marB="0"/>
                </a:tc>
                <a:extLst>
                  <a:ext uri="{0D108BD9-81ED-4DB2-BD59-A6C34878D82A}">
                    <a16:rowId xmlns:a16="http://schemas.microsoft.com/office/drawing/2014/main" val="1558482429"/>
                  </a:ext>
                </a:extLst>
              </a:tr>
            </a:tbl>
          </a:graphicData>
        </a:graphic>
      </p:graphicFrame>
    </p:spTree>
    <p:extLst>
      <p:ext uri="{BB962C8B-B14F-4D97-AF65-F5344CB8AC3E}">
        <p14:creationId xmlns:p14="http://schemas.microsoft.com/office/powerpoint/2010/main" val="4142358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774667-BCCB-475B-8FCA-0C335E646603}"/>
              </a:ext>
            </a:extLst>
          </p:cNvPr>
          <p:cNvSpPr txBox="1"/>
          <p:nvPr/>
        </p:nvSpPr>
        <p:spPr>
          <a:xfrm>
            <a:off x="685800" y="374558"/>
            <a:ext cx="10833100" cy="5835444"/>
          </a:xfrm>
          <a:prstGeom prst="rect">
            <a:avLst/>
          </a:prstGeom>
          <a:noFill/>
        </p:spPr>
        <p:txBody>
          <a:bodyPr wrap="square">
            <a:spAutoFit/>
          </a:bodyPr>
          <a:lstStyle/>
          <a:p>
            <a:pPr indent="228600" algn="just">
              <a:lnSpc>
                <a:spcPct val="115000"/>
              </a:lnSpc>
              <a:spcBef>
                <a:spcPts val="600"/>
              </a:spcBef>
              <a:spcAft>
                <a:spcPts val="6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2. Ý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hẹn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03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3FCA5-B7F6-4C1D-A87A-59DB4B14F4C6}"/>
              </a:ext>
            </a:extLst>
          </p:cNvPr>
          <p:cNvSpPr txBox="1"/>
          <p:nvPr/>
        </p:nvSpPr>
        <p:spPr>
          <a:xfrm>
            <a:off x="685800" y="629347"/>
            <a:ext cx="10833100" cy="5819414"/>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NXB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1999, tr. 227 - 229)</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13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E2F64B-BCC0-41FC-B02F-864983384DCA}"/>
              </a:ext>
            </a:extLst>
          </p:cNvPr>
          <p:cNvGraphicFramePr>
            <a:graphicFrameLocks noGrp="1"/>
          </p:cNvGraphicFramePr>
          <p:nvPr>
            <p:extLst>
              <p:ext uri="{D42A27DB-BD31-4B8C-83A1-F6EECF244321}">
                <p14:modId xmlns:p14="http://schemas.microsoft.com/office/powerpoint/2010/main" val="754383284"/>
              </p:ext>
            </p:extLst>
          </p:nvPr>
        </p:nvGraphicFramePr>
        <p:xfrm>
          <a:off x="660400" y="754064"/>
          <a:ext cx="10858500" cy="5563362"/>
        </p:xfrm>
        <a:graphic>
          <a:graphicData uri="http://schemas.openxmlformats.org/drawingml/2006/table">
            <a:tbl>
              <a:tblPr firstRow="1" firstCol="1" bandRow="1">
                <a:tableStyleId>{ED083AE6-46FA-4A59-8FB0-9F97EB10719F}</a:tableStyleId>
              </a:tblPr>
              <a:tblGrid>
                <a:gridCol w="2275942">
                  <a:extLst>
                    <a:ext uri="{9D8B030D-6E8A-4147-A177-3AD203B41FA5}">
                      <a16:colId xmlns:a16="http://schemas.microsoft.com/office/drawing/2014/main" val="1763755309"/>
                    </a:ext>
                  </a:extLst>
                </a:gridCol>
                <a:gridCol w="2107147">
                  <a:extLst>
                    <a:ext uri="{9D8B030D-6E8A-4147-A177-3AD203B41FA5}">
                      <a16:colId xmlns:a16="http://schemas.microsoft.com/office/drawing/2014/main" val="1037664591"/>
                    </a:ext>
                  </a:extLst>
                </a:gridCol>
                <a:gridCol w="6475411">
                  <a:extLst>
                    <a:ext uri="{9D8B030D-6E8A-4147-A177-3AD203B41FA5}">
                      <a16:colId xmlns:a16="http://schemas.microsoft.com/office/drawing/2014/main" val="3508932799"/>
                    </a:ext>
                  </a:extLst>
                </a:gridCol>
              </a:tblGrid>
              <a:tr h="1218046">
                <a:tc>
                  <a:txBody>
                    <a:bodyPr/>
                    <a:lstStyle/>
                    <a:p>
                      <a:pPr algn="just">
                        <a:lnSpc>
                          <a:spcPct val="115000"/>
                        </a:lnSpc>
                        <a:spcBef>
                          <a:spcPts val="600"/>
                        </a:spcBef>
                        <a:spcAft>
                          <a:spcPts val="600"/>
                        </a:spcAft>
                      </a:pPr>
                      <a:r>
                        <a:rPr lang="pt-BR" sz="3200" b="1" dirty="0">
                          <a:effectLst/>
                          <a:latin typeface="Times New Roman" panose="02020603050405020304" pitchFamily="18" charset="0"/>
                          <a:cs typeface="Times New Roman" panose="02020603050405020304" pitchFamily="18" charset="0"/>
                        </a:rPr>
                        <a:t>2. Vấn đề văn học dân gian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77" marR="33977" marT="0" marB="0"/>
                </a:tc>
                <a:tc>
                  <a:txBody>
                    <a:bodyPr/>
                    <a:lstStyle/>
                    <a:p>
                      <a:pPr algn="just">
                        <a:lnSpc>
                          <a:spcPct val="115000"/>
                        </a:lnSpc>
                        <a:spcBef>
                          <a:spcPts val="600"/>
                        </a:spcBef>
                        <a:spcAft>
                          <a:spcPts val="600"/>
                        </a:spcAft>
                      </a:pPr>
                      <a:r>
                        <a:rPr lang="pt-BR" sz="3200" b="0" dirty="0">
                          <a:effectLst/>
                          <a:latin typeface="Times New Roman" panose="02020603050405020304" pitchFamily="18" charset="0"/>
                          <a:cs typeface="Times New Roman" panose="02020603050405020304" pitchFamily="18" charset="0"/>
                        </a:rPr>
                        <a:t>Là gì?</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77" marR="33977" marT="0" marB="0"/>
                </a:tc>
                <a:tc>
                  <a:txBody>
                    <a:bodyPr/>
                    <a:lstStyle/>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Vấn đề văn học dân gian là những điều có mâu thuẫn hoặc chưa rõ ràng trong văn học dân gian cần được xem xét, nghiên cứu, giải quyết. Đó có thể là những sự kiện chưa rõ, những chi tiết có nhiều cách hiểu, những đặc điểm hình thức mang nhiều ý nghĩa, những nhân vật gây nhiều tranh luận,... trong các tác phẩm văn học hoặc các thể loại văn học dân gian cần được làm rõ.</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77" marR="33977" marT="0" marB="0"/>
                </a:tc>
                <a:extLst>
                  <a:ext uri="{0D108BD9-81ED-4DB2-BD59-A6C34878D82A}">
                    <a16:rowId xmlns:a16="http://schemas.microsoft.com/office/drawing/2014/main" val="2719543675"/>
                  </a:ext>
                </a:extLst>
              </a:tr>
            </a:tbl>
          </a:graphicData>
        </a:graphic>
      </p:graphicFrame>
    </p:spTree>
    <p:extLst>
      <p:ext uri="{BB962C8B-B14F-4D97-AF65-F5344CB8AC3E}">
        <p14:creationId xmlns:p14="http://schemas.microsoft.com/office/powerpoint/2010/main" val="922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E2F64B-BCC0-41FC-B02F-864983384DCA}"/>
              </a:ext>
            </a:extLst>
          </p:cNvPr>
          <p:cNvGraphicFramePr>
            <a:graphicFrameLocks noGrp="1"/>
          </p:cNvGraphicFramePr>
          <p:nvPr>
            <p:extLst>
              <p:ext uri="{D42A27DB-BD31-4B8C-83A1-F6EECF244321}">
                <p14:modId xmlns:p14="http://schemas.microsoft.com/office/powerpoint/2010/main" val="645461571"/>
              </p:ext>
            </p:extLst>
          </p:nvPr>
        </p:nvGraphicFramePr>
        <p:xfrm>
          <a:off x="660400" y="758190"/>
          <a:ext cx="10858499" cy="5477510"/>
        </p:xfrm>
        <a:graphic>
          <a:graphicData uri="http://schemas.openxmlformats.org/drawingml/2006/table">
            <a:tbl>
              <a:tblPr firstRow="1" firstCol="1" bandRow="1">
                <a:tableStyleId>{ED083AE6-46FA-4A59-8FB0-9F97EB10719F}</a:tableStyleId>
              </a:tblPr>
              <a:tblGrid>
                <a:gridCol w="2275942">
                  <a:extLst>
                    <a:ext uri="{9D8B030D-6E8A-4147-A177-3AD203B41FA5}">
                      <a16:colId xmlns:a16="http://schemas.microsoft.com/office/drawing/2014/main" val="1763755309"/>
                    </a:ext>
                  </a:extLst>
                </a:gridCol>
                <a:gridCol w="1664234">
                  <a:extLst>
                    <a:ext uri="{9D8B030D-6E8A-4147-A177-3AD203B41FA5}">
                      <a16:colId xmlns:a16="http://schemas.microsoft.com/office/drawing/2014/main" val="1037664591"/>
                    </a:ext>
                  </a:extLst>
                </a:gridCol>
                <a:gridCol w="6918323">
                  <a:extLst>
                    <a:ext uri="{9D8B030D-6E8A-4147-A177-3AD203B41FA5}">
                      <a16:colId xmlns:a16="http://schemas.microsoft.com/office/drawing/2014/main" val="3508932799"/>
                    </a:ext>
                  </a:extLst>
                </a:gridCol>
              </a:tblGrid>
              <a:tr h="1399742">
                <a:tc>
                  <a:txBody>
                    <a:bodyPr/>
                    <a:lstStyle/>
                    <a:p>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Vấn đề văn học dân gian</a:t>
                      </a:r>
                      <a:endParaRPr lang="en-US" sz="2800" b="0" dirty="0">
                        <a:latin typeface="Times New Roman" panose="02020603050405020304" pitchFamily="18" charset="0"/>
                        <a:cs typeface="Times New Roman" panose="02020603050405020304" pitchFamily="18" charset="0"/>
                      </a:endParaRPr>
                    </a:p>
                  </a:txBody>
                  <a:tcPr/>
                </a:tc>
                <a:tc>
                  <a:txBody>
                    <a:bodyPr/>
                    <a:lstStyle/>
                    <a:p>
                      <a:pPr algn="just">
                        <a:lnSpc>
                          <a:spcPct val="115000"/>
                        </a:lnSpc>
                        <a:spcBef>
                          <a:spcPts val="600"/>
                        </a:spcBef>
                        <a:spcAft>
                          <a:spcPts val="600"/>
                        </a:spcAft>
                      </a:pPr>
                      <a:r>
                        <a:rPr lang="pt-BR" sz="2800" b="0" dirty="0">
                          <a:effectLst/>
                          <a:latin typeface="Times New Roman" panose="02020603050405020304" pitchFamily="18" charset="0"/>
                          <a:cs typeface="Times New Roman" panose="02020603050405020304" pitchFamily="18" charset="0"/>
                        </a:rPr>
                        <a:t>Phân loại</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77" marR="33977" marT="0" marB="0"/>
                </a:tc>
                <a:tc>
                  <a:txBody>
                    <a:bodyPr/>
                    <a:lstStyle/>
                    <a:p>
                      <a:pPr algn="just">
                        <a:lnSpc>
                          <a:spcPct val="115000"/>
                        </a:lnSpc>
                        <a:spcBef>
                          <a:spcPts val="600"/>
                        </a:spcBef>
                        <a:spcAft>
                          <a:spcPts val="600"/>
                        </a:spcAft>
                      </a:pPr>
                      <a:r>
                        <a:rPr lang="pt-BR" sz="2800" b="0" dirty="0">
                          <a:solidFill>
                            <a:srgbClr val="0D0D0D"/>
                          </a:solidFill>
                          <a:effectLst/>
                          <a:latin typeface="Times New Roman" panose="02020603050405020304" pitchFamily="18" charset="0"/>
                          <a:cs typeface="Times New Roman" panose="02020603050405020304" pitchFamily="18" charset="0"/>
                        </a:rPr>
                        <a:t>Có thể hệ thống hoá các vấn đề VHDG thành những loại sau:</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2800" b="0" dirty="0">
                          <a:solidFill>
                            <a:srgbClr val="0D0D0D"/>
                          </a:solidFill>
                          <a:effectLst/>
                          <a:latin typeface="Times New Roman" panose="02020603050405020304" pitchFamily="18" charset="0"/>
                          <a:cs typeface="Times New Roman" panose="02020603050405020304" pitchFamily="18" charset="0"/>
                        </a:rPr>
                        <a:t>- Loại vấn đề liên quan đến một tác phẩm cụ thể.</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2800" b="0" dirty="0">
                          <a:solidFill>
                            <a:srgbClr val="0D0D0D"/>
                          </a:solidFill>
                          <a:effectLst/>
                          <a:latin typeface="Times New Roman" panose="02020603050405020304" pitchFamily="18" charset="0"/>
                          <a:cs typeface="Times New Roman" panose="02020603050405020304" pitchFamily="18" charset="0"/>
                        </a:rPr>
                        <a:t>- Loại vấn đề liên quan đến một hình tượng nhân vật, một chi tiết nghệ thuật.</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2800" b="0" dirty="0">
                          <a:solidFill>
                            <a:srgbClr val="0D0D0D"/>
                          </a:solidFill>
                          <a:effectLst/>
                          <a:latin typeface="Times New Roman" panose="02020603050405020304" pitchFamily="18" charset="0"/>
                          <a:cs typeface="Times New Roman" panose="02020603050405020304" pitchFamily="18" charset="0"/>
                        </a:rPr>
                        <a:t>- Loại vấn đề liên quan đến các đặc điểm nội dung, hình thức của một hay một số thể loại.</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2800" b="0" dirty="0">
                          <a:solidFill>
                            <a:srgbClr val="0D0D0D"/>
                          </a:solidFill>
                          <a:effectLst/>
                          <a:latin typeface="Times New Roman" panose="02020603050405020304" pitchFamily="18" charset="0"/>
                          <a:cs typeface="Times New Roman" panose="02020603050405020304" pitchFamily="18" charset="0"/>
                        </a:rPr>
                        <a:t>- Loại vấn đề liên quan đến các đặc trưng của văn học dân gian</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77" marR="33977" marT="0" marB="0"/>
                </a:tc>
                <a:extLst>
                  <a:ext uri="{0D108BD9-81ED-4DB2-BD59-A6C34878D82A}">
                    <a16:rowId xmlns:a16="http://schemas.microsoft.com/office/drawing/2014/main" val="1174155313"/>
                  </a:ext>
                </a:extLst>
              </a:tr>
            </a:tbl>
          </a:graphicData>
        </a:graphic>
      </p:graphicFrame>
    </p:spTree>
    <p:extLst>
      <p:ext uri="{BB962C8B-B14F-4D97-AF65-F5344CB8AC3E}">
        <p14:creationId xmlns:p14="http://schemas.microsoft.com/office/powerpoint/2010/main" val="3747095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2D2084-4A08-4D72-91F3-2969EFD92EB8}"/>
              </a:ext>
            </a:extLst>
          </p:cNvPr>
          <p:cNvSpPr txBox="1"/>
          <p:nvPr/>
        </p:nvSpPr>
        <p:spPr>
          <a:xfrm>
            <a:off x="660400" y="78345"/>
            <a:ext cx="10858500" cy="1051955"/>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HƯỚNG DẪN </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CÁCH THỨC NGHIÊN CỨU MỘT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Diamond 7">
            <a:extLst>
              <a:ext uri="{FF2B5EF4-FFF2-40B4-BE49-F238E27FC236}">
                <a16:creationId xmlns:a16="http://schemas.microsoft.com/office/drawing/2014/main" id="{C0B40A0E-E2E8-4E93-B1ED-9F1B7AC33699}"/>
              </a:ext>
            </a:extLst>
          </p:cNvPr>
          <p:cNvSpPr/>
          <p:nvPr/>
        </p:nvSpPr>
        <p:spPr>
          <a:xfrm>
            <a:off x="885828" y="1151848"/>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185046-E15B-4F21-BFFE-01B91B63966F}"/>
              </a:ext>
            </a:extLst>
          </p:cNvPr>
          <p:cNvSpPr txBox="1"/>
          <p:nvPr/>
        </p:nvSpPr>
        <p:spPr>
          <a:xfrm>
            <a:off x="1003686" y="1158876"/>
            <a:ext cx="10975975" cy="523285"/>
          </a:xfrm>
          <a:prstGeom prst="rect">
            <a:avLst/>
          </a:prstGeom>
          <a:noFill/>
        </p:spPr>
        <p:txBody>
          <a:bodyPr wrap="square">
            <a:spAutoFit/>
          </a:bodyPr>
          <a:lstStyle/>
          <a:p>
            <a:pPr algn="just">
              <a:lnSpc>
                <a:spcPct val="115000"/>
              </a:lnSpc>
              <a:spcBef>
                <a:spcPts val="600"/>
              </a:spcBef>
              <a:spcAft>
                <a:spcPts val="600"/>
              </a:spcAft>
            </a:pPr>
            <a:r>
              <a:rPr lang="pt-BR"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1. XÁC ĐỊNH ĐỀ TÀI, MỤC ĐÍCH VÀ LẬP KẾ HOẠCH NGHIÊN CỨU</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415C3A-3517-440D-BBFD-C7D783C69979}"/>
              </a:ext>
            </a:extLst>
          </p:cNvPr>
          <p:cNvSpPr txBox="1"/>
          <p:nvPr/>
        </p:nvSpPr>
        <p:spPr>
          <a:xfrm>
            <a:off x="673100" y="1774465"/>
            <a:ext cx="6093618"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C59FF78-9B49-4BB7-8732-CA77C00F52EE}"/>
              </a:ext>
            </a:extLst>
          </p:cNvPr>
          <p:cNvGrpSpPr/>
          <p:nvPr/>
        </p:nvGrpSpPr>
        <p:grpSpPr>
          <a:xfrm>
            <a:off x="428621" y="2316610"/>
            <a:ext cx="9629779" cy="2196203"/>
            <a:chOff x="428621" y="2316610"/>
            <a:chExt cx="9629779" cy="2196203"/>
          </a:xfrm>
        </p:grpSpPr>
        <p:grpSp>
          <p:nvGrpSpPr>
            <p:cNvPr id="11" name="Group 10">
              <a:extLst>
                <a:ext uri="{FF2B5EF4-FFF2-40B4-BE49-F238E27FC236}">
                  <a16:creationId xmlns:a16="http://schemas.microsoft.com/office/drawing/2014/main" id="{4579E1A0-DB32-4A4C-8250-964A9A2DF37E}"/>
                </a:ext>
              </a:extLst>
            </p:cNvPr>
            <p:cNvGrpSpPr/>
            <p:nvPr/>
          </p:nvGrpSpPr>
          <p:grpSpPr>
            <a:xfrm>
              <a:off x="428621" y="2316610"/>
              <a:ext cx="9629779" cy="2196203"/>
              <a:chOff x="428621" y="2316610"/>
              <a:chExt cx="9629779" cy="2196203"/>
            </a:xfrm>
          </p:grpSpPr>
          <p:sp>
            <p:nvSpPr>
              <p:cNvPr id="9" name="Rectangle: Rounded Corners 8">
                <a:extLst>
                  <a:ext uri="{FF2B5EF4-FFF2-40B4-BE49-F238E27FC236}">
                    <a16:creationId xmlns:a16="http://schemas.microsoft.com/office/drawing/2014/main" id="{EA5FE653-A5E6-4EF8-A7C8-A9C53B1C1C50}"/>
                  </a:ext>
                </a:extLst>
              </p:cNvPr>
              <p:cNvSpPr/>
              <p:nvPr/>
            </p:nvSpPr>
            <p:spPr>
              <a:xfrm>
                <a:off x="1498201" y="2643186"/>
                <a:ext cx="8560199" cy="1571625"/>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A7FEB6-04B3-4301-97E7-8246034E3A60}"/>
                  </a:ext>
                </a:extLst>
              </p:cNvPr>
              <p:cNvSpPr/>
              <p:nvPr/>
            </p:nvSpPr>
            <p:spPr>
              <a:xfrm>
                <a:off x="428621" y="2316610"/>
                <a:ext cx="2185992" cy="219620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AE2CF64-E380-4E20-8505-84E92955D533}"/>
                </a:ext>
              </a:extLst>
            </p:cNvPr>
            <p:cNvSpPr txBox="1"/>
            <p:nvPr/>
          </p:nvSpPr>
          <p:spPr>
            <a:xfrm>
              <a:off x="501835" y="2867619"/>
              <a:ext cx="2025253" cy="1077218"/>
            </a:xfrm>
            <a:prstGeom prst="rect">
              <a:avLst/>
            </a:prstGeom>
            <a:noFill/>
          </p:spPr>
          <p:txBody>
            <a:bodyPr wrap="square">
              <a:spAutoFit/>
            </a:bodyPr>
            <a:lstStyle/>
            <a:p>
              <a:pPr algn="ctr"/>
              <a:r>
                <a:rPr lang="en-US" sz="3200" b="1" dirty="0" err="1">
                  <a:solidFill>
                    <a:srgbClr val="0D0D0D"/>
                  </a:solidFill>
                  <a:effectLst/>
                  <a:latin typeface="Times New Roman" panose="02020603050405020304" pitchFamily="18" charset="0"/>
                  <a:ea typeface="Times New Roman" panose="02020603050405020304" pitchFamily="18" charset="0"/>
                </a:rPr>
                <a:t>Xác</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định</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đề</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tài</a:t>
              </a:r>
              <a:r>
                <a:rPr lang="en-US" sz="3200" b="1" dirty="0">
                  <a:solidFill>
                    <a:srgbClr val="0D0D0D"/>
                  </a:solidFill>
                  <a:effectLst/>
                  <a:latin typeface="Times New Roman" panose="02020603050405020304" pitchFamily="18" charset="0"/>
                  <a:ea typeface="Times New Roman" panose="02020603050405020304" pitchFamily="18" charset="0"/>
                </a:rPr>
                <a:t> </a:t>
              </a:r>
              <a:endParaRPr lang="en-US" sz="3200" dirty="0"/>
            </a:p>
          </p:txBody>
        </p:sp>
        <p:sp>
          <p:nvSpPr>
            <p:cNvPr id="20" name="TextBox 19">
              <a:extLst>
                <a:ext uri="{FF2B5EF4-FFF2-40B4-BE49-F238E27FC236}">
                  <a16:creationId xmlns:a16="http://schemas.microsoft.com/office/drawing/2014/main" id="{2E31044A-3DBB-4DCC-9AA7-7315C96BB679}"/>
                </a:ext>
              </a:extLst>
            </p:cNvPr>
            <p:cNvSpPr txBox="1"/>
            <p:nvPr/>
          </p:nvSpPr>
          <p:spPr>
            <a:xfrm>
              <a:off x="2957512" y="2671762"/>
              <a:ext cx="6757988" cy="1569660"/>
            </a:xfrm>
            <a:prstGeom prst="rect">
              <a:avLst/>
            </a:prstGeom>
            <a:noFill/>
          </p:spPr>
          <p:txBody>
            <a:bodyPr wrap="square">
              <a:spAutoFit/>
            </a:bodyPr>
            <a:lstStyle/>
            <a:p>
              <a:r>
                <a:rPr lang="en-US" sz="3200" dirty="0" err="1">
                  <a:solidFill>
                    <a:srgbClr val="0D0D0D"/>
                  </a:solidFill>
                  <a:latin typeface="Times New Roman" panose="02020603050405020304" pitchFamily="18" charset="0"/>
                  <a:ea typeface="Times New Roman" panose="02020603050405020304" pitchFamily="18" charset="0"/>
                </a:rPr>
                <a:t>K</a:t>
              </a:r>
              <a:r>
                <a:rPr lang="en-US" sz="3200" dirty="0" err="1">
                  <a:solidFill>
                    <a:srgbClr val="0D0D0D"/>
                  </a:solidFill>
                  <a:effectLst/>
                  <a:latin typeface="Times New Roman" panose="02020603050405020304" pitchFamily="18" charset="0"/>
                  <a:ea typeface="Times New Roman" panose="02020603050405020304" pitchFamily="18" charset="0"/>
                </a:rPr>
                <a:t>hoanh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vùng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lấy</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khía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cạnh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mảng</a:t>
              </a:r>
              <a:r>
                <a:rPr lang="en-US" sz="3200" dirty="0">
                  <a:solidFill>
                    <a:srgbClr val="0D0D0D"/>
                  </a:solidFill>
                  <a:effectLst/>
                  <a:latin typeface="Times New Roman" panose="02020603050405020304" pitchFamily="18" charset="0"/>
                  <a:ea typeface="Times New Roman" panose="02020603050405020304" pitchFamily="18" charset="0"/>
                </a:rPr>
                <a:t> hay </a:t>
              </a:r>
              <a:r>
                <a:rPr lang="en-US" sz="3200" dirty="0" err="1">
                  <a:solidFill>
                    <a:srgbClr val="0D0D0D"/>
                  </a:solidFill>
                  <a:effectLst/>
                  <a:latin typeface="Times New Roman" panose="02020603050405020304" pitchFamily="18" charset="0"/>
                  <a:ea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nhánh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nhiều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mặt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văn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học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để</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tìm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hiểu</a:t>
              </a:r>
              <a:r>
                <a:rPr lang="en-US" sz="3200" dirty="0">
                  <a:solidFill>
                    <a:srgbClr val="0D0D0D"/>
                  </a:solidFill>
                  <a:effectLst/>
                  <a:latin typeface="Times New Roman" panose="02020603050405020304" pitchFamily="18" charset="0"/>
                  <a:ea typeface="Times New Roman" panose="02020603050405020304" pitchFamily="18" charset="0"/>
                </a:rPr>
                <a:t>.</a:t>
              </a:r>
              <a:endParaRPr lang="en-US" sz="3200" dirty="0"/>
            </a:p>
          </p:txBody>
        </p:sp>
      </p:grpSp>
      <p:grpSp>
        <p:nvGrpSpPr>
          <p:cNvPr id="23" name="Group 22">
            <a:extLst>
              <a:ext uri="{FF2B5EF4-FFF2-40B4-BE49-F238E27FC236}">
                <a16:creationId xmlns:a16="http://schemas.microsoft.com/office/drawing/2014/main" id="{AF600A6A-2057-4B6A-A4C3-D7F87728E763}"/>
              </a:ext>
            </a:extLst>
          </p:cNvPr>
          <p:cNvGrpSpPr/>
          <p:nvPr/>
        </p:nvGrpSpPr>
        <p:grpSpPr>
          <a:xfrm>
            <a:off x="1581151" y="4495846"/>
            <a:ext cx="10180640" cy="2104669"/>
            <a:chOff x="1309684" y="4495846"/>
            <a:chExt cx="10180640" cy="2104669"/>
          </a:xfrm>
        </p:grpSpPr>
        <p:grpSp>
          <p:nvGrpSpPr>
            <p:cNvPr id="12" name="Group 11">
              <a:extLst>
                <a:ext uri="{FF2B5EF4-FFF2-40B4-BE49-F238E27FC236}">
                  <a16:creationId xmlns:a16="http://schemas.microsoft.com/office/drawing/2014/main" id="{C2AE50CE-B32F-484B-AB9F-A91FD3B664E2}"/>
                </a:ext>
              </a:extLst>
            </p:cNvPr>
            <p:cNvGrpSpPr/>
            <p:nvPr/>
          </p:nvGrpSpPr>
          <p:grpSpPr>
            <a:xfrm>
              <a:off x="1309684" y="4495846"/>
              <a:ext cx="9977441" cy="2104669"/>
              <a:chOff x="428621" y="2316610"/>
              <a:chExt cx="9977441" cy="2196203"/>
            </a:xfrm>
          </p:grpSpPr>
          <p:sp>
            <p:nvSpPr>
              <p:cNvPr id="13" name="Rectangle: Rounded Corners 12">
                <a:extLst>
                  <a:ext uri="{FF2B5EF4-FFF2-40B4-BE49-F238E27FC236}">
                    <a16:creationId xmlns:a16="http://schemas.microsoft.com/office/drawing/2014/main" id="{23888531-528F-4FF1-8E5C-2C49F8DD4232}"/>
                  </a:ext>
                </a:extLst>
              </p:cNvPr>
              <p:cNvSpPr/>
              <p:nvPr/>
            </p:nvSpPr>
            <p:spPr>
              <a:xfrm>
                <a:off x="1498201" y="2643186"/>
                <a:ext cx="8907861" cy="1571625"/>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A0B99BE-EC8F-474E-8142-24E05726DA46}"/>
                  </a:ext>
                </a:extLst>
              </p:cNvPr>
              <p:cNvSpPr/>
              <p:nvPr/>
            </p:nvSpPr>
            <p:spPr>
              <a:xfrm>
                <a:off x="428621" y="2316610"/>
                <a:ext cx="2185992" cy="219620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411DEB86-419F-40D9-AC48-C54E76CA9564}"/>
                </a:ext>
              </a:extLst>
            </p:cNvPr>
            <p:cNvSpPr txBox="1"/>
            <p:nvPr/>
          </p:nvSpPr>
          <p:spPr>
            <a:xfrm>
              <a:off x="1550192" y="4837838"/>
              <a:ext cx="1707358" cy="1384995"/>
            </a:xfrm>
            <a:prstGeom prst="rect">
              <a:avLst/>
            </a:prstGeom>
            <a:noFill/>
          </p:spPr>
          <p:txBody>
            <a:bodyPr wrap="square">
              <a:spAutoFit/>
            </a:bodyPr>
            <a:lstStyle/>
            <a:p>
              <a:pPr algn="ctr"/>
              <a:r>
                <a:rPr lang="en-US" sz="2800" b="1" dirty="0" err="1">
                  <a:solidFill>
                    <a:srgbClr val="0D0D0D"/>
                  </a:solidFill>
                  <a:effectLst/>
                  <a:latin typeface="Times New Roman" panose="02020603050405020304" pitchFamily="18" charset="0"/>
                  <a:ea typeface="Times New Roman" panose="02020603050405020304" pitchFamily="18" charset="0"/>
                </a:rPr>
                <a:t>Tính</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vấn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tài</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p>
          </p:txBody>
        </p:sp>
        <p:sp>
          <p:nvSpPr>
            <p:cNvPr id="22" name="TextBox 21">
              <a:extLst>
                <a:ext uri="{FF2B5EF4-FFF2-40B4-BE49-F238E27FC236}">
                  <a16:creationId xmlns:a16="http://schemas.microsoft.com/office/drawing/2014/main" id="{A9AB6ACC-B5B0-45CC-8A2C-C1DAD557BEC6}"/>
                </a:ext>
              </a:extLst>
            </p:cNvPr>
            <p:cNvSpPr txBox="1"/>
            <p:nvPr/>
          </p:nvSpPr>
          <p:spPr>
            <a:xfrm>
              <a:off x="3690541" y="5051839"/>
              <a:ext cx="7799783" cy="1077218"/>
            </a:xfrm>
            <a:prstGeom prst="rect">
              <a:avLst/>
            </a:prstGeom>
            <a:noFill/>
          </p:spPr>
          <p:txBody>
            <a:bodyPr wrap="square">
              <a:spAutoFit/>
            </a:bodyPr>
            <a:lstStyle/>
            <a:p>
              <a:r>
                <a:rPr lang="en-US" sz="3200" dirty="0" err="1">
                  <a:solidFill>
                    <a:srgbClr val="0D0D0D"/>
                  </a:solidFill>
                  <a:latin typeface="Times New Roman" panose="02020603050405020304" pitchFamily="18" charset="0"/>
                  <a:ea typeface="Times New Roman" panose="02020603050405020304" pitchFamily="18" charset="0"/>
                </a:rPr>
                <a:t>T</a:t>
              </a:r>
              <a:r>
                <a:rPr lang="en-US" sz="3200" dirty="0" err="1">
                  <a:solidFill>
                    <a:srgbClr val="0D0D0D"/>
                  </a:solidFill>
                  <a:effectLst/>
                  <a:latin typeface="Times New Roman" panose="02020603050405020304" pitchFamily="18" charset="0"/>
                  <a:ea typeface="Times New Roman" panose="02020603050405020304" pitchFamily="18" charset="0"/>
                </a:rPr>
                <a:t>hường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chứa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hai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yếu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tố</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trở</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lên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đối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tượng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đặc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điểm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tạo</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ra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vấn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tác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phẩm</a:t>
              </a:r>
              <a:r>
                <a:rPr lang="en-US" sz="3200" dirty="0">
                  <a:solidFill>
                    <a:srgbClr val="0D0D0D"/>
                  </a:solidFill>
                  <a:effectLst/>
                  <a:latin typeface="Times New Roman" panose="02020603050405020304" pitchFamily="18" charset="0"/>
                  <a:ea typeface="Times New Roman" panose="02020603050405020304" pitchFamily="18" charset="0"/>
                </a:rPr>
                <a:t>.</a:t>
              </a:r>
              <a:r>
                <a:rPr lang="en-US" sz="3200" b="1" dirty="0">
                  <a:solidFill>
                    <a:srgbClr val="0D0D0D"/>
                  </a:solidFill>
                  <a:effectLst/>
                  <a:latin typeface="Times New Roman" panose="02020603050405020304" pitchFamily="18" charset="0"/>
                  <a:ea typeface="Times New Roman" panose="02020603050405020304" pitchFamily="18" charset="0"/>
                </a:rPr>
                <a:t> </a:t>
              </a:r>
              <a:endParaRPr lang="en-US" sz="3200" dirty="0"/>
            </a:p>
          </p:txBody>
        </p:sp>
      </p:grpSp>
    </p:spTree>
    <p:extLst>
      <p:ext uri="{BB962C8B-B14F-4D97-AF65-F5344CB8AC3E}">
        <p14:creationId xmlns:p14="http://schemas.microsoft.com/office/powerpoint/2010/main" val="3816657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3EB87D-FBFF-46D1-9C91-A573F0CA289A}"/>
              </a:ext>
            </a:extLst>
          </p:cNvPr>
          <p:cNvSpPr txBox="1"/>
          <p:nvPr/>
        </p:nvSpPr>
        <p:spPr>
          <a:xfrm>
            <a:off x="660400" y="231874"/>
            <a:ext cx="10833100" cy="556434"/>
          </a:xfrm>
          <a:prstGeom prst="rect">
            <a:avLst/>
          </a:prstGeom>
          <a:noFill/>
        </p:spPr>
        <p:txBody>
          <a:bodyPr wrap="square">
            <a:spAutoFit/>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02: Bảng lựa chọn đề tài nghiên 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FB7A499-9941-4035-9A6D-B594D200B58E}"/>
              </a:ext>
            </a:extLst>
          </p:cNvPr>
          <p:cNvGraphicFramePr>
            <a:graphicFrameLocks noGrp="1"/>
          </p:cNvGraphicFramePr>
          <p:nvPr>
            <p:extLst>
              <p:ext uri="{D42A27DB-BD31-4B8C-83A1-F6EECF244321}">
                <p14:modId xmlns:p14="http://schemas.microsoft.com/office/powerpoint/2010/main" val="3601370876"/>
              </p:ext>
            </p:extLst>
          </p:nvPr>
        </p:nvGraphicFramePr>
        <p:xfrm>
          <a:off x="501650" y="1130300"/>
          <a:ext cx="11188700" cy="4882731"/>
        </p:xfrm>
        <a:graphic>
          <a:graphicData uri="http://schemas.openxmlformats.org/drawingml/2006/table">
            <a:tbl>
              <a:tblPr firstRow="1" firstCol="1" bandRow="1">
                <a:tableStyleId>{ED083AE6-46FA-4A59-8FB0-9F97EB10719F}</a:tableStyleId>
              </a:tblPr>
              <a:tblGrid>
                <a:gridCol w="6127750">
                  <a:extLst>
                    <a:ext uri="{9D8B030D-6E8A-4147-A177-3AD203B41FA5}">
                      <a16:colId xmlns:a16="http://schemas.microsoft.com/office/drawing/2014/main" val="2879014301"/>
                    </a:ext>
                  </a:extLst>
                </a:gridCol>
                <a:gridCol w="2028825">
                  <a:extLst>
                    <a:ext uri="{9D8B030D-6E8A-4147-A177-3AD203B41FA5}">
                      <a16:colId xmlns:a16="http://schemas.microsoft.com/office/drawing/2014/main" val="1622877887"/>
                    </a:ext>
                  </a:extLst>
                </a:gridCol>
                <a:gridCol w="3032125">
                  <a:extLst>
                    <a:ext uri="{9D8B030D-6E8A-4147-A177-3AD203B41FA5}">
                      <a16:colId xmlns:a16="http://schemas.microsoft.com/office/drawing/2014/main" val="4118296126"/>
                    </a:ext>
                  </a:extLst>
                </a:gridCol>
              </a:tblGrid>
              <a:tr h="739457">
                <a:tc>
                  <a:txBody>
                    <a:bodyPr/>
                    <a:lstStyle/>
                    <a:p>
                      <a:pPr algn="just">
                        <a:lnSpc>
                          <a:spcPct val="100000"/>
                        </a:lnSpc>
                        <a:spcBef>
                          <a:spcPts val="600"/>
                        </a:spcBef>
                        <a:spcAft>
                          <a:spcPts val="600"/>
                        </a:spcAft>
                      </a:pPr>
                      <a:r>
                        <a:rPr lang="pt-BR" sz="28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solidFill>
                      <a:srgbClr val="FFFF00"/>
                    </a:solidFill>
                  </a:tcPr>
                </a:tc>
                <a:tc>
                  <a:txBody>
                    <a:bodyPr/>
                    <a:lstStyle/>
                    <a:p>
                      <a:pPr algn="ctr">
                        <a:lnSpc>
                          <a:spcPct val="100000"/>
                        </a:lnSpc>
                        <a:spcBef>
                          <a:spcPts val="600"/>
                        </a:spcBef>
                        <a:spcAft>
                          <a:spcPts val="600"/>
                        </a:spcAft>
                      </a:pPr>
                      <a:r>
                        <a:rPr lang="en-US" sz="2800" b="1" dirty="0" err="1">
                          <a:effectLst/>
                          <a:latin typeface="Times New Roman" panose="02020603050405020304" pitchFamily="18" charset="0"/>
                          <a:cs typeface="Times New Roman" panose="02020603050405020304" pitchFamily="18" charset="0"/>
                        </a:rPr>
                        <a:t>Lựa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chọn</a:t>
                      </a:r>
                      <a:endParaRPr lang="en-US" sz="2800" dirty="0">
                        <a:effectLst/>
                        <a:latin typeface="Times New Roman" panose="02020603050405020304" pitchFamily="18" charset="0"/>
                        <a:cs typeface="Times New Roman" panose="02020603050405020304" pitchFamily="18" charset="0"/>
                      </a:endParaRPr>
                    </a:p>
                    <a:p>
                      <a:pPr algn="ctr">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a:t>
                      </a:r>
                      <a:r>
                        <a:rPr lang="en-US" sz="2800" b="1" dirty="0" err="1">
                          <a:effectLst/>
                          <a:latin typeface="Times New Roman" panose="02020603050405020304" pitchFamily="18" charset="0"/>
                          <a:cs typeface="Times New Roman" panose="02020603050405020304" pitchFamily="18" charset="0"/>
                        </a:rPr>
                        <a:t>tích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dấu</a:t>
                      </a:r>
                      <a:r>
                        <a:rPr lang="en-US" sz="2800" b="1" dirty="0">
                          <a:effectLst/>
                          <a:latin typeface="Times New Roman" panose="02020603050405020304" pitchFamily="18" charset="0"/>
                          <a:cs typeface="Times New Roman" panose="02020603050405020304" pitchFamily="18" charset="0"/>
                        </a:rPr>
                        <a:t> X)</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solidFill>
                      <a:srgbClr val="FFFF00"/>
                    </a:solidFill>
                  </a:tcPr>
                </a:tc>
                <a:tc>
                  <a:txBody>
                    <a:bodyPr/>
                    <a:lstStyle/>
                    <a:p>
                      <a:pPr algn="ctr">
                        <a:lnSpc>
                          <a:spcPct val="100000"/>
                        </a:lnSpc>
                        <a:spcBef>
                          <a:spcPts val="600"/>
                        </a:spcBef>
                        <a:spcAft>
                          <a:spcPts val="600"/>
                        </a:spcAft>
                      </a:pPr>
                      <a:r>
                        <a:rPr lang="en-US" sz="2800" b="1" dirty="0" err="1">
                          <a:effectLst/>
                          <a:latin typeface="Times New Roman" panose="02020603050405020304" pitchFamily="18" charset="0"/>
                          <a:cs typeface="Times New Roman" panose="02020603050405020304" pitchFamily="18" charset="0"/>
                        </a:rPr>
                        <a:t>Lí</a:t>
                      </a:r>
                      <a:r>
                        <a:rPr lang="en-US" sz="2800" b="1" dirty="0">
                          <a:effectLst/>
                          <a:latin typeface="Times New Roman" panose="02020603050405020304" pitchFamily="18" charset="0"/>
                          <a:cs typeface="Times New Roman" panose="02020603050405020304" pitchFamily="18" charset="0"/>
                        </a:rPr>
                        <a:t> do </a:t>
                      </a:r>
                      <a:r>
                        <a:rPr lang="en-US" sz="2800" b="1" dirty="0" err="1">
                          <a:effectLst/>
                          <a:latin typeface="Times New Roman" panose="02020603050405020304" pitchFamily="18" charset="0"/>
                          <a:cs typeface="Times New Roman" panose="02020603050405020304" pitchFamily="18" charset="0"/>
                        </a:rPr>
                        <a:t>lựa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chọn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solidFill>
                      <a:srgbClr val="FFFF00"/>
                    </a:solidFill>
                  </a:tcPr>
                </a:tc>
                <a:extLst>
                  <a:ext uri="{0D108BD9-81ED-4DB2-BD59-A6C34878D82A}">
                    <a16:rowId xmlns:a16="http://schemas.microsoft.com/office/drawing/2014/main" val="165647914"/>
                  </a:ext>
                </a:extLst>
              </a:tr>
              <a:tr h="603880">
                <a:tc>
                  <a:txBody>
                    <a:bodyPr/>
                    <a:lstStyle/>
                    <a:p>
                      <a:pPr algn="just">
                        <a:lnSpc>
                          <a:spcPct val="100000"/>
                        </a:lnSpc>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Về</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một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đặc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điểm</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hình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thức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của</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tục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ngữ</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cách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gieo</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vần</a:t>
                      </a:r>
                      <a:endParaRPr lang="en-US" sz="28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extLst>
                  <a:ext uri="{0D108BD9-81ED-4DB2-BD59-A6C34878D82A}">
                    <a16:rowId xmlns:a16="http://schemas.microsoft.com/office/drawing/2014/main" val="2703783789"/>
                  </a:ext>
                </a:extLst>
              </a:tr>
              <a:tr h="619160">
                <a:tc>
                  <a:txBody>
                    <a:bodyPr/>
                    <a:lstStyle/>
                    <a:p>
                      <a:pPr algn="just">
                        <a:lnSpc>
                          <a:spcPct val="100000"/>
                        </a:lnSpc>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Nghệ</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thuật</a:t>
                      </a:r>
                      <a:r>
                        <a:rPr lang="en-US" sz="2800" b="0" dirty="0">
                          <a:solidFill>
                            <a:srgbClr val="002060"/>
                          </a:solidFill>
                          <a:effectLst/>
                          <a:latin typeface="Times New Roman" panose="02020603050405020304" pitchFamily="18" charset="0"/>
                          <a:cs typeface="Times New Roman" panose="02020603050405020304" pitchFamily="18" charset="0"/>
                        </a:rPr>
                        <a:t> so </a:t>
                      </a:r>
                      <a:r>
                        <a:rPr lang="en-US" sz="2800" b="0" dirty="0" err="1">
                          <a:solidFill>
                            <a:srgbClr val="002060"/>
                          </a:solidFill>
                          <a:effectLst/>
                          <a:latin typeface="Times New Roman" panose="02020603050405020304" pitchFamily="18" charset="0"/>
                          <a:cs typeface="Times New Roman" panose="02020603050405020304" pitchFamily="18" charset="0"/>
                        </a:rPr>
                        <a:t>sánh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ví</a:t>
                      </a:r>
                      <a:r>
                        <a:rPr lang="en-US" sz="2800" b="0" dirty="0">
                          <a:solidFill>
                            <a:srgbClr val="002060"/>
                          </a:solidFill>
                          <a:effectLst/>
                          <a:latin typeface="Times New Roman" panose="02020603050405020304" pitchFamily="18" charset="0"/>
                          <a:cs typeface="Times New Roman" panose="02020603050405020304" pitchFamily="18" charset="0"/>
                        </a:rPr>
                        <a:t> von </a:t>
                      </a:r>
                      <a:r>
                        <a:rPr lang="en-US" sz="2800" b="0" dirty="0" err="1">
                          <a:solidFill>
                            <a:srgbClr val="002060"/>
                          </a:solidFill>
                          <a:effectLst/>
                          <a:latin typeface="Times New Roman" panose="02020603050405020304" pitchFamily="18" charset="0"/>
                          <a:cs typeface="Times New Roman" panose="02020603050405020304" pitchFamily="18" charset="0"/>
                        </a:rPr>
                        <a:t>trong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những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câu</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hát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dân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gian</a:t>
                      </a:r>
                      <a:r>
                        <a:rPr lang="en-US" sz="2800" b="0" dirty="0">
                          <a:solidFill>
                            <a:srgbClr val="002060"/>
                          </a:solidFill>
                          <a:effectLst/>
                          <a:latin typeface="Times New Roman" panose="02020603050405020304" pitchFamily="18" charset="0"/>
                          <a:cs typeface="Times New Roman" panose="02020603050405020304" pitchFamily="18" charset="0"/>
                        </a:rPr>
                        <a:t> than </a:t>
                      </a:r>
                      <a:r>
                        <a:rPr lang="en-US" sz="2800" b="0" dirty="0" err="1">
                          <a:solidFill>
                            <a:srgbClr val="002060"/>
                          </a:solidFill>
                          <a:effectLst/>
                          <a:latin typeface="Times New Roman" panose="02020603050405020304" pitchFamily="18" charset="0"/>
                          <a:cs typeface="Times New Roman" panose="02020603050405020304" pitchFamily="18" charset="0"/>
                        </a:rPr>
                        <a:t>thân</a:t>
                      </a:r>
                      <a:endParaRPr lang="en-US" sz="28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extLst>
                  <a:ext uri="{0D108BD9-81ED-4DB2-BD59-A6C34878D82A}">
                    <a16:rowId xmlns:a16="http://schemas.microsoft.com/office/drawing/2014/main" val="1682936774"/>
                  </a:ext>
                </a:extLst>
              </a:tr>
              <a:tr h="853205">
                <a:tc>
                  <a:txBody>
                    <a:bodyPr/>
                    <a:lstStyle/>
                    <a:p>
                      <a:pPr algn="just">
                        <a:lnSpc>
                          <a:spcPct val="100000"/>
                        </a:lnSpc>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Hiện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truyền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thuyết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hoá</a:t>
                      </a:r>
                      <a:r>
                        <a:rPr lang="en-US" sz="2800" b="0" dirty="0">
                          <a:solidFill>
                            <a:srgbClr val="002060"/>
                          </a:solidFill>
                          <a:effectLst/>
                          <a:latin typeface="Times New Roman" panose="02020603050405020304" pitchFamily="18" charset="0"/>
                          <a:cs typeface="Times New Roman" panose="02020603050405020304" pitchFamily="18" charset="0"/>
                        </a:rPr>
                        <a:t>/</a:t>
                      </a:r>
                      <a:r>
                        <a:rPr lang="en-US" sz="2800" b="0" dirty="0" err="1">
                          <a:solidFill>
                            <a:srgbClr val="002060"/>
                          </a:solidFill>
                          <a:effectLst/>
                          <a:latin typeface="Times New Roman" panose="02020603050405020304" pitchFamily="18" charset="0"/>
                          <a:cs typeface="Times New Roman" panose="02020603050405020304" pitchFamily="18" charset="0"/>
                        </a:rPr>
                        <a:t>thần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thoại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hoá</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trường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hợp</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Sơn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Tinh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Thuỷ</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Tinh</a:t>
                      </a:r>
                      <a:endParaRPr lang="en-US" sz="28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extLst>
                  <a:ext uri="{0D108BD9-81ED-4DB2-BD59-A6C34878D82A}">
                    <a16:rowId xmlns:a16="http://schemas.microsoft.com/office/drawing/2014/main" val="3746659162"/>
                  </a:ext>
                </a:extLst>
              </a:tr>
              <a:tr h="463131">
                <a:tc>
                  <a:txBody>
                    <a:bodyPr/>
                    <a:lstStyle/>
                    <a:p>
                      <a:pPr algn="just">
                        <a:lnSpc>
                          <a:spcPct val="100000"/>
                        </a:lnSpc>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Cái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kết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có</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hậu</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trong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truyện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cổ</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tích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thần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kì</a:t>
                      </a:r>
                      <a:endParaRPr lang="en-US" sz="28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extLst>
                  <a:ext uri="{0D108BD9-81ED-4DB2-BD59-A6C34878D82A}">
                    <a16:rowId xmlns:a16="http://schemas.microsoft.com/office/drawing/2014/main" val="44156412"/>
                  </a:ext>
                </a:extLst>
              </a:tr>
              <a:tr h="619160">
                <a:tc>
                  <a:txBody>
                    <a:bodyPr/>
                    <a:lstStyle/>
                    <a:p>
                      <a:pPr algn="just">
                        <a:lnSpc>
                          <a:spcPct val="100000"/>
                        </a:lnSpc>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Cách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nói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ngược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trong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bài</a:t>
                      </a:r>
                      <a:r>
                        <a:rPr lang="en-US" sz="2800" b="0" dirty="0">
                          <a:solidFill>
                            <a:srgbClr val="002060"/>
                          </a:solidFill>
                          <a:effectLst/>
                          <a:latin typeface="Times New Roman" panose="02020603050405020304" pitchFamily="18" charset="0"/>
                          <a:cs typeface="Times New Roman" panose="02020603050405020304" pitchFamily="18" charset="0"/>
                        </a:rPr>
                        <a:t> ca </a:t>
                      </a:r>
                      <a:r>
                        <a:rPr lang="en-US" sz="2800" b="0" dirty="0" err="1">
                          <a:solidFill>
                            <a:srgbClr val="002060"/>
                          </a:solidFill>
                          <a:effectLst/>
                          <a:latin typeface="Times New Roman" panose="02020603050405020304" pitchFamily="18" charset="0"/>
                          <a:cs typeface="Times New Roman" panose="02020603050405020304" pitchFamily="18" charset="0"/>
                        </a:rPr>
                        <a:t>dao</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đồng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dao</a:t>
                      </a:r>
                      <a:r>
                        <a:rPr lang="en-US" sz="2800" b="0" dirty="0">
                          <a:solidFill>
                            <a:srgbClr val="002060"/>
                          </a:solidFill>
                          <a:effectLst/>
                          <a:latin typeface="Times New Roman" panose="02020603050405020304" pitchFamily="18" charset="0"/>
                          <a:cs typeface="Times New Roman" panose="02020603050405020304" pitchFamily="18" charset="0"/>
                        </a:rPr>
                        <a:t> Sang </a:t>
                      </a:r>
                      <a:r>
                        <a:rPr lang="en-US" sz="2800" b="0" dirty="0" err="1">
                          <a:solidFill>
                            <a:srgbClr val="002060"/>
                          </a:solidFill>
                          <a:effectLst/>
                          <a:latin typeface="Times New Roman" panose="02020603050405020304" pitchFamily="18" charset="0"/>
                          <a:cs typeface="Times New Roman" panose="02020603050405020304" pitchFamily="18" charset="0"/>
                        </a:rPr>
                        <a:t>tuần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tháng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Sáu</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giá</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chân</a:t>
                      </a:r>
                      <a:endParaRPr lang="en-US" sz="28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tc>
                  <a:txBody>
                    <a:bodyPr/>
                    <a:lstStyle/>
                    <a:p>
                      <a:pPr algn="just">
                        <a:lnSpc>
                          <a:spcPct val="100000"/>
                        </a:lnSpc>
                        <a:spcBef>
                          <a:spcPts val="600"/>
                        </a:spcBef>
                        <a:spcAft>
                          <a:spcPts val="600"/>
                        </a:spcAft>
                      </a:pPr>
                      <a:r>
                        <a:rPr lang="en-US" sz="2800" b="1"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97" marR="26397" marT="0" marB="0"/>
                </a:tc>
                <a:extLst>
                  <a:ext uri="{0D108BD9-81ED-4DB2-BD59-A6C34878D82A}">
                    <a16:rowId xmlns:a16="http://schemas.microsoft.com/office/drawing/2014/main" val="2318395894"/>
                  </a:ext>
                </a:extLst>
              </a:tr>
            </a:tbl>
          </a:graphicData>
        </a:graphic>
      </p:graphicFrame>
    </p:spTree>
    <p:extLst>
      <p:ext uri="{BB962C8B-B14F-4D97-AF65-F5344CB8AC3E}">
        <p14:creationId xmlns:p14="http://schemas.microsoft.com/office/powerpoint/2010/main" val="4101123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B40E075-30AB-41D6-BFDD-B25C4985C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4101"/>
            <a:ext cx="4202870" cy="2878523"/>
          </a:xfrm>
          <a:custGeom>
            <a:avLst/>
            <a:gdLst>
              <a:gd name="connsiteX0" fmla="*/ 4202870 w 4202870"/>
              <a:gd name="connsiteY0" fmla="*/ 2878523 h 2878523"/>
              <a:gd name="connsiteX1" fmla="*/ 0 w 4202870"/>
              <a:gd name="connsiteY1" fmla="*/ 2878523 h 2878523"/>
              <a:gd name="connsiteX2" fmla="*/ 2878523 w 4202870"/>
              <a:gd name="connsiteY2" fmla="*/ 0 h 2878523"/>
              <a:gd name="connsiteX3" fmla="*/ 4202870 w 4202870"/>
              <a:gd name="connsiteY3" fmla="*/ 1324347 h 2878523"/>
            </a:gdLst>
            <a:ahLst/>
            <a:cxnLst>
              <a:cxn ang="0">
                <a:pos x="connsiteX0" y="connsiteY0"/>
              </a:cxn>
              <a:cxn ang="0">
                <a:pos x="connsiteX1" y="connsiteY1"/>
              </a:cxn>
              <a:cxn ang="0">
                <a:pos x="connsiteX2" y="connsiteY2"/>
              </a:cxn>
              <a:cxn ang="0">
                <a:pos x="connsiteX3" y="connsiteY3"/>
              </a:cxn>
            </a:cxnLst>
            <a:rect l="l" t="t" r="r" b="b"/>
            <a:pathLst>
              <a:path w="4202870" h="2878523">
                <a:moveTo>
                  <a:pt x="4202870" y="2878523"/>
                </a:moveTo>
                <a:lnTo>
                  <a:pt x="0" y="2878523"/>
                </a:lnTo>
                <a:lnTo>
                  <a:pt x="2878523" y="0"/>
                </a:lnTo>
                <a:lnTo>
                  <a:pt x="4202870" y="132434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1D5DFC5-85CD-4DB0-9549-D5AA3A1FD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81849" y="4022486"/>
            <a:ext cx="3655570" cy="2646427"/>
          </a:xfrm>
          <a:custGeom>
            <a:avLst/>
            <a:gdLst>
              <a:gd name="connsiteX0" fmla="*/ 0 w 2736866"/>
              <a:gd name="connsiteY0" fmla="*/ 0 h 1981337"/>
              <a:gd name="connsiteX1" fmla="*/ 2736866 w 2736866"/>
              <a:gd name="connsiteY1" fmla="*/ 0 h 1981337"/>
              <a:gd name="connsiteX2" fmla="*/ 2736866 w 2736866"/>
              <a:gd name="connsiteY2" fmla="*/ 1225808 h 1981337"/>
              <a:gd name="connsiteX3" fmla="*/ 1981337 w 2736866"/>
              <a:gd name="connsiteY3" fmla="*/ 1981337 h 1981337"/>
            </a:gdLst>
            <a:ahLst/>
            <a:cxnLst>
              <a:cxn ang="0">
                <a:pos x="connsiteX0" y="connsiteY0"/>
              </a:cxn>
              <a:cxn ang="0">
                <a:pos x="connsiteX1" y="connsiteY1"/>
              </a:cxn>
              <a:cxn ang="0">
                <a:pos x="connsiteX2" y="connsiteY2"/>
              </a:cxn>
              <a:cxn ang="0">
                <a:pos x="connsiteX3" y="connsiteY3"/>
              </a:cxn>
            </a:cxnLst>
            <a:rect l="l" t="t" r="r" b="b"/>
            <a:pathLst>
              <a:path w="2736866" h="1981337">
                <a:moveTo>
                  <a:pt x="0" y="0"/>
                </a:moveTo>
                <a:lnTo>
                  <a:pt x="2736866" y="0"/>
                </a:lnTo>
                <a:lnTo>
                  <a:pt x="2736866" y="1225808"/>
                </a:lnTo>
                <a:lnTo>
                  <a:pt x="1981337" y="198133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9F2DF91-4956-4FED-AAF9-98B74CFED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82775" y="4721406"/>
            <a:ext cx="3124834" cy="3124834"/>
          </a:xfrm>
          <a:custGeom>
            <a:avLst/>
            <a:gdLst>
              <a:gd name="connsiteX0" fmla="*/ 0 w 4070846"/>
              <a:gd name="connsiteY0" fmla="*/ 0 h 4070846"/>
              <a:gd name="connsiteX1" fmla="*/ 4070846 w 4070846"/>
              <a:gd name="connsiteY1" fmla="*/ 0 h 4070846"/>
              <a:gd name="connsiteX2" fmla="*/ 4070846 w 4070846"/>
              <a:gd name="connsiteY2" fmla="*/ 1063476 h 4070846"/>
              <a:gd name="connsiteX3" fmla="*/ 1063476 w 4070846"/>
              <a:gd name="connsiteY3" fmla="*/ 4070846 h 4070846"/>
              <a:gd name="connsiteX4" fmla="*/ 0 w 4070846"/>
              <a:gd name="connsiteY4" fmla="*/ 4070846 h 407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46" h="4070846">
                <a:moveTo>
                  <a:pt x="0" y="0"/>
                </a:moveTo>
                <a:lnTo>
                  <a:pt x="4070846" y="0"/>
                </a:lnTo>
                <a:lnTo>
                  <a:pt x="4070846" y="1063476"/>
                </a:lnTo>
                <a:lnTo>
                  <a:pt x="1063476" y="4070846"/>
                </a:lnTo>
                <a:lnTo>
                  <a:pt x="0" y="4070846"/>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19">
            <a:extLst>
              <a:ext uri="{FF2B5EF4-FFF2-40B4-BE49-F238E27FC236}">
                <a16:creationId xmlns:a16="http://schemas.microsoft.com/office/drawing/2014/main" id="{B317FA41-DFFF-4E14-B0E1-F1171106C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763614" y="2441510"/>
            <a:ext cx="4947321" cy="4462142"/>
          </a:xfrm>
          <a:custGeom>
            <a:avLst/>
            <a:gdLst>
              <a:gd name="connsiteX0" fmla="*/ 0 w 4947321"/>
              <a:gd name="connsiteY0" fmla="*/ 0 h 4462142"/>
              <a:gd name="connsiteX1" fmla="*/ 0 w 4947321"/>
              <a:gd name="connsiteY1" fmla="*/ 1115211 h 4462142"/>
              <a:gd name="connsiteX2" fmla="*/ 3346931 w 4947321"/>
              <a:gd name="connsiteY2" fmla="*/ 4462142 h 4462142"/>
              <a:gd name="connsiteX3" fmla="*/ 4947321 w 4947321"/>
              <a:gd name="connsiteY3" fmla="*/ 2861751 h 4462142"/>
              <a:gd name="connsiteX4" fmla="*/ 4947321 w 4947321"/>
              <a:gd name="connsiteY4" fmla="*/ 0 h 446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321" h="4462142">
                <a:moveTo>
                  <a:pt x="0" y="0"/>
                </a:moveTo>
                <a:lnTo>
                  <a:pt x="0" y="1115211"/>
                </a:lnTo>
                <a:lnTo>
                  <a:pt x="3346931" y="4462142"/>
                </a:lnTo>
                <a:lnTo>
                  <a:pt x="4947321" y="2861751"/>
                </a:lnTo>
                <a:lnTo>
                  <a:pt x="4947321"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79536AF-C63B-45A2-B137-59967CA63A34}"/>
              </a:ext>
            </a:extLst>
          </p:cNvPr>
          <p:cNvPicPr>
            <a:picLocks noChangeAspect="1"/>
          </p:cNvPicPr>
          <p:nvPr/>
        </p:nvPicPr>
        <p:blipFill rotWithShape="1">
          <a:blip r:embed="rId2"/>
          <a:srcRect t="24147" r="-1" b="15517"/>
          <a:stretch/>
        </p:blipFill>
        <p:spPr>
          <a:xfrm>
            <a:off x="6096000"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pic>
        <p:nvPicPr>
          <p:cNvPr id="4" name="Picture 3">
            <a:extLst>
              <a:ext uri="{FF2B5EF4-FFF2-40B4-BE49-F238E27FC236}">
                <a16:creationId xmlns:a16="http://schemas.microsoft.com/office/drawing/2014/main" id="{0A16E987-36B6-4728-B832-81F5430078FA}"/>
              </a:ext>
            </a:extLst>
          </p:cNvPr>
          <p:cNvPicPr>
            <a:picLocks noChangeAspect="1"/>
          </p:cNvPicPr>
          <p:nvPr/>
        </p:nvPicPr>
        <p:blipFill rotWithShape="1">
          <a:blip r:embed="rId3"/>
          <a:srcRect t="25082" r="1" b="11086"/>
          <a:stretch/>
        </p:blipFill>
        <p:spPr>
          <a:xfrm>
            <a:off x="6096000"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45" name="Rectangle 2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2A41F16-7763-4D3C-B8A4-525DECFE69C0}"/>
              </a:ext>
            </a:extLst>
          </p:cNvPr>
          <p:cNvPicPr>
            <a:picLocks noChangeAspect="1"/>
          </p:cNvPicPr>
          <p:nvPr/>
        </p:nvPicPr>
        <p:blipFill rotWithShape="1">
          <a:blip r:embed="rId4"/>
          <a:srcRect t="21100" r="1" b="14982"/>
          <a:stretch/>
        </p:blipFill>
        <p:spPr>
          <a:xfrm>
            <a:off x="1327032"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sp>
        <p:nvSpPr>
          <p:cNvPr id="46" name="Rectangle 23">
            <a:extLst>
              <a:ext uri="{FF2B5EF4-FFF2-40B4-BE49-F238E27FC236}">
                <a16:creationId xmlns:a16="http://schemas.microsoft.com/office/drawing/2014/main" id="{06D203FA-9405-4E71-9D22-0D9ED95C7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1847323" y="1610940"/>
            <a:ext cx="723574" cy="723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0CA7DEE-DC90-4C57-8C9E-B3A7CDFC31CB}"/>
              </a:ext>
            </a:extLst>
          </p:cNvPr>
          <p:cNvPicPr>
            <a:picLocks noChangeAspect="1"/>
          </p:cNvPicPr>
          <p:nvPr/>
        </p:nvPicPr>
        <p:blipFill rotWithShape="1">
          <a:blip r:embed="rId5"/>
          <a:srcRect r="2" b="33968"/>
          <a:stretch/>
        </p:blipFill>
        <p:spPr>
          <a:xfrm>
            <a:off x="1321659"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47" name="Frame 2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ADDCF6-5CD7-4FC9-8283-A5EC7841F825}"/>
              </a:ext>
            </a:extLst>
          </p:cNvPr>
          <p:cNvSpPr txBox="1"/>
          <p:nvPr/>
        </p:nvSpPr>
        <p:spPr>
          <a:xfrm>
            <a:off x="4483753" y="2367416"/>
            <a:ext cx="3211795" cy="2123658"/>
          </a:xfrm>
          <a:prstGeom prst="rect">
            <a:avLst/>
          </a:prstGeom>
          <a:noFill/>
        </p:spPr>
        <p:txBody>
          <a:bodyPr wrap="square">
            <a:spAutoFit/>
          </a:bodyPr>
          <a:lstStyle/>
          <a:p>
            <a:pPr algn="ctr"/>
            <a:r>
              <a:rPr lang="en-US" sz="6600" b="1" dirty="0">
                <a:solidFill>
                  <a:schemeClr val="accent6">
                    <a:lumMod val="50000"/>
                  </a:schemeClr>
                </a:solidFill>
                <a:effectLst/>
                <a:latin typeface="Lucida Handwriting" panose="03010101010101010101" pitchFamily="66" charset="0"/>
                <a:ea typeface="Times New Roman" panose="02020603050405020304" pitchFamily="18" charset="0"/>
              </a:rPr>
              <a:t>KHỞI ĐỘNG</a:t>
            </a:r>
            <a:endParaRPr lang="en-US" sz="6600" dirty="0">
              <a:solidFill>
                <a:schemeClr val="accent6">
                  <a:lumMod val="50000"/>
                </a:schemeClr>
              </a:solidFill>
              <a:latin typeface="Lucida Handwriting" panose="03010101010101010101" pitchFamily="66" charset="0"/>
            </a:endParaRPr>
          </a:p>
        </p:txBody>
      </p:sp>
    </p:spTree>
    <p:extLst>
      <p:ext uri="{BB962C8B-B14F-4D97-AF65-F5344CB8AC3E}">
        <p14:creationId xmlns:p14="http://schemas.microsoft.com/office/powerpoint/2010/main" val="369268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A72DA3-E432-4EFC-85FA-6DEC67888DE4}"/>
              </a:ext>
            </a:extLst>
          </p:cNvPr>
          <p:cNvSpPr txBox="1"/>
          <p:nvPr/>
        </p:nvSpPr>
        <p:spPr>
          <a:xfrm>
            <a:off x="685800" y="274737"/>
            <a:ext cx="10833100" cy="556434"/>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KWLH: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313A34E-1ABF-4E72-8230-48C42B157E0D}"/>
              </a:ext>
            </a:extLst>
          </p:cNvPr>
          <p:cNvGraphicFramePr>
            <a:graphicFrameLocks noGrp="1"/>
          </p:cNvGraphicFramePr>
          <p:nvPr>
            <p:extLst>
              <p:ext uri="{D42A27DB-BD31-4B8C-83A1-F6EECF244321}">
                <p14:modId xmlns:p14="http://schemas.microsoft.com/office/powerpoint/2010/main" val="2643999322"/>
              </p:ext>
            </p:extLst>
          </p:nvPr>
        </p:nvGraphicFramePr>
        <p:xfrm>
          <a:off x="685799" y="831173"/>
          <a:ext cx="10833099" cy="5549012"/>
        </p:xfrm>
        <a:graphic>
          <a:graphicData uri="http://schemas.openxmlformats.org/drawingml/2006/table">
            <a:tbl>
              <a:tblPr firstRow="1" firstCol="1" lastRow="1" lastCol="1" bandRow="1" bandCol="1">
                <a:tableStyleId>{ED083AE6-46FA-4A59-8FB0-9F97EB10719F}</a:tableStyleId>
              </a:tblPr>
              <a:tblGrid>
                <a:gridCol w="2519779">
                  <a:extLst>
                    <a:ext uri="{9D8B030D-6E8A-4147-A177-3AD203B41FA5}">
                      <a16:colId xmlns:a16="http://schemas.microsoft.com/office/drawing/2014/main" val="4093766224"/>
                    </a:ext>
                  </a:extLst>
                </a:gridCol>
                <a:gridCol w="2610777">
                  <a:extLst>
                    <a:ext uri="{9D8B030D-6E8A-4147-A177-3AD203B41FA5}">
                      <a16:colId xmlns:a16="http://schemas.microsoft.com/office/drawing/2014/main" val="2557948103"/>
                    </a:ext>
                  </a:extLst>
                </a:gridCol>
                <a:gridCol w="3091766">
                  <a:extLst>
                    <a:ext uri="{9D8B030D-6E8A-4147-A177-3AD203B41FA5}">
                      <a16:colId xmlns:a16="http://schemas.microsoft.com/office/drawing/2014/main" val="742394719"/>
                    </a:ext>
                  </a:extLst>
                </a:gridCol>
                <a:gridCol w="2610777">
                  <a:extLst>
                    <a:ext uri="{9D8B030D-6E8A-4147-A177-3AD203B41FA5}">
                      <a16:colId xmlns:a16="http://schemas.microsoft.com/office/drawing/2014/main" val="1813243975"/>
                    </a:ext>
                  </a:extLst>
                </a:gridCol>
              </a:tblGrid>
              <a:tr h="3280887">
                <a:tc>
                  <a:txBody>
                    <a:bodyPr/>
                    <a:lstStyle/>
                    <a:p>
                      <a:pPr>
                        <a:lnSpc>
                          <a:spcPct val="115000"/>
                        </a:lnSpc>
                        <a:spcBef>
                          <a:spcPts val="600"/>
                        </a:spcBef>
                        <a:spcAft>
                          <a:spcPts val="600"/>
                        </a:spcAft>
                      </a:pPr>
                      <a:r>
                        <a:rPr lang="en-US" sz="2600" b="0"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K</a:t>
                      </a:r>
                      <a:endParaRPr lang="en-US" sz="2600" b="1"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Việc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tìm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hiểu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tài</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vấn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lựa</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chọn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giúp</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gì</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cho</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bạn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trong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việc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mở</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rộng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nâng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cao</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hiểu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biết</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văn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học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dân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gian</a:t>
                      </a:r>
                      <a:r>
                        <a:rPr lang="en-US" sz="2600" b="0" dirty="0">
                          <a:solidFill>
                            <a:srgbClr val="0D0D0D"/>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nSpc>
                          <a:spcPct val="115000"/>
                        </a:lnSpc>
                        <a:spcBef>
                          <a:spcPts val="600"/>
                        </a:spcBef>
                        <a:spcAft>
                          <a:spcPts val="600"/>
                        </a:spcAft>
                      </a:pPr>
                      <a:r>
                        <a:rPr lang="en-US" sz="2600" b="0"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W</a:t>
                      </a:r>
                      <a:endParaRPr lang="en-US" sz="2600" b="1"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Bạn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muốn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được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rèn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luyện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thêm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điều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gì</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tư</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duy</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và</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các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kĩ</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năng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tìm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hiểu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nghiên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cứu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một</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vấn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600" b="0" dirty="0">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15000"/>
                        </a:lnSpc>
                        <a:spcBef>
                          <a:spcPts val="600"/>
                        </a:spcBef>
                        <a:spcAft>
                          <a:spcPts val="600"/>
                        </a:spcAft>
                      </a:pPr>
                      <a:r>
                        <a:rPr lang="vi-VN" sz="2600" b="1" dirty="0">
                          <a:effectLst/>
                          <a:latin typeface="Times New Roman" panose="02020603050405020304" pitchFamily="18" charset="0"/>
                          <a:cs typeface="Times New Roman" panose="02020603050405020304" pitchFamily="18" charset="0"/>
                        </a:rPr>
                        <a:t>L</a:t>
                      </a:r>
                      <a:endParaRPr lang="en-US" sz="2600" b="1"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600" b="0" dirty="0" err="1">
                          <a:solidFill>
                            <a:srgbClr val="0D0D0D"/>
                          </a:solidFill>
                          <a:effectLst/>
                          <a:latin typeface="Times New Roman" panose="02020603050405020304" pitchFamily="18" charset="0"/>
                          <a:cs typeface="Times New Roman" panose="02020603050405020304" pitchFamily="18" charset="0"/>
                        </a:rPr>
                        <a:t>Bạn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mong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muốn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tìm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hiểu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thêm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điều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gì</a:t>
                      </a:r>
                      <a:r>
                        <a:rPr lang="en-US" sz="2600" b="0" dirty="0">
                          <a:solidFill>
                            <a:srgbClr val="0D0D0D"/>
                          </a:solidFill>
                          <a:effectLst/>
                          <a:latin typeface="Times New Roman" panose="02020603050405020304" pitchFamily="18" charset="0"/>
                          <a:cs typeface="Times New Roman" panose="02020603050405020304" pitchFamily="18" charset="0"/>
                        </a:rPr>
                        <a:t> ở </a:t>
                      </a:r>
                      <a:r>
                        <a:rPr lang="en-US" sz="2600" b="0" dirty="0" err="1">
                          <a:solidFill>
                            <a:srgbClr val="0D0D0D"/>
                          </a:solidFill>
                          <a:effectLst/>
                          <a:latin typeface="Times New Roman" panose="02020603050405020304" pitchFamily="18" charset="0"/>
                          <a:cs typeface="Times New Roman" panose="02020603050405020304" pitchFamily="18" charset="0"/>
                        </a:rPr>
                        <a:t>vấn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bạn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lựa</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chọn</a:t>
                      </a:r>
                      <a:r>
                        <a:rPr lang="en-US" sz="2600" b="0" dirty="0">
                          <a:solidFill>
                            <a:srgbClr val="0D0D0D"/>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600" b="0" dirty="0">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15000"/>
                        </a:lnSpc>
                        <a:spcBef>
                          <a:spcPts val="600"/>
                        </a:spcBef>
                        <a:spcAft>
                          <a:spcPts val="600"/>
                        </a:spcAft>
                      </a:pP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H</a:t>
                      </a:r>
                      <a:endParaRPr lang="en-US" sz="2600" b="1"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Bạn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dự</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kiến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những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nội</a:t>
                      </a:r>
                      <a:r>
                        <a:rPr lang="en-US" sz="2600" b="0" dirty="0">
                          <a:solidFill>
                            <a:srgbClr val="0D0D0D"/>
                          </a:solidFill>
                          <a:effectLst/>
                          <a:latin typeface="Times New Roman" panose="02020603050405020304" pitchFamily="18" charset="0"/>
                          <a:cs typeface="Times New Roman" panose="02020603050405020304" pitchFamily="18" charset="0"/>
                        </a:rPr>
                        <a:t> dung </a:t>
                      </a:r>
                      <a:r>
                        <a:rPr lang="en-US" sz="2600" b="0" dirty="0" err="1">
                          <a:solidFill>
                            <a:srgbClr val="0D0D0D"/>
                          </a:solidFill>
                          <a:effectLst/>
                          <a:latin typeface="Times New Roman" panose="02020603050405020304" pitchFamily="18" charset="0"/>
                          <a:cs typeface="Times New Roman" panose="02020603050405020304" pitchFamily="18" charset="0"/>
                        </a:rPr>
                        <a:t>trọng</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tâm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của</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tài</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vấn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cần</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tìm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hiểu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là</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gì</a:t>
                      </a:r>
                      <a:r>
                        <a:rPr lang="en-US" sz="2600" b="0" dirty="0">
                          <a:solidFill>
                            <a:srgbClr val="0D0D0D"/>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600" b="0" dirty="0">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22659611"/>
                  </a:ext>
                </a:extLst>
              </a:tr>
              <a:tr h="1388629">
                <a:tc>
                  <a:txBody>
                    <a:bodyPr/>
                    <a:lstStyle/>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r>
                        <a:rPr lang="en-US" sz="260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75748280"/>
                  </a:ext>
                </a:extLst>
              </a:tr>
            </a:tbl>
          </a:graphicData>
        </a:graphic>
      </p:graphicFrame>
    </p:spTree>
    <p:extLst>
      <p:ext uri="{BB962C8B-B14F-4D97-AF65-F5344CB8AC3E}">
        <p14:creationId xmlns:p14="http://schemas.microsoft.com/office/powerpoint/2010/main" val="22860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0D1D96-165E-4D35-B9A9-45CE8CE11ACD}"/>
              </a:ext>
            </a:extLst>
          </p:cNvPr>
          <p:cNvSpPr txBox="1"/>
          <p:nvPr/>
        </p:nvSpPr>
        <p:spPr>
          <a:xfrm>
            <a:off x="660400" y="260449"/>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Xác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mục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đích</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14FB82-D257-4F1B-8208-E65F810D6E28}"/>
              </a:ext>
            </a:extLst>
          </p:cNvPr>
          <p:cNvSpPr txBox="1"/>
          <p:nvPr/>
        </p:nvSpPr>
        <p:spPr>
          <a:xfrm>
            <a:off x="685800" y="985836"/>
            <a:ext cx="10833100" cy="556434"/>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HT 03</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xác định mục đích nghiên cứu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74A6E82B-FBC2-4F4F-9325-D282FE608E05}"/>
              </a:ext>
            </a:extLst>
          </p:cNvPr>
          <p:cNvGraphicFramePr>
            <a:graphicFrameLocks noGrp="1"/>
          </p:cNvGraphicFramePr>
          <p:nvPr>
            <p:extLst>
              <p:ext uri="{D42A27DB-BD31-4B8C-83A1-F6EECF244321}">
                <p14:modId xmlns:p14="http://schemas.microsoft.com/office/powerpoint/2010/main" val="1782612683"/>
              </p:ext>
            </p:extLst>
          </p:nvPr>
        </p:nvGraphicFramePr>
        <p:xfrm>
          <a:off x="685800" y="1769323"/>
          <a:ext cx="10833100" cy="4671060"/>
        </p:xfrm>
        <a:graphic>
          <a:graphicData uri="http://schemas.openxmlformats.org/drawingml/2006/table">
            <a:tbl>
              <a:tblPr firstRow="1" firstCol="1" bandRow="1">
                <a:tableStyleId>{ED083AE6-46FA-4A59-8FB0-9F97EB10719F}</a:tableStyleId>
              </a:tblPr>
              <a:tblGrid>
                <a:gridCol w="6543675">
                  <a:extLst>
                    <a:ext uri="{9D8B030D-6E8A-4147-A177-3AD203B41FA5}">
                      <a16:colId xmlns:a16="http://schemas.microsoft.com/office/drawing/2014/main" val="1698195334"/>
                    </a:ext>
                  </a:extLst>
                </a:gridCol>
                <a:gridCol w="4289425">
                  <a:extLst>
                    <a:ext uri="{9D8B030D-6E8A-4147-A177-3AD203B41FA5}">
                      <a16:colId xmlns:a16="http://schemas.microsoft.com/office/drawing/2014/main" val="2463121693"/>
                    </a:ext>
                  </a:extLst>
                </a:gridCol>
              </a:tblGrid>
              <a:tr h="146849">
                <a:tc>
                  <a:txBody>
                    <a:bodyPr/>
                    <a:lstStyle/>
                    <a:p>
                      <a:pPr algn="ctr">
                        <a:lnSpc>
                          <a:spcPct val="115000"/>
                        </a:lnSpc>
                        <a:spcBef>
                          <a:spcPts val="600"/>
                        </a:spcBef>
                        <a:spcAft>
                          <a:spcPts val="600"/>
                        </a:spcAft>
                        <a:tabLst>
                          <a:tab pos="1386840" algn="l"/>
                        </a:tabLst>
                      </a:pPr>
                      <a:r>
                        <a:rPr lang="pt-BR" sz="28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solidFill>
                      <a:srgbClr val="FFFF00"/>
                    </a:solidFill>
                  </a:tcPr>
                </a:tc>
                <a:tc>
                  <a:txBody>
                    <a:bodyPr/>
                    <a:lstStyle/>
                    <a:p>
                      <a:pPr algn="ctr">
                        <a:lnSpc>
                          <a:spcPct val="115000"/>
                        </a:lnSpc>
                        <a:spcBef>
                          <a:spcPts val="600"/>
                        </a:spcBef>
                        <a:spcAft>
                          <a:spcPts val="600"/>
                        </a:spcAft>
                        <a:tabLst>
                          <a:tab pos="1386840" algn="l"/>
                        </a:tabLst>
                      </a:pPr>
                      <a:r>
                        <a:rPr lang="pt-BR" sz="2800" b="1" dirty="0">
                          <a:solidFill>
                            <a:srgbClr val="0D0D0D"/>
                          </a:solidFill>
                          <a:effectLst/>
                          <a:latin typeface="Times New Roman" panose="02020603050405020304" pitchFamily="18" charset="0"/>
                          <a:cs typeface="Times New Roman" panose="02020603050405020304" pitchFamily="18" charset="0"/>
                        </a:rPr>
                        <a:t>Mục đích nghiên cứu</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solidFill>
                      <a:srgbClr val="FFFF00"/>
                    </a:solidFill>
                  </a:tcPr>
                </a:tc>
                <a:extLst>
                  <a:ext uri="{0D108BD9-81ED-4DB2-BD59-A6C34878D82A}">
                    <a16:rowId xmlns:a16="http://schemas.microsoft.com/office/drawing/2014/main" val="1637900945"/>
                  </a:ext>
                </a:extLst>
              </a:tr>
              <a:tr h="222684">
                <a:tc>
                  <a:txBody>
                    <a:bodyPr/>
                    <a:lstStyle/>
                    <a:p>
                      <a:pPr algn="just">
                        <a:lnSpc>
                          <a:spcPct val="115000"/>
                        </a:lnSpc>
                        <a:spcBef>
                          <a:spcPts val="600"/>
                        </a:spcBef>
                        <a:spcAft>
                          <a:spcPts val="600"/>
                        </a:spcAft>
                      </a:pPr>
                      <a:r>
                        <a:rPr lang="en-US" sz="2800" b="0" dirty="0">
                          <a:solidFill>
                            <a:srgbClr val="0070C0"/>
                          </a:solidFill>
                          <a:effectLst/>
                          <a:latin typeface="Times New Roman" panose="02020603050405020304" pitchFamily="18" charset="0"/>
                          <a:cs typeface="Times New Roman" panose="02020603050405020304" pitchFamily="18" charset="0"/>
                        </a:rPr>
                        <a:t>1. </a:t>
                      </a:r>
                      <a:r>
                        <a:rPr lang="en-US" sz="2800" b="0" dirty="0" err="1">
                          <a:solidFill>
                            <a:srgbClr val="0070C0"/>
                          </a:solidFill>
                          <a:effectLst/>
                          <a:latin typeface="Times New Roman" panose="02020603050405020304" pitchFamily="18" charset="0"/>
                          <a:cs typeface="Times New Roman" panose="02020603050405020304" pitchFamily="18" charset="0"/>
                        </a:rPr>
                        <a:t>Về</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một</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đặc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điểm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hình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thức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của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tục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ngữ</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gieo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vần</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377814348"/>
                  </a:ext>
                </a:extLst>
              </a:tr>
              <a:tr h="222684">
                <a:tc>
                  <a:txBody>
                    <a:bodyPr/>
                    <a:lstStyle/>
                    <a:p>
                      <a:pPr algn="just">
                        <a:lnSpc>
                          <a:spcPct val="115000"/>
                        </a:lnSpc>
                        <a:spcBef>
                          <a:spcPts val="600"/>
                        </a:spcBef>
                        <a:spcAft>
                          <a:spcPts val="600"/>
                        </a:spcAft>
                      </a:pPr>
                      <a:r>
                        <a:rPr lang="en-US" sz="2800" b="0" dirty="0">
                          <a:solidFill>
                            <a:srgbClr val="0070C0"/>
                          </a:solidFill>
                          <a:effectLst/>
                          <a:latin typeface="Times New Roman" panose="02020603050405020304" pitchFamily="18" charset="0"/>
                          <a:cs typeface="Times New Roman" panose="02020603050405020304" pitchFamily="18" charset="0"/>
                        </a:rPr>
                        <a:t>2. </a:t>
                      </a:r>
                      <a:r>
                        <a:rPr lang="en-US" sz="2800" b="0" dirty="0" err="1">
                          <a:solidFill>
                            <a:srgbClr val="0070C0"/>
                          </a:solidFill>
                          <a:effectLst/>
                          <a:latin typeface="Times New Roman" panose="02020603050405020304" pitchFamily="18" charset="0"/>
                          <a:cs typeface="Times New Roman" panose="02020603050405020304" pitchFamily="18" charset="0"/>
                        </a:rPr>
                        <a:t>Nghệ</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thuật</a:t>
                      </a:r>
                      <a:r>
                        <a:rPr lang="en-US" sz="2800" b="0" dirty="0">
                          <a:solidFill>
                            <a:srgbClr val="0070C0"/>
                          </a:solidFill>
                          <a:effectLst/>
                          <a:latin typeface="Times New Roman" panose="02020603050405020304" pitchFamily="18" charset="0"/>
                          <a:cs typeface="Times New Roman" panose="02020603050405020304" pitchFamily="18" charset="0"/>
                        </a:rPr>
                        <a:t> so </a:t>
                      </a:r>
                      <a:r>
                        <a:rPr lang="en-US" sz="2800" b="0" dirty="0" err="1">
                          <a:solidFill>
                            <a:srgbClr val="0070C0"/>
                          </a:solidFill>
                          <a:effectLst/>
                          <a:latin typeface="Times New Roman" panose="02020603050405020304" pitchFamily="18" charset="0"/>
                          <a:cs typeface="Times New Roman" panose="02020603050405020304" pitchFamily="18" charset="0"/>
                        </a:rPr>
                        <a:t>sánh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ví</a:t>
                      </a:r>
                      <a:r>
                        <a:rPr lang="en-US" sz="2800" b="0" dirty="0">
                          <a:solidFill>
                            <a:srgbClr val="0070C0"/>
                          </a:solidFill>
                          <a:effectLst/>
                          <a:latin typeface="Times New Roman" panose="02020603050405020304" pitchFamily="18" charset="0"/>
                          <a:cs typeface="Times New Roman" panose="02020603050405020304" pitchFamily="18" charset="0"/>
                        </a:rPr>
                        <a:t> von </a:t>
                      </a:r>
                      <a:r>
                        <a:rPr lang="en-US" sz="2800" b="0" dirty="0" err="1">
                          <a:solidFill>
                            <a:srgbClr val="0070C0"/>
                          </a:solidFill>
                          <a:effectLst/>
                          <a:latin typeface="Times New Roman" panose="02020603050405020304" pitchFamily="18" charset="0"/>
                          <a:cs typeface="Times New Roman" panose="02020603050405020304" pitchFamily="18" charset="0"/>
                        </a:rPr>
                        <a:t>trong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những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câu</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hát</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dân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gian</a:t>
                      </a:r>
                      <a:r>
                        <a:rPr lang="en-US" sz="2800" b="0" dirty="0">
                          <a:solidFill>
                            <a:srgbClr val="0070C0"/>
                          </a:solidFill>
                          <a:effectLst/>
                          <a:latin typeface="Times New Roman" panose="02020603050405020304" pitchFamily="18" charset="0"/>
                          <a:cs typeface="Times New Roman" panose="02020603050405020304" pitchFamily="18" charset="0"/>
                        </a:rPr>
                        <a:t> than </a:t>
                      </a:r>
                      <a:r>
                        <a:rPr lang="en-US" sz="2800" b="0" dirty="0" err="1">
                          <a:solidFill>
                            <a:srgbClr val="0070C0"/>
                          </a:solidFill>
                          <a:effectLst/>
                          <a:latin typeface="Times New Roman" panose="02020603050405020304" pitchFamily="18" charset="0"/>
                          <a:cs typeface="Times New Roman" panose="02020603050405020304" pitchFamily="18" charset="0"/>
                        </a:rPr>
                        <a:t>thân</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240218653"/>
                  </a:ext>
                </a:extLst>
              </a:tr>
              <a:tr h="374352">
                <a:tc>
                  <a:txBody>
                    <a:bodyPr/>
                    <a:lstStyle/>
                    <a:p>
                      <a:pPr algn="just">
                        <a:lnSpc>
                          <a:spcPct val="115000"/>
                        </a:lnSpc>
                        <a:spcBef>
                          <a:spcPts val="600"/>
                        </a:spcBef>
                        <a:spcAft>
                          <a:spcPts val="600"/>
                        </a:spcAft>
                      </a:pPr>
                      <a:r>
                        <a:rPr lang="en-US" sz="2800" b="0" dirty="0">
                          <a:solidFill>
                            <a:srgbClr val="0070C0"/>
                          </a:solidFill>
                          <a:effectLst/>
                          <a:latin typeface="Times New Roman" panose="02020603050405020304" pitchFamily="18" charset="0"/>
                          <a:cs typeface="Times New Roman" panose="02020603050405020304" pitchFamily="18" charset="0"/>
                        </a:rPr>
                        <a:t>3. </a:t>
                      </a:r>
                      <a:r>
                        <a:rPr lang="en-US" sz="2800" b="0" dirty="0" err="1">
                          <a:solidFill>
                            <a:srgbClr val="0070C0"/>
                          </a:solidFill>
                          <a:effectLst/>
                          <a:latin typeface="Times New Roman" panose="02020603050405020304" pitchFamily="18" charset="0"/>
                          <a:cs typeface="Times New Roman" panose="02020603050405020304" pitchFamily="18" charset="0"/>
                        </a:rPr>
                        <a:t>Hiện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tượng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truyền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thuyết</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hoá</a:t>
                      </a:r>
                      <a:r>
                        <a:rPr lang="en-US" sz="2800" b="0" dirty="0">
                          <a:solidFill>
                            <a:srgbClr val="0070C0"/>
                          </a:solidFill>
                          <a:effectLst/>
                          <a:latin typeface="Times New Roman" panose="02020603050405020304" pitchFamily="18" charset="0"/>
                          <a:cs typeface="Times New Roman" panose="02020603050405020304" pitchFamily="18" charset="0"/>
                        </a:rPr>
                        <a:t>/</a:t>
                      </a:r>
                      <a:r>
                        <a:rPr lang="en-US" sz="2800" b="0" dirty="0" err="1">
                          <a:solidFill>
                            <a:srgbClr val="0070C0"/>
                          </a:solidFill>
                          <a:effectLst/>
                          <a:latin typeface="Times New Roman" panose="02020603050405020304" pitchFamily="18" charset="0"/>
                          <a:cs typeface="Times New Roman" panose="02020603050405020304" pitchFamily="18" charset="0"/>
                        </a:rPr>
                        <a:t>thần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thoại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hoá</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hợp</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Tinh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Thuỷ</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Tinh</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982263479"/>
                  </a:ext>
                </a:extLst>
              </a:tr>
              <a:tr h="222684">
                <a:tc>
                  <a:txBody>
                    <a:bodyPr/>
                    <a:lstStyle/>
                    <a:p>
                      <a:pPr algn="just">
                        <a:lnSpc>
                          <a:spcPct val="115000"/>
                        </a:lnSpc>
                        <a:spcBef>
                          <a:spcPts val="600"/>
                        </a:spcBef>
                        <a:spcAft>
                          <a:spcPts val="600"/>
                        </a:spcAft>
                      </a:pPr>
                      <a:r>
                        <a:rPr lang="en-US" sz="2800" b="0" dirty="0">
                          <a:solidFill>
                            <a:srgbClr val="0070C0"/>
                          </a:solidFill>
                          <a:effectLst/>
                          <a:latin typeface="Times New Roman" panose="02020603050405020304" pitchFamily="18" charset="0"/>
                          <a:cs typeface="Times New Roman" panose="02020603050405020304" pitchFamily="18" charset="0"/>
                        </a:rPr>
                        <a:t>4. </a:t>
                      </a:r>
                      <a:r>
                        <a:rPr lang="en-US" sz="2800" b="0" dirty="0" err="1">
                          <a:solidFill>
                            <a:srgbClr val="0070C0"/>
                          </a:solidFill>
                          <a:effectLst/>
                          <a:latin typeface="Times New Roman" panose="02020603050405020304" pitchFamily="18" charset="0"/>
                          <a:cs typeface="Times New Roman" panose="02020603050405020304" pitchFamily="18" charset="0"/>
                        </a:rPr>
                        <a:t>Cái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kết</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có</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hậu</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trong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truyện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cổ</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tích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thần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kì</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318693926"/>
                  </a:ext>
                </a:extLst>
              </a:tr>
              <a:tr h="301569">
                <a:tc>
                  <a:txBody>
                    <a:bodyPr/>
                    <a:lstStyle/>
                    <a:p>
                      <a:pPr algn="just">
                        <a:lnSpc>
                          <a:spcPct val="115000"/>
                        </a:lnSpc>
                        <a:spcBef>
                          <a:spcPts val="600"/>
                        </a:spcBef>
                        <a:spcAft>
                          <a:spcPts val="600"/>
                        </a:spcAft>
                      </a:pPr>
                      <a:r>
                        <a:rPr lang="en-US" sz="2800" b="0" dirty="0">
                          <a:solidFill>
                            <a:srgbClr val="0070C0"/>
                          </a:solidFill>
                          <a:effectLst/>
                          <a:latin typeface="Times New Roman" panose="02020603050405020304" pitchFamily="18" charset="0"/>
                          <a:cs typeface="Times New Roman" panose="02020603050405020304" pitchFamily="18" charset="0"/>
                        </a:rPr>
                        <a:t>5. </a:t>
                      </a:r>
                      <a:r>
                        <a:rPr lang="en-US" sz="2800" b="0" dirty="0" err="1">
                          <a:solidFill>
                            <a:srgbClr val="0070C0"/>
                          </a:solidFill>
                          <a:effectLst/>
                          <a:latin typeface="Times New Roman" panose="02020603050405020304" pitchFamily="18" charset="0"/>
                          <a:cs typeface="Times New Roman" panose="02020603050405020304" pitchFamily="18" charset="0"/>
                        </a:rPr>
                        <a:t>Cách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nói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ngược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trong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bài</a:t>
                      </a:r>
                      <a:r>
                        <a:rPr lang="en-US" sz="2800" b="0" dirty="0">
                          <a:solidFill>
                            <a:srgbClr val="0070C0"/>
                          </a:solidFill>
                          <a:effectLst/>
                          <a:latin typeface="Times New Roman" panose="02020603050405020304" pitchFamily="18" charset="0"/>
                          <a:cs typeface="Times New Roman" panose="02020603050405020304" pitchFamily="18" charset="0"/>
                        </a:rPr>
                        <a:t> ca </a:t>
                      </a:r>
                      <a:r>
                        <a:rPr lang="en-US" sz="2800" b="0" dirty="0" err="1">
                          <a:solidFill>
                            <a:srgbClr val="0070C0"/>
                          </a:solidFill>
                          <a:effectLst/>
                          <a:latin typeface="Times New Roman" panose="02020603050405020304" pitchFamily="18" charset="0"/>
                          <a:cs typeface="Times New Roman" panose="02020603050405020304" pitchFamily="18" charset="0"/>
                        </a:rPr>
                        <a:t>dao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đồng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dao</a:t>
                      </a:r>
                      <a:r>
                        <a:rPr lang="en-US" sz="2800" b="0" dirty="0">
                          <a:solidFill>
                            <a:srgbClr val="0070C0"/>
                          </a:solidFill>
                          <a:effectLst/>
                          <a:latin typeface="Times New Roman" panose="02020603050405020304" pitchFamily="18" charset="0"/>
                          <a:cs typeface="Times New Roman" panose="02020603050405020304" pitchFamily="18" charset="0"/>
                        </a:rPr>
                        <a:t> Sang </a:t>
                      </a:r>
                      <a:r>
                        <a:rPr lang="en-US" sz="2800" b="0" dirty="0" err="1">
                          <a:solidFill>
                            <a:srgbClr val="0070C0"/>
                          </a:solidFill>
                          <a:effectLst/>
                          <a:latin typeface="Times New Roman" panose="02020603050405020304" pitchFamily="18" charset="0"/>
                          <a:cs typeface="Times New Roman" panose="02020603050405020304" pitchFamily="18" charset="0"/>
                        </a:rPr>
                        <a:t>tuần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tháng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Sáu</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giá</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chân</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695557729"/>
                  </a:ext>
                </a:extLst>
              </a:tr>
            </a:tbl>
          </a:graphicData>
        </a:graphic>
      </p:graphicFrame>
    </p:spTree>
    <p:extLst>
      <p:ext uri="{BB962C8B-B14F-4D97-AF65-F5344CB8AC3E}">
        <p14:creationId xmlns:p14="http://schemas.microsoft.com/office/powerpoint/2010/main" val="245873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EA285D-6A00-4EA9-9E2E-75889E28B416}"/>
              </a:ext>
            </a:extLst>
          </p:cNvPr>
          <p:cNvGraphicFramePr>
            <a:graphicFrameLocks noGrp="1"/>
          </p:cNvGraphicFramePr>
          <p:nvPr>
            <p:extLst>
              <p:ext uri="{D42A27DB-BD31-4B8C-83A1-F6EECF244321}">
                <p14:modId xmlns:p14="http://schemas.microsoft.com/office/powerpoint/2010/main" val="1641178765"/>
              </p:ext>
            </p:extLst>
          </p:nvPr>
        </p:nvGraphicFramePr>
        <p:xfrm>
          <a:off x="660400" y="1130300"/>
          <a:ext cx="11015663" cy="5240528"/>
        </p:xfrm>
        <a:graphic>
          <a:graphicData uri="http://schemas.openxmlformats.org/drawingml/2006/table">
            <a:tbl>
              <a:tblPr firstRow="1" firstCol="1" bandRow="1">
                <a:tableStyleId>{ED083AE6-46FA-4A59-8FB0-9F97EB10719F}</a:tableStyleId>
              </a:tblPr>
              <a:tblGrid>
                <a:gridCol w="5317350">
                  <a:extLst>
                    <a:ext uri="{9D8B030D-6E8A-4147-A177-3AD203B41FA5}">
                      <a16:colId xmlns:a16="http://schemas.microsoft.com/office/drawing/2014/main" val="1405627744"/>
                    </a:ext>
                  </a:extLst>
                </a:gridCol>
                <a:gridCol w="5698313">
                  <a:extLst>
                    <a:ext uri="{9D8B030D-6E8A-4147-A177-3AD203B41FA5}">
                      <a16:colId xmlns:a16="http://schemas.microsoft.com/office/drawing/2014/main" val="3350866031"/>
                    </a:ext>
                  </a:extLst>
                </a:gridCol>
              </a:tblGrid>
              <a:tr h="429496">
                <a:tc>
                  <a:txBody>
                    <a:bodyPr/>
                    <a:lstStyle/>
                    <a:p>
                      <a:pPr algn="ctr">
                        <a:lnSpc>
                          <a:spcPct val="115000"/>
                        </a:lnSpc>
                        <a:spcBef>
                          <a:spcPts val="600"/>
                        </a:spcBef>
                        <a:spcAft>
                          <a:spcPts val="600"/>
                        </a:spcAft>
                        <a:tabLst>
                          <a:tab pos="1386840" algn="l"/>
                        </a:tabLst>
                      </a:pPr>
                      <a:r>
                        <a:rPr lang="pt-BR" sz="28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solidFill>
                      <a:srgbClr val="FFFF00"/>
                    </a:solidFill>
                  </a:tcPr>
                </a:tc>
                <a:tc>
                  <a:txBody>
                    <a:bodyPr/>
                    <a:lstStyle/>
                    <a:p>
                      <a:pPr algn="ctr">
                        <a:lnSpc>
                          <a:spcPct val="115000"/>
                        </a:lnSpc>
                        <a:spcBef>
                          <a:spcPts val="600"/>
                        </a:spcBef>
                        <a:spcAft>
                          <a:spcPts val="600"/>
                        </a:spcAft>
                        <a:tabLst>
                          <a:tab pos="1386840" algn="l"/>
                        </a:tabLst>
                      </a:pPr>
                      <a:r>
                        <a:rPr lang="pt-BR" sz="2800" b="1" dirty="0">
                          <a:solidFill>
                            <a:srgbClr val="0D0D0D"/>
                          </a:solidFill>
                          <a:effectLst/>
                          <a:latin typeface="Times New Roman" panose="02020603050405020304" pitchFamily="18" charset="0"/>
                          <a:cs typeface="Times New Roman" panose="02020603050405020304" pitchFamily="18" charset="0"/>
                        </a:rPr>
                        <a:t>Mục đích nghiên 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solidFill>
                      <a:srgbClr val="FFFF00"/>
                    </a:solidFill>
                  </a:tcPr>
                </a:tc>
                <a:extLst>
                  <a:ext uri="{0D108BD9-81ED-4DB2-BD59-A6C34878D82A}">
                    <a16:rowId xmlns:a16="http://schemas.microsoft.com/office/drawing/2014/main" val="1034802831"/>
                  </a:ext>
                </a:extLst>
              </a:tr>
              <a:tr h="651291">
                <a:tc>
                  <a:txBody>
                    <a:bodyPr/>
                    <a:lstStyle/>
                    <a:p>
                      <a:pPr algn="just">
                        <a:lnSpc>
                          <a:spcPct val="115000"/>
                        </a:lnSpc>
                        <a:spcBef>
                          <a:spcPts val="600"/>
                        </a:spcBef>
                        <a:spcAft>
                          <a:spcPts val="600"/>
                        </a:spcAft>
                      </a:pPr>
                      <a:r>
                        <a:rPr lang="en-US" sz="2800" b="1" dirty="0">
                          <a:solidFill>
                            <a:srgbClr val="0070C0"/>
                          </a:solidFill>
                          <a:effectLst/>
                          <a:latin typeface="Times New Roman" panose="02020603050405020304" pitchFamily="18" charset="0"/>
                          <a:cs typeface="Times New Roman" panose="02020603050405020304" pitchFamily="18" charset="0"/>
                        </a:rPr>
                        <a:t>1. </a:t>
                      </a:r>
                      <a:r>
                        <a:rPr lang="en-US" sz="2800" b="1" dirty="0" err="1">
                          <a:solidFill>
                            <a:srgbClr val="0070C0"/>
                          </a:solidFill>
                          <a:effectLst/>
                          <a:latin typeface="Times New Roman" panose="02020603050405020304" pitchFamily="18" charset="0"/>
                          <a:cs typeface="Times New Roman" panose="02020603050405020304" pitchFamily="18" charset="0"/>
                        </a:rPr>
                        <a:t>Về</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một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đặc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điểm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hình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thức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tục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ngữ</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cách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gieo</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vần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r>
                        <a:rPr lang="pt-BR" sz="2800">
                          <a:solidFill>
                            <a:srgbClr val="0D0D0D"/>
                          </a:solidFill>
                          <a:effectLst/>
                          <a:latin typeface="Times New Roman" panose="02020603050405020304" pitchFamily="18" charset="0"/>
                          <a:cs typeface="Times New Roman" panose="02020603050405020304" pitchFamily="18" charset="0"/>
                        </a:rPr>
                        <a:t>Tìm hiểu hình thức của tục ngữ qua cách gieo vần.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1858960939"/>
                  </a:ext>
                </a:extLst>
              </a:tr>
              <a:tr h="651291">
                <a:tc>
                  <a:txBody>
                    <a:bodyPr/>
                    <a:lstStyle/>
                    <a:p>
                      <a:pPr algn="just">
                        <a:lnSpc>
                          <a:spcPct val="115000"/>
                        </a:lnSpc>
                        <a:spcBef>
                          <a:spcPts val="600"/>
                        </a:spcBef>
                        <a:spcAft>
                          <a:spcPts val="600"/>
                        </a:spcAft>
                      </a:pPr>
                      <a:r>
                        <a:rPr lang="en-US" sz="2800" b="1" dirty="0">
                          <a:solidFill>
                            <a:srgbClr val="0070C0"/>
                          </a:solidFill>
                          <a:effectLst/>
                          <a:latin typeface="Times New Roman" panose="02020603050405020304" pitchFamily="18" charset="0"/>
                          <a:cs typeface="Times New Roman" panose="02020603050405020304" pitchFamily="18" charset="0"/>
                        </a:rPr>
                        <a:t>2. </a:t>
                      </a:r>
                      <a:r>
                        <a:rPr lang="en-US" sz="2800" b="1" dirty="0" err="1">
                          <a:solidFill>
                            <a:srgbClr val="0070C0"/>
                          </a:solidFill>
                          <a:effectLst/>
                          <a:latin typeface="Times New Roman" panose="02020603050405020304" pitchFamily="18" charset="0"/>
                          <a:cs typeface="Times New Roman" panose="02020603050405020304" pitchFamily="18" charset="0"/>
                        </a:rPr>
                        <a:t>Nghệ</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thuật</a:t>
                      </a:r>
                      <a:r>
                        <a:rPr lang="en-US" sz="2800" b="1" dirty="0">
                          <a:solidFill>
                            <a:srgbClr val="0070C0"/>
                          </a:solidFill>
                          <a:effectLst/>
                          <a:latin typeface="Times New Roman" panose="02020603050405020304" pitchFamily="18" charset="0"/>
                          <a:cs typeface="Times New Roman" panose="02020603050405020304" pitchFamily="18" charset="0"/>
                        </a:rPr>
                        <a:t> so </a:t>
                      </a:r>
                      <a:r>
                        <a:rPr lang="en-US" sz="2800" b="1" dirty="0" err="1">
                          <a:solidFill>
                            <a:srgbClr val="0070C0"/>
                          </a:solidFill>
                          <a:effectLst/>
                          <a:latin typeface="Times New Roman" panose="02020603050405020304" pitchFamily="18" charset="0"/>
                          <a:cs typeface="Times New Roman" panose="02020603050405020304" pitchFamily="18" charset="0"/>
                        </a:rPr>
                        <a:t>sánh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ví</a:t>
                      </a:r>
                      <a:r>
                        <a:rPr lang="en-US" sz="2800" b="1" dirty="0">
                          <a:solidFill>
                            <a:srgbClr val="0070C0"/>
                          </a:solidFill>
                          <a:effectLst/>
                          <a:latin typeface="Times New Roman" panose="02020603050405020304" pitchFamily="18" charset="0"/>
                          <a:cs typeface="Times New Roman" panose="02020603050405020304" pitchFamily="18" charset="0"/>
                        </a:rPr>
                        <a:t> von </a:t>
                      </a:r>
                      <a:r>
                        <a:rPr lang="en-US" sz="2800" b="1" dirty="0" err="1">
                          <a:solidFill>
                            <a:srgbClr val="0070C0"/>
                          </a:solidFill>
                          <a:effectLst/>
                          <a:latin typeface="Times New Roman" panose="02020603050405020304" pitchFamily="18" charset="0"/>
                          <a:cs typeface="Times New Roman" panose="02020603050405020304" pitchFamily="18" charset="0"/>
                        </a:rPr>
                        <a:t>trong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những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câu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hát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dân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gian</a:t>
                      </a:r>
                      <a:r>
                        <a:rPr lang="en-US" sz="2800" b="1" dirty="0">
                          <a:solidFill>
                            <a:srgbClr val="0070C0"/>
                          </a:solidFill>
                          <a:effectLst/>
                          <a:latin typeface="Times New Roman" panose="02020603050405020304" pitchFamily="18" charset="0"/>
                          <a:cs typeface="Times New Roman" panose="02020603050405020304" pitchFamily="18" charset="0"/>
                        </a:rPr>
                        <a:t> than </a:t>
                      </a:r>
                      <a:r>
                        <a:rPr lang="en-US" sz="2800" b="1" dirty="0" err="1">
                          <a:solidFill>
                            <a:srgbClr val="0070C0"/>
                          </a:solidFill>
                          <a:effectLst/>
                          <a:latin typeface="Times New Roman" panose="02020603050405020304" pitchFamily="18" charset="0"/>
                          <a:cs typeface="Times New Roman" panose="02020603050405020304" pitchFamily="18" charset="0"/>
                        </a:rPr>
                        <a:t>thân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r>
                        <a:rPr lang="pt-BR" sz="2800" dirty="0">
                          <a:solidFill>
                            <a:srgbClr val="0D0D0D"/>
                          </a:solidFill>
                          <a:effectLst/>
                          <a:latin typeface="Times New Roman" panose="02020603050405020304" pitchFamily="18" charset="0"/>
                          <a:cs typeface="Times New Roman" panose="02020603050405020304" pitchFamily="18" charset="0"/>
                        </a:rPr>
                        <a:t>Tìm hiểu giá trị nghệ thuật của phép so sánh trong các câu ca dao than thân.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3875010913"/>
                  </a:ext>
                </a:extLst>
              </a:tr>
              <a:tr h="1094881">
                <a:tc>
                  <a:txBody>
                    <a:bodyPr/>
                    <a:lstStyle/>
                    <a:p>
                      <a:pPr algn="just">
                        <a:lnSpc>
                          <a:spcPct val="115000"/>
                        </a:lnSpc>
                        <a:spcBef>
                          <a:spcPts val="600"/>
                        </a:spcBef>
                        <a:spcAft>
                          <a:spcPts val="600"/>
                        </a:spcAft>
                      </a:pPr>
                      <a:r>
                        <a:rPr lang="en-US" sz="2800" b="1" dirty="0">
                          <a:solidFill>
                            <a:srgbClr val="0070C0"/>
                          </a:solidFill>
                          <a:effectLst/>
                          <a:latin typeface="Times New Roman" panose="02020603050405020304" pitchFamily="18" charset="0"/>
                          <a:cs typeface="Times New Roman" panose="02020603050405020304" pitchFamily="18" charset="0"/>
                        </a:rPr>
                        <a:t>3. </a:t>
                      </a:r>
                      <a:r>
                        <a:rPr lang="en-US" sz="2800" b="1" dirty="0" err="1">
                          <a:solidFill>
                            <a:srgbClr val="0070C0"/>
                          </a:solidFill>
                          <a:effectLst/>
                          <a:latin typeface="Times New Roman" panose="02020603050405020304" pitchFamily="18" charset="0"/>
                          <a:cs typeface="Times New Roman" panose="02020603050405020304" pitchFamily="18" charset="0"/>
                        </a:rPr>
                        <a:t>Hiện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tượng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truyền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thuyết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hoá</a:t>
                      </a:r>
                      <a:r>
                        <a:rPr lang="en-US" sz="2800" b="1" dirty="0">
                          <a:solidFill>
                            <a:srgbClr val="0070C0"/>
                          </a:solidFill>
                          <a:effectLst/>
                          <a:latin typeface="Times New Roman" panose="02020603050405020304" pitchFamily="18" charset="0"/>
                          <a:cs typeface="Times New Roman" panose="02020603050405020304" pitchFamily="18" charset="0"/>
                        </a:rPr>
                        <a:t>/</a:t>
                      </a:r>
                      <a:r>
                        <a:rPr lang="en-US" sz="2800" b="1" dirty="0" err="1">
                          <a:solidFill>
                            <a:srgbClr val="0070C0"/>
                          </a:solidFill>
                          <a:effectLst/>
                          <a:latin typeface="Times New Roman" panose="02020603050405020304" pitchFamily="18" charset="0"/>
                          <a:cs typeface="Times New Roman" panose="02020603050405020304" pitchFamily="18" charset="0"/>
                        </a:rPr>
                        <a:t>thần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thoại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hoá</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trường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hợp</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Sơn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Tinh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Thuỷ</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Tinh</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r>
                        <a:rPr lang="pt-BR" sz="2800" dirty="0">
                          <a:solidFill>
                            <a:srgbClr val="0D0D0D"/>
                          </a:solidFill>
                          <a:effectLst/>
                          <a:latin typeface="Times New Roman" panose="02020603050405020304" pitchFamily="18" charset="0"/>
                          <a:cs typeface="Times New Roman" panose="02020603050405020304" pitchFamily="18" charset="0"/>
                        </a:rPr>
                        <a:t>Giải thích nguyên nhân tạo hiện tượng truyền thuyết hoá/ thần thoại hoá trong truyện dân gian – qua trường hợp Sơn Tinh, Thuỷ Tinh.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3581996511"/>
                  </a:ext>
                </a:extLst>
              </a:tr>
            </a:tbl>
          </a:graphicData>
        </a:graphic>
      </p:graphicFrame>
      <p:sp>
        <p:nvSpPr>
          <p:cNvPr id="3" name="TextBox 2">
            <a:extLst>
              <a:ext uri="{FF2B5EF4-FFF2-40B4-BE49-F238E27FC236}">
                <a16:creationId xmlns:a16="http://schemas.microsoft.com/office/drawing/2014/main" id="{EF973F27-FE0F-4FB5-8C2C-58C6585675CD}"/>
              </a:ext>
            </a:extLst>
          </p:cNvPr>
          <p:cNvSpPr txBox="1"/>
          <p:nvPr/>
        </p:nvSpPr>
        <p:spPr>
          <a:xfrm>
            <a:off x="685800" y="237636"/>
            <a:ext cx="10833100" cy="556434"/>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HT 03</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xác định mục đích nghiên cứu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563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EA285D-6A00-4EA9-9E2E-75889E28B416}"/>
              </a:ext>
            </a:extLst>
          </p:cNvPr>
          <p:cNvGraphicFramePr>
            <a:graphicFrameLocks noGrp="1"/>
          </p:cNvGraphicFramePr>
          <p:nvPr>
            <p:extLst>
              <p:ext uri="{D42A27DB-BD31-4B8C-83A1-F6EECF244321}">
                <p14:modId xmlns:p14="http://schemas.microsoft.com/office/powerpoint/2010/main" val="1353280291"/>
              </p:ext>
            </p:extLst>
          </p:nvPr>
        </p:nvGraphicFramePr>
        <p:xfrm>
          <a:off x="685800" y="1323086"/>
          <a:ext cx="10833100" cy="4912614"/>
        </p:xfrm>
        <a:graphic>
          <a:graphicData uri="http://schemas.openxmlformats.org/drawingml/2006/table">
            <a:tbl>
              <a:tblPr firstRow="1" firstCol="1" bandRow="1">
                <a:tableStyleId>{ED083AE6-46FA-4A59-8FB0-9F97EB10719F}</a:tableStyleId>
              </a:tblPr>
              <a:tblGrid>
                <a:gridCol w="5045120">
                  <a:extLst>
                    <a:ext uri="{9D8B030D-6E8A-4147-A177-3AD203B41FA5}">
                      <a16:colId xmlns:a16="http://schemas.microsoft.com/office/drawing/2014/main" val="1405627744"/>
                    </a:ext>
                  </a:extLst>
                </a:gridCol>
                <a:gridCol w="5787980">
                  <a:extLst>
                    <a:ext uri="{9D8B030D-6E8A-4147-A177-3AD203B41FA5}">
                      <a16:colId xmlns:a16="http://schemas.microsoft.com/office/drawing/2014/main" val="3350866031"/>
                    </a:ext>
                  </a:extLst>
                </a:gridCol>
              </a:tblGrid>
              <a:tr h="429496">
                <a:tc>
                  <a:txBody>
                    <a:bodyPr/>
                    <a:lstStyle/>
                    <a:p>
                      <a:pPr algn="ctr">
                        <a:lnSpc>
                          <a:spcPct val="115000"/>
                        </a:lnSpc>
                        <a:spcBef>
                          <a:spcPts val="600"/>
                        </a:spcBef>
                        <a:spcAft>
                          <a:spcPts val="600"/>
                        </a:spcAft>
                        <a:tabLst>
                          <a:tab pos="1386840" algn="l"/>
                        </a:tabLst>
                      </a:pPr>
                      <a:r>
                        <a:rPr lang="pt-BR" sz="3200" b="1">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ctr">
                        <a:lnSpc>
                          <a:spcPct val="115000"/>
                        </a:lnSpc>
                        <a:spcBef>
                          <a:spcPts val="600"/>
                        </a:spcBef>
                        <a:spcAft>
                          <a:spcPts val="600"/>
                        </a:spcAft>
                        <a:tabLst>
                          <a:tab pos="1386840" algn="l"/>
                        </a:tabLst>
                      </a:pPr>
                      <a:r>
                        <a:rPr lang="pt-BR" sz="3200" b="1">
                          <a:solidFill>
                            <a:srgbClr val="0D0D0D"/>
                          </a:solidFill>
                          <a:effectLst/>
                          <a:latin typeface="Times New Roman" panose="02020603050405020304" pitchFamily="18" charset="0"/>
                          <a:cs typeface="Times New Roman" panose="02020603050405020304" pitchFamily="18" charset="0"/>
                        </a:rPr>
                        <a:t>Mục đích nghiên cứu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1034802831"/>
                  </a:ext>
                </a:extLst>
              </a:tr>
              <a:tr h="651291">
                <a:tc>
                  <a:txBody>
                    <a:bodyPr/>
                    <a:lstStyle/>
                    <a:p>
                      <a:pPr algn="just">
                        <a:lnSpc>
                          <a:spcPct val="115000"/>
                        </a:lnSpc>
                        <a:spcBef>
                          <a:spcPts val="600"/>
                        </a:spcBef>
                        <a:spcAft>
                          <a:spcPts val="600"/>
                        </a:spcAft>
                      </a:pPr>
                      <a:r>
                        <a:rPr lang="en-US" sz="3200">
                          <a:solidFill>
                            <a:srgbClr val="0070C0"/>
                          </a:solidFill>
                          <a:effectLst/>
                          <a:latin typeface="Times New Roman" panose="02020603050405020304" pitchFamily="18" charset="0"/>
                          <a:cs typeface="Times New Roman" panose="02020603050405020304" pitchFamily="18" charset="0"/>
                        </a:rPr>
                        <a:t>4. Cái kết có hậu trong truyện cổ tích thần kì</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r>
                        <a:rPr lang="pt-BR" sz="3200" dirty="0">
                          <a:solidFill>
                            <a:srgbClr val="0D0D0D"/>
                          </a:solidFill>
                          <a:effectLst/>
                          <a:latin typeface="Times New Roman" panose="02020603050405020304" pitchFamily="18" charset="0"/>
                          <a:cs typeface="Times New Roman" panose="02020603050405020304" pitchFamily="18" charset="0"/>
                        </a:rPr>
                        <a:t>Tìm hiểu ý nghĩa và giá trị nhân văn của cái kết có </a:t>
                      </a:r>
                      <a:r>
                        <a:rPr lang="en-US" sz="3200" dirty="0" err="1">
                          <a:solidFill>
                            <a:srgbClr val="0D0D0D"/>
                          </a:solidFill>
                          <a:effectLst/>
                          <a:latin typeface="Times New Roman" panose="02020603050405020304" pitchFamily="18" charset="0"/>
                          <a:cs typeface="Times New Roman" panose="02020603050405020304" pitchFamily="18" charset="0"/>
                        </a:rPr>
                        <a:t>hậu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truyện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cổ</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tích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kì</a:t>
                      </a: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2424264624"/>
                  </a:ext>
                </a:extLst>
              </a:tr>
              <a:tr h="873086">
                <a:tc>
                  <a:txBody>
                    <a:bodyPr/>
                    <a:lstStyle/>
                    <a:p>
                      <a:pPr algn="just">
                        <a:lnSpc>
                          <a:spcPct val="115000"/>
                        </a:lnSpc>
                        <a:spcBef>
                          <a:spcPts val="600"/>
                        </a:spcBef>
                        <a:spcAft>
                          <a:spcPts val="600"/>
                        </a:spcAft>
                      </a:pPr>
                      <a:r>
                        <a:rPr lang="en-US" sz="3200">
                          <a:solidFill>
                            <a:srgbClr val="0070C0"/>
                          </a:solidFill>
                          <a:effectLst/>
                          <a:latin typeface="Times New Roman" panose="02020603050405020304" pitchFamily="18" charset="0"/>
                          <a:cs typeface="Times New Roman" panose="02020603050405020304" pitchFamily="18" charset="0"/>
                        </a:rPr>
                        <a:t>5. Cách nói ngược trong bài ca dao/ đồng dao Sang tuần tháng Sáu giá chân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tc>
                  <a:txBody>
                    <a:bodyPr/>
                    <a:lstStyle/>
                    <a:p>
                      <a:pPr algn="just">
                        <a:lnSpc>
                          <a:spcPct val="115000"/>
                        </a:lnSpc>
                        <a:spcBef>
                          <a:spcPts val="600"/>
                        </a:spcBef>
                        <a:spcAft>
                          <a:spcPts val="600"/>
                        </a:spcAft>
                        <a:tabLst>
                          <a:tab pos="1386840" algn="l"/>
                        </a:tabLst>
                      </a:pPr>
                      <a:r>
                        <a:rPr lang="pt-BR" sz="3200" dirty="0">
                          <a:solidFill>
                            <a:srgbClr val="0D0D0D"/>
                          </a:solidFill>
                          <a:effectLst/>
                          <a:latin typeface="Times New Roman" panose="02020603050405020304" pitchFamily="18" charset="0"/>
                          <a:cs typeface="Times New Roman" panose="02020603050405020304" pitchFamily="18" charset="0"/>
                        </a:rPr>
                        <a:t>Tìm hiểu tác dụng của hình thức nói ngược đối với nội dung trong bài ca dao </a:t>
                      </a:r>
                      <a:r>
                        <a:rPr lang="en-US" sz="3200" dirty="0">
                          <a:solidFill>
                            <a:srgbClr val="0D0D0D"/>
                          </a:solidFill>
                          <a:effectLst/>
                          <a:latin typeface="Times New Roman" panose="02020603050405020304" pitchFamily="18" charset="0"/>
                          <a:cs typeface="Times New Roman" panose="02020603050405020304" pitchFamily="18" charset="0"/>
                        </a:rPr>
                        <a:t>Sang </a:t>
                      </a:r>
                      <a:r>
                        <a:rPr lang="en-US" sz="3200" dirty="0" err="1">
                          <a:solidFill>
                            <a:srgbClr val="0D0D0D"/>
                          </a:solidFill>
                          <a:effectLst/>
                          <a:latin typeface="Times New Roman" panose="02020603050405020304" pitchFamily="18" charset="0"/>
                          <a:cs typeface="Times New Roman" panose="02020603050405020304" pitchFamily="18" charset="0"/>
                        </a:rPr>
                        <a:t>tuần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tháng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Sáu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giá</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chân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61" marR="66761" marT="0" marB="0"/>
                </a:tc>
                <a:extLst>
                  <a:ext uri="{0D108BD9-81ED-4DB2-BD59-A6C34878D82A}">
                    <a16:rowId xmlns:a16="http://schemas.microsoft.com/office/drawing/2014/main" val="334623567"/>
                  </a:ext>
                </a:extLst>
              </a:tr>
            </a:tbl>
          </a:graphicData>
        </a:graphic>
      </p:graphicFrame>
      <p:sp>
        <p:nvSpPr>
          <p:cNvPr id="3" name="TextBox 2">
            <a:extLst>
              <a:ext uri="{FF2B5EF4-FFF2-40B4-BE49-F238E27FC236}">
                <a16:creationId xmlns:a16="http://schemas.microsoft.com/office/drawing/2014/main" id="{EF973F27-FE0F-4FB5-8C2C-58C6585675CD}"/>
              </a:ext>
            </a:extLst>
          </p:cNvPr>
          <p:cNvSpPr txBox="1"/>
          <p:nvPr/>
        </p:nvSpPr>
        <p:spPr>
          <a:xfrm>
            <a:off x="685800" y="237636"/>
            <a:ext cx="10833100" cy="556434"/>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HT 03</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Bảng xác định mục đích nghiên cứu văn học dân gian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594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B50FA1-3718-4B1D-BE3C-0D151C4AC393}"/>
              </a:ext>
            </a:extLst>
          </p:cNvPr>
          <p:cNvSpPr txBox="1"/>
          <p:nvPr/>
        </p:nvSpPr>
        <p:spPr>
          <a:xfrm>
            <a:off x="660400" y="317600"/>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04: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thiết</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2DB7132-07EF-42C1-8847-DE10FE738B2D}"/>
              </a:ext>
            </a:extLst>
          </p:cNvPr>
          <p:cNvGraphicFramePr>
            <a:graphicFrameLocks noGrp="1"/>
          </p:cNvGraphicFramePr>
          <p:nvPr>
            <p:extLst>
              <p:ext uri="{D42A27DB-BD31-4B8C-83A1-F6EECF244321}">
                <p14:modId xmlns:p14="http://schemas.microsoft.com/office/powerpoint/2010/main" val="1439130089"/>
              </p:ext>
            </p:extLst>
          </p:nvPr>
        </p:nvGraphicFramePr>
        <p:xfrm>
          <a:off x="685801" y="1130300"/>
          <a:ext cx="10833099" cy="5265804"/>
        </p:xfrm>
        <a:graphic>
          <a:graphicData uri="http://schemas.openxmlformats.org/drawingml/2006/table">
            <a:tbl>
              <a:tblPr firstRow="1" firstCol="1" bandRow="1">
                <a:tableStyleId>{BDBED569-4797-4DF1-A0F4-6AAB3CD982D8}</a:tableStyleId>
              </a:tblPr>
              <a:tblGrid>
                <a:gridCol w="5014912">
                  <a:extLst>
                    <a:ext uri="{9D8B030D-6E8A-4147-A177-3AD203B41FA5}">
                      <a16:colId xmlns:a16="http://schemas.microsoft.com/office/drawing/2014/main" val="3034192640"/>
                    </a:ext>
                  </a:extLst>
                </a:gridCol>
                <a:gridCol w="2671762">
                  <a:extLst>
                    <a:ext uri="{9D8B030D-6E8A-4147-A177-3AD203B41FA5}">
                      <a16:colId xmlns:a16="http://schemas.microsoft.com/office/drawing/2014/main" val="1221790874"/>
                    </a:ext>
                  </a:extLst>
                </a:gridCol>
                <a:gridCol w="3146425">
                  <a:extLst>
                    <a:ext uri="{9D8B030D-6E8A-4147-A177-3AD203B41FA5}">
                      <a16:colId xmlns:a16="http://schemas.microsoft.com/office/drawing/2014/main" val="3324308736"/>
                    </a:ext>
                  </a:extLst>
                </a:gridCol>
              </a:tblGrid>
              <a:tr h="93072">
                <a:tc>
                  <a:txBody>
                    <a:bodyPr/>
                    <a:lstStyle/>
                    <a:p>
                      <a:pPr algn="ctr">
                        <a:lnSpc>
                          <a:spcPct val="115000"/>
                        </a:lnSpc>
                        <a:spcBef>
                          <a:spcPts val="600"/>
                        </a:spcBef>
                        <a:spcAft>
                          <a:spcPts val="600"/>
                        </a:spcAft>
                        <a:tabLst>
                          <a:tab pos="1386840" algn="l"/>
                        </a:tabLst>
                      </a:pPr>
                      <a:r>
                        <a:rPr lang="pt-BR" sz="24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92D050"/>
                    </a:solidFill>
                  </a:tcPr>
                </a:tc>
                <a:tc>
                  <a:txBody>
                    <a:bodyPr/>
                    <a:lstStyle/>
                    <a:p>
                      <a:pPr algn="just">
                        <a:lnSpc>
                          <a:spcPct val="115000"/>
                        </a:lnSpc>
                        <a:spcBef>
                          <a:spcPts val="600"/>
                        </a:spcBef>
                        <a:spcAft>
                          <a:spcPts val="600"/>
                        </a:spcAft>
                        <a:tabLst>
                          <a:tab pos="1386840" algn="l"/>
                        </a:tabLst>
                      </a:pPr>
                      <a:r>
                        <a:rPr lang="en-US" sz="2400" b="1" dirty="0" err="1">
                          <a:solidFill>
                            <a:srgbClr val="0D0D0D"/>
                          </a:solidFill>
                          <a:effectLst/>
                          <a:latin typeface="Times New Roman" panose="02020603050405020304" pitchFamily="18" charset="0"/>
                          <a:cs typeface="Times New Roman" panose="02020603050405020304" pitchFamily="18" charset="0"/>
                        </a:rPr>
                        <a:t>Câu</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hỏi</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nghiên</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cứu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92D050"/>
                    </a:solidFill>
                  </a:tcPr>
                </a:tc>
                <a:tc>
                  <a:txBody>
                    <a:bodyPr/>
                    <a:lstStyle/>
                    <a:p>
                      <a:pPr algn="just">
                        <a:lnSpc>
                          <a:spcPct val="115000"/>
                        </a:lnSpc>
                        <a:spcBef>
                          <a:spcPts val="600"/>
                        </a:spcBef>
                        <a:spcAft>
                          <a:spcPts val="600"/>
                        </a:spcAft>
                        <a:tabLst>
                          <a:tab pos="1386840" algn="l"/>
                        </a:tabLst>
                      </a:pPr>
                      <a:r>
                        <a:rPr lang="en-US" sz="2400" b="1" dirty="0" err="1">
                          <a:solidFill>
                            <a:srgbClr val="0D0D0D"/>
                          </a:solidFill>
                          <a:effectLst/>
                          <a:latin typeface="Times New Roman" panose="02020603050405020304" pitchFamily="18" charset="0"/>
                          <a:cs typeface="Times New Roman" panose="02020603050405020304" pitchFamily="18" charset="0"/>
                        </a:rPr>
                        <a:t>Giả</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thuyết</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nghiên</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cứu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92D050"/>
                    </a:solidFill>
                  </a:tcPr>
                </a:tc>
                <a:extLst>
                  <a:ext uri="{0D108BD9-81ED-4DB2-BD59-A6C34878D82A}">
                    <a16:rowId xmlns:a16="http://schemas.microsoft.com/office/drawing/2014/main" val="4200668417"/>
                  </a:ext>
                </a:extLst>
              </a:tr>
              <a:tr h="156463">
                <a:tc>
                  <a:txBody>
                    <a:bodyPr/>
                    <a:lstStyle/>
                    <a:p>
                      <a:pPr algn="just">
                        <a:lnSpc>
                          <a:spcPct val="115000"/>
                        </a:lnSpc>
                        <a:spcBef>
                          <a:spcPts val="600"/>
                        </a:spcBef>
                        <a:spcAft>
                          <a:spcPts val="600"/>
                        </a:spcAft>
                      </a:pPr>
                      <a:r>
                        <a:rPr lang="en-US" sz="2400" dirty="0">
                          <a:solidFill>
                            <a:srgbClr val="0070C0"/>
                          </a:solidFill>
                          <a:effectLst/>
                          <a:latin typeface="Times New Roman" panose="02020603050405020304" pitchFamily="18" charset="0"/>
                          <a:cs typeface="Times New Roman" panose="02020603050405020304" pitchFamily="18" charset="0"/>
                        </a:rPr>
                        <a:t>1. </a:t>
                      </a:r>
                      <a:r>
                        <a:rPr lang="en-US" sz="2400" dirty="0" err="1">
                          <a:solidFill>
                            <a:srgbClr val="0070C0"/>
                          </a:solidFill>
                          <a:effectLst/>
                          <a:latin typeface="Times New Roman" panose="02020603050405020304" pitchFamily="18" charset="0"/>
                          <a:cs typeface="Times New Roman" panose="02020603050405020304" pitchFamily="18" charset="0"/>
                        </a:rPr>
                        <a:t>Về</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một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đặc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điểm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hình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thức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tục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ngữ</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cách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gieo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vần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4042140828"/>
                  </a:ext>
                </a:extLst>
              </a:tr>
              <a:tr h="156463">
                <a:tc>
                  <a:txBody>
                    <a:bodyPr/>
                    <a:lstStyle/>
                    <a:p>
                      <a:pPr algn="just">
                        <a:lnSpc>
                          <a:spcPct val="115000"/>
                        </a:lnSpc>
                        <a:spcBef>
                          <a:spcPts val="600"/>
                        </a:spcBef>
                        <a:spcAft>
                          <a:spcPts val="600"/>
                        </a:spcAft>
                      </a:pPr>
                      <a:r>
                        <a:rPr lang="en-US" sz="2400">
                          <a:solidFill>
                            <a:srgbClr val="0070C0"/>
                          </a:solidFill>
                          <a:effectLst/>
                          <a:latin typeface="Times New Roman" panose="02020603050405020304" pitchFamily="18" charset="0"/>
                          <a:cs typeface="Times New Roman" panose="02020603050405020304" pitchFamily="18" charset="0"/>
                        </a:rPr>
                        <a:t>2. Nghệ thuật so sánh, ví von trong những câu hát dân gian than thân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2964242989"/>
                  </a:ext>
                </a:extLst>
              </a:tr>
              <a:tr h="346636">
                <a:tc>
                  <a:txBody>
                    <a:bodyPr/>
                    <a:lstStyle/>
                    <a:p>
                      <a:pPr algn="just">
                        <a:lnSpc>
                          <a:spcPct val="115000"/>
                        </a:lnSpc>
                        <a:spcBef>
                          <a:spcPts val="600"/>
                        </a:spcBef>
                        <a:spcAft>
                          <a:spcPts val="600"/>
                        </a:spcAft>
                      </a:pPr>
                      <a:r>
                        <a:rPr lang="en-US" sz="2400">
                          <a:solidFill>
                            <a:srgbClr val="0070C0"/>
                          </a:solidFill>
                          <a:effectLst/>
                          <a:latin typeface="Times New Roman" panose="02020603050405020304" pitchFamily="18" charset="0"/>
                          <a:cs typeface="Times New Roman" panose="02020603050405020304" pitchFamily="18" charset="0"/>
                        </a:rPr>
                        <a:t>3. Hiện tượng truyền thuyết hoá/thần thoại hoá trường hợp Sơn Tinh, Thuỷ Tinh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1982543542"/>
                  </a:ext>
                </a:extLst>
              </a:tr>
              <a:tr h="188158">
                <a:tc>
                  <a:txBody>
                    <a:bodyPr/>
                    <a:lstStyle/>
                    <a:p>
                      <a:pPr algn="just">
                        <a:lnSpc>
                          <a:spcPct val="115000"/>
                        </a:lnSpc>
                        <a:spcBef>
                          <a:spcPts val="600"/>
                        </a:spcBef>
                        <a:spcAft>
                          <a:spcPts val="600"/>
                        </a:spcAft>
                      </a:pPr>
                      <a:r>
                        <a:rPr lang="en-US" sz="2400">
                          <a:solidFill>
                            <a:srgbClr val="0070C0"/>
                          </a:solidFill>
                          <a:effectLst/>
                          <a:latin typeface="Times New Roman" panose="02020603050405020304" pitchFamily="18" charset="0"/>
                          <a:cs typeface="Times New Roman" panose="02020603050405020304" pitchFamily="18" charset="0"/>
                        </a:rPr>
                        <a:t>4. Cái kết có hậu trong truyện cổ tích thần kì</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2334685703"/>
                  </a:ext>
                </a:extLst>
              </a:tr>
              <a:tr h="251549">
                <a:tc>
                  <a:txBody>
                    <a:bodyPr/>
                    <a:lstStyle/>
                    <a:p>
                      <a:pPr>
                        <a:lnSpc>
                          <a:spcPct val="115000"/>
                        </a:lnSpc>
                        <a:spcBef>
                          <a:spcPts val="600"/>
                        </a:spcBef>
                        <a:spcAft>
                          <a:spcPts val="600"/>
                        </a:spcAft>
                      </a:pPr>
                      <a:r>
                        <a:rPr lang="en-US" sz="2400">
                          <a:solidFill>
                            <a:srgbClr val="0070C0"/>
                          </a:solidFill>
                          <a:effectLst/>
                          <a:latin typeface="Times New Roman" panose="02020603050405020304" pitchFamily="18" charset="0"/>
                          <a:cs typeface="Times New Roman" panose="02020603050405020304" pitchFamily="18" charset="0"/>
                        </a:rPr>
                        <a:t>5. Cách nói ngược trong bài ca dao/ đồng dao Sang tuần tháng Sáu giá chân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553279371"/>
                  </a:ext>
                </a:extLst>
              </a:tr>
            </a:tbl>
          </a:graphicData>
        </a:graphic>
      </p:graphicFrame>
    </p:spTree>
    <p:extLst>
      <p:ext uri="{BB962C8B-B14F-4D97-AF65-F5344CB8AC3E}">
        <p14:creationId xmlns:p14="http://schemas.microsoft.com/office/powerpoint/2010/main" val="3660212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461236-C173-415C-88EC-1A8F9AB19F45}"/>
              </a:ext>
            </a:extLst>
          </p:cNvPr>
          <p:cNvSpPr txBox="1"/>
          <p:nvPr/>
        </p:nvSpPr>
        <p:spPr>
          <a:xfrm>
            <a:off x="660400" y="317600"/>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04: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thiết</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624F0FD-2F98-4A72-B4BF-323836033F35}"/>
              </a:ext>
            </a:extLst>
          </p:cNvPr>
          <p:cNvGraphicFramePr>
            <a:graphicFrameLocks noGrp="1"/>
          </p:cNvGraphicFramePr>
          <p:nvPr>
            <p:extLst>
              <p:ext uri="{D42A27DB-BD31-4B8C-83A1-F6EECF244321}">
                <p14:modId xmlns:p14="http://schemas.microsoft.com/office/powerpoint/2010/main" val="4147172487"/>
              </p:ext>
            </p:extLst>
          </p:nvPr>
        </p:nvGraphicFramePr>
        <p:xfrm>
          <a:off x="685799" y="937260"/>
          <a:ext cx="10833099" cy="4789170"/>
        </p:xfrm>
        <a:graphic>
          <a:graphicData uri="http://schemas.openxmlformats.org/drawingml/2006/table">
            <a:tbl>
              <a:tblPr firstRow="1" firstCol="1" bandRow="1">
                <a:tableStyleId>{BDBED569-4797-4DF1-A0F4-6AAB3CD982D8}</a:tableStyleId>
              </a:tblPr>
              <a:tblGrid>
                <a:gridCol w="3611033">
                  <a:extLst>
                    <a:ext uri="{9D8B030D-6E8A-4147-A177-3AD203B41FA5}">
                      <a16:colId xmlns:a16="http://schemas.microsoft.com/office/drawing/2014/main" val="1168228122"/>
                    </a:ext>
                  </a:extLst>
                </a:gridCol>
                <a:gridCol w="3611033">
                  <a:extLst>
                    <a:ext uri="{9D8B030D-6E8A-4147-A177-3AD203B41FA5}">
                      <a16:colId xmlns:a16="http://schemas.microsoft.com/office/drawing/2014/main" val="3882184195"/>
                    </a:ext>
                  </a:extLst>
                </a:gridCol>
                <a:gridCol w="3611033">
                  <a:extLst>
                    <a:ext uri="{9D8B030D-6E8A-4147-A177-3AD203B41FA5}">
                      <a16:colId xmlns:a16="http://schemas.microsoft.com/office/drawing/2014/main" val="3451229116"/>
                    </a:ext>
                  </a:extLst>
                </a:gridCol>
              </a:tblGrid>
              <a:tr h="339658">
                <a:tc>
                  <a:txBody>
                    <a:bodyPr/>
                    <a:lstStyle/>
                    <a:p>
                      <a:pPr algn="ctr">
                        <a:lnSpc>
                          <a:spcPct val="115000"/>
                        </a:lnSpc>
                        <a:spcBef>
                          <a:spcPts val="600"/>
                        </a:spcBef>
                        <a:spcAft>
                          <a:spcPts val="600"/>
                        </a:spcAft>
                        <a:tabLst>
                          <a:tab pos="1386840" algn="l"/>
                        </a:tabLst>
                      </a:pPr>
                      <a:r>
                        <a:rPr lang="pt-BR" sz="28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Giả</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thuyết</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extLst>
                  <a:ext uri="{0D108BD9-81ED-4DB2-BD59-A6C34878D82A}">
                    <a16:rowId xmlns:a16="http://schemas.microsoft.com/office/drawing/2014/main" val="1147733508"/>
                  </a:ext>
                </a:extLst>
              </a:tr>
              <a:tr h="570997">
                <a:tc>
                  <a:txBody>
                    <a:bodyPr/>
                    <a:lstStyle/>
                    <a:p>
                      <a:pPr algn="just">
                        <a:lnSpc>
                          <a:spcPct val="115000"/>
                        </a:lnSpc>
                        <a:spcBef>
                          <a:spcPts val="600"/>
                        </a:spcBef>
                        <a:spcAft>
                          <a:spcPts val="600"/>
                        </a:spcAft>
                      </a:pPr>
                      <a:r>
                        <a:rPr lang="en-US" sz="2800">
                          <a:solidFill>
                            <a:srgbClr val="0070C0"/>
                          </a:solidFill>
                          <a:effectLst/>
                          <a:latin typeface="Times New Roman" panose="02020603050405020304" pitchFamily="18" charset="0"/>
                          <a:cs typeface="Times New Roman" panose="02020603050405020304" pitchFamily="18" charset="0"/>
                        </a:rPr>
                        <a:t>1. Về một đặc điểm hình thức của tục ngữ: cách gieo vần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gieo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hưởng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 hay </a:t>
                      </a:r>
                      <a:r>
                        <a:rPr lang="en-US" sz="2800" dirty="0" err="1">
                          <a:solidFill>
                            <a:srgbClr val="0D0D0D"/>
                          </a:solidFill>
                          <a:effectLst/>
                          <a:latin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gieo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hưởng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2495842117"/>
                  </a:ext>
                </a:extLst>
              </a:tr>
              <a:tr h="570997">
                <a:tc>
                  <a:txBody>
                    <a:bodyPr/>
                    <a:lstStyle/>
                    <a:p>
                      <a:pPr algn="just">
                        <a:lnSpc>
                          <a:spcPct val="115000"/>
                        </a:lnSpc>
                        <a:spcBef>
                          <a:spcPts val="600"/>
                        </a:spcBef>
                        <a:spcAft>
                          <a:spcPts val="600"/>
                        </a:spcAft>
                      </a:pPr>
                      <a:r>
                        <a:rPr lang="en-US" sz="2800">
                          <a:solidFill>
                            <a:srgbClr val="0070C0"/>
                          </a:solidFill>
                          <a:effectLst/>
                          <a:latin typeface="Times New Roman" panose="02020603050405020304" pitchFamily="18" charset="0"/>
                          <a:cs typeface="Times New Roman" panose="02020603050405020304" pitchFamily="18" charset="0"/>
                        </a:rPr>
                        <a:t>2. Nghệ thuật so sánh, ví von trong những câu hát dân gian than thân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cs typeface="Times New Roman" panose="02020603050405020304" pitchFamily="18" charset="0"/>
                        </a:rPr>
                        <a:t> so </a:t>
                      </a:r>
                      <a:r>
                        <a:rPr lang="en-US" sz="2800" dirty="0" err="1">
                          <a:solidFill>
                            <a:srgbClr val="0D0D0D"/>
                          </a:solidFill>
                          <a:effectLst/>
                          <a:latin typeface="Times New Roman" panose="02020603050405020304" pitchFamily="18" charset="0"/>
                          <a:cs typeface="Times New Roman" panose="02020603050405020304" pitchFamily="18" charset="0"/>
                        </a:rPr>
                        <a:t>sánh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mang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cs typeface="Times New Roman" panose="02020603050405020304" pitchFamily="18" charset="0"/>
                        </a:rPr>
                        <a:t> so </a:t>
                      </a:r>
                      <a:r>
                        <a:rPr lang="en-US" sz="2800" dirty="0" err="1">
                          <a:solidFill>
                            <a:srgbClr val="0D0D0D"/>
                          </a:solidFill>
                          <a:effectLst/>
                          <a:latin typeface="Times New Roman" panose="02020603050405020304" pitchFamily="18" charset="0"/>
                          <a:cs typeface="Times New Roman" panose="02020603050405020304" pitchFamily="18" charset="0"/>
                        </a:rPr>
                        <a:t>sánh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mang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3141339619"/>
                  </a:ext>
                </a:extLst>
              </a:tr>
            </a:tbl>
          </a:graphicData>
        </a:graphic>
      </p:graphicFrame>
    </p:spTree>
    <p:extLst>
      <p:ext uri="{BB962C8B-B14F-4D97-AF65-F5344CB8AC3E}">
        <p14:creationId xmlns:p14="http://schemas.microsoft.com/office/powerpoint/2010/main" val="2790411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461236-C173-415C-88EC-1A8F9AB19F45}"/>
              </a:ext>
            </a:extLst>
          </p:cNvPr>
          <p:cNvSpPr txBox="1"/>
          <p:nvPr/>
        </p:nvSpPr>
        <p:spPr>
          <a:xfrm>
            <a:off x="660400" y="317600"/>
            <a:ext cx="10833100"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04: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nghiên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cứu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nghiên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cứu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624F0FD-2F98-4A72-B4BF-323836033F35}"/>
              </a:ext>
            </a:extLst>
          </p:cNvPr>
          <p:cNvGraphicFramePr>
            <a:graphicFrameLocks noGrp="1"/>
          </p:cNvGraphicFramePr>
          <p:nvPr>
            <p:extLst>
              <p:ext uri="{D42A27DB-BD31-4B8C-83A1-F6EECF244321}">
                <p14:modId xmlns:p14="http://schemas.microsoft.com/office/powerpoint/2010/main" val="1973023880"/>
              </p:ext>
            </p:extLst>
          </p:nvPr>
        </p:nvGraphicFramePr>
        <p:xfrm>
          <a:off x="685799" y="937260"/>
          <a:ext cx="10833099" cy="5279898"/>
        </p:xfrm>
        <a:graphic>
          <a:graphicData uri="http://schemas.openxmlformats.org/drawingml/2006/table">
            <a:tbl>
              <a:tblPr firstRow="1" firstCol="1" bandRow="1">
                <a:tableStyleId>{ED083AE6-46FA-4A59-8FB0-9F97EB10719F}</a:tableStyleId>
              </a:tblPr>
              <a:tblGrid>
                <a:gridCol w="3157539">
                  <a:extLst>
                    <a:ext uri="{9D8B030D-6E8A-4147-A177-3AD203B41FA5}">
                      <a16:colId xmlns:a16="http://schemas.microsoft.com/office/drawing/2014/main" val="1168228122"/>
                    </a:ext>
                  </a:extLst>
                </a:gridCol>
                <a:gridCol w="3729037">
                  <a:extLst>
                    <a:ext uri="{9D8B030D-6E8A-4147-A177-3AD203B41FA5}">
                      <a16:colId xmlns:a16="http://schemas.microsoft.com/office/drawing/2014/main" val="3882184195"/>
                    </a:ext>
                  </a:extLst>
                </a:gridCol>
                <a:gridCol w="3946523">
                  <a:extLst>
                    <a:ext uri="{9D8B030D-6E8A-4147-A177-3AD203B41FA5}">
                      <a16:colId xmlns:a16="http://schemas.microsoft.com/office/drawing/2014/main" val="3451229116"/>
                    </a:ext>
                  </a:extLst>
                </a:gridCol>
              </a:tblGrid>
              <a:tr h="339658">
                <a:tc>
                  <a:txBody>
                    <a:bodyPr/>
                    <a:lstStyle/>
                    <a:p>
                      <a:pPr algn="ctr">
                        <a:lnSpc>
                          <a:spcPct val="115000"/>
                        </a:lnSpc>
                        <a:spcBef>
                          <a:spcPts val="600"/>
                        </a:spcBef>
                        <a:spcAft>
                          <a:spcPts val="600"/>
                        </a:spcAft>
                        <a:tabLst>
                          <a:tab pos="1386840" algn="l"/>
                        </a:tabLst>
                      </a:pPr>
                      <a:r>
                        <a:rPr lang="pt-BR" sz="28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Giả</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thuyết</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extLst>
                  <a:ext uri="{0D108BD9-81ED-4DB2-BD59-A6C34878D82A}">
                    <a16:rowId xmlns:a16="http://schemas.microsoft.com/office/drawing/2014/main" val="1147733508"/>
                  </a:ext>
                </a:extLst>
              </a:tr>
              <a:tr h="686666">
                <a:tc>
                  <a:txBody>
                    <a:bodyPr/>
                    <a:lstStyle/>
                    <a:p>
                      <a:pPr algn="just">
                        <a:lnSpc>
                          <a:spcPct val="115000"/>
                        </a:lnSpc>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4. </a:t>
                      </a:r>
                      <a:r>
                        <a:rPr lang="en-US" sz="2800" dirty="0" err="1">
                          <a:solidFill>
                            <a:srgbClr val="0070C0"/>
                          </a:solidFill>
                          <a:effectLst/>
                          <a:latin typeface="Times New Roman" panose="02020603050405020304" pitchFamily="18" charset="0"/>
                          <a:cs typeface="Times New Roman" panose="02020603050405020304" pitchFamily="18" charset="0"/>
                        </a:rPr>
                        <a:t>Cái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kết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có</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hậu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trong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truyện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cổ</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tích</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thần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kì</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Cái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hậu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hưởng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truyện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cổ</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tích</a:t>
                      </a:r>
                      <a:r>
                        <a:rPr lang="en-US" sz="2800" dirty="0">
                          <a:solidFill>
                            <a:srgbClr val="0D0D0D"/>
                          </a:solidFill>
                          <a:effectLst/>
                          <a:latin typeface="Times New Roman" panose="02020603050405020304" pitchFamily="18" charset="0"/>
                          <a:cs typeface="Times New Roman" panose="02020603050405020304" pitchFamily="18" charset="0"/>
                        </a:rPr>
                        <a:t> hay </a:t>
                      </a:r>
                      <a:r>
                        <a:rPr lang="en-US" sz="2800" dirty="0" err="1">
                          <a:solidFill>
                            <a:srgbClr val="0D0D0D"/>
                          </a:solidFill>
                          <a:effectLst/>
                          <a:latin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Cái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hậu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hưởng</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truyện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cổ</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tích</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853711591"/>
                  </a:ext>
                </a:extLst>
              </a:tr>
              <a:tr h="918005">
                <a:tc>
                  <a:txBody>
                    <a:bodyPr/>
                    <a:lstStyle/>
                    <a:p>
                      <a:pPr>
                        <a:lnSpc>
                          <a:spcPct val="115000"/>
                        </a:lnSpc>
                        <a:spcBef>
                          <a:spcPts val="600"/>
                        </a:spcBef>
                        <a:spcAft>
                          <a:spcPts val="600"/>
                        </a:spcAft>
                      </a:pPr>
                      <a:r>
                        <a:rPr lang="en-US" sz="2800" dirty="0">
                          <a:solidFill>
                            <a:srgbClr val="0070C0"/>
                          </a:solidFill>
                          <a:effectLst/>
                          <a:latin typeface="Times New Roman" panose="02020603050405020304" pitchFamily="18" charset="0"/>
                          <a:cs typeface="Times New Roman" panose="02020603050405020304" pitchFamily="18" charset="0"/>
                        </a:rPr>
                        <a:t>5. </a:t>
                      </a:r>
                      <a:r>
                        <a:rPr lang="en-US" sz="2800" dirty="0" err="1">
                          <a:solidFill>
                            <a:srgbClr val="0070C0"/>
                          </a:solidFill>
                          <a:effectLst/>
                          <a:latin typeface="Times New Roman" panose="02020603050405020304" pitchFamily="18" charset="0"/>
                          <a:cs typeface="Times New Roman" panose="02020603050405020304" pitchFamily="18" charset="0"/>
                        </a:rPr>
                        <a:t>Cách</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nói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ngược</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trong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bài</a:t>
                      </a:r>
                      <a:r>
                        <a:rPr lang="en-US" sz="2800" dirty="0">
                          <a:solidFill>
                            <a:srgbClr val="0070C0"/>
                          </a:solidFill>
                          <a:effectLst/>
                          <a:latin typeface="Times New Roman" panose="02020603050405020304" pitchFamily="18" charset="0"/>
                          <a:cs typeface="Times New Roman" panose="02020603050405020304" pitchFamily="18" charset="0"/>
                        </a:rPr>
                        <a:t> ca </a:t>
                      </a:r>
                      <a:r>
                        <a:rPr lang="en-US" sz="2800" dirty="0" err="1">
                          <a:solidFill>
                            <a:srgbClr val="0070C0"/>
                          </a:solidFill>
                          <a:effectLst/>
                          <a:latin typeface="Times New Roman" panose="02020603050405020304" pitchFamily="18" charset="0"/>
                          <a:cs typeface="Times New Roman" panose="02020603050405020304" pitchFamily="18" charset="0"/>
                        </a:rPr>
                        <a:t>dao</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đồng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dao</a:t>
                      </a:r>
                      <a:r>
                        <a:rPr lang="en-US" sz="2800" dirty="0">
                          <a:solidFill>
                            <a:srgbClr val="0070C0"/>
                          </a:solidFill>
                          <a:effectLst/>
                          <a:latin typeface="Times New Roman" panose="02020603050405020304" pitchFamily="18" charset="0"/>
                          <a:cs typeface="Times New Roman" panose="02020603050405020304" pitchFamily="18" charset="0"/>
                        </a:rPr>
                        <a:t> Sang </a:t>
                      </a:r>
                      <a:r>
                        <a:rPr lang="en-US" sz="2800" dirty="0" err="1">
                          <a:solidFill>
                            <a:srgbClr val="0070C0"/>
                          </a:solidFill>
                          <a:effectLst/>
                          <a:latin typeface="Times New Roman" panose="02020603050405020304" pitchFamily="18" charset="0"/>
                          <a:cs typeface="Times New Roman" panose="02020603050405020304" pitchFamily="18" charset="0"/>
                        </a:rPr>
                        <a:t>tuần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tháng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Sáu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giá</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a:solidFill>
                            <a:srgbClr val="0D0D0D"/>
                          </a:solidFill>
                          <a:effectLst/>
                          <a:latin typeface="Times New Roman" panose="02020603050405020304" pitchFamily="18" charset="0"/>
                          <a:cs typeface="Times New Roman" panose="02020603050405020304" pitchFamily="18" charset="0"/>
                        </a:rPr>
                        <a:t>Cách nói ngược có ảnh hưởng thế nào đến nội dung bài ca dao Sang tuần tháng Sáu giá chân?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nói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vừa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hiệu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ứng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vừa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nhấn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mạnh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Sang </a:t>
                      </a:r>
                      <a:r>
                        <a:rPr lang="en-US" sz="2800" dirty="0" err="1">
                          <a:solidFill>
                            <a:srgbClr val="0D0D0D"/>
                          </a:solidFill>
                          <a:effectLst/>
                          <a:latin typeface="Times New Roman" panose="02020603050405020304" pitchFamily="18" charset="0"/>
                          <a:cs typeface="Times New Roman" panose="02020603050405020304" pitchFamily="18" charset="0"/>
                        </a:rPr>
                        <a:t>tuần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Sáu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chân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868177459"/>
                  </a:ext>
                </a:extLst>
              </a:tr>
            </a:tbl>
          </a:graphicData>
        </a:graphic>
      </p:graphicFrame>
    </p:spTree>
    <p:extLst>
      <p:ext uri="{BB962C8B-B14F-4D97-AF65-F5344CB8AC3E}">
        <p14:creationId xmlns:p14="http://schemas.microsoft.com/office/powerpoint/2010/main" val="2115739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461236-C173-415C-88EC-1A8F9AB19F45}"/>
              </a:ext>
            </a:extLst>
          </p:cNvPr>
          <p:cNvSpPr txBox="1"/>
          <p:nvPr/>
        </p:nvSpPr>
        <p:spPr>
          <a:xfrm>
            <a:off x="660400" y="317600"/>
            <a:ext cx="10833100"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04: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nghiên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cứu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nghiên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cứu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624F0FD-2F98-4A72-B4BF-323836033F35}"/>
              </a:ext>
            </a:extLst>
          </p:cNvPr>
          <p:cNvGraphicFramePr>
            <a:graphicFrameLocks noGrp="1"/>
          </p:cNvGraphicFramePr>
          <p:nvPr>
            <p:extLst>
              <p:ext uri="{D42A27DB-BD31-4B8C-83A1-F6EECF244321}">
                <p14:modId xmlns:p14="http://schemas.microsoft.com/office/powerpoint/2010/main" val="1818410210"/>
              </p:ext>
            </p:extLst>
          </p:nvPr>
        </p:nvGraphicFramePr>
        <p:xfrm>
          <a:off x="660400" y="1230630"/>
          <a:ext cx="11012488" cy="4396740"/>
        </p:xfrm>
        <a:graphic>
          <a:graphicData uri="http://schemas.openxmlformats.org/drawingml/2006/table">
            <a:tbl>
              <a:tblPr firstRow="1" firstCol="1" bandRow="1">
                <a:tableStyleId>{ED083AE6-46FA-4A59-8FB0-9F97EB10719F}</a:tableStyleId>
              </a:tblPr>
              <a:tblGrid>
                <a:gridCol w="3366361">
                  <a:extLst>
                    <a:ext uri="{9D8B030D-6E8A-4147-A177-3AD203B41FA5}">
                      <a16:colId xmlns:a16="http://schemas.microsoft.com/office/drawing/2014/main" val="1168228122"/>
                    </a:ext>
                  </a:extLst>
                </a:gridCol>
                <a:gridCol w="3660071">
                  <a:extLst>
                    <a:ext uri="{9D8B030D-6E8A-4147-A177-3AD203B41FA5}">
                      <a16:colId xmlns:a16="http://schemas.microsoft.com/office/drawing/2014/main" val="3882184195"/>
                    </a:ext>
                  </a:extLst>
                </a:gridCol>
                <a:gridCol w="3986056">
                  <a:extLst>
                    <a:ext uri="{9D8B030D-6E8A-4147-A177-3AD203B41FA5}">
                      <a16:colId xmlns:a16="http://schemas.microsoft.com/office/drawing/2014/main" val="3451229116"/>
                    </a:ext>
                  </a:extLst>
                </a:gridCol>
              </a:tblGrid>
              <a:tr h="339658">
                <a:tc>
                  <a:txBody>
                    <a:bodyPr/>
                    <a:lstStyle/>
                    <a:p>
                      <a:pPr algn="ctr">
                        <a:lnSpc>
                          <a:spcPct val="115000"/>
                        </a:lnSpc>
                        <a:spcBef>
                          <a:spcPts val="600"/>
                        </a:spcBef>
                        <a:spcAft>
                          <a:spcPts val="600"/>
                        </a:spcAft>
                        <a:tabLst>
                          <a:tab pos="1386840" algn="l"/>
                        </a:tabLst>
                      </a:pPr>
                      <a:r>
                        <a:rPr lang="pt-BR" sz="3200" b="1" dirty="0">
                          <a:solidFill>
                            <a:srgbClr val="0D0D0D"/>
                          </a:solidFill>
                          <a:effectLst/>
                          <a:latin typeface="Times New Roman" panose="02020603050405020304" pitchFamily="18" charset="0"/>
                          <a:cs typeface="Times New Roman" panose="02020603050405020304" pitchFamily="18" charset="0"/>
                        </a:rPr>
                        <a:t>Đề tài đã xác định vấn đề nghiên cứu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tc>
                  <a:txBody>
                    <a:bodyPr/>
                    <a:lstStyle/>
                    <a:p>
                      <a:pPr algn="just">
                        <a:lnSpc>
                          <a:spcPct val="115000"/>
                        </a:lnSpc>
                        <a:spcBef>
                          <a:spcPts val="600"/>
                        </a:spcBef>
                        <a:spcAft>
                          <a:spcPts val="600"/>
                        </a:spcAft>
                        <a:tabLst>
                          <a:tab pos="1386840" algn="l"/>
                        </a:tabLst>
                      </a:pPr>
                      <a:r>
                        <a:rPr lang="en-US" sz="3200" b="1" dirty="0" err="1">
                          <a:solidFill>
                            <a:srgbClr val="0D0D0D"/>
                          </a:solidFill>
                          <a:effectLst/>
                          <a:latin typeface="Times New Roman" panose="02020603050405020304" pitchFamily="18" charset="0"/>
                          <a:cs typeface="Times New Roman" panose="02020603050405020304" pitchFamily="18" charset="0"/>
                        </a:rPr>
                        <a:t>Câu</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hỏi</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nghiên</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cứu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tc>
                  <a:txBody>
                    <a:bodyPr/>
                    <a:lstStyle/>
                    <a:p>
                      <a:pPr algn="just">
                        <a:lnSpc>
                          <a:spcPct val="115000"/>
                        </a:lnSpc>
                        <a:spcBef>
                          <a:spcPts val="600"/>
                        </a:spcBef>
                        <a:spcAft>
                          <a:spcPts val="600"/>
                        </a:spcAft>
                        <a:tabLst>
                          <a:tab pos="1386840" algn="l"/>
                        </a:tabLst>
                      </a:pPr>
                      <a:r>
                        <a:rPr lang="en-US" sz="3200" b="1" dirty="0" err="1">
                          <a:solidFill>
                            <a:srgbClr val="0D0D0D"/>
                          </a:solidFill>
                          <a:effectLst/>
                          <a:latin typeface="Times New Roman" panose="02020603050405020304" pitchFamily="18" charset="0"/>
                          <a:cs typeface="Times New Roman" panose="02020603050405020304" pitchFamily="18" charset="0"/>
                        </a:rPr>
                        <a:t>Giả</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thuyết</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nghiên</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cứu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solidFill>
                      <a:srgbClr val="FFFF00"/>
                    </a:solidFill>
                  </a:tcPr>
                </a:tc>
                <a:extLst>
                  <a:ext uri="{0D108BD9-81ED-4DB2-BD59-A6C34878D82A}">
                    <a16:rowId xmlns:a16="http://schemas.microsoft.com/office/drawing/2014/main" val="1147733508"/>
                  </a:ext>
                </a:extLst>
              </a:tr>
              <a:tr h="918005">
                <a:tc>
                  <a:txBody>
                    <a:bodyPr/>
                    <a:lstStyle/>
                    <a:p>
                      <a:pPr>
                        <a:lnSpc>
                          <a:spcPct val="115000"/>
                        </a:lnSpc>
                        <a:spcBef>
                          <a:spcPts val="600"/>
                        </a:spcBef>
                        <a:spcAft>
                          <a:spcPts val="600"/>
                        </a:spcAft>
                      </a:pPr>
                      <a:r>
                        <a:rPr lang="en-US" sz="3200">
                          <a:solidFill>
                            <a:srgbClr val="0070C0"/>
                          </a:solidFill>
                          <a:effectLst/>
                          <a:latin typeface="Times New Roman" panose="02020603050405020304" pitchFamily="18" charset="0"/>
                          <a:cs typeface="Times New Roman" panose="02020603050405020304" pitchFamily="18" charset="0"/>
                        </a:rPr>
                        <a:t>5. Cách nói ngược trong bài ca dao/ đồng dao Sang tuần tháng Sáu giá chân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3200">
                          <a:solidFill>
                            <a:srgbClr val="0D0D0D"/>
                          </a:solidFill>
                          <a:effectLst/>
                          <a:latin typeface="Times New Roman" panose="02020603050405020304" pitchFamily="18" charset="0"/>
                          <a:cs typeface="Times New Roman" panose="02020603050405020304" pitchFamily="18" charset="0"/>
                        </a:rPr>
                        <a:t>Cách nói ngược có ảnh hưởng thế nào đến nội dung bài ca dao Sang tuần tháng Sáu giá chân?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tc>
                  <a:txBody>
                    <a:bodyPr/>
                    <a:lstStyle/>
                    <a:p>
                      <a:pPr algn="just">
                        <a:lnSpc>
                          <a:spcPct val="115000"/>
                        </a:lnSpc>
                        <a:spcBef>
                          <a:spcPts val="600"/>
                        </a:spcBef>
                        <a:spcAft>
                          <a:spcPts val="600"/>
                        </a:spcAft>
                        <a:tabLst>
                          <a:tab pos="1386840" algn="l"/>
                        </a:tabLst>
                      </a:pPr>
                      <a:r>
                        <a:rPr lang="en-US" sz="3200" dirty="0" err="1">
                          <a:solidFill>
                            <a:srgbClr val="0D0D0D"/>
                          </a:solidFill>
                          <a:effectLst/>
                          <a:latin typeface="Times New Roman" panose="02020603050405020304" pitchFamily="18" charset="0"/>
                          <a:cs typeface="Times New Roman" panose="02020603050405020304" pitchFamily="18" charset="0"/>
                        </a:rPr>
                        <a:t>Cách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nói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ngược</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vừa</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tạo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hiệu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ứng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thức</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vừa</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nhấn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mạnh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nội</a:t>
                      </a:r>
                      <a:r>
                        <a:rPr lang="en-US" sz="3200" dirty="0">
                          <a:solidFill>
                            <a:srgbClr val="0D0D0D"/>
                          </a:solidFill>
                          <a:effectLst/>
                          <a:latin typeface="Times New Roman" panose="02020603050405020304" pitchFamily="18" charset="0"/>
                          <a:cs typeface="Times New Roman" panose="02020603050405020304" pitchFamily="18" charset="0"/>
                        </a:rPr>
                        <a:t> dung </a:t>
                      </a:r>
                      <a:r>
                        <a:rPr lang="en-US" sz="3200" dirty="0" err="1">
                          <a:solidFill>
                            <a:srgbClr val="0D0D0D"/>
                          </a:solidFill>
                          <a:effectLst/>
                          <a:latin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bài</a:t>
                      </a:r>
                      <a:r>
                        <a:rPr lang="en-US" sz="3200" dirty="0">
                          <a:solidFill>
                            <a:srgbClr val="0D0D0D"/>
                          </a:solidFill>
                          <a:effectLst/>
                          <a:latin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cs typeface="Times New Roman" panose="02020603050405020304" pitchFamily="18" charset="0"/>
                        </a:rPr>
                        <a:t> Sang </a:t>
                      </a:r>
                      <a:r>
                        <a:rPr lang="en-US" sz="3200" dirty="0" err="1">
                          <a:solidFill>
                            <a:srgbClr val="0D0D0D"/>
                          </a:solidFill>
                          <a:effectLst/>
                          <a:latin typeface="Times New Roman" panose="02020603050405020304" pitchFamily="18" charset="0"/>
                          <a:cs typeface="Times New Roman" panose="02020603050405020304" pitchFamily="18" charset="0"/>
                        </a:rPr>
                        <a:t>tuần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tháng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Sáu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giá</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chân</a:t>
                      </a: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7" marR="34817" marT="0" marB="0"/>
                </a:tc>
                <a:extLst>
                  <a:ext uri="{0D108BD9-81ED-4DB2-BD59-A6C34878D82A}">
                    <a16:rowId xmlns:a16="http://schemas.microsoft.com/office/drawing/2014/main" val="868177459"/>
                  </a:ext>
                </a:extLst>
              </a:tr>
            </a:tbl>
          </a:graphicData>
        </a:graphic>
      </p:graphicFrame>
    </p:spTree>
    <p:extLst>
      <p:ext uri="{BB962C8B-B14F-4D97-AF65-F5344CB8AC3E}">
        <p14:creationId xmlns:p14="http://schemas.microsoft.com/office/powerpoint/2010/main" val="350378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0C252B-9115-453F-BF05-04BDA104D972}"/>
              </a:ext>
            </a:extLst>
          </p:cNvPr>
          <p:cNvSpPr txBox="1"/>
          <p:nvPr/>
        </p:nvSpPr>
        <p:spPr>
          <a:xfrm>
            <a:off x="685800" y="346174"/>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B88E401-78DA-4151-BC5D-4B927330195C}"/>
              </a:ext>
            </a:extLst>
          </p:cNvPr>
          <p:cNvSpPr/>
          <p:nvPr/>
        </p:nvSpPr>
        <p:spPr>
          <a:xfrm>
            <a:off x="822722" y="1900238"/>
            <a:ext cx="3357563" cy="4335462"/>
          </a:xfrm>
          <a:prstGeom prst="roundRect">
            <a:avLst/>
          </a:prstGeom>
          <a:blipFill>
            <a:blip r:embed="rId2"/>
            <a:tile tx="0" ty="0" sx="100000" sy="100000" flip="none" algn="tl"/>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iúp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7F82492-0BDC-448C-910A-6D1D500FA94A}"/>
              </a:ext>
            </a:extLst>
          </p:cNvPr>
          <p:cNvSpPr/>
          <p:nvPr/>
        </p:nvSpPr>
        <p:spPr>
          <a:xfrm>
            <a:off x="4423568" y="1900238"/>
            <a:ext cx="3357563" cy="4335462"/>
          </a:xfrm>
          <a:prstGeom prst="roundRect">
            <a:avLst/>
          </a:prstGeom>
          <a:blipFill>
            <a:blip r:embed="rId2"/>
            <a:tile tx="0" ty="0" sx="100000" sy="100000" flip="none" algn="tl"/>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mốc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5650D6B-768E-4225-9434-2D6A92C2046C}"/>
              </a:ext>
            </a:extLst>
          </p:cNvPr>
          <p:cNvSpPr/>
          <p:nvPr/>
        </p:nvSpPr>
        <p:spPr>
          <a:xfrm>
            <a:off x="8024415" y="1900238"/>
            <a:ext cx="3494485" cy="4335462"/>
          </a:xfrm>
          <a:prstGeom prst="roundRect">
            <a:avLst/>
          </a:prstGeom>
          <a:blipFill>
            <a:blip r:embed="rId2"/>
            <a:tile tx="0" ty="0" sx="100000" sy="100000" flip="none" algn="tl"/>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8B96F879-D5AE-4EB0-9CB3-02222066E0E9}"/>
              </a:ext>
            </a:extLst>
          </p:cNvPr>
          <p:cNvSpPr/>
          <p:nvPr/>
        </p:nvSpPr>
        <p:spPr>
          <a:xfrm>
            <a:off x="681336" y="1001711"/>
            <a:ext cx="3637956" cy="1084263"/>
          </a:xfrm>
          <a:prstGeom prst="ellipse">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D0D0D"/>
                </a:solidFill>
                <a:effectLst/>
                <a:latin typeface="Times New Roman" panose="02020603050405020304" pitchFamily="18" charset="0"/>
                <a:ea typeface="Times New Roman" panose="02020603050405020304" pitchFamily="18" charset="0"/>
              </a:rPr>
              <a:t>Mục đích lập kế hoạch</a:t>
            </a:r>
            <a:endParaRPr lang="en-US" sz="2800"/>
          </a:p>
        </p:txBody>
      </p:sp>
      <p:sp>
        <p:nvSpPr>
          <p:cNvPr id="8" name="Oval 7">
            <a:extLst>
              <a:ext uri="{FF2B5EF4-FFF2-40B4-BE49-F238E27FC236}">
                <a16:creationId xmlns:a16="http://schemas.microsoft.com/office/drawing/2014/main" id="{3E03759B-8F67-401B-8852-D815CF7BB149}"/>
              </a:ext>
            </a:extLst>
          </p:cNvPr>
          <p:cNvSpPr/>
          <p:nvPr/>
        </p:nvSpPr>
        <p:spPr>
          <a:xfrm>
            <a:off x="4082355" y="1001711"/>
            <a:ext cx="3881240" cy="1084263"/>
          </a:xfrm>
          <a:prstGeom prst="ellipse">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effectLst/>
                <a:latin typeface="Times New Roman" panose="02020603050405020304" pitchFamily="18" charset="0"/>
                <a:ea typeface="Times New Roman" panose="02020603050405020304" pitchFamily="18" charset="0"/>
              </a:rPr>
              <a:t>Nội</a:t>
            </a:r>
            <a:r>
              <a:rPr lang="en-US" sz="2800" b="1" dirty="0">
                <a:solidFill>
                  <a:srgbClr val="0D0D0D"/>
                </a:solidFill>
                <a:effectLst/>
                <a:latin typeface="Times New Roman" panose="02020603050405020304" pitchFamily="18" charset="0"/>
                <a:ea typeface="Times New Roman" panose="02020603050405020304" pitchFamily="18" charset="0"/>
              </a:rPr>
              <a:t> dung </a:t>
            </a:r>
            <a:r>
              <a:rPr lang="en-US" sz="2800" b="1" dirty="0" err="1">
                <a:solidFill>
                  <a:srgbClr val="0D0D0D"/>
                </a:solidFill>
                <a:effectLst/>
                <a:latin typeface="Times New Roman" panose="02020603050405020304" pitchFamily="18" charset="0"/>
                <a:ea typeface="Times New Roman" panose="02020603050405020304" pitchFamily="18" charset="0"/>
              </a:rPr>
              <a:t>kế</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hoạch</a:t>
            </a:r>
            <a:endParaRPr lang="en-US" sz="2800" dirty="0"/>
          </a:p>
        </p:txBody>
      </p:sp>
      <p:sp>
        <p:nvSpPr>
          <p:cNvPr id="9" name="Oval 8">
            <a:extLst>
              <a:ext uri="{FF2B5EF4-FFF2-40B4-BE49-F238E27FC236}">
                <a16:creationId xmlns:a16="http://schemas.microsoft.com/office/drawing/2014/main" id="{05986A8C-7943-4ECF-9DC6-8759313588F1}"/>
              </a:ext>
            </a:extLst>
          </p:cNvPr>
          <p:cNvSpPr/>
          <p:nvPr/>
        </p:nvSpPr>
        <p:spPr>
          <a:xfrm>
            <a:off x="7726661" y="1001711"/>
            <a:ext cx="3796704" cy="1084263"/>
          </a:xfrm>
          <a:prstGeom prst="ellipse">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effectLst/>
                <a:latin typeface="Times New Roman" panose="02020603050405020304" pitchFamily="18" charset="0"/>
                <a:ea typeface="Times New Roman" panose="02020603050405020304" pitchFamily="18" charset="0"/>
              </a:rPr>
              <a:t>Hình</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thức</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kế</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hoạch</a:t>
            </a:r>
            <a:endParaRPr lang="en-US" sz="2800" dirty="0"/>
          </a:p>
        </p:txBody>
      </p:sp>
    </p:spTree>
    <p:extLst>
      <p:ext uri="{BB962C8B-B14F-4D97-AF65-F5344CB8AC3E}">
        <p14:creationId xmlns:p14="http://schemas.microsoft.com/office/powerpoint/2010/main" val="180405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3C824-3F50-41A5-86D2-4E2149B2D4BC}"/>
              </a:ext>
            </a:extLst>
          </p:cNvPr>
          <p:cNvSpPr txBox="1"/>
          <p:nvPr/>
        </p:nvSpPr>
        <p:spPr>
          <a:xfrm>
            <a:off x="685800" y="245430"/>
            <a:ext cx="10833100" cy="1189108"/>
          </a:xfrm>
          <a:prstGeom prst="rect">
            <a:avLst/>
          </a:prstGeom>
          <a:noFill/>
        </p:spPr>
        <p:txBody>
          <a:bodyPr wrap="square">
            <a:spAutoFit/>
          </a:bodyPr>
          <a:lstStyle/>
          <a:p>
            <a:pPr algn="just">
              <a:lnSpc>
                <a:spcPct val="115000"/>
              </a:lnSpc>
              <a:spcBef>
                <a:spcPts val="600"/>
              </a:spcBef>
              <a:spcAft>
                <a:spcPts val="600"/>
              </a:spcAft>
            </a:pP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Ví</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dụ</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kế</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hoạch</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 một đặc điểm hình thức của tục ngữ: cách gieo vần</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36A8BAC-33C5-4329-BF35-BE01E0991ED0}"/>
              </a:ext>
            </a:extLst>
          </p:cNvPr>
          <p:cNvGraphicFramePr>
            <a:graphicFrameLocks noGrp="1"/>
          </p:cNvGraphicFramePr>
          <p:nvPr>
            <p:extLst>
              <p:ext uri="{D42A27DB-BD31-4B8C-83A1-F6EECF244321}">
                <p14:modId xmlns:p14="http://schemas.microsoft.com/office/powerpoint/2010/main" val="4146714386"/>
              </p:ext>
            </p:extLst>
          </p:nvPr>
        </p:nvGraphicFramePr>
        <p:xfrm>
          <a:off x="578645" y="1485074"/>
          <a:ext cx="11047411" cy="5091495"/>
        </p:xfrm>
        <a:graphic>
          <a:graphicData uri="http://schemas.openxmlformats.org/drawingml/2006/table">
            <a:tbl>
              <a:tblPr firstRow="1" firstCol="1" bandRow="1">
                <a:tableStyleId>{ED083AE6-46FA-4A59-8FB0-9F97EB10719F}</a:tableStyleId>
              </a:tblPr>
              <a:tblGrid>
                <a:gridCol w="3511409">
                  <a:extLst>
                    <a:ext uri="{9D8B030D-6E8A-4147-A177-3AD203B41FA5}">
                      <a16:colId xmlns:a16="http://schemas.microsoft.com/office/drawing/2014/main" val="2040498521"/>
                    </a:ext>
                  </a:extLst>
                </a:gridCol>
                <a:gridCol w="3160852">
                  <a:extLst>
                    <a:ext uri="{9D8B030D-6E8A-4147-A177-3AD203B41FA5}">
                      <a16:colId xmlns:a16="http://schemas.microsoft.com/office/drawing/2014/main" val="334276672"/>
                    </a:ext>
                  </a:extLst>
                </a:gridCol>
                <a:gridCol w="1729227">
                  <a:extLst>
                    <a:ext uri="{9D8B030D-6E8A-4147-A177-3AD203B41FA5}">
                      <a16:colId xmlns:a16="http://schemas.microsoft.com/office/drawing/2014/main" val="546618922"/>
                    </a:ext>
                  </a:extLst>
                </a:gridCol>
                <a:gridCol w="2645923">
                  <a:extLst>
                    <a:ext uri="{9D8B030D-6E8A-4147-A177-3AD203B41FA5}">
                      <a16:colId xmlns:a16="http://schemas.microsoft.com/office/drawing/2014/main" val="993398583"/>
                    </a:ext>
                  </a:extLst>
                </a:gridCol>
              </a:tblGrid>
              <a:tr h="383319">
                <a:tc>
                  <a:txBody>
                    <a:bodyPr/>
                    <a:lstStyle/>
                    <a:p>
                      <a:pPr algn="just">
                        <a:lnSpc>
                          <a:spcPct val="115000"/>
                        </a:lnSpc>
                        <a:spcAft>
                          <a:spcPts val="600"/>
                        </a:spcAft>
                        <a:tabLst>
                          <a:tab pos="1386840" algn="l"/>
                        </a:tabLst>
                      </a:pPr>
                      <a:r>
                        <a:rPr lang="en-US" sz="2700" b="1" dirty="0" err="1">
                          <a:effectLst/>
                          <a:latin typeface="Times New Roman" panose="02020603050405020304" pitchFamily="18" charset="0"/>
                          <a:cs typeface="Times New Roman" panose="02020603050405020304" pitchFamily="18" charset="0"/>
                        </a:rPr>
                        <a:t>Các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hoạt</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động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tc>
                  <a:txBody>
                    <a:bodyPr/>
                    <a:lstStyle/>
                    <a:p>
                      <a:pPr algn="just">
                        <a:lnSpc>
                          <a:spcPct val="115000"/>
                        </a:lnSpc>
                        <a:tabLst>
                          <a:tab pos="1386840" algn="l"/>
                        </a:tabLst>
                      </a:pPr>
                      <a:r>
                        <a:rPr lang="en-US" sz="2700" b="1" dirty="0" err="1">
                          <a:effectLst/>
                          <a:latin typeface="Times New Roman" panose="02020603050405020304" pitchFamily="18" charset="0"/>
                          <a:cs typeface="Times New Roman" panose="02020603050405020304" pitchFamily="18" charset="0"/>
                        </a:rPr>
                        <a:t>Dự</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kiến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kết</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quả</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sản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phẩm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tc>
                  <a:txBody>
                    <a:bodyPr/>
                    <a:lstStyle/>
                    <a:p>
                      <a:pPr algn="just">
                        <a:lnSpc>
                          <a:spcPct val="115000"/>
                        </a:lnSpc>
                        <a:tabLst>
                          <a:tab pos="1386840" algn="l"/>
                        </a:tabLst>
                      </a:pPr>
                      <a:r>
                        <a:rPr lang="en-US" sz="2700" b="1" dirty="0" err="1">
                          <a:effectLst/>
                          <a:latin typeface="Times New Roman" panose="02020603050405020304" pitchFamily="18" charset="0"/>
                          <a:cs typeface="Times New Roman" panose="02020603050405020304" pitchFamily="18" charset="0"/>
                        </a:rPr>
                        <a:t>Thời</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gian</a:t>
                      </a:r>
                      <a:endParaRPr lang="en-US" sz="2700" dirty="0">
                        <a:effectLst/>
                        <a:latin typeface="Times New Roman" panose="02020603050405020304" pitchFamily="18" charset="0"/>
                        <a:cs typeface="Times New Roman" panose="02020603050405020304" pitchFamily="18" charset="0"/>
                      </a:endParaRPr>
                    </a:p>
                    <a:p>
                      <a:pPr algn="just">
                        <a:lnSpc>
                          <a:spcPct val="115000"/>
                        </a:lnSpc>
                        <a:tabLst>
                          <a:tab pos="1386840" algn="l"/>
                        </a:tabLst>
                      </a:pPr>
                      <a:r>
                        <a:rPr lang="en-US" sz="2700" b="1" dirty="0" err="1">
                          <a:effectLst/>
                          <a:latin typeface="Times New Roman" panose="02020603050405020304" pitchFamily="18" charset="0"/>
                          <a:cs typeface="Times New Roman" panose="02020603050405020304" pitchFamily="18" charset="0"/>
                        </a:rPr>
                        <a:t>thực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hiện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tc>
                  <a:txBody>
                    <a:bodyPr/>
                    <a:lstStyle/>
                    <a:p>
                      <a:pPr algn="just">
                        <a:lnSpc>
                          <a:spcPct val="115000"/>
                        </a:lnSpc>
                        <a:tabLst>
                          <a:tab pos="1386840" algn="l"/>
                        </a:tabLst>
                      </a:pPr>
                      <a:r>
                        <a:rPr lang="en-US" sz="2700" b="1" dirty="0" err="1">
                          <a:effectLst/>
                          <a:latin typeface="Times New Roman" panose="02020603050405020304" pitchFamily="18" charset="0"/>
                          <a:cs typeface="Times New Roman" panose="02020603050405020304" pitchFamily="18" charset="0"/>
                        </a:rPr>
                        <a:t>Người</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thực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hiện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hoặc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phối</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hợp</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extLst>
                  <a:ext uri="{0D108BD9-81ED-4DB2-BD59-A6C34878D82A}">
                    <a16:rowId xmlns:a16="http://schemas.microsoft.com/office/drawing/2014/main" val="2475093991"/>
                  </a:ext>
                </a:extLst>
              </a:tr>
              <a:tr h="967579">
                <a:tc>
                  <a:txBody>
                    <a:bodyPr/>
                    <a:lstStyle/>
                    <a:p>
                      <a:pPr algn="just">
                        <a:lnSpc>
                          <a:spcPct val="115000"/>
                        </a:lnSpc>
                        <a:tabLst>
                          <a:tab pos="1386840" algn="l"/>
                        </a:tabLst>
                      </a:pPr>
                      <a:r>
                        <a:rPr lang="en-US" sz="2700" b="0" dirty="0" err="1">
                          <a:effectLst/>
                          <a:latin typeface="Times New Roman" panose="02020603050405020304" pitchFamily="18" charset="0"/>
                          <a:cs typeface="Times New Roman" panose="02020603050405020304" pitchFamily="18" charset="0"/>
                        </a:rPr>
                        <a:t>Tìm</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hiểu</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về</a:t>
                      </a:r>
                      <a:r>
                        <a:rPr lang="en-US" sz="2700" b="0" dirty="0">
                          <a:solidFill>
                            <a:srgbClr val="0070C0"/>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một</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đặc</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điểm</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hình</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thức</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của</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tục</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ngữ</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cách</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gieo</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err="1">
                          <a:solidFill>
                            <a:srgbClr val="0D0D0D"/>
                          </a:solidFill>
                          <a:effectLst/>
                          <a:latin typeface="Times New Roman" panose="02020603050405020304" pitchFamily="18" charset="0"/>
                          <a:cs typeface="Times New Roman" panose="02020603050405020304" pitchFamily="18" charset="0"/>
                        </a:rPr>
                        <a:t>vần</a:t>
                      </a:r>
                      <a:r>
                        <a:rPr lang="en-US" sz="2700" b="0" dirty="0">
                          <a:solidFill>
                            <a:srgbClr val="0D0D0D"/>
                          </a:solidFill>
                          <a:effectLst/>
                          <a:latin typeface="Times New Roman" panose="02020603050405020304" pitchFamily="18" charset="0"/>
                          <a:cs typeface="Times New Roman" panose="02020603050405020304" pitchFamily="18" charset="0"/>
                        </a:rPr>
                        <a:t> </a:t>
                      </a:r>
                      <a:r>
                        <a:rPr lang="en-US" sz="2700" b="0" dirty="0">
                          <a:effectLst/>
                          <a:latin typeface="Times New Roman" panose="02020603050405020304" pitchFamily="18" charset="0"/>
                          <a:cs typeface="Times New Roman" panose="02020603050405020304" pitchFamily="18" charset="0"/>
                        </a:rPr>
                        <a:t>qua </a:t>
                      </a:r>
                      <a:r>
                        <a:rPr lang="en-US" sz="2700" b="0" dirty="0" err="1">
                          <a:effectLst/>
                          <a:latin typeface="Times New Roman" panose="02020603050405020304" pitchFamily="18" charset="0"/>
                          <a:cs typeface="Times New Roman" panose="02020603050405020304" pitchFamily="18" charset="0"/>
                        </a:rPr>
                        <a:t>tài</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liệu</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sách</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báo</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intemet</a:t>
                      </a:r>
                      <a:r>
                        <a:rPr lang="en-US" sz="2700" b="0" dirty="0">
                          <a:effectLst/>
                          <a:latin typeface="Times New Roman" panose="02020603050405020304" pitchFamily="18" charset="0"/>
                          <a:cs typeface="Times New Roman" panose="02020603050405020304" pitchFamily="18" charset="0"/>
                        </a:rPr>
                        <a:t>....)</a:t>
                      </a:r>
                      <a:endParaRPr lang="en-US" sz="2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tài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liệu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được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sưu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tầm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một</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đặc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điểm</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hình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thức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tục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ngữ</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gieo</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vần</a:t>
                      </a:r>
                      <a:r>
                        <a:rPr lang="en-US" sz="2700" dirty="0">
                          <a:solidFill>
                            <a:srgbClr val="0D0D0D"/>
                          </a:solidFill>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700" dirty="0">
                          <a:effectLst/>
                          <a:latin typeface="Times New Roman" panose="02020603050405020304" pitchFamily="18" charset="0"/>
                          <a:cs typeface="Times New Roman" panose="02020603050405020304" pitchFamily="18" charset="0"/>
                        </a:rPr>
                        <a:t>1 </a:t>
                      </a:r>
                      <a:r>
                        <a:rPr lang="en-US" sz="2700" dirty="0" err="1">
                          <a:effectLst/>
                          <a:latin typeface="Times New Roman" panose="02020603050405020304" pitchFamily="18" charset="0"/>
                          <a:cs typeface="Times New Roman" panose="02020603050405020304" pitchFamily="18" charset="0"/>
                        </a:rPr>
                        <a:t>buổi</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700" dirty="0" err="1">
                          <a:effectLst/>
                          <a:latin typeface="Times New Roman" panose="02020603050405020304" pitchFamily="18" charset="0"/>
                          <a:cs typeface="Times New Roman" panose="02020603050405020304" pitchFamily="18" charset="0"/>
                        </a:rPr>
                        <a:t>Cá</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extLst>
                  <a:ext uri="{0D108BD9-81ED-4DB2-BD59-A6C34878D82A}">
                    <a16:rowId xmlns:a16="http://schemas.microsoft.com/office/drawing/2014/main" val="553252276"/>
                  </a:ext>
                </a:extLst>
              </a:tr>
              <a:tr h="935337">
                <a:tc>
                  <a:txBody>
                    <a:bodyPr/>
                    <a:lstStyle/>
                    <a:p>
                      <a:pPr algn="just">
                        <a:lnSpc>
                          <a:spcPct val="115000"/>
                        </a:lnSpc>
                        <a:tabLst>
                          <a:tab pos="1386840" algn="l"/>
                        </a:tabLst>
                      </a:pPr>
                      <a:r>
                        <a:rPr lang="en-US" sz="2700" b="0" dirty="0" err="1">
                          <a:effectLst/>
                          <a:latin typeface="Times New Roman" panose="02020603050405020304" pitchFamily="18" charset="0"/>
                          <a:cs typeface="Times New Roman" panose="02020603050405020304" pitchFamily="18" charset="0"/>
                        </a:rPr>
                        <a:t>Tham</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khảo</a:t>
                      </a:r>
                      <a:r>
                        <a:rPr lang="en-US" sz="2700" b="0" dirty="0">
                          <a:effectLst/>
                          <a:latin typeface="Times New Roman" panose="02020603050405020304" pitchFamily="18" charset="0"/>
                          <a:cs typeface="Times New Roman" panose="02020603050405020304" pitchFamily="18" charset="0"/>
                        </a:rPr>
                        <a:t> ý </a:t>
                      </a:r>
                      <a:r>
                        <a:rPr lang="en-US" sz="2700" b="0" dirty="0" err="1">
                          <a:effectLst/>
                          <a:latin typeface="Times New Roman" panose="02020603050405020304" pitchFamily="18" charset="0"/>
                          <a:cs typeface="Times New Roman" panose="02020603050405020304" pitchFamily="18" charset="0"/>
                        </a:rPr>
                        <a:t>kiến</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chuyên</a:t>
                      </a:r>
                      <a:r>
                        <a:rPr lang="en-US" sz="2700" b="0" dirty="0">
                          <a:effectLst/>
                          <a:latin typeface="Times New Roman" panose="02020603050405020304" pitchFamily="18" charset="0"/>
                          <a:cs typeface="Times New Roman" panose="02020603050405020304" pitchFamily="18" charset="0"/>
                        </a:rPr>
                        <a:t> </a:t>
                      </a:r>
                      <a:r>
                        <a:rPr lang="en-US" sz="2700" b="0" dirty="0" err="1">
                          <a:effectLst/>
                          <a:latin typeface="Times New Roman" panose="02020603050405020304" pitchFamily="18" charset="0"/>
                          <a:cs typeface="Times New Roman" panose="02020603050405020304" pitchFamily="18" charset="0"/>
                        </a:rPr>
                        <a:t>gia</a:t>
                      </a:r>
                      <a:endParaRPr lang="en-US" sz="2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spcBef>
                          <a:spcPts val="600"/>
                        </a:spcBef>
                        <a:spcAft>
                          <a:spcPts val="600"/>
                        </a:spcAft>
                        <a:tabLst>
                          <a:tab pos="1386840" algn="l"/>
                        </a:tabLst>
                      </a:pPr>
                      <a:r>
                        <a:rPr lang="en-US" sz="2700" dirty="0" err="1">
                          <a:effectLst/>
                          <a:latin typeface="Times New Roman" panose="02020603050405020304" pitchFamily="18" charset="0"/>
                          <a:cs typeface="Times New Roman" panose="02020603050405020304" pitchFamily="18" charset="0"/>
                        </a:rPr>
                        <a:t>Bản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ghi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chép</a:t>
                      </a:r>
                      <a:r>
                        <a:rPr lang="en-US" sz="2700" dirty="0">
                          <a:effectLst/>
                          <a:latin typeface="Times New Roman" panose="02020603050405020304" pitchFamily="18" charset="0"/>
                          <a:cs typeface="Times New Roman" panose="02020603050405020304" pitchFamily="18" charset="0"/>
                        </a:rPr>
                        <a:t> ý </a:t>
                      </a:r>
                      <a:r>
                        <a:rPr lang="en-US" sz="2700" dirty="0" err="1">
                          <a:effectLst/>
                          <a:latin typeface="Times New Roman" panose="02020603050405020304" pitchFamily="18" charset="0"/>
                          <a:cs typeface="Times New Roman" panose="02020603050405020304" pitchFamily="18" charset="0"/>
                        </a:rPr>
                        <a:t>kiến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chuyên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một</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đặc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điểm</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hình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thức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tục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ngữ</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gieo</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vần</a:t>
                      </a:r>
                      <a:r>
                        <a:rPr lang="en-US" sz="2700" dirty="0">
                          <a:solidFill>
                            <a:srgbClr val="0D0D0D"/>
                          </a:solidFill>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700">
                          <a:effectLst/>
                          <a:latin typeface="Times New Roman" panose="02020603050405020304" pitchFamily="18" charset="0"/>
                          <a:cs typeface="Times New Roman" panose="02020603050405020304" pitchFamily="18" charset="0"/>
                        </a:rPr>
                        <a:t>1 buổi</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700" dirty="0" err="1">
                          <a:effectLst/>
                          <a:latin typeface="Times New Roman" panose="02020603050405020304" pitchFamily="18" charset="0"/>
                          <a:cs typeface="Times New Roman" panose="02020603050405020304" pitchFamily="18" charset="0"/>
                        </a:rPr>
                        <a:t>Nhóm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extLst>
                  <a:ext uri="{0D108BD9-81ED-4DB2-BD59-A6C34878D82A}">
                    <a16:rowId xmlns:a16="http://schemas.microsoft.com/office/drawing/2014/main" val="959138568"/>
                  </a:ext>
                </a:extLst>
              </a:tr>
            </a:tbl>
          </a:graphicData>
        </a:graphic>
      </p:graphicFrame>
    </p:spTree>
    <p:extLst>
      <p:ext uri="{BB962C8B-B14F-4D97-AF65-F5344CB8AC3E}">
        <p14:creationId xmlns:p14="http://schemas.microsoft.com/office/powerpoint/2010/main" val="410876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AM1">
            <a:hlinkClick r:id="" action="ppaction://media"/>
            <a:extLst>
              <a:ext uri="{FF2B5EF4-FFF2-40B4-BE49-F238E27FC236}">
                <a16:creationId xmlns:a16="http://schemas.microsoft.com/office/drawing/2014/main" id="{AC46CE2E-9A61-4335-A1A2-C6FCD71AAD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3758859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3C824-3F50-41A5-86D2-4E2149B2D4BC}"/>
              </a:ext>
            </a:extLst>
          </p:cNvPr>
          <p:cNvSpPr txBox="1"/>
          <p:nvPr/>
        </p:nvSpPr>
        <p:spPr>
          <a:xfrm>
            <a:off x="685800" y="245430"/>
            <a:ext cx="10833100" cy="1189108"/>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dụ</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hoạch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nghiên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cứu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 một đặc điểm hình thức của tục ngữ: cách gieo vần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36A8BAC-33C5-4329-BF35-BE01E0991ED0}"/>
              </a:ext>
            </a:extLst>
          </p:cNvPr>
          <p:cNvGraphicFramePr>
            <a:graphicFrameLocks noGrp="1"/>
          </p:cNvGraphicFramePr>
          <p:nvPr>
            <p:extLst>
              <p:ext uri="{D42A27DB-BD31-4B8C-83A1-F6EECF244321}">
                <p14:modId xmlns:p14="http://schemas.microsoft.com/office/powerpoint/2010/main" val="263817520"/>
              </p:ext>
            </p:extLst>
          </p:nvPr>
        </p:nvGraphicFramePr>
        <p:xfrm>
          <a:off x="685799" y="1485074"/>
          <a:ext cx="10833100" cy="4447224"/>
        </p:xfrm>
        <a:graphic>
          <a:graphicData uri="http://schemas.openxmlformats.org/drawingml/2006/table">
            <a:tbl>
              <a:tblPr firstRow="1" firstCol="1" bandRow="1">
                <a:tableStyleId>{ED083AE6-46FA-4A59-8FB0-9F97EB10719F}</a:tableStyleId>
              </a:tblPr>
              <a:tblGrid>
                <a:gridCol w="2706892">
                  <a:extLst>
                    <a:ext uri="{9D8B030D-6E8A-4147-A177-3AD203B41FA5}">
                      <a16:colId xmlns:a16="http://schemas.microsoft.com/office/drawing/2014/main" val="2040498521"/>
                    </a:ext>
                  </a:extLst>
                </a:gridCol>
                <a:gridCol w="3608184">
                  <a:extLst>
                    <a:ext uri="{9D8B030D-6E8A-4147-A177-3AD203B41FA5}">
                      <a16:colId xmlns:a16="http://schemas.microsoft.com/office/drawing/2014/main" val="334276672"/>
                    </a:ext>
                  </a:extLst>
                </a:gridCol>
                <a:gridCol w="2071688">
                  <a:extLst>
                    <a:ext uri="{9D8B030D-6E8A-4147-A177-3AD203B41FA5}">
                      <a16:colId xmlns:a16="http://schemas.microsoft.com/office/drawing/2014/main" val="546618922"/>
                    </a:ext>
                  </a:extLst>
                </a:gridCol>
                <a:gridCol w="2446336">
                  <a:extLst>
                    <a:ext uri="{9D8B030D-6E8A-4147-A177-3AD203B41FA5}">
                      <a16:colId xmlns:a16="http://schemas.microsoft.com/office/drawing/2014/main" val="993398583"/>
                    </a:ext>
                  </a:extLst>
                </a:gridCol>
              </a:tblGrid>
              <a:tr h="383319">
                <a:tc>
                  <a:txBody>
                    <a:bodyPr/>
                    <a:lstStyle/>
                    <a:p>
                      <a:pPr algn="just">
                        <a:lnSpc>
                          <a:spcPct val="115000"/>
                        </a:lnSpc>
                        <a:spcAft>
                          <a:spcPts val="600"/>
                        </a:spcAft>
                        <a:tabLst>
                          <a:tab pos="1386840" algn="l"/>
                        </a:tabLst>
                      </a:pPr>
                      <a:r>
                        <a:rPr lang="en-US" sz="2600" b="1" dirty="0" err="1">
                          <a:effectLst/>
                          <a:latin typeface="Times New Roman" panose="02020603050405020304" pitchFamily="18" charset="0"/>
                          <a:cs typeface="Times New Roman" panose="02020603050405020304" pitchFamily="18" charset="0"/>
                        </a:rPr>
                        <a:t>Các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hoạt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động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tc>
                  <a:txBody>
                    <a:bodyPr/>
                    <a:lstStyle/>
                    <a:p>
                      <a:pPr algn="just">
                        <a:lnSpc>
                          <a:spcPct val="115000"/>
                        </a:lnSpc>
                        <a:tabLst>
                          <a:tab pos="1386840" algn="l"/>
                        </a:tabLst>
                      </a:pPr>
                      <a:r>
                        <a:rPr lang="en-US" sz="2600" b="1" dirty="0" err="1">
                          <a:effectLst/>
                          <a:latin typeface="Times New Roman" panose="02020603050405020304" pitchFamily="18" charset="0"/>
                          <a:cs typeface="Times New Roman" panose="02020603050405020304" pitchFamily="18" charset="0"/>
                        </a:rPr>
                        <a:t>Dự</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kiến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kết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quả</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sản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phẩm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tc>
                  <a:txBody>
                    <a:bodyPr/>
                    <a:lstStyle/>
                    <a:p>
                      <a:pPr algn="just">
                        <a:lnSpc>
                          <a:spcPct val="115000"/>
                        </a:lnSpc>
                        <a:tabLst>
                          <a:tab pos="1386840" algn="l"/>
                        </a:tabLst>
                      </a:pPr>
                      <a:r>
                        <a:rPr lang="en-US" sz="2600" b="1" dirty="0" err="1">
                          <a:effectLst/>
                          <a:latin typeface="Times New Roman" panose="02020603050405020304" pitchFamily="18" charset="0"/>
                          <a:cs typeface="Times New Roman" panose="02020603050405020304" pitchFamily="18" charset="0"/>
                        </a:rPr>
                        <a:t>Thời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gian</a:t>
                      </a:r>
                      <a:endParaRPr lang="en-US" sz="2600" dirty="0">
                        <a:effectLst/>
                        <a:latin typeface="Times New Roman" panose="02020603050405020304" pitchFamily="18" charset="0"/>
                        <a:cs typeface="Times New Roman" panose="02020603050405020304" pitchFamily="18" charset="0"/>
                      </a:endParaRPr>
                    </a:p>
                    <a:p>
                      <a:pPr algn="just">
                        <a:lnSpc>
                          <a:spcPct val="115000"/>
                        </a:lnSpc>
                        <a:tabLst>
                          <a:tab pos="1386840" algn="l"/>
                        </a:tabLst>
                      </a:pPr>
                      <a:r>
                        <a:rPr lang="en-US" sz="2600" b="1" dirty="0" err="1">
                          <a:effectLst/>
                          <a:latin typeface="Times New Roman" panose="02020603050405020304" pitchFamily="18" charset="0"/>
                          <a:cs typeface="Times New Roman" panose="02020603050405020304" pitchFamily="18" charset="0"/>
                        </a:rPr>
                        <a:t>thực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hiện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tc>
                  <a:txBody>
                    <a:bodyPr/>
                    <a:lstStyle/>
                    <a:p>
                      <a:pPr algn="just">
                        <a:lnSpc>
                          <a:spcPct val="115000"/>
                        </a:lnSpc>
                        <a:tabLst>
                          <a:tab pos="1386840" algn="l"/>
                        </a:tabLst>
                      </a:pPr>
                      <a:r>
                        <a:rPr lang="en-US" sz="2600" b="1" dirty="0" err="1">
                          <a:effectLst/>
                          <a:latin typeface="Times New Roman" panose="02020603050405020304" pitchFamily="18" charset="0"/>
                          <a:cs typeface="Times New Roman" panose="02020603050405020304" pitchFamily="18" charset="0"/>
                        </a:rPr>
                        <a:t>Người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thực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hiện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hoặc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phối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hợp</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solidFill>
                      <a:srgbClr val="FFFF00"/>
                    </a:solidFill>
                  </a:tcPr>
                </a:tc>
                <a:extLst>
                  <a:ext uri="{0D108BD9-81ED-4DB2-BD59-A6C34878D82A}">
                    <a16:rowId xmlns:a16="http://schemas.microsoft.com/office/drawing/2014/main" val="2475093991"/>
                  </a:ext>
                </a:extLst>
              </a:tr>
              <a:tr h="480696">
                <a:tc>
                  <a:txBody>
                    <a:bodyPr/>
                    <a:lstStyle/>
                    <a:p>
                      <a:pPr algn="just">
                        <a:lnSpc>
                          <a:spcPct val="115000"/>
                        </a:lnSpc>
                        <a:tabLst>
                          <a:tab pos="1386840" algn="l"/>
                        </a:tabLst>
                      </a:pPr>
                      <a:r>
                        <a:rPr lang="en-US" sz="2600" b="0" dirty="0" err="1">
                          <a:effectLst/>
                          <a:latin typeface="Times New Roman" panose="02020603050405020304" pitchFamily="18" charset="0"/>
                          <a:cs typeface="Times New Roman" panose="02020603050405020304" pitchFamily="18" charset="0"/>
                        </a:rPr>
                        <a:t>Phân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tích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đánh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giá</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tài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liệu</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ghi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chép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tích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loại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liệu</a:t>
                      </a: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600">
                          <a:effectLst/>
                          <a:latin typeface="Times New Roman" panose="02020603050405020304" pitchFamily="18" charset="0"/>
                          <a:cs typeface="Times New Roman" panose="02020603050405020304" pitchFamily="18" charset="0"/>
                        </a:rPr>
                        <a:t>1 ngày</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600" dirty="0" err="1">
                          <a:effectLst/>
                          <a:latin typeface="Times New Roman" panose="02020603050405020304" pitchFamily="18" charset="0"/>
                          <a:cs typeface="Times New Roman" panose="02020603050405020304" pitchFamily="18" charset="0"/>
                        </a:rPr>
                        <a:t>Nhóm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extLst>
                  <a:ext uri="{0D108BD9-81ED-4DB2-BD59-A6C34878D82A}">
                    <a16:rowId xmlns:a16="http://schemas.microsoft.com/office/drawing/2014/main" val="3451898502"/>
                  </a:ext>
                </a:extLst>
              </a:tr>
              <a:tr h="1584407">
                <a:tc>
                  <a:txBody>
                    <a:bodyPr/>
                    <a:lstStyle/>
                    <a:p>
                      <a:pPr algn="just">
                        <a:lnSpc>
                          <a:spcPct val="115000"/>
                        </a:lnSpc>
                        <a:tabLst>
                          <a:tab pos="1386840" algn="l"/>
                        </a:tabLst>
                      </a:pPr>
                      <a:r>
                        <a:rPr lang="en-US" sz="2600" b="0" dirty="0" err="1">
                          <a:effectLst/>
                          <a:latin typeface="Times New Roman" panose="02020603050405020304" pitchFamily="18" charset="0"/>
                          <a:cs typeface="Times New Roman" panose="02020603050405020304" pitchFamily="18" charset="0"/>
                        </a:rPr>
                        <a:t>Xây</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dựng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hồ</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sơ</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tài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liệu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nghiên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cứu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một</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đặc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điểm</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hình</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thức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của</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tục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ngữ</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cách</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gieo</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vần</a:t>
                      </a: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spcBef>
                          <a:spcPts val="600"/>
                        </a:spcBef>
                        <a:spcAft>
                          <a:spcPts val="600"/>
                        </a:spcAft>
                        <a:tabLst>
                          <a:tab pos="1386840" algn="l"/>
                        </a:tabLst>
                      </a:pPr>
                      <a:r>
                        <a:rPr lang="en-US" sz="2600" dirty="0" err="1">
                          <a:effectLst/>
                          <a:latin typeface="Times New Roman" panose="02020603050405020304" pitchFamily="18" charset="0"/>
                          <a:cs typeface="Times New Roman" panose="02020603050405020304" pitchFamily="18" charset="0"/>
                        </a:rPr>
                        <a:t>Danh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liệu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tham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gồm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cứu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viết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sách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đặc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điểm</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hình</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thức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tục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ngữ</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cách</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gieo</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vần</a:t>
                      </a:r>
                      <a:r>
                        <a:rPr lang="en-US" sz="2600" dirty="0">
                          <a:solidFill>
                            <a:srgbClr val="0D0D0D"/>
                          </a:solidFill>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600" dirty="0">
                          <a:effectLst/>
                          <a:latin typeface="Times New Roman" panose="02020603050405020304" pitchFamily="18" charset="0"/>
                          <a:cs typeface="Times New Roman" panose="02020603050405020304" pitchFamily="18" charset="0"/>
                        </a:rPr>
                        <a:t>1 </a:t>
                      </a:r>
                      <a:r>
                        <a:rPr lang="en-US" sz="2600" dirty="0" err="1">
                          <a:effectLst/>
                          <a:latin typeface="Times New Roman" panose="02020603050405020304" pitchFamily="18" charset="0"/>
                          <a:cs typeface="Times New Roman" panose="02020603050405020304" pitchFamily="18" charset="0"/>
                        </a:rPr>
                        <a:t>ngày</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tc>
                  <a:txBody>
                    <a:bodyPr/>
                    <a:lstStyle/>
                    <a:p>
                      <a:pPr algn="just">
                        <a:lnSpc>
                          <a:spcPct val="115000"/>
                        </a:lnSpc>
                        <a:tabLst>
                          <a:tab pos="1386840" algn="l"/>
                        </a:tabLst>
                      </a:pPr>
                      <a:r>
                        <a:rPr lang="en-US" sz="2600" dirty="0" err="1">
                          <a:effectLst/>
                          <a:latin typeface="Times New Roman" panose="02020603050405020304" pitchFamily="18" charset="0"/>
                          <a:cs typeface="Times New Roman" panose="02020603050405020304" pitchFamily="18" charset="0"/>
                        </a:rPr>
                        <a:t>Nhóm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11" marR="29311" marT="0" marB="0"/>
                </a:tc>
                <a:extLst>
                  <a:ext uri="{0D108BD9-81ED-4DB2-BD59-A6C34878D82A}">
                    <a16:rowId xmlns:a16="http://schemas.microsoft.com/office/drawing/2014/main" val="3780482312"/>
                  </a:ext>
                </a:extLst>
              </a:tr>
            </a:tbl>
          </a:graphicData>
        </a:graphic>
      </p:graphicFrame>
    </p:spTree>
    <p:extLst>
      <p:ext uri="{BB962C8B-B14F-4D97-AF65-F5344CB8AC3E}">
        <p14:creationId xmlns:p14="http://schemas.microsoft.com/office/powerpoint/2010/main" val="274066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BD158B-18A7-436A-8125-FA48407BD1CF}"/>
              </a:ext>
            </a:extLst>
          </p:cNvPr>
          <p:cNvPicPr>
            <a:picLocks noChangeAspect="1"/>
          </p:cNvPicPr>
          <p:nvPr/>
        </p:nvPicPr>
        <p:blipFill rotWithShape="1">
          <a:blip r:embed="rId2"/>
          <a:srcRect l="2724" r="20392"/>
          <a:stretch/>
        </p:blipFill>
        <p:spPr>
          <a:xfrm>
            <a:off x="-2191" y="600074"/>
            <a:ext cx="6760180" cy="5829301"/>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
        <p:nvSpPr>
          <p:cNvPr id="7" name="TextBox 6">
            <a:extLst>
              <a:ext uri="{FF2B5EF4-FFF2-40B4-BE49-F238E27FC236}">
                <a16:creationId xmlns:a16="http://schemas.microsoft.com/office/drawing/2014/main" id="{E71D32BE-D6F1-4780-874F-A89D368187A3}"/>
              </a:ext>
            </a:extLst>
          </p:cNvPr>
          <p:cNvSpPr txBox="1"/>
          <p:nvPr/>
        </p:nvSpPr>
        <p:spPr>
          <a:xfrm>
            <a:off x="5514976" y="189651"/>
            <a:ext cx="6003923" cy="6478697"/>
          </a:xfrm>
          <a:prstGeom prst="rect">
            <a:avLst/>
          </a:prstGeom>
          <a:solidFill>
            <a:schemeClr val="accent4">
              <a:lumMod val="20000"/>
              <a:lumOff val="80000"/>
            </a:schemeClr>
          </a:solidFill>
        </p:spPr>
        <p:txBody>
          <a:bodyPr wrap="square">
            <a:spAutoFit/>
          </a:bodyPr>
          <a:lstStyle/>
          <a:p>
            <a:pPr algn="just">
              <a:lnSpc>
                <a:spcPct val="115000"/>
              </a:lnSpc>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cương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Clr>
                <a:srgbClr val="0D0D0D"/>
              </a:buClr>
              <a:buFont typeface="Times New Roman" panose="02020603050405020304" pitchFamily="18" charset="0"/>
              <a:buAutoNum type="arabicPeriod"/>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Giới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thiệu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Clr>
                <a:srgbClr val="0D0D0D"/>
              </a:buClr>
              <a:buFont typeface="Times New Roman" panose="02020603050405020304" pitchFamily="18" charset="0"/>
              <a:buAutoNum type="arabicPeriod"/>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Khái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quát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loại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tục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chung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loại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tục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Clr>
                <a:srgbClr val="0D0D0D"/>
              </a:buClr>
              <a:buFont typeface="Times New Roman" panose="02020603050405020304" pitchFamily="18" charset="0"/>
              <a:buAutoNum type="arabicPeriod"/>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gieo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tục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Font typeface="Calibri" panose="020F0502020204030204" pitchFamily="34" charset="0"/>
              <a:buChar char="-"/>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nhau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liền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Font typeface="Calibri" panose="020F0502020204030204" pitchFamily="34" charset="0"/>
              <a:buChar char="-"/>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hai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spcBef>
                <a:spcPts val="600"/>
              </a:spcBef>
              <a:spcAft>
                <a:spcPts val="600"/>
              </a:spcAft>
              <a:buClr>
                <a:srgbClr val="0D0D0D"/>
              </a:buClr>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4. Ý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nghĩa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gieo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vần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5. </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Kết luận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05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F75A131C-17A9-4683-945A-3AB8E86013D3}"/>
              </a:ext>
            </a:extLst>
          </p:cNvPr>
          <p:cNvSpPr/>
          <p:nvPr/>
        </p:nvSpPr>
        <p:spPr>
          <a:xfrm>
            <a:off x="685800" y="237447"/>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CF8AC9-83AD-4DB5-8D3D-EF215FD07AC1}"/>
              </a:ext>
            </a:extLst>
          </p:cNvPr>
          <p:cNvSpPr txBox="1"/>
          <p:nvPr/>
        </p:nvSpPr>
        <p:spPr>
          <a:xfrm>
            <a:off x="814387" y="217719"/>
            <a:ext cx="10833100" cy="55643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2  THU THẬP THÔNG TIN VỀ ĐỀ TÀI, VẤN ĐỀ NGHIÊN 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21FFE4D-62FB-42F8-A141-0BE35A313F88}"/>
              </a:ext>
            </a:extLst>
          </p:cNvPr>
          <p:cNvSpPr txBox="1"/>
          <p:nvPr/>
        </p:nvSpPr>
        <p:spPr>
          <a:xfrm>
            <a:off x="814387" y="976411"/>
            <a:ext cx="6093618"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 Thu thập thông tin từ các tài 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54D15C9-799F-4240-AA21-AA93AD899047}"/>
              </a:ext>
            </a:extLst>
          </p:cNvPr>
          <p:cNvSpPr txBox="1"/>
          <p:nvPr/>
        </p:nvSpPr>
        <p:spPr>
          <a:xfrm>
            <a:off x="685800" y="1532845"/>
            <a:ext cx="10833100" cy="548099"/>
          </a:xfrm>
          <a:prstGeom prst="rect">
            <a:avLst/>
          </a:prstGeom>
          <a:noFill/>
        </p:spPr>
        <p:txBody>
          <a:bodyPr wrap="square">
            <a:spAutoFit/>
          </a:bodyPr>
          <a:lstStyle/>
          <a:p>
            <a:pPr marL="342900" lvl="0" indent="-342900" algn="just">
              <a:lnSpc>
                <a:spcPct val="115000"/>
              </a:lnSpc>
              <a:spcBef>
                <a:spcPts val="600"/>
              </a:spcBef>
              <a:spcAft>
                <a:spcPts val="600"/>
              </a:spcAft>
              <a:buFont typeface="Symbol" panose="05050102010706020507" pitchFamily="18" charset="2"/>
              <a:buChar char=""/>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8FA41F2-E9C5-47A4-91F3-5770A039016F}"/>
              </a:ext>
            </a:extLst>
          </p:cNvPr>
          <p:cNvPicPr>
            <a:picLocks noChangeAspect="1"/>
          </p:cNvPicPr>
          <p:nvPr/>
        </p:nvPicPr>
        <p:blipFill>
          <a:blip r:embed="rId2"/>
          <a:stretch>
            <a:fillRect/>
          </a:stretch>
        </p:blipFill>
        <p:spPr>
          <a:xfrm>
            <a:off x="1144782" y="2214450"/>
            <a:ext cx="2823912" cy="4021250"/>
          </a:xfrm>
          <a:prstGeom prst="rect">
            <a:avLst/>
          </a:prstGeom>
        </p:spPr>
      </p:pic>
      <p:sp>
        <p:nvSpPr>
          <p:cNvPr id="10" name="Arrow: Left 9">
            <a:extLst>
              <a:ext uri="{FF2B5EF4-FFF2-40B4-BE49-F238E27FC236}">
                <a16:creationId xmlns:a16="http://schemas.microsoft.com/office/drawing/2014/main" id="{2C27EF2C-C59E-4C3C-8FBF-A73092DE69EE}"/>
              </a:ext>
            </a:extLst>
          </p:cNvPr>
          <p:cNvSpPr/>
          <p:nvPr/>
        </p:nvSpPr>
        <p:spPr>
          <a:xfrm>
            <a:off x="4478726" y="2241286"/>
            <a:ext cx="7040174" cy="3446315"/>
          </a:xfrm>
          <a:prstGeom prst="leftArrow">
            <a:avLst>
              <a:gd name="adj1" fmla="val 75704"/>
              <a:gd name="adj2"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3200">
                <a:solidFill>
                  <a:srgbClr val="000000"/>
                </a:solidFill>
                <a:effectLst/>
                <a:latin typeface="Times New Roman" panose="02020603050405020304" pitchFamily="18" charset="0"/>
                <a:ea typeface="Times New Roman" panose="02020603050405020304" pitchFamily="18" charset="0"/>
              </a:rPr>
              <a:t>Nguyễn Đổng Chi (2011), </a:t>
            </a:r>
            <a:r>
              <a:rPr lang="en-US" sz="3200" i="1">
                <a:solidFill>
                  <a:srgbClr val="000000"/>
                </a:solidFill>
                <a:effectLst/>
                <a:latin typeface="Times New Roman" panose="02020603050405020304" pitchFamily="18" charset="0"/>
                <a:ea typeface="Times New Roman" panose="02020603050405020304" pitchFamily="18" charset="0"/>
              </a:rPr>
              <a:t>Kho tàng truyện cổ tích Việt Nam</a:t>
            </a:r>
            <a:r>
              <a:rPr lang="en-US" sz="3200">
                <a:solidFill>
                  <a:srgbClr val="000000"/>
                </a:solidFill>
                <a:effectLst/>
                <a:latin typeface="Times New Roman" panose="02020603050405020304" pitchFamily="18" charset="0"/>
                <a:ea typeface="Times New Roman" panose="02020603050405020304" pitchFamily="18" charset="0"/>
              </a:rPr>
              <a:t>, bộ sách 5 tập, NXB Trẻ, Thành phố Hồ Chí Minh.</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472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A4E4B3-1FD9-473C-BCD2-9E568AB9E112}"/>
              </a:ext>
            </a:extLst>
          </p:cNvPr>
          <p:cNvPicPr>
            <a:picLocks noChangeAspect="1"/>
          </p:cNvPicPr>
          <p:nvPr/>
        </p:nvPicPr>
        <p:blipFill>
          <a:blip r:embed="rId2"/>
          <a:stretch>
            <a:fillRect/>
          </a:stretch>
        </p:blipFill>
        <p:spPr>
          <a:xfrm>
            <a:off x="8447786" y="2663211"/>
            <a:ext cx="2192158" cy="3408121"/>
          </a:xfrm>
          <a:prstGeom prst="rect">
            <a:avLst/>
          </a:prstGeom>
        </p:spPr>
      </p:pic>
      <p:pic>
        <p:nvPicPr>
          <p:cNvPr id="4" name="Picture 3">
            <a:extLst>
              <a:ext uri="{FF2B5EF4-FFF2-40B4-BE49-F238E27FC236}">
                <a16:creationId xmlns:a16="http://schemas.microsoft.com/office/drawing/2014/main" id="{6353ACC7-2B23-41A9-BD66-28E88ADAE1B7}"/>
              </a:ext>
            </a:extLst>
          </p:cNvPr>
          <p:cNvPicPr>
            <a:picLocks noChangeAspect="1"/>
          </p:cNvPicPr>
          <p:nvPr/>
        </p:nvPicPr>
        <p:blipFill>
          <a:blip r:embed="rId3"/>
          <a:stretch>
            <a:fillRect/>
          </a:stretch>
        </p:blipFill>
        <p:spPr>
          <a:xfrm>
            <a:off x="6309682" y="496673"/>
            <a:ext cx="1999397" cy="2999096"/>
          </a:xfrm>
          <a:prstGeom prst="rect">
            <a:avLst/>
          </a:prstGeom>
        </p:spPr>
      </p:pic>
      <p:sp>
        <p:nvSpPr>
          <p:cNvPr id="6" name="Arrow: Right 5">
            <a:extLst>
              <a:ext uri="{FF2B5EF4-FFF2-40B4-BE49-F238E27FC236}">
                <a16:creationId xmlns:a16="http://schemas.microsoft.com/office/drawing/2014/main" id="{BC986101-FC75-4006-A066-E430F1666BB8}"/>
              </a:ext>
            </a:extLst>
          </p:cNvPr>
          <p:cNvSpPr/>
          <p:nvPr/>
        </p:nvSpPr>
        <p:spPr>
          <a:xfrm>
            <a:off x="880696" y="377704"/>
            <a:ext cx="5039356" cy="3118065"/>
          </a:xfrm>
          <a:prstGeom prst="rightArrow">
            <a:avLst>
              <a:gd name="adj1" fmla="val 65579"/>
              <a:gd name="adj2"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Đinh Gia Khánh (Chủ biên, 2009), </a:t>
            </a:r>
            <a:r>
              <a:rPr lang="vi-VN" sz="2800" i="1" dirty="0">
                <a:solidFill>
                  <a:srgbClr val="000000"/>
                </a:solidFill>
                <a:effectLst/>
                <a:latin typeface="Times New Roman" panose="02020603050405020304" pitchFamily="18" charset="0"/>
                <a:ea typeface="Times New Roman" panose="02020603050405020304" pitchFamily="18" charset="0"/>
              </a:rPr>
              <a:t>Văn học dân gian Việt Nam, </a:t>
            </a:r>
            <a:r>
              <a:rPr lang="vi-VN" sz="2800" dirty="0">
                <a:solidFill>
                  <a:srgbClr val="000000"/>
                </a:solidFill>
                <a:effectLst/>
                <a:latin typeface="Times New Roman" panose="02020603050405020304" pitchFamily="18" charset="0"/>
                <a:ea typeface="Times New Roman" panose="02020603050405020304" pitchFamily="18" charset="0"/>
              </a:rPr>
              <a:t>NXB Giáo dục, Hà Nội.</a:t>
            </a:r>
            <a:endParaRPr lang="en-US" sz="2800" dirty="0">
              <a:effectLst/>
              <a:latin typeface="Times New Roman" panose="02020603050405020304" pitchFamily="18" charset="0"/>
              <a:ea typeface="Times New Roman" panose="02020603050405020304" pitchFamily="18" charset="0"/>
            </a:endParaRPr>
          </a:p>
        </p:txBody>
      </p:sp>
      <p:sp>
        <p:nvSpPr>
          <p:cNvPr id="9" name="Arrow: Right 8">
            <a:extLst>
              <a:ext uri="{FF2B5EF4-FFF2-40B4-BE49-F238E27FC236}">
                <a16:creationId xmlns:a16="http://schemas.microsoft.com/office/drawing/2014/main" id="{0F1E9CCE-B14E-4B7A-A9DC-003DBA7D794D}"/>
              </a:ext>
            </a:extLst>
          </p:cNvPr>
          <p:cNvSpPr/>
          <p:nvPr/>
        </p:nvSpPr>
        <p:spPr>
          <a:xfrm>
            <a:off x="2017905" y="3495769"/>
            <a:ext cx="5968658" cy="3118065"/>
          </a:xfrm>
          <a:prstGeom prst="rightArrow">
            <a:avLst>
              <a:gd name="adj1" fmla="val 65579"/>
              <a:gd name="adj2"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Nguyễn Xuân Kính, Phan Đăng Nhật (Đồng Chủ biên, 2001), </a:t>
            </a:r>
            <a:r>
              <a:rPr lang="vi-VN" sz="2800" i="1" dirty="0">
                <a:solidFill>
                  <a:srgbClr val="000000"/>
                </a:solidFill>
                <a:effectLst/>
                <a:latin typeface="Times New Roman" panose="02020603050405020304" pitchFamily="18" charset="0"/>
                <a:ea typeface="Times New Roman" panose="02020603050405020304" pitchFamily="18" charset="0"/>
              </a:rPr>
              <a:t>Kho tàng ca dao người Việt</a:t>
            </a:r>
            <a:r>
              <a:rPr lang="vi-VN" sz="2800" dirty="0">
                <a:solidFill>
                  <a:srgbClr val="000000"/>
                </a:solidFill>
                <a:effectLst/>
                <a:latin typeface="Times New Roman" panose="02020603050405020304" pitchFamily="18" charset="0"/>
                <a:ea typeface="Times New Roman" panose="02020603050405020304" pitchFamily="18" charset="0"/>
              </a:rPr>
              <a:t>, NXB Văn hoá thông tin, Hà Nội.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7131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7537467-79B1-42DB-B7C4-1F0E72D93BF7}"/>
              </a:ext>
            </a:extLst>
          </p:cNvPr>
          <p:cNvPicPr>
            <a:picLocks noChangeAspect="1"/>
          </p:cNvPicPr>
          <p:nvPr/>
        </p:nvPicPr>
        <p:blipFill>
          <a:blip r:embed="rId2"/>
          <a:stretch>
            <a:fillRect/>
          </a:stretch>
        </p:blipFill>
        <p:spPr>
          <a:xfrm>
            <a:off x="1661197" y="2091095"/>
            <a:ext cx="3207257" cy="4206240"/>
          </a:xfrm>
          <a:prstGeom prst="rect">
            <a:avLst/>
          </a:prstGeom>
        </p:spPr>
      </p:pic>
      <p:pic>
        <p:nvPicPr>
          <p:cNvPr id="6" name="Picture 5">
            <a:extLst>
              <a:ext uri="{FF2B5EF4-FFF2-40B4-BE49-F238E27FC236}">
                <a16:creationId xmlns:a16="http://schemas.microsoft.com/office/drawing/2014/main" id="{0A5DE155-F68D-4016-9E89-BCB0FD17C992}"/>
              </a:ext>
            </a:extLst>
          </p:cNvPr>
          <p:cNvPicPr>
            <a:picLocks noChangeAspect="1"/>
          </p:cNvPicPr>
          <p:nvPr/>
        </p:nvPicPr>
        <p:blipFill>
          <a:blip r:embed="rId3"/>
          <a:stretch>
            <a:fillRect/>
          </a:stretch>
        </p:blipFill>
        <p:spPr>
          <a:xfrm>
            <a:off x="6230868" y="2086081"/>
            <a:ext cx="5392615" cy="4206240"/>
          </a:xfrm>
          <a:prstGeom prst="rect">
            <a:avLst/>
          </a:prstGeom>
        </p:spPr>
      </p:pic>
      <p:sp>
        <p:nvSpPr>
          <p:cNvPr id="11" name="TextBox 10">
            <a:extLst>
              <a:ext uri="{FF2B5EF4-FFF2-40B4-BE49-F238E27FC236}">
                <a16:creationId xmlns:a16="http://schemas.microsoft.com/office/drawing/2014/main" id="{DDA356EC-ED89-4A5F-8B73-0309CE635901}"/>
              </a:ext>
            </a:extLst>
          </p:cNvPr>
          <p:cNvSpPr txBox="1"/>
          <p:nvPr/>
        </p:nvSpPr>
        <p:spPr>
          <a:xfrm>
            <a:off x="916458" y="406907"/>
            <a:ext cx="4811779" cy="1332481"/>
          </a:xfrm>
          <a:prstGeom prst="rect">
            <a:avLst/>
          </a:prstGeom>
          <a:noFill/>
        </p:spPr>
        <p:txBody>
          <a:bodyPr wrap="square">
            <a:spAutoFit/>
          </a:bodyPr>
          <a:lstStyle/>
          <a:p>
            <a:pPr algn="just">
              <a:lnSpc>
                <a:spcPct val="115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Bùi Mạnh Nhị (Chủ biên, 2003), </a:t>
            </a:r>
            <a:r>
              <a:rPr lang="vi-VN" sz="2400" i="1" dirty="0">
                <a:solidFill>
                  <a:srgbClr val="000000"/>
                </a:solidFill>
                <a:effectLst/>
                <a:latin typeface="Times New Roman" panose="02020603050405020304" pitchFamily="18" charset="0"/>
                <a:ea typeface="Times New Roman" panose="02020603050405020304" pitchFamily="18" charset="0"/>
              </a:rPr>
              <a:t>Văn học dân gian - những công trình nghiên cứu</a:t>
            </a:r>
            <a:r>
              <a:rPr lang="vi-VN" sz="2400" dirty="0">
                <a:solidFill>
                  <a:srgbClr val="000000"/>
                </a:solidFill>
                <a:effectLst/>
                <a:latin typeface="Times New Roman" panose="02020603050405020304" pitchFamily="18" charset="0"/>
                <a:ea typeface="Times New Roman" panose="02020603050405020304" pitchFamily="18" charset="0"/>
              </a:rPr>
              <a:t>, NX</a:t>
            </a:r>
            <a:r>
              <a:rPr lang="en-US" sz="2400" dirty="0">
                <a:solidFill>
                  <a:srgbClr val="000000"/>
                </a:solidFill>
                <a:effectLst/>
                <a:latin typeface="Times New Roman" panose="02020603050405020304" pitchFamily="18" charset="0"/>
                <a:ea typeface="Times New Roman" panose="02020603050405020304" pitchFamily="18" charset="0"/>
              </a:rPr>
              <a:t>B</a:t>
            </a:r>
            <a:r>
              <a:rPr lang="vi-VN" sz="2400" dirty="0">
                <a:solidFill>
                  <a:srgbClr val="000000"/>
                </a:solidFill>
                <a:effectLst/>
                <a:latin typeface="Times New Roman" panose="02020603050405020304" pitchFamily="18" charset="0"/>
                <a:ea typeface="Times New Roman" panose="02020603050405020304" pitchFamily="18" charset="0"/>
              </a:rPr>
              <a:t> Giáo dục, Hà Nội.</a:t>
            </a:r>
            <a:endParaRPr lang="en-US" sz="24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DCF11FA4-C193-4F4E-9D2C-F0CD4F286A07}"/>
              </a:ext>
            </a:extLst>
          </p:cNvPr>
          <p:cNvSpPr txBox="1"/>
          <p:nvPr/>
        </p:nvSpPr>
        <p:spPr>
          <a:xfrm>
            <a:off x="6230868" y="362459"/>
            <a:ext cx="5190353" cy="1332481"/>
          </a:xfrm>
          <a:prstGeom prst="rect">
            <a:avLst/>
          </a:prstGeom>
          <a:noFill/>
        </p:spPr>
        <p:txBody>
          <a:bodyPr wrap="square">
            <a:spAutoFit/>
          </a:bodyPr>
          <a:lstStyle/>
          <a:p>
            <a:pPr algn="just">
              <a:lnSpc>
                <a:spcPct val="115000"/>
              </a:lnSpc>
              <a:spcBef>
                <a:spcPts val="600"/>
              </a:spcBef>
              <a:spcAft>
                <a:spcPts val="600"/>
              </a:spcAft>
            </a:pPr>
            <a:r>
              <a:rPr lang="en-US" sz="2400" dirty="0" err="1">
                <a:solidFill>
                  <a:srgbClr val="000000"/>
                </a:solidFill>
                <a:effectLst/>
                <a:latin typeface="Times New Roman" panose="02020603050405020304" pitchFamily="18" charset="0"/>
                <a:ea typeface="Times New Roman" panose="02020603050405020304" pitchFamily="18" charset="0"/>
              </a:rPr>
              <a:t>Đỗ</a:t>
            </a:r>
            <a:r>
              <a:rPr lang="en-US" sz="2400" dirty="0">
                <a:solidFill>
                  <a:srgbClr val="000000"/>
                </a:solidFill>
                <a:effectLst/>
                <a:latin typeface="Times New Roman" panose="02020603050405020304" pitchFamily="18" charset="0"/>
                <a:ea typeface="Times New Roman" panose="02020603050405020304" pitchFamily="18" charset="0"/>
              </a:rPr>
              <a:t> Quang </a:t>
            </a:r>
            <a:r>
              <a:rPr lang="en-US" sz="2400" dirty="0" err="1">
                <a:solidFill>
                  <a:srgbClr val="000000"/>
                </a:solidFill>
                <a:effectLst/>
                <a:latin typeface="Times New Roman" panose="02020603050405020304" pitchFamily="18" charset="0"/>
                <a:ea typeface="Times New Roman" panose="02020603050405020304" pitchFamily="18" charset="0"/>
              </a:rPr>
              <a:t>Lưu</a:t>
            </a:r>
            <a:r>
              <a:rPr lang="en-US" sz="2400" dirty="0">
                <a:solidFill>
                  <a:srgbClr val="000000"/>
                </a:solidFill>
                <a:effectLst/>
                <a:latin typeface="Times New Roman" panose="02020603050405020304" pitchFamily="18" charset="0"/>
                <a:ea typeface="Times New Roman" panose="02020603050405020304" pitchFamily="18" charset="0"/>
              </a:rPr>
              <a:t> (2000), </a:t>
            </a:r>
            <a:r>
              <a:rPr lang="en-US" sz="2400" i="1" dirty="0" err="1">
                <a:solidFill>
                  <a:srgbClr val="000000"/>
                </a:solidFill>
                <a:effectLst/>
                <a:latin typeface="Times New Roman" panose="02020603050405020304" pitchFamily="18" charset="0"/>
                <a:ea typeface="Times New Roman" panose="02020603050405020304" pitchFamily="18" charset="0"/>
              </a:rPr>
              <a:t>Tập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nghiên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cứu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bình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luận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chọn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lọc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về</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văn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học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gian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Việt</a:t>
            </a:r>
            <a:r>
              <a:rPr lang="en-US" sz="2400" i="1" dirty="0">
                <a:solidFill>
                  <a:srgbClr val="000000"/>
                </a:solidFill>
                <a:effectLst/>
                <a:latin typeface="Times New Roman" panose="02020603050405020304" pitchFamily="18" charset="0"/>
                <a:ea typeface="Times New Roman" panose="02020603050405020304" pitchFamily="18" charset="0"/>
              </a:rPr>
              <a:t> Nam</a:t>
            </a:r>
            <a:r>
              <a:rPr lang="en-US" sz="2400" dirty="0">
                <a:solidFill>
                  <a:srgbClr val="000000"/>
                </a:solidFill>
                <a:effectLst/>
                <a:latin typeface="Times New Roman" panose="02020603050405020304" pitchFamily="18" charset="0"/>
                <a:ea typeface="Times New Roman" panose="02020603050405020304" pitchFamily="18" charset="0"/>
              </a:rPr>
              <a:t>, NXB </a:t>
            </a:r>
            <a:r>
              <a:rPr lang="en-US" sz="2400" dirty="0" err="1">
                <a:solidFill>
                  <a:srgbClr val="000000"/>
                </a:solidFill>
                <a:effectLst/>
                <a:latin typeface="Times New Roman" panose="02020603050405020304" pitchFamily="18" charset="0"/>
                <a:ea typeface="Times New Roman" panose="02020603050405020304" pitchFamily="18" charset="0"/>
              </a:rPr>
              <a:t>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0389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8119EB-4980-4257-B78E-7691FFCDE07F}"/>
              </a:ext>
            </a:extLst>
          </p:cNvPr>
          <p:cNvPicPr>
            <a:picLocks noChangeAspect="1"/>
          </p:cNvPicPr>
          <p:nvPr/>
        </p:nvPicPr>
        <p:blipFill rotWithShape="1">
          <a:blip r:embed="rId2"/>
          <a:srcRect l="14308" r="15786" b="-2"/>
          <a:stretch/>
        </p:blipFill>
        <p:spPr>
          <a:xfrm>
            <a:off x="20" y="10"/>
            <a:ext cx="3350507" cy="6857990"/>
          </a:xfrm>
          <a:prstGeom prst="rect">
            <a:avLst/>
          </a:prstGeom>
        </p:spPr>
      </p:pic>
      <p:sp>
        <p:nvSpPr>
          <p:cNvPr id="16" name="Rectangle 15">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9744" y="685799"/>
            <a:ext cx="4232512"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63AC09A-03D7-42ED-A9A6-E2C8F8573EB1}"/>
              </a:ext>
            </a:extLst>
          </p:cNvPr>
          <p:cNvPicPr>
            <a:picLocks noChangeAspect="1"/>
          </p:cNvPicPr>
          <p:nvPr/>
        </p:nvPicPr>
        <p:blipFill rotWithShape="1">
          <a:blip r:embed="rId3"/>
          <a:srcRect l="11781" r="17096"/>
          <a:stretch/>
        </p:blipFill>
        <p:spPr>
          <a:xfrm>
            <a:off x="8838633" y="-2"/>
            <a:ext cx="3353367" cy="6858001"/>
          </a:xfrm>
          <a:prstGeom prst="rect">
            <a:avLst/>
          </a:prstGeom>
        </p:spPr>
      </p:pic>
      <p:sp>
        <p:nvSpPr>
          <p:cNvPr id="10" name="TextBox 9">
            <a:extLst>
              <a:ext uri="{FF2B5EF4-FFF2-40B4-BE49-F238E27FC236}">
                <a16:creationId xmlns:a16="http://schemas.microsoft.com/office/drawing/2014/main" id="{DBB8CA1A-0561-408E-8448-E572E396FD77}"/>
              </a:ext>
            </a:extLst>
          </p:cNvPr>
          <p:cNvSpPr txBox="1"/>
          <p:nvPr/>
        </p:nvSpPr>
        <p:spPr>
          <a:xfrm>
            <a:off x="4016703" y="1130300"/>
            <a:ext cx="4009809" cy="4666149"/>
          </a:xfrm>
          <a:prstGeom prst="rect">
            <a:avLst/>
          </a:prstGeom>
          <a:noFill/>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v"/>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Bùi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a:t>
            </a:r>
            <a:r>
              <a:rPr lang="en-US" sz="2800" dirty="0">
                <a:solidFill>
                  <a:srgbClr val="000000"/>
                </a:solidFill>
                <a:effectLst/>
                <a:latin typeface="Times New Roman" panose="02020603050405020304" pitchFamily="18" charset="0"/>
                <a:ea typeface="Times New Roman" panose="02020603050405020304" pitchFamily="18" charset="0"/>
              </a:rPr>
              <a:t> (2012), </a:t>
            </a:r>
            <a:r>
              <a:rPr lang="en-US" sz="2800" i="1" dirty="0" err="1">
                <a:solidFill>
                  <a:srgbClr val="000000"/>
                </a:solidFill>
                <a:effectLst/>
                <a:latin typeface="Times New Roman" panose="02020603050405020304" pitchFamily="18" charset="0"/>
                <a:ea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phẩm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học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rPr>
              <a:t>, NXB </a:t>
            </a:r>
            <a:r>
              <a:rPr lang="en-US" sz="2800" dirty="0" err="1">
                <a:solidFill>
                  <a:srgbClr val="000000"/>
                </a:solidFill>
                <a:effectLst/>
                <a:latin typeface="Times New Roman" panose="02020603050405020304" pitchFamily="18" charset="0"/>
                <a:ea typeface="Times New Roman" panose="02020603050405020304" pitchFamily="18" charset="0"/>
              </a:rPr>
              <a:t>Giáo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285750" indent="-285750" algn="just">
              <a:lnSpc>
                <a:spcPct val="115000"/>
              </a:lnSpc>
              <a:spcBef>
                <a:spcPts val="600"/>
              </a:spcBef>
              <a:spcAft>
                <a:spcPts val="600"/>
              </a:spcAft>
              <a:buFont typeface="Wingdings" panose="05000000000000000000" pitchFamily="2" charset="2"/>
              <a:buChar char="v"/>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Vũ Ngọc Phan (2000), </a:t>
            </a:r>
            <a:r>
              <a:rPr lang="vi-VN" sz="2800" i="1" dirty="0">
                <a:solidFill>
                  <a:srgbClr val="000000"/>
                </a:solidFill>
                <a:effectLst/>
                <a:latin typeface="Times New Roman" panose="02020603050405020304" pitchFamily="18" charset="0"/>
                <a:ea typeface="Times New Roman" panose="02020603050405020304" pitchFamily="18" charset="0"/>
              </a:rPr>
              <a:t>Tục ngữ Ca dao Dân ca Việt Nam</a:t>
            </a:r>
            <a:r>
              <a:rPr lang="vi-VN" sz="2800" dirty="0">
                <a:solidFill>
                  <a:srgbClr val="000000"/>
                </a:solidFill>
                <a:effectLst/>
                <a:latin typeface="Times New Roman" panose="02020603050405020304" pitchFamily="18" charset="0"/>
                <a:ea typeface="Times New Roman" panose="02020603050405020304" pitchFamily="18" charset="0"/>
              </a:rPr>
              <a:t>, NXB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vi-VN" sz="2800" dirty="0">
                <a:solidFill>
                  <a:srgbClr val="000000"/>
                </a:solidFill>
                <a:effectLst/>
                <a:latin typeface="Times New Roman" panose="02020603050405020304" pitchFamily="18" charset="0"/>
                <a:ea typeface="Times New Roman" panose="02020603050405020304" pitchFamily="18" charset="0"/>
              </a:rPr>
              <a:t>, Hà Nội.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3621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EDD2B98-2D3E-47A1-A929-D89BBDF3A2A8}"/>
              </a:ext>
            </a:extLst>
          </p:cNvPr>
          <p:cNvPicPr>
            <a:picLocks noChangeAspect="1"/>
          </p:cNvPicPr>
          <p:nvPr/>
        </p:nvPicPr>
        <p:blipFill rotWithShape="1">
          <a:blip r:embed="rId2"/>
          <a:srcRect l="23827" r="24915"/>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8" name="Freeform: Shape 17">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entagon 3">
            <a:extLst>
              <a:ext uri="{FF2B5EF4-FFF2-40B4-BE49-F238E27FC236}">
                <a16:creationId xmlns:a16="http://schemas.microsoft.com/office/drawing/2014/main" id="{32748B87-1288-4D46-B27E-28A9FF2139FC}"/>
              </a:ext>
            </a:extLst>
          </p:cNvPr>
          <p:cNvSpPr/>
          <p:nvPr/>
        </p:nvSpPr>
        <p:spPr>
          <a:xfrm>
            <a:off x="6454778" y="1028700"/>
            <a:ext cx="5805713" cy="4916713"/>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200" b="1" dirty="0" err="1">
                <a:effectLst/>
                <a:latin typeface="Times New Roman" panose="02020603050405020304" pitchFamily="18" charset="0"/>
                <a:ea typeface="Times New Roman" panose="02020603050405020304" pitchFamily="18" charset="0"/>
              </a:rPr>
              <a:t>Tra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cứu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trên</a:t>
            </a:r>
            <a:r>
              <a:rPr lang="en-US" sz="3200" b="1" dirty="0">
                <a:effectLst/>
                <a:latin typeface="Times New Roman" panose="02020603050405020304" pitchFamily="18" charset="0"/>
                <a:ea typeface="Times New Roman" panose="02020603050405020304" pitchFamily="18" charset="0"/>
              </a:rPr>
              <a:t> Google </a:t>
            </a:r>
            <a:r>
              <a:rPr lang="en-US" sz="3200" b="1" dirty="0" err="1">
                <a:effectLst/>
                <a:latin typeface="Times New Roman" panose="02020603050405020304" pitchFamily="18" charset="0"/>
                <a:ea typeface="Times New Roman" panose="02020603050405020304" pitchFamily="18" charset="0"/>
              </a:rPr>
              <a:t>bằng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khoá</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chứa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các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thông</a:t>
            </a:r>
            <a:r>
              <a:rPr lang="en-US" sz="3200" b="1" dirty="0">
                <a:effectLst/>
                <a:latin typeface="Times New Roman" panose="02020603050405020304" pitchFamily="18" charset="0"/>
                <a:ea typeface="Times New Roman" panose="02020603050405020304" pitchFamily="18" charset="0"/>
              </a:rPr>
              <a:t> tin </a:t>
            </a:r>
            <a:r>
              <a:rPr lang="en-US" sz="3200" b="1" dirty="0" err="1">
                <a:effectLst/>
                <a:latin typeface="Times New Roman" panose="02020603050405020304" pitchFamily="18" charset="0"/>
                <a:ea typeface="Times New Roman" panose="02020603050405020304" pitchFamily="18" charset="0"/>
              </a:rPr>
              <a:t>liên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quan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đề</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tài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vấn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đề</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nghiên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cứu</a:t>
            </a:r>
            <a:r>
              <a:rPr lang="en-US" sz="3200" b="1" dirty="0">
                <a:effectLst/>
                <a:latin typeface="Times New Roman" panose="02020603050405020304" pitchFamily="18" charset="0"/>
                <a:ea typeface="Times New Roman" panose="02020603050405020304" pitchFamily="18" charset="0"/>
              </a:rPr>
              <a:t>. </a:t>
            </a:r>
          </a:p>
        </p:txBody>
      </p:sp>
      <p:sp>
        <p:nvSpPr>
          <p:cNvPr id="10" name="TextBox 9">
            <a:extLst>
              <a:ext uri="{FF2B5EF4-FFF2-40B4-BE49-F238E27FC236}">
                <a16:creationId xmlns:a16="http://schemas.microsoft.com/office/drawing/2014/main" id="{0AC9FF32-1459-447A-BF07-2B1079028504}"/>
              </a:ext>
            </a:extLst>
          </p:cNvPr>
          <p:cNvSpPr txBox="1"/>
          <p:nvPr/>
        </p:nvSpPr>
        <p:spPr>
          <a:xfrm>
            <a:off x="6537785" y="362386"/>
            <a:ext cx="6262914" cy="548099"/>
          </a:xfrm>
          <a:prstGeom prst="rect">
            <a:avLst/>
          </a:prstGeom>
          <a:noFill/>
        </p:spPr>
        <p:txBody>
          <a:bodyPr wrap="square">
            <a:spAutoFit/>
          </a:bodyPr>
          <a:lstStyle/>
          <a:p>
            <a:pPr marL="342900" lvl="0" indent="-342900" algn="just">
              <a:lnSpc>
                <a:spcPct val="115000"/>
              </a:lnSpc>
              <a:spcBef>
                <a:spcPts val="600"/>
              </a:spcBef>
              <a:spcAft>
                <a:spcPts val="600"/>
              </a:spcAft>
              <a:buFont typeface="Symbol" panose="05050102010706020507" pitchFamily="18" charset="2"/>
              <a:buChar char=""/>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internet: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91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EDD2B98-2D3E-47A1-A929-D89BBDF3A2A8}"/>
              </a:ext>
            </a:extLst>
          </p:cNvPr>
          <p:cNvPicPr>
            <a:picLocks noChangeAspect="1"/>
          </p:cNvPicPr>
          <p:nvPr/>
        </p:nvPicPr>
        <p:blipFill rotWithShape="1">
          <a:blip r:embed="rId2"/>
          <a:srcRect l="23827" r="24915"/>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8" name="Freeform: Shape 17">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entagon 3">
            <a:extLst>
              <a:ext uri="{FF2B5EF4-FFF2-40B4-BE49-F238E27FC236}">
                <a16:creationId xmlns:a16="http://schemas.microsoft.com/office/drawing/2014/main" id="{32748B87-1288-4D46-B27E-28A9FF2139FC}"/>
              </a:ext>
            </a:extLst>
          </p:cNvPr>
          <p:cNvSpPr/>
          <p:nvPr/>
        </p:nvSpPr>
        <p:spPr>
          <a:xfrm>
            <a:off x="5654216" y="422257"/>
            <a:ext cx="6537783" cy="5711843"/>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600"/>
              </a:spcAft>
              <a:buClrTx/>
              <a:buSzTx/>
              <a:buFontTx/>
              <a:buNone/>
              <a:tabLst/>
              <a:defRPr/>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Có thể đánh từ khoá cần tìm bằng cách đặt trong ngoặc kép để giới hạn phạm vi tìm kiếm, chẳng hạn: “người anh hùng trong truyền thuyết” “dũng sĩ trong cổ tích” “nhân vật mồ côi trong cổ tích” hoặc “cánh cò trong ca dao”... để tìm kiếm thông tin cho đề tài</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51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18C891-BCC5-42D6-BA4D-6C6BEEF0A611}"/>
              </a:ext>
            </a:extLst>
          </p:cNvPr>
          <p:cNvSpPr txBox="1"/>
          <p:nvPr/>
        </p:nvSpPr>
        <p:spPr>
          <a:xfrm>
            <a:off x="685800" y="317825"/>
            <a:ext cx="10833100" cy="556434"/>
          </a:xfrm>
          <a:prstGeom prst="rect">
            <a:avLst/>
          </a:prstGeom>
          <a:noFill/>
        </p:spPr>
        <p:txBody>
          <a:bodyPr wrap="square">
            <a:spAutoFit/>
          </a:bodyPr>
          <a:lstStyle/>
          <a:p>
            <a:pPr algn="ctr">
              <a:lnSpc>
                <a:spcPct val="115000"/>
              </a:lnSpc>
              <a:spcBef>
                <a:spcPts val="600"/>
              </a:spcBef>
              <a:spcAft>
                <a:spcPts val="600"/>
              </a:spcAft>
            </a:pPr>
            <a:r>
              <a:rPr lang="vi-VN"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Phiếu HT 05: Bảng thu thập thông tin từ các tài 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93BFC09-DF9E-4FA1-84CE-0C6C14AEC99D}"/>
              </a:ext>
            </a:extLst>
          </p:cNvPr>
          <p:cNvGraphicFramePr>
            <a:graphicFrameLocks noGrp="1"/>
          </p:cNvGraphicFramePr>
          <p:nvPr>
            <p:extLst>
              <p:ext uri="{D42A27DB-BD31-4B8C-83A1-F6EECF244321}">
                <p14:modId xmlns:p14="http://schemas.microsoft.com/office/powerpoint/2010/main" val="1774477422"/>
              </p:ext>
            </p:extLst>
          </p:nvPr>
        </p:nvGraphicFramePr>
        <p:xfrm>
          <a:off x="567872" y="1028700"/>
          <a:ext cx="11068957" cy="5418204"/>
        </p:xfrm>
        <a:graphic>
          <a:graphicData uri="http://schemas.openxmlformats.org/drawingml/2006/table">
            <a:tbl>
              <a:tblPr firstRow="1" firstCol="1" bandRow="1">
                <a:tableStyleId>{BDBED569-4797-4DF1-A0F4-6AAB3CD982D8}</a:tableStyleId>
              </a:tblPr>
              <a:tblGrid>
                <a:gridCol w="4513943">
                  <a:extLst>
                    <a:ext uri="{9D8B030D-6E8A-4147-A177-3AD203B41FA5}">
                      <a16:colId xmlns:a16="http://schemas.microsoft.com/office/drawing/2014/main" val="652280630"/>
                    </a:ext>
                  </a:extLst>
                </a:gridCol>
                <a:gridCol w="1251332">
                  <a:extLst>
                    <a:ext uri="{9D8B030D-6E8A-4147-A177-3AD203B41FA5}">
                      <a16:colId xmlns:a16="http://schemas.microsoft.com/office/drawing/2014/main" val="2108827583"/>
                    </a:ext>
                  </a:extLst>
                </a:gridCol>
                <a:gridCol w="3240015">
                  <a:extLst>
                    <a:ext uri="{9D8B030D-6E8A-4147-A177-3AD203B41FA5}">
                      <a16:colId xmlns:a16="http://schemas.microsoft.com/office/drawing/2014/main" val="2155131103"/>
                    </a:ext>
                  </a:extLst>
                </a:gridCol>
                <a:gridCol w="2063667">
                  <a:extLst>
                    <a:ext uri="{9D8B030D-6E8A-4147-A177-3AD203B41FA5}">
                      <a16:colId xmlns:a16="http://schemas.microsoft.com/office/drawing/2014/main" val="63080562"/>
                    </a:ext>
                  </a:extLst>
                </a:gridCol>
              </a:tblGrid>
              <a:tr h="0">
                <a:tc rowSpan="2">
                  <a:txBody>
                    <a:bodyPr/>
                    <a:lstStyle/>
                    <a:p>
                      <a:pPr algn="just">
                        <a:lnSpc>
                          <a:spcPct val="115000"/>
                        </a:lnSpc>
                        <a:spcBef>
                          <a:spcPts val="600"/>
                        </a:spcBef>
                        <a:spcAft>
                          <a:spcPts val="600"/>
                        </a:spcAft>
                      </a:pPr>
                      <a:r>
                        <a:rPr lang="en-US" sz="2400" b="1" dirty="0" err="1">
                          <a:effectLst/>
                          <a:latin typeface="Times New Roman" panose="02020603050405020304" pitchFamily="18" charset="0"/>
                          <a:cs typeface="Times New Roman" panose="02020603050405020304" pitchFamily="18" charset="0"/>
                        </a:rPr>
                        <a:t>Tài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liệu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rowSpan="2">
                  <a:txBody>
                    <a:bodyPr/>
                    <a:lstStyle/>
                    <a:p>
                      <a:pPr algn="just">
                        <a:lnSpc>
                          <a:spcPct val="115000"/>
                        </a:lnSpc>
                        <a:spcBef>
                          <a:spcPts val="600"/>
                        </a:spcBef>
                        <a:spcAft>
                          <a:spcPts val="600"/>
                        </a:spcAft>
                      </a:pPr>
                      <a:r>
                        <a:rPr lang="en-US" sz="2400" b="1" dirty="0" err="1">
                          <a:effectLst/>
                          <a:latin typeface="Times New Roman" panose="02020603050405020304" pitchFamily="18" charset="0"/>
                          <a:cs typeface="Times New Roman" panose="02020603050405020304" pitchFamily="18" charset="0"/>
                        </a:rPr>
                        <a:t>Tên</a:t>
                      </a:r>
                      <a:r>
                        <a:rPr lang="en-US" sz="2400" b="1"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gridSpan="2">
                  <a:txBody>
                    <a:bodyPr/>
                    <a:lstStyle/>
                    <a:p>
                      <a:pPr algn="ctr">
                        <a:lnSpc>
                          <a:spcPct val="115000"/>
                        </a:lnSpc>
                        <a:spcBef>
                          <a:spcPts val="600"/>
                        </a:spcBef>
                        <a:spcAft>
                          <a:spcPts val="600"/>
                        </a:spcAft>
                      </a:pPr>
                      <a:r>
                        <a:rPr lang="en-US" sz="2400" b="1" dirty="0" err="1">
                          <a:effectLst/>
                          <a:latin typeface="Times New Roman" panose="02020603050405020304" pitchFamily="18" charset="0"/>
                          <a:cs typeface="Times New Roman" panose="02020603050405020304" pitchFamily="18" charset="0"/>
                        </a:rPr>
                        <a:t>Nguồn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1665093"/>
                  </a:ext>
                </a:extLst>
              </a:tr>
              <a:tr h="0">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Sách, báo </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trong thư viện của </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nhà trường hoặc thư viện ở địa phương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Một số đường dẫn, trang thông tin trên internet</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4606388"/>
                  </a:ext>
                </a:extLst>
              </a:tr>
              <a:tr h="0">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Tác phẩm văn học dân gian có liên quan đến đề tài lựa chọn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7200005"/>
                  </a:ext>
                </a:extLst>
              </a:tr>
              <a:tr h="0">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Tài liệu nghiên cứu có liên quan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4652472"/>
                  </a:ext>
                </a:extLst>
              </a:tr>
              <a:tr h="0">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Bài viết đề cập tới đề tài, vấn đề nghiên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6606495"/>
                  </a:ext>
                </a:extLst>
              </a:tr>
              <a:tr h="0">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Một số đường dẫn, trang thông tin.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3768405"/>
                  </a:ext>
                </a:extLst>
              </a:tr>
            </a:tbl>
          </a:graphicData>
        </a:graphic>
      </p:graphicFrame>
    </p:spTree>
    <p:extLst>
      <p:ext uri="{BB962C8B-B14F-4D97-AF65-F5344CB8AC3E}">
        <p14:creationId xmlns:p14="http://schemas.microsoft.com/office/powerpoint/2010/main" val="65691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93AA1A-CDED-4425-8031-591674A1B571}"/>
              </a:ext>
            </a:extLst>
          </p:cNvPr>
          <p:cNvSpPr txBox="1"/>
          <p:nvPr/>
        </p:nvSpPr>
        <p:spPr>
          <a:xfrm>
            <a:off x="679450" y="189012"/>
            <a:ext cx="10833100" cy="105195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số 06</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ghi chép các thông tin thu thập được sau khi đọc tài 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EFB78D-78BB-49E9-B48F-72CACF7DED7F}"/>
              </a:ext>
            </a:extLst>
          </p:cNvPr>
          <p:cNvSpPr txBox="1"/>
          <p:nvPr/>
        </p:nvSpPr>
        <p:spPr>
          <a:xfrm>
            <a:off x="660400" y="1470076"/>
            <a:ext cx="10833100" cy="4657493"/>
          </a:xfrm>
          <a:prstGeom prst="rect">
            <a:avLst/>
          </a:prstGeom>
          <a:solidFill>
            <a:schemeClr val="accent4">
              <a:lumMod val="20000"/>
              <a:lumOff val="80000"/>
            </a:schemeClr>
          </a:solidFill>
          <a:ln w="28575">
            <a:solidFill>
              <a:schemeClr val="accent2">
                <a:lumMod val="50000"/>
              </a:schemeClr>
            </a:solidFill>
          </a:ln>
        </p:spPr>
        <p:txBody>
          <a:bodyPr wrap="square">
            <a:spAutoFit/>
          </a:bodyPr>
          <a:lstStyle/>
          <a:p>
            <a:pPr>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PHIẾU THÔNG TIN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 giả (Năm xuất bản), Tên tác phẩm, NXB, nơi xuất bản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và thông điệp của tác giả):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thông tin có liên quan cần cho đề tài nghiên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 nguyên văn các thông tin quan trọng phục vụ cho dẫn chứng khi viết báo cáo – số trang)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558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FB5C-9252-4BD8-8D17-D7818B487ADB}"/>
              </a:ext>
            </a:extLst>
          </p:cNvPr>
          <p:cNvSpPr>
            <a:spLocks noGrp="1"/>
          </p:cNvSpPr>
          <p:nvPr>
            <p:ph type="ctrTitle"/>
          </p:nvPr>
        </p:nvSpPr>
        <p:spPr>
          <a:xfrm>
            <a:off x="5887531" y="3888316"/>
            <a:ext cx="5242302" cy="1324235"/>
          </a:xfrm>
        </p:spPr>
        <p:txBody>
          <a:bodyPr>
            <a:normAutofit fontScale="90000"/>
          </a:bodyPr>
          <a:lstStyle/>
          <a:p>
            <a:r>
              <a:rPr lang="en-US" sz="4800" b="1" dirty="0">
                <a:latin typeface="Lucida Handwriting" panose="03010101010101010101" pitchFamily="66" charset="0"/>
              </a:rPr>
              <a:t>HÌNH THÀNH KIẾN THỨC</a:t>
            </a:r>
          </a:p>
        </p:txBody>
      </p:sp>
      <p:sp>
        <p:nvSpPr>
          <p:cNvPr id="59" name="Rectangle 11">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hand holding a book&#10;&#10;Description automatically generated with low confidence">
            <a:extLst>
              <a:ext uri="{FF2B5EF4-FFF2-40B4-BE49-F238E27FC236}">
                <a16:creationId xmlns:a16="http://schemas.microsoft.com/office/drawing/2014/main" id="{F0CA7DEE-DC90-4C57-8C9E-B3A7CDFC31CB}"/>
              </a:ext>
            </a:extLst>
          </p:cNvPr>
          <p:cNvPicPr>
            <a:picLocks noChangeAspect="1"/>
          </p:cNvPicPr>
          <p:nvPr/>
        </p:nvPicPr>
        <p:blipFill>
          <a:blip r:embed="rId2"/>
          <a:stretch>
            <a:fillRect/>
          </a:stretch>
        </p:blipFill>
        <p:spPr>
          <a:xfrm>
            <a:off x="1167574" y="628650"/>
            <a:ext cx="2427110" cy="2639483"/>
          </a:xfrm>
          <a:prstGeom prst="rect">
            <a:avLst/>
          </a:prstGeom>
        </p:spPr>
      </p:pic>
      <p:sp>
        <p:nvSpPr>
          <p:cNvPr id="60" name="Rectangle 13">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A16E987-36B6-4728-B832-81F5430078FA}"/>
              </a:ext>
            </a:extLst>
          </p:cNvPr>
          <p:cNvPicPr>
            <a:picLocks noChangeAspect="1"/>
          </p:cNvPicPr>
          <p:nvPr/>
        </p:nvPicPr>
        <p:blipFill>
          <a:blip r:embed="rId3"/>
          <a:stretch>
            <a:fillRect/>
          </a:stretch>
        </p:blipFill>
        <p:spPr>
          <a:xfrm>
            <a:off x="5319383" y="628649"/>
            <a:ext cx="2346208" cy="2639484"/>
          </a:xfrm>
          <a:prstGeom prst="rect">
            <a:avLst/>
          </a:prstGeom>
        </p:spPr>
      </p:pic>
      <p:sp>
        <p:nvSpPr>
          <p:cNvPr id="61" name="Rectangle 15">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hand holding a map&#10;&#10;Description automatically generated with medium confidence">
            <a:extLst>
              <a:ext uri="{FF2B5EF4-FFF2-40B4-BE49-F238E27FC236}">
                <a16:creationId xmlns:a16="http://schemas.microsoft.com/office/drawing/2014/main" id="{F79536AF-C63B-45A2-B137-59967CA63A34}"/>
              </a:ext>
            </a:extLst>
          </p:cNvPr>
          <p:cNvPicPr>
            <a:picLocks noChangeAspect="1"/>
          </p:cNvPicPr>
          <p:nvPr/>
        </p:nvPicPr>
        <p:blipFill>
          <a:blip r:embed="rId4"/>
          <a:stretch>
            <a:fillRect/>
          </a:stretch>
        </p:blipFill>
        <p:spPr>
          <a:xfrm>
            <a:off x="9110713" y="628649"/>
            <a:ext cx="2214739" cy="2639484"/>
          </a:xfrm>
          <a:prstGeom prst="rect">
            <a:avLst/>
          </a:prstGeom>
        </p:spPr>
      </p:pic>
      <p:pic>
        <p:nvPicPr>
          <p:cNvPr id="5" name="Picture 4" descr="A crowd of people on a bridge&#10;&#10;Description automatically generated with low confidence">
            <a:extLst>
              <a:ext uri="{FF2B5EF4-FFF2-40B4-BE49-F238E27FC236}">
                <a16:creationId xmlns:a16="http://schemas.microsoft.com/office/drawing/2014/main" id="{F2A41F16-7763-4D3C-B8A4-525DECFE69C0}"/>
              </a:ext>
            </a:extLst>
          </p:cNvPr>
          <p:cNvPicPr>
            <a:picLocks noChangeAspect="1"/>
          </p:cNvPicPr>
          <p:nvPr/>
        </p:nvPicPr>
        <p:blipFill>
          <a:blip r:embed="rId5"/>
          <a:stretch>
            <a:fillRect/>
          </a:stretch>
        </p:blipFill>
        <p:spPr>
          <a:xfrm>
            <a:off x="1189224" y="3471334"/>
            <a:ext cx="2383809" cy="2681785"/>
          </a:xfrm>
          <a:prstGeom prst="rect">
            <a:avLst/>
          </a:prstGeom>
        </p:spPr>
      </p:pic>
      <p:cxnSp>
        <p:nvCxnSpPr>
          <p:cNvPr id="62" name="Straight Connector 17">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642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BAF4C1-2275-4515-BCF8-54B9A286FA99}"/>
              </a:ext>
            </a:extLst>
          </p:cNvPr>
          <p:cNvSpPr txBox="1"/>
          <p:nvPr/>
        </p:nvSpPr>
        <p:spPr>
          <a:xfrm>
            <a:off x="660400" y="203300"/>
            <a:ext cx="10833100" cy="622799"/>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 về</a:t>
            </a:r>
            <a:r>
              <a:rPr lang="vi-VN"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06: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584094F-84CC-45E3-A8D1-AD5C2A73CE95}"/>
              </a:ext>
            </a:extLst>
          </p:cNvPr>
          <p:cNvSpPr txBox="1"/>
          <p:nvPr/>
        </p:nvSpPr>
        <p:spPr>
          <a:xfrm>
            <a:off x="685800" y="1170586"/>
            <a:ext cx="10833100" cy="4732706"/>
          </a:xfrm>
          <a:prstGeom prst="rect">
            <a:avLst/>
          </a:prstGeom>
          <a:solidFill>
            <a:schemeClr val="accent4">
              <a:lumMod val="20000"/>
              <a:lumOff val="80000"/>
            </a:schemeClr>
          </a:solidFill>
          <a:ln w="28575">
            <a:solidFill>
              <a:schemeClr val="accent4">
                <a:lumMod val="50000"/>
              </a:schemeClr>
            </a:solidFill>
          </a:ln>
        </p:spPr>
        <p:txBody>
          <a:bodyPr wrap="square">
            <a:spAutoFit/>
          </a:bodyPr>
          <a:lstStyle/>
          <a:p>
            <a:pPr algn="ctr">
              <a:lnSpc>
                <a:spcPct val="115000"/>
              </a:lnSpc>
              <a:spcBef>
                <a:spcPts val="600"/>
              </a:spcBef>
              <a:spcAft>
                <a:spcPts val="600"/>
              </a:spcAft>
              <a:tabLst>
                <a:tab pos="1386840" algn="l"/>
              </a:tabLst>
            </a:pP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PHIẾU THÔNG TIN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Vũ Ngọc Phan (2011), </a:t>
            </a:r>
            <a:r>
              <a:rPr lang="vi-VN" sz="20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 ngữ Ca dao Dân ca Việt Nam</a:t>
            </a: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Khoa học Xã hội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Lời nói đầu về giá trị của tục ngữ, ca dao, dân ca.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Có ích cho việc lí giải các trường hợp giao thoa về hình thức giữa tục ngữ và ca dao.</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 ngữ, ca dao và dân ca là ba thể loại khác nhau, mỗi thể loại có tính độc lập của nó, chúng có liên quan chặt chẽ với nhau, vì trong văn học dân gian, chúng đều là những thể loại vần vè, dễ khoác với nhau, như chúng ta thấy trong ca dao có tục ngữ, trong dân ca có cả ca dao lẫn tục ngữ và có những câu nội dung là tục ngữ nhưng hình thức lại là ca dao. Sở dĩ có tình hình như vậy là do trong sáng tác, nhân dân – cũng như văn nghệ sĩ – vận dụng cả lí trí và tình cảm, vừa biểu lộ nội tâm vừa bày tỏ nhận định của mình về ngoại cảm</a:t>
            </a: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8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1D258169-EF1B-42A6-A821-D642CE21D85B}"/>
              </a:ext>
            </a:extLst>
          </p:cNvPr>
          <p:cNvPicPr>
            <a:picLocks noChangeAspect="1"/>
          </p:cNvPicPr>
          <p:nvPr/>
        </p:nvPicPr>
        <p:blipFill rotWithShape="1">
          <a:blip r:embed="rId2"/>
          <a:srcRect l="24251" r="8998" b="-2"/>
          <a:stretch/>
        </p:blipFill>
        <p:spPr>
          <a:xfrm>
            <a:off x="5352698" y="991848"/>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11"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5"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tx1"/>
          </a:solidFill>
        </p:grpSpPr>
        <p:sp>
          <p:nvSpPr>
            <p:cNvPr id="16" name="Freeform: Shape 15">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grpSp>
        <p:nvGrpSpPr>
          <p:cNvPr id="19"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tx1"/>
          </a:solidFill>
        </p:grpSpPr>
        <p:sp>
          <p:nvSpPr>
            <p:cNvPr id="20" name="Freeform: Shape 19">
              <a:extLst>
                <a:ext uri="{FF2B5EF4-FFF2-40B4-BE49-F238E27FC236}">
                  <a16:creationId xmlns:a16="http://schemas.microsoft.com/office/drawing/2014/main" id="{83C04C31-4BBB-4AC5-A222-4E79BDDF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090890F0-A440-4A5F-89E2-860A6042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2" name="Freeform: Shape 21">
              <a:extLst>
                <a:ext uri="{FF2B5EF4-FFF2-40B4-BE49-F238E27FC236}">
                  <a16:creationId xmlns:a16="http://schemas.microsoft.com/office/drawing/2014/main" id="{F9BA7632-2294-4740-BB61-DFA5017B7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3" name="Freeform: Shape 22">
              <a:extLst>
                <a:ext uri="{FF2B5EF4-FFF2-40B4-BE49-F238E27FC236}">
                  <a16:creationId xmlns:a16="http://schemas.microsoft.com/office/drawing/2014/main" id="{D025C556-497E-4B62-9131-98448B5A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4" name="Freeform: Shape 23">
              <a:extLst>
                <a:ext uri="{FF2B5EF4-FFF2-40B4-BE49-F238E27FC236}">
                  <a16:creationId xmlns:a16="http://schemas.microsoft.com/office/drawing/2014/main" id="{C467884A-CD29-4BCE-A1A4-1E629953FC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5" name="Freeform: Shape 24">
              <a:extLst>
                <a:ext uri="{FF2B5EF4-FFF2-40B4-BE49-F238E27FC236}">
                  <a16:creationId xmlns:a16="http://schemas.microsoft.com/office/drawing/2014/main" id="{73A1BC11-A782-4A26-87D0-76C92BAB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6" name="Freeform: Shape 25">
              <a:extLst>
                <a:ext uri="{FF2B5EF4-FFF2-40B4-BE49-F238E27FC236}">
                  <a16:creationId xmlns:a16="http://schemas.microsoft.com/office/drawing/2014/main" id="{8787142E-1022-4109-9141-85FF9C22E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763BCB7E-36CC-4105-9CDA-BFB80F3FF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A6EF2588-350F-4CCE-9BF8-799EC7196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9" name="Freeform: Shape 28">
              <a:extLst>
                <a:ext uri="{FF2B5EF4-FFF2-40B4-BE49-F238E27FC236}">
                  <a16:creationId xmlns:a16="http://schemas.microsoft.com/office/drawing/2014/main" id="{0A696712-7E60-48CD-A6F8-91754B090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0" name="Freeform: Shape 29">
              <a:extLst>
                <a:ext uri="{FF2B5EF4-FFF2-40B4-BE49-F238E27FC236}">
                  <a16:creationId xmlns:a16="http://schemas.microsoft.com/office/drawing/2014/main" id="{0244E95B-2BBF-4335-BEFC-BA135EF94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0D692242-534C-4A58-90D7-43A781D23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BC72B2EF-E5D1-46BF-B7FE-A9D174508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3" name="Freeform: Shape 32">
              <a:extLst>
                <a:ext uri="{FF2B5EF4-FFF2-40B4-BE49-F238E27FC236}">
                  <a16:creationId xmlns:a16="http://schemas.microsoft.com/office/drawing/2014/main" id="{48805B31-6BA4-45FA-8180-436B2EC41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51B376A0-4543-4AE3-8071-5C746BADE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0824AEB4-F797-4131-AD1A-BCB807B0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7399A867-568D-43D3-8F17-6644C8D09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7" name="Freeform: Shape 36">
              <a:extLst>
                <a:ext uri="{FF2B5EF4-FFF2-40B4-BE49-F238E27FC236}">
                  <a16:creationId xmlns:a16="http://schemas.microsoft.com/office/drawing/2014/main" id="{9953DBA6-7A8F-4369-8F18-DC19A21B4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8" name="Freeform: Shape 37">
              <a:extLst>
                <a:ext uri="{FF2B5EF4-FFF2-40B4-BE49-F238E27FC236}">
                  <a16:creationId xmlns:a16="http://schemas.microsoft.com/office/drawing/2014/main" id="{D9167760-8210-45B7-96C9-462EB82D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9" name="Freeform: Shape 38">
              <a:extLst>
                <a:ext uri="{FF2B5EF4-FFF2-40B4-BE49-F238E27FC236}">
                  <a16:creationId xmlns:a16="http://schemas.microsoft.com/office/drawing/2014/main" id="{3B578C99-7B91-480A-B8CA-B9FB3AF17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0" name="Freeform: Shape 39">
              <a:extLst>
                <a:ext uri="{FF2B5EF4-FFF2-40B4-BE49-F238E27FC236}">
                  <a16:creationId xmlns:a16="http://schemas.microsoft.com/office/drawing/2014/main" id="{CDF91670-E084-4B4B-9F86-75DD43CBE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1" name="Freeform: Shape 40">
              <a:extLst>
                <a:ext uri="{FF2B5EF4-FFF2-40B4-BE49-F238E27FC236}">
                  <a16:creationId xmlns:a16="http://schemas.microsoft.com/office/drawing/2014/main" id="{8FC99F2F-C73F-444D-B4BB-C02E463AB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2" name="Freeform: Shape 41">
              <a:extLst>
                <a:ext uri="{FF2B5EF4-FFF2-40B4-BE49-F238E27FC236}">
                  <a16:creationId xmlns:a16="http://schemas.microsoft.com/office/drawing/2014/main" id="{7F3FF604-A6A9-4EDC-868C-696B92122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3" name="Freeform: Shape 42">
              <a:extLst>
                <a:ext uri="{FF2B5EF4-FFF2-40B4-BE49-F238E27FC236}">
                  <a16:creationId xmlns:a16="http://schemas.microsoft.com/office/drawing/2014/main" id="{38D6C5BB-BF17-4FE8-B611-578E8EBE9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4" name="Freeform: Shape 43">
              <a:extLst>
                <a:ext uri="{FF2B5EF4-FFF2-40B4-BE49-F238E27FC236}">
                  <a16:creationId xmlns:a16="http://schemas.microsoft.com/office/drawing/2014/main" id="{A80A8D66-3FA7-4C04-AEDC-D8F94AA43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5" name="Freeform: Shape 44">
              <a:extLst>
                <a:ext uri="{FF2B5EF4-FFF2-40B4-BE49-F238E27FC236}">
                  <a16:creationId xmlns:a16="http://schemas.microsoft.com/office/drawing/2014/main" id="{3DE9B826-6E87-4EF5-AA9D-F55BB3A21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6" name="Freeform: Shape 45">
              <a:extLst>
                <a:ext uri="{FF2B5EF4-FFF2-40B4-BE49-F238E27FC236}">
                  <a16:creationId xmlns:a16="http://schemas.microsoft.com/office/drawing/2014/main" id="{BBAEEC53-BED0-4ACB-94B4-818158D7E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7" name="Freeform: Shape 46">
              <a:extLst>
                <a:ext uri="{FF2B5EF4-FFF2-40B4-BE49-F238E27FC236}">
                  <a16:creationId xmlns:a16="http://schemas.microsoft.com/office/drawing/2014/main" id="{30709FE3-3633-4C01-AAD6-75ADD9395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8" name="Freeform: Shape 47">
              <a:extLst>
                <a:ext uri="{FF2B5EF4-FFF2-40B4-BE49-F238E27FC236}">
                  <a16:creationId xmlns:a16="http://schemas.microsoft.com/office/drawing/2014/main" id="{C0D68B00-260E-4EFC-A1FE-8B04EB5A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9" name="Freeform: Shape 48">
              <a:extLst>
                <a:ext uri="{FF2B5EF4-FFF2-40B4-BE49-F238E27FC236}">
                  <a16:creationId xmlns:a16="http://schemas.microsoft.com/office/drawing/2014/main" id="{360AF8DD-D1D2-43F3-83E5-ECF20A09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0" name="Freeform: Shape 49">
              <a:extLst>
                <a:ext uri="{FF2B5EF4-FFF2-40B4-BE49-F238E27FC236}">
                  <a16:creationId xmlns:a16="http://schemas.microsoft.com/office/drawing/2014/main" id="{87B3F103-7F53-4D5E-B9A2-DE4F0B78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1" name="Freeform: Shape 50">
              <a:extLst>
                <a:ext uri="{FF2B5EF4-FFF2-40B4-BE49-F238E27FC236}">
                  <a16:creationId xmlns:a16="http://schemas.microsoft.com/office/drawing/2014/main" id="{2BBECD20-3735-4F14-8816-26D648091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2" name="Freeform: Shape 51">
              <a:extLst>
                <a:ext uri="{FF2B5EF4-FFF2-40B4-BE49-F238E27FC236}">
                  <a16:creationId xmlns:a16="http://schemas.microsoft.com/office/drawing/2014/main" id="{500687DC-38D4-44B7-BA7D-D8A0BA155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3" name="Freeform: Shape 52">
              <a:extLst>
                <a:ext uri="{FF2B5EF4-FFF2-40B4-BE49-F238E27FC236}">
                  <a16:creationId xmlns:a16="http://schemas.microsoft.com/office/drawing/2014/main" id="{23AFC6B0-2B60-47B1-B854-A02279C7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4" name="Freeform: Shape 53">
              <a:extLst>
                <a:ext uri="{FF2B5EF4-FFF2-40B4-BE49-F238E27FC236}">
                  <a16:creationId xmlns:a16="http://schemas.microsoft.com/office/drawing/2014/main" id="{39963332-7F58-48B9-9BAB-87C986F39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5" name="Freeform: Shape 54">
              <a:extLst>
                <a:ext uri="{FF2B5EF4-FFF2-40B4-BE49-F238E27FC236}">
                  <a16:creationId xmlns:a16="http://schemas.microsoft.com/office/drawing/2014/main" id="{342BD313-0F6E-4DC3-B8A8-861289801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6" name="Freeform: Shape 55">
              <a:extLst>
                <a:ext uri="{FF2B5EF4-FFF2-40B4-BE49-F238E27FC236}">
                  <a16:creationId xmlns:a16="http://schemas.microsoft.com/office/drawing/2014/main" id="{2253CE00-9D58-4821-B362-2552C433B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7" name="Freeform: Shape 56">
              <a:extLst>
                <a:ext uri="{FF2B5EF4-FFF2-40B4-BE49-F238E27FC236}">
                  <a16:creationId xmlns:a16="http://schemas.microsoft.com/office/drawing/2014/main" id="{7E89086E-98CE-4697-8CE7-B2E7DB2E8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8" name="Freeform: Shape 57">
              <a:extLst>
                <a:ext uri="{FF2B5EF4-FFF2-40B4-BE49-F238E27FC236}">
                  <a16:creationId xmlns:a16="http://schemas.microsoft.com/office/drawing/2014/main" id="{2CE9357F-710D-4D3B-90C1-CF19E73F2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9" name="Freeform: Shape 58">
              <a:extLst>
                <a:ext uri="{FF2B5EF4-FFF2-40B4-BE49-F238E27FC236}">
                  <a16:creationId xmlns:a16="http://schemas.microsoft.com/office/drawing/2014/main" id="{170ED7F2-AD38-47BC-B6A1-FF7E20AFD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0" name="Freeform: Shape 59">
              <a:extLst>
                <a:ext uri="{FF2B5EF4-FFF2-40B4-BE49-F238E27FC236}">
                  <a16:creationId xmlns:a16="http://schemas.microsoft.com/office/drawing/2014/main" id="{02600E9C-0B0F-45ED-A2CF-DE0240B2B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1" name="Freeform: Shape 60">
              <a:extLst>
                <a:ext uri="{FF2B5EF4-FFF2-40B4-BE49-F238E27FC236}">
                  <a16:creationId xmlns:a16="http://schemas.microsoft.com/office/drawing/2014/main" id="{B07D2066-6599-4BD0-9CD5-7289EB1B8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2" name="Freeform: Shape 61">
              <a:extLst>
                <a:ext uri="{FF2B5EF4-FFF2-40B4-BE49-F238E27FC236}">
                  <a16:creationId xmlns:a16="http://schemas.microsoft.com/office/drawing/2014/main" id="{7BF96C0D-1DEE-47F2-A950-16BC0896F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3" name="Freeform: Shape 62">
              <a:extLst>
                <a:ext uri="{FF2B5EF4-FFF2-40B4-BE49-F238E27FC236}">
                  <a16:creationId xmlns:a16="http://schemas.microsoft.com/office/drawing/2014/main" id="{FD254ABE-505D-4C6A-9267-BFB78FBB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4" name="Freeform: Shape 63">
              <a:extLst>
                <a:ext uri="{FF2B5EF4-FFF2-40B4-BE49-F238E27FC236}">
                  <a16:creationId xmlns:a16="http://schemas.microsoft.com/office/drawing/2014/main" id="{822BBE38-BC6F-4DDE-BD6D-2B496CE4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5" name="Freeform: Shape 64">
              <a:extLst>
                <a:ext uri="{FF2B5EF4-FFF2-40B4-BE49-F238E27FC236}">
                  <a16:creationId xmlns:a16="http://schemas.microsoft.com/office/drawing/2014/main" id="{1046D1FA-C431-4F16-8BDD-71C614D79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6" name="Freeform: Shape 65">
              <a:extLst>
                <a:ext uri="{FF2B5EF4-FFF2-40B4-BE49-F238E27FC236}">
                  <a16:creationId xmlns:a16="http://schemas.microsoft.com/office/drawing/2014/main" id="{CF387987-DEF1-447C-BC86-281AC0B3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7" name="Freeform: Shape 66">
              <a:extLst>
                <a:ext uri="{FF2B5EF4-FFF2-40B4-BE49-F238E27FC236}">
                  <a16:creationId xmlns:a16="http://schemas.microsoft.com/office/drawing/2014/main" id="{9808DF01-2715-4215-81F1-B8C178304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8" name="Freeform: Shape 67">
              <a:extLst>
                <a:ext uri="{FF2B5EF4-FFF2-40B4-BE49-F238E27FC236}">
                  <a16:creationId xmlns:a16="http://schemas.microsoft.com/office/drawing/2014/main" id="{AED7F897-8A4F-4F3D-BFB1-738BCDCA9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9" name="Freeform: Shape 68">
              <a:extLst>
                <a:ext uri="{FF2B5EF4-FFF2-40B4-BE49-F238E27FC236}">
                  <a16:creationId xmlns:a16="http://schemas.microsoft.com/office/drawing/2014/main" id="{9B51B8B7-D508-44C3-AFC5-820557A94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0" name="Freeform: Shape 69">
              <a:extLst>
                <a:ext uri="{FF2B5EF4-FFF2-40B4-BE49-F238E27FC236}">
                  <a16:creationId xmlns:a16="http://schemas.microsoft.com/office/drawing/2014/main" id="{7FBC6B94-2A13-4303-AE51-334E386D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1" name="Freeform: Shape 70">
              <a:extLst>
                <a:ext uri="{FF2B5EF4-FFF2-40B4-BE49-F238E27FC236}">
                  <a16:creationId xmlns:a16="http://schemas.microsoft.com/office/drawing/2014/main" id="{27897959-2F8E-4A05-9EA8-5B0329B5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2" name="Freeform: Shape 71">
              <a:extLst>
                <a:ext uri="{FF2B5EF4-FFF2-40B4-BE49-F238E27FC236}">
                  <a16:creationId xmlns:a16="http://schemas.microsoft.com/office/drawing/2014/main" id="{0522AB50-D351-40F4-8A88-E856C1F27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3" name="Freeform: Shape 72">
              <a:extLst>
                <a:ext uri="{FF2B5EF4-FFF2-40B4-BE49-F238E27FC236}">
                  <a16:creationId xmlns:a16="http://schemas.microsoft.com/office/drawing/2014/main" id="{221AFD52-C13F-4A20-B1DB-13C1A9A3D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4" name="Freeform: Shape 73">
              <a:extLst>
                <a:ext uri="{FF2B5EF4-FFF2-40B4-BE49-F238E27FC236}">
                  <a16:creationId xmlns:a16="http://schemas.microsoft.com/office/drawing/2014/main" id="{8E789B3B-F514-4E02-8C1A-2F85817A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5" name="Freeform: Shape 74">
              <a:extLst>
                <a:ext uri="{FF2B5EF4-FFF2-40B4-BE49-F238E27FC236}">
                  <a16:creationId xmlns:a16="http://schemas.microsoft.com/office/drawing/2014/main" id="{9E473BAC-3DA1-4D63-9D6C-2B993665F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6" name="Freeform: Shape 75">
              <a:extLst>
                <a:ext uri="{FF2B5EF4-FFF2-40B4-BE49-F238E27FC236}">
                  <a16:creationId xmlns:a16="http://schemas.microsoft.com/office/drawing/2014/main" id="{F385DCF4-8F59-4838-B86C-2B3EF0BCE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7" name="Freeform: Shape 76">
              <a:extLst>
                <a:ext uri="{FF2B5EF4-FFF2-40B4-BE49-F238E27FC236}">
                  <a16:creationId xmlns:a16="http://schemas.microsoft.com/office/drawing/2014/main" id="{3EC5A02E-609A-4C39-A35D-E8D038F7C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8" name="Freeform: Shape 77">
              <a:extLst>
                <a:ext uri="{FF2B5EF4-FFF2-40B4-BE49-F238E27FC236}">
                  <a16:creationId xmlns:a16="http://schemas.microsoft.com/office/drawing/2014/main" id="{7AB67B18-1821-4367-A7B6-CC2FFF66D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9" name="Freeform: Shape 78">
              <a:extLst>
                <a:ext uri="{FF2B5EF4-FFF2-40B4-BE49-F238E27FC236}">
                  <a16:creationId xmlns:a16="http://schemas.microsoft.com/office/drawing/2014/main" id="{DFCAC56E-4767-4984-9FE7-2C3CA57D0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0" name="Freeform: Shape 79">
              <a:extLst>
                <a:ext uri="{FF2B5EF4-FFF2-40B4-BE49-F238E27FC236}">
                  <a16:creationId xmlns:a16="http://schemas.microsoft.com/office/drawing/2014/main" id="{0A1929ED-CEB2-4C49-B2ED-A206D3793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1" name="Freeform: Shape 80">
              <a:extLst>
                <a:ext uri="{FF2B5EF4-FFF2-40B4-BE49-F238E27FC236}">
                  <a16:creationId xmlns:a16="http://schemas.microsoft.com/office/drawing/2014/main" id="{01D632F9-2F59-4C8D-B1BC-1CB0D15C3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2" name="Freeform: Shape 81">
              <a:extLst>
                <a:ext uri="{FF2B5EF4-FFF2-40B4-BE49-F238E27FC236}">
                  <a16:creationId xmlns:a16="http://schemas.microsoft.com/office/drawing/2014/main" id="{03B9F80B-CAEF-442C-A218-E2B069545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3" name="Freeform: Shape 82">
              <a:extLst>
                <a:ext uri="{FF2B5EF4-FFF2-40B4-BE49-F238E27FC236}">
                  <a16:creationId xmlns:a16="http://schemas.microsoft.com/office/drawing/2014/main" id="{526A626E-CC14-4106-8AD4-DB3D81CD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4" name="Freeform: Shape 83">
              <a:extLst>
                <a:ext uri="{FF2B5EF4-FFF2-40B4-BE49-F238E27FC236}">
                  <a16:creationId xmlns:a16="http://schemas.microsoft.com/office/drawing/2014/main" id="{7CD710B8-B5DF-495F-ACEA-CFB9308C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5" name="Freeform: Shape 84">
              <a:extLst>
                <a:ext uri="{FF2B5EF4-FFF2-40B4-BE49-F238E27FC236}">
                  <a16:creationId xmlns:a16="http://schemas.microsoft.com/office/drawing/2014/main" id="{E550C81D-B0B8-4DB8-A12C-B62944D07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6" name="Freeform: Shape 85">
              <a:extLst>
                <a:ext uri="{FF2B5EF4-FFF2-40B4-BE49-F238E27FC236}">
                  <a16:creationId xmlns:a16="http://schemas.microsoft.com/office/drawing/2014/main" id="{4EB82E53-B337-43EB-BFF8-1466F1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7" name="Freeform: Shape 86">
              <a:extLst>
                <a:ext uri="{FF2B5EF4-FFF2-40B4-BE49-F238E27FC236}">
                  <a16:creationId xmlns:a16="http://schemas.microsoft.com/office/drawing/2014/main" id="{D1DCEF3A-2B54-4AA2-9BFD-57EA4A246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8" name="Freeform: Shape 87">
              <a:extLst>
                <a:ext uri="{FF2B5EF4-FFF2-40B4-BE49-F238E27FC236}">
                  <a16:creationId xmlns:a16="http://schemas.microsoft.com/office/drawing/2014/main" id="{9F122967-34EF-4575-8E59-75D77FCD0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9" name="Freeform: Shape 88">
              <a:extLst>
                <a:ext uri="{FF2B5EF4-FFF2-40B4-BE49-F238E27FC236}">
                  <a16:creationId xmlns:a16="http://schemas.microsoft.com/office/drawing/2014/main" id="{D87EBF9D-3949-4CCE-BB87-978466834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0" name="Freeform: Shape 89">
              <a:extLst>
                <a:ext uri="{FF2B5EF4-FFF2-40B4-BE49-F238E27FC236}">
                  <a16:creationId xmlns:a16="http://schemas.microsoft.com/office/drawing/2014/main" id="{58A1183F-B28F-4BAD-A14B-3940A6E92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1" name="Freeform: Shape 90">
              <a:extLst>
                <a:ext uri="{FF2B5EF4-FFF2-40B4-BE49-F238E27FC236}">
                  <a16:creationId xmlns:a16="http://schemas.microsoft.com/office/drawing/2014/main" id="{A81851B7-6D8F-454C-BBAA-498426069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2" name="Freeform: Shape 91">
              <a:extLst>
                <a:ext uri="{FF2B5EF4-FFF2-40B4-BE49-F238E27FC236}">
                  <a16:creationId xmlns:a16="http://schemas.microsoft.com/office/drawing/2014/main" id="{99759A7A-483F-4DB0-8677-C6AB61E1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3" name="Freeform: Shape 92">
              <a:extLst>
                <a:ext uri="{FF2B5EF4-FFF2-40B4-BE49-F238E27FC236}">
                  <a16:creationId xmlns:a16="http://schemas.microsoft.com/office/drawing/2014/main" id="{BDD1E55B-DE82-4811-BB33-1468396D2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4" name="Freeform: Shape 93">
              <a:extLst>
                <a:ext uri="{FF2B5EF4-FFF2-40B4-BE49-F238E27FC236}">
                  <a16:creationId xmlns:a16="http://schemas.microsoft.com/office/drawing/2014/main" id="{F4B0251C-DACC-4A24-83BA-3D95F8D19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5" name="Freeform: Shape 94">
              <a:extLst>
                <a:ext uri="{FF2B5EF4-FFF2-40B4-BE49-F238E27FC236}">
                  <a16:creationId xmlns:a16="http://schemas.microsoft.com/office/drawing/2014/main" id="{3647EF9B-D99D-48C1-B61E-19B85F471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6" name="Freeform: Shape 95">
              <a:extLst>
                <a:ext uri="{FF2B5EF4-FFF2-40B4-BE49-F238E27FC236}">
                  <a16:creationId xmlns:a16="http://schemas.microsoft.com/office/drawing/2014/main" id="{EB55DF3C-DDF0-4B01-849E-46A663465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7" name="Freeform: Shape 96">
              <a:extLst>
                <a:ext uri="{FF2B5EF4-FFF2-40B4-BE49-F238E27FC236}">
                  <a16:creationId xmlns:a16="http://schemas.microsoft.com/office/drawing/2014/main" id="{09149238-5A44-4264-84E6-DD25E7C0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8" name="Freeform: Shape 97">
              <a:extLst>
                <a:ext uri="{FF2B5EF4-FFF2-40B4-BE49-F238E27FC236}">
                  <a16:creationId xmlns:a16="http://schemas.microsoft.com/office/drawing/2014/main" id="{4E6925C1-B440-4C1C-8829-2E6D9EE14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9" name="Freeform: Shape 98">
              <a:extLst>
                <a:ext uri="{FF2B5EF4-FFF2-40B4-BE49-F238E27FC236}">
                  <a16:creationId xmlns:a16="http://schemas.microsoft.com/office/drawing/2014/main" id="{937B5BDB-32A7-4C47-A984-AF2316600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0" name="Freeform: Shape 99">
              <a:extLst>
                <a:ext uri="{FF2B5EF4-FFF2-40B4-BE49-F238E27FC236}">
                  <a16:creationId xmlns:a16="http://schemas.microsoft.com/office/drawing/2014/main" id="{9B5A7D9C-91C9-49A3-8AD5-DB49632FD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1" name="Freeform: Shape 100">
              <a:extLst>
                <a:ext uri="{FF2B5EF4-FFF2-40B4-BE49-F238E27FC236}">
                  <a16:creationId xmlns:a16="http://schemas.microsoft.com/office/drawing/2014/main" id="{C64B015D-AFCF-4AB2-AE58-A069B06D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2" name="Freeform: Shape 101">
              <a:extLst>
                <a:ext uri="{FF2B5EF4-FFF2-40B4-BE49-F238E27FC236}">
                  <a16:creationId xmlns:a16="http://schemas.microsoft.com/office/drawing/2014/main" id="{A4407931-9375-400F-88AC-C63D4E9E9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3" name="Freeform: Shape 102">
              <a:extLst>
                <a:ext uri="{FF2B5EF4-FFF2-40B4-BE49-F238E27FC236}">
                  <a16:creationId xmlns:a16="http://schemas.microsoft.com/office/drawing/2014/main" id="{554278B7-45C8-46E4-885A-69208D598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4" name="Freeform: Shape 103">
              <a:extLst>
                <a:ext uri="{FF2B5EF4-FFF2-40B4-BE49-F238E27FC236}">
                  <a16:creationId xmlns:a16="http://schemas.microsoft.com/office/drawing/2014/main" id="{3A806AB0-FBD6-41CD-997C-A76266D37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5" name="Freeform: Shape 104">
              <a:extLst>
                <a:ext uri="{FF2B5EF4-FFF2-40B4-BE49-F238E27FC236}">
                  <a16:creationId xmlns:a16="http://schemas.microsoft.com/office/drawing/2014/main" id="{719E2D6D-6D96-4348-954B-3657A0B0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6" name="Freeform: Shape 105">
              <a:extLst>
                <a:ext uri="{FF2B5EF4-FFF2-40B4-BE49-F238E27FC236}">
                  <a16:creationId xmlns:a16="http://schemas.microsoft.com/office/drawing/2014/main" id="{9794AABE-9C3E-4A8C-820F-0FDF65213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7" name="Freeform: Shape 106">
              <a:extLst>
                <a:ext uri="{FF2B5EF4-FFF2-40B4-BE49-F238E27FC236}">
                  <a16:creationId xmlns:a16="http://schemas.microsoft.com/office/drawing/2014/main" id="{1DBEC39D-5464-46CA-B62B-24826F1F4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8" name="Freeform: Shape 107">
              <a:extLst>
                <a:ext uri="{FF2B5EF4-FFF2-40B4-BE49-F238E27FC236}">
                  <a16:creationId xmlns:a16="http://schemas.microsoft.com/office/drawing/2014/main" id="{41807973-667B-4780-B3AA-4ADC32DB3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9" name="Freeform: Shape 108">
              <a:extLst>
                <a:ext uri="{FF2B5EF4-FFF2-40B4-BE49-F238E27FC236}">
                  <a16:creationId xmlns:a16="http://schemas.microsoft.com/office/drawing/2014/main" id="{970D793C-C9EE-467B-8385-42B6905A0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0" name="Freeform: Shape 109">
              <a:extLst>
                <a:ext uri="{FF2B5EF4-FFF2-40B4-BE49-F238E27FC236}">
                  <a16:creationId xmlns:a16="http://schemas.microsoft.com/office/drawing/2014/main" id="{94695A53-78EB-4811-8BBC-4707F3016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1" name="Freeform: Shape 110">
              <a:extLst>
                <a:ext uri="{FF2B5EF4-FFF2-40B4-BE49-F238E27FC236}">
                  <a16:creationId xmlns:a16="http://schemas.microsoft.com/office/drawing/2014/main" id="{0576416F-0C2E-4D01-9357-5C73ADF8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2" name="Freeform: Shape 111">
              <a:extLst>
                <a:ext uri="{FF2B5EF4-FFF2-40B4-BE49-F238E27FC236}">
                  <a16:creationId xmlns:a16="http://schemas.microsoft.com/office/drawing/2014/main" id="{A091FE22-8667-4F89-A333-BA9A0917E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3" name="Freeform: Shape 112">
              <a:extLst>
                <a:ext uri="{FF2B5EF4-FFF2-40B4-BE49-F238E27FC236}">
                  <a16:creationId xmlns:a16="http://schemas.microsoft.com/office/drawing/2014/main" id="{CB779008-969D-4FA8-BB6C-3BBBCF919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4" name="Freeform: Shape 113">
              <a:extLst>
                <a:ext uri="{FF2B5EF4-FFF2-40B4-BE49-F238E27FC236}">
                  <a16:creationId xmlns:a16="http://schemas.microsoft.com/office/drawing/2014/main" id="{CDAF3B96-0DFB-44BA-959D-BF9643FFE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5" name="Freeform: Shape 114">
              <a:extLst>
                <a:ext uri="{FF2B5EF4-FFF2-40B4-BE49-F238E27FC236}">
                  <a16:creationId xmlns:a16="http://schemas.microsoft.com/office/drawing/2014/main" id="{5F66F5FF-98B2-4453-8175-EB602A6A0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6" name="Freeform: Shape 115">
              <a:extLst>
                <a:ext uri="{FF2B5EF4-FFF2-40B4-BE49-F238E27FC236}">
                  <a16:creationId xmlns:a16="http://schemas.microsoft.com/office/drawing/2014/main" id="{751D9683-9D41-4058-B90B-99146FC2F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7" name="Freeform: Shape 116">
              <a:extLst>
                <a:ext uri="{FF2B5EF4-FFF2-40B4-BE49-F238E27FC236}">
                  <a16:creationId xmlns:a16="http://schemas.microsoft.com/office/drawing/2014/main" id="{0907098D-1005-4522-BA21-F1534CBAC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8" name="Freeform: Shape 117">
              <a:extLst>
                <a:ext uri="{FF2B5EF4-FFF2-40B4-BE49-F238E27FC236}">
                  <a16:creationId xmlns:a16="http://schemas.microsoft.com/office/drawing/2014/main" id="{5BFEF082-7E02-4ED8-B9D1-F0FC47FE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9" name="Freeform: Shape 118">
              <a:extLst>
                <a:ext uri="{FF2B5EF4-FFF2-40B4-BE49-F238E27FC236}">
                  <a16:creationId xmlns:a16="http://schemas.microsoft.com/office/drawing/2014/main" id="{4429C269-222E-4EFB-97B9-08FA243CE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0" name="Freeform: Shape 119">
              <a:extLst>
                <a:ext uri="{FF2B5EF4-FFF2-40B4-BE49-F238E27FC236}">
                  <a16:creationId xmlns:a16="http://schemas.microsoft.com/office/drawing/2014/main" id="{FC460F7F-5702-4281-850B-59E4182A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1" name="Freeform: Shape 120">
              <a:extLst>
                <a:ext uri="{FF2B5EF4-FFF2-40B4-BE49-F238E27FC236}">
                  <a16:creationId xmlns:a16="http://schemas.microsoft.com/office/drawing/2014/main" id="{A329057C-293F-4933-9DEA-2463E66D4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2" name="Freeform: Shape 121">
              <a:extLst>
                <a:ext uri="{FF2B5EF4-FFF2-40B4-BE49-F238E27FC236}">
                  <a16:creationId xmlns:a16="http://schemas.microsoft.com/office/drawing/2014/main" id="{7274CBA8-6253-4229-AC37-1D7126639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3" name="Freeform: Shape 122">
              <a:extLst>
                <a:ext uri="{FF2B5EF4-FFF2-40B4-BE49-F238E27FC236}">
                  <a16:creationId xmlns:a16="http://schemas.microsoft.com/office/drawing/2014/main" id="{B7ABAAD2-23FD-4AF4-8506-3CDDC5607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4" name="Freeform: Shape 123">
              <a:extLst>
                <a:ext uri="{FF2B5EF4-FFF2-40B4-BE49-F238E27FC236}">
                  <a16:creationId xmlns:a16="http://schemas.microsoft.com/office/drawing/2014/main" id="{27A85620-3B33-477A-949C-3F221DCC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5" name="Freeform: Shape 124">
              <a:extLst>
                <a:ext uri="{FF2B5EF4-FFF2-40B4-BE49-F238E27FC236}">
                  <a16:creationId xmlns:a16="http://schemas.microsoft.com/office/drawing/2014/main" id="{6247316E-E815-4CE3-9EC0-8DC8391EB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6" name="Freeform: Shape 125">
              <a:extLst>
                <a:ext uri="{FF2B5EF4-FFF2-40B4-BE49-F238E27FC236}">
                  <a16:creationId xmlns:a16="http://schemas.microsoft.com/office/drawing/2014/main" id="{3D047E26-5A98-4B49-A453-C71D89450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7" name="Freeform: Shape 126">
              <a:extLst>
                <a:ext uri="{FF2B5EF4-FFF2-40B4-BE49-F238E27FC236}">
                  <a16:creationId xmlns:a16="http://schemas.microsoft.com/office/drawing/2014/main" id="{940C95BF-A85B-4251-A817-35A7B4F7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8" name="Freeform: Shape 127">
              <a:extLst>
                <a:ext uri="{FF2B5EF4-FFF2-40B4-BE49-F238E27FC236}">
                  <a16:creationId xmlns:a16="http://schemas.microsoft.com/office/drawing/2014/main" id="{EA4FDA2F-E340-40E6-8678-8F4F9EB3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9" name="Freeform: Shape 128">
              <a:extLst>
                <a:ext uri="{FF2B5EF4-FFF2-40B4-BE49-F238E27FC236}">
                  <a16:creationId xmlns:a16="http://schemas.microsoft.com/office/drawing/2014/main" id="{D94A3796-87FD-436D-8309-857F9B489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0" name="Freeform: Shape 129">
              <a:extLst>
                <a:ext uri="{FF2B5EF4-FFF2-40B4-BE49-F238E27FC236}">
                  <a16:creationId xmlns:a16="http://schemas.microsoft.com/office/drawing/2014/main" id="{2B20BE68-41F5-4E59-87CD-A8654B123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1" name="Freeform: Shape 130">
              <a:extLst>
                <a:ext uri="{FF2B5EF4-FFF2-40B4-BE49-F238E27FC236}">
                  <a16:creationId xmlns:a16="http://schemas.microsoft.com/office/drawing/2014/main" id="{7FD87938-B42E-45E5-ABB8-936E00A24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2" name="Freeform: Shape 131">
              <a:extLst>
                <a:ext uri="{FF2B5EF4-FFF2-40B4-BE49-F238E27FC236}">
                  <a16:creationId xmlns:a16="http://schemas.microsoft.com/office/drawing/2014/main" id="{EA46A837-6AA3-4099-8055-251ED6D7D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3" name="Freeform: Shape 132">
              <a:extLst>
                <a:ext uri="{FF2B5EF4-FFF2-40B4-BE49-F238E27FC236}">
                  <a16:creationId xmlns:a16="http://schemas.microsoft.com/office/drawing/2014/main" id="{B9D871B1-B4D0-4667-B5FA-21AE12E5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4" name="Freeform: Shape 133">
              <a:extLst>
                <a:ext uri="{FF2B5EF4-FFF2-40B4-BE49-F238E27FC236}">
                  <a16:creationId xmlns:a16="http://schemas.microsoft.com/office/drawing/2014/main" id="{477E102A-1E9D-44C8-9DA0-1B4B6144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5" name="Freeform: Shape 134">
              <a:extLst>
                <a:ext uri="{FF2B5EF4-FFF2-40B4-BE49-F238E27FC236}">
                  <a16:creationId xmlns:a16="http://schemas.microsoft.com/office/drawing/2014/main" id="{42DB4921-ECFC-42CD-B91B-56AB1FE26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6" name="Freeform: Shape 135">
              <a:extLst>
                <a:ext uri="{FF2B5EF4-FFF2-40B4-BE49-F238E27FC236}">
                  <a16:creationId xmlns:a16="http://schemas.microsoft.com/office/drawing/2014/main" id="{3156177C-2880-4AAF-BFC7-C3EA4AD09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7" name="Freeform: Shape 136">
              <a:extLst>
                <a:ext uri="{FF2B5EF4-FFF2-40B4-BE49-F238E27FC236}">
                  <a16:creationId xmlns:a16="http://schemas.microsoft.com/office/drawing/2014/main" id="{B7C807E0-34AB-4AC3-A674-D7E438C6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8" name="Freeform: Shape 137">
              <a:extLst>
                <a:ext uri="{FF2B5EF4-FFF2-40B4-BE49-F238E27FC236}">
                  <a16:creationId xmlns:a16="http://schemas.microsoft.com/office/drawing/2014/main" id="{93AD80AB-575A-4D50-A561-CE310E06B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9" name="Freeform: Shape 138">
              <a:extLst>
                <a:ext uri="{FF2B5EF4-FFF2-40B4-BE49-F238E27FC236}">
                  <a16:creationId xmlns:a16="http://schemas.microsoft.com/office/drawing/2014/main" id="{E4C11A99-7E93-4B54-B1CE-D90D4532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0" name="Freeform: Shape 139">
              <a:extLst>
                <a:ext uri="{FF2B5EF4-FFF2-40B4-BE49-F238E27FC236}">
                  <a16:creationId xmlns:a16="http://schemas.microsoft.com/office/drawing/2014/main" id="{25A3E814-2D04-4881-B9E9-81ADDC0C9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1" name="Freeform: Shape 140">
              <a:extLst>
                <a:ext uri="{FF2B5EF4-FFF2-40B4-BE49-F238E27FC236}">
                  <a16:creationId xmlns:a16="http://schemas.microsoft.com/office/drawing/2014/main" id="{073D9FB4-F4AF-4974-A734-C9300D210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2" name="Freeform: Shape 141">
              <a:extLst>
                <a:ext uri="{FF2B5EF4-FFF2-40B4-BE49-F238E27FC236}">
                  <a16:creationId xmlns:a16="http://schemas.microsoft.com/office/drawing/2014/main" id="{081A1414-A8F5-43F1-BA51-B058EF2C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3" name="Freeform: Shape 142">
              <a:extLst>
                <a:ext uri="{FF2B5EF4-FFF2-40B4-BE49-F238E27FC236}">
                  <a16:creationId xmlns:a16="http://schemas.microsoft.com/office/drawing/2014/main" id="{E41588DC-3C7F-4695-A42A-B5ABEA8B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4" name="Freeform: Shape 143">
              <a:extLst>
                <a:ext uri="{FF2B5EF4-FFF2-40B4-BE49-F238E27FC236}">
                  <a16:creationId xmlns:a16="http://schemas.microsoft.com/office/drawing/2014/main" id="{3884DF6D-4C87-4B4A-A918-B3F3C8BE3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5" name="Freeform: Shape 144">
              <a:extLst>
                <a:ext uri="{FF2B5EF4-FFF2-40B4-BE49-F238E27FC236}">
                  <a16:creationId xmlns:a16="http://schemas.microsoft.com/office/drawing/2014/main" id="{CF26F2A0-B8D0-48D4-A9A9-BEB75CF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6" name="Freeform: Shape 145">
              <a:extLst>
                <a:ext uri="{FF2B5EF4-FFF2-40B4-BE49-F238E27FC236}">
                  <a16:creationId xmlns:a16="http://schemas.microsoft.com/office/drawing/2014/main" id="{7A9177E1-A6DC-4200-9D85-31A348E02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7" name="Freeform: Shape 146">
              <a:extLst>
                <a:ext uri="{FF2B5EF4-FFF2-40B4-BE49-F238E27FC236}">
                  <a16:creationId xmlns:a16="http://schemas.microsoft.com/office/drawing/2014/main" id="{7DA218E3-83A8-45E8-B2E3-4B693606C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8" name="Freeform: Shape 147">
              <a:extLst>
                <a:ext uri="{FF2B5EF4-FFF2-40B4-BE49-F238E27FC236}">
                  <a16:creationId xmlns:a16="http://schemas.microsoft.com/office/drawing/2014/main" id="{31E51433-E260-493C-8A94-FCE7FD9BA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9" name="Freeform: Shape 148">
              <a:extLst>
                <a:ext uri="{FF2B5EF4-FFF2-40B4-BE49-F238E27FC236}">
                  <a16:creationId xmlns:a16="http://schemas.microsoft.com/office/drawing/2014/main" id="{3A74FFD3-BE5F-435D-AC22-825B6E049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0" name="Freeform: Shape 149">
              <a:extLst>
                <a:ext uri="{FF2B5EF4-FFF2-40B4-BE49-F238E27FC236}">
                  <a16:creationId xmlns:a16="http://schemas.microsoft.com/office/drawing/2014/main" id="{B3420F88-93EB-4790-A2BD-EFF61E77B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1" name="Freeform: Shape 150">
              <a:extLst>
                <a:ext uri="{FF2B5EF4-FFF2-40B4-BE49-F238E27FC236}">
                  <a16:creationId xmlns:a16="http://schemas.microsoft.com/office/drawing/2014/main" id="{3875302B-159F-4E81-AD49-154BAA8F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2" name="Freeform: Shape 151">
              <a:extLst>
                <a:ext uri="{FF2B5EF4-FFF2-40B4-BE49-F238E27FC236}">
                  <a16:creationId xmlns:a16="http://schemas.microsoft.com/office/drawing/2014/main" id="{BE9966CE-BC06-4CEB-877D-34D9D1C2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3" name="Freeform: Shape 152">
              <a:extLst>
                <a:ext uri="{FF2B5EF4-FFF2-40B4-BE49-F238E27FC236}">
                  <a16:creationId xmlns:a16="http://schemas.microsoft.com/office/drawing/2014/main" id="{889924EA-8A9B-4ED5-8CF2-E184EE89D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4" name="Freeform: Shape 153">
              <a:extLst>
                <a:ext uri="{FF2B5EF4-FFF2-40B4-BE49-F238E27FC236}">
                  <a16:creationId xmlns:a16="http://schemas.microsoft.com/office/drawing/2014/main" id="{300C1FB1-E227-40EE-A773-071D080B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5" name="Freeform: Shape 154">
              <a:extLst>
                <a:ext uri="{FF2B5EF4-FFF2-40B4-BE49-F238E27FC236}">
                  <a16:creationId xmlns:a16="http://schemas.microsoft.com/office/drawing/2014/main" id="{14F26B5D-6E35-40E8-90DF-FD65CB33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6" name="Freeform: Shape 155">
              <a:extLst>
                <a:ext uri="{FF2B5EF4-FFF2-40B4-BE49-F238E27FC236}">
                  <a16:creationId xmlns:a16="http://schemas.microsoft.com/office/drawing/2014/main" id="{059D8F05-F701-45A6-9377-454642C21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7" name="Freeform: Shape 156">
              <a:extLst>
                <a:ext uri="{FF2B5EF4-FFF2-40B4-BE49-F238E27FC236}">
                  <a16:creationId xmlns:a16="http://schemas.microsoft.com/office/drawing/2014/main" id="{5F57ACF8-D510-4715-B964-20D980558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8" name="Freeform: Shape 157">
              <a:extLst>
                <a:ext uri="{FF2B5EF4-FFF2-40B4-BE49-F238E27FC236}">
                  <a16:creationId xmlns:a16="http://schemas.microsoft.com/office/drawing/2014/main" id="{51053CDD-687F-481B-86FB-56DA74C55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9" name="Freeform: Shape 158">
              <a:extLst>
                <a:ext uri="{FF2B5EF4-FFF2-40B4-BE49-F238E27FC236}">
                  <a16:creationId xmlns:a16="http://schemas.microsoft.com/office/drawing/2014/main" id="{76B24CA5-1578-43AE-8ED8-CB9F7EA62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0" name="Freeform: Shape 159">
              <a:extLst>
                <a:ext uri="{FF2B5EF4-FFF2-40B4-BE49-F238E27FC236}">
                  <a16:creationId xmlns:a16="http://schemas.microsoft.com/office/drawing/2014/main" id="{A3208550-AB5B-4E2B-914A-270D30163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1" name="Freeform: Shape 160">
              <a:extLst>
                <a:ext uri="{FF2B5EF4-FFF2-40B4-BE49-F238E27FC236}">
                  <a16:creationId xmlns:a16="http://schemas.microsoft.com/office/drawing/2014/main" id="{D4120D7E-20EE-4413-A541-781EA435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2" name="Freeform: Shape 161">
              <a:extLst>
                <a:ext uri="{FF2B5EF4-FFF2-40B4-BE49-F238E27FC236}">
                  <a16:creationId xmlns:a16="http://schemas.microsoft.com/office/drawing/2014/main" id="{9C0CC66E-BFF1-47FD-8C37-092016FBE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3" name="Freeform: Shape 162">
              <a:extLst>
                <a:ext uri="{FF2B5EF4-FFF2-40B4-BE49-F238E27FC236}">
                  <a16:creationId xmlns:a16="http://schemas.microsoft.com/office/drawing/2014/main" id="{09D9AD44-3983-44A2-9DBA-6C5FF3C4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4" name="Freeform: Shape 163">
              <a:extLst>
                <a:ext uri="{FF2B5EF4-FFF2-40B4-BE49-F238E27FC236}">
                  <a16:creationId xmlns:a16="http://schemas.microsoft.com/office/drawing/2014/main" id="{71915592-B946-43D1-AE24-B72B17FC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5" name="Freeform: Shape 164">
              <a:extLst>
                <a:ext uri="{FF2B5EF4-FFF2-40B4-BE49-F238E27FC236}">
                  <a16:creationId xmlns:a16="http://schemas.microsoft.com/office/drawing/2014/main" id="{3AC48622-C7DC-416F-B14F-AB0C6A3EF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6" name="Freeform: Shape 165">
              <a:extLst>
                <a:ext uri="{FF2B5EF4-FFF2-40B4-BE49-F238E27FC236}">
                  <a16:creationId xmlns:a16="http://schemas.microsoft.com/office/drawing/2014/main" id="{C122E9A7-0590-453C-AC3A-88265131C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7" name="Freeform: Shape 166">
              <a:extLst>
                <a:ext uri="{FF2B5EF4-FFF2-40B4-BE49-F238E27FC236}">
                  <a16:creationId xmlns:a16="http://schemas.microsoft.com/office/drawing/2014/main" id="{78246847-0B72-46B3-9243-7A7B92E21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8" name="Freeform: Shape 167">
              <a:extLst>
                <a:ext uri="{FF2B5EF4-FFF2-40B4-BE49-F238E27FC236}">
                  <a16:creationId xmlns:a16="http://schemas.microsoft.com/office/drawing/2014/main" id="{207FF669-6E9C-47DF-A1A0-667669279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9" name="Freeform: Shape 168">
              <a:extLst>
                <a:ext uri="{FF2B5EF4-FFF2-40B4-BE49-F238E27FC236}">
                  <a16:creationId xmlns:a16="http://schemas.microsoft.com/office/drawing/2014/main" id="{06905CAD-DCDC-4965-969E-3BA793FCA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0" name="Freeform: Shape 169">
              <a:extLst>
                <a:ext uri="{FF2B5EF4-FFF2-40B4-BE49-F238E27FC236}">
                  <a16:creationId xmlns:a16="http://schemas.microsoft.com/office/drawing/2014/main" id="{7E82B7F4-81C1-4A48-A3C9-B9DE741C9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1" name="Freeform: Shape 170">
              <a:extLst>
                <a:ext uri="{FF2B5EF4-FFF2-40B4-BE49-F238E27FC236}">
                  <a16:creationId xmlns:a16="http://schemas.microsoft.com/office/drawing/2014/main" id="{53D306B7-0050-4206-8020-D3F81BC4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2" name="Freeform: Shape 171">
              <a:extLst>
                <a:ext uri="{FF2B5EF4-FFF2-40B4-BE49-F238E27FC236}">
                  <a16:creationId xmlns:a16="http://schemas.microsoft.com/office/drawing/2014/main" id="{BE50823B-85BA-4734-A0E5-99F2D027C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3" name="Freeform: Shape 172">
              <a:extLst>
                <a:ext uri="{FF2B5EF4-FFF2-40B4-BE49-F238E27FC236}">
                  <a16:creationId xmlns:a16="http://schemas.microsoft.com/office/drawing/2014/main" id="{1F26CEA8-889B-4F33-AE59-91F66E160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4" name="Freeform: Shape 173">
              <a:extLst>
                <a:ext uri="{FF2B5EF4-FFF2-40B4-BE49-F238E27FC236}">
                  <a16:creationId xmlns:a16="http://schemas.microsoft.com/office/drawing/2014/main" id="{E64E5726-D6A2-4541-9EB4-0D455BFB1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5" name="Freeform: Shape 174">
              <a:extLst>
                <a:ext uri="{FF2B5EF4-FFF2-40B4-BE49-F238E27FC236}">
                  <a16:creationId xmlns:a16="http://schemas.microsoft.com/office/drawing/2014/main" id="{B5A9478C-31E8-4C23-856A-5B4D693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6" name="Freeform: Shape 175">
              <a:extLst>
                <a:ext uri="{FF2B5EF4-FFF2-40B4-BE49-F238E27FC236}">
                  <a16:creationId xmlns:a16="http://schemas.microsoft.com/office/drawing/2014/main" id="{D4D55AFD-7163-47DF-8918-6BCF397B5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7" name="Freeform: Shape 176">
              <a:extLst>
                <a:ext uri="{FF2B5EF4-FFF2-40B4-BE49-F238E27FC236}">
                  <a16:creationId xmlns:a16="http://schemas.microsoft.com/office/drawing/2014/main" id="{20C5BF88-D776-4C9B-89BD-85EE0DCE8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8" name="Freeform: Shape 177">
              <a:extLst>
                <a:ext uri="{FF2B5EF4-FFF2-40B4-BE49-F238E27FC236}">
                  <a16:creationId xmlns:a16="http://schemas.microsoft.com/office/drawing/2014/main" id="{0A0347C6-25EE-4289-B805-750B30ABB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9" name="Freeform: Shape 178">
              <a:extLst>
                <a:ext uri="{FF2B5EF4-FFF2-40B4-BE49-F238E27FC236}">
                  <a16:creationId xmlns:a16="http://schemas.microsoft.com/office/drawing/2014/main" id="{4C83C9E0-7820-4EA4-B9AA-AD6E0719F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0" name="Freeform: Shape 179">
              <a:extLst>
                <a:ext uri="{FF2B5EF4-FFF2-40B4-BE49-F238E27FC236}">
                  <a16:creationId xmlns:a16="http://schemas.microsoft.com/office/drawing/2014/main" id="{7E1B6DEA-553D-4733-9A45-3A28D118B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1" name="Freeform: Shape 180">
              <a:extLst>
                <a:ext uri="{FF2B5EF4-FFF2-40B4-BE49-F238E27FC236}">
                  <a16:creationId xmlns:a16="http://schemas.microsoft.com/office/drawing/2014/main" id="{BE647149-B885-4A7D-B57E-A9762FF95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2" name="Freeform: Shape 181">
              <a:extLst>
                <a:ext uri="{FF2B5EF4-FFF2-40B4-BE49-F238E27FC236}">
                  <a16:creationId xmlns:a16="http://schemas.microsoft.com/office/drawing/2014/main" id="{3FFCDDD6-EA47-4BA4-914F-B4AD52A7D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3" name="Freeform: Shape 182">
              <a:extLst>
                <a:ext uri="{FF2B5EF4-FFF2-40B4-BE49-F238E27FC236}">
                  <a16:creationId xmlns:a16="http://schemas.microsoft.com/office/drawing/2014/main" id="{18C5FC42-4A56-48D7-9C6F-EE6973256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4" name="Freeform: Shape 183">
              <a:extLst>
                <a:ext uri="{FF2B5EF4-FFF2-40B4-BE49-F238E27FC236}">
                  <a16:creationId xmlns:a16="http://schemas.microsoft.com/office/drawing/2014/main" id="{E58746BA-672F-48B8-BA1D-E317498C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5" name="Freeform: Shape 184">
              <a:extLst>
                <a:ext uri="{FF2B5EF4-FFF2-40B4-BE49-F238E27FC236}">
                  <a16:creationId xmlns:a16="http://schemas.microsoft.com/office/drawing/2014/main" id="{75C60814-753C-4243-BD88-443E240D6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6" name="Freeform: Shape 185">
              <a:extLst>
                <a:ext uri="{FF2B5EF4-FFF2-40B4-BE49-F238E27FC236}">
                  <a16:creationId xmlns:a16="http://schemas.microsoft.com/office/drawing/2014/main" id="{174EB8C9-709B-42D9-9948-434CAA5E0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7" name="Freeform: Shape 186">
              <a:extLst>
                <a:ext uri="{FF2B5EF4-FFF2-40B4-BE49-F238E27FC236}">
                  <a16:creationId xmlns:a16="http://schemas.microsoft.com/office/drawing/2014/main" id="{786AB5B1-D0D7-4FE2-9A7D-BF9C01F7D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8" name="Freeform: Shape 187">
              <a:extLst>
                <a:ext uri="{FF2B5EF4-FFF2-40B4-BE49-F238E27FC236}">
                  <a16:creationId xmlns:a16="http://schemas.microsoft.com/office/drawing/2014/main" id="{718E7606-3FC9-4354-BCF8-A980AE6DF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189" name="TextBox 188">
            <a:extLst>
              <a:ext uri="{FF2B5EF4-FFF2-40B4-BE49-F238E27FC236}">
                <a16:creationId xmlns:a16="http://schemas.microsoft.com/office/drawing/2014/main" id="{1FB343CA-B63E-4E00-A444-F4019E8E0EB6}"/>
              </a:ext>
            </a:extLst>
          </p:cNvPr>
          <p:cNvSpPr txBox="1"/>
          <p:nvPr/>
        </p:nvSpPr>
        <p:spPr>
          <a:xfrm>
            <a:off x="685800" y="260449"/>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Thu thập thông tin qua tìm hiểu, phỏng vấn chuyên gia</a:t>
            </a:r>
            <a:endParaRPr lang="en-US" sz="28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3E7B1413-DE28-4D19-BB4F-206DE17A81D5}"/>
              </a:ext>
            </a:extLst>
          </p:cNvPr>
          <p:cNvSpPr/>
          <p:nvPr/>
        </p:nvSpPr>
        <p:spPr>
          <a:xfrm>
            <a:off x="179214" y="1534409"/>
            <a:ext cx="5057432" cy="4437766"/>
          </a:xfrm>
          <a:prstGeom prst="ellipse">
            <a:avLst/>
          </a:pr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FDD225B2-BBFC-40FC-BC0A-F40F23DA402B}"/>
              </a:ext>
            </a:extLst>
          </p:cNvPr>
          <p:cNvSpPr txBox="1"/>
          <p:nvPr/>
        </p:nvSpPr>
        <p:spPr>
          <a:xfrm>
            <a:off x="685800" y="2347433"/>
            <a:ext cx="4058468" cy="288803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cuộc phỏng vấn PGS. Chu Xuân Diên: </a:t>
            </a:r>
            <a:r>
              <a:rPr lang="vi-VN"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học dân gian không có bản chính thức duy nhất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920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3F7E64-9930-49DC-B00C-854366549376}"/>
              </a:ext>
            </a:extLst>
          </p:cNvPr>
          <p:cNvSpPr txBox="1"/>
          <p:nvPr/>
        </p:nvSpPr>
        <p:spPr>
          <a:xfrm>
            <a:off x="685800" y="472266"/>
            <a:ext cx="10833100" cy="556434"/>
          </a:xfrm>
          <a:prstGeom prst="rect">
            <a:avLst/>
          </a:prstGeom>
          <a:noFill/>
        </p:spPr>
        <p:txBody>
          <a:bodyPr wrap="square">
            <a:spAutoFit/>
          </a:bodyPr>
          <a:lstStyle/>
          <a:p>
            <a:pPr algn="ctr">
              <a:lnSpc>
                <a:spcPct val="115000"/>
              </a:lnSpc>
              <a:spcBef>
                <a:spcPts val="600"/>
              </a:spcBef>
              <a:spcAft>
                <a:spcPts val="600"/>
              </a:spcAft>
              <a:tabLst>
                <a:tab pos="1386840" algn="l"/>
              </a:tabLst>
            </a:pPr>
            <a:r>
              <a:rPr lang="vi-VN"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 phỏng vấn có 02 phần: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BE5051BB-BBF7-48D4-B06D-F553DDFB749E}"/>
              </a:ext>
            </a:extLst>
          </p:cNvPr>
          <p:cNvGrpSpPr/>
          <p:nvPr/>
        </p:nvGrpSpPr>
        <p:grpSpPr>
          <a:xfrm>
            <a:off x="685800" y="1344620"/>
            <a:ext cx="3278381" cy="4975970"/>
            <a:chOff x="2365179" y="1308164"/>
            <a:chExt cx="3278381" cy="4975970"/>
          </a:xfrm>
        </p:grpSpPr>
        <p:grpSp>
          <p:nvGrpSpPr>
            <p:cNvPr id="9" name="Group 8">
              <a:extLst>
                <a:ext uri="{FF2B5EF4-FFF2-40B4-BE49-F238E27FC236}">
                  <a16:creationId xmlns:a16="http://schemas.microsoft.com/office/drawing/2014/main" id="{62363C3A-48DC-4B4A-BF8E-075DD8F209DC}"/>
                </a:ext>
              </a:extLst>
            </p:cNvPr>
            <p:cNvGrpSpPr/>
            <p:nvPr/>
          </p:nvGrpSpPr>
          <p:grpSpPr>
            <a:xfrm>
              <a:off x="2365179" y="1308164"/>
              <a:ext cx="3168052" cy="4975970"/>
              <a:chOff x="1432523" y="1308164"/>
              <a:chExt cx="3168052" cy="4975970"/>
            </a:xfrm>
          </p:grpSpPr>
          <p:sp>
            <p:nvSpPr>
              <p:cNvPr id="6" name="Flowchart: Off-page Connector 5">
                <a:extLst>
                  <a:ext uri="{FF2B5EF4-FFF2-40B4-BE49-F238E27FC236}">
                    <a16:creationId xmlns:a16="http://schemas.microsoft.com/office/drawing/2014/main" id="{77E15666-6983-43D1-914B-4043692EFA79}"/>
                  </a:ext>
                </a:extLst>
              </p:cNvPr>
              <p:cNvSpPr/>
              <p:nvPr/>
            </p:nvSpPr>
            <p:spPr>
              <a:xfrm>
                <a:off x="1432523" y="1614488"/>
                <a:ext cx="3168052" cy="4669646"/>
              </a:xfrm>
              <a:prstGeom prst="flowChartOffpageConnector">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cision 6">
                <a:extLst>
                  <a:ext uri="{FF2B5EF4-FFF2-40B4-BE49-F238E27FC236}">
                    <a16:creationId xmlns:a16="http://schemas.microsoft.com/office/drawing/2014/main" id="{84A254EB-0790-42B7-8AC6-39EDDCDF30CB}"/>
                  </a:ext>
                </a:extLst>
              </p:cNvPr>
              <p:cNvSpPr/>
              <p:nvPr/>
            </p:nvSpPr>
            <p:spPr>
              <a:xfrm>
                <a:off x="2371729"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cision 7">
                <a:extLst>
                  <a:ext uri="{FF2B5EF4-FFF2-40B4-BE49-F238E27FC236}">
                    <a16:creationId xmlns:a16="http://schemas.microsoft.com/office/drawing/2014/main" id="{02BF74A0-DFC2-4C10-A7FD-AD19CAA3E50D}"/>
                  </a:ext>
                </a:extLst>
              </p:cNvPr>
              <p:cNvSpPr/>
              <p:nvPr/>
            </p:nvSpPr>
            <p:spPr>
              <a:xfrm>
                <a:off x="2871791"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EAC62BD3-278F-4799-B4C7-34F54C0E2144}"/>
                </a:ext>
              </a:extLst>
            </p:cNvPr>
            <p:cNvSpPr txBox="1"/>
            <p:nvPr/>
          </p:nvSpPr>
          <p:spPr>
            <a:xfrm>
              <a:off x="2475508" y="2031748"/>
              <a:ext cx="3168052" cy="3539430"/>
            </a:xfrm>
            <a:prstGeom prst="rect">
              <a:avLst/>
            </a:prstGeom>
            <a:noFill/>
          </p:spPr>
          <p:txBody>
            <a:bodyPr wrap="square">
              <a:spAutoFit/>
            </a:bodyPr>
            <a:lstStyle/>
            <a:p>
              <a:r>
                <a:rPr lang="vi-VN" sz="3200" dirty="0">
                  <a:solidFill>
                    <a:schemeClr val="bg1"/>
                  </a:solidFill>
                  <a:effectLst/>
                  <a:latin typeface="Times New Roman" panose="02020603050405020304" pitchFamily="18" charset="0"/>
                  <a:ea typeface="Times New Roman" panose="02020603050405020304" pitchFamily="18" charset="0"/>
                </a:rPr>
                <a:t>Quan điểm của PGS. Chu Xuân Diên về cuộc tranh luận quanh cái kết của truyện Tấm Cám trong SGK lớp 10.</a:t>
              </a:r>
              <a:endParaRPr lang="en-US" sz="3200" dirty="0">
                <a:solidFill>
                  <a:schemeClr val="bg1"/>
                </a:solidFill>
              </a:endParaRPr>
            </a:p>
          </p:txBody>
        </p:sp>
      </p:grpSp>
      <p:grpSp>
        <p:nvGrpSpPr>
          <p:cNvPr id="19" name="Group 18">
            <a:extLst>
              <a:ext uri="{FF2B5EF4-FFF2-40B4-BE49-F238E27FC236}">
                <a16:creationId xmlns:a16="http://schemas.microsoft.com/office/drawing/2014/main" id="{1A15BDFC-9324-46FC-A1B6-974E547F6A08}"/>
              </a:ext>
            </a:extLst>
          </p:cNvPr>
          <p:cNvGrpSpPr/>
          <p:nvPr/>
        </p:nvGrpSpPr>
        <p:grpSpPr>
          <a:xfrm>
            <a:off x="8035730" y="1344620"/>
            <a:ext cx="3483170" cy="4975970"/>
            <a:chOff x="6343650" y="1308164"/>
            <a:chExt cx="3483170" cy="4975970"/>
          </a:xfrm>
        </p:grpSpPr>
        <p:grpSp>
          <p:nvGrpSpPr>
            <p:cNvPr id="10" name="Group 9">
              <a:extLst>
                <a:ext uri="{FF2B5EF4-FFF2-40B4-BE49-F238E27FC236}">
                  <a16:creationId xmlns:a16="http://schemas.microsoft.com/office/drawing/2014/main" id="{44FF9C7E-30CF-42CC-8C04-4936DCECAC16}"/>
                </a:ext>
              </a:extLst>
            </p:cNvPr>
            <p:cNvGrpSpPr/>
            <p:nvPr/>
          </p:nvGrpSpPr>
          <p:grpSpPr>
            <a:xfrm>
              <a:off x="6429378" y="1308164"/>
              <a:ext cx="3372842" cy="4975970"/>
              <a:chOff x="1329534" y="1308164"/>
              <a:chExt cx="3372842" cy="4975970"/>
            </a:xfrm>
          </p:grpSpPr>
          <p:sp>
            <p:nvSpPr>
              <p:cNvPr id="11" name="Flowchart: Off-page Connector 10">
                <a:extLst>
                  <a:ext uri="{FF2B5EF4-FFF2-40B4-BE49-F238E27FC236}">
                    <a16:creationId xmlns:a16="http://schemas.microsoft.com/office/drawing/2014/main" id="{84EBA78F-5F17-4F3A-821C-910CE2B36DE5}"/>
                  </a:ext>
                </a:extLst>
              </p:cNvPr>
              <p:cNvSpPr/>
              <p:nvPr/>
            </p:nvSpPr>
            <p:spPr>
              <a:xfrm>
                <a:off x="1329534" y="1614488"/>
                <a:ext cx="3372842" cy="4669646"/>
              </a:xfrm>
              <a:prstGeom prst="flowChartOffpageConnector">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cision 11">
                <a:extLst>
                  <a:ext uri="{FF2B5EF4-FFF2-40B4-BE49-F238E27FC236}">
                    <a16:creationId xmlns:a16="http://schemas.microsoft.com/office/drawing/2014/main" id="{19E2512D-94B8-41B5-963B-67451CAEA2BB}"/>
                  </a:ext>
                </a:extLst>
              </p:cNvPr>
              <p:cNvSpPr/>
              <p:nvPr/>
            </p:nvSpPr>
            <p:spPr>
              <a:xfrm>
                <a:off x="2371729"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cision 12">
                <a:extLst>
                  <a:ext uri="{FF2B5EF4-FFF2-40B4-BE49-F238E27FC236}">
                    <a16:creationId xmlns:a16="http://schemas.microsoft.com/office/drawing/2014/main" id="{17D69A57-7D32-4C6D-A7AC-FE42984D43E2}"/>
                  </a:ext>
                </a:extLst>
              </p:cNvPr>
              <p:cNvSpPr/>
              <p:nvPr/>
            </p:nvSpPr>
            <p:spPr>
              <a:xfrm>
                <a:off x="2871791"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B52CE52-F7BF-4E7D-BA8C-B679BA2677A2}"/>
                </a:ext>
              </a:extLst>
            </p:cNvPr>
            <p:cNvSpPr txBox="1"/>
            <p:nvPr/>
          </p:nvSpPr>
          <p:spPr>
            <a:xfrm>
              <a:off x="6343650" y="1952310"/>
              <a:ext cx="3483170" cy="3454344"/>
            </a:xfrm>
            <a:prstGeom prst="rect">
              <a:avLst/>
            </a:prstGeom>
            <a:noFill/>
          </p:spPr>
          <p:txBody>
            <a:bodyPr wrap="square">
              <a:spAutoFit/>
            </a:bodyPr>
            <a:lstStyle/>
            <a:p>
              <a:pPr algn="ctr">
                <a:lnSpc>
                  <a:spcPct val="115000"/>
                </a:lnSpc>
                <a:spcBef>
                  <a:spcPts val="600"/>
                </a:spcBef>
                <a:spcAft>
                  <a:spcPts val="600"/>
                </a:spcAft>
                <a:tabLst>
                  <a:tab pos="1386840" algn="l"/>
                </a:tabLs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của PGS. Chu Xuân Diên về cách xử lí các vấn đề dễ gây tranh luận kiểu như truyện Tấm Cám.</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93C9F29B-F7AD-4355-A459-E5C4A3AF5452}"/>
              </a:ext>
            </a:extLst>
          </p:cNvPr>
          <p:cNvPicPr>
            <a:picLocks noChangeAspect="1"/>
          </p:cNvPicPr>
          <p:nvPr/>
        </p:nvPicPr>
        <p:blipFill>
          <a:blip r:embed="rId2"/>
          <a:stretch>
            <a:fillRect/>
          </a:stretch>
        </p:blipFill>
        <p:spPr>
          <a:xfrm>
            <a:off x="4094919" y="1742948"/>
            <a:ext cx="3810072" cy="3810072"/>
          </a:xfrm>
          <a:prstGeom prst="rect">
            <a:avLst/>
          </a:prstGeom>
        </p:spPr>
      </p:pic>
    </p:spTree>
    <p:extLst>
      <p:ext uri="{BB962C8B-B14F-4D97-AF65-F5344CB8AC3E}">
        <p14:creationId xmlns:p14="http://schemas.microsoft.com/office/powerpoint/2010/main" val="368618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0" name="Rectangle 8">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1D258169-EF1B-42A6-A821-D642CE21D85B}"/>
              </a:ext>
            </a:extLst>
          </p:cNvPr>
          <p:cNvPicPr>
            <a:picLocks noChangeAspect="1"/>
          </p:cNvPicPr>
          <p:nvPr/>
        </p:nvPicPr>
        <p:blipFill rotWithShape="1">
          <a:blip r:embed="rId2"/>
          <a:srcRect l="24981" r="9731"/>
          <a:stretch/>
        </p:blipFill>
        <p:spPr>
          <a:xfrm>
            <a:off x="451104" y="450000"/>
            <a:ext cx="5422576" cy="5544000"/>
          </a:xfrm>
          <a:prstGeom prst="rect">
            <a:avLst/>
          </a:prstGeom>
        </p:spPr>
      </p:pic>
      <p:cxnSp>
        <p:nvCxnSpPr>
          <p:cNvPr id="191" name="Straight Connector 10">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4CEFE01-0C25-46C8-9BB1-C68CD6C5F21E}"/>
              </a:ext>
            </a:extLst>
          </p:cNvPr>
          <p:cNvSpPr txBox="1"/>
          <p:nvPr/>
        </p:nvSpPr>
        <p:spPr>
          <a:xfrm>
            <a:off x="6457901" y="608171"/>
            <a:ext cx="5261031" cy="5511637"/>
          </a:xfrm>
          <a:prstGeom prst="rect">
            <a:avLst/>
          </a:prstGeom>
          <a:solidFill>
            <a:schemeClr val="accent3">
              <a:lumMod val="40000"/>
              <a:lumOff val="60000"/>
            </a:schemeClr>
          </a:solidFill>
        </p:spPr>
        <p:txBody>
          <a:bodyPr wrap="square">
            <a:spAutoFit/>
          </a:bodyPr>
          <a:lstStyle/>
          <a:p>
            <a:pPr algn="just">
              <a:lnSpc>
                <a:spcPct val="115000"/>
              </a:lnSpc>
              <a:spcBef>
                <a:spcPts val="600"/>
              </a:spcBef>
              <a:spcAft>
                <a:spcPts val="600"/>
              </a:spcAft>
              <a:tabLst>
                <a:tab pos="1386840" algn="l"/>
              </a:tabLst>
            </a:pPr>
            <a:r>
              <a:rPr lang="vi-VN" sz="2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 Bối cảnh thực hiện và mục đích của cuộc phỏng vấn: Tháng 11/2011, dư luận xôn xao về việc SGK Ngữ văn 10 đã thay đổi đoạn kết trong câu chuyện cổ tích quen thuộc Tấm Cám. Với nhiều ý kiến trái chiều xuất hiện trên báo chí, PV đã thực hiện cuộc phỏng vấn chuyên gia nhằm mục đích có cái nhìn rõ ràng, thấu đáo và mang tính khoa học hơn về vấn đề.</a:t>
            </a:r>
            <a:endParaRPr lang="en-US" sz="28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412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565A017-106F-4F47-9C87-9E99AE0D4DF2}"/>
              </a:ext>
            </a:extLst>
          </p:cNvPr>
          <p:cNvPicPr>
            <a:picLocks noChangeAspect="1"/>
          </p:cNvPicPr>
          <p:nvPr/>
        </p:nvPicPr>
        <p:blipFill rotWithShape="1">
          <a:blip r:embed="rId2"/>
          <a:srcRect l="7812" r="15486"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DDBC412-DC19-4EA1-81DC-862381F36840}"/>
              </a:ext>
            </a:extLst>
          </p:cNvPr>
          <p:cNvSpPr txBox="1"/>
          <p:nvPr/>
        </p:nvSpPr>
        <p:spPr>
          <a:xfrm>
            <a:off x="660400" y="928436"/>
            <a:ext cx="5611813" cy="3609321"/>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(3) Phóng viên chọn người phỏng vấn là PSG. Chu Xuân Diên vì PGS. Chu Xuân Diên là người từng công tác và có vị trí ảnh hưởng trong lĩnh vực nghiên cứu (nguyên Trưởng bộ môn Văn học dân gian, Trường ĐH KHXH – Nhân văn). Đồng thời ông là người có chuyên môn cao (PGS)  và có nhiều kinh nghiệm (nhiều năm nghiên cứu VHDG). Như vậy PGS. Chu Xuân Diên là người có đủ các yếu tố cần có của một chuyên gia để trả lời làm rõ các vấn đề còn nhiều quan điểm tranh cãi.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321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A634DF-F236-498E-9560-0941A5313268}"/>
              </a:ext>
            </a:extLst>
          </p:cNvPr>
          <p:cNvGrpSpPr/>
          <p:nvPr/>
        </p:nvGrpSpPr>
        <p:grpSpPr>
          <a:xfrm>
            <a:off x="557214" y="1474826"/>
            <a:ext cx="3571875" cy="3382923"/>
            <a:chOff x="557214" y="1474826"/>
            <a:chExt cx="3571875" cy="3382923"/>
          </a:xfrm>
        </p:grpSpPr>
        <p:sp>
          <p:nvSpPr>
            <p:cNvPr id="4" name="Decagon 3">
              <a:extLst>
                <a:ext uri="{FF2B5EF4-FFF2-40B4-BE49-F238E27FC236}">
                  <a16:creationId xmlns:a16="http://schemas.microsoft.com/office/drawing/2014/main" id="{0492F67E-53AA-4F23-B422-5711C090E377}"/>
                </a:ext>
              </a:extLst>
            </p:cNvPr>
            <p:cNvSpPr/>
            <p:nvPr/>
          </p:nvSpPr>
          <p:spPr>
            <a:xfrm>
              <a:off x="557214" y="1474826"/>
              <a:ext cx="3571875" cy="3382923"/>
            </a:xfrm>
            <a:prstGeom prst="decagon">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01C2E8-CCB2-429C-AED5-5063A85EDA25}"/>
                </a:ext>
              </a:extLst>
            </p:cNvPr>
            <p:cNvSpPr txBox="1"/>
            <p:nvPr/>
          </p:nvSpPr>
          <p:spPr>
            <a:xfrm>
              <a:off x="946547" y="2103537"/>
              <a:ext cx="2896790" cy="204299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 Nhận xét cách đặt câu hỏi và bố trí các câu hỏi của phóng viên:</a:t>
              </a:r>
              <a:endParaRPr lang="en-US"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5" name="Hexagon 4">
            <a:extLst>
              <a:ext uri="{FF2B5EF4-FFF2-40B4-BE49-F238E27FC236}">
                <a16:creationId xmlns:a16="http://schemas.microsoft.com/office/drawing/2014/main" id="{C8B6D7DA-B188-4F54-9F7B-AD91FAD12574}"/>
              </a:ext>
            </a:extLst>
          </p:cNvPr>
          <p:cNvSpPr/>
          <p:nvPr/>
        </p:nvSpPr>
        <p:spPr>
          <a:xfrm>
            <a:off x="4129089" y="885943"/>
            <a:ext cx="7286624" cy="2042995"/>
          </a:xfrm>
          <a:prstGeom prst="hexagon">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 đặt câu hỏi, phóng viên dùng các đại từ phù hợp (</a:t>
            </a:r>
            <a:r>
              <a:rPr lang="vi-VN" sz="2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để xưng hô nhằm tương tác và kết nối với người trả lời. Ngôn từ chú ý tính lịch sự, đúng vị thế của người trả lời.</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Hexagon 5">
            <a:extLst>
              <a:ext uri="{FF2B5EF4-FFF2-40B4-BE49-F238E27FC236}">
                <a16:creationId xmlns:a16="http://schemas.microsoft.com/office/drawing/2014/main" id="{B3048E16-A54E-46EC-BDA7-13D2F55AB093}"/>
              </a:ext>
            </a:extLst>
          </p:cNvPr>
          <p:cNvSpPr/>
          <p:nvPr/>
        </p:nvSpPr>
        <p:spPr>
          <a:xfrm>
            <a:off x="4129089" y="3228975"/>
            <a:ext cx="7286624" cy="2571750"/>
          </a:xfrm>
          <a:prstGeom prst="hexagon">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 bố trí câu hỏi được người phóng viên tính toán kĩ: nội dung vấn đề đang có mẫu thuẫn được hỏi trước để chuyên gia lí giải nguyên nhân. Sau đó, đặt câu hỏi để tìm ra giải pháp cho việc ấy và những việc tương tự trong tương lai.</a:t>
            </a:r>
            <a:endParaRPr lang="en-US" sz="2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630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DC1555-0C37-4E36-B665-83E6D7D40869}"/>
              </a:ext>
            </a:extLst>
          </p:cNvPr>
          <p:cNvSpPr txBox="1"/>
          <p:nvPr/>
        </p:nvSpPr>
        <p:spPr>
          <a:xfrm>
            <a:off x="685800" y="190936"/>
            <a:ext cx="10833100" cy="483017"/>
          </a:xfrm>
          <a:prstGeom prst="rect">
            <a:avLst/>
          </a:prstGeom>
          <a:noFill/>
        </p:spPr>
        <p:txBody>
          <a:bodyPr wrap="square">
            <a:spAutoFit/>
          </a:bodyPr>
          <a:lstStyle/>
          <a:p>
            <a:pPr marL="228600" algn="ctr">
              <a:lnSpc>
                <a:spcPct val="115000"/>
              </a:lnSpc>
              <a:spcBef>
                <a:spcPts val="600"/>
              </a:spcBef>
              <a:spcAft>
                <a:spcPts val="600"/>
              </a:spcAft>
            </a:pPr>
            <a:r>
              <a:rPr lang="en-US" sz="2400" b="1" dirty="0" err="1">
                <a:solidFill>
                  <a:srgbClr val="FF0000"/>
                </a:solidFill>
                <a:effectLst/>
                <a:latin typeface="Times New Roman" panose="02020603050405020304" pitchFamily="18" charset="0"/>
                <a:ea typeface="Times New Roman" panose="02020603050405020304" pitchFamily="18" charset="0"/>
              </a:rPr>
              <a:t>Bảng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thập</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thông</a:t>
            </a:r>
            <a:r>
              <a:rPr lang="en-US" sz="2400" b="1" dirty="0">
                <a:solidFill>
                  <a:srgbClr val="FF0000"/>
                </a:solidFill>
                <a:effectLst/>
                <a:latin typeface="Times New Roman" panose="02020603050405020304" pitchFamily="18" charset="0"/>
                <a:ea typeface="Times New Roman" panose="02020603050405020304" pitchFamily="18" charset="0"/>
              </a:rPr>
              <a:t> tin </a:t>
            </a:r>
            <a:r>
              <a:rPr lang="en-US" sz="2400" b="1" dirty="0" err="1">
                <a:solidFill>
                  <a:srgbClr val="FF0000"/>
                </a:solidFill>
                <a:effectLst/>
                <a:latin typeface="Times New Roman" panose="02020603050405020304" pitchFamily="18" charset="0"/>
                <a:ea typeface="Times New Roman" panose="02020603050405020304" pitchFamily="18" charset="0"/>
              </a:rPr>
              <a:t>từ</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việc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phỏng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vấn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tham</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khảo</a:t>
            </a:r>
            <a:r>
              <a:rPr lang="en-US" sz="2400" b="1" dirty="0">
                <a:solidFill>
                  <a:srgbClr val="FF0000"/>
                </a:solidFill>
                <a:effectLst/>
                <a:latin typeface="Times New Roman" panose="02020603050405020304" pitchFamily="18" charset="0"/>
                <a:ea typeface="Times New Roman" panose="02020603050405020304" pitchFamily="18" charset="0"/>
              </a:rPr>
              <a:t> ý </a:t>
            </a:r>
            <a:r>
              <a:rPr lang="en-US" sz="2400" b="1" dirty="0" err="1">
                <a:solidFill>
                  <a:srgbClr val="FF0000"/>
                </a:solidFill>
                <a:effectLst/>
                <a:latin typeface="Times New Roman" panose="02020603050405020304" pitchFamily="18" charset="0"/>
                <a:ea typeface="Times New Roman" panose="02020603050405020304" pitchFamily="18" charset="0"/>
              </a:rPr>
              <a:t>kiến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chuyên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gia</a:t>
            </a:r>
            <a:r>
              <a:rPr lang="en-US" sz="2400" b="1" dirty="0">
                <a:solidFill>
                  <a:srgbClr val="FF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3CA09160-E03E-4CBD-B0EF-F548B7628CC4}"/>
              </a:ext>
            </a:extLst>
          </p:cNvPr>
          <p:cNvGraphicFramePr>
            <a:graphicFrameLocks noGrp="1"/>
          </p:cNvGraphicFramePr>
          <p:nvPr>
            <p:extLst>
              <p:ext uri="{D42A27DB-BD31-4B8C-83A1-F6EECF244321}">
                <p14:modId xmlns:p14="http://schemas.microsoft.com/office/powerpoint/2010/main" val="275854157"/>
              </p:ext>
            </p:extLst>
          </p:nvPr>
        </p:nvGraphicFramePr>
        <p:xfrm>
          <a:off x="685800" y="851567"/>
          <a:ext cx="10833100" cy="5709160"/>
        </p:xfrm>
        <a:graphic>
          <a:graphicData uri="http://schemas.openxmlformats.org/drawingml/2006/table">
            <a:tbl>
              <a:tblPr firstRow="1" firstCol="1" bandRow="1">
                <a:tableStyleId>{ED083AE6-46FA-4A59-8FB0-9F97EB10719F}</a:tableStyleId>
              </a:tblPr>
              <a:tblGrid>
                <a:gridCol w="4294241">
                  <a:extLst>
                    <a:ext uri="{9D8B030D-6E8A-4147-A177-3AD203B41FA5}">
                      <a16:colId xmlns:a16="http://schemas.microsoft.com/office/drawing/2014/main" val="4086904235"/>
                    </a:ext>
                  </a:extLst>
                </a:gridCol>
                <a:gridCol w="6538859">
                  <a:extLst>
                    <a:ext uri="{9D8B030D-6E8A-4147-A177-3AD203B41FA5}">
                      <a16:colId xmlns:a16="http://schemas.microsoft.com/office/drawing/2014/main" val="722894250"/>
                    </a:ext>
                  </a:extLst>
                </a:gridCol>
              </a:tblGrid>
              <a:tr h="0">
                <a:tc>
                  <a:txBody>
                    <a:bodyPr/>
                    <a:lstStyle/>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Mục đích của cuộc phỏng vấn là gì?</a:t>
                      </a:r>
                      <a:endParaRPr lang="en-US" sz="20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000" b="1" dirty="0" err="1">
                          <a:effectLst/>
                          <a:latin typeface="Times New Roman" panose="02020603050405020304" pitchFamily="18" charset="0"/>
                          <a:cs typeface="Times New Roman" panose="02020603050405020304" pitchFamily="18" charset="0"/>
                        </a:rPr>
                        <a:t>Tìm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hiểu</a:t>
                      </a:r>
                      <a:r>
                        <a:rPr lang="en-US" sz="2000" b="1"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endParaRPr lang="en-US" sz="20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nghĩa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endParaRPr lang="en-US" sz="20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đồng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3743575"/>
                  </a:ext>
                </a:extLst>
              </a:tr>
              <a:tr h="0">
                <a:tc>
                  <a:txBody>
                    <a:bodyPr/>
                    <a:lstStyle/>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Đối tượng được phỏng vấn là ai?</a:t>
                      </a:r>
                      <a:endParaRPr lang="en-US" sz="20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000">
                          <a:effectLst/>
                          <a:latin typeface="Times New Roman" panose="02020603050405020304" pitchFamily="18" charset="0"/>
                          <a:cs typeface="Times New Roman" panose="02020603050405020304" pitchFamily="18" charset="0"/>
                        </a:rPr>
                        <a:t>Chuyên gia có thể là nghệ nhân dân gian, nhà nghiên cứu văn học dân gian hay giáo viên có am hiểu về vấn để bạn đang nghiên cứu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5597"/>
                  </a:ext>
                </a:extLst>
              </a:tr>
              <a:tr h="0">
                <a:tc>
                  <a:txBody>
                    <a:bodyPr/>
                    <a:lstStyle/>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Những câu hỏi nào dự kiến sẽ được đặt ra trong cuộc phỏng vấn?</a:t>
                      </a:r>
                      <a:endParaRPr lang="en-US" sz="20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000">
                          <a:effectLst/>
                          <a:latin typeface="Times New Roman" panose="02020603050405020304" pitchFamily="18" charset="0"/>
                          <a:cs typeface="Times New Roman" panose="02020603050405020304" pitchFamily="18" charset="0"/>
                        </a:rPr>
                        <a:t>+ Đặc điểm của của đối tượng là gì?</a:t>
                      </a:r>
                    </a:p>
                    <a:p>
                      <a:pPr algn="just">
                        <a:lnSpc>
                          <a:spcPct val="115000"/>
                        </a:lnSpc>
                        <a:spcBef>
                          <a:spcPts val="600"/>
                        </a:spcBef>
                        <a:spcAft>
                          <a:spcPts val="600"/>
                        </a:spcAft>
                      </a:pPr>
                      <a:r>
                        <a:rPr lang="en-US" sz="2000">
                          <a:effectLst/>
                          <a:latin typeface="Times New Roman" panose="02020603050405020304" pitchFamily="18" charset="0"/>
                          <a:cs typeface="Times New Roman" panose="02020603050405020304" pitchFamily="18" charset="0"/>
                        </a:rPr>
                        <a:t>+ Giá trị độc đáo của đối tượng cho đến hôm nay?</a:t>
                      </a:r>
                    </a:p>
                    <a:p>
                      <a:pPr algn="just">
                        <a:lnSpc>
                          <a:spcPct val="115000"/>
                        </a:lnSpc>
                        <a:spcBef>
                          <a:spcPts val="600"/>
                        </a:spcBef>
                        <a:spcAft>
                          <a:spcPts val="600"/>
                        </a:spcAft>
                      </a:pPr>
                      <a:r>
                        <a:rPr lang="en-US" sz="2000">
                          <a:effectLst/>
                          <a:latin typeface="Times New Roman" panose="02020603050405020304" pitchFamily="18" charset="0"/>
                          <a:cs typeface="Times New Roman" panose="02020603050405020304" pitchFamily="18" charset="0"/>
                        </a:rPr>
                        <a:t>+ Sức ảnh hưởng của đối tượng đối với đời sống cộng đồng?</a:t>
                      </a:r>
                    </a:p>
                    <a:p>
                      <a:pPr algn="just">
                        <a:lnSpc>
                          <a:spcPct val="115000"/>
                        </a:lnSpc>
                        <a:spcBef>
                          <a:spcPts val="600"/>
                        </a:spcBef>
                        <a:spcAft>
                          <a:spcPts val="600"/>
                        </a:spcAft>
                      </a:pPr>
                      <a:r>
                        <a:rPr lang="en-US" sz="2000">
                          <a:effectLst/>
                          <a:latin typeface="Times New Roman" panose="02020603050405020304" pitchFamily="18" charset="0"/>
                          <a:cs typeface="Times New Roman" panose="02020603050405020304" pitchFamily="18" charset="0"/>
                        </a:rPr>
                        <a:t>+ Ấn tượng đặc biệt về đối tượng?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3681716"/>
                  </a:ext>
                </a:extLst>
              </a:tr>
              <a:tr h="0">
                <a:tc>
                  <a:txBody>
                    <a:bodyPr/>
                    <a:lstStyle/>
                    <a:p>
                      <a:pPr algn="just">
                        <a:lnSpc>
                          <a:spcPct val="115000"/>
                        </a:lnSpc>
                        <a:spcBef>
                          <a:spcPts val="600"/>
                        </a:spcBef>
                        <a:spcAft>
                          <a:spcPts val="600"/>
                        </a:spcAft>
                      </a:pPr>
                      <a:r>
                        <a:rPr lang="en-US" sz="2000" b="1">
                          <a:effectLst/>
                          <a:latin typeface="Times New Roman" panose="02020603050405020304" pitchFamily="18" charset="0"/>
                          <a:cs typeface="Times New Roman" panose="02020603050405020304" pitchFamily="18" charset="0"/>
                        </a:rPr>
                        <a:t>Cuộc phỏng vấn được thực hiện theo cách thức nào (gặp trực tiếp, qua điện thoại, qua email,....)?</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2206537"/>
                  </a:ext>
                </a:extLst>
              </a:tr>
            </a:tbl>
          </a:graphicData>
        </a:graphic>
      </p:graphicFrame>
    </p:spTree>
    <p:extLst>
      <p:ext uri="{BB962C8B-B14F-4D97-AF65-F5344CB8AC3E}">
        <p14:creationId xmlns:p14="http://schemas.microsoft.com/office/powerpoint/2010/main" val="409166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95A2C5-C06A-4497-B4B1-5015D2E13D11}"/>
              </a:ext>
            </a:extLst>
          </p:cNvPr>
          <p:cNvSpPr txBox="1"/>
          <p:nvPr/>
        </p:nvSpPr>
        <p:spPr>
          <a:xfrm>
            <a:off x="685800" y="481688"/>
            <a:ext cx="10833100" cy="3043910"/>
          </a:xfrm>
          <a:prstGeom prst="rect">
            <a:avLst/>
          </a:prstGeom>
          <a:noFill/>
        </p:spPr>
        <p:txBody>
          <a:bodyPr wrap="square">
            <a:spAutoFit/>
          </a:bodyPr>
          <a:lstStyle/>
          <a:p>
            <a:pPr algn="ctr">
              <a:lnSpc>
                <a:spcPct val="115000"/>
              </a:lnSpc>
              <a:spcBef>
                <a:spcPts val="600"/>
              </a:spcBef>
              <a:spcAft>
                <a:spcPts val="600"/>
              </a:spcAft>
            </a:pPr>
            <a:r>
              <a:rPr lang="vi-VN" sz="2800" b="1" dirty="0">
                <a:solidFill>
                  <a:srgbClr val="FF0000"/>
                </a:solidFill>
                <a:effectLst/>
                <a:latin typeface="+mj-lt"/>
                <a:ea typeface="Times New Roman" panose="02020603050405020304" pitchFamily="18" charset="0"/>
              </a:rPr>
              <a:t>PHIẾU HỎI CHUYÊN GIA</a:t>
            </a:r>
            <a:endParaRPr lang="en-US" sz="2800" dirty="0">
              <a:effectLst/>
              <a:latin typeface="+mj-lt"/>
              <a:ea typeface="Times New Roman" panose="02020603050405020304" pitchFamily="18" charset="0"/>
            </a:endParaRPr>
          </a:p>
          <a:p>
            <a:pPr algn="just">
              <a:lnSpc>
                <a:spcPct val="115000"/>
              </a:lnSpc>
              <a:spcBef>
                <a:spcPts val="600"/>
              </a:spcBef>
              <a:spcAft>
                <a:spcPts val="600"/>
              </a:spcAft>
              <a:tabLst>
                <a:tab pos="1386840" algn="l"/>
              </a:tabLst>
            </a:pPr>
            <a:r>
              <a:rPr lang="vi-VN" sz="2800" b="1" dirty="0">
                <a:solidFill>
                  <a:srgbClr val="0D0D0D"/>
                </a:solidFill>
                <a:effectLst/>
                <a:latin typeface="+mj-lt"/>
                <a:ea typeface="Times New Roman" panose="02020603050405020304" pitchFamily="18" charset="0"/>
                <a:cs typeface="Times New Roman" panose="02020603050405020304" pitchFamily="18" charset="0"/>
              </a:rPr>
              <a:t>Chuyên gia:…………………; nơi làm việc:………</a:t>
            </a:r>
            <a:endParaRPr lang="en-US" sz="2800" dirty="0">
              <a:effectLst/>
              <a:latin typeface="+mj-lt"/>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b="1" dirty="0">
                <a:solidFill>
                  <a:srgbClr val="0D0D0D"/>
                </a:solidFill>
                <a:effectLst/>
                <a:latin typeface="+mj-lt"/>
                <a:ea typeface="Times New Roman" panose="02020603050405020304" pitchFamily="18" charset="0"/>
                <a:cs typeface="Times New Roman" panose="02020603050405020304" pitchFamily="18" charset="0"/>
              </a:rPr>
              <a:t>Mục đích:……………………………………………</a:t>
            </a:r>
            <a:endParaRPr lang="en-US" sz="2800" dirty="0">
              <a:effectLst/>
              <a:latin typeface="+mj-lt"/>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b="1" dirty="0">
                <a:solidFill>
                  <a:srgbClr val="0D0D0D"/>
                </a:solidFill>
                <a:effectLst/>
                <a:latin typeface="+mj-lt"/>
                <a:ea typeface="Times New Roman" panose="02020603050405020304" pitchFamily="18" charset="0"/>
                <a:cs typeface="Times New Roman" panose="02020603050405020304" pitchFamily="18" charset="0"/>
              </a:rPr>
              <a:t>Cách thức:………………………………………….</a:t>
            </a:r>
            <a:endParaRPr lang="en-US" sz="2800" dirty="0">
              <a:effectLst/>
              <a:latin typeface="+mj-lt"/>
              <a:ea typeface="Times New Roman" panose="02020603050405020304" pitchFamily="18" charset="0"/>
              <a:cs typeface="Times New Roman" panose="02020603050405020304" pitchFamily="18" charset="0"/>
            </a:endParaRPr>
          </a:p>
          <a:p>
            <a:r>
              <a:rPr lang="vi-VN" sz="2800" b="1" dirty="0">
                <a:solidFill>
                  <a:srgbClr val="0D0D0D"/>
                </a:solidFill>
                <a:effectLst/>
                <a:latin typeface="+mj-lt"/>
                <a:ea typeface="Times New Roman" panose="02020603050405020304" pitchFamily="18" charset="0"/>
                <a:cs typeface="Times New Roman" panose="02020603050405020304" pitchFamily="18" charset="0"/>
              </a:rPr>
              <a:t> Thời gian, địa điểm:………………………………..</a:t>
            </a:r>
            <a:endParaRPr lang="en-US" sz="2800" dirty="0">
              <a:latin typeface="+mj-lt"/>
            </a:endParaRPr>
          </a:p>
        </p:txBody>
      </p:sp>
      <p:graphicFrame>
        <p:nvGraphicFramePr>
          <p:cNvPr id="8" name="Table 7">
            <a:extLst>
              <a:ext uri="{FF2B5EF4-FFF2-40B4-BE49-F238E27FC236}">
                <a16:creationId xmlns:a16="http://schemas.microsoft.com/office/drawing/2014/main" id="{BF754C13-9A15-4242-92C7-F35F1E6CCDF6}"/>
              </a:ext>
            </a:extLst>
          </p:cNvPr>
          <p:cNvGraphicFramePr>
            <a:graphicFrameLocks noGrp="1"/>
          </p:cNvGraphicFramePr>
          <p:nvPr>
            <p:extLst>
              <p:ext uri="{D42A27DB-BD31-4B8C-83A1-F6EECF244321}">
                <p14:modId xmlns:p14="http://schemas.microsoft.com/office/powerpoint/2010/main" val="2491344511"/>
              </p:ext>
            </p:extLst>
          </p:nvPr>
        </p:nvGraphicFramePr>
        <p:xfrm>
          <a:off x="660400" y="3974624"/>
          <a:ext cx="10833100" cy="1805432"/>
        </p:xfrm>
        <a:graphic>
          <a:graphicData uri="http://schemas.openxmlformats.org/drawingml/2006/table">
            <a:tbl>
              <a:tblPr firstRow="1" firstCol="1" bandRow="1">
                <a:tableStyleId>{E8B1032C-EA38-4F05-BA0D-38AFFFC7BED3}</a:tableStyleId>
              </a:tblPr>
              <a:tblGrid>
                <a:gridCol w="3609860">
                  <a:extLst>
                    <a:ext uri="{9D8B030D-6E8A-4147-A177-3AD203B41FA5}">
                      <a16:colId xmlns:a16="http://schemas.microsoft.com/office/drawing/2014/main" val="3319302849"/>
                    </a:ext>
                  </a:extLst>
                </a:gridCol>
                <a:gridCol w="3611620">
                  <a:extLst>
                    <a:ext uri="{9D8B030D-6E8A-4147-A177-3AD203B41FA5}">
                      <a16:colId xmlns:a16="http://schemas.microsoft.com/office/drawing/2014/main" val="329913888"/>
                    </a:ext>
                  </a:extLst>
                </a:gridCol>
                <a:gridCol w="3611620">
                  <a:extLst>
                    <a:ext uri="{9D8B030D-6E8A-4147-A177-3AD203B41FA5}">
                      <a16:colId xmlns:a16="http://schemas.microsoft.com/office/drawing/2014/main" val="1092420415"/>
                    </a:ext>
                  </a:extLst>
                </a:gridCol>
              </a:tblGrid>
              <a:tr h="0">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Nội</a:t>
                      </a:r>
                      <a:r>
                        <a:rPr lang="en-US" sz="2800" b="1" dirty="0">
                          <a:solidFill>
                            <a:srgbClr val="0D0D0D"/>
                          </a:solidFill>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7141175"/>
                  </a:ext>
                </a:extLst>
              </a:tr>
              <a:tr h="0">
                <a:tc rowSpan="3">
                  <a:txBody>
                    <a:bodyPr/>
                    <a:lstStyle/>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9752746"/>
                  </a:ext>
                </a:extLst>
              </a:tr>
              <a:tr h="0">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0453100"/>
                  </a:ext>
                </a:extLst>
              </a:tr>
              <a:tr h="0">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4602272"/>
                  </a:ext>
                </a:extLst>
              </a:tr>
            </a:tbl>
          </a:graphicData>
        </a:graphic>
      </p:graphicFrame>
    </p:spTree>
    <p:extLst>
      <p:ext uri="{BB962C8B-B14F-4D97-AF65-F5344CB8AC3E}">
        <p14:creationId xmlns:p14="http://schemas.microsoft.com/office/powerpoint/2010/main" val="4000196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3B31D7-080F-40B7-91B7-E1C4C2A04D64}"/>
              </a:ext>
            </a:extLst>
          </p:cNvPr>
          <p:cNvPicPr>
            <a:picLocks noChangeAspect="1"/>
          </p:cNvPicPr>
          <p:nvPr/>
        </p:nvPicPr>
        <p:blipFill rotWithShape="1">
          <a:blip r:embed="rId2"/>
          <a:src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7" name="TextBox 6">
            <a:extLst>
              <a:ext uri="{FF2B5EF4-FFF2-40B4-BE49-F238E27FC236}">
                <a16:creationId xmlns:a16="http://schemas.microsoft.com/office/drawing/2014/main" id="{F4BFF6A5-2DD1-42FA-8106-660A7BA2E9F7}"/>
              </a:ext>
            </a:extLst>
          </p:cNvPr>
          <p:cNvSpPr txBox="1"/>
          <p:nvPr/>
        </p:nvSpPr>
        <p:spPr>
          <a:xfrm>
            <a:off x="685800" y="4912906"/>
            <a:ext cx="6093618"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 Ghi chép trải nghiệm thực tế</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E400D89-5C97-4003-9D0D-FF3903AE4333}"/>
              </a:ext>
            </a:extLst>
          </p:cNvPr>
          <p:cNvSpPr txBox="1"/>
          <p:nvPr/>
        </p:nvSpPr>
        <p:spPr>
          <a:xfrm>
            <a:off x="274637" y="5505353"/>
            <a:ext cx="7315200" cy="1339662"/>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ngữ liệu SGK: Trích phiếu ghi chép trải nghiệm buổi nghe kể “</a:t>
            </a:r>
            <a:r>
              <a:rPr lang="vi-VN"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 bốn anh tài và Hoàng tử Pras Thôn</a:t>
            </a: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của người Khmer</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29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92B4E70-0EF5-467A-9269-8E9EF884D006}"/>
              </a:ext>
            </a:extLst>
          </p:cNvPr>
          <p:cNvGrpSpPr/>
          <p:nvPr/>
        </p:nvGrpSpPr>
        <p:grpSpPr>
          <a:xfrm>
            <a:off x="1707559" y="1158130"/>
            <a:ext cx="4014788" cy="4975970"/>
            <a:chOff x="685800" y="1344620"/>
            <a:chExt cx="4014788" cy="4975970"/>
          </a:xfrm>
        </p:grpSpPr>
        <p:grpSp>
          <p:nvGrpSpPr>
            <p:cNvPr id="6" name="Group 5">
              <a:extLst>
                <a:ext uri="{FF2B5EF4-FFF2-40B4-BE49-F238E27FC236}">
                  <a16:creationId xmlns:a16="http://schemas.microsoft.com/office/drawing/2014/main" id="{E01D8602-2D95-42B5-AFE9-A9F2842EA490}"/>
                </a:ext>
              </a:extLst>
            </p:cNvPr>
            <p:cNvGrpSpPr/>
            <p:nvPr/>
          </p:nvGrpSpPr>
          <p:grpSpPr>
            <a:xfrm>
              <a:off x="685800" y="1344620"/>
              <a:ext cx="4014788" cy="4975970"/>
              <a:chOff x="1432523" y="1308164"/>
              <a:chExt cx="3168052" cy="4975970"/>
            </a:xfrm>
          </p:grpSpPr>
          <p:sp>
            <p:nvSpPr>
              <p:cNvPr id="8" name="Flowchart: Off-page Connector 7">
                <a:extLst>
                  <a:ext uri="{FF2B5EF4-FFF2-40B4-BE49-F238E27FC236}">
                    <a16:creationId xmlns:a16="http://schemas.microsoft.com/office/drawing/2014/main" id="{A7FF0D60-9B04-4011-8551-E628969071FD}"/>
                  </a:ext>
                </a:extLst>
              </p:cNvPr>
              <p:cNvSpPr/>
              <p:nvPr/>
            </p:nvSpPr>
            <p:spPr>
              <a:xfrm>
                <a:off x="1432523" y="1614488"/>
                <a:ext cx="3168052" cy="4669646"/>
              </a:xfrm>
              <a:prstGeom prst="flowChartOffpageConnector">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cision 8">
                <a:extLst>
                  <a:ext uri="{FF2B5EF4-FFF2-40B4-BE49-F238E27FC236}">
                    <a16:creationId xmlns:a16="http://schemas.microsoft.com/office/drawing/2014/main" id="{638AD6FF-14AE-4196-9367-E827944B848E}"/>
                  </a:ext>
                </a:extLst>
              </p:cNvPr>
              <p:cNvSpPr/>
              <p:nvPr/>
            </p:nvSpPr>
            <p:spPr>
              <a:xfrm>
                <a:off x="2371729"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cision 9">
                <a:extLst>
                  <a:ext uri="{FF2B5EF4-FFF2-40B4-BE49-F238E27FC236}">
                    <a16:creationId xmlns:a16="http://schemas.microsoft.com/office/drawing/2014/main" id="{5B14FE45-3B77-4BB7-AEA4-1EB4F364DD73}"/>
                  </a:ext>
                </a:extLst>
              </p:cNvPr>
              <p:cNvSpPr/>
              <p:nvPr/>
            </p:nvSpPr>
            <p:spPr>
              <a:xfrm>
                <a:off x="2871791"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A5E0F489-B58B-4AA0-A82C-91ED36A75839}"/>
                </a:ext>
              </a:extLst>
            </p:cNvPr>
            <p:cNvSpPr txBox="1"/>
            <p:nvPr/>
          </p:nvSpPr>
          <p:spPr>
            <a:xfrm>
              <a:off x="814385" y="1985723"/>
              <a:ext cx="3800475" cy="3693319"/>
            </a:xfrm>
            <a:prstGeom prst="rect">
              <a:avLst/>
            </a:prstGeom>
            <a:noFill/>
          </p:spPr>
          <p:txBody>
            <a:bodyPr wrap="square">
              <a:spAutoFit/>
            </a:bodyPr>
            <a:lstStyle/>
            <a:p>
              <a:pPr algn="ctr"/>
              <a:r>
                <a:rPr lang="vi-VN" sz="2600" dirty="0">
                  <a:solidFill>
                    <a:schemeClr val="bg1"/>
                  </a:solidFill>
                  <a:effectLst/>
                  <a:latin typeface="Times New Roman" panose="02020603050405020304" pitchFamily="18" charset="0"/>
                  <a:ea typeface="Times New Roman" panose="02020603050405020304" pitchFamily="18" charset="0"/>
                </a:rPr>
                <a:t>Bản ghi chép ghi lại loại nội dung truyện kể dân gian theo cách thức trải nghiệm thực tiễn. Bên cạnh nội dung kể còn có miêu tả hoàn cảnh xảy ra việc kể chuyện, thái độ của người nghe kể và suy nghĩ của người ghi chép.</a:t>
              </a:r>
              <a:endParaRPr lang="en-US" sz="2600" dirty="0">
                <a:solidFill>
                  <a:schemeClr val="bg1"/>
                </a:solidFill>
              </a:endParaRPr>
            </a:p>
          </p:txBody>
        </p:sp>
      </p:grpSp>
      <p:grpSp>
        <p:nvGrpSpPr>
          <p:cNvPr id="20" name="Group 19">
            <a:extLst>
              <a:ext uri="{FF2B5EF4-FFF2-40B4-BE49-F238E27FC236}">
                <a16:creationId xmlns:a16="http://schemas.microsoft.com/office/drawing/2014/main" id="{FDF7A16E-49DC-4ABE-9BCB-D16478A0E653}"/>
              </a:ext>
            </a:extLst>
          </p:cNvPr>
          <p:cNvGrpSpPr/>
          <p:nvPr/>
        </p:nvGrpSpPr>
        <p:grpSpPr>
          <a:xfrm>
            <a:off x="6469655" y="1188292"/>
            <a:ext cx="4814888" cy="4975970"/>
            <a:chOff x="5890819" y="1158130"/>
            <a:chExt cx="4814888" cy="4975970"/>
          </a:xfrm>
        </p:grpSpPr>
        <p:grpSp>
          <p:nvGrpSpPr>
            <p:cNvPr id="13" name="Group 12">
              <a:extLst>
                <a:ext uri="{FF2B5EF4-FFF2-40B4-BE49-F238E27FC236}">
                  <a16:creationId xmlns:a16="http://schemas.microsoft.com/office/drawing/2014/main" id="{F5A265AD-EE1E-475B-B73C-3F267173646E}"/>
                </a:ext>
              </a:extLst>
            </p:cNvPr>
            <p:cNvGrpSpPr/>
            <p:nvPr/>
          </p:nvGrpSpPr>
          <p:grpSpPr>
            <a:xfrm>
              <a:off x="5890819" y="1158130"/>
              <a:ext cx="4814888" cy="4975970"/>
              <a:chOff x="1432523" y="1308164"/>
              <a:chExt cx="3168052" cy="4975970"/>
            </a:xfrm>
          </p:grpSpPr>
          <p:sp>
            <p:nvSpPr>
              <p:cNvPr id="14" name="Flowchart: Off-page Connector 13">
                <a:extLst>
                  <a:ext uri="{FF2B5EF4-FFF2-40B4-BE49-F238E27FC236}">
                    <a16:creationId xmlns:a16="http://schemas.microsoft.com/office/drawing/2014/main" id="{7831AB8D-B74F-4860-8B6B-2C0A827DAE8D}"/>
                  </a:ext>
                </a:extLst>
              </p:cNvPr>
              <p:cNvSpPr/>
              <p:nvPr/>
            </p:nvSpPr>
            <p:spPr>
              <a:xfrm>
                <a:off x="1432523" y="1614488"/>
                <a:ext cx="3168052" cy="4669646"/>
              </a:xfrm>
              <a:prstGeom prst="flowChartOffpageConnector">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cision 14">
                <a:extLst>
                  <a:ext uri="{FF2B5EF4-FFF2-40B4-BE49-F238E27FC236}">
                    <a16:creationId xmlns:a16="http://schemas.microsoft.com/office/drawing/2014/main" id="{D61EA468-5E94-4070-A484-BB48E3E8176C}"/>
                  </a:ext>
                </a:extLst>
              </p:cNvPr>
              <p:cNvSpPr/>
              <p:nvPr/>
            </p:nvSpPr>
            <p:spPr>
              <a:xfrm>
                <a:off x="2371729"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15">
                <a:extLst>
                  <a:ext uri="{FF2B5EF4-FFF2-40B4-BE49-F238E27FC236}">
                    <a16:creationId xmlns:a16="http://schemas.microsoft.com/office/drawing/2014/main" id="{F603FC23-15E8-49D6-9C3D-06B6450BB326}"/>
                  </a:ext>
                </a:extLst>
              </p:cNvPr>
              <p:cNvSpPr/>
              <p:nvPr/>
            </p:nvSpPr>
            <p:spPr>
              <a:xfrm>
                <a:off x="2871791" y="1308164"/>
                <a:ext cx="914400" cy="612648"/>
              </a:xfrm>
              <a:prstGeom prst="flowChartDecisi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3158B89-B005-437B-B1AA-6DD585C059CD}"/>
                </a:ext>
              </a:extLst>
            </p:cNvPr>
            <p:cNvSpPr txBox="1"/>
            <p:nvPr/>
          </p:nvSpPr>
          <p:spPr>
            <a:xfrm>
              <a:off x="5890820" y="1650944"/>
              <a:ext cx="4748606" cy="3463320"/>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 ghi chép ấy giúp cho việc nghiên cứu trở nên đa dạng, đúng với bản chất của VHDG (tồn tại trong môi trường cụ thể, trực tiếp). Ghi lại cảm nhận tức thời của sự việc đang diễn ra giúp cho phần phân tích, lí giải của HS có chiều sâu và mang đậm cảm xúc thẩm mĩ.</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21" name="Callout: Down Arrow 20">
            <a:extLst>
              <a:ext uri="{FF2B5EF4-FFF2-40B4-BE49-F238E27FC236}">
                <a16:creationId xmlns:a16="http://schemas.microsoft.com/office/drawing/2014/main" id="{FEC3725F-E1FA-49B2-85F6-0FF486023E9E}"/>
              </a:ext>
            </a:extLst>
          </p:cNvPr>
          <p:cNvSpPr/>
          <p:nvPr/>
        </p:nvSpPr>
        <p:spPr>
          <a:xfrm>
            <a:off x="4120629" y="257756"/>
            <a:ext cx="4014788" cy="1236860"/>
          </a:xfrm>
          <a:prstGeom prst="downArrowCallout">
            <a:avLst>
              <a:gd name="adj1" fmla="val 59654"/>
              <a:gd name="adj2" fmla="val 53879"/>
              <a:gd name="adj3" fmla="val 25000"/>
              <a:gd name="adj4" fmla="val 6497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CÂU 1</a:t>
            </a:r>
          </a:p>
        </p:txBody>
      </p:sp>
    </p:spTree>
    <p:extLst>
      <p:ext uri="{BB962C8B-B14F-4D97-AF65-F5344CB8AC3E}">
        <p14:creationId xmlns:p14="http://schemas.microsoft.com/office/powerpoint/2010/main" val="135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4BD60-BCEB-4A20-A38A-4647F0336FBF}"/>
              </a:ext>
            </a:extLst>
          </p:cNvPr>
          <p:cNvPicPr>
            <a:picLocks noChangeAspect="1"/>
          </p:cNvPicPr>
          <p:nvPr/>
        </p:nvPicPr>
        <p:blipFill>
          <a:blip r:embed="rId2"/>
          <a:stretch>
            <a:fillRect/>
          </a:stretch>
        </p:blipFill>
        <p:spPr>
          <a:xfrm>
            <a:off x="457200" y="202737"/>
            <a:ext cx="854765" cy="825963"/>
          </a:xfrm>
          <a:prstGeom prst="rect">
            <a:avLst/>
          </a:prstGeom>
        </p:spPr>
      </p:pic>
      <p:sp>
        <p:nvSpPr>
          <p:cNvPr id="6" name="Oval 5">
            <a:extLst>
              <a:ext uri="{FF2B5EF4-FFF2-40B4-BE49-F238E27FC236}">
                <a16:creationId xmlns:a16="http://schemas.microsoft.com/office/drawing/2014/main" id="{AFD62B71-8A3B-4447-B562-27193B1D8223}"/>
              </a:ext>
            </a:extLst>
          </p:cNvPr>
          <p:cNvSpPr/>
          <p:nvPr/>
        </p:nvSpPr>
        <p:spPr>
          <a:xfrm>
            <a:off x="638676" y="34425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84CDE6-5D49-4100-8C9E-71BCEE5AF2A4}"/>
              </a:ext>
            </a:extLst>
          </p:cNvPr>
          <p:cNvSpPr txBox="1"/>
          <p:nvPr/>
        </p:nvSpPr>
        <p:spPr>
          <a:xfrm>
            <a:off x="784679" y="302174"/>
            <a:ext cx="34496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I</a:t>
            </a:r>
          </a:p>
        </p:txBody>
      </p:sp>
      <p:sp>
        <p:nvSpPr>
          <p:cNvPr id="9" name="TextBox 8">
            <a:extLst>
              <a:ext uri="{FF2B5EF4-FFF2-40B4-BE49-F238E27FC236}">
                <a16:creationId xmlns:a16="http://schemas.microsoft.com/office/drawing/2014/main" id="{B526C055-1625-4D95-A901-ADA90DB44715}"/>
              </a:ext>
            </a:extLst>
          </p:cNvPr>
          <p:cNvSpPr txBox="1"/>
          <p:nvPr/>
        </p:nvSpPr>
        <p:spPr>
          <a:xfrm>
            <a:off x="1143933" y="287101"/>
            <a:ext cx="7447634"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8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HÂN TÍCH NGỮ LIỆU THAM KHẢO</a:t>
            </a:r>
            <a:endParaRPr lang="en-US" sz="28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425E09AD-96B1-43E7-B1DC-A2A3D492C587}"/>
              </a:ext>
            </a:extLst>
          </p:cNvPr>
          <p:cNvGrpSpPr/>
          <p:nvPr/>
        </p:nvGrpSpPr>
        <p:grpSpPr>
          <a:xfrm>
            <a:off x="657315" y="1634322"/>
            <a:ext cx="5078223" cy="4191365"/>
            <a:chOff x="657315" y="1634322"/>
            <a:chExt cx="5078223" cy="4191365"/>
          </a:xfrm>
        </p:grpSpPr>
        <p:grpSp>
          <p:nvGrpSpPr>
            <p:cNvPr id="23" name="Group 22">
              <a:extLst>
                <a:ext uri="{FF2B5EF4-FFF2-40B4-BE49-F238E27FC236}">
                  <a16:creationId xmlns:a16="http://schemas.microsoft.com/office/drawing/2014/main" id="{8E208604-5DFA-4532-8F2F-72281ADF8806}"/>
                </a:ext>
              </a:extLst>
            </p:cNvPr>
            <p:cNvGrpSpPr/>
            <p:nvPr/>
          </p:nvGrpSpPr>
          <p:grpSpPr>
            <a:xfrm>
              <a:off x="657315" y="1634322"/>
              <a:ext cx="5078223" cy="4191365"/>
              <a:chOff x="3022882" y="-48631"/>
              <a:chExt cx="7245667" cy="4730238"/>
            </a:xfrm>
          </p:grpSpPr>
          <p:sp>
            <p:nvSpPr>
              <p:cNvPr id="25" name="Freeform: Shape 24">
                <a:extLst>
                  <a:ext uri="{FF2B5EF4-FFF2-40B4-BE49-F238E27FC236}">
                    <a16:creationId xmlns:a16="http://schemas.microsoft.com/office/drawing/2014/main" id="{C6BBBAB3-5E4A-4990-A9F4-C885170BCEEC}"/>
                  </a:ext>
                </a:extLst>
              </p:cNvPr>
              <p:cNvSpPr/>
              <p:nvPr/>
            </p:nvSpPr>
            <p:spPr>
              <a:xfrm rot="1082948">
                <a:off x="3022882" y="-48631"/>
                <a:ext cx="7245667" cy="4730238"/>
              </a:xfrm>
              <a:custGeom>
                <a:avLst/>
                <a:gdLst>
                  <a:gd name="connsiteX0" fmla="*/ 6130854 w 8409207"/>
                  <a:gd name="connsiteY0" fmla="*/ 3401181 h 5814056"/>
                  <a:gd name="connsiteX1" fmla="*/ 6131545 w 8409207"/>
                  <a:gd name="connsiteY1" fmla="*/ 3401320 h 5814056"/>
                  <a:gd name="connsiteX2" fmla="*/ 8260959 w 8409207"/>
                  <a:gd name="connsiteY2" fmla="*/ 3401320 h 5814056"/>
                  <a:gd name="connsiteX3" fmla="*/ 8316667 w 8409207"/>
                  <a:gd name="connsiteY3" fmla="*/ 3390073 h 5814056"/>
                  <a:gd name="connsiteX4" fmla="*/ 8303773 w 8409207"/>
                  <a:gd name="connsiteY4" fmla="*/ 3406598 h 5814056"/>
                  <a:gd name="connsiteX5" fmla="*/ 8258166 w 8409207"/>
                  <a:gd name="connsiteY5" fmla="*/ 3432363 h 5814056"/>
                  <a:gd name="connsiteX6" fmla="*/ 969426 w 8409207"/>
                  <a:gd name="connsiteY6" fmla="*/ 5807530 h 5814056"/>
                  <a:gd name="connsiteX7" fmla="*/ 828900 w 8409207"/>
                  <a:gd name="connsiteY7" fmla="*/ 5768588 h 5814056"/>
                  <a:gd name="connsiteX8" fmla="*/ 825466 w 8409207"/>
                  <a:gd name="connsiteY8" fmla="*/ 5762509 h 5814056"/>
                  <a:gd name="connsiteX9" fmla="*/ 880603 w 8409207"/>
                  <a:gd name="connsiteY9" fmla="*/ 5795631 h 5814056"/>
                  <a:gd name="connsiteX10" fmla="*/ 1012116 w 8409207"/>
                  <a:gd name="connsiteY10" fmla="*/ 5789852 h 5814056"/>
                  <a:gd name="connsiteX11" fmla="*/ 8280356 w 8409207"/>
                  <a:gd name="connsiteY11" fmla="*/ 16063 h 5814056"/>
                  <a:gd name="connsiteX12" fmla="*/ 8346739 w 8409207"/>
                  <a:gd name="connsiteY12" fmla="*/ 0 h 5814056"/>
                  <a:gd name="connsiteX13" fmla="*/ 8398859 w 8409207"/>
                  <a:gd name="connsiteY13" fmla="*/ 8229 h 5814056"/>
                  <a:gd name="connsiteX14" fmla="*/ 8409207 w 8409207"/>
                  <a:gd name="connsiteY14" fmla="*/ 59479 h 5814056"/>
                  <a:gd name="connsiteX15" fmla="*/ 8409206 w 8409207"/>
                  <a:gd name="connsiteY15" fmla="*/ 2337983 h 5814056"/>
                  <a:gd name="connsiteX16" fmla="*/ 8409207 w 8409207"/>
                  <a:gd name="connsiteY16" fmla="*/ 2337982 h 5814056"/>
                  <a:gd name="connsiteX17" fmla="*/ 8409207 w 8409207"/>
                  <a:gd name="connsiteY17" fmla="*/ 3253072 h 5814056"/>
                  <a:gd name="connsiteX18" fmla="*/ 8318665 w 8409207"/>
                  <a:gd name="connsiteY18" fmla="*/ 3389669 h 5814056"/>
                  <a:gd name="connsiteX19" fmla="*/ 8316668 w 8409207"/>
                  <a:gd name="connsiteY19" fmla="*/ 3390072 h 5814056"/>
                  <a:gd name="connsiteX20" fmla="*/ 8260961 w 8409207"/>
                  <a:gd name="connsiteY20" fmla="*/ 3401319 h 5814056"/>
                  <a:gd name="connsiteX21" fmla="*/ 6131547 w 8409207"/>
                  <a:gd name="connsiteY21" fmla="*/ 3401319 h 5814056"/>
                  <a:gd name="connsiteX22" fmla="*/ 6130856 w 8409207"/>
                  <a:gd name="connsiteY22" fmla="*/ 3401180 h 5814056"/>
                  <a:gd name="connsiteX23" fmla="*/ 8088977 w 8409207"/>
                  <a:gd name="connsiteY23" fmla="*/ 2487418 h 5814056"/>
                  <a:gd name="connsiteX24" fmla="*/ 8088977 w 8409207"/>
                  <a:gd name="connsiteY24" fmla="*/ 2487417 h 5814056"/>
                  <a:gd name="connsiteX25" fmla="*/ 6130854 w 8409207"/>
                  <a:gd name="connsiteY25" fmla="*/ 3401180 h 5814056"/>
                  <a:gd name="connsiteX26" fmla="*/ 6130854 w 8409207"/>
                  <a:gd name="connsiteY26" fmla="*/ 3401180 h 5814056"/>
                  <a:gd name="connsiteX27" fmla="*/ 1012117 w 8409207"/>
                  <a:gd name="connsiteY27" fmla="*/ 5789850 h 5814056"/>
                  <a:gd name="connsiteX28" fmla="*/ 880603 w 8409207"/>
                  <a:gd name="connsiteY28" fmla="*/ 5795629 h 5814056"/>
                  <a:gd name="connsiteX29" fmla="*/ 825467 w 8409207"/>
                  <a:gd name="connsiteY29" fmla="*/ 5762507 h 5814056"/>
                  <a:gd name="connsiteX30" fmla="*/ 803136 w 8409207"/>
                  <a:gd name="connsiteY30" fmla="*/ 5722979 h 5814056"/>
                  <a:gd name="connsiteX31" fmla="*/ 803136 w 8409207"/>
                  <a:gd name="connsiteY31" fmla="*/ 5722979 h 5814056"/>
                  <a:gd name="connsiteX32" fmla="*/ 216079 w 8409207"/>
                  <a:gd name="connsiteY32" fmla="*/ 3921456 h 5814056"/>
                  <a:gd name="connsiteX33" fmla="*/ 300628 w 8409207"/>
                  <a:gd name="connsiteY33" fmla="*/ 3755167 h 5814056"/>
                  <a:gd name="connsiteX34" fmla="*/ 216078 w 8409207"/>
                  <a:gd name="connsiteY34" fmla="*/ 3921457 h 5814056"/>
                  <a:gd name="connsiteX35" fmla="*/ 803136 w 8409207"/>
                  <a:gd name="connsiteY35" fmla="*/ 5722979 h 5814056"/>
                  <a:gd name="connsiteX36" fmla="*/ 803136 w 8409207"/>
                  <a:gd name="connsiteY36" fmla="*/ 5722979 h 5814056"/>
                  <a:gd name="connsiteX37" fmla="*/ 803136 w 8409207"/>
                  <a:gd name="connsiteY37" fmla="*/ 5722979 h 5814056"/>
                  <a:gd name="connsiteX38" fmla="*/ 803136 w 8409207"/>
                  <a:gd name="connsiteY38" fmla="*/ 5722980 h 5814056"/>
                  <a:gd name="connsiteX39" fmla="*/ 825467 w 8409207"/>
                  <a:gd name="connsiteY39" fmla="*/ 5762507 h 5814056"/>
                  <a:gd name="connsiteX40" fmla="*/ 824081 w 8409207"/>
                  <a:gd name="connsiteY40" fmla="*/ 5761676 h 5814056"/>
                  <a:gd name="connsiteX41" fmla="*/ 783522 w 8409207"/>
                  <a:gd name="connsiteY41" fmla="*/ 5706723 h 5814056"/>
                  <a:gd name="connsiteX42" fmla="*/ 16176 w 8409207"/>
                  <a:gd name="connsiteY42" fmla="*/ 4062361 h 5814056"/>
                  <a:gd name="connsiteX43" fmla="*/ 99305 w 8409207"/>
                  <a:gd name="connsiteY43" fmla="*/ 3833768 h 5814056"/>
                  <a:gd name="connsiteX44" fmla="*/ 5983298 w 8409207"/>
                  <a:gd name="connsiteY44" fmla="*/ 1087988 h 5814056"/>
                  <a:gd name="connsiteX45" fmla="*/ 5983300 w 8409207"/>
                  <a:gd name="connsiteY45" fmla="*/ 1903365 h 5814056"/>
                  <a:gd name="connsiteX46" fmla="*/ 5983300 w 8409207"/>
                  <a:gd name="connsiteY46" fmla="*/ 1987904 h 5814056"/>
                  <a:gd name="connsiteX47" fmla="*/ 5983300 w 8409207"/>
                  <a:gd name="connsiteY47" fmla="*/ 1903365 h 5814056"/>
                  <a:gd name="connsiteX48" fmla="*/ 5983299 w 8409207"/>
                  <a:gd name="connsiteY48" fmla="*/ 1087990 h 58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09207" h="5814056">
                    <a:moveTo>
                      <a:pt x="6130854" y="3401181"/>
                    </a:moveTo>
                    <a:lnTo>
                      <a:pt x="6131545" y="3401320"/>
                    </a:lnTo>
                    <a:lnTo>
                      <a:pt x="8260959" y="3401320"/>
                    </a:lnTo>
                    <a:lnTo>
                      <a:pt x="8316667" y="3390073"/>
                    </a:lnTo>
                    <a:lnTo>
                      <a:pt x="8303773" y="3406598"/>
                    </a:lnTo>
                    <a:cubicBezTo>
                      <a:pt x="8290836" y="3417834"/>
                      <a:pt x="8275483" y="3426720"/>
                      <a:pt x="8258166" y="3432363"/>
                    </a:cubicBezTo>
                    <a:lnTo>
                      <a:pt x="969426" y="5807530"/>
                    </a:lnTo>
                    <a:cubicBezTo>
                      <a:pt x="917475" y="5824459"/>
                      <a:pt x="862610" y="5807398"/>
                      <a:pt x="828900" y="5768588"/>
                    </a:cubicBezTo>
                    <a:lnTo>
                      <a:pt x="825466" y="5762509"/>
                    </a:lnTo>
                    <a:lnTo>
                      <a:pt x="880603" y="5795631"/>
                    </a:lnTo>
                    <a:cubicBezTo>
                      <a:pt x="921969" y="5810674"/>
                      <a:pt x="969076" y="5809936"/>
                      <a:pt x="1012116" y="5789852"/>
                    </a:cubicBezTo>
                    <a:close/>
                    <a:moveTo>
                      <a:pt x="8280356" y="16063"/>
                    </a:moveTo>
                    <a:cubicBezTo>
                      <a:pt x="8301875" y="6020"/>
                      <a:pt x="8324413" y="814"/>
                      <a:pt x="8346739" y="0"/>
                    </a:cubicBezTo>
                    <a:lnTo>
                      <a:pt x="8398859" y="8229"/>
                    </a:lnTo>
                    <a:lnTo>
                      <a:pt x="8409207" y="59479"/>
                    </a:lnTo>
                    <a:lnTo>
                      <a:pt x="8409206" y="2337983"/>
                    </a:lnTo>
                    <a:lnTo>
                      <a:pt x="8409207" y="2337982"/>
                    </a:lnTo>
                    <a:lnTo>
                      <a:pt x="8409207" y="3253072"/>
                    </a:lnTo>
                    <a:cubicBezTo>
                      <a:pt x="8409207" y="3314478"/>
                      <a:pt x="8371873" y="3367164"/>
                      <a:pt x="8318665" y="3389669"/>
                    </a:cubicBezTo>
                    <a:lnTo>
                      <a:pt x="8316668" y="3390072"/>
                    </a:lnTo>
                    <a:lnTo>
                      <a:pt x="8260961" y="3401319"/>
                    </a:lnTo>
                    <a:lnTo>
                      <a:pt x="6131547" y="3401319"/>
                    </a:lnTo>
                    <a:lnTo>
                      <a:pt x="6130856" y="3401180"/>
                    </a:lnTo>
                    <a:lnTo>
                      <a:pt x="8088977" y="2487418"/>
                    </a:lnTo>
                    <a:lnTo>
                      <a:pt x="8088977" y="2487417"/>
                    </a:lnTo>
                    <a:lnTo>
                      <a:pt x="6130854" y="3401180"/>
                    </a:lnTo>
                    <a:lnTo>
                      <a:pt x="6130854" y="3401180"/>
                    </a:lnTo>
                    <a:lnTo>
                      <a:pt x="1012117" y="5789850"/>
                    </a:lnTo>
                    <a:cubicBezTo>
                      <a:pt x="969077" y="5809934"/>
                      <a:pt x="921969" y="5810672"/>
                      <a:pt x="880603" y="5795629"/>
                    </a:cubicBezTo>
                    <a:lnTo>
                      <a:pt x="825467" y="5762507"/>
                    </a:lnTo>
                    <a:lnTo>
                      <a:pt x="803136" y="5722979"/>
                    </a:lnTo>
                    <a:lnTo>
                      <a:pt x="803136" y="5722979"/>
                    </a:lnTo>
                    <a:lnTo>
                      <a:pt x="216079" y="3921456"/>
                    </a:lnTo>
                    <a:cubicBezTo>
                      <a:pt x="193506" y="3852190"/>
                      <a:pt x="231361" y="3777739"/>
                      <a:pt x="300628" y="3755167"/>
                    </a:cubicBezTo>
                    <a:cubicBezTo>
                      <a:pt x="231360" y="3777738"/>
                      <a:pt x="193506" y="3852190"/>
                      <a:pt x="216078" y="3921457"/>
                    </a:cubicBezTo>
                    <a:lnTo>
                      <a:pt x="803136" y="5722979"/>
                    </a:lnTo>
                    <a:lnTo>
                      <a:pt x="803136" y="5722979"/>
                    </a:lnTo>
                    <a:lnTo>
                      <a:pt x="803136" y="5722979"/>
                    </a:lnTo>
                    <a:lnTo>
                      <a:pt x="803136" y="5722980"/>
                    </a:lnTo>
                    <a:lnTo>
                      <a:pt x="825467" y="5762507"/>
                    </a:lnTo>
                    <a:lnTo>
                      <a:pt x="824081" y="5761676"/>
                    </a:lnTo>
                    <a:cubicBezTo>
                      <a:pt x="807493" y="5746709"/>
                      <a:pt x="793564" y="5728243"/>
                      <a:pt x="783522" y="5706723"/>
                    </a:cubicBezTo>
                    <a:lnTo>
                      <a:pt x="16176" y="4062361"/>
                    </a:lnTo>
                    <a:cubicBezTo>
                      <a:pt x="-23993" y="3976281"/>
                      <a:pt x="13225" y="3873937"/>
                      <a:pt x="99305" y="3833768"/>
                    </a:cubicBezTo>
                    <a:lnTo>
                      <a:pt x="5983298" y="1087988"/>
                    </a:lnTo>
                    <a:lnTo>
                      <a:pt x="5983300" y="1903365"/>
                    </a:lnTo>
                    <a:lnTo>
                      <a:pt x="5983300" y="1987904"/>
                    </a:lnTo>
                    <a:lnTo>
                      <a:pt x="5983300" y="1903365"/>
                    </a:lnTo>
                    <a:lnTo>
                      <a:pt x="5983299" y="1087990"/>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dirty="0"/>
              </a:p>
            </p:txBody>
          </p:sp>
          <p:sp>
            <p:nvSpPr>
              <p:cNvPr id="26" name="Rectangle: Rounded Corners 25">
                <a:extLst>
                  <a:ext uri="{FF2B5EF4-FFF2-40B4-BE49-F238E27FC236}">
                    <a16:creationId xmlns:a16="http://schemas.microsoft.com/office/drawing/2014/main" id="{2129ABBF-A1A3-48BE-B7AC-CC592C9B7F94}"/>
                  </a:ext>
                </a:extLst>
              </p:cNvPr>
              <p:cNvSpPr/>
              <p:nvPr/>
            </p:nvSpPr>
            <p:spPr>
              <a:xfrm>
                <a:off x="3057218" y="1356376"/>
                <a:ext cx="7086600" cy="2457450"/>
              </a:xfrm>
              <a:prstGeom prst="roundRect">
                <a:avLst>
                  <a:gd name="adj" fmla="val 12791"/>
                </a:avLst>
              </a:prstGeom>
              <a:solidFill>
                <a:schemeClr val="bg1"/>
              </a:solidFill>
              <a:ln>
                <a:noFill/>
              </a:ln>
              <a:effectLst>
                <a:outerShdw blurRad="1524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8" name="Right Triangle 27">
                <a:extLst>
                  <a:ext uri="{FF2B5EF4-FFF2-40B4-BE49-F238E27FC236}">
                    <a16:creationId xmlns:a16="http://schemas.microsoft.com/office/drawing/2014/main" id="{5BC8F831-9421-4D7C-9A1E-A366359072FC}"/>
                  </a:ext>
                </a:extLst>
              </p:cNvPr>
              <p:cNvSpPr/>
              <p:nvPr/>
            </p:nvSpPr>
            <p:spPr>
              <a:xfrm flipH="1">
                <a:off x="3454093" y="1217869"/>
                <a:ext cx="393700" cy="138507"/>
              </a:xfrm>
              <a:prstGeom prst="rtTriangle">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9" name="Freeform: Shape 28">
                <a:extLst>
                  <a:ext uri="{FF2B5EF4-FFF2-40B4-BE49-F238E27FC236}">
                    <a16:creationId xmlns:a16="http://schemas.microsoft.com/office/drawing/2014/main" id="{78218DB9-2CCD-41E5-923A-E53EC8F1A545}"/>
                  </a:ext>
                </a:extLst>
              </p:cNvPr>
              <p:cNvSpPr/>
              <p:nvPr/>
            </p:nvSpPr>
            <p:spPr>
              <a:xfrm rot="5400000">
                <a:off x="3733470" y="1322319"/>
                <a:ext cx="1108492" cy="879846"/>
              </a:xfrm>
              <a:custGeom>
                <a:avLst/>
                <a:gdLst>
                  <a:gd name="connsiteX0" fmla="*/ 0 w 1108492"/>
                  <a:gd name="connsiteY0" fmla="*/ 879846 h 879846"/>
                  <a:gd name="connsiteX1" fmla="*/ 0 w 1108492"/>
                  <a:gd name="connsiteY1" fmla="*/ 0 h 879846"/>
                  <a:gd name="connsiteX2" fmla="*/ 1108492 w 1108492"/>
                  <a:gd name="connsiteY2" fmla="*/ 879846 h 879846"/>
                </a:gdLst>
                <a:ahLst/>
                <a:cxnLst>
                  <a:cxn ang="0">
                    <a:pos x="connsiteX0" y="connsiteY0"/>
                  </a:cxn>
                  <a:cxn ang="0">
                    <a:pos x="connsiteX1" y="connsiteY1"/>
                  </a:cxn>
                  <a:cxn ang="0">
                    <a:pos x="connsiteX2" y="connsiteY2"/>
                  </a:cxn>
                </a:cxnLst>
                <a:rect l="l" t="t" r="r" b="b"/>
                <a:pathLst>
                  <a:path w="1108492" h="879846">
                    <a:moveTo>
                      <a:pt x="0" y="879846"/>
                    </a:moveTo>
                    <a:lnTo>
                      <a:pt x="0" y="0"/>
                    </a:lnTo>
                    <a:lnTo>
                      <a:pt x="1108492" y="879846"/>
                    </a:lnTo>
                    <a:close/>
                  </a:path>
                </a:pathLst>
              </a:custGeom>
              <a:gradFill>
                <a:gsLst>
                  <a:gs pos="100000">
                    <a:schemeClr val="bg1">
                      <a:alpha val="30000"/>
                    </a:schemeClr>
                  </a:gs>
                  <a:gs pos="39000">
                    <a:schemeClr val="bg1">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grpSp>
        <p:sp>
          <p:nvSpPr>
            <p:cNvPr id="34" name="TextBox 33">
              <a:extLst>
                <a:ext uri="{FF2B5EF4-FFF2-40B4-BE49-F238E27FC236}">
                  <a16:creationId xmlns:a16="http://schemas.microsoft.com/office/drawing/2014/main" id="{309F3E49-1852-48D5-8524-FC35B3080396}"/>
                </a:ext>
              </a:extLst>
            </p:cNvPr>
            <p:cNvSpPr txBox="1"/>
            <p:nvPr/>
          </p:nvSpPr>
          <p:spPr>
            <a:xfrm>
              <a:off x="891049" y="3181686"/>
              <a:ext cx="4542064" cy="154747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trình bày đặc điểm của một thể loại văn học dân gian – tục ngữ Việt Nam.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4D028422-DFD0-4369-9993-9FE5EE071E97}"/>
              </a:ext>
            </a:extLst>
          </p:cNvPr>
          <p:cNvGrpSpPr/>
          <p:nvPr/>
        </p:nvGrpSpPr>
        <p:grpSpPr>
          <a:xfrm>
            <a:off x="6655216" y="2549525"/>
            <a:ext cx="4778470" cy="4359272"/>
            <a:chOff x="6655216" y="2549525"/>
            <a:chExt cx="4778470" cy="4359272"/>
          </a:xfrm>
        </p:grpSpPr>
        <p:grpSp>
          <p:nvGrpSpPr>
            <p:cNvPr id="12" name="Group 11">
              <a:extLst>
                <a:ext uri="{FF2B5EF4-FFF2-40B4-BE49-F238E27FC236}">
                  <a16:creationId xmlns:a16="http://schemas.microsoft.com/office/drawing/2014/main" id="{E8EEBB7B-6910-447E-84D9-09C3C7A77554}"/>
                </a:ext>
              </a:extLst>
            </p:cNvPr>
            <p:cNvGrpSpPr/>
            <p:nvPr/>
          </p:nvGrpSpPr>
          <p:grpSpPr>
            <a:xfrm>
              <a:off x="6655216" y="2549525"/>
              <a:ext cx="4778470" cy="4359272"/>
              <a:chOff x="3057218" y="245646"/>
              <a:chExt cx="7086600" cy="4538526"/>
            </a:xfrm>
          </p:grpSpPr>
          <p:sp>
            <p:nvSpPr>
              <p:cNvPr id="14" name="Freeform: Shape 13">
                <a:extLst>
                  <a:ext uri="{FF2B5EF4-FFF2-40B4-BE49-F238E27FC236}">
                    <a16:creationId xmlns:a16="http://schemas.microsoft.com/office/drawing/2014/main" id="{45A2DD4A-BA18-4FF0-B0EE-54067E0F9BFB}"/>
                  </a:ext>
                </a:extLst>
              </p:cNvPr>
              <p:cNvSpPr/>
              <p:nvPr/>
            </p:nvSpPr>
            <p:spPr>
              <a:xfrm rot="1082948">
                <a:off x="3099470" y="245646"/>
                <a:ext cx="7002092" cy="4538526"/>
              </a:xfrm>
              <a:custGeom>
                <a:avLst/>
                <a:gdLst>
                  <a:gd name="connsiteX0" fmla="*/ 6130854 w 8409207"/>
                  <a:gd name="connsiteY0" fmla="*/ 3401181 h 5814056"/>
                  <a:gd name="connsiteX1" fmla="*/ 6131545 w 8409207"/>
                  <a:gd name="connsiteY1" fmla="*/ 3401320 h 5814056"/>
                  <a:gd name="connsiteX2" fmla="*/ 8260959 w 8409207"/>
                  <a:gd name="connsiteY2" fmla="*/ 3401320 h 5814056"/>
                  <a:gd name="connsiteX3" fmla="*/ 8316667 w 8409207"/>
                  <a:gd name="connsiteY3" fmla="*/ 3390073 h 5814056"/>
                  <a:gd name="connsiteX4" fmla="*/ 8303773 w 8409207"/>
                  <a:gd name="connsiteY4" fmla="*/ 3406598 h 5814056"/>
                  <a:gd name="connsiteX5" fmla="*/ 8258166 w 8409207"/>
                  <a:gd name="connsiteY5" fmla="*/ 3432363 h 5814056"/>
                  <a:gd name="connsiteX6" fmla="*/ 969426 w 8409207"/>
                  <a:gd name="connsiteY6" fmla="*/ 5807530 h 5814056"/>
                  <a:gd name="connsiteX7" fmla="*/ 828900 w 8409207"/>
                  <a:gd name="connsiteY7" fmla="*/ 5768588 h 5814056"/>
                  <a:gd name="connsiteX8" fmla="*/ 825466 w 8409207"/>
                  <a:gd name="connsiteY8" fmla="*/ 5762509 h 5814056"/>
                  <a:gd name="connsiteX9" fmla="*/ 880603 w 8409207"/>
                  <a:gd name="connsiteY9" fmla="*/ 5795631 h 5814056"/>
                  <a:gd name="connsiteX10" fmla="*/ 1012116 w 8409207"/>
                  <a:gd name="connsiteY10" fmla="*/ 5789852 h 5814056"/>
                  <a:gd name="connsiteX11" fmla="*/ 8280356 w 8409207"/>
                  <a:gd name="connsiteY11" fmla="*/ 16063 h 5814056"/>
                  <a:gd name="connsiteX12" fmla="*/ 8346739 w 8409207"/>
                  <a:gd name="connsiteY12" fmla="*/ 0 h 5814056"/>
                  <a:gd name="connsiteX13" fmla="*/ 8398859 w 8409207"/>
                  <a:gd name="connsiteY13" fmla="*/ 8229 h 5814056"/>
                  <a:gd name="connsiteX14" fmla="*/ 8409207 w 8409207"/>
                  <a:gd name="connsiteY14" fmla="*/ 59479 h 5814056"/>
                  <a:gd name="connsiteX15" fmla="*/ 8409206 w 8409207"/>
                  <a:gd name="connsiteY15" fmla="*/ 2337983 h 5814056"/>
                  <a:gd name="connsiteX16" fmla="*/ 8409207 w 8409207"/>
                  <a:gd name="connsiteY16" fmla="*/ 2337982 h 5814056"/>
                  <a:gd name="connsiteX17" fmla="*/ 8409207 w 8409207"/>
                  <a:gd name="connsiteY17" fmla="*/ 3253072 h 5814056"/>
                  <a:gd name="connsiteX18" fmla="*/ 8318665 w 8409207"/>
                  <a:gd name="connsiteY18" fmla="*/ 3389669 h 5814056"/>
                  <a:gd name="connsiteX19" fmla="*/ 8316668 w 8409207"/>
                  <a:gd name="connsiteY19" fmla="*/ 3390072 h 5814056"/>
                  <a:gd name="connsiteX20" fmla="*/ 8260961 w 8409207"/>
                  <a:gd name="connsiteY20" fmla="*/ 3401319 h 5814056"/>
                  <a:gd name="connsiteX21" fmla="*/ 6131547 w 8409207"/>
                  <a:gd name="connsiteY21" fmla="*/ 3401319 h 5814056"/>
                  <a:gd name="connsiteX22" fmla="*/ 6130856 w 8409207"/>
                  <a:gd name="connsiteY22" fmla="*/ 3401180 h 5814056"/>
                  <a:gd name="connsiteX23" fmla="*/ 8088977 w 8409207"/>
                  <a:gd name="connsiteY23" fmla="*/ 2487418 h 5814056"/>
                  <a:gd name="connsiteX24" fmla="*/ 8088977 w 8409207"/>
                  <a:gd name="connsiteY24" fmla="*/ 2487417 h 5814056"/>
                  <a:gd name="connsiteX25" fmla="*/ 6130854 w 8409207"/>
                  <a:gd name="connsiteY25" fmla="*/ 3401180 h 5814056"/>
                  <a:gd name="connsiteX26" fmla="*/ 6130854 w 8409207"/>
                  <a:gd name="connsiteY26" fmla="*/ 3401180 h 5814056"/>
                  <a:gd name="connsiteX27" fmla="*/ 1012117 w 8409207"/>
                  <a:gd name="connsiteY27" fmla="*/ 5789850 h 5814056"/>
                  <a:gd name="connsiteX28" fmla="*/ 880603 w 8409207"/>
                  <a:gd name="connsiteY28" fmla="*/ 5795629 h 5814056"/>
                  <a:gd name="connsiteX29" fmla="*/ 825467 w 8409207"/>
                  <a:gd name="connsiteY29" fmla="*/ 5762507 h 5814056"/>
                  <a:gd name="connsiteX30" fmla="*/ 803136 w 8409207"/>
                  <a:gd name="connsiteY30" fmla="*/ 5722979 h 5814056"/>
                  <a:gd name="connsiteX31" fmla="*/ 803136 w 8409207"/>
                  <a:gd name="connsiteY31" fmla="*/ 5722979 h 5814056"/>
                  <a:gd name="connsiteX32" fmla="*/ 216079 w 8409207"/>
                  <a:gd name="connsiteY32" fmla="*/ 3921456 h 5814056"/>
                  <a:gd name="connsiteX33" fmla="*/ 300628 w 8409207"/>
                  <a:gd name="connsiteY33" fmla="*/ 3755167 h 5814056"/>
                  <a:gd name="connsiteX34" fmla="*/ 216078 w 8409207"/>
                  <a:gd name="connsiteY34" fmla="*/ 3921457 h 5814056"/>
                  <a:gd name="connsiteX35" fmla="*/ 803136 w 8409207"/>
                  <a:gd name="connsiteY35" fmla="*/ 5722979 h 5814056"/>
                  <a:gd name="connsiteX36" fmla="*/ 803136 w 8409207"/>
                  <a:gd name="connsiteY36" fmla="*/ 5722979 h 5814056"/>
                  <a:gd name="connsiteX37" fmla="*/ 803136 w 8409207"/>
                  <a:gd name="connsiteY37" fmla="*/ 5722979 h 5814056"/>
                  <a:gd name="connsiteX38" fmla="*/ 803136 w 8409207"/>
                  <a:gd name="connsiteY38" fmla="*/ 5722980 h 5814056"/>
                  <a:gd name="connsiteX39" fmla="*/ 825467 w 8409207"/>
                  <a:gd name="connsiteY39" fmla="*/ 5762507 h 5814056"/>
                  <a:gd name="connsiteX40" fmla="*/ 824081 w 8409207"/>
                  <a:gd name="connsiteY40" fmla="*/ 5761676 h 5814056"/>
                  <a:gd name="connsiteX41" fmla="*/ 783522 w 8409207"/>
                  <a:gd name="connsiteY41" fmla="*/ 5706723 h 5814056"/>
                  <a:gd name="connsiteX42" fmla="*/ 16176 w 8409207"/>
                  <a:gd name="connsiteY42" fmla="*/ 4062361 h 5814056"/>
                  <a:gd name="connsiteX43" fmla="*/ 99305 w 8409207"/>
                  <a:gd name="connsiteY43" fmla="*/ 3833768 h 5814056"/>
                  <a:gd name="connsiteX44" fmla="*/ 5983298 w 8409207"/>
                  <a:gd name="connsiteY44" fmla="*/ 1087988 h 5814056"/>
                  <a:gd name="connsiteX45" fmla="*/ 5983300 w 8409207"/>
                  <a:gd name="connsiteY45" fmla="*/ 1903365 h 5814056"/>
                  <a:gd name="connsiteX46" fmla="*/ 5983300 w 8409207"/>
                  <a:gd name="connsiteY46" fmla="*/ 1987904 h 5814056"/>
                  <a:gd name="connsiteX47" fmla="*/ 5983300 w 8409207"/>
                  <a:gd name="connsiteY47" fmla="*/ 1903365 h 5814056"/>
                  <a:gd name="connsiteX48" fmla="*/ 5983299 w 8409207"/>
                  <a:gd name="connsiteY48" fmla="*/ 1087990 h 58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09207" h="5814056">
                    <a:moveTo>
                      <a:pt x="6130854" y="3401181"/>
                    </a:moveTo>
                    <a:lnTo>
                      <a:pt x="6131545" y="3401320"/>
                    </a:lnTo>
                    <a:lnTo>
                      <a:pt x="8260959" y="3401320"/>
                    </a:lnTo>
                    <a:lnTo>
                      <a:pt x="8316667" y="3390073"/>
                    </a:lnTo>
                    <a:lnTo>
                      <a:pt x="8303773" y="3406598"/>
                    </a:lnTo>
                    <a:cubicBezTo>
                      <a:pt x="8290836" y="3417834"/>
                      <a:pt x="8275483" y="3426720"/>
                      <a:pt x="8258166" y="3432363"/>
                    </a:cubicBezTo>
                    <a:lnTo>
                      <a:pt x="969426" y="5807530"/>
                    </a:lnTo>
                    <a:cubicBezTo>
                      <a:pt x="917475" y="5824459"/>
                      <a:pt x="862610" y="5807398"/>
                      <a:pt x="828900" y="5768588"/>
                    </a:cubicBezTo>
                    <a:lnTo>
                      <a:pt x="825466" y="5762509"/>
                    </a:lnTo>
                    <a:lnTo>
                      <a:pt x="880603" y="5795631"/>
                    </a:lnTo>
                    <a:cubicBezTo>
                      <a:pt x="921969" y="5810674"/>
                      <a:pt x="969076" y="5809936"/>
                      <a:pt x="1012116" y="5789852"/>
                    </a:cubicBezTo>
                    <a:close/>
                    <a:moveTo>
                      <a:pt x="8280356" y="16063"/>
                    </a:moveTo>
                    <a:cubicBezTo>
                      <a:pt x="8301875" y="6020"/>
                      <a:pt x="8324413" y="814"/>
                      <a:pt x="8346739" y="0"/>
                    </a:cubicBezTo>
                    <a:lnTo>
                      <a:pt x="8398859" y="8229"/>
                    </a:lnTo>
                    <a:lnTo>
                      <a:pt x="8409207" y="59479"/>
                    </a:lnTo>
                    <a:lnTo>
                      <a:pt x="8409206" y="2337983"/>
                    </a:lnTo>
                    <a:lnTo>
                      <a:pt x="8409207" y="2337982"/>
                    </a:lnTo>
                    <a:lnTo>
                      <a:pt x="8409207" y="3253072"/>
                    </a:lnTo>
                    <a:cubicBezTo>
                      <a:pt x="8409207" y="3314478"/>
                      <a:pt x="8371873" y="3367164"/>
                      <a:pt x="8318665" y="3389669"/>
                    </a:cubicBezTo>
                    <a:lnTo>
                      <a:pt x="8316668" y="3390072"/>
                    </a:lnTo>
                    <a:lnTo>
                      <a:pt x="8260961" y="3401319"/>
                    </a:lnTo>
                    <a:lnTo>
                      <a:pt x="6131547" y="3401319"/>
                    </a:lnTo>
                    <a:lnTo>
                      <a:pt x="6130856" y="3401180"/>
                    </a:lnTo>
                    <a:lnTo>
                      <a:pt x="8088977" y="2487418"/>
                    </a:lnTo>
                    <a:lnTo>
                      <a:pt x="8088977" y="2487417"/>
                    </a:lnTo>
                    <a:lnTo>
                      <a:pt x="6130854" y="3401180"/>
                    </a:lnTo>
                    <a:lnTo>
                      <a:pt x="6130854" y="3401180"/>
                    </a:lnTo>
                    <a:lnTo>
                      <a:pt x="1012117" y="5789850"/>
                    </a:lnTo>
                    <a:cubicBezTo>
                      <a:pt x="969077" y="5809934"/>
                      <a:pt x="921969" y="5810672"/>
                      <a:pt x="880603" y="5795629"/>
                    </a:cubicBezTo>
                    <a:lnTo>
                      <a:pt x="825467" y="5762507"/>
                    </a:lnTo>
                    <a:lnTo>
                      <a:pt x="803136" y="5722979"/>
                    </a:lnTo>
                    <a:lnTo>
                      <a:pt x="803136" y="5722979"/>
                    </a:lnTo>
                    <a:lnTo>
                      <a:pt x="216079" y="3921456"/>
                    </a:lnTo>
                    <a:cubicBezTo>
                      <a:pt x="193506" y="3852190"/>
                      <a:pt x="231361" y="3777739"/>
                      <a:pt x="300628" y="3755167"/>
                    </a:cubicBezTo>
                    <a:cubicBezTo>
                      <a:pt x="231360" y="3777738"/>
                      <a:pt x="193506" y="3852190"/>
                      <a:pt x="216078" y="3921457"/>
                    </a:cubicBezTo>
                    <a:lnTo>
                      <a:pt x="803136" y="5722979"/>
                    </a:lnTo>
                    <a:lnTo>
                      <a:pt x="803136" y="5722979"/>
                    </a:lnTo>
                    <a:lnTo>
                      <a:pt x="803136" y="5722979"/>
                    </a:lnTo>
                    <a:lnTo>
                      <a:pt x="803136" y="5722980"/>
                    </a:lnTo>
                    <a:lnTo>
                      <a:pt x="825467" y="5762507"/>
                    </a:lnTo>
                    <a:lnTo>
                      <a:pt x="824081" y="5761676"/>
                    </a:lnTo>
                    <a:cubicBezTo>
                      <a:pt x="807493" y="5746709"/>
                      <a:pt x="793564" y="5728243"/>
                      <a:pt x="783522" y="5706723"/>
                    </a:cubicBezTo>
                    <a:lnTo>
                      <a:pt x="16176" y="4062361"/>
                    </a:lnTo>
                    <a:cubicBezTo>
                      <a:pt x="-23993" y="3976281"/>
                      <a:pt x="13225" y="3873937"/>
                      <a:pt x="99305" y="3833768"/>
                    </a:cubicBezTo>
                    <a:lnTo>
                      <a:pt x="5983298" y="1087988"/>
                    </a:lnTo>
                    <a:lnTo>
                      <a:pt x="5983300" y="1903365"/>
                    </a:lnTo>
                    <a:lnTo>
                      <a:pt x="5983300" y="1987904"/>
                    </a:lnTo>
                    <a:lnTo>
                      <a:pt x="5983300" y="1903365"/>
                    </a:lnTo>
                    <a:lnTo>
                      <a:pt x="5983299" y="108799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dirty="0"/>
              </a:p>
            </p:txBody>
          </p:sp>
          <p:sp>
            <p:nvSpPr>
              <p:cNvPr id="15" name="Rectangle: Rounded Corners 14">
                <a:extLst>
                  <a:ext uri="{FF2B5EF4-FFF2-40B4-BE49-F238E27FC236}">
                    <a16:creationId xmlns:a16="http://schemas.microsoft.com/office/drawing/2014/main" id="{8A629CBE-F224-4BF3-A773-2A07EAF913D0}"/>
                  </a:ext>
                </a:extLst>
              </p:cNvPr>
              <p:cNvSpPr/>
              <p:nvPr/>
            </p:nvSpPr>
            <p:spPr>
              <a:xfrm>
                <a:off x="3057218" y="1356376"/>
                <a:ext cx="7086600" cy="2457450"/>
              </a:xfrm>
              <a:prstGeom prst="roundRect">
                <a:avLst>
                  <a:gd name="adj" fmla="val 12791"/>
                </a:avLst>
              </a:prstGeom>
              <a:solidFill>
                <a:schemeClr val="bg1"/>
              </a:solidFill>
              <a:ln>
                <a:noFill/>
              </a:ln>
              <a:effectLst>
                <a:outerShdw blurRad="1524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Right Triangle 16">
                <a:extLst>
                  <a:ext uri="{FF2B5EF4-FFF2-40B4-BE49-F238E27FC236}">
                    <a16:creationId xmlns:a16="http://schemas.microsoft.com/office/drawing/2014/main" id="{2CC28218-558C-4BE6-A0B8-CBC6AB4B4669}"/>
                  </a:ext>
                </a:extLst>
              </p:cNvPr>
              <p:cNvSpPr/>
              <p:nvPr/>
            </p:nvSpPr>
            <p:spPr>
              <a:xfrm flipH="1">
                <a:off x="3454093" y="1217869"/>
                <a:ext cx="393700" cy="138507"/>
              </a:xfrm>
              <a:prstGeom prst="rtTriangle">
                <a:avLst/>
              </a:prstGeom>
              <a:solidFill>
                <a:srgbClr val="A2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Freeform: Shape 17">
                <a:extLst>
                  <a:ext uri="{FF2B5EF4-FFF2-40B4-BE49-F238E27FC236}">
                    <a16:creationId xmlns:a16="http://schemas.microsoft.com/office/drawing/2014/main" id="{BC9ABFE6-5375-4AE1-9A0F-71E60A9DC318}"/>
                  </a:ext>
                </a:extLst>
              </p:cNvPr>
              <p:cNvSpPr/>
              <p:nvPr/>
            </p:nvSpPr>
            <p:spPr>
              <a:xfrm rot="5400000">
                <a:off x="3733470" y="1322319"/>
                <a:ext cx="1108492" cy="879846"/>
              </a:xfrm>
              <a:custGeom>
                <a:avLst/>
                <a:gdLst>
                  <a:gd name="connsiteX0" fmla="*/ 0 w 1108492"/>
                  <a:gd name="connsiteY0" fmla="*/ 879846 h 879846"/>
                  <a:gd name="connsiteX1" fmla="*/ 0 w 1108492"/>
                  <a:gd name="connsiteY1" fmla="*/ 0 h 879846"/>
                  <a:gd name="connsiteX2" fmla="*/ 1108492 w 1108492"/>
                  <a:gd name="connsiteY2" fmla="*/ 879846 h 879846"/>
                </a:gdLst>
                <a:ahLst/>
                <a:cxnLst>
                  <a:cxn ang="0">
                    <a:pos x="connsiteX0" y="connsiteY0"/>
                  </a:cxn>
                  <a:cxn ang="0">
                    <a:pos x="connsiteX1" y="connsiteY1"/>
                  </a:cxn>
                  <a:cxn ang="0">
                    <a:pos x="connsiteX2" y="connsiteY2"/>
                  </a:cxn>
                </a:cxnLst>
                <a:rect l="l" t="t" r="r" b="b"/>
                <a:pathLst>
                  <a:path w="1108492" h="879846">
                    <a:moveTo>
                      <a:pt x="0" y="879846"/>
                    </a:moveTo>
                    <a:lnTo>
                      <a:pt x="0" y="0"/>
                    </a:lnTo>
                    <a:lnTo>
                      <a:pt x="1108492" y="879846"/>
                    </a:lnTo>
                    <a:close/>
                  </a:path>
                </a:pathLst>
              </a:custGeom>
              <a:gradFill>
                <a:gsLst>
                  <a:gs pos="100000">
                    <a:schemeClr val="bg1">
                      <a:alpha val="30000"/>
                    </a:schemeClr>
                  </a:gs>
                  <a:gs pos="39000">
                    <a:schemeClr val="bg1">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grpSp>
        <p:sp>
          <p:nvSpPr>
            <p:cNvPr id="36" name="TextBox 35">
              <a:extLst>
                <a:ext uri="{FF2B5EF4-FFF2-40B4-BE49-F238E27FC236}">
                  <a16:creationId xmlns:a16="http://schemas.microsoft.com/office/drawing/2014/main" id="{581414CE-6093-46BD-A6A0-8CC3CDE16833}"/>
                </a:ext>
              </a:extLst>
            </p:cNvPr>
            <p:cNvSpPr txBox="1"/>
            <p:nvPr/>
          </p:nvSpPr>
          <p:spPr>
            <a:xfrm>
              <a:off x="6922827" y="4128181"/>
              <a:ext cx="4301190" cy="1384995"/>
            </a:xfrm>
            <a:prstGeom prst="rect">
              <a:avLst/>
            </a:prstGeom>
            <a:noFill/>
          </p:spPr>
          <p:txBody>
            <a:bodyPr wrap="square">
              <a:spAutoFit/>
            </a:bodyPr>
            <a:lstStyle/>
            <a:p>
              <a:r>
                <a:rPr lang="vi-VN" sz="2800" dirty="0">
                  <a:solidFill>
                    <a:srgbClr val="0D0D0D"/>
                  </a:solidFill>
                  <a:effectLst/>
                  <a:latin typeface="Times New Roman" panose="02020603050405020304" pitchFamily="18" charset="0"/>
                  <a:ea typeface="Times New Roman" panose="02020603050405020304" pitchFamily="18" charset="0"/>
                </a:rPr>
                <a:t>Vấn đề đó liên quan đến phạm vi B. Một thể loại của văn học dân gian.</a:t>
              </a:r>
              <a:endParaRPr lang="en-US" sz="2800" dirty="0"/>
            </a:p>
          </p:txBody>
        </p:sp>
      </p:grpSp>
      <p:sp>
        <p:nvSpPr>
          <p:cNvPr id="41" name="Diamond 40">
            <a:extLst>
              <a:ext uri="{FF2B5EF4-FFF2-40B4-BE49-F238E27FC236}">
                <a16:creationId xmlns:a16="http://schemas.microsoft.com/office/drawing/2014/main" id="{F8A480A1-5A37-41D7-8C44-60CEAFF7F580}"/>
              </a:ext>
            </a:extLst>
          </p:cNvPr>
          <p:cNvSpPr/>
          <p:nvPr/>
        </p:nvSpPr>
        <p:spPr>
          <a:xfrm>
            <a:off x="631372" y="1254084"/>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4D7D66D-C1A8-4F1B-860F-FC4591E7835B}"/>
              </a:ext>
            </a:extLst>
          </p:cNvPr>
          <p:cNvSpPr txBox="1"/>
          <p:nvPr/>
        </p:nvSpPr>
        <p:spPr>
          <a:xfrm>
            <a:off x="741137" y="1265014"/>
            <a:ext cx="10858500" cy="584775"/>
          </a:xfrm>
          <a:prstGeom prst="rect">
            <a:avLst/>
          </a:prstGeom>
          <a:noFill/>
        </p:spPr>
        <p:txBody>
          <a:bodyPr wrap="square">
            <a:spAutoFit/>
          </a:bodyPr>
          <a:lstStyle/>
          <a:p>
            <a:r>
              <a:rPr lang="en-US" sz="3200" b="1" dirty="0">
                <a:solidFill>
                  <a:srgbClr val="0D0D0D"/>
                </a:solidFill>
                <a:effectLst/>
                <a:latin typeface="Times New Roman" panose="02020603050405020304" pitchFamily="18" charset="0"/>
                <a:ea typeface="Times New Roman" panose="02020603050405020304" pitchFamily="18" charset="0"/>
              </a:rPr>
              <a:t>1 </a:t>
            </a:r>
            <a:r>
              <a:rPr lang="en-US" sz="3200" b="1" dirty="0">
                <a:solidFill>
                  <a:srgbClr val="0070C0"/>
                </a:solidFill>
                <a:effectLst/>
                <a:latin typeface="Times New Roman" panose="02020603050405020304" pitchFamily="18" charset="0"/>
                <a:ea typeface="Times New Roman" panose="02020603050405020304" pitchFamily="18" charset="0"/>
              </a:rPr>
              <a:t> </a:t>
            </a:r>
            <a:r>
              <a:rPr lang="vi-VN" sz="3200" b="1" dirty="0">
                <a:solidFill>
                  <a:srgbClr val="0D0D0D"/>
                </a:solidFill>
                <a:effectLst/>
                <a:latin typeface="Times New Roman" panose="02020603050405020304" pitchFamily="18" charset="0"/>
                <a:ea typeface="Times New Roman" panose="02020603050405020304" pitchFamily="18" charset="0"/>
              </a:rPr>
              <a:t>Vấn đề được trình bày trong văn bản</a:t>
            </a:r>
            <a:endParaRPr lang="en-US" sz="3200" dirty="0"/>
          </a:p>
        </p:txBody>
      </p:sp>
      <p:sp>
        <p:nvSpPr>
          <p:cNvPr id="5" name="TextBox 4">
            <a:extLst>
              <a:ext uri="{FF2B5EF4-FFF2-40B4-BE49-F238E27FC236}">
                <a16:creationId xmlns:a16="http://schemas.microsoft.com/office/drawing/2014/main" id="{70F85BA0-6D60-FA3B-120E-09984AEEFEE5}"/>
              </a:ext>
            </a:extLst>
          </p:cNvPr>
          <p:cNvSpPr txBox="1"/>
          <p:nvPr/>
        </p:nvSpPr>
        <p:spPr>
          <a:xfrm>
            <a:off x="559216" y="5871678"/>
            <a:ext cx="6096000" cy="646331"/>
          </a:xfrm>
          <a:prstGeom prst="rect">
            <a:avLst/>
          </a:prstGeom>
          <a:noFill/>
        </p:spPr>
        <p:txBody>
          <a:bodyPr wrap="square">
            <a:spAutoFit/>
          </a:bodyPr>
          <a:lstStyle/>
          <a:p>
            <a:r>
              <a:rPr lang="vi-VN">
                <a:solidFill>
                  <a:schemeClr val="bg1"/>
                </a:solidFill>
              </a:rPr>
              <a:t>Nguyễn Thị Sương 0902222667 THPT Lý Thái Tổ- TP Thuận An</a:t>
            </a:r>
            <a:endParaRPr lang="en-US">
              <a:solidFill>
                <a:schemeClr val="bg1"/>
              </a:solidFill>
            </a:endParaRPr>
          </a:p>
        </p:txBody>
      </p:sp>
    </p:spTree>
    <p:extLst>
      <p:ext uri="{BB962C8B-B14F-4D97-AF65-F5344CB8AC3E}">
        <p14:creationId xmlns:p14="http://schemas.microsoft.com/office/powerpoint/2010/main" val="181201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1000" fill="hold"/>
                                        <p:tgtEl>
                                          <p:spTgt spid="38"/>
                                        </p:tgtEl>
                                        <p:attrNameLst>
                                          <p:attrName>ppt_w</p:attrName>
                                        </p:attrNameLst>
                                      </p:cBhvr>
                                      <p:tavLst>
                                        <p:tav tm="0">
                                          <p:val>
                                            <p:fltVal val="0"/>
                                          </p:val>
                                        </p:tav>
                                        <p:tav tm="100000">
                                          <p:val>
                                            <p:strVal val="#ppt_w"/>
                                          </p:val>
                                        </p:tav>
                                      </p:tavLst>
                                    </p:anim>
                                    <p:anim calcmode="lin" valueType="num">
                                      <p:cBhvr>
                                        <p:cTn id="16" dur="1000" fill="hold"/>
                                        <p:tgtEl>
                                          <p:spTgt spid="38"/>
                                        </p:tgtEl>
                                        <p:attrNameLst>
                                          <p:attrName>ppt_h</p:attrName>
                                        </p:attrNameLst>
                                      </p:cBhvr>
                                      <p:tavLst>
                                        <p:tav tm="0">
                                          <p:val>
                                            <p:fltVal val="0"/>
                                          </p:val>
                                        </p:tav>
                                        <p:tav tm="100000">
                                          <p:val>
                                            <p:strVal val="#ppt_h"/>
                                          </p:val>
                                        </p:tav>
                                      </p:tavLst>
                                    </p:anim>
                                    <p:anim calcmode="lin" valueType="num">
                                      <p:cBhvr>
                                        <p:cTn id="17" dur="1000" fill="hold"/>
                                        <p:tgtEl>
                                          <p:spTgt spid="38"/>
                                        </p:tgtEl>
                                        <p:attrNameLst>
                                          <p:attrName>style.rotation</p:attrName>
                                        </p:attrNameLst>
                                      </p:cBhvr>
                                      <p:tavLst>
                                        <p:tav tm="0">
                                          <p:val>
                                            <p:fltVal val="90"/>
                                          </p:val>
                                        </p:tav>
                                        <p:tav tm="100000">
                                          <p:val>
                                            <p:fltVal val="0"/>
                                          </p:val>
                                        </p:tav>
                                      </p:tavLst>
                                    </p:anim>
                                    <p:animEffect transition="in" filter="fade">
                                      <p:cBhvr>
                                        <p:cTn id="1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Down Arrow 1">
            <a:extLst>
              <a:ext uri="{FF2B5EF4-FFF2-40B4-BE49-F238E27FC236}">
                <a16:creationId xmlns:a16="http://schemas.microsoft.com/office/drawing/2014/main" id="{F5B113B7-D517-48C0-85EA-F8B42EC8E128}"/>
              </a:ext>
            </a:extLst>
          </p:cNvPr>
          <p:cNvSpPr/>
          <p:nvPr/>
        </p:nvSpPr>
        <p:spPr>
          <a:xfrm>
            <a:off x="4088606" y="534954"/>
            <a:ext cx="4014788" cy="1236860"/>
          </a:xfrm>
          <a:prstGeom prst="downArrowCallout">
            <a:avLst>
              <a:gd name="adj1" fmla="val 59654"/>
              <a:gd name="adj2" fmla="val 53879"/>
              <a:gd name="adj3" fmla="val 25000"/>
              <a:gd name="adj4" fmla="val 6497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CÂU 2</a:t>
            </a:r>
          </a:p>
        </p:txBody>
      </p:sp>
      <p:sp>
        <p:nvSpPr>
          <p:cNvPr id="3" name="Rectangle 2">
            <a:extLst>
              <a:ext uri="{FF2B5EF4-FFF2-40B4-BE49-F238E27FC236}">
                <a16:creationId xmlns:a16="http://schemas.microsoft.com/office/drawing/2014/main" id="{315DB386-CE6C-48EF-8270-D30E3249E511}"/>
              </a:ext>
            </a:extLst>
          </p:cNvPr>
          <p:cNvSpPr/>
          <p:nvPr/>
        </p:nvSpPr>
        <p:spPr>
          <a:xfrm>
            <a:off x="605455" y="1811180"/>
            <a:ext cx="3302795" cy="436245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Cột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 biến của hoạt động kể - nghe kể:</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ghi lại những hành động, cảm xúc, thái độ, lời nói trao đổi của người kể và người nghe kể. Những yếu tố này có sự tác động hoặc góp phần lí giải nội dung câu chuyện.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7A37489-17F3-4A5B-B5F1-264DF85BAD78}"/>
              </a:ext>
            </a:extLst>
          </p:cNvPr>
          <p:cNvSpPr/>
          <p:nvPr/>
        </p:nvSpPr>
        <p:spPr>
          <a:xfrm>
            <a:off x="4264246" y="1811180"/>
            <a:ext cx="3302795" cy="436245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Cột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VB qua lời kể:</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sản phẩm thể hiện nội dung của câu chuyện được kể. Đây là phần VB thường dùng để in và lưu trữ.</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F7EB0B3-01CF-463A-A260-E3005785F8F6}"/>
              </a:ext>
            </a:extLst>
          </p:cNvPr>
          <p:cNvGrpSpPr/>
          <p:nvPr/>
        </p:nvGrpSpPr>
        <p:grpSpPr>
          <a:xfrm>
            <a:off x="7584456" y="1866493"/>
            <a:ext cx="4259881" cy="4700423"/>
            <a:chOff x="7584456" y="1866493"/>
            <a:chExt cx="4259881" cy="4700423"/>
          </a:xfrm>
        </p:grpSpPr>
        <p:pic>
          <p:nvPicPr>
            <p:cNvPr id="5" name="Picture 4">
              <a:extLst>
                <a:ext uri="{FF2B5EF4-FFF2-40B4-BE49-F238E27FC236}">
                  <a16:creationId xmlns:a16="http://schemas.microsoft.com/office/drawing/2014/main" id="{8D36083C-DEF6-4C98-B836-538EA6D34A5A}"/>
                </a:ext>
              </a:extLst>
            </p:cNvPr>
            <p:cNvPicPr>
              <a:picLocks noChangeAspect="1"/>
            </p:cNvPicPr>
            <p:nvPr/>
          </p:nvPicPr>
          <p:blipFill>
            <a:blip r:embed="rId2"/>
            <a:stretch>
              <a:fillRect/>
            </a:stretch>
          </p:blipFill>
          <p:spPr>
            <a:xfrm>
              <a:off x="7584456" y="1866493"/>
              <a:ext cx="4259881" cy="4700423"/>
            </a:xfrm>
            <a:prstGeom prst="rect">
              <a:avLst/>
            </a:prstGeom>
          </p:spPr>
        </p:pic>
        <p:sp>
          <p:nvSpPr>
            <p:cNvPr id="9" name="TextBox 8">
              <a:extLst>
                <a:ext uri="{FF2B5EF4-FFF2-40B4-BE49-F238E27FC236}">
                  <a16:creationId xmlns:a16="http://schemas.microsoft.com/office/drawing/2014/main" id="{F612F5CF-33AA-4D4A-87CB-C60E08E8CBCE}"/>
                </a:ext>
              </a:extLst>
            </p:cNvPr>
            <p:cNvSpPr txBox="1"/>
            <p:nvPr/>
          </p:nvSpPr>
          <p:spPr>
            <a:xfrm>
              <a:off x="8146258" y="1936284"/>
              <a:ext cx="3569491" cy="4154984"/>
            </a:xfrm>
            <a:prstGeom prst="rect">
              <a:avLst/>
            </a:prstGeom>
            <a:noFill/>
          </p:spPr>
          <p:txBody>
            <a:bodyPr wrap="square">
              <a:spAutoFit/>
            </a:bodyPr>
            <a:lstStyle/>
            <a:p>
              <a:r>
                <a:rPr lang="vi-VN" sz="2400" dirty="0">
                  <a:solidFill>
                    <a:srgbClr val="0D0D0D"/>
                  </a:solidFill>
                  <a:effectLst/>
                  <a:latin typeface="Times New Roman" panose="02020603050405020304" pitchFamily="18" charset="0"/>
                  <a:ea typeface="Times New Roman" panose="02020603050405020304" pitchFamily="18" charset="0"/>
                </a:rPr>
                <a:t>Ô </a:t>
              </a:r>
              <a:r>
                <a:rPr lang="vi-VN" sz="2400" i="1" dirty="0">
                  <a:solidFill>
                    <a:srgbClr val="0D0D0D"/>
                  </a:solidFill>
                  <a:effectLst/>
                  <a:latin typeface="Times New Roman" panose="02020603050405020304" pitchFamily="18" charset="0"/>
                  <a:ea typeface="Times New Roman" panose="02020603050405020304" pitchFamily="18" charset="0"/>
                </a:rPr>
                <a:t>Theo dõi, cảm nhận: </a:t>
              </a:r>
              <a:r>
                <a:rPr lang="vi-VN" sz="2400" dirty="0">
                  <a:solidFill>
                    <a:srgbClr val="0D0D0D"/>
                  </a:solidFill>
                  <a:effectLst/>
                  <a:latin typeface="Times New Roman" panose="02020603050405020304" pitchFamily="18" charset="0"/>
                  <a:ea typeface="Times New Roman" panose="02020603050405020304" pitchFamily="18" charset="0"/>
                </a:rPr>
                <a:t>ghi lại sự lí giải cá nhân người ghi chép về một chi tiết nào đó trong quá trình tương tác giữa người kể và người nghe. Ngoài ra, những cảm xúc, nhận định ngay lúc sự việc đang diễn ra cũng là những điều được ghi nhận giúp cho quá trình lí giải sau này được sâu sắc hơn.</a:t>
              </a:r>
              <a:endParaRPr lang="en-US" sz="2400" dirty="0"/>
            </a:p>
          </p:txBody>
        </p:sp>
      </p:grpSp>
    </p:spTree>
    <p:extLst>
      <p:ext uri="{BB962C8B-B14F-4D97-AF65-F5344CB8AC3E}">
        <p14:creationId xmlns:p14="http://schemas.microsoft.com/office/powerpoint/2010/main" val="360403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Down Arrow 1">
            <a:extLst>
              <a:ext uri="{FF2B5EF4-FFF2-40B4-BE49-F238E27FC236}">
                <a16:creationId xmlns:a16="http://schemas.microsoft.com/office/drawing/2014/main" id="{F5B113B7-D517-48C0-85EA-F8B42EC8E128}"/>
              </a:ext>
            </a:extLst>
          </p:cNvPr>
          <p:cNvSpPr/>
          <p:nvPr/>
        </p:nvSpPr>
        <p:spPr>
          <a:xfrm>
            <a:off x="4088606" y="534954"/>
            <a:ext cx="4014788" cy="1236860"/>
          </a:xfrm>
          <a:prstGeom prst="downArrowCallout">
            <a:avLst>
              <a:gd name="adj1" fmla="val 59654"/>
              <a:gd name="adj2" fmla="val 53879"/>
              <a:gd name="adj3" fmla="val 25000"/>
              <a:gd name="adj4" fmla="val 6497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3</a:t>
            </a:r>
          </a:p>
        </p:txBody>
      </p:sp>
      <p:sp>
        <p:nvSpPr>
          <p:cNvPr id="3" name="Rectangle 2">
            <a:extLst>
              <a:ext uri="{FF2B5EF4-FFF2-40B4-BE49-F238E27FC236}">
                <a16:creationId xmlns:a16="http://schemas.microsoft.com/office/drawing/2014/main" id="{315DB386-CE6C-48EF-8270-D30E3249E511}"/>
              </a:ext>
            </a:extLst>
          </p:cNvPr>
          <p:cNvSpPr/>
          <p:nvPr/>
        </p:nvSpPr>
        <p:spPr>
          <a:xfrm>
            <a:off x="1514475" y="1771650"/>
            <a:ext cx="4371975" cy="436245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Thông tin được ghi chép khác với truyện kể in thông thường ở chỗ: ngoài VB còn có thêm các yếu tố cấu trúc lời nói, hoạt động giao tiếp, tâm lí, cảm xúc người kể và người nghe cùng với cảm nhận của người ghi chép. Những yếu tố này làm cho bản ghi chép có vẻ “rườm rà” hơn nhưng chứa nhiều thông tin hơn.</a:t>
            </a:r>
            <a:endParaRPr lang="en-US">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7A37489-17F3-4A5B-B5F1-264DF85BAD78}"/>
              </a:ext>
            </a:extLst>
          </p:cNvPr>
          <p:cNvSpPr/>
          <p:nvPr/>
        </p:nvSpPr>
        <p:spPr>
          <a:xfrm>
            <a:off x="6629401" y="1771650"/>
            <a:ext cx="4238054" cy="436245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8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Bản ghi chép này không thể mang đi in để độc giả thưởng thức, vì nó chỉ phục vụ tốt nhất cho hoạt động nghiên cứu một vấn đề văn học dân gian. Nếu muốn in, cần biên tập lại theo một hình thức thích hợp.</a:t>
            </a:r>
            <a:endParaRPr lang="en-US" sz="200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38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Down Arrow 1">
            <a:extLst>
              <a:ext uri="{FF2B5EF4-FFF2-40B4-BE49-F238E27FC236}">
                <a16:creationId xmlns:a16="http://schemas.microsoft.com/office/drawing/2014/main" id="{F5B113B7-D517-48C0-85EA-F8B42EC8E128}"/>
              </a:ext>
            </a:extLst>
          </p:cNvPr>
          <p:cNvSpPr/>
          <p:nvPr/>
        </p:nvSpPr>
        <p:spPr>
          <a:xfrm>
            <a:off x="4088606" y="534954"/>
            <a:ext cx="4014788" cy="1236860"/>
          </a:xfrm>
          <a:prstGeom prst="downArrowCallout">
            <a:avLst>
              <a:gd name="adj1" fmla="val 59654"/>
              <a:gd name="adj2" fmla="val 53879"/>
              <a:gd name="adj3" fmla="val 25000"/>
              <a:gd name="adj4" fmla="val 6497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4</a:t>
            </a:r>
          </a:p>
        </p:txBody>
      </p:sp>
      <p:sp>
        <p:nvSpPr>
          <p:cNvPr id="3" name="Rectangle 2">
            <a:extLst>
              <a:ext uri="{FF2B5EF4-FFF2-40B4-BE49-F238E27FC236}">
                <a16:creationId xmlns:a16="http://schemas.microsoft.com/office/drawing/2014/main" id="{315DB386-CE6C-48EF-8270-D30E3249E511}"/>
              </a:ext>
            </a:extLst>
          </p:cNvPr>
          <p:cNvSpPr/>
          <p:nvPr/>
        </p:nvSpPr>
        <p:spPr>
          <a:xfrm>
            <a:off x="605455" y="1811180"/>
            <a:ext cx="3302795" cy="436245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Chuẩn bị bản ghi chép lại loại nội dung truyện kể dân gian qua cách thức trải nghiệm thực tiễn theo mẫu gồm các yếu tố: </a:t>
            </a:r>
            <a:r>
              <a:rPr lang="vi-VN" sz="26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Diễn biến hoạt động kể - nghe kể; VB qua lời kể; Theo dõi, cảm nhận.</a:t>
            </a:r>
            <a:endParaRPr lang="en-US" sz="26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7A37489-17F3-4A5B-B5F1-264DF85BAD78}"/>
              </a:ext>
            </a:extLst>
          </p:cNvPr>
          <p:cNvSpPr/>
          <p:nvPr/>
        </p:nvSpPr>
        <p:spPr>
          <a:xfrm>
            <a:off x="4264246" y="1811180"/>
            <a:ext cx="3302795" cy="436245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vi-VN" sz="2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 tham gia trải nghiệm cần lưu ý để ghi chép cả 3 yếu tố. Nếu thấy khó khăn, có thể sử dụng thiết bị để hỗ trợ ghi âm, ghi hình,… Sau đó sẽ chép lại phần VB, còn phần diễn biến và cảm nhận thì phải ghi ngay tại lúc diễn ra sự kiện.</a:t>
            </a:r>
            <a:endParaRPr lang="en-US" sz="2400">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3740D2F4-24B3-4AA0-BA95-CA83781149F1}"/>
              </a:ext>
            </a:extLst>
          </p:cNvPr>
          <p:cNvGrpSpPr/>
          <p:nvPr/>
        </p:nvGrpSpPr>
        <p:grpSpPr>
          <a:xfrm>
            <a:off x="7567041" y="1771814"/>
            <a:ext cx="4259881" cy="4700423"/>
            <a:chOff x="7567041" y="1771814"/>
            <a:chExt cx="4259881" cy="4700423"/>
          </a:xfrm>
        </p:grpSpPr>
        <p:pic>
          <p:nvPicPr>
            <p:cNvPr id="5" name="Picture 4">
              <a:extLst>
                <a:ext uri="{FF2B5EF4-FFF2-40B4-BE49-F238E27FC236}">
                  <a16:creationId xmlns:a16="http://schemas.microsoft.com/office/drawing/2014/main" id="{8D36083C-DEF6-4C98-B836-538EA6D34A5A}"/>
                </a:ext>
              </a:extLst>
            </p:cNvPr>
            <p:cNvPicPr>
              <a:picLocks noChangeAspect="1"/>
            </p:cNvPicPr>
            <p:nvPr/>
          </p:nvPicPr>
          <p:blipFill>
            <a:blip r:embed="rId2"/>
            <a:stretch>
              <a:fillRect/>
            </a:stretch>
          </p:blipFill>
          <p:spPr>
            <a:xfrm>
              <a:off x="7567041" y="1771814"/>
              <a:ext cx="4259881" cy="4700423"/>
            </a:xfrm>
            <a:prstGeom prst="rect">
              <a:avLst/>
            </a:prstGeom>
          </p:spPr>
        </p:pic>
        <p:sp>
          <p:nvSpPr>
            <p:cNvPr id="11" name="TextBox 10">
              <a:extLst>
                <a:ext uri="{FF2B5EF4-FFF2-40B4-BE49-F238E27FC236}">
                  <a16:creationId xmlns:a16="http://schemas.microsoft.com/office/drawing/2014/main" id="{CEBF8A8E-36F0-40F5-8DD7-F8CEA2002B2E}"/>
                </a:ext>
              </a:extLst>
            </p:cNvPr>
            <p:cNvSpPr txBox="1"/>
            <p:nvPr/>
          </p:nvSpPr>
          <p:spPr>
            <a:xfrm>
              <a:off x="8235156" y="2222690"/>
              <a:ext cx="3283744" cy="3539430"/>
            </a:xfrm>
            <a:prstGeom prst="rect">
              <a:avLst/>
            </a:prstGeom>
            <a:noFill/>
          </p:spPr>
          <p:txBody>
            <a:bodyPr wrap="square">
              <a:spAutoFit/>
            </a:bodyPr>
            <a:lstStyle/>
            <a:p>
              <a:r>
                <a:rPr lang="vi-VN" sz="2800" dirty="0">
                  <a:solidFill>
                    <a:srgbClr val="0D0D0D"/>
                  </a:solidFill>
                  <a:effectLst/>
                  <a:latin typeface="Times New Roman" panose="02020603050405020304" pitchFamily="18" charset="0"/>
                  <a:ea typeface="Times New Roman" panose="02020603050405020304" pitchFamily="18" charset="0"/>
                </a:rPr>
                <a:t>Chú ý VB phải trung thực vơí lời kể, cảm nhận phải trung thực với bản thân mình. Nếu làm việc nhóm, có thể phân công nhau mỗi người một nhiệm vụ </a:t>
              </a:r>
              <a:endParaRPr lang="en-US" sz="2800" dirty="0"/>
            </a:p>
          </p:txBody>
        </p:sp>
      </p:grpSp>
    </p:spTree>
    <p:extLst>
      <p:ext uri="{BB962C8B-B14F-4D97-AF65-F5344CB8AC3E}">
        <p14:creationId xmlns:p14="http://schemas.microsoft.com/office/powerpoint/2010/main" val="10146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A3262-A55F-4BE2-B5D1-6D8093AFDF38}"/>
              </a:ext>
            </a:extLst>
          </p:cNvPr>
          <p:cNvSpPr txBox="1"/>
          <p:nvPr/>
        </p:nvSpPr>
        <p:spPr>
          <a:xfrm>
            <a:off x="679450" y="78345"/>
            <a:ext cx="10833100" cy="105195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HS ghi chép lại một sự kiện văn hoá mà bạn trực tiếp tham gia: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98C064B-0FB8-4061-B8B8-69FD828E9E2E}"/>
              </a:ext>
            </a:extLst>
          </p:cNvPr>
          <p:cNvGrpSpPr/>
          <p:nvPr/>
        </p:nvGrpSpPr>
        <p:grpSpPr>
          <a:xfrm>
            <a:off x="1023634" y="1008063"/>
            <a:ext cx="10144731" cy="5157787"/>
            <a:chOff x="965690" y="2074816"/>
            <a:chExt cx="10144731" cy="5157787"/>
          </a:xfrm>
        </p:grpSpPr>
        <p:sp>
          <p:nvSpPr>
            <p:cNvPr id="6" name="Freeform: Shape 5">
              <a:extLst>
                <a:ext uri="{FF2B5EF4-FFF2-40B4-BE49-F238E27FC236}">
                  <a16:creationId xmlns:a16="http://schemas.microsoft.com/office/drawing/2014/main" id="{54DC5BB9-D4BD-4905-85EE-7BDCAFA2A24C}"/>
                </a:ext>
              </a:extLst>
            </p:cNvPr>
            <p:cNvSpPr/>
            <p:nvPr/>
          </p:nvSpPr>
          <p:spPr>
            <a:xfrm>
              <a:off x="6038056" y="2898897"/>
              <a:ext cx="3976822" cy="460128"/>
            </a:xfrm>
            <a:custGeom>
              <a:avLst/>
              <a:gdLst/>
              <a:ahLst/>
              <a:cxnLst/>
              <a:rect l="0" t="0" r="0" b="0"/>
              <a:pathLst>
                <a:path>
                  <a:moveTo>
                    <a:pt x="0" y="0"/>
                  </a:moveTo>
                  <a:lnTo>
                    <a:pt x="0" y="230064"/>
                  </a:lnTo>
                  <a:lnTo>
                    <a:pt x="3976822" y="230064"/>
                  </a:lnTo>
                  <a:lnTo>
                    <a:pt x="3976822" y="46012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A5143B98-9FEC-49A4-9023-C876736EF1F8}"/>
                </a:ext>
              </a:extLst>
            </p:cNvPr>
            <p:cNvSpPr/>
            <p:nvPr/>
          </p:nvSpPr>
          <p:spPr>
            <a:xfrm>
              <a:off x="6038056" y="2898897"/>
              <a:ext cx="1325607" cy="460128"/>
            </a:xfrm>
            <a:custGeom>
              <a:avLst/>
              <a:gdLst/>
              <a:ahLst/>
              <a:cxnLst/>
              <a:rect l="0" t="0" r="0" b="0"/>
              <a:pathLst>
                <a:path>
                  <a:moveTo>
                    <a:pt x="0" y="0"/>
                  </a:moveTo>
                  <a:lnTo>
                    <a:pt x="0" y="230064"/>
                  </a:lnTo>
                  <a:lnTo>
                    <a:pt x="1325607" y="230064"/>
                  </a:lnTo>
                  <a:lnTo>
                    <a:pt x="1325607" y="46012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D3B31809-6993-45C5-9DB3-FC50569B0F8F}"/>
                </a:ext>
              </a:extLst>
            </p:cNvPr>
            <p:cNvSpPr/>
            <p:nvPr/>
          </p:nvSpPr>
          <p:spPr>
            <a:xfrm>
              <a:off x="4712448" y="2898897"/>
              <a:ext cx="1325607" cy="460128"/>
            </a:xfrm>
            <a:custGeom>
              <a:avLst/>
              <a:gdLst/>
              <a:ahLst/>
              <a:cxnLst/>
              <a:rect l="0" t="0" r="0" b="0"/>
              <a:pathLst>
                <a:path>
                  <a:moveTo>
                    <a:pt x="1325607" y="0"/>
                  </a:moveTo>
                  <a:lnTo>
                    <a:pt x="1325607" y="230064"/>
                  </a:lnTo>
                  <a:lnTo>
                    <a:pt x="0" y="230064"/>
                  </a:lnTo>
                  <a:lnTo>
                    <a:pt x="0" y="46012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849E01D-C462-45A9-9453-803426548A8E}"/>
                </a:ext>
              </a:extLst>
            </p:cNvPr>
            <p:cNvSpPr/>
            <p:nvPr/>
          </p:nvSpPr>
          <p:spPr>
            <a:xfrm>
              <a:off x="2061233" y="2898897"/>
              <a:ext cx="3976822" cy="460128"/>
            </a:xfrm>
            <a:custGeom>
              <a:avLst/>
              <a:gdLst/>
              <a:ahLst/>
              <a:cxnLst/>
              <a:rect l="0" t="0" r="0" b="0"/>
              <a:pathLst>
                <a:path>
                  <a:moveTo>
                    <a:pt x="3976822" y="0"/>
                  </a:moveTo>
                  <a:lnTo>
                    <a:pt x="3976822" y="230064"/>
                  </a:lnTo>
                  <a:lnTo>
                    <a:pt x="0" y="230064"/>
                  </a:lnTo>
                  <a:lnTo>
                    <a:pt x="0" y="46012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4FB5BA03-5145-4B73-9449-7CA3638922E6}"/>
                </a:ext>
              </a:extLst>
            </p:cNvPr>
            <p:cNvSpPr/>
            <p:nvPr/>
          </p:nvSpPr>
          <p:spPr>
            <a:xfrm>
              <a:off x="4180680" y="2074816"/>
              <a:ext cx="3714750" cy="824080"/>
            </a:xfrm>
            <a:custGeom>
              <a:avLst/>
              <a:gdLst>
                <a:gd name="connsiteX0" fmla="*/ 0 w 2191086"/>
                <a:gd name="connsiteY0" fmla="*/ 0 h 1095543"/>
                <a:gd name="connsiteX1" fmla="*/ 2191086 w 2191086"/>
                <a:gd name="connsiteY1" fmla="*/ 0 h 1095543"/>
                <a:gd name="connsiteX2" fmla="*/ 2191086 w 2191086"/>
                <a:gd name="connsiteY2" fmla="*/ 1095543 h 1095543"/>
                <a:gd name="connsiteX3" fmla="*/ 0 w 2191086"/>
                <a:gd name="connsiteY3" fmla="*/ 1095543 h 1095543"/>
                <a:gd name="connsiteX4" fmla="*/ 0 w 2191086"/>
                <a:gd name="connsiteY4" fmla="*/ 0 h 109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086" h="1095543">
                  <a:moveTo>
                    <a:pt x="0" y="0"/>
                  </a:moveTo>
                  <a:lnTo>
                    <a:pt x="2191086" y="0"/>
                  </a:lnTo>
                  <a:lnTo>
                    <a:pt x="2191086" y="1095543"/>
                  </a:lnTo>
                  <a:lnTo>
                    <a:pt x="0" y="109554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3600" b="1" kern="1200" dirty="0">
                  <a:latin typeface="+mj-lt"/>
                </a:rPr>
                <a:t>Các tiến hành</a:t>
              </a:r>
              <a:endParaRPr lang="en-US" sz="3600" kern="1200" dirty="0">
                <a:latin typeface="+mj-lt"/>
              </a:endParaRPr>
            </a:p>
          </p:txBody>
        </p:sp>
        <p:sp>
          <p:nvSpPr>
            <p:cNvPr id="11" name="Freeform: Shape 10">
              <a:extLst>
                <a:ext uri="{FF2B5EF4-FFF2-40B4-BE49-F238E27FC236}">
                  <a16:creationId xmlns:a16="http://schemas.microsoft.com/office/drawing/2014/main" id="{6BA0F886-910E-4ACB-8563-24C2F6D031DB}"/>
                </a:ext>
              </a:extLst>
            </p:cNvPr>
            <p:cNvSpPr/>
            <p:nvPr/>
          </p:nvSpPr>
          <p:spPr>
            <a:xfrm>
              <a:off x="965690" y="3359025"/>
              <a:ext cx="2191086" cy="3873578"/>
            </a:xfrm>
            <a:custGeom>
              <a:avLst/>
              <a:gdLst>
                <a:gd name="connsiteX0" fmla="*/ 0 w 2191086"/>
                <a:gd name="connsiteY0" fmla="*/ 0 h 1095543"/>
                <a:gd name="connsiteX1" fmla="*/ 2191086 w 2191086"/>
                <a:gd name="connsiteY1" fmla="*/ 0 h 1095543"/>
                <a:gd name="connsiteX2" fmla="*/ 2191086 w 2191086"/>
                <a:gd name="connsiteY2" fmla="*/ 1095543 h 1095543"/>
                <a:gd name="connsiteX3" fmla="*/ 0 w 2191086"/>
                <a:gd name="connsiteY3" fmla="*/ 1095543 h 1095543"/>
                <a:gd name="connsiteX4" fmla="*/ 0 w 2191086"/>
                <a:gd name="connsiteY4" fmla="*/ 0 h 109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086" h="1095543">
                  <a:moveTo>
                    <a:pt x="0" y="0"/>
                  </a:moveTo>
                  <a:lnTo>
                    <a:pt x="2191086" y="0"/>
                  </a:lnTo>
                  <a:lnTo>
                    <a:pt x="2191086" y="1095543"/>
                  </a:lnTo>
                  <a:lnTo>
                    <a:pt x="0" y="109554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2800" kern="1200" dirty="0">
                  <a:latin typeface="+mj-lt"/>
                </a:rPr>
                <a:t>HS chọn lễ hội, sự kiện văn hoá có liên quan đến vấn đề nghiên cứu</a:t>
              </a:r>
              <a:endParaRPr lang="en-US" sz="2800" kern="1200" dirty="0">
                <a:latin typeface="+mj-lt"/>
              </a:endParaRPr>
            </a:p>
          </p:txBody>
        </p:sp>
        <p:sp>
          <p:nvSpPr>
            <p:cNvPr id="12" name="Freeform: Shape 11">
              <a:extLst>
                <a:ext uri="{FF2B5EF4-FFF2-40B4-BE49-F238E27FC236}">
                  <a16:creationId xmlns:a16="http://schemas.microsoft.com/office/drawing/2014/main" id="{4B40FBC7-FC87-4FD5-BA3E-2D1B2D261D74}"/>
                </a:ext>
              </a:extLst>
            </p:cNvPr>
            <p:cNvSpPr/>
            <p:nvPr/>
          </p:nvSpPr>
          <p:spPr>
            <a:xfrm>
              <a:off x="3616905" y="3359025"/>
              <a:ext cx="2191086" cy="3873578"/>
            </a:xfrm>
            <a:custGeom>
              <a:avLst/>
              <a:gdLst>
                <a:gd name="connsiteX0" fmla="*/ 0 w 2191086"/>
                <a:gd name="connsiteY0" fmla="*/ 0 h 1095543"/>
                <a:gd name="connsiteX1" fmla="*/ 2191086 w 2191086"/>
                <a:gd name="connsiteY1" fmla="*/ 0 h 1095543"/>
                <a:gd name="connsiteX2" fmla="*/ 2191086 w 2191086"/>
                <a:gd name="connsiteY2" fmla="*/ 1095543 h 1095543"/>
                <a:gd name="connsiteX3" fmla="*/ 0 w 2191086"/>
                <a:gd name="connsiteY3" fmla="*/ 1095543 h 1095543"/>
                <a:gd name="connsiteX4" fmla="*/ 0 w 2191086"/>
                <a:gd name="connsiteY4" fmla="*/ 0 h 109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086" h="1095543">
                  <a:moveTo>
                    <a:pt x="0" y="0"/>
                  </a:moveTo>
                  <a:lnTo>
                    <a:pt x="2191086" y="0"/>
                  </a:lnTo>
                  <a:lnTo>
                    <a:pt x="2191086" y="1095543"/>
                  </a:lnTo>
                  <a:lnTo>
                    <a:pt x="0" y="109554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2800" kern="1200" dirty="0">
                  <a:latin typeface="+mj-lt"/>
                </a:rPr>
                <a:t>Liên hệ với người tổ chức để tham dự nghiên cứu. Việc này cần làm trước khi sự kiện diễn ra.</a:t>
              </a:r>
              <a:endParaRPr lang="en-US" sz="2800" kern="1200" dirty="0">
                <a:latin typeface="+mj-lt"/>
              </a:endParaRPr>
            </a:p>
          </p:txBody>
        </p:sp>
        <p:sp>
          <p:nvSpPr>
            <p:cNvPr id="13" name="Freeform: Shape 12">
              <a:extLst>
                <a:ext uri="{FF2B5EF4-FFF2-40B4-BE49-F238E27FC236}">
                  <a16:creationId xmlns:a16="http://schemas.microsoft.com/office/drawing/2014/main" id="{5097B2F9-DA99-4DA6-AE6D-B078B8CDBC30}"/>
                </a:ext>
              </a:extLst>
            </p:cNvPr>
            <p:cNvSpPr/>
            <p:nvPr/>
          </p:nvSpPr>
          <p:spPr>
            <a:xfrm>
              <a:off x="6268120" y="3359025"/>
              <a:ext cx="2191086" cy="3873578"/>
            </a:xfrm>
            <a:custGeom>
              <a:avLst/>
              <a:gdLst>
                <a:gd name="connsiteX0" fmla="*/ 0 w 2191086"/>
                <a:gd name="connsiteY0" fmla="*/ 0 h 1095543"/>
                <a:gd name="connsiteX1" fmla="*/ 2191086 w 2191086"/>
                <a:gd name="connsiteY1" fmla="*/ 0 h 1095543"/>
                <a:gd name="connsiteX2" fmla="*/ 2191086 w 2191086"/>
                <a:gd name="connsiteY2" fmla="*/ 1095543 h 1095543"/>
                <a:gd name="connsiteX3" fmla="*/ 0 w 2191086"/>
                <a:gd name="connsiteY3" fmla="*/ 1095543 h 1095543"/>
                <a:gd name="connsiteX4" fmla="*/ 0 w 2191086"/>
                <a:gd name="connsiteY4" fmla="*/ 0 h 109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086" h="1095543">
                  <a:moveTo>
                    <a:pt x="0" y="0"/>
                  </a:moveTo>
                  <a:lnTo>
                    <a:pt x="2191086" y="0"/>
                  </a:lnTo>
                  <a:lnTo>
                    <a:pt x="2191086" y="1095543"/>
                  </a:lnTo>
                  <a:lnTo>
                    <a:pt x="0" y="109554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2800" kern="1200" dirty="0">
                  <a:latin typeface="+mj-lt"/>
                </a:rPr>
                <a:t>Chuẩn bị, dự đoán trước những tình huống có thể xảy ra, những mốc thời gian và những sự kiện cần theo dõi để tránh lỡ cơ hội.</a:t>
              </a:r>
              <a:endParaRPr lang="en-US" sz="2800" kern="1200" dirty="0">
                <a:latin typeface="+mj-lt"/>
              </a:endParaRPr>
            </a:p>
          </p:txBody>
        </p:sp>
        <p:sp>
          <p:nvSpPr>
            <p:cNvPr id="14" name="Freeform: Shape 13">
              <a:extLst>
                <a:ext uri="{FF2B5EF4-FFF2-40B4-BE49-F238E27FC236}">
                  <a16:creationId xmlns:a16="http://schemas.microsoft.com/office/drawing/2014/main" id="{83E738BD-1C08-4D5F-BE02-38FB7F4431BC}"/>
                </a:ext>
              </a:extLst>
            </p:cNvPr>
            <p:cNvSpPr/>
            <p:nvPr/>
          </p:nvSpPr>
          <p:spPr>
            <a:xfrm>
              <a:off x="8919335" y="3359025"/>
              <a:ext cx="2191086" cy="3873578"/>
            </a:xfrm>
            <a:custGeom>
              <a:avLst/>
              <a:gdLst>
                <a:gd name="connsiteX0" fmla="*/ 0 w 2191086"/>
                <a:gd name="connsiteY0" fmla="*/ 0 h 1095543"/>
                <a:gd name="connsiteX1" fmla="*/ 2191086 w 2191086"/>
                <a:gd name="connsiteY1" fmla="*/ 0 h 1095543"/>
                <a:gd name="connsiteX2" fmla="*/ 2191086 w 2191086"/>
                <a:gd name="connsiteY2" fmla="*/ 1095543 h 1095543"/>
                <a:gd name="connsiteX3" fmla="*/ 0 w 2191086"/>
                <a:gd name="connsiteY3" fmla="*/ 1095543 h 1095543"/>
                <a:gd name="connsiteX4" fmla="*/ 0 w 2191086"/>
                <a:gd name="connsiteY4" fmla="*/ 0 h 109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086" h="1095543">
                  <a:moveTo>
                    <a:pt x="0" y="0"/>
                  </a:moveTo>
                  <a:lnTo>
                    <a:pt x="2191086" y="0"/>
                  </a:lnTo>
                  <a:lnTo>
                    <a:pt x="2191086" y="1095543"/>
                  </a:lnTo>
                  <a:lnTo>
                    <a:pt x="0" y="109554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2800" kern="1200" dirty="0">
                  <a:latin typeface="+mj-lt"/>
                </a:rPr>
                <a:t>Phân công nhiệm vụ các thành viên trong nhóm</a:t>
              </a:r>
              <a:endParaRPr lang="en-US" sz="2800" kern="1200" dirty="0">
                <a:latin typeface="+mj-lt"/>
              </a:endParaRPr>
            </a:p>
          </p:txBody>
        </p:sp>
      </p:grpSp>
    </p:spTree>
    <p:extLst>
      <p:ext uri="{BB962C8B-B14F-4D97-AF65-F5344CB8AC3E}">
        <p14:creationId xmlns:p14="http://schemas.microsoft.com/office/powerpoint/2010/main" val="173782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B5B661-7985-43D5-A7CE-334FF2A937F4}"/>
              </a:ext>
            </a:extLst>
          </p:cNvPr>
          <p:cNvGraphicFramePr>
            <a:graphicFrameLocks noGrp="1"/>
          </p:cNvGraphicFramePr>
          <p:nvPr>
            <p:extLst>
              <p:ext uri="{D42A27DB-BD31-4B8C-83A1-F6EECF244321}">
                <p14:modId xmlns:p14="http://schemas.microsoft.com/office/powerpoint/2010/main" val="1224503852"/>
              </p:ext>
            </p:extLst>
          </p:nvPr>
        </p:nvGraphicFramePr>
        <p:xfrm>
          <a:off x="660400" y="425069"/>
          <a:ext cx="10833100" cy="6276594"/>
        </p:xfrm>
        <a:graphic>
          <a:graphicData uri="http://schemas.openxmlformats.org/drawingml/2006/table">
            <a:tbl>
              <a:tblPr firstRow="1" firstCol="1" bandRow="1">
                <a:tableStyleId>{ED083AE6-46FA-4A59-8FB0-9F97EB10719F}</a:tableStyleId>
              </a:tblPr>
              <a:tblGrid>
                <a:gridCol w="7683500">
                  <a:extLst>
                    <a:ext uri="{9D8B030D-6E8A-4147-A177-3AD203B41FA5}">
                      <a16:colId xmlns:a16="http://schemas.microsoft.com/office/drawing/2014/main" val="812035107"/>
                    </a:ext>
                  </a:extLst>
                </a:gridCol>
                <a:gridCol w="3149600">
                  <a:extLst>
                    <a:ext uri="{9D8B030D-6E8A-4147-A177-3AD203B41FA5}">
                      <a16:colId xmlns:a16="http://schemas.microsoft.com/office/drawing/2014/main" val="3687754805"/>
                    </a:ext>
                  </a:extLst>
                </a:gridCol>
              </a:tblGrid>
              <a:tr h="2956322">
                <a:tc>
                  <a:txBody>
                    <a:bodyPr/>
                    <a:lstStyle/>
                    <a:p>
                      <a:pPr algn="ctr">
                        <a:lnSpc>
                          <a:spcPct val="115000"/>
                        </a:lnSpc>
                        <a:spcBef>
                          <a:spcPts val="600"/>
                        </a:spcBef>
                        <a:spcAft>
                          <a:spcPts val="600"/>
                        </a:spcAft>
                        <a:tabLst>
                          <a:tab pos="1386840" algn="l"/>
                        </a:tabLst>
                      </a:pPr>
                      <a:r>
                        <a:rPr lang="en-US" sz="2400" b="1" dirty="0">
                          <a:solidFill>
                            <a:srgbClr val="FF0000"/>
                          </a:solidFill>
                          <a:effectLst/>
                          <a:latin typeface="Times New Roman" panose="02020603050405020304" pitchFamily="18" charset="0"/>
                          <a:cs typeface="Times New Roman" panose="02020603050405020304" pitchFamily="18" charset="0"/>
                        </a:rPr>
                        <a:t>PHIẾU GHI CHÉP TRẢI NGHIỆM THỰC TIỄN</a:t>
                      </a:r>
                      <a:endParaRPr lang="en-US" sz="2400" dirty="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Miêu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tả</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bối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cảnh</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gian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địa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đích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trải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nghiệm</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tham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gia</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huống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nên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chuyện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tc>
                  <a:txBody>
                    <a:bodyPr/>
                    <a:lstStyle/>
                    <a:p>
                      <a:pPr algn="l"/>
                      <a:endParaRPr lang="en-US" sz="2800" dirty="0">
                        <a:latin typeface="Times New Roman" panose="02020603050405020304" pitchFamily="18" charset="0"/>
                        <a:cs typeface="Times New Roman" panose="02020603050405020304" pitchFamily="18" charset="0"/>
                      </a:endParaRPr>
                    </a:p>
                  </a:txBody>
                  <a:tcPr marL="77645" marR="77645" marT="38822" marB="38822"/>
                </a:tc>
                <a:extLst>
                  <a:ext uri="{0D108BD9-81ED-4DB2-BD59-A6C34878D82A}">
                    <a16:rowId xmlns:a16="http://schemas.microsoft.com/office/drawing/2014/main" val="780412779"/>
                  </a:ext>
                </a:extLst>
              </a:tr>
              <a:tr h="504043">
                <a:tc>
                  <a:txBody>
                    <a:bodyPr/>
                    <a:lstStyle/>
                    <a:p>
                      <a:pPr algn="l">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Kết cấu sự việc</a:t>
                      </a:r>
                      <a:endParaRPr lang="en-US" sz="280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a:solidFill>
                            <a:srgbClr val="0D0D0D"/>
                          </a:solidFill>
                          <a:effectLst/>
                          <a:latin typeface="Times New Roman" panose="02020603050405020304" pitchFamily="18" charset="0"/>
                          <a:cs typeface="Times New Roman" panose="02020603050405020304" pitchFamily="18" charset="0"/>
                        </a:rPr>
                        <a:t>Cảm nhận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tc>
                  <a:txBody>
                    <a:bodyPr/>
                    <a:lstStyle/>
                    <a:p>
                      <a:pPr algn="l">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extLst>
                  <a:ext uri="{0D108BD9-81ED-4DB2-BD59-A6C34878D82A}">
                    <a16:rowId xmlns:a16="http://schemas.microsoft.com/office/drawing/2014/main" val="2289467798"/>
                  </a:ext>
                </a:extLst>
              </a:tr>
              <a:tr h="890973">
                <a:tc>
                  <a:txBody>
                    <a:bodyPr/>
                    <a:lstStyle/>
                    <a:p>
                      <a:pPr algn="l">
                        <a:lnSpc>
                          <a:spcPct val="115000"/>
                        </a:lnSpc>
                        <a:spcBef>
                          <a:spcPts val="600"/>
                        </a:spcBef>
                        <a:spcAft>
                          <a:spcPts val="600"/>
                        </a:spcAft>
                        <a:tabLst>
                          <a:tab pos="1386840" algn="l"/>
                        </a:tabLst>
                      </a:pP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tc>
                  <a:txBody>
                    <a:bodyPr/>
                    <a:lstStyle/>
                    <a:p>
                      <a:pPr algn="l">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l">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extLst>
                  <a:ext uri="{0D108BD9-81ED-4DB2-BD59-A6C34878D82A}">
                    <a16:rowId xmlns:a16="http://schemas.microsoft.com/office/drawing/2014/main" val="290842953"/>
                  </a:ext>
                </a:extLst>
              </a:tr>
            </a:tbl>
          </a:graphicData>
        </a:graphic>
      </p:graphicFrame>
    </p:spTree>
    <p:extLst>
      <p:ext uri="{BB962C8B-B14F-4D97-AF65-F5344CB8AC3E}">
        <p14:creationId xmlns:p14="http://schemas.microsoft.com/office/powerpoint/2010/main" val="97920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312B75-2D63-4A1E-B694-461BA01AAB86}"/>
              </a:ext>
            </a:extLst>
          </p:cNvPr>
          <p:cNvPicPr>
            <a:picLocks noChangeAspect="1"/>
          </p:cNvPicPr>
          <p:nvPr/>
        </p:nvPicPr>
        <p:blipFill>
          <a:blip r:embed="rId2"/>
          <a:stretch>
            <a:fillRect/>
          </a:stretch>
        </p:blipFill>
        <p:spPr>
          <a:xfrm>
            <a:off x="314320" y="131297"/>
            <a:ext cx="854765" cy="825963"/>
          </a:xfrm>
          <a:prstGeom prst="rect">
            <a:avLst/>
          </a:prstGeom>
        </p:spPr>
      </p:pic>
      <p:sp>
        <p:nvSpPr>
          <p:cNvPr id="3" name="Oval 2">
            <a:extLst>
              <a:ext uri="{FF2B5EF4-FFF2-40B4-BE49-F238E27FC236}">
                <a16:creationId xmlns:a16="http://schemas.microsoft.com/office/drawing/2014/main" id="{E182F027-50A2-42B9-A269-6A1F4EC93BB9}"/>
              </a:ext>
            </a:extLst>
          </p:cNvPr>
          <p:cNvSpPr/>
          <p:nvPr/>
        </p:nvSpPr>
        <p:spPr>
          <a:xfrm>
            <a:off x="495796" y="27281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2BD04D-3CF8-4F29-9574-5CB5064E2D13}"/>
              </a:ext>
            </a:extLst>
          </p:cNvPr>
          <p:cNvSpPr txBox="1"/>
          <p:nvPr/>
        </p:nvSpPr>
        <p:spPr>
          <a:xfrm>
            <a:off x="679450" y="174153"/>
            <a:ext cx="10833100" cy="1189108"/>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3. </a:t>
            </a:r>
            <a:r>
              <a:rPr lang="vi-VN" sz="32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XỬ LÍ, TỔNG HỢP THÔNG TIN</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D15BB75-2549-420F-A1EE-BAB519B93651}"/>
              </a:ext>
            </a:extLst>
          </p:cNvPr>
          <p:cNvSpPr txBox="1"/>
          <p:nvPr/>
        </p:nvSpPr>
        <p:spPr>
          <a:xfrm>
            <a:off x="741702" y="855894"/>
            <a:ext cx="6093618" cy="55643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a. </a:t>
            </a:r>
            <a:r>
              <a:rPr lang="en-US" sz="2800" b="1" dirty="0" err="1">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Xử</a:t>
            </a:r>
            <a:r>
              <a:rPr lang="en-US" sz="2800" b="1" dirty="0">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lí</a:t>
            </a:r>
            <a:r>
              <a:rPr lang="en-US" sz="2800" b="1" dirty="0">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thông</a:t>
            </a:r>
            <a:r>
              <a:rPr lang="en-US" sz="2800" b="1" dirty="0">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 tin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BF484371-EA1F-4E27-92B1-4DE9589CFAB8}"/>
              </a:ext>
            </a:extLst>
          </p:cNvPr>
          <p:cNvGraphicFramePr>
            <a:graphicFrameLocks noGrp="1"/>
          </p:cNvGraphicFramePr>
          <p:nvPr>
            <p:extLst>
              <p:ext uri="{D42A27DB-BD31-4B8C-83A1-F6EECF244321}">
                <p14:modId xmlns:p14="http://schemas.microsoft.com/office/powerpoint/2010/main" val="2923428522"/>
              </p:ext>
            </p:extLst>
          </p:nvPr>
        </p:nvGraphicFramePr>
        <p:xfrm>
          <a:off x="685801" y="1796734"/>
          <a:ext cx="10833099" cy="3880104"/>
        </p:xfrm>
        <a:graphic>
          <a:graphicData uri="http://schemas.openxmlformats.org/drawingml/2006/table">
            <a:tbl>
              <a:tblPr firstRow="1" bandRow="1">
                <a:tableStyleId>{5C22544A-7EE6-4342-B048-85BDC9FD1C3A}</a:tableStyleId>
              </a:tblPr>
              <a:tblGrid>
                <a:gridCol w="3611033">
                  <a:extLst>
                    <a:ext uri="{9D8B030D-6E8A-4147-A177-3AD203B41FA5}">
                      <a16:colId xmlns:a16="http://schemas.microsoft.com/office/drawing/2014/main" val="2141621475"/>
                    </a:ext>
                  </a:extLst>
                </a:gridCol>
                <a:gridCol w="3611033">
                  <a:extLst>
                    <a:ext uri="{9D8B030D-6E8A-4147-A177-3AD203B41FA5}">
                      <a16:colId xmlns:a16="http://schemas.microsoft.com/office/drawing/2014/main" val="1590923976"/>
                    </a:ext>
                  </a:extLst>
                </a:gridCol>
                <a:gridCol w="3611033">
                  <a:extLst>
                    <a:ext uri="{9D8B030D-6E8A-4147-A177-3AD203B41FA5}">
                      <a16:colId xmlns:a16="http://schemas.microsoft.com/office/drawing/2014/main" val="1130539775"/>
                    </a:ext>
                  </a:extLst>
                </a:gridCol>
              </a:tblGrid>
              <a:tr h="370840">
                <a:tc>
                  <a:txBody>
                    <a:bodyPr/>
                    <a:lstStyle/>
                    <a:p>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1, 2</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3, 4</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5, 6</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1699227"/>
                  </a:ext>
                </a:extLst>
              </a:tr>
              <a:tr h="370840">
                <a:tc>
                  <a:txBody>
                    <a:bodyPr/>
                    <a:lstStyle/>
                    <a:p>
                      <a:pPr algn="just">
                        <a:lnSpc>
                          <a:spcPct val="115000"/>
                        </a:lnSpc>
                        <a:spcBef>
                          <a:spcPts val="600"/>
                        </a:spcBef>
                        <a:spcAft>
                          <a:spcPts val="600"/>
                        </a:spcAft>
                      </a:pP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lề</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Bef>
                          <a:spcPts val="600"/>
                        </a:spcBef>
                        <a:spcAft>
                          <a:spcPts val="600"/>
                        </a:spcAft>
                      </a:pP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VB.</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Bef>
                          <a:spcPts val="600"/>
                        </a:spcBef>
                        <a:spcAft>
                          <a:spcPts val="600"/>
                        </a:spcAft>
                      </a:pP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Cornell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VB</a:t>
                      </a:r>
                      <a:r>
                        <a:rPr lang="en-US" sz="36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65862401"/>
                  </a:ext>
                </a:extLst>
              </a:tr>
            </a:tbl>
          </a:graphicData>
        </a:graphic>
      </p:graphicFrame>
    </p:spTree>
    <p:extLst>
      <p:ext uri="{BB962C8B-B14F-4D97-AF65-F5344CB8AC3E}">
        <p14:creationId xmlns:p14="http://schemas.microsoft.com/office/powerpoint/2010/main" val="91433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2C4FA4-F01D-4E32-8B3F-B125D6F6CC14}"/>
              </a:ext>
            </a:extLst>
          </p:cNvPr>
          <p:cNvSpPr txBox="1"/>
          <p:nvPr/>
        </p:nvSpPr>
        <p:spPr>
          <a:xfrm>
            <a:off x="660400" y="117575"/>
            <a:ext cx="10833100" cy="556434"/>
          </a:xfrm>
          <a:prstGeom prst="rect">
            <a:avLst/>
          </a:prstGeom>
          <a:noFill/>
        </p:spPr>
        <p:txBody>
          <a:bodyPr wrap="square">
            <a:spAutoFit/>
          </a:bodyPr>
          <a:lstStyle/>
          <a:p>
            <a:pPr algn="ct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Một</a:t>
            </a: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số</a:t>
            </a: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cách</a:t>
            </a: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xử</a:t>
            </a: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lí</a:t>
            </a: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thông</a:t>
            </a:r>
            <a:r>
              <a:rPr lang="en-US" sz="2800" b="1"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tin: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D2DC376-0410-4B6E-ABD0-32F43488EDDD}"/>
              </a:ext>
            </a:extLst>
          </p:cNvPr>
          <p:cNvGraphicFramePr>
            <a:graphicFrameLocks noGrp="1"/>
          </p:cNvGraphicFramePr>
          <p:nvPr>
            <p:extLst>
              <p:ext uri="{D42A27DB-BD31-4B8C-83A1-F6EECF244321}">
                <p14:modId xmlns:p14="http://schemas.microsoft.com/office/powerpoint/2010/main" val="187941208"/>
              </p:ext>
            </p:extLst>
          </p:nvPr>
        </p:nvGraphicFramePr>
        <p:xfrm>
          <a:off x="660400" y="674009"/>
          <a:ext cx="10833100" cy="5869497"/>
        </p:xfrm>
        <a:graphic>
          <a:graphicData uri="http://schemas.openxmlformats.org/drawingml/2006/table">
            <a:tbl>
              <a:tblPr firstRow="1" firstCol="1" bandRow="1">
                <a:tableStyleId>{ED083AE6-46FA-4A59-8FB0-9F97EB10719F}</a:tableStyleId>
              </a:tblPr>
              <a:tblGrid>
                <a:gridCol w="2104727">
                  <a:extLst>
                    <a:ext uri="{9D8B030D-6E8A-4147-A177-3AD203B41FA5}">
                      <a16:colId xmlns:a16="http://schemas.microsoft.com/office/drawing/2014/main" val="1888196679"/>
                    </a:ext>
                  </a:extLst>
                </a:gridCol>
                <a:gridCol w="4590035">
                  <a:extLst>
                    <a:ext uri="{9D8B030D-6E8A-4147-A177-3AD203B41FA5}">
                      <a16:colId xmlns:a16="http://schemas.microsoft.com/office/drawing/2014/main" val="3075090570"/>
                    </a:ext>
                  </a:extLst>
                </a:gridCol>
                <a:gridCol w="4138338">
                  <a:extLst>
                    <a:ext uri="{9D8B030D-6E8A-4147-A177-3AD203B41FA5}">
                      <a16:colId xmlns:a16="http://schemas.microsoft.com/office/drawing/2014/main" val="287250175"/>
                    </a:ext>
                  </a:extLst>
                </a:gridCol>
              </a:tblGrid>
              <a:tr h="84914">
                <a:tc>
                  <a:txBody>
                    <a:bodyPr/>
                    <a:lstStyle/>
                    <a:p>
                      <a:pPr algn="ctr">
                        <a:lnSpc>
                          <a:spcPct val="115000"/>
                        </a:lnSpc>
                        <a:spcBef>
                          <a:spcPts val="600"/>
                        </a:spcBef>
                        <a:spcAft>
                          <a:spcPts val="600"/>
                        </a:spcAft>
                      </a:pPr>
                      <a:r>
                        <a:rPr lang="en-US" sz="2700" b="1" dirty="0" err="1">
                          <a:solidFill>
                            <a:srgbClr val="0D0D0D"/>
                          </a:solidFill>
                          <a:effectLst/>
                          <a:latin typeface="Times New Roman" panose="02020603050405020304" pitchFamily="18" charset="0"/>
                          <a:cs typeface="Times New Roman" panose="02020603050405020304" pitchFamily="18" charset="0"/>
                        </a:rPr>
                        <a:t>Cách</a:t>
                      </a:r>
                      <a:r>
                        <a:rPr lang="en-US" sz="2700" b="1" dirty="0">
                          <a:solidFill>
                            <a:srgbClr val="0D0D0D"/>
                          </a:solidFill>
                          <a:effectLst/>
                          <a:latin typeface="Times New Roman" panose="02020603050405020304" pitchFamily="18" charset="0"/>
                          <a:cs typeface="Times New Roman" panose="02020603050405020304" pitchFamily="18" charset="0"/>
                        </a:rPr>
                        <a:t> </a:t>
                      </a:r>
                      <a:r>
                        <a:rPr lang="en-US" sz="2700" b="1" dirty="0" err="1">
                          <a:solidFill>
                            <a:srgbClr val="0D0D0D"/>
                          </a:solidFill>
                          <a:effectLst/>
                          <a:latin typeface="Times New Roman" panose="02020603050405020304" pitchFamily="18" charset="0"/>
                          <a:cs typeface="Times New Roman" panose="02020603050405020304" pitchFamily="18" charset="0"/>
                        </a:rPr>
                        <a:t>làm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solidFill>
                      <a:srgbClr val="FFFF00"/>
                    </a:solidFill>
                  </a:tcPr>
                </a:tc>
                <a:tc>
                  <a:txBody>
                    <a:bodyPr/>
                    <a:lstStyle/>
                    <a:p>
                      <a:pPr algn="ctr">
                        <a:lnSpc>
                          <a:spcPct val="115000"/>
                        </a:lnSpc>
                        <a:spcBef>
                          <a:spcPts val="600"/>
                        </a:spcBef>
                        <a:spcAft>
                          <a:spcPts val="600"/>
                        </a:spcAft>
                      </a:pPr>
                      <a:r>
                        <a:rPr lang="en-US" sz="2700" b="1" dirty="0" err="1">
                          <a:solidFill>
                            <a:srgbClr val="0D0D0D"/>
                          </a:solidFill>
                          <a:effectLst/>
                          <a:latin typeface="Times New Roman" panose="02020603050405020304" pitchFamily="18" charset="0"/>
                          <a:cs typeface="Times New Roman" panose="02020603050405020304" pitchFamily="18" charset="0"/>
                        </a:rPr>
                        <a:t>Ưu</a:t>
                      </a:r>
                      <a:r>
                        <a:rPr lang="en-US" sz="2700" b="1" dirty="0">
                          <a:solidFill>
                            <a:srgbClr val="0D0D0D"/>
                          </a:solidFill>
                          <a:effectLst/>
                          <a:latin typeface="Times New Roman" panose="02020603050405020304" pitchFamily="18" charset="0"/>
                          <a:cs typeface="Times New Roman" panose="02020603050405020304" pitchFamily="18" charset="0"/>
                        </a:rPr>
                        <a:t> </a:t>
                      </a:r>
                      <a:r>
                        <a:rPr lang="en-US" sz="2700" b="1" dirty="0" err="1">
                          <a:solidFill>
                            <a:srgbClr val="0D0D0D"/>
                          </a:solidFill>
                          <a:effectLst/>
                          <a:latin typeface="Times New Roman" panose="02020603050405020304" pitchFamily="18" charset="0"/>
                          <a:cs typeface="Times New Roman" panose="02020603050405020304" pitchFamily="18" charset="0"/>
                        </a:rPr>
                        <a:t>điểm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solidFill>
                      <a:srgbClr val="FFFF00"/>
                    </a:solidFill>
                  </a:tcPr>
                </a:tc>
                <a:tc>
                  <a:txBody>
                    <a:bodyPr/>
                    <a:lstStyle/>
                    <a:p>
                      <a:pPr algn="ctr">
                        <a:lnSpc>
                          <a:spcPct val="115000"/>
                        </a:lnSpc>
                        <a:spcBef>
                          <a:spcPts val="600"/>
                        </a:spcBef>
                        <a:spcAft>
                          <a:spcPts val="600"/>
                        </a:spcAft>
                      </a:pPr>
                      <a:r>
                        <a:rPr lang="en-US" sz="2700" b="1" dirty="0" err="1">
                          <a:solidFill>
                            <a:srgbClr val="0D0D0D"/>
                          </a:solidFill>
                          <a:effectLst/>
                          <a:latin typeface="Times New Roman" panose="02020603050405020304" pitchFamily="18" charset="0"/>
                          <a:cs typeface="Times New Roman" panose="02020603050405020304" pitchFamily="18" charset="0"/>
                        </a:rPr>
                        <a:t>Cách</a:t>
                      </a:r>
                      <a:r>
                        <a:rPr lang="en-US" sz="2700" b="1" dirty="0">
                          <a:solidFill>
                            <a:srgbClr val="0D0D0D"/>
                          </a:solidFill>
                          <a:effectLst/>
                          <a:latin typeface="Times New Roman" panose="02020603050405020304" pitchFamily="18" charset="0"/>
                          <a:cs typeface="Times New Roman" panose="02020603050405020304" pitchFamily="18" charset="0"/>
                        </a:rPr>
                        <a:t> </a:t>
                      </a:r>
                      <a:r>
                        <a:rPr lang="en-US" sz="2700" b="1" dirty="0" err="1">
                          <a:solidFill>
                            <a:srgbClr val="0D0D0D"/>
                          </a:solidFill>
                          <a:effectLst/>
                          <a:latin typeface="Times New Roman" panose="02020603050405020304" pitchFamily="18" charset="0"/>
                          <a:cs typeface="Times New Roman" panose="02020603050405020304" pitchFamily="18" charset="0"/>
                        </a:rPr>
                        <a:t>thực</a:t>
                      </a:r>
                      <a:r>
                        <a:rPr lang="en-US" sz="2700" b="1" dirty="0">
                          <a:solidFill>
                            <a:srgbClr val="0D0D0D"/>
                          </a:solidFill>
                          <a:effectLst/>
                          <a:latin typeface="Times New Roman" panose="02020603050405020304" pitchFamily="18" charset="0"/>
                          <a:cs typeface="Times New Roman" panose="02020603050405020304" pitchFamily="18" charset="0"/>
                        </a:rPr>
                        <a:t> </a:t>
                      </a:r>
                      <a:r>
                        <a:rPr lang="en-US" sz="2700" b="1" dirty="0" err="1">
                          <a:solidFill>
                            <a:srgbClr val="0D0D0D"/>
                          </a:solidFill>
                          <a:effectLst/>
                          <a:latin typeface="Times New Roman" panose="02020603050405020304" pitchFamily="18" charset="0"/>
                          <a:cs typeface="Times New Roman" panose="02020603050405020304" pitchFamily="18" charset="0"/>
                        </a:rPr>
                        <a:t>hiện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solidFill>
                      <a:srgbClr val="FFFF00"/>
                    </a:solidFill>
                  </a:tcPr>
                </a:tc>
                <a:extLst>
                  <a:ext uri="{0D108BD9-81ED-4DB2-BD59-A6C34878D82A}">
                    <a16:rowId xmlns:a16="http://schemas.microsoft.com/office/drawing/2014/main" val="2471715419"/>
                  </a:ext>
                </a:extLst>
              </a:tr>
              <a:tr h="348015">
                <a:tc>
                  <a:txBody>
                    <a:bodyPr/>
                    <a:lstStyle/>
                    <a:p>
                      <a:pPr algn="just">
                        <a:lnSpc>
                          <a:spcPct val="115000"/>
                        </a:lnSpc>
                        <a:spcBef>
                          <a:spcPts val="600"/>
                        </a:spcBef>
                        <a:spcAft>
                          <a:spcPts val="600"/>
                        </a:spcAft>
                      </a:pPr>
                      <a:r>
                        <a:rPr lang="en-US" sz="2700" b="1">
                          <a:solidFill>
                            <a:srgbClr val="0D0D0D"/>
                          </a:solidFill>
                          <a:effectLst/>
                          <a:latin typeface="Times New Roman" panose="02020603050405020304" pitchFamily="18" charset="0"/>
                          <a:cs typeface="Times New Roman" panose="02020603050405020304" pitchFamily="18" charset="0"/>
                        </a:rPr>
                        <a:t>Ghi chú bên lề</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tc>
                  <a:txBody>
                    <a:bodyPr/>
                    <a:lstStyle/>
                    <a:p>
                      <a:pPr algn="just">
                        <a:lnSpc>
                          <a:spcPct val="115000"/>
                        </a:lnSpc>
                        <a:spcBef>
                          <a:spcPts val="600"/>
                        </a:spcBef>
                        <a:spcAft>
                          <a:spcPts val="600"/>
                        </a:spcAft>
                      </a:pPr>
                      <a:r>
                        <a:rPr lang="en-US" sz="2700" dirty="0" err="1">
                          <a:solidFill>
                            <a:srgbClr val="0D0D0D"/>
                          </a:solidFill>
                          <a:effectLst/>
                          <a:latin typeface="Times New Roman" panose="02020603050405020304" pitchFamily="18" charset="0"/>
                          <a:cs typeface="Times New Roman" panose="02020603050405020304" pitchFamily="18" charset="0"/>
                        </a:rPr>
                        <a:t>Kích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thích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trí</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não</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giúp</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hiểu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rõ</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nội</a:t>
                      </a:r>
                      <a:r>
                        <a:rPr lang="en-US" sz="2700" dirty="0">
                          <a:solidFill>
                            <a:srgbClr val="0D0D0D"/>
                          </a:solidFill>
                          <a:effectLst/>
                          <a:latin typeface="Times New Roman" panose="02020603050405020304" pitchFamily="18" charset="0"/>
                          <a:cs typeface="Times New Roman" panose="02020603050405020304" pitchFamily="18" charset="0"/>
                        </a:rPr>
                        <a:t> dung </a:t>
                      </a:r>
                      <a:r>
                        <a:rPr lang="en-US" sz="2700" dirty="0" err="1">
                          <a:solidFill>
                            <a:srgbClr val="0D0D0D"/>
                          </a:solidFill>
                          <a:effectLst/>
                          <a:latin typeface="Times New Roman" panose="02020603050405020304" pitchFamily="18" charset="0"/>
                          <a:cs typeface="Times New Roman" panose="02020603050405020304" pitchFamily="18" charset="0"/>
                        </a:rPr>
                        <a:t>và</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dễ</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dàng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giữ</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lại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thông</a:t>
                      </a:r>
                      <a:r>
                        <a:rPr lang="en-US" sz="2700" dirty="0">
                          <a:solidFill>
                            <a:srgbClr val="0D0D0D"/>
                          </a:solidFill>
                          <a:effectLst/>
                          <a:latin typeface="Times New Roman" panose="02020603050405020304" pitchFamily="18" charset="0"/>
                          <a:cs typeface="Times New Roman" panose="02020603050405020304" pitchFamily="18" charset="0"/>
                        </a:rPr>
                        <a:t> tin </a:t>
                      </a:r>
                      <a:r>
                        <a:rPr lang="en-US" sz="2700" dirty="0" err="1">
                          <a:solidFill>
                            <a:srgbClr val="0D0D0D"/>
                          </a:solidFill>
                          <a:effectLst/>
                          <a:latin typeface="Times New Roman" panose="02020603050405020304" pitchFamily="18" charset="0"/>
                          <a:cs typeface="Times New Roman" panose="02020603050405020304" pitchFamily="18" charset="0"/>
                        </a:rPr>
                        <a:t>quan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trọng</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tc>
                  <a:txBody>
                    <a:bodyPr/>
                    <a:lstStyle/>
                    <a:p>
                      <a:pPr algn="just">
                        <a:lnSpc>
                          <a:spcPct val="115000"/>
                        </a:lnSpc>
                        <a:spcBef>
                          <a:spcPts val="600"/>
                        </a:spcBef>
                        <a:spcAft>
                          <a:spcPts val="600"/>
                        </a:spcAft>
                      </a:pPr>
                      <a:r>
                        <a:rPr lang="en-US" sz="2700" dirty="0" err="1">
                          <a:solidFill>
                            <a:srgbClr val="0D0D0D"/>
                          </a:solidFill>
                          <a:effectLst/>
                          <a:latin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thể</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sử</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dụng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giấy</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ghi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chú</a:t>
                      </a:r>
                      <a:r>
                        <a:rPr lang="en-US" sz="2700" dirty="0">
                          <a:solidFill>
                            <a:srgbClr val="0D0D0D"/>
                          </a:solidFill>
                          <a:effectLst/>
                          <a:latin typeface="Times New Roman" panose="02020603050405020304" pitchFamily="18" charset="0"/>
                          <a:cs typeface="Times New Roman" panose="02020603050405020304" pitchFamily="18" charset="0"/>
                        </a:rPr>
                        <a:t> (Sticky note),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băng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giấy</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với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màu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sắc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khác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nhau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dán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bên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lề</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trang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tài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liệu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bạn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đang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đọc</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extLst>
                  <a:ext uri="{0D108BD9-81ED-4DB2-BD59-A6C34878D82A}">
                    <a16:rowId xmlns:a16="http://schemas.microsoft.com/office/drawing/2014/main" val="582023198"/>
                  </a:ext>
                </a:extLst>
              </a:tr>
              <a:tr h="449794">
                <a:tc>
                  <a:txBody>
                    <a:bodyPr/>
                    <a:lstStyle/>
                    <a:p>
                      <a:pPr algn="just">
                        <a:lnSpc>
                          <a:spcPct val="115000"/>
                        </a:lnSpc>
                        <a:spcBef>
                          <a:spcPts val="600"/>
                        </a:spcBef>
                        <a:spcAft>
                          <a:spcPts val="600"/>
                        </a:spcAft>
                      </a:pPr>
                      <a:r>
                        <a:rPr lang="en-US" sz="2700" b="1">
                          <a:solidFill>
                            <a:srgbClr val="0D0D0D"/>
                          </a:solidFill>
                          <a:effectLst/>
                          <a:latin typeface="Times New Roman" panose="02020603050405020304" pitchFamily="18" charset="0"/>
                          <a:cs typeface="Times New Roman" panose="02020603050405020304" pitchFamily="18" charset="0"/>
                        </a:rPr>
                        <a:t>Sơ đồ tư duy</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tc>
                  <a:txBody>
                    <a:bodyPr/>
                    <a:lstStyle/>
                    <a:p>
                      <a:pPr algn="just">
                        <a:lnSpc>
                          <a:spcPct val="115000"/>
                        </a:lnSpc>
                        <a:spcBef>
                          <a:spcPts val="600"/>
                        </a:spcBef>
                        <a:spcAft>
                          <a:spcPts val="600"/>
                        </a:spcAft>
                      </a:pPr>
                      <a:r>
                        <a:rPr lang="en-US" sz="2700">
                          <a:solidFill>
                            <a:srgbClr val="0D0D0D"/>
                          </a:solidFill>
                          <a:effectLst/>
                          <a:latin typeface="Times New Roman" panose="02020603050405020304" pitchFamily="18" charset="0"/>
                          <a:cs typeface="Times New Roman" panose="02020603050405020304" pitchFamily="18" charset="0"/>
                        </a:rPr>
                        <a:t>- Nắm bắt được vấn đề một cách</a:t>
                      </a:r>
                      <a:r>
                        <a:rPr lang="en-US" sz="2700" b="1">
                          <a:solidFill>
                            <a:srgbClr val="0D0D0D"/>
                          </a:solidFill>
                          <a:effectLst/>
                          <a:latin typeface="Times New Roman" panose="02020603050405020304" pitchFamily="18" charset="0"/>
                          <a:cs typeface="Times New Roman" panose="02020603050405020304" pitchFamily="18" charset="0"/>
                        </a:rPr>
                        <a:t> </a:t>
                      </a:r>
                      <a:r>
                        <a:rPr lang="en-US" sz="2700">
                          <a:solidFill>
                            <a:srgbClr val="0D0D0D"/>
                          </a:solidFill>
                          <a:effectLst/>
                          <a:latin typeface="Times New Roman" panose="02020603050405020304" pitchFamily="18" charset="0"/>
                          <a:cs typeface="Times New Roman" panose="02020603050405020304" pitchFamily="18" charset="0"/>
                        </a:rPr>
                        <a:t>bao quát và hệ thống; </a:t>
                      </a:r>
                      <a:endParaRPr lang="en-US" sz="27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700">
                          <a:solidFill>
                            <a:srgbClr val="0D0D0D"/>
                          </a:solidFill>
                          <a:effectLst/>
                          <a:latin typeface="Times New Roman" panose="02020603050405020304" pitchFamily="18" charset="0"/>
                          <a:cs typeface="Times New Roman" panose="02020603050405020304" pitchFamily="18" charset="0"/>
                        </a:rPr>
                        <a:t>- Ghi nhớ tốt hơn vì chỉ sử dụng các từ khoá.</a:t>
                      </a:r>
                      <a:endParaRPr lang="en-US" sz="27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700">
                          <a:solidFill>
                            <a:srgbClr val="0D0D0D"/>
                          </a:solidFill>
                          <a:effectLst/>
                          <a:latin typeface="Times New Roman" panose="02020603050405020304" pitchFamily="18" charset="0"/>
                          <a:cs typeface="Times New Roman" panose="02020603050405020304" pitchFamily="18" charset="0"/>
                        </a:rPr>
                        <a:t>- Sáng tạo hơn, vì có thể viết, vẽ tuỳ ý theo bạn.</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31143" marR="31143" marT="0" marB="0"/>
                </a:tc>
                <a:tc>
                  <a:txBody>
                    <a:bodyPr/>
                    <a:lstStyle/>
                    <a:p>
                      <a:pPr algn="just">
                        <a:lnSpc>
                          <a:spcPct val="115000"/>
                        </a:lnSpc>
                        <a:spcBef>
                          <a:spcPts val="600"/>
                        </a:spcBef>
                        <a:spcAft>
                          <a:spcPts val="600"/>
                        </a:spcAft>
                      </a:pPr>
                      <a:r>
                        <a:rPr lang="en-US" sz="2700" dirty="0" err="1">
                          <a:solidFill>
                            <a:srgbClr val="0D0D0D"/>
                          </a:solidFill>
                          <a:effectLst/>
                          <a:latin typeface="Times New Roman" panose="02020603050405020304" pitchFamily="18" charset="0"/>
                          <a:cs typeface="Times New Roman" panose="02020603050405020304" pitchFamily="18" charset="0"/>
                        </a:rPr>
                        <a:t>Dùng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sơ</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đồ</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để</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ghi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cs typeface="Times New Roman" panose="02020603050405020304" pitchFamily="18" charset="0"/>
                        </a:rPr>
                        <a:t> ý </a:t>
                      </a:r>
                      <a:r>
                        <a:rPr lang="en-US" sz="2700" dirty="0" err="1">
                          <a:solidFill>
                            <a:srgbClr val="0D0D0D"/>
                          </a:solidFill>
                          <a:effectLst/>
                          <a:latin typeface="Times New Roman" panose="02020603050405020304" pitchFamily="18" charset="0"/>
                          <a:cs typeface="Times New Roman" panose="02020603050405020304" pitchFamily="18" charset="0"/>
                        </a:rPr>
                        <a:t>chính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chủ</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yếu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dùng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từ</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khoá</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hệ</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thống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hoá</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cs typeface="Times New Roman" panose="02020603050405020304" pitchFamily="18" charset="0"/>
                        </a:rPr>
                        <a:t> ý </a:t>
                      </a:r>
                      <a:r>
                        <a:rPr lang="en-US" sz="2700" dirty="0" err="1">
                          <a:solidFill>
                            <a:srgbClr val="0D0D0D"/>
                          </a:solidFill>
                          <a:effectLst/>
                          <a:latin typeface="Times New Roman" panose="02020603050405020304" pitchFamily="18" charset="0"/>
                          <a:cs typeface="Times New Roman" panose="02020603050405020304" pitchFamily="18" charset="0"/>
                        </a:rPr>
                        <a:t>từ</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mẫu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tư</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liệu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rời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sau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đó</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nhìn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vào</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sơ</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đồ</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để</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xâu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chuỗi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cs typeface="Times New Roman" panose="02020603050405020304" pitchFamily="18" charset="0"/>
                        </a:rPr>
                        <a:t> ý </a:t>
                      </a:r>
                      <a:r>
                        <a:rPr lang="en-US" sz="2700" dirty="0" err="1">
                          <a:solidFill>
                            <a:srgbClr val="0D0D0D"/>
                          </a:solidFill>
                          <a:effectLst/>
                          <a:latin typeface="Times New Roman" panose="02020603050405020304" pitchFamily="18" charset="0"/>
                          <a:cs typeface="Times New Roman" panose="02020603050405020304" pitchFamily="18" charset="0"/>
                        </a:rPr>
                        <a:t>lại</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extLst>
                  <a:ext uri="{0D108BD9-81ED-4DB2-BD59-A6C34878D82A}">
                    <a16:rowId xmlns:a16="http://schemas.microsoft.com/office/drawing/2014/main" val="3847055196"/>
                  </a:ext>
                </a:extLst>
              </a:tr>
            </a:tbl>
          </a:graphicData>
        </a:graphic>
      </p:graphicFrame>
    </p:spTree>
    <p:extLst>
      <p:ext uri="{BB962C8B-B14F-4D97-AF65-F5344CB8AC3E}">
        <p14:creationId xmlns:p14="http://schemas.microsoft.com/office/powerpoint/2010/main" val="180582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2C4FA4-F01D-4E32-8B3F-B125D6F6CC14}"/>
              </a:ext>
            </a:extLst>
          </p:cNvPr>
          <p:cNvSpPr txBox="1"/>
          <p:nvPr/>
        </p:nvSpPr>
        <p:spPr>
          <a:xfrm>
            <a:off x="685800" y="303312"/>
            <a:ext cx="10833100" cy="556434"/>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Một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số</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cách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xử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lí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thông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DengXian" panose="02010600030101010101" pitchFamily="2" charset="-122"/>
                <a:cs typeface="Times New Roman" panose="02020603050405020304" pitchFamily="18" charset="0"/>
              </a:rPr>
              <a:t> tin: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D2DC376-0410-4B6E-ABD0-32F43488EDDD}"/>
              </a:ext>
            </a:extLst>
          </p:cNvPr>
          <p:cNvGraphicFramePr>
            <a:graphicFrameLocks noGrp="1"/>
          </p:cNvGraphicFramePr>
          <p:nvPr>
            <p:extLst>
              <p:ext uri="{D42A27DB-BD31-4B8C-83A1-F6EECF244321}">
                <p14:modId xmlns:p14="http://schemas.microsoft.com/office/powerpoint/2010/main" val="3736727437"/>
              </p:ext>
            </p:extLst>
          </p:nvPr>
        </p:nvGraphicFramePr>
        <p:xfrm>
          <a:off x="685800" y="859746"/>
          <a:ext cx="10833100" cy="5471668"/>
        </p:xfrm>
        <a:graphic>
          <a:graphicData uri="http://schemas.openxmlformats.org/drawingml/2006/table">
            <a:tbl>
              <a:tblPr firstRow="1" firstCol="1" bandRow="1">
                <a:tableStyleId>{ED083AE6-46FA-4A59-8FB0-9F97EB10719F}</a:tableStyleId>
              </a:tblPr>
              <a:tblGrid>
                <a:gridCol w="1871663">
                  <a:extLst>
                    <a:ext uri="{9D8B030D-6E8A-4147-A177-3AD203B41FA5}">
                      <a16:colId xmlns:a16="http://schemas.microsoft.com/office/drawing/2014/main" val="1888196679"/>
                    </a:ext>
                  </a:extLst>
                </a:gridCol>
                <a:gridCol w="2643187">
                  <a:extLst>
                    <a:ext uri="{9D8B030D-6E8A-4147-A177-3AD203B41FA5}">
                      <a16:colId xmlns:a16="http://schemas.microsoft.com/office/drawing/2014/main" val="3075090570"/>
                    </a:ext>
                  </a:extLst>
                </a:gridCol>
                <a:gridCol w="6318250">
                  <a:extLst>
                    <a:ext uri="{9D8B030D-6E8A-4147-A177-3AD203B41FA5}">
                      <a16:colId xmlns:a16="http://schemas.microsoft.com/office/drawing/2014/main" val="287250175"/>
                    </a:ext>
                  </a:extLst>
                </a:gridCol>
              </a:tblGrid>
              <a:tr h="84914">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làm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solidFill>
                      <a:srgbClr val="FFFF00"/>
                    </a:solidFill>
                  </a:tcPr>
                </a:tc>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Ưu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solidFill>
                      <a:srgbClr val="FFFF00"/>
                    </a:solidFill>
                  </a:tcPr>
                </a:tc>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thực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solidFill>
                      <a:srgbClr val="FFFF00"/>
                    </a:solidFill>
                  </a:tcPr>
                </a:tc>
                <a:extLst>
                  <a:ext uri="{0D108BD9-81ED-4DB2-BD59-A6C34878D82A}">
                    <a16:rowId xmlns:a16="http://schemas.microsoft.com/office/drawing/2014/main" val="2471715419"/>
                  </a:ext>
                </a:extLst>
              </a:tr>
              <a:tr h="961477">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Phương pháp Cornell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tc>
                  <a:txBody>
                    <a:bodyPr/>
                    <a:lstStyle/>
                    <a:p>
                      <a:pPr algn="just">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Thấy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mối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giữa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khái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quát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dàng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chỉnh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bổ</a:t>
                      </a:r>
                      <a:r>
                        <a:rPr lang="en-US" sz="2800" dirty="0">
                          <a:solidFill>
                            <a:srgbClr val="0D0D0D"/>
                          </a:solidFill>
                          <a:effectLst/>
                          <a:latin typeface="Times New Roman" panose="02020603050405020304" pitchFamily="18" charset="0"/>
                          <a:cs typeface="Times New Roman" panose="02020603050405020304" pitchFamily="18" charset="0"/>
                        </a:rPr>
                        <a:t> sung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từng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cột</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43" marR="31143" marT="0" marB="0"/>
                </a:tc>
                <a:tc>
                  <a:txBody>
                    <a:bodyPr/>
                    <a:lstStyle/>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giấy</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cs typeface="Times New Roman" panose="02020603050405020304" pitchFamily="18" charset="0"/>
                        </a:rPr>
                        <a:t> 3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Cột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cụ</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Cột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nối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tóm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tắt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Hàng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cuối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kĩ</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143" marR="31143" marT="0" marB="0"/>
                </a:tc>
                <a:extLst>
                  <a:ext uri="{0D108BD9-81ED-4DB2-BD59-A6C34878D82A}">
                    <a16:rowId xmlns:a16="http://schemas.microsoft.com/office/drawing/2014/main" val="3006477217"/>
                  </a:ext>
                </a:extLst>
              </a:tr>
            </a:tbl>
          </a:graphicData>
        </a:graphic>
      </p:graphicFrame>
    </p:spTree>
    <p:extLst>
      <p:ext uri="{BB962C8B-B14F-4D97-AF65-F5344CB8AC3E}">
        <p14:creationId xmlns:p14="http://schemas.microsoft.com/office/powerpoint/2010/main" val="360900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FD4F48E-A7DB-4F53-9B18-418E9E40189E}"/>
              </a:ext>
            </a:extLst>
          </p:cNvPr>
          <p:cNvSpPr txBox="1"/>
          <p:nvPr/>
        </p:nvSpPr>
        <p:spPr>
          <a:xfrm>
            <a:off x="7915521" y="464880"/>
            <a:ext cx="4784796" cy="13308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u="sng" kern="1200" dirty="0" err="1">
                <a:solidFill>
                  <a:schemeClr val="tx1"/>
                </a:solidFill>
                <a:effectLst/>
                <a:latin typeface="+mj-lt"/>
                <a:ea typeface="+mj-ea"/>
                <a:cs typeface="+mj-cs"/>
              </a:rPr>
              <a:t>Ví</a:t>
            </a:r>
            <a:r>
              <a:rPr lang="en-US" sz="4400" u="sng" kern="1200" dirty="0">
                <a:solidFill>
                  <a:schemeClr val="tx1"/>
                </a:solidFill>
                <a:effectLst/>
                <a:latin typeface="+mj-lt"/>
                <a:ea typeface="+mj-ea"/>
                <a:cs typeface="+mj-cs"/>
              </a:rPr>
              <a:t> </a:t>
            </a:r>
            <a:r>
              <a:rPr lang="en-US" sz="4400" u="sng" kern="1200" dirty="0" err="1">
                <a:solidFill>
                  <a:schemeClr val="tx1"/>
                </a:solidFill>
                <a:effectLst/>
                <a:latin typeface="+mj-lt"/>
                <a:ea typeface="+mj-ea"/>
                <a:cs typeface="+mj-cs"/>
              </a:rPr>
              <a:t>dụ</a:t>
            </a:r>
            <a:r>
              <a:rPr lang="en-US" sz="4400" u="sng" kern="1200" dirty="0">
                <a:solidFill>
                  <a:schemeClr val="tx1"/>
                </a:solidFill>
                <a:effectLst/>
                <a:latin typeface="+mj-lt"/>
                <a:ea typeface="+mj-ea"/>
                <a:cs typeface="+mj-cs"/>
              </a:rPr>
              <a:t>: </a:t>
            </a:r>
            <a:endParaRPr lang="en-US" sz="4400" kern="1200" dirty="0">
              <a:solidFill>
                <a:schemeClr val="tx1"/>
              </a:solidFill>
              <a:effectLst/>
              <a:latin typeface="+mj-lt"/>
              <a:ea typeface="+mj-ea"/>
              <a:cs typeface="+mj-cs"/>
            </a:endParaRPr>
          </a:p>
        </p:txBody>
      </p:sp>
      <p:sp>
        <p:nvSpPr>
          <p:cNvPr id="3" name="TextBox 2">
            <a:extLst>
              <a:ext uri="{FF2B5EF4-FFF2-40B4-BE49-F238E27FC236}">
                <a16:creationId xmlns:a16="http://schemas.microsoft.com/office/drawing/2014/main" id="{78B005B1-1CCC-43D5-A61E-511FA0C3C4F8}"/>
              </a:ext>
            </a:extLst>
          </p:cNvPr>
          <p:cNvSpPr txBox="1"/>
          <p:nvPr/>
        </p:nvSpPr>
        <p:spPr>
          <a:xfrm>
            <a:off x="488791" y="1666642"/>
            <a:ext cx="5764411" cy="3150362"/>
          </a:xfrm>
          <a:prstGeom prst="rect">
            <a:avLst/>
          </a:prstGeom>
        </p:spPr>
        <p:txBody>
          <a:bodyPr vert="horz" lIns="91440" tIns="45720" rIns="91440" bIns="45720" rtlCol="0">
            <a:noAutofit/>
          </a:bodyPr>
          <a:lstStyle/>
          <a:p>
            <a:pPr>
              <a:lnSpc>
                <a:spcPct val="90000"/>
              </a:lnSpc>
              <a:spcBef>
                <a:spcPts val="600"/>
              </a:spcBef>
              <a:spcAft>
                <a:spcPts val="600"/>
              </a:spcAft>
            </a:pPr>
            <a:r>
              <a:rPr lang="en-US" sz="3200" b="1" dirty="0">
                <a:effectLst/>
                <a:latin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cs typeface="Times New Roman" panose="02020603050405020304" pitchFamily="18" charset="0"/>
              </a:rPr>
              <a:t>Thực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hành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Xử</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lí</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thông</a:t>
            </a:r>
            <a:r>
              <a:rPr lang="en-US" sz="3200" b="1" dirty="0">
                <a:effectLst/>
                <a:latin typeface="Times New Roman" panose="02020603050405020304" pitchFamily="18" charset="0"/>
                <a:cs typeface="Times New Roman" panose="02020603050405020304" pitchFamily="18" charset="0"/>
              </a:rPr>
              <a:t> tin </a:t>
            </a:r>
            <a:r>
              <a:rPr lang="en-US" sz="3200" b="1" dirty="0" err="1">
                <a:effectLst/>
                <a:latin typeface="Times New Roman" panose="02020603050405020304" pitchFamily="18" charset="0"/>
                <a:cs typeface="Times New Roman" panose="02020603050405020304" pitchFamily="18" charset="0"/>
              </a:rPr>
              <a:t>sau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khi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đọc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a:t>
            </a:r>
            <a:r>
              <a:rPr lang="en-US" sz="3200" b="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Về</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đặc</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điểm</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tục</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ngữ</a:t>
            </a:r>
            <a:r>
              <a:rPr lang="en-US" sz="3200" b="1" i="1" dirty="0">
                <a:effectLst/>
                <a:latin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cs typeface="Times New Roman" panose="02020603050405020304" pitchFamily="18" charset="0"/>
              </a:rPr>
              <a:t>Việt</a:t>
            </a:r>
            <a:r>
              <a:rPr lang="en-US" sz="3200" b="1" i="1" dirty="0">
                <a:effectLst/>
                <a:latin typeface="Times New Roman" panose="02020603050405020304" pitchFamily="18" charset="0"/>
                <a:cs typeface="Times New Roman" panose="02020603050405020304" pitchFamily="18" charset="0"/>
              </a:rPr>
              <a:t> Nam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Vũ</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Ngọc</a:t>
            </a:r>
            <a:r>
              <a:rPr lang="en-US" sz="3200" b="1" dirty="0">
                <a:effectLst/>
                <a:latin typeface="Times New Roman" panose="02020603050405020304" pitchFamily="18" charset="0"/>
                <a:cs typeface="Times New Roman" panose="02020603050405020304" pitchFamily="18" charset="0"/>
              </a:rPr>
              <a:t> Phan)</a:t>
            </a:r>
            <a:endParaRPr lang="en-US" sz="3200" dirty="0">
              <a:effectLst/>
              <a:latin typeface="Times New Roman" panose="02020603050405020304" pitchFamily="18" charset="0"/>
              <a:cs typeface="Times New Roman" panose="02020603050405020304" pitchFamily="18" charset="0"/>
            </a:endParaRPr>
          </a:p>
          <a:p>
            <a:pPr>
              <a:lnSpc>
                <a:spcPct val="90000"/>
              </a:lnSpc>
              <a:spcBef>
                <a:spcPts val="600"/>
              </a:spcBef>
              <a:spcAft>
                <a:spcPts val="600"/>
              </a:spcAft>
            </a:pP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Cách</a:t>
            </a:r>
            <a:r>
              <a:rPr lang="en-US" sz="3200" b="1" dirty="0">
                <a:effectLst/>
                <a:latin typeface="Times New Roman" panose="02020603050405020304" pitchFamily="18" charset="0"/>
                <a:cs typeface="Times New Roman" panose="02020603050405020304" pitchFamily="18" charset="0"/>
              </a:rPr>
              <a:t> 1: </a:t>
            </a:r>
            <a:r>
              <a:rPr lang="en-US" sz="3200" b="1" dirty="0" err="1">
                <a:effectLst/>
                <a:latin typeface="Times New Roman" panose="02020603050405020304" pitchFamily="18" charset="0"/>
                <a:cs typeface="Times New Roman" panose="02020603050405020304" pitchFamily="18" charset="0"/>
              </a:rPr>
              <a:t>Ghi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chú</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bên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lề</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tài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liệu</a:t>
            </a:r>
            <a:endParaRPr lang="en-US" sz="3200" dirty="0">
              <a:effectLst/>
              <a:latin typeface="Times New Roman" panose="02020603050405020304" pitchFamily="18" charset="0"/>
              <a:cs typeface="Times New Roman" panose="02020603050405020304" pitchFamily="18" charset="0"/>
            </a:endParaRPr>
          </a:p>
          <a:p>
            <a:pPr>
              <a:lnSpc>
                <a:spcPct val="90000"/>
              </a:lnSpc>
              <a:spcBef>
                <a:spcPts val="600"/>
              </a:spcBef>
              <a:spcAft>
                <a:spcPts val="600"/>
              </a:spcAft>
            </a:pP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Cách</a:t>
            </a:r>
            <a:r>
              <a:rPr lang="en-US" sz="3200" b="1" dirty="0">
                <a:effectLst/>
                <a:latin typeface="Times New Roman" panose="02020603050405020304" pitchFamily="18" charset="0"/>
                <a:cs typeface="Times New Roman" panose="02020603050405020304" pitchFamily="18" charset="0"/>
              </a:rPr>
              <a:t> 2: </a:t>
            </a:r>
            <a:r>
              <a:rPr lang="en-US" sz="3200" b="1" dirty="0" err="1">
                <a:effectLst/>
                <a:latin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sơ</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đồ</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tư</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duy</a:t>
            </a:r>
            <a:endParaRPr lang="en-US" sz="3200" dirty="0">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F0BDA64-8689-4B52-9C46-B36D1266BE7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615796" y="1911919"/>
            <a:ext cx="5408347" cy="3150362"/>
          </a:xfrm>
          <a:prstGeom prst="rect">
            <a:avLst/>
          </a:prstGeom>
        </p:spPr>
      </p:pic>
    </p:spTree>
    <p:extLst>
      <p:ext uri="{BB962C8B-B14F-4D97-AF65-F5344CB8AC3E}">
        <p14:creationId xmlns:p14="http://schemas.microsoft.com/office/powerpoint/2010/main" val="227825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6D5E23-FB87-4B95-B484-CEB36AF710CE}"/>
              </a:ext>
            </a:extLst>
          </p:cNvPr>
          <p:cNvSpPr txBox="1"/>
          <p:nvPr/>
        </p:nvSpPr>
        <p:spPr>
          <a:xfrm>
            <a:off x="685800" y="160437"/>
            <a:ext cx="10833100" cy="55643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Cách</a:t>
            </a:r>
            <a:r>
              <a:rPr lang="en-US" sz="2800" b="1"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3: </a:t>
            </a:r>
            <a:r>
              <a:rPr lang="en-US" sz="2800" b="1" dirty="0" err="1">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Dùng</a:t>
            </a:r>
            <a:r>
              <a:rPr lang="en-US" sz="2800" b="1"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phương</a:t>
            </a:r>
            <a:r>
              <a:rPr lang="en-US" sz="2800" b="1"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pháp</a:t>
            </a:r>
            <a:r>
              <a:rPr lang="en-US" sz="2800" b="1"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Cornell</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46D863-3E0C-4764-9A4B-B9CAAA62F46B}"/>
              </a:ext>
            </a:extLst>
          </p:cNvPr>
          <p:cNvSpPr txBox="1"/>
          <p:nvPr/>
        </p:nvSpPr>
        <p:spPr>
          <a:xfrm>
            <a:off x="860823" y="716871"/>
            <a:ext cx="6093618" cy="556434"/>
          </a:xfrm>
          <a:prstGeom prst="rect">
            <a:avLst/>
          </a:prstGeom>
          <a:noFill/>
        </p:spPr>
        <p:txBody>
          <a:bodyPr wrap="square">
            <a:spAutoFit/>
          </a:bodyPr>
          <a:lstStyle/>
          <a:p>
            <a:pPr algn="just">
              <a:lnSpc>
                <a:spcPct val="115000"/>
              </a:lnSpc>
              <a:spcBef>
                <a:spcPts val="600"/>
              </a:spcBef>
              <a:spcAft>
                <a:spcPts val="600"/>
              </a:spcAft>
            </a:pPr>
            <a:r>
              <a:rPr lang="en-US" sz="2800" u="sng" dirty="0" err="1">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Ví</a:t>
            </a:r>
            <a:r>
              <a:rPr lang="en-US" sz="2800" u="sng"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u="sng" dirty="0" err="1">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dụ</a:t>
            </a:r>
            <a:r>
              <a:rPr lang="en-US" sz="2800" u="sng"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C3F93A1-B8AE-43BA-824E-E7DA76D7E23F}"/>
              </a:ext>
            </a:extLst>
          </p:cNvPr>
          <p:cNvSpPr txBox="1"/>
          <p:nvPr/>
        </p:nvSpPr>
        <p:spPr>
          <a:xfrm>
            <a:off x="685800" y="1130300"/>
            <a:ext cx="10833100" cy="1647439"/>
          </a:xfrm>
          <a:prstGeom prst="rect">
            <a:avLst/>
          </a:prstGeom>
          <a:noFill/>
        </p:spPr>
        <p:txBody>
          <a:bodyPr wrap="square">
            <a:spAutoFit/>
          </a:bodyPr>
          <a:lstStyle/>
          <a:p>
            <a:pPr algn="ctr">
              <a:lnSpc>
                <a:spcPct val="115000"/>
              </a:lnSpc>
              <a:spcBef>
                <a:spcPts val="600"/>
              </a:spcBef>
              <a:spcAft>
                <a:spcPts val="600"/>
              </a:spcAft>
            </a:pPr>
            <a:r>
              <a:rPr lang="vi-VN" sz="24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GHI CHÚ CORNELL</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400" b="1"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Tên tài liệu</a:t>
            </a:r>
            <a:r>
              <a:rPr lang="vi-VN" sz="2400"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a:t>
            </a:r>
            <a:r>
              <a:rPr lang="vi-VN" sz="2400" u="sng" dirty="0">
                <a:solidFill>
                  <a:srgbClr val="0D0D0D"/>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 đặc điểm của tục ngữ Việt Nam</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(Vũ Ngọc Phan)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hỏi nghiên cứu</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Tục ngữ Việt Nam có đặc điểm gì nổi bật?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EF410C1F-6587-44E7-A10E-8EA4D966A694}"/>
              </a:ext>
            </a:extLst>
          </p:cNvPr>
          <p:cNvGraphicFramePr>
            <a:graphicFrameLocks noGrp="1"/>
          </p:cNvGraphicFramePr>
          <p:nvPr>
            <p:extLst>
              <p:ext uri="{D42A27DB-BD31-4B8C-83A1-F6EECF244321}">
                <p14:modId xmlns:p14="http://schemas.microsoft.com/office/powerpoint/2010/main" val="633586141"/>
              </p:ext>
            </p:extLst>
          </p:nvPr>
        </p:nvGraphicFramePr>
        <p:xfrm>
          <a:off x="673100" y="2777739"/>
          <a:ext cx="10833100" cy="3813556"/>
        </p:xfrm>
        <a:graphic>
          <a:graphicData uri="http://schemas.openxmlformats.org/drawingml/2006/table">
            <a:tbl>
              <a:tblPr firstRow="1" firstCol="1" bandRow="1">
                <a:tableStyleId>{ED083AE6-46FA-4A59-8FB0-9F97EB10719F}</a:tableStyleId>
              </a:tblPr>
              <a:tblGrid>
                <a:gridCol w="2333192">
                  <a:extLst>
                    <a:ext uri="{9D8B030D-6E8A-4147-A177-3AD203B41FA5}">
                      <a16:colId xmlns:a16="http://schemas.microsoft.com/office/drawing/2014/main" val="1919981957"/>
                    </a:ext>
                  </a:extLst>
                </a:gridCol>
                <a:gridCol w="8499908">
                  <a:extLst>
                    <a:ext uri="{9D8B030D-6E8A-4147-A177-3AD203B41FA5}">
                      <a16:colId xmlns:a16="http://schemas.microsoft.com/office/drawing/2014/main" val="521123677"/>
                    </a:ext>
                  </a:extLst>
                </a:gridCol>
              </a:tblGrid>
              <a:tr h="57882">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solidFill>
                      <a:srgbClr val="FFFF00"/>
                    </a:solidFill>
                  </a:tcPr>
                </a:tc>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Ghi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chú</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solidFill>
                      <a:srgbClr val="FFFF00"/>
                    </a:solidFill>
                  </a:tcPr>
                </a:tc>
                <a:extLst>
                  <a:ext uri="{0D108BD9-81ED-4DB2-BD59-A6C34878D82A}">
                    <a16:rowId xmlns:a16="http://schemas.microsoft.com/office/drawing/2014/main" val="978351884"/>
                  </a:ext>
                </a:extLst>
              </a:tr>
              <a:tr h="444619">
                <a:tc>
                  <a:txBody>
                    <a:bodyPr/>
                    <a:lstStyle/>
                    <a:p>
                      <a:pPr algn="just">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1.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bao </a:t>
                      </a:r>
                      <a:r>
                        <a:rPr lang="en-US" sz="2800" dirty="0" err="1">
                          <a:solidFill>
                            <a:srgbClr val="0D0D0D"/>
                          </a:solidFill>
                          <a:effectLst/>
                          <a:latin typeface="Times New Roman" panose="02020603050405020304" pitchFamily="18" charset="0"/>
                          <a:cs typeface="Times New Roman" panose="02020603050405020304" pitchFamily="18" charset="0"/>
                        </a:rPr>
                        <a:t>nhiêu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bàn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tc>
                <a:tc>
                  <a:txBody>
                    <a:bodyPr/>
                    <a:lstStyle/>
                    <a:p>
                      <a:pPr marL="342900" lvl="0" indent="-342900" algn="just">
                        <a:lnSpc>
                          <a:spcPct val="115000"/>
                        </a:lnSpc>
                        <a:spcBef>
                          <a:spcPts val="600"/>
                        </a:spcBef>
                        <a:spcAft>
                          <a:spcPts val="600"/>
                        </a:spcAft>
                        <a:buSzPts val="1400"/>
                        <a:buFont typeface="Times New Roman" panose="02020603050405020304" pitchFamily="18" charset="0"/>
                        <a:buChar char="-"/>
                      </a:pPr>
                      <a:r>
                        <a:rPr lang="en-US" sz="2800" dirty="0" err="1">
                          <a:solidFill>
                            <a:srgbClr val="0D0D0D"/>
                          </a:solidFill>
                          <a:effectLst/>
                          <a:latin typeface="Times New Roman" panose="02020603050405020304" pitchFamily="18" charset="0"/>
                          <a:cs typeface="Times New Roman" panose="02020603050405020304" pitchFamily="18" charset="0"/>
                        </a:rPr>
                        <a:t>Tục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thiên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nhiên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lao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sản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xuất</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Ví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mù</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mưa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Đêm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năm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chưa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nằm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sáng</a:t>
                      </a:r>
                      <a:r>
                        <a:rPr lang="en-US" sz="2800" dirty="0">
                          <a:solidFill>
                            <a:srgbClr val="0D0D0D"/>
                          </a:solidFill>
                          <a:effectLst/>
                          <a:latin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cs typeface="Times New Roman" panose="02020603050405020304" pitchFamily="18" charset="0"/>
                        </a:rPr>
                        <a:t>Ngày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chưa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tối</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400"/>
                        <a:buFont typeface="Times New Roman" panose="02020603050405020304" pitchFamily="18" charset="0"/>
                        <a:buChar char="-"/>
                      </a:pPr>
                      <a:r>
                        <a:rPr lang="en-US" sz="2800" dirty="0" err="1">
                          <a:solidFill>
                            <a:srgbClr val="0D0D0D"/>
                          </a:solidFill>
                          <a:effectLst/>
                          <a:latin typeface="Times New Roman" panose="02020603050405020304" pitchFamily="18" charset="0"/>
                          <a:cs typeface="Times New Roman" panose="02020603050405020304" pitchFamily="18" charset="0"/>
                        </a:rPr>
                        <a:t>Tục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sinh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hoạt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xét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khuyên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răn</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Ví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cây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làm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chẳng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nên</a:t>
                      </a:r>
                      <a:r>
                        <a:rPr lang="en-US" sz="2800" dirty="0">
                          <a:solidFill>
                            <a:srgbClr val="0D0D0D"/>
                          </a:solidFill>
                          <a:effectLst/>
                          <a:latin typeface="Times New Roman" panose="02020603050405020304" pitchFamily="18" charset="0"/>
                          <a:cs typeface="Times New Roman" panose="02020603050405020304" pitchFamily="18" charset="0"/>
                        </a:rPr>
                        <a:t> non – Ba </a:t>
                      </a:r>
                      <a:r>
                        <a:rPr lang="en-US" sz="2800" dirty="0" err="1">
                          <a:solidFill>
                            <a:srgbClr val="0D0D0D"/>
                          </a:solidFill>
                          <a:effectLst/>
                          <a:latin typeface="Times New Roman" panose="02020603050405020304" pitchFamily="18" charset="0"/>
                          <a:cs typeface="Times New Roman" panose="02020603050405020304" pitchFamily="18" charset="0"/>
                        </a:rPr>
                        <a:t>cây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chụm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nên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hòn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núi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cao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Vỏ</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quýt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dày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móng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tay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nhọn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tc>
                <a:extLst>
                  <a:ext uri="{0D108BD9-81ED-4DB2-BD59-A6C34878D82A}">
                    <a16:rowId xmlns:a16="http://schemas.microsoft.com/office/drawing/2014/main" val="528873868"/>
                  </a:ext>
                </a:extLst>
              </a:tr>
            </a:tbl>
          </a:graphicData>
        </a:graphic>
      </p:graphicFrame>
    </p:spTree>
    <p:extLst>
      <p:ext uri="{BB962C8B-B14F-4D97-AF65-F5344CB8AC3E}">
        <p14:creationId xmlns:p14="http://schemas.microsoft.com/office/powerpoint/2010/main" val="3584756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AFDFA798-8E46-4F2A-BA43-EF268F4DBCE9}"/>
              </a:ext>
            </a:extLst>
          </p:cNvPr>
          <p:cNvSpPr/>
          <p:nvPr/>
        </p:nvSpPr>
        <p:spPr>
          <a:xfrm>
            <a:off x="660400" y="267112"/>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374AC-32E7-45BE-AB6A-AC06806DE0B4}"/>
              </a:ext>
            </a:extLst>
          </p:cNvPr>
          <p:cNvSpPr txBox="1"/>
          <p:nvPr/>
        </p:nvSpPr>
        <p:spPr>
          <a:xfrm>
            <a:off x="1248231" y="269294"/>
            <a:ext cx="6096000" cy="584775"/>
          </a:xfrm>
          <a:prstGeom prst="rect">
            <a:avLst/>
          </a:prstGeom>
          <a:noFill/>
        </p:spPr>
        <p:txBody>
          <a:bodyPr wrap="square">
            <a:spAutoFit/>
          </a:bodyPr>
          <a:lstStyle/>
          <a:p>
            <a:r>
              <a:rPr lang="en-US" sz="3200" b="1" dirty="0" err="1">
                <a:solidFill>
                  <a:srgbClr val="0D0D0D"/>
                </a:solidFill>
                <a:effectLst/>
                <a:latin typeface="Times New Roman" panose="02020603050405020304" pitchFamily="18" charset="0"/>
                <a:ea typeface="Times New Roman" panose="02020603050405020304" pitchFamily="18" charset="0"/>
              </a:rPr>
              <a:t>Nội</a:t>
            </a:r>
            <a:r>
              <a:rPr lang="en-US" sz="3200" b="1" dirty="0">
                <a:solidFill>
                  <a:srgbClr val="0D0D0D"/>
                </a:solidFill>
                <a:effectLst/>
                <a:latin typeface="Times New Roman" panose="02020603050405020304" pitchFamily="18" charset="0"/>
                <a:ea typeface="Times New Roman" panose="02020603050405020304" pitchFamily="18" charset="0"/>
              </a:rPr>
              <a:t> dung </a:t>
            </a:r>
            <a:r>
              <a:rPr lang="en-US" sz="3200" b="1" dirty="0" err="1">
                <a:solidFill>
                  <a:srgbClr val="0D0D0D"/>
                </a:solidFill>
                <a:effectLst/>
                <a:latin typeface="Times New Roman" panose="02020603050405020304" pitchFamily="18" charset="0"/>
                <a:ea typeface="Times New Roman" panose="02020603050405020304" pitchFamily="18" charset="0"/>
              </a:rPr>
              <a:t>của</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viết</a:t>
            </a:r>
            <a:endParaRPr lang="en-US" sz="3200" dirty="0"/>
          </a:p>
        </p:txBody>
      </p:sp>
      <p:sp>
        <p:nvSpPr>
          <p:cNvPr id="5" name="TextBox 4">
            <a:extLst>
              <a:ext uri="{FF2B5EF4-FFF2-40B4-BE49-F238E27FC236}">
                <a16:creationId xmlns:a16="http://schemas.microsoft.com/office/drawing/2014/main" id="{5A5D7839-BE74-4300-9BE2-0F76CD77AA08}"/>
              </a:ext>
            </a:extLst>
          </p:cNvPr>
          <p:cNvSpPr txBox="1"/>
          <p:nvPr/>
        </p:nvSpPr>
        <p:spPr>
          <a:xfrm>
            <a:off x="769260" y="261253"/>
            <a:ext cx="389850"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2</a:t>
            </a:r>
          </a:p>
        </p:txBody>
      </p:sp>
      <p:grpSp>
        <p:nvGrpSpPr>
          <p:cNvPr id="15" name="Group 14">
            <a:extLst>
              <a:ext uri="{FF2B5EF4-FFF2-40B4-BE49-F238E27FC236}">
                <a16:creationId xmlns:a16="http://schemas.microsoft.com/office/drawing/2014/main" id="{D097AAB8-8402-4FAA-AA39-D428D03397AF}"/>
              </a:ext>
            </a:extLst>
          </p:cNvPr>
          <p:cNvGrpSpPr/>
          <p:nvPr/>
        </p:nvGrpSpPr>
        <p:grpSpPr>
          <a:xfrm>
            <a:off x="429990" y="2237016"/>
            <a:ext cx="2648860" cy="3062514"/>
            <a:chOff x="478971" y="1988457"/>
            <a:chExt cx="2648860" cy="3062514"/>
          </a:xfrm>
        </p:grpSpPr>
        <p:sp>
          <p:nvSpPr>
            <p:cNvPr id="12" name="Hexagon 11">
              <a:extLst>
                <a:ext uri="{FF2B5EF4-FFF2-40B4-BE49-F238E27FC236}">
                  <a16:creationId xmlns:a16="http://schemas.microsoft.com/office/drawing/2014/main" id="{2AD2B825-67CB-4704-9CBE-A848D92AEC11}"/>
                </a:ext>
              </a:extLst>
            </p:cNvPr>
            <p:cNvSpPr/>
            <p:nvPr/>
          </p:nvSpPr>
          <p:spPr>
            <a:xfrm>
              <a:off x="478971" y="1988457"/>
              <a:ext cx="2648860" cy="3062514"/>
            </a:xfrm>
            <a:prstGeom prst="hexagon">
              <a:avLst/>
            </a:prstGeom>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B50A7C-B75B-433F-A9B8-37E7CF137B08}"/>
                </a:ext>
              </a:extLst>
            </p:cNvPr>
            <p:cNvSpPr txBox="1"/>
            <p:nvPr/>
          </p:nvSpPr>
          <p:spPr>
            <a:xfrm>
              <a:off x="792845" y="2182585"/>
              <a:ext cx="2021112" cy="2677656"/>
            </a:xfrm>
            <a:prstGeom prst="rect">
              <a:avLst/>
            </a:prstGeom>
            <a:noFill/>
          </p:spPr>
          <p:txBody>
            <a:bodyPr wrap="square">
              <a:spAutoFit/>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Tác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giả</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trình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bày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Tục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ngữ</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Việt</a:t>
              </a:r>
              <a:r>
                <a:rPr lang="en-US" sz="2800" b="1" dirty="0">
                  <a:solidFill>
                    <a:schemeClr val="bg1"/>
                  </a:solidFill>
                  <a:effectLst/>
                  <a:latin typeface="Times New Roman" panose="02020603050405020304" pitchFamily="18" charset="0"/>
                  <a:ea typeface="Times New Roman" panose="02020603050405020304" pitchFamily="18" charset="0"/>
                </a:rPr>
                <a:t> Nam ở </a:t>
              </a:r>
              <a:r>
                <a:rPr lang="en-US" sz="2800" b="1" dirty="0" err="1">
                  <a:solidFill>
                    <a:schemeClr val="bg1"/>
                  </a:solidFill>
                  <a:effectLst/>
                  <a:latin typeface="Times New Roman" panose="02020603050405020304" pitchFamily="18" charset="0"/>
                  <a:ea typeface="Times New Roman" panose="02020603050405020304" pitchFamily="18" charset="0"/>
                </a:rPr>
                <a:t>hai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phương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diện</a:t>
              </a:r>
              <a:endParaRPr lang="en-US" sz="2800" b="1" dirty="0">
                <a:solidFill>
                  <a:schemeClr val="bg1"/>
                </a:solidFill>
              </a:endParaRPr>
            </a:p>
          </p:txBody>
        </p:sp>
      </p:grpSp>
      <p:grpSp>
        <p:nvGrpSpPr>
          <p:cNvPr id="23" name="Group 22">
            <a:extLst>
              <a:ext uri="{FF2B5EF4-FFF2-40B4-BE49-F238E27FC236}">
                <a16:creationId xmlns:a16="http://schemas.microsoft.com/office/drawing/2014/main" id="{276BA5D7-7127-4C83-BC59-C107EBFCC1CA}"/>
              </a:ext>
            </a:extLst>
          </p:cNvPr>
          <p:cNvGrpSpPr/>
          <p:nvPr/>
        </p:nvGrpSpPr>
        <p:grpSpPr>
          <a:xfrm>
            <a:off x="2891977" y="1008744"/>
            <a:ext cx="8668654" cy="2080984"/>
            <a:chOff x="2891977" y="1008744"/>
            <a:chExt cx="8668654" cy="2080984"/>
          </a:xfrm>
        </p:grpSpPr>
        <p:grpSp>
          <p:nvGrpSpPr>
            <p:cNvPr id="8" name="Group 7">
              <a:extLst>
                <a:ext uri="{FF2B5EF4-FFF2-40B4-BE49-F238E27FC236}">
                  <a16:creationId xmlns:a16="http://schemas.microsoft.com/office/drawing/2014/main" id="{B472AC1C-2196-4284-8995-34C287047D1A}"/>
                </a:ext>
              </a:extLst>
            </p:cNvPr>
            <p:cNvGrpSpPr/>
            <p:nvPr/>
          </p:nvGrpSpPr>
          <p:grpSpPr>
            <a:xfrm>
              <a:off x="2891977" y="1008744"/>
              <a:ext cx="8668654" cy="2080984"/>
              <a:chOff x="1868717" y="1130300"/>
              <a:chExt cx="8668654" cy="1787071"/>
            </a:xfrm>
          </p:grpSpPr>
          <p:sp>
            <p:nvSpPr>
              <p:cNvPr id="6" name="Rectangle 5">
                <a:extLst>
                  <a:ext uri="{FF2B5EF4-FFF2-40B4-BE49-F238E27FC236}">
                    <a16:creationId xmlns:a16="http://schemas.microsoft.com/office/drawing/2014/main" id="{1120FC7A-F9E3-482D-B9ED-EB2E1BDF3A5F}"/>
                  </a:ext>
                </a:extLst>
              </p:cNvPr>
              <p:cNvSpPr/>
              <p:nvPr/>
            </p:nvSpPr>
            <p:spPr>
              <a:xfrm>
                <a:off x="3135086" y="1393371"/>
                <a:ext cx="7402285" cy="1378857"/>
              </a:xfrm>
              <a:prstGeom prst="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AB2AAA5-2DA4-48A0-9DB9-0458539A796E}"/>
                  </a:ext>
                </a:extLst>
              </p:cNvPr>
              <p:cNvSpPr/>
              <p:nvPr/>
            </p:nvSpPr>
            <p:spPr>
              <a:xfrm>
                <a:off x="1868717" y="1130300"/>
                <a:ext cx="2158998" cy="1787071"/>
              </a:xfrm>
              <a:prstGeom prst="parallelogram">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C0BCA32-9075-4C80-9CE3-08D343E01B43}"/>
                </a:ext>
              </a:extLst>
            </p:cNvPr>
            <p:cNvSpPr txBox="1"/>
            <p:nvPr/>
          </p:nvSpPr>
          <p:spPr>
            <a:xfrm>
              <a:off x="3234874" y="1420587"/>
              <a:ext cx="1634673" cy="1384995"/>
            </a:xfrm>
            <a:prstGeom prst="rect">
              <a:avLst/>
            </a:prstGeom>
            <a:noFill/>
          </p:spPr>
          <p:txBody>
            <a:bodyPr wrap="square">
              <a:spAutoFit/>
            </a:bodyPr>
            <a:lstStyle/>
            <a:p>
              <a:r>
                <a:rPr lang="en-US" sz="2800" dirty="0">
                  <a:solidFill>
                    <a:schemeClr val="bg1"/>
                  </a:solidFill>
                  <a:effectLst/>
                  <a:latin typeface="Times New Roman" panose="02020603050405020304" pitchFamily="18" charset="0"/>
                  <a:ea typeface="Times New Roman" panose="02020603050405020304" pitchFamily="18" charset="0"/>
                </a:rPr>
                <a:t>Ở </a:t>
              </a:r>
              <a:r>
                <a:rPr lang="en-US" sz="2800" dirty="0" err="1">
                  <a:solidFill>
                    <a:schemeClr val="bg1"/>
                  </a:solidFill>
                  <a:effectLst/>
                  <a:latin typeface="Times New Roman" panose="02020603050405020304" pitchFamily="18" charset="0"/>
                  <a:ea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nội</a:t>
              </a:r>
              <a:r>
                <a:rPr lang="en-US" sz="2800" dirty="0">
                  <a:solidFill>
                    <a:schemeClr val="bg1"/>
                  </a:solidFill>
                  <a:effectLst/>
                  <a:latin typeface="Times New Roman" panose="02020603050405020304" pitchFamily="18" charset="0"/>
                  <a:ea typeface="Times New Roman" panose="02020603050405020304" pitchFamily="18" charset="0"/>
                </a:rPr>
                <a:t> dung</a:t>
              </a:r>
              <a:endParaRPr lang="en-US" sz="2800" dirty="0">
                <a:solidFill>
                  <a:schemeClr val="bg1"/>
                </a:solidFill>
              </a:endParaRPr>
            </a:p>
          </p:txBody>
        </p:sp>
      </p:grpSp>
      <p:sp>
        <p:nvSpPr>
          <p:cNvPr id="19" name="TextBox 18">
            <a:extLst>
              <a:ext uri="{FF2B5EF4-FFF2-40B4-BE49-F238E27FC236}">
                <a16:creationId xmlns:a16="http://schemas.microsoft.com/office/drawing/2014/main" id="{03FA863B-0C56-4633-9268-02F6A3C6FBB6}"/>
              </a:ext>
            </a:extLst>
          </p:cNvPr>
          <p:cNvSpPr txBox="1"/>
          <p:nvPr/>
        </p:nvSpPr>
        <p:spPr>
          <a:xfrm>
            <a:off x="4983851" y="1408847"/>
            <a:ext cx="6348180" cy="1547475"/>
          </a:xfrm>
          <a:prstGeom prst="rect">
            <a:avLst/>
          </a:prstGeom>
          <a:noFill/>
        </p:spPr>
        <p:txBody>
          <a:bodyPr wrap="square">
            <a:spAutoFit/>
          </a:bodyPr>
          <a:lstStyle/>
          <a:p>
            <a:pPr algn="just">
              <a:lnSpc>
                <a:spcPct val="115000"/>
              </a:lnSpc>
              <a:spcBef>
                <a:spcPts val="600"/>
              </a:spcBef>
              <a:spcAft>
                <a:spcPts val="6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F0CB54BA-4ADB-462C-A100-7E1ABAEF45E7}"/>
              </a:ext>
            </a:extLst>
          </p:cNvPr>
          <p:cNvGrpSpPr/>
          <p:nvPr/>
        </p:nvGrpSpPr>
        <p:grpSpPr>
          <a:xfrm>
            <a:off x="3265717" y="3352798"/>
            <a:ext cx="8447311" cy="2496459"/>
            <a:chOff x="3265717" y="3352798"/>
            <a:chExt cx="8447311" cy="2496459"/>
          </a:xfrm>
        </p:grpSpPr>
        <p:grpSp>
          <p:nvGrpSpPr>
            <p:cNvPr id="9" name="Group 8">
              <a:extLst>
                <a:ext uri="{FF2B5EF4-FFF2-40B4-BE49-F238E27FC236}">
                  <a16:creationId xmlns:a16="http://schemas.microsoft.com/office/drawing/2014/main" id="{FE9C47FF-C57B-4C41-9D1E-BC77CFF2B309}"/>
                </a:ext>
              </a:extLst>
            </p:cNvPr>
            <p:cNvGrpSpPr/>
            <p:nvPr/>
          </p:nvGrpSpPr>
          <p:grpSpPr>
            <a:xfrm>
              <a:off x="3265717" y="3352798"/>
              <a:ext cx="8432800" cy="2496459"/>
              <a:chOff x="2104571" y="1130300"/>
              <a:chExt cx="8432800" cy="1787071"/>
            </a:xfrm>
          </p:grpSpPr>
          <p:sp>
            <p:nvSpPr>
              <p:cNvPr id="10" name="Rectangle 9">
                <a:extLst>
                  <a:ext uri="{FF2B5EF4-FFF2-40B4-BE49-F238E27FC236}">
                    <a16:creationId xmlns:a16="http://schemas.microsoft.com/office/drawing/2014/main" id="{B8B026BE-46A3-4A10-9876-D9A5B06F9C00}"/>
                  </a:ext>
                </a:extLst>
              </p:cNvPr>
              <p:cNvSpPr/>
              <p:nvPr/>
            </p:nvSpPr>
            <p:spPr>
              <a:xfrm>
                <a:off x="3135086" y="1393371"/>
                <a:ext cx="7402285" cy="1378857"/>
              </a:xfrm>
              <a:prstGeom prst="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A3953939-C6F2-4EA3-A44D-4672DA0FE04D}"/>
                  </a:ext>
                </a:extLst>
              </p:cNvPr>
              <p:cNvSpPr/>
              <p:nvPr/>
            </p:nvSpPr>
            <p:spPr>
              <a:xfrm>
                <a:off x="2104571" y="1130300"/>
                <a:ext cx="1785258" cy="1787071"/>
              </a:xfrm>
              <a:prstGeom prst="parallelogram">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B6B4700B-CE87-4FE5-B97D-E54020114904}"/>
                </a:ext>
              </a:extLst>
            </p:cNvPr>
            <p:cNvSpPr txBox="1"/>
            <p:nvPr/>
          </p:nvSpPr>
          <p:spPr>
            <a:xfrm>
              <a:off x="3723316" y="4069542"/>
              <a:ext cx="1058746"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DED59A9-6CBC-4C49-B851-E9E2C16C34C2}"/>
                </a:ext>
              </a:extLst>
            </p:cNvPr>
            <p:cNvSpPr txBox="1"/>
            <p:nvPr/>
          </p:nvSpPr>
          <p:spPr>
            <a:xfrm>
              <a:off x="4983851" y="3726888"/>
              <a:ext cx="6729177" cy="1815882"/>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xem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xét</a:t>
              </a:r>
              <a:r>
                <a:rPr lang="en-US" sz="2800" dirty="0">
                  <a:solidFill>
                    <a:schemeClr val="bg1"/>
                  </a:solidFill>
                  <a:effectLst/>
                  <a:latin typeface="Times New Roman" panose="02020603050405020304" pitchFamily="18" charset="0"/>
                  <a:ea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yếu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đối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nhịp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thanh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điệu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tục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chủ</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yếu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chữ</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grpSp>
    </p:spTree>
    <p:extLst>
      <p:ext uri="{BB962C8B-B14F-4D97-AF65-F5344CB8AC3E}">
        <p14:creationId xmlns:p14="http://schemas.microsoft.com/office/powerpoint/2010/main" val="40375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F410C1F-6587-44E7-A10E-8EA4D966A694}"/>
              </a:ext>
            </a:extLst>
          </p:cNvPr>
          <p:cNvGraphicFramePr>
            <a:graphicFrameLocks noGrp="1"/>
          </p:cNvGraphicFramePr>
          <p:nvPr>
            <p:extLst>
              <p:ext uri="{D42A27DB-BD31-4B8C-83A1-F6EECF244321}">
                <p14:modId xmlns:p14="http://schemas.microsoft.com/office/powerpoint/2010/main" val="189310470"/>
              </p:ext>
            </p:extLst>
          </p:nvPr>
        </p:nvGraphicFramePr>
        <p:xfrm>
          <a:off x="685800" y="320620"/>
          <a:ext cx="10833100" cy="5744910"/>
        </p:xfrm>
        <a:graphic>
          <a:graphicData uri="http://schemas.openxmlformats.org/drawingml/2006/table">
            <a:tbl>
              <a:tblPr firstRow="1" firstCol="1" bandRow="1">
                <a:tableStyleId>{ED083AE6-46FA-4A59-8FB0-9F97EB10719F}</a:tableStyleId>
              </a:tblPr>
              <a:tblGrid>
                <a:gridCol w="2333192">
                  <a:extLst>
                    <a:ext uri="{9D8B030D-6E8A-4147-A177-3AD203B41FA5}">
                      <a16:colId xmlns:a16="http://schemas.microsoft.com/office/drawing/2014/main" val="1919981957"/>
                    </a:ext>
                  </a:extLst>
                </a:gridCol>
                <a:gridCol w="8499908">
                  <a:extLst>
                    <a:ext uri="{9D8B030D-6E8A-4147-A177-3AD203B41FA5}">
                      <a16:colId xmlns:a16="http://schemas.microsoft.com/office/drawing/2014/main" val="521123677"/>
                    </a:ext>
                  </a:extLst>
                </a:gridCol>
              </a:tblGrid>
              <a:tr h="57882">
                <a:tc>
                  <a:txBody>
                    <a:bodyPr/>
                    <a:lstStyle/>
                    <a:p>
                      <a:pPr algn="ctr">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Câu</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hỏi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solidFill>
                      <a:srgbClr val="FFFF00"/>
                    </a:solidFill>
                  </a:tcPr>
                </a:tc>
                <a:tc>
                  <a:txBody>
                    <a:bodyPr/>
                    <a:lstStyle/>
                    <a:p>
                      <a:pPr algn="ctr">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Ghi</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chú</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solidFill>
                      <a:srgbClr val="FFFF00"/>
                    </a:solidFill>
                  </a:tcPr>
                </a:tc>
                <a:extLst>
                  <a:ext uri="{0D108BD9-81ED-4DB2-BD59-A6C34878D82A}">
                    <a16:rowId xmlns:a16="http://schemas.microsoft.com/office/drawing/2014/main" val="978351884"/>
                  </a:ext>
                </a:extLst>
              </a:tr>
              <a:tr h="830294">
                <a:tc>
                  <a:txBody>
                    <a:bodyPr/>
                    <a:lstStyle/>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2.Về </a:t>
                      </a:r>
                      <a:r>
                        <a:rPr lang="en-US" sz="2400" dirty="0" err="1">
                          <a:solidFill>
                            <a:srgbClr val="0D0D0D"/>
                          </a:solidFill>
                          <a:effectLst/>
                          <a:latin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thức</a:t>
                      </a:r>
                      <a:r>
                        <a:rPr lang="en-US" sz="2400" dirty="0">
                          <a:solidFill>
                            <a:srgbClr val="0D0D0D"/>
                          </a:solidFill>
                          <a:effectLst/>
                          <a:latin typeface="Times New Roman" panose="02020603050405020304" pitchFamily="18" charset="0"/>
                          <a:cs typeface="Times New Roman" panose="02020603050405020304" pitchFamily="18" charset="0"/>
                        </a:rPr>
                        <a:t>, VB </a:t>
                      </a:r>
                      <a:r>
                        <a:rPr lang="en-US" sz="2400" dirty="0" err="1">
                          <a:solidFill>
                            <a:srgbClr val="0D0D0D"/>
                          </a:solidFill>
                          <a:effectLst/>
                          <a:latin typeface="Times New Roman" panose="02020603050405020304" pitchFamily="18" charset="0"/>
                          <a:cs typeface="Times New Roman" panose="02020603050405020304" pitchFamily="18" charset="0"/>
                        </a:rPr>
                        <a:t>bàn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đến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yếu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tố</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nào</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tc>
                <a:tc>
                  <a:txBody>
                    <a:bodyPr/>
                    <a:lstStyle/>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loại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vần</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sát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nhau</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chữ</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chữ</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chữ</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bốn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chữ</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năm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chữ</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lục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bát</a:t>
                      </a:r>
                      <a:endParaRPr lang="en-US" sz="2400" dirty="0">
                        <a:effectLst/>
                        <a:latin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400"/>
                        <a:buFont typeface="Times New Roman" panose="02020603050405020304" pitchFamily="18" charset="0"/>
                        <a:buChar char="-"/>
                      </a:pPr>
                      <a:r>
                        <a:rPr lang="en-US" sz="2400" dirty="0" err="1">
                          <a:solidFill>
                            <a:srgbClr val="0D0D0D"/>
                          </a:solidFill>
                          <a:effectLst/>
                          <a:latin typeface="Times New Roman" panose="02020603050405020304" pitchFamily="18" charset="0"/>
                          <a:cs typeface="Times New Roman" panose="02020603050405020304" pitchFamily="18" charset="0"/>
                        </a:rPr>
                        <a:t>Tục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trước</a:t>
                      </a:r>
                      <a:r>
                        <a:rPr lang="en-US" sz="2400" dirty="0">
                          <a:solidFill>
                            <a:srgbClr val="0D0D0D"/>
                          </a:solidFill>
                          <a:effectLst/>
                          <a:latin typeface="Times New Roman" panose="02020603050405020304" pitchFamily="18" charset="0"/>
                          <a:cs typeface="Times New Roman" panose="02020603050405020304" pitchFamily="18" charset="0"/>
                        </a:rPr>
                        <a:t> ca </a:t>
                      </a:r>
                      <a:r>
                        <a:rPr lang="en-US" sz="2400" dirty="0" err="1">
                          <a:solidFill>
                            <a:srgbClr val="0D0D0D"/>
                          </a:solidFill>
                          <a:effectLst/>
                          <a:latin typeface="Times New Roman" panose="02020603050405020304" pitchFamily="18" charset="0"/>
                          <a:cs typeface="Times New Roman" panose="02020603050405020304" pitchFamily="18" charset="0"/>
                        </a:rPr>
                        <a:t>dao</a:t>
                      </a:r>
                      <a:endParaRPr lang="en-US" sz="2400" dirty="0">
                        <a:effectLst/>
                        <a:latin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400"/>
                        <a:buFont typeface="Times New Roman" panose="02020603050405020304" pitchFamily="18" charset="0"/>
                        <a:buChar char="-"/>
                      </a:pPr>
                      <a:r>
                        <a:rPr lang="en-US" sz="2400" dirty="0" err="1">
                          <a:solidFill>
                            <a:srgbClr val="0D0D0D"/>
                          </a:solidFill>
                          <a:effectLst/>
                          <a:latin typeface="Times New Roman" panose="02020603050405020304" pitchFamily="18" charset="0"/>
                          <a:cs typeface="Times New Roman" panose="02020603050405020304" pitchFamily="18" charset="0"/>
                        </a:rPr>
                        <a:t>Lối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gieo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tục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khuôn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mẫu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nhiều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tc>
                <a:extLst>
                  <a:ext uri="{0D108BD9-81ED-4DB2-BD59-A6C34878D82A}">
                    <a16:rowId xmlns:a16="http://schemas.microsoft.com/office/drawing/2014/main" val="2498526323"/>
                  </a:ext>
                </a:extLst>
              </a:tr>
              <a:tr h="314644">
                <a:tc gridSpan="2">
                  <a:txBody>
                    <a:bodyPr/>
                    <a:lstStyle/>
                    <a:p>
                      <a:pPr algn="just">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Tóm</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lược</a:t>
                      </a:r>
                      <a:r>
                        <a:rPr lang="en-US" sz="2400" b="1"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400"/>
                        <a:buFont typeface="Times New Roman" panose="02020603050405020304" pitchFamily="18" charset="0"/>
                        <a:buChar char="-"/>
                      </a:pPr>
                      <a:r>
                        <a:rPr lang="en-US" sz="2400" b="0" dirty="0" err="1">
                          <a:solidFill>
                            <a:srgbClr val="0D0D0D"/>
                          </a:solidFill>
                          <a:effectLst/>
                          <a:latin typeface="Times New Roman" panose="02020603050405020304" pitchFamily="18" charset="0"/>
                          <a:cs typeface="Times New Roman" panose="02020603050405020304" pitchFamily="18" charset="0"/>
                        </a:rPr>
                        <a:t>Tục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ngữ</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trước</a:t>
                      </a:r>
                      <a:r>
                        <a:rPr lang="en-US" sz="2400" b="0" dirty="0">
                          <a:solidFill>
                            <a:srgbClr val="0D0D0D"/>
                          </a:solidFill>
                          <a:effectLst/>
                          <a:latin typeface="Times New Roman" panose="02020603050405020304" pitchFamily="18" charset="0"/>
                          <a:cs typeface="Times New Roman" panose="02020603050405020304" pitchFamily="18" charset="0"/>
                        </a:rPr>
                        <a:t> ca </a:t>
                      </a:r>
                      <a:r>
                        <a:rPr lang="en-US" sz="2400" b="0" dirty="0" err="1">
                          <a:solidFill>
                            <a:srgbClr val="0D0D0D"/>
                          </a:solidFill>
                          <a:effectLst/>
                          <a:latin typeface="Times New Roman" panose="02020603050405020304" pitchFamily="18" charset="0"/>
                          <a:cs typeface="Times New Roman" panose="02020603050405020304" pitchFamily="18" charset="0"/>
                        </a:rPr>
                        <a:t>dao</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vần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của</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tục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ngữ</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là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khuôn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mẫu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của</a:t>
                      </a:r>
                      <a:r>
                        <a:rPr lang="en-US" sz="2400" b="0" dirty="0">
                          <a:solidFill>
                            <a:srgbClr val="0D0D0D"/>
                          </a:solidFill>
                          <a:effectLst/>
                          <a:latin typeface="Times New Roman" panose="02020603050405020304" pitchFamily="18" charset="0"/>
                          <a:cs typeface="Times New Roman" panose="02020603050405020304" pitchFamily="18" charset="0"/>
                        </a:rPr>
                        <a:t> ca </a:t>
                      </a:r>
                      <a:r>
                        <a:rPr lang="en-US" sz="2400" b="0" dirty="0" err="1">
                          <a:solidFill>
                            <a:srgbClr val="0D0D0D"/>
                          </a:solidFill>
                          <a:effectLst/>
                          <a:latin typeface="Times New Roman" panose="02020603050405020304" pitchFamily="18" charset="0"/>
                          <a:cs typeface="Times New Roman" panose="02020603050405020304" pitchFamily="18" charset="0"/>
                        </a:rPr>
                        <a:t>dao</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các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loại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thơ</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400"/>
                        <a:buFont typeface="Times New Roman" panose="02020603050405020304" pitchFamily="18" charset="0"/>
                        <a:buChar char="-"/>
                      </a:pPr>
                      <a:r>
                        <a:rPr lang="en-US" sz="2400" b="0" dirty="0" err="1">
                          <a:solidFill>
                            <a:srgbClr val="0D0D0D"/>
                          </a:solidFill>
                          <a:effectLst/>
                          <a:latin typeface="Times New Roman" panose="02020603050405020304" pitchFamily="18" charset="0"/>
                          <a:cs typeface="Times New Roman" panose="02020603050405020304" pitchFamily="18" charset="0"/>
                        </a:rPr>
                        <a:t>Nội</a:t>
                      </a:r>
                      <a:r>
                        <a:rPr lang="en-US" sz="2400" b="0" dirty="0">
                          <a:solidFill>
                            <a:srgbClr val="0D0D0D"/>
                          </a:solidFill>
                          <a:effectLst/>
                          <a:latin typeface="Times New Roman" panose="02020603050405020304" pitchFamily="18" charset="0"/>
                          <a:cs typeface="Times New Roman" panose="02020603050405020304" pitchFamily="18" charset="0"/>
                        </a:rPr>
                        <a:t> dung </a:t>
                      </a:r>
                      <a:r>
                        <a:rPr lang="en-US" sz="2400" b="0" dirty="0" err="1">
                          <a:solidFill>
                            <a:srgbClr val="0D0D0D"/>
                          </a:solidFill>
                          <a:effectLst/>
                          <a:latin typeface="Times New Roman" panose="02020603050405020304" pitchFamily="18" charset="0"/>
                          <a:cs typeface="Times New Roman" panose="02020603050405020304" pitchFamily="18" charset="0"/>
                        </a:rPr>
                        <a:t>tục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ngữ</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hai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loại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thiên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nhiên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xã</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hội</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841" marR="40841" marT="0" marB="0"/>
                </a:tc>
                <a:tc hMerge="1">
                  <a:txBody>
                    <a:bodyPr/>
                    <a:lstStyle/>
                    <a:p>
                      <a:endParaRPr lang="en-US"/>
                    </a:p>
                  </a:txBody>
                  <a:tcPr/>
                </a:tc>
                <a:extLst>
                  <a:ext uri="{0D108BD9-81ED-4DB2-BD59-A6C34878D82A}">
                    <a16:rowId xmlns:a16="http://schemas.microsoft.com/office/drawing/2014/main" val="2146166905"/>
                  </a:ext>
                </a:extLst>
              </a:tr>
            </a:tbl>
          </a:graphicData>
        </a:graphic>
      </p:graphicFrame>
    </p:spTree>
    <p:extLst>
      <p:ext uri="{BB962C8B-B14F-4D97-AF65-F5344CB8AC3E}">
        <p14:creationId xmlns:p14="http://schemas.microsoft.com/office/powerpoint/2010/main" val="290796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CE7E50-55AE-4BE9-9E2D-6A11DA43E78A}"/>
              </a:ext>
            </a:extLst>
          </p:cNvPr>
          <p:cNvSpPr txBox="1"/>
          <p:nvPr/>
        </p:nvSpPr>
        <p:spPr>
          <a:xfrm>
            <a:off x="685800" y="248086"/>
            <a:ext cx="10833100" cy="548099"/>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070C0"/>
                </a:solidFill>
                <a:effectLst/>
                <a:latin typeface="Times New Roman" panose="02020603050405020304" pitchFamily="18" charset="0"/>
                <a:ea typeface="Times New Roman" panose="02020603050405020304" pitchFamily="18" charset="0"/>
              </a:rPr>
              <a:t>b. </a:t>
            </a:r>
            <a:r>
              <a:rPr lang="en-US" sz="2800" b="1" dirty="0" err="1">
                <a:solidFill>
                  <a:srgbClr val="0070C0"/>
                </a:solidFill>
                <a:effectLst/>
                <a:latin typeface="Times New Roman" panose="02020603050405020304" pitchFamily="18" charset="0"/>
                <a:ea typeface="Times New Roman" panose="02020603050405020304" pitchFamily="18" charset="0"/>
              </a:rPr>
              <a:t>Lập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hồ</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tài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liệu</a:t>
            </a:r>
            <a:endParaRPr lang="en-US" sz="2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E4BBA66-1E3D-4E90-9D2F-0345AA9A98FD}"/>
              </a:ext>
            </a:extLst>
          </p:cNvPr>
          <p:cNvSpPr txBox="1"/>
          <p:nvPr/>
        </p:nvSpPr>
        <p:spPr>
          <a:xfrm>
            <a:off x="685800" y="1028700"/>
            <a:ext cx="10833100" cy="4743606"/>
          </a:xfrm>
          <a:prstGeom prst="rect">
            <a:avLst/>
          </a:prstGeom>
          <a:noFill/>
        </p:spPr>
        <p:txBody>
          <a:bodyPr wrap="square">
            <a:spAutoFit/>
          </a:bodyPr>
          <a:lstStyle/>
          <a:p>
            <a:pPr marL="457200" indent="-457200" algn="just">
              <a:lnSpc>
                <a:spcPct val="150000"/>
              </a:lnSpc>
              <a:spcBef>
                <a:spcPts val="600"/>
              </a:spcBef>
              <a:spcAft>
                <a:spcPts val="600"/>
              </a:spcAft>
              <a:buFont typeface="Wingdings" panose="05000000000000000000" pitchFamily="2" charset="2"/>
              <a:buChar char="v"/>
            </a:pPr>
            <a:r>
              <a:rPr lang="en-US" sz="3200" b="1" dirty="0" err="1">
                <a:solidFill>
                  <a:srgbClr val="000000"/>
                </a:solidFill>
                <a:effectLst/>
                <a:latin typeface="Times New Roman" panose="02020603050405020304" pitchFamily="18" charset="0"/>
                <a:ea typeface="Times New Roman" panose="02020603050405020304" pitchFamily="18" charset="0"/>
              </a:rPr>
              <a:t>Lập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hồ</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tài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liệu</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lnSpc>
                <a:spcPct val="150000"/>
              </a:lnSpc>
              <a:spcBef>
                <a:spcPts val="600"/>
              </a:spcBef>
              <a:spcAft>
                <a:spcPts val="600"/>
              </a:spcAft>
              <a:buFont typeface="Wingdings" panose="05000000000000000000" pitchFamily="2" charset="2"/>
              <a:buChar char="ü"/>
            </a:pP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sắp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xếp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hồ</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cứu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lnSpc>
                <a:spcPct val="150000"/>
              </a:lnSpc>
              <a:spcBef>
                <a:spcPts val="600"/>
              </a:spcBef>
              <a:spcAft>
                <a:spcPts val="600"/>
              </a:spcAft>
              <a:buFont typeface="Wingdings" panose="05000000000000000000" pitchFamily="2" charset="2"/>
              <a:buChar char="ü"/>
            </a:pPr>
            <a:r>
              <a:rPr lang="en-US" sz="3200" dirty="0" err="1">
                <a:solidFill>
                  <a:srgbClr val="000000"/>
                </a:solidFill>
                <a:effectLst/>
                <a:latin typeface="Times New Roman" panose="02020603050405020304" pitchFamily="18" charset="0"/>
                <a:ea typeface="Times New Roman" panose="02020603050405020304" pitchFamily="18" charset="0"/>
              </a:rPr>
              <a:t>Hồ</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460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42D91-1932-416C-82AC-EC1B2B3E3FBD}"/>
              </a:ext>
            </a:extLst>
          </p:cNvPr>
          <p:cNvSpPr txBox="1"/>
          <p:nvPr/>
        </p:nvSpPr>
        <p:spPr>
          <a:xfrm>
            <a:off x="660400" y="553991"/>
            <a:ext cx="11187113" cy="4290662"/>
          </a:xfrm>
          <a:prstGeom prst="rect">
            <a:avLst/>
          </a:prstGeom>
          <a:noFill/>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v"/>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Hồ</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cứu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bao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285750" indent="-28575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Kế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hoạch</a:t>
            </a:r>
            <a:endParaRPr lang="en-US" sz="2800" dirty="0">
              <a:effectLst/>
              <a:latin typeface="Times New Roman" panose="02020603050405020304" pitchFamily="18" charset="0"/>
              <a:ea typeface="Times New Roman" panose="02020603050405020304" pitchFamily="18" charset="0"/>
            </a:endParaRPr>
          </a:p>
          <a:p>
            <a:pPr marL="285750" indent="-28575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cương</a:t>
            </a:r>
            <a:endParaRPr lang="en-US" sz="2800" dirty="0">
              <a:effectLst/>
              <a:latin typeface="Times New Roman" panose="02020603050405020304" pitchFamily="18" charset="0"/>
              <a:ea typeface="Times New Roman" panose="02020603050405020304" pitchFamily="18" charset="0"/>
            </a:endParaRPr>
          </a:p>
          <a:p>
            <a:pPr marL="285750" indent="-28575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phim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sưu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endParaRPr lang="en-US" sz="2800" dirty="0">
              <a:effectLst/>
              <a:latin typeface="Times New Roman" panose="02020603050405020304" pitchFamily="18" charset="0"/>
              <a:ea typeface="Times New Roman" panose="02020603050405020304" pitchFamily="18" charset="0"/>
            </a:endParaRPr>
          </a:p>
          <a:p>
            <a:pPr marL="285750" indent="-28575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phỏng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endParaRPr lang="en-US" sz="2800" dirty="0">
              <a:effectLst/>
              <a:latin typeface="Times New Roman" panose="02020603050405020304" pitchFamily="18" charset="0"/>
              <a:ea typeface="Times New Roman" panose="02020603050405020304" pitchFamily="18" charset="0"/>
            </a:endParaRPr>
          </a:p>
          <a:p>
            <a:pPr marL="285750" indent="-28575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tờ</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cứu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D6ACF74-28D0-4D35-9C10-3445E9E45798}"/>
              </a:ext>
            </a:extLst>
          </p:cNvPr>
          <p:cNvSpPr txBox="1"/>
          <p:nvPr/>
        </p:nvSpPr>
        <p:spPr>
          <a:xfrm>
            <a:off x="837406" y="4958953"/>
            <a:ext cx="10833100" cy="1095685"/>
          </a:xfrm>
          <a:prstGeom prst="rect">
            <a:avLst/>
          </a:prstGeom>
          <a:noFill/>
        </p:spPr>
        <p:txBody>
          <a:bodyPr wrap="square">
            <a:spAutoFit/>
          </a:bodyPr>
          <a:lstStyle/>
          <a:p>
            <a:pPr marL="457200" indent="-457200" algn="just">
              <a:lnSpc>
                <a:spcPct val="115000"/>
              </a:lnSpc>
              <a:spcBef>
                <a:spcPts val="600"/>
              </a:spcBef>
              <a:spcAft>
                <a:spcPts val="600"/>
              </a:spcAft>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mỉ</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65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dow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down)">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0D839C-006C-4573-9D5F-80EED1D7475B}"/>
              </a:ext>
            </a:extLst>
          </p:cNvPr>
          <p:cNvSpPr txBox="1"/>
          <p:nvPr/>
        </p:nvSpPr>
        <p:spPr>
          <a:xfrm>
            <a:off x="685800" y="260450"/>
            <a:ext cx="10833100" cy="556434"/>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Bảng</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kiểm</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kĩ</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năng</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tập</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nghiên</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cứu</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một</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vấn</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đề</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văn</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học</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dân</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gian</a:t>
            </a:r>
            <a:r>
              <a:rPr lang="en-US"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909D575A-16B4-4240-951A-9E0EDB5831B6}"/>
              </a:ext>
            </a:extLst>
          </p:cNvPr>
          <p:cNvGraphicFramePr>
            <a:graphicFrameLocks noGrp="1"/>
          </p:cNvGraphicFramePr>
          <p:nvPr>
            <p:extLst>
              <p:ext uri="{D42A27DB-BD31-4B8C-83A1-F6EECF244321}">
                <p14:modId xmlns:p14="http://schemas.microsoft.com/office/powerpoint/2010/main" val="946049014"/>
              </p:ext>
            </p:extLst>
          </p:nvPr>
        </p:nvGraphicFramePr>
        <p:xfrm>
          <a:off x="501650" y="923576"/>
          <a:ext cx="11201400" cy="5207450"/>
        </p:xfrm>
        <a:graphic>
          <a:graphicData uri="http://schemas.openxmlformats.org/drawingml/2006/table">
            <a:tbl>
              <a:tblPr firstRow="1" firstCol="1" bandRow="1">
                <a:tableStyleId>{ED083AE6-46FA-4A59-8FB0-9F97EB10719F}</a:tableStyleId>
              </a:tblPr>
              <a:tblGrid>
                <a:gridCol w="3150435">
                  <a:extLst>
                    <a:ext uri="{9D8B030D-6E8A-4147-A177-3AD203B41FA5}">
                      <a16:colId xmlns:a16="http://schemas.microsoft.com/office/drawing/2014/main" val="2920835152"/>
                    </a:ext>
                  </a:extLst>
                </a:gridCol>
                <a:gridCol w="5829843">
                  <a:extLst>
                    <a:ext uri="{9D8B030D-6E8A-4147-A177-3AD203B41FA5}">
                      <a16:colId xmlns:a16="http://schemas.microsoft.com/office/drawing/2014/main" val="1667390898"/>
                    </a:ext>
                  </a:extLst>
                </a:gridCol>
                <a:gridCol w="1029507">
                  <a:extLst>
                    <a:ext uri="{9D8B030D-6E8A-4147-A177-3AD203B41FA5}">
                      <a16:colId xmlns:a16="http://schemas.microsoft.com/office/drawing/2014/main" val="1894501165"/>
                    </a:ext>
                  </a:extLst>
                </a:gridCol>
                <a:gridCol w="1191615">
                  <a:extLst>
                    <a:ext uri="{9D8B030D-6E8A-4147-A177-3AD203B41FA5}">
                      <a16:colId xmlns:a16="http://schemas.microsoft.com/office/drawing/2014/main" val="3999416531"/>
                    </a:ext>
                  </a:extLst>
                </a:gridCol>
              </a:tblGrid>
              <a:tr h="0">
                <a:tc>
                  <a:txBody>
                    <a:bodyPr/>
                    <a:lstStyle/>
                    <a:p>
                      <a:pPr algn="ctr">
                        <a:lnSpc>
                          <a:spcPct val="115000"/>
                        </a:lnSpc>
                        <a:spcBef>
                          <a:spcPts val="600"/>
                        </a:spcBef>
                        <a:spcAft>
                          <a:spcPts val="600"/>
                        </a:spcAft>
                      </a:pPr>
                      <a:r>
                        <a:rPr lang="en-US" sz="2000" b="1" dirty="0" err="1">
                          <a:solidFill>
                            <a:srgbClr val="0070C0"/>
                          </a:solidFill>
                          <a:effectLst/>
                          <a:latin typeface="Times New Roman" panose="02020603050405020304" pitchFamily="18" charset="0"/>
                          <a:cs typeface="Times New Roman" panose="02020603050405020304" pitchFamily="18" charset="0"/>
                        </a:rPr>
                        <a:t>Các</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phần</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của</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bài</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viết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000" b="1" dirty="0" err="1">
                          <a:solidFill>
                            <a:srgbClr val="0070C0"/>
                          </a:solidFill>
                          <a:effectLst/>
                          <a:latin typeface="Times New Roman" panose="02020603050405020304" pitchFamily="18" charset="0"/>
                          <a:cs typeface="Times New Roman" panose="02020603050405020304" pitchFamily="18" charset="0"/>
                        </a:rPr>
                        <a:t>Nội</a:t>
                      </a:r>
                      <a:r>
                        <a:rPr lang="en-US" sz="2000" b="1" dirty="0">
                          <a:solidFill>
                            <a:srgbClr val="0070C0"/>
                          </a:solidFill>
                          <a:effectLst/>
                          <a:latin typeface="Times New Roman" panose="02020603050405020304" pitchFamily="18" charset="0"/>
                          <a:cs typeface="Times New Roman" panose="02020603050405020304" pitchFamily="18" charset="0"/>
                        </a:rPr>
                        <a:t> dung </a:t>
                      </a:r>
                      <a:r>
                        <a:rPr lang="en-US" sz="2000" b="1" dirty="0" err="1">
                          <a:solidFill>
                            <a:srgbClr val="0070C0"/>
                          </a:solidFill>
                          <a:effectLst/>
                          <a:latin typeface="Times New Roman" panose="02020603050405020304" pitchFamily="18" charset="0"/>
                          <a:cs typeface="Times New Roman" panose="02020603050405020304" pitchFamily="18" charset="0"/>
                        </a:rPr>
                        <a:t>kiểm</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000" b="1" dirty="0" err="1">
                          <a:solidFill>
                            <a:srgbClr val="0070C0"/>
                          </a:solidFill>
                          <a:effectLst/>
                          <a:latin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000" b="1" dirty="0" err="1">
                          <a:solidFill>
                            <a:srgbClr val="0070C0"/>
                          </a:solidFill>
                          <a:effectLst/>
                          <a:latin typeface="Times New Roman" panose="02020603050405020304" pitchFamily="18" charset="0"/>
                          <a:cs typeface="Times New Roman" panose="02020603050405020304" pitchFamily="18" charset="0"/>
                        </a:rPr>
                        <a:t>Chưa</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827242001"/>
                  </a:ext>
                </a:extLst>
              </a:tr>
              <a:tr h="0">
                <a:tc gridSpan="4">
                  <a:txBody>
                    <a:bodyPr/>
                    <a:lstStyle/>
                    <a:p>
                      <a:pPr>
                        <a:lnSpc>
                          <a:spcPct val="115000"/>
                        </a:lnSpc>
                        <a:spcBef>
                          <a:spcPts val="600"/>
                        </a:spcBef>
                        <a:spcAft>
                          <a:spcPts val="600"/>
                        </a:spcAft>
                      </a:pPr>
                      <a:r>
                        <a:rPr lang="en-US" sz="2000" b="0" dirty="0">
                          <a:solidFill>
                            <a:srgbClr val="0D0D0D"/>
                          </a:solidFill>
                          <a:effectLst/>
                          <a:latin typeface="Times New Roman" panose="02020603050405020304" pitchFamily="18" charset="0"/>
                          <a:cs typeface="Times New Roman" panose="02020603050405020304" pitchFamily="18" charset="0"/>
                        </a:rPr>
                        <a:t>1. </a:t>
                      </a:r>
                      <a:r>
                        <a:rPr lang="en-US" sz="2000" b="0" dirty="0" err="1">
                          <a:solidFill>
                            <a:srgbClr val="0D0D0D"/>
                          </a:solidFill>
                          <a:effectLst/>
                          <a:latin typeface="Times New Roman" panose="02020603050405020304" pitchFamily="18" charset="0"/>
                          <a:cs typeface="Times New Roman" panose="02020603050405020304" pitchFamily="18" charset="0"/>
                        </a:rPr>
                        <a:t>Xác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định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đề</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tài</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vấn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đề</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mục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đích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và</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lập</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kế</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hoạch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nghiên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cứu</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7610105"/>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Xác định đề tài, vấn đề nghiên cứu</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dirty="0" err="1">
                          <a:solidFill>
                            <a:srgbClr val="0D0D0D"/>
                          </a:solidFill>
                          <a:effectLst/>
                          <a:latin typeface="Times New Roman" panose="02020603050405020304" pitchFamily="18" charset="0"/>
                          <a:cs typeface="Times New Roman" panose="02020603050405020304" pitchFamily="18" charset="0"/>
                        </a:rPr>
                        <a:t>Đề</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tài</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có</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tính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vấn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đề</a:t>
                      </a:r>
                      <a:endParaRPr lang="en-US" b="0" dirty="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FF0000"/>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3377542"/>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Xác định mục đích, câu hỏi nghiên cứu và giả thuyết</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dirty="0" err="1">
                          <a:solidFill>
                            <a:srgbClr val="0D0D0D"/>
                          </a:solidFill>
                          <a:effectLst/>
                          <a:latin typeface="Times New Roman" panose="02020603050405020304" pitchFamily="18" charset="0"/>
                          <a:cs typeface="Times New Roman" panose="02020603050405020304" pitchFamily="18" charset="0"/>
                        </a:rPr>
                        <a:t>Mục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đích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rõ</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ràng</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câu</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hỏi</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nêu</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bật</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trọng</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tâm</a:t>
                      </a:r>
                      <a:endParaRPr lang="en-US" b="0" dirty="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FF0000"/>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511559"/>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Lập kế hoạch nghiên cứu</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dirty="0" err="1">
                          <a:solidFill>
                            <a:srgbClr val="0D0D0D"/>
                          </a:solidFill>
                          <a:effectLst/>
                          <a:latin typeface="Times New Roman" panose="02020603050405020304" pitchFamily="18" charset="0"/>
                          <a:cs typeface="Times New Roman" panose="02020603050405020304" pitchFamily="18" charset="0"/>
                        </a:rPr>
                        <a:t>Kế</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hoạch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đủ</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các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thành</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phần</a:t>
                      </a:r>
                      <a:endParaRPr lang="en-US" b="0" dirty="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FF0000"/>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1421969"/>
                  </a:ext>
                </a:extLst>
              </a:tr>
              <a:tr h="0">
                <a:tc gridSpan="4">
                  <a:txBody>
                    <a:bodyPr/>
                    <a:lstStyle/>
                    <a:p>
                      <a:pPr>
                        <a:lnSpc>
                          <a:spcPct val="115000"/>
                        </a:lnSpc>
                        <a:spcBef>
                          <a:spcPts val="600"/>
                        </a:spcBef>
                        <a:spcAft>
                          <a:spcPts val="600"/>
                        </a:spcAft>
                      </a:pPr>
                      <a:r>
                        <a:rPr lang="en-US" sz="2000" b="0" dirty="0">
                          <a:solidFill>
                            <a:srgbClr val="0D0D0D"/>
                          </a:solidFill>
                          <a:effectLst/>
                          <a:latin typeface="Times New Roman" panose="02020603050405020304" pitchFamily="18" charset="0"/>
                          <a:cs typeface="Times New Roman" panose="02020603050405020304" pitchFamily="18" charset="0"/>
                        </a:rPr>
                        <a:t>2. Thu </a:t>
                      </a:r>
                      <a:r>
                        <a:rPr lang="en-US" sz="2000" b="0" dirty="0" err="1">
                          <a:solidFill>
                            <a:srgbClr val="0D0D0D"/>
                          </a:solidFill>
                          <a:effectLst/>
                          <a:latin typeface="Times New Roman" panose="02020603050405020304" pitchFamily="18" charset="0"/>
                          <a:cs typeface="Times New Roman" panose="02020603050405020304" pitchFamily="18" charset="0"/>
                        </a:rPr>
                        <a:t>thập</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thông</a:t>
                      </a:r>
                      <a:r>
                        <a:rPr lang="en-US" sz="2000" b="0" dirty="0">
                          <a:solidFill>
                            <a:srgbClr val="0D0D0D"/>
                          </a:solidFill>
                          <a:effectLst/>
                          <a:latin typeface="Times New Roman" panose="02020603050405020304" pitchFamily="18" charset="0"/>
                          <a:cs typeface="Times New Roman" panose="02020603050405020304" pitchFamily="18" charset="0"/>
                        </a:rPr>
                        <a:t> tin </a:t>
                      </a:r>
                      <a:r>
                        <a:rPr lang="en-US" sz="2000" b="0" dirty="0" err="1">
                          <a:solidFill>
                            <a:srgbClr val="0D0D0D"/>
                          </a:solidFill>
                          <a:effectLst/>
                          <a:latin typeface="Times New Roman" panose="02020603050405020304" pitchFamily="18" charset="0"/>
                          <a:cs typeface="Times New Roman" panose="02020603050405020304" pitchFamily="18" charset="0"/>
                        </a:rPr>
                        <a:t>về</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đề</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tài</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vấn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đề</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nghiên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cứu</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0465280"/>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Sưu tầm tài liệu</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a:solidFill>
                            <a:srgbClr val="0D0D0D"/>
                          </a:solidFill>
                          <a:effectLst/>
                          <a:latin typeface="Times New Roman" panose="02020603050405020304" pitchFamily="18" charset="0"/>
                          <a:cs typeface="Times New Roman" panose="02020603050405020304" pitchFamily="18" charset="0"/>
                        </a:rPr>
                        <a:t>Thực hiện tốt các kĩ thuật sưu tầm</a:t>
                      </a:r>
                      <a:endParaRPr lang="en-US" b="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0D0D0D"/>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FF0000"/>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55346885"/>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Tìm hiểu, phỏng vấn chuyên gia</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a:solidFill>
                            <a:srgbClr val="0D0D0D"/>
                          </a:solidFill>
                          <a:effectLst/>
                          <a:latin typeface="Times New Roman" panose="02020603050405020304" pitchFamily="18" charset="0"/>
                          <a:cs typeface="Times New Roman" panose="02020603050405020304" pitchFamily="18" charset="0"/>
                        </a:rPr>
                        <a:t>Chọn đúng chuyên gia, đặt câu hỏi hợp lí</a:t>
                      </a:r>
                      <a:endParaRPr lang="en-US" b="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0D0D0D"/>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FF0000"/>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1388404"/>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Ghi chép trải nghiệm thực tế</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dirty="0" err="1">
                          <a:solidFill>
                            <a:srgbClr val="0D0D0D"/>
                          </a:solidFill>
                          <a:effectLst/>
                          <a:latin typeface="Times New Roman" panose="02020603050405020304" pitchFamily="18" charset="0"/>
                          <a:cs typeface="Times New Roman" panose="02020603050405020304" pitchFamily="18" charset="0"/>
                        </a:rPr>
                        <a:t>Chép</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đúng</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các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sự</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kiện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kể</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và</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câu</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chuyện</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nhất</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là</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cảm</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xúc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của</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cá</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nhân</a:t>
                      </a:r>
                      <a:endParaRPr lang="en-US" b="0" dirty="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0D0D0D"/>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FF0000"/>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388071"/>
                  </a:ext>
                </a:extLst>
              </a:tr>
              <a:tr h="0">
                <a:tc gridSpan="4">
                  <a:txBody>
                    <a:bodyPr/>
                    <a:lstStyle/>
                    <a:p>
                      <a:pPr>
                        <a:lnSpc>
                          <a:spcPct val="115000"/>
                        </a:lnSpc>
                        <a:spcBef>
                          <a:spcPts val="600"/>
                        </a:spcBef>
                        <a:spcAft>
                          <a:spcPts val="600"/>
                        </a:spcAft>
                      </a:pPr>
                      <a:r>
                        <a:rPr lang="en-US" sz="2000" b="0" dirty="0">
                          <a:solidFill>
                            <a:srgbClr val="0D0D0D"/>
                          </a:solidFill>
                          <a:effectLst/>
                          <a:latin typeface="Times New Roman" panose="02020603050405020304" pitchFamily="18" charset="0"/>
                          <a:cs typeface="Times New Roman" panose="02020603050405020304" pitchFamily="18" charset="0"/>
                        </a:rPr>
                        <a:t>3. </a:t>
                      </a:r>
                      <a:r>
                        <a:rPr lang="en-US" sz="2000" b="0" dirty="0" err="1">
                          <a:solidFill>
                            <a:srgbClr val="0D0D0D"/>
                          </a:solidFill>
                          <a:effectLst/>
                          <a:latin typeface="Times New Roman" panose="02020603050405020304" pitchFamily="18" charset="0"/>
                          <a:cs typeface="Times New Roman" panose="02020603050405020304" pitchFamily="18" charset="0"/>
                        </a:rPr>
                        <a:t>Xử</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lí</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tổng</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hợp</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thông</a:t>
                      </a:r>
                      <a:r>
                        <a:rPr lang="en-US" sz="2000" b="0" dirty="0">
                          <a:solidFill>
                            <a:srgbClr val="0D0D0D"/>
                          </a:solidFill>
                          <a:effectLst/>
                          <a:latin typeface="Times New Roman" panose="02020603050405020304" pitchFamily="18" charset="0"/>
                          <a:cs typeface="Times New Roman" panose="02020603050405020304" pitchFamily="18" charset="0"/>
                        </a:rPr>
                        <a:t> tin</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7419565"/>
                  </a:ext>
                </a:extLst>
              </a:tr>
              <a:tr h="0">
                <a:tc>
                  <a:txBody>
                    <a:bodyPr/>
                    <a:lstStyle/>
                    <a:p>
                      <a:pPr>
                        <a:lnSpc>
                          <a:spcPct val="115000"/>
                        </a:lnSpc>
                        <a:spcBef>
                          <a:spcPts val="600"/>
                        </a:spcBef>
                        <a:spcAft>
                          <a:spcPts val="600"/>
                        </a:spcAft>
                      </a:pPr>
                      <a:r>
                        <a:rPr lang="en-US" sz="2000" b="0" dirty="0" err="1">
                          <a:solidFill>
                            <a:srgbClr val="0D0D0D"/>
                          </a:solidFill>
                          <a:effectLst/>
                          <a:latin typeface="Times New Roman" panose="02020603050405020304" pitchFamily="18" charset="0"/>
                          <a:cs typeface="Times New Roman" panose="02020603050405020304" pitchFamily="18" charset="0"/>
                        </a:rPr>
                        <a:t>Xử</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lí</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thông</a:t>
                      </a:r>
                      <a:r>
                        <a:rPr lang="en-US" sz="2000" b="0" dirty="0">
                          <a:solidFill>
                            <a:srgbClr val="0D0D0D"/>
                          </a:solidFill>
                          <a:effectLst/>
                          <a:latin typeface="Times New Roman" panose="02020603050405020304" pitchFamily="18" charset="0"/>
                          <a:cs typeface="Times New Roman" panose="02020603050405020304" pitchFamily="18" charset="0"/>
                        </a:rPr>
                        <a:t> tin</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a:solidFill>
                            <a:srgbClr val="0D0D0D"/>
                          </a:solidFill>
                          <a:effectLst/>
                          <a:latin typeface="Times New Roman" panose="02020603050405020304" pitchFamily="18" charset="0"/>
                          <a:cs typeface="Times New Roman" panose="02020603050405020304" pitchFamily="18" charset="0"/>
                        </a:rPr>
                        <a:t>Thực hiện tốt các kĩ thuật sưu tầm</a:t>
                      </a:r>
                      <a:endParaRPr lang="en-US" b="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FF0000"/>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4950180"/>
                  </a:ext>
                </a:extLst>
              </a:tr>
              <a:tr h="0">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Lập hồ sơ tài liệu</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000" b="0" dirty="0" err="1">
                          <a:solidFill>
                            <a:srgbClr val="0D0D0D"/>
                          </a:solidFill>
                          <a:effectLst/>
                          <a:latin typeface="Times New Roman" panose="02020603050405020304" pitchFamily="18" charset="0"/>
                          <a:cs typeface="Times New Roman" panose="02020603050405020304" pitchFamily="18" charset="0"/>
                        </a:rPr>
                        <a:t>Có</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đủ</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các</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loại</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hồ</a:t>
                      </a:r>
                      <a:r>
                        <a:rPr lang="en-US" sz="2000" b="0" dirty="0">
                          <a:solidFill>
                            <a:srgbClr val="0D0D0D"/>
                          </a:solidFill>
                          <a:effectLst/>
                          <a:latin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cs typeface="Times New Roman" panose="02020603050405020304" pitchFamily="18" charset="0"/>
                        </a:rPr>
                        <a:t>sơ</a:t>
                      </a:r>
                      <a:endParaRPr lang="en-US" b="0" dirty="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a:solidFill>
                            <a:srgbClr val="0D0D0D"/>
                          </a:solidFill>
                          <a:effectLst/>
                          <a:latin typeface="Times New Roman" panose="02020603050405020304" pitchFamily="18" charset="0"/>
                          <a:cs typeface="Times New Roman" panose="02020603050405020304" pitchFamily="18" charset="0"/>
                        </a:rPr>
                        <a:t> </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000" b="0" dirty="0">
                          <a:solidFill>
                            <a:srgbClr val="FF0000"/>
                          </a:solidFill>
                          <a:effectLst/>
                          <a:latin typeface="Times New Roman" panose="02020603050405020304" pitchFamily="18" charset="0"/>
                          <a:cs typeface="Times New Roman" panose="02020603050405020304" pitchFamily="18" charset="0"/>
                        </a:rPr>
                        <a:t>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66398963"/>
                  </a:ext>
                </a:extLst>
              </a:tr>
            </a:tbl>
          </a:graphicData>
        </a:graphic>
      </p:graphicFrame>
    </p:spTree>
    <p:extLst>
      <p:ext uri="{BB962C8B-B14F-4D97-AF65-F5344CB8AC3E}">
        <p14:creationId xmlns:p14="http://schemas.microsoft.com/office/powerpoint/2010/main" val="3902650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5" name="Freeform: Shape 14">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C8435C-D649-4C07-878C-713EFBDC046D}"/>
              </a:ext>
            </a:extLst>
          </p:cNvPr>
          <p:cNvSpPr>
            <a:spLocks noGrp="1"/>
          </p:cNvSpPr>
          <p:nvPr>
            <p:ph type="ctrTitle"/>
          </p:nvPr>
        </p:nvSpPr>
        <p:spPr>
          <a:xfrm>
            <a:off x="457201" y="723406"/>
            <a:ext cx="3471862" cy="3826728"/>
          </a:xfrm>
        </p:spPr>
        <p:txBody>
          <a:bodyPr anchor="b">
            <a:normAutofit/>
          </a:bodyPr>
          <a:lstStyle/>
          <a:p>
            <a:r>
              <a:rPr lang="en-US" sz="6400" b="1" dirty="0">
                <a:solidFill>
                  <a:srgbClr val="FF0000"/>
                </a:solidFill>
                <a:latin typeface="Lucida Handwriting" panose="03010101010101010101" pitchFamily="66" charset="0"/>
              </a:rPr>
              <a:t>LUYỆN TẬP</a:t>
            </a:r>
          </a:p>
        </p:txBody>
      </p:sp>
      <p:pic>
        <p:nvPicPr>
          <p:cNvPr id="6" name="Picture 5">
            <a:extLst>
              <a:ext uri="{FF2B5EF4-FFF2-40B4-BE49-F238E27FC236}">
                <a16:creationId xmlns:a16="http://schemas.microsoft.com/office/drawing/2014/main" id="{2A435DB1-06DC-4BBE-8B37-E891C977F7C8}"/>
              </a:ext>
            </a:extLst>
          </p:cNvPr>
          <p:cNvPicPr>
            <a:picLocks noChangeAspect="1"/>
          </p:cNvPicPr>
          <p:nvPr/>
        </p:nvPicPr>
        <p:blipFill>
          <a:blip r:embed="rId2"/>
          <a:stretch>
            <a:fillRect/>
          </a:stretch>
        </p:blipFill>
        <p:spPr>
          <a:xfrm>
            <a:off x="4916251" y="1218553"/>
            <a:ext cx="6631341" cy="4420894"/>
          </a:xfrm>
          <a:prstGeom prst="rect">
            <a:avLst/>
          </a:prstGeom>
        </p:spPr>
      </p:pic>
    </p:spTree>
    <p:extLst>
      <p:ext uri="{BB962C8B-B14F-4D97-AF65-F5344CB8AC3E}">
        <p14:creationId xmlns:p14="http://schemas.microsoft.com/office/powerpoint/2010/main" val="2775249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09C812-DDBB-4B47-BA7C-7A139D399254}"/>
              </a:ext>
            </a:extLst>
          </p:cNvPr>
          <p:cNvPicPr>
            <a:picLocks noChangeAspect="1"/>
          </p:cNvPicPr>
          <p:nvPr/>
        </p:nvPicPr>
        <p:blipFill>
          <a:blip r:embed="rId2"/>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38ABDE95-AD9F-4E15-974E-8E5DC265D61B}"/>
              </a:ext>
            </a:extLst>
          </p:cNvPr>
          <p:cNvSpPr txBox="1"/>
          <p:nvPr/>
        </p:nvSpPr>
        <p:spPr>
          <a:xfrm>
            <a:off x="660400" y="168131"/>
            <a:ext cx="10833100" cy="584775"/>
          </a:xfrm>
          <a:prstGeom prst="rect">
            <a:avLst/>
          </a:prstGeom>
          <a:noFill/>
        </p:spPr>
        <p:txBody>
          <a:bodyPr wrap="square">
            <a:spAutoFit/>
          </a:bodyPr>
          <a:lstStyle/>
          <a:p>
            <a:pPr algn="ctr"/>
            <a:r>
              <a:rPr lang="en-US" sz="3200" b="1" dirty="0">
                <a:solidFill>
                  <a:srgbClr val="7030A0"/>
                </a:solidFill>
                <a:effectLst/>
                <a:latin typeface="Times New Roman" panose="02020603050405020304" pitchFamily="18" charset="0"/>
                <a:ea typeface="Times New Roman" panose="02020603050405020304" pitchFamily="18" charset="0"/>
              </a:rPr>
              <a:t>BÀI TẬP THỰC HÀNH </a:t>
            </a:r>
            <a:endParaRPr lang="en-US" sz="3200" dirty="0"/>
          </a:p>
        </p:txBody>
      </p:sp>
      <p:grpSp>
        <p:nvGrpSpPr>
          <p:cNvPr id="55" name="Group 54">
            <a:extLst>
              <a:ext uri="{FF2B5EF4-FFF2-40B4-BE49-F238E27FC236}">
                <a16:creationId xmlns:a16="http://schemas.microsoft.com/office/drawing/2014/main" id="{80692C83-6E2A-4E24-AAA5-0DC4859ACF58}"/>
              </a:ext>
            </a:extLst>
          </p:cNvPr>
          <p:cNvGrpSpPr/>
          <p:nvPr/>
        </p:nvGrpSpPr>
        <p:grpSpPr>
          <a:xfrm>
            <a:off x="1293626" y="-81341"/>
            <a:ext cx="5061517" cy="3816733"/>
            <a:chOff x="1293626" y="-81341"/>
            <a:chExt cx="5061517" cy="3816733"/>
          </a:xfrm>
        </p:grpSpPr>
        <p:grpSp>
          <p:nvGrpSpPr>
            <p:cNvPr id="26" name="Group 25">
              <a:extLst>
                <a:ext uri="{FF2B5EF4-FFF2-40B4-BE49-F238E27FC236}">
                  <a16:creationId xmlns:a16="http://schemas.microsoft.com/office/drawing/2014/main" id="{A4A15EA7-15BA-4031-9261-4078AAF64E45}"/>
                </a:ext>
              </a:extLst>
            </p:cNvPr>
            <p:cNvGrpSpPr/>
            <p:nvPr/>
          </p:nvGrpSpPr>
          <p:grpSpPr>
            <a:xfrm>
              <a:off x="1293626" y="-81341"/>
              <a:ext cx="5043102" cy="3816733"/>
              <a:chOff x="2700282" y="-617509"/>
              <a:chExt cx="8795896" cy="5814056"/>
            </a:xfrm>
          </p:grpSpPr>
          <p:sp>
            <p:nvSpPr>
              <p:cNvPr id="28" name="Freeform: Shape 27">
                <a:extLst>
                  <a:ext uri="{FF2B5EF4-FFF2-40B4-BE49-F238E27FC236}">
                    <a16:creationId xmlns:a16="http://schemas.microsoft.com/office/drawing/2014/main" id="{4B5B8E2E-6C48-4C54-A140-CBCF36ADBB44}"/>
                  </a:ext>
                </a:extLst>
              </p:cNvPr>
              <p:cNvSpPr/>
              <p:nvPr/>
            </p:nvSpPr>
            <p:spPr>
              <a:xfrm rot="1082948">
                <a:off x="2700282" y="-617509"/>
                <a:ext cx="8409207" cy="5814056"/>
              </a:xfrm>
              <a:custGeom>
                <a:avLst/>
                <a:gdLst>
                  <a:gd name="connsiteX0" fmla="*/ 6130854 w 8409207"/>
                  <a:gd name="connsiteY0" fmla="*/ 3401181 h 5814056"/>
                  <a:gd name="connsiteX1" fmla="*/ 6131545 w 8409207"/>
                  <a:gd name="connsiteY1" fmla="*/ 3401320 h 5814056"/>
                  <a:gd name="connsiteX2" fmla="*/ 8260959 w 8409207"/>
                  <a:gd name="connsiteY2" fmla="*/ 3401320 h 5814056"/>
                  <a:gd name="connsiteX3" fmla="*/ 8316667 w 8409207"/>
                  <a:gd name="connsiteY3" fmla="*/ 3390073 h 5814056"/>
                  <a:gd name="connsiteX4" fmla="*/ 8303773 w 8409207"/>
                  <a:gd name="connsiteY4" fmla="*/ 3406598 h 5814056"/>
                  <a:gd name="connsiteX5" fmla="*/ 8258166 w 8409207"/>
                  <a:gd name="connsiteY5" fmla="*/ 3432363 h 5814056"/>
                  <a:gd name="connsiteX6" fmla="*/ 969426 w 8409207"/>
                  <a:gd name="connsiteY6" fmla="*/ 5807530 h 5814056"/>
                  <a:gd name="connsiteX7" fmla="*/ 828900 w 8409207"/>
                  <a:gd name="connsiteY7" fmla="*/ 5768588 h 5814056"/>
                  <a:gd name="connsiteX8" fmla="*/ 825466 w 8409207"/>
                  <a:gd name="connsiteY8" fmla="*/ 5762509 h 5814056"/>
                  <a:gd name="connsiteX9" fmla="*/ 880603 w 8409207"/>
                  <a:gd name="connsiteY9" fmla="*/ 5795631 h 5814056"/>
                  <a:gd name="connsiteX10" fmla="*/ 1012116 w 8409207"/>
                  <a:gd name="connsiteY10" fmla="*/ 5789852 h 5814056"/>
                  <a:gd name="connsiteX11" fmla="*/ 8280356 w 8409207"/>
                  <a:gd name="connsiteY11" fmla="*/ 16063 h 5814056"/>
                  <a:gd name="connsiteX12" fmla="*/ 8346739 w 8409207"/>
                  <a:gd name="connsiteY12" fmla="*/ 0 h 5814056"/>
                  <a:gd name="connsiteX13" fmla="*/ 8398859 w 8409207"/>
                  <a:gd name="connsiteY13" fmla="*/ 8229 h 5814056"/>
                  <a:gd name="connsiteX14" fmla="*/ 8409207 w 8409207"/>
                  <a:gd name="connsiteY14" fmla="*/ 59479 h 5814056"/>
                  <a:gd name="connsiteX15" fmla="*/ 8409206 w 8409207"/>
                  <a:gd name="connsiteY15" fmla="*/ 2337983 h 5814056"/>
                  <a:gd name="connsiteX16" fmla="*/ 8409207 w 8409207"/>
                  <a:gd name="connsiteY16" fmla="*/ 2337982 h 5814056"/>
                  <a:gd name="connsiteX17" fmla="*/ 8409207 w 8409207"/>
                  <a:gd name="connsiteY17" fmla="*/ 3253072 h 5814056"/>
                  <a:gd name="connsiteX18" fmla="*/ 8318665 w 8409207"/>
                  <a:gd name="connsiteY18" fmla="*/ 3389669 h 5814056"/>
                  <a:gd name="connsiteX19" fmla="*/ 8316668 w 8409207"/>
                  <a:gd name="connsiteY19" fmla="*/ 3390072 h 5814056"/>
                  <a:gd name="connsiteX20" fmla="*/ 8260961 w 8409207"/>
                  <a:gd name="connsiteY20" fmla="*/ 3401319 h 5814056"/>
                  <a:gd name="connsiteX21" fmla="*/ 6131547 w 8409207"/>
                  <a:gd name="connsiteY21" fmla="*/ 3401319 h 5814056"/>
                  <a:gd name="connsiteX22" fmla="*/ 6130856 w 8409207"/>
                  <a:gd name="connsiteY22" fmla="*/ 3401180 h 5814056"/>
                  <a:gd name="connsiteX23" fmla="*/ 8088977 w 8409207"/>
                  <a:gd name="connsiteY23" fmla="*/ 2487418 h 5814056"/>
                  <a:gd name="connsiteX24" fmla="*/ 8088977 w 8409207"/>
                  <a:gd name="connsiteY24" fmla="*/ 2487417 h 5814056"/>
                  <a:gd name="connsiteX25" fmla="*/ 6130854 w 8409207"/>
                  <a:gd name="connsiteY25" fmla="*/ 3401180 h 5814056"/>
                  <a:gd name="connsiteX26" fmla="*/ 6130854 w 8409207"/>
                  <a:gd name="connsiteY26" fmla="*/ 3401180 h 5814056"/>
                  <a:gd name="connsiteX27" fmla="*/ 1012117 w 8409207"/>
                  <a:gd name="connsiteY27" fmla="*/ 5789850 h 5814056"/>
                  <a:gd name="connsiteX28" fmla="*/ 880603 w 8409207"/>
                  <a:gd name="connsiteY28" fmla="*/ 5795629 h 5814056"/>
                  <a:gd name="connsiteX29" fmla="*/ 825467 w 8409207"/>
                  <a:gd name="connsiteY29" fmla="*/ 5762507 h 5814056"/>
                  <a:gd name="connsiteX30" fmla="*/ 803136 w 8409207"/>
                  <a:gd name="connsiteY30" fmla="*/ 5722979 h 5814056"/>
                  <a:gd name="connsiteX31" fmla="*/ 803136 w 8409207"/>
                  <a:gd name="connsiteY31" fmla="*/ 5722979 h 5814056"/>
                  <a:gd name="connsiteX32" fmla="*/ 216079 w 8409207"/>
                  <a:gd name="connsiteY32" fmla="*/ 3921456 h 5814056"/>
                  <a:gd name="connsiteX33" fmla="*/ 300628 w 8409207"/>
                  <a:gd name="connsiteY33" fmla="*/ 3755167 h 5814056"/>
                  <a:gd name="connsiteX34" fmla="*/ 216078 w 8409207"/>
                  <a:gd name="connsiteY34" fmla="*/ 3921457 h 5814056"/>
                  <a:gd name="connsiteX35" fmla="*/ 803136 w 8409207"/>
                  <a:gd name="connsiteY35" fmla="*/ 5722979 h 5814056"/>
                  <a:gd name="connsiteX36" fmla="*/ 803136 w 8409207"/>
                  <a:gd name="connsiteY36" fmla="*/ 5722979 h 5814056"/>
                  <a:gd name="connsiteX37" fmla="*/ 803136 w 8409207"/>
                  <a:gd name="connsiteY37" fmla="*/ 5722979 h 5814056"/>
                  <a:gd name="connsiteX38" fmla="*/ 803136 w 8409207"/>
                  <a:gd name="connsiteY38" fmla="*/ 5722980 h 5814056"/>
                  <a:gd name="connsiteX39" fmla="*/ 825467 w 8409207"/>
                  <a:gd name="connsiteY39" fmla="*/ 5762507 h 5814056"/>
                  <a:gd name="connsiteX40" fmla="*/ 824081 w 8409207"/>
                  <a:gd name="connsiteY40" fmla="*/ 5761676 h 5814056"/>
                  <a:gd name="connsiteX41" fmla="*/ 783522 w 8409207"/>
                  <a:gd name="connsiteY41" fmla="*/ 5706723 h 5814056"/>
                  <a:gd name="connsiteX42" fmla="*/ 16176 w 8409207"/>
                  <a:gd name="connsiteY42" fmla="*/ 4062361 h 5814056"/>
                  <a:gd name="connsiteX43" fmla="*/ 99305 w 8409207"/>
                  <a:gd name="connsiteY43" fmla="*/ 3833768 h 5814056"/>
                  <a:gd name="connsiteX44" fmla="*/ 5983298 w 8409207"/>
                  <a:gd name="connsiteY44" fmla="*/ 1087988 h 5814056"/>
                  <a:gd name="connsiteX45" fmla="*/ 5983300 w 8409207"/>
                  <a:gd name="connsiteY45" fmla="*/ 1903365 h 5814056"/>
                  <a:gd name="connsiteX46" fmla="*/ 5983300 w 8409207"/>
                  <a:gd name="connsiteY46" fmla="*/ 1987904 h 5814056"/>
                  <a:gd name="connsiteX47" fmla="*/ 5983300 w 8409207"/>
                  <a:gd name="connsiteY47" fmla="*/ 1903365 h 5814056"/>
                  <a:gd name="connsiteX48" fmla="*/ 5983299 w 8409207"/>
                  <a:gd name="connsiteY48" fmla="*/ 1087990 h 58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09207" h="5814056">
                    <a:moveTo>
                      <a:pt x="6130854" y="3401181"/>
                    </a:moveTo>
                    <a:lnTo>
                      <a:pt x="6131545" y="3401320"/>
                    </a:lnTo>
                    <a:lnTo>
                      <a:pt x="8260959" y="3401320"/>
                    </a:lnTo>
                    <a:lnTo>
                      <a:pt x="8316667" y="3390073"/>
                    </a:lnTo>
                    <a:lnTo>
                      <a:pt x="8303773" y="3406598"/>
                    </a:lnTo>
                    <a:cubicBezTo>
                      <a:pt x="8290836" y="3417834"/>
                      <a:pt x="8275483" y="3426720"/>
                      <a:pt x="8258166" y="3432363"/>
                    </a:cubicBezTo>
                    <a:lnTo>
                      <a:pt x="969426" y="5807530"/>
                    </a:lnTo>
                    <a:cubicBezTo>
                      <a:pt x="917475" y="5824459"/>
                      <a:pt x="862610" y="5807398"/>
                      <a:pt x="828900" y="5768588"/>
                    </a:cubicBezTo>
                    <a:lnTo>
                      <a:pt x="825466" y="5762509"/>
                    </a:lnTo>
                    <a:lnTo>
                      <a:pt x="880603" y="5795631"/>
                    </a:lnTo>
                    <a:cubicBezTo>
                      <a:pt x="921969" y="5810674"/>
                      <a:pt x="969076" y="5809936"/>
                      <a:pt x="1012116" y="5789852"/>
                    </a:cubicBezTo>
                    <a:close/>
                    <a:moveTo>
                      <a:pt x="8280356" y="16063"/>
                    </a:moveTo>
                    <a:cubicBezTo>
                      <a:pt x="8301875" y="6020"/>
                      <a:pt x="8324413" y="814"/>
                      <a:pt x="8346739" y="0"/>
                    </a:cubicBezTo>
                    <a:lnTo>
                      <a:pt x="8398859" y="8229"/>
                    </a:lnTo>
                    <a:lnTo>
                      <a:pt x="8409207" y="59479"/>
                    </a:lnTo>
                    <a:lnTo>
                      <a:pt x="8409206" y="2337983"/>
                    </a:lnTo>
                    <a:lnTo>
                      <a:pt x="8409207" y="2337982"/>
                    </a:lnTo>
                    <a:lnTo>
                      <a:pt x="8409207" y="3253072"/>
                    </a:lnTo>
                    <a:cubicBezTo>
                      <a:pt x="8409207" y="3314478"/>
                      <a:pt x="8371873" y="3367164"/>
                      <a:pt x="8318665" y="3389669"/>
                    </a:cubicBezTo>
                    <a:lnTo>
                      <a:pt x="8316668" y="3390072"/>
                    </a:lnTo>
                    <a:lnTo>
                      <a:pt x="8260961" y="3401319"/>
                    </a:lnTo>
                    <a:lnTo>
                      <a:pt x="6131547" y="3401319"/>
                    </a:lnTo>
                    <a:lnTo>
                      <a:pt x="6130856" y="3401180"/>
                    </a:lnTo>
                    <a:lnTo>
                      <a:pt x="8088977" y="2487418"/>
                    </a:lnTo>
                    <a:lnTo>
                      <a:pt x="8088977" y="2487417"/>
                    </a:lnTo>
                    <a:lnTo>
                      <a:pt x="6130854" y="3401180"/>
                    </a:lnTo>
                    <a:lnTo>
                      <a:pt x="6130854" y="3401180"/>
                    </a:lnTo>
                    <a:lnTo>
                      <a:pt x="1012117" y="5789850"/>
                    </a:lnTo>
                    <a:cubicBezTo>
                      <a:pt x="969077" y="5809934"/>
                      <a:pt x="921969" y="5810672"/>
                      <a:pt x="880603" y="5795629"/>
                    </a:cubicBezTo>
                    <a:lnTo>
                      <a:pt x="825467" y="5762507"/>
                    </a:lnTo>
                    <a:lnTo>
                      <a:pt x="803136" y="5722979"/>
                    </a:lnTo>
                    <a:lnTo>
                      <a:pt x="803136" y="5722979"/>
                    </a:lnTo>
                    <a:lnTo>
                      <a:pt x="216079" y="3921456"/>
                    </a:lnTo>
                    <a:cubicBezTo>
                      <a:pt x="193506" y="3852190"/>
                      <a:pt x="231361" y="3777739"/>
                      <a:pt x="300628" y="3755167"/>
                    </a:cubicBezTo>
                    <a:cubicBezTo>
                      <a:pt x="231360" y="3777738"/>
                      <a:pt x="193506" y="3852190"/>
                      <a:pt x="216078" y="3921457"/>
                    </a:cubicBezTo>
                    <a:lnTo>
                      <a:pt x="803136" y="5722979"/>
                    </a:lnTo>
                    <a:lnTo>
                      <a:pt x="803136" y="5722979"/>
                    </a:lnTo>
                    <a:lnTo>
                      <a:pt x="803136" y="5722979"/>
                    </a:lnTo>
                    <a:lnTo>
                      <a:pt x="803136" y="5722980"/>
                    </a:lnTo>
                    <a:lnTo>
                      <a:pt x="825467" y="5762507"/>
                    </a:lnTo>
                    <a:lnTo>
                      <a:pt x="824081" y="5761676"/>
                    </a:lnTo>
                    <a:cubicBezTo>
                      <a:pt x="807493" y="5746709"/>
                      <a:pt x="793564" y="5728243"/>
                      <a:pt x="783522" y="5706723"/>
                    </a:cubicBezTo>
                    <a:lnTo>
                      <a:pt x="16176" y="4062361"/>
                    </a:lnTo>
                    <a:cubicBezTo>
                      <a:pt x="-23993" y="3976281"/>
                      <a:pt x="13225" y="3873937"/>
                      <a:pt x="99305" y="3833768"/>
                    </a:cubicBezTo>
                    <a:lnTo>
                      <a:pt x="5983298" y="1087988"/>
                    </a:lnTo>
                    <a:lnTo>
                      <a:pt x="5983300" y="1903365"/>
                    </a:lnTo>
                    <a:lnTo>
                      <a:pt x="5983300" y="1987904"/>
                    </a:lnTo>
                    <a:lnTo>
                      <a:pt x="5983300" y="1903365"/>
                    </a:lnTo>
                    <a:lnTo>
                      <a:pt x="5983299" y="1087990"/>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29" name="Rectangle: Rounded Corners 28">
                <a:extLst>
                  <a:ext uri="{FF2B5EF4-FFF2-40B4-BE49-F238E27FC236}">
                    <a16:creationId xmlns:a16="http://schemas.microsoft.com/office/drawing/2014/main" id="{6E1B89BE-2241-41E1-BACE-D113FB72BD88}"/>
                  </a:ext>
                </a:extLst>
              </p:cNvPr>
              <p:cNvSpPr/>
              <p:nvPr/>
            </p:nvSpPr>
            <p:spPr>
              <a:xfrm>
                <a:off x="3057218" y="1356377"/>
                <a:ext cx="8438960" cy="2457450"/>
              </a:xfrm>
              <a:prstGeom prst="roundRect">
                <a:avLst>
                  <a:gd name="adj" fmla="val 12791"/>
                </a:avLst>
              </a:prstGeom>
              <a:solidFill>
                <a:schemeClr val="bg1"/>
              </a:solidFill>
              <a:ln>
                <a:noFill/>
              </a:ln>
              <a:effectLst>
                <a:outerShdw blurRad="1524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0" name="Arrow: Pentagon 29">
                <a:extLst>
                  <a:ext uri="{FF2B5EF4-FFF2-40B4-BE49-F238E27FC236}">
                    <a16:creationId xmlns:a16="http://schemas.microsoft.com/office/drawing/2014/main" id="{6DDD0378-69EF-40DB-A119-55A702628B3D}"/>
                  </a:ext>
                </a:extLst>
              </p:cNvPr>
              <p:cNvSpPr/>
              <p:nvPr/>
            </p:nvSpPr>
            <p:spPr>
              <a:xfrm rot="5400000">
                <a:off x="2839751" y="1471516"/>
                <a:ext cx="1443432" cy="981076"/>
              </a:xfrm>
              <a:prstGeom prst="homePlate">
                <a:avLst>
                  <a:gd name="adj" fmla="val 26699"/>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1" name="Right Triangle 30">
                <a:extLst>
                  <a:ext uri="{FF2B5EF4-FFF2-40B4-BE49-F238E27FC236}">
                    <a16:creationId xmlns:a16="http://schemas.microsoft.com/office/drawing/2014/main" id="{7530BB87-43E6-4F4A-95F8-C4EC722116D3}"/>
                  </a:ext>
                </a:extLst>
              </p:cNvPr>
              <p:cNvSpPr/>
              <p:nvPr/>
            </p:nvSpPr>
            <p:spPr>
              <a:xfrm flipH="1">
                <a:off x="3454093" y="1217869"/>
                <a:ext cx="393700" cy="138507"/>
              </a:xfrm>
              <a:prstGeom prst="rtTriangle">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2" name="Freeform: Shape 31">
                <a:extLst>
                  <a:ext uri="{FF2B5EF4-FFF2-40B4-BE49-F238E27FC236}">
                    <a16:creationId xmlns:a16="http://schemas.microsoft.com/office/drawing/2014/main" id="{92280959-C0AD-4C0A-AD5C-0A77B213EDC5}"/>
                  </a:ext>
                </a:extLst>
              </p:cNvPr>
              <p:cNvSpPr/>
              <p:nvPr/>
            </p:nvSpPr>
            <p:spPr>
              <a:xfrm rot="5400000">
                <a:off x="3733470" y="1322319"/>
                <a:ext cx="1108492" cy="879846"/>
              </a:xfrm>
              <a:custGeom>
                <a:avLst/>
                <a:gdLst>
                  <a:gd name="connsiteX0" fmla="*/ 0 w 1108492"/>
                  <a:gd name="connsiteY0" fmla="*/ 879846 h 879846"/>
                  <a:gd name="connsiteX1" fmla="*/ 0 w 1108492"/>
                  <a:gd name="connsiteY1" fmla="*/ 0 h 879846"/>
                  <a:gd name="connsiteX2" fmla="*/ 1108492 w 1108492"/>
                  <a:gd name="connsiteY2" fmla="*/ 879846 h 879846"/>
                </a:gdLst>
                <a:ahLst/>
                <a:cxnLst>
                  <a:cxn ang="0">
                    <a:pos x="connsiteX0" y="connsiteY0"/>
                  </a:cxn>
                  <a:cxn ang="0">
                    <a:pos x="connsiteX1" y="connsiteY1"/>
                  </a:cxn>
                  <a:cxn ang="0">
                    <a:pos x="connsiteX2" y="connsiteY2"/>
                  </a:cxn>
                </a:cxnLst>
                <a:rect l="l" t="t" r="r" b="b"/>
                <a:pathLst>
                  <a:path w="1108492" h="879846">
                    <a:moveTo>
                      <a:pt x="0" y="879846"/>
                    </a:moveTo>
                    <a:lnTo>
                      <a:pt x="0" y="0"/>
                    </a:lnTo>
                    <a:lnTo>
                      <a:pt x="1108492" y="879846"/>
                    </a:lnTo>
                    <a:close/>
                  </a:path>
                </a:pathLst>
              </a:custGeom>
              <a:gradFill>
                <a:gsLst>
                  <a:gs pos="100000">
                    <a:schemeClr val="bg1">
                      <a:alpha val="30000"/>
                    </a:schemeClr>
                  </a:gs>
                  <a:gs pos="39000">
                    <a:schemeClr val="bg1">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33" name="TextBox 32">
                <a:extLst>
                  <a:ext uri="{FF2B5EF4-FFF2-40B4-BE49-F238E27FC236}">
                    <a16:creationId xmlns:a16="http://schemas.microsoft.com/office/drawing/2014/main" id="{CD84F07A-A1FE-43A6-82E9-A36A2286D16B}"/>
                  </a:ext>
                </a:extLst>
              </p:cNvPr>
              <p:cNvSpPr txBox="1"/>
              <p:nvPr/>
            </p:nvSpPr>
            <p:spPr>
              <a:xfrm>
                <a:off x="3070928" y="1060183"/>
                <a:ext cx="520700" cy="161042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9Slide03 Bebas Neue Bold" panose="020B0606020202050201" pitchFamily="34" charset="0"/>
                  </a:rPr>
                  <a:t>1</a:t>
                </a:r>
              </a:p>
            </p:txBody>
          </p:sp>
        </p:grpSp>
        <p:sp>
          <p:nvSpPr>
            <p:cNvPr id="48" name="TextBox 47">
              <a:extLst>
                <a:ext uri="{FF2B5EF4-FFF2-40B4-BE49-F238E27FC236}">
                  <a16:creationId xmlns:a16="http://schemas.microsoft.com/office/drawing/2014/main" id="{4749DDA2-2FEE-40F7-8C23-EF63740D78AB}"/>
                </a:ext>
              </a:extLst>
            </p:cNvPr>
            <p:cNvSpPr txBox="1"/>
            <p:nvPr/>
          </p:nvSpPr>
          <p:spPr>
            <a:xfrm>
              <a:off x="2040121" y="1133385"/>
              <a:ext cx="4315022" cy="1757212"/>
            </a:xfrm>
            <a:prstGeom prst="rect">
              <a:avLst/>
            </a:prstGeom>
            <a:noFill/>
          </p:spPr>
          <p:txBody>
            <a:bodyPr wrap="square">
              <a:spAutoFit/>
            </a:bodyPr>
            <a:lstStyle/>
            <a:p>
              <a:pPr lvl="0">
                <a:lnSpc>
                  <a:spcPct val="115000"/>
                </a:lnSpc>
                <a:spcBef>
                  <a:spcPts val="600"/>
                </a:spcBef>
                <a:spcAft>
                  <a:spcPts val="600"/>
                </a:spcAft>
                <a:buSzPts val="1400"/>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tập</a:t>
              </a:r>
              <a:r>
                <a:rPr lang="en-US" sz="2400" b="1" dirty="0">
                  <a:effectLst/>
                  <a:latin typeface="Times New Roman" panose="02020603050405020304" pitchFamily="18" charset="0"/>
                  <a:ea typeface="Times New Roman" panose="02020603050405020304" pitchFamily="18" charset="0"/>
                </a:rPr>
                <a:t> 1</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phạm</a:t>
              </a:r>
              <a:r>
                <a:rPr lang="en-US" sz="2400" dirty="0">
                  <a:effectLst/>
                  <a:latin typeface="Times New Roman" panose="02020603050405020304" pitchFamily="18" charset="0"/>
                  <a:ea typeface="Times New Roman" panose="02020603050405020304" pitchFamily="18" charset="0"/>
                </a:rPr>
                <a:t> vi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a:t>
              </a:r>
            </a:p>
          </p:txBody>
        </p:sp>
      </p:grpSp>
      <p:grpSp>
        <p:nvGrpSpPr>
          <p:cNvPr id="56" name="Group 55">
            <a:extLst>
              <a:ext uri="{FF2B5EF4-FFF2-40B4-BE49-F238E27FC236}">
                <a16:creationId xmlns:a16="http://schemas.microsoft.com/office/drawing/2014/main" id="{E9F398EB-E33E-4221-832B-D0E23129FF2D}"/>
              </a:ext>
            </a:extLst>
          </p:cNvPr>
          <p:cNvGrpSpPr/>
          <p:nvPr/>
        </p:nvGrpSpPr>
        <p:grpSpPr>
          <a:xfrm>
            <a:off x="6666031" y="553177"/>
            <a:ext cx="4886012" cy="4017519"/>
            <a:chOff x="6666031" y="553177"/>
            <a:chExt cx="4886012" cy="4017519"/>
          </a:xfrm>
        </p:grpSpPr>
        <p:grpSp>
          <p:nvGrpSpPr>
            <p:cNvPr id="15" name="Group 14">
              <a:extLst>
                <a:ext uri="{FF2B5EF4-FFF2-40B4-BE49-F238E27FC236}">
                  <a16:creationId xmlns:a16="http://schemas.microsoft.com/office/drawing/2014/main" id="{66A335C5-9F61-439B-A95C-912F30B79018}"/>
                </a:ext>
              </a:extLst>
            </p:cNvPr>
            <p:cNvGrpSpPr/>
            <p:nvPr/>
          </p:nvGrpSpPr>
          <p:grpSpPr>
            <a:xfrm>
              <a:off x="6666031" y="553177"/>
              <a:ext cx="4886012" cy="4017519"/>
              <a:chOff x="2700282" y="-617509"/>
              <a:chExt cx="8521909" cy="5814056"/>
            </a:xfrm>
          </p:grpSpPr>
          <p:sp>
            <p:nvSpPr>
              <p:cNvPr id="17" name="Freeform: Shape 16">
                <a:extLst>
                  <a:ext uri="{FF2B5EF4-FFF2-40B4-BE49-F238E27FC236}">
                    <a16:creationId xmlns:a16="http://schemas.microsoft.com/office/drawing/2014/main" id="{4675F775-62C6-4EE6-8B5B-3B9EDF9DB773}"/>
                  </a:ext>
                </a:extLst>
              </p:cNvPr>
              <p:cNvSpPr/>
              <p:nvPr/>
            </p:nvSpPr>
            <p:spPr>
              <a:xfrm rot="1082948">
                <a:off x="2700282" y="-617509"/>
                <a:ext cx="8409207" cy="5814056"/>
              </a:xfrm>
              <a:custGeom>
                <a:avLst/>
                <a:gdLst>
                  <a:gd name="connsiteX0" fmla="*/ 6130854 w 8409207"/>
                  <a:gd name="connsiteY0" fmla="*/ 3401181 h 5814056"/>
                  <a:gd name="connsiteX1" fmla="*/ 6131545 w 8409207"/>
                  <a:gd name="connsiteY1" fmla="*/ 3401320 h 5814056"/>
                  <a:gd name="connsiteX2" fmla="*/ 8260959 w 8409207"/>
                  <a:gd name="connsiteY2" fmla="*/ 3401320 h 5814056"/>
                  <a:gd name="connsiteX3" fmla="*/ 8316667 w 8409207"/>
                  <a:gd name="connsiteY3" fmla="*/ 3390073 h 5814056"/>
                  <a:gd name="connsiteX4" fmla="*/ 8303773 w 8409207"/>
                  <a:gd name="connsiteY4" fmla="*/ 3406598 h 5814056"/>
                  <a:gd name="connsiteX5" fmla="*/ 8258166 w 8409207"/>
                  <a:gd name="connsiteY5" fmla="*/ 3432363 h 5814056"/>
                  <a:gd name="connsiteX6" fmla="*/ 969426 w 8409207"/>
                  <a:gd name="connsiteY6" fmla="*/ 5807530 h 5814056"/>
                  <a:gd name="connsiteX7" fmla="*/ 828900 w 8409207"/>
                  <a:gd name="connsiteY7" fmla="*/ 5768588 h 5814056"/>
                  <a:gd name="connsiteX8" fmla="*/ 825466 w 8409207"/>
                  <a:gd name="connsiteY8" fmla="*/ 5762509 h 5814056"/>
                  <a:gd name="connsiteX9" fmla="*/ 880603 w 8409207"/>
                  <a:gd name="connsiteY9" fmla="*/ 5795631 h 5814056"/>
                  <a:gd name="connsiteX10" fmla="*/ 1012116 w 8409207"/>
                  <a:gd name="connsiteY10" fmla="*/ 5789852 h 5814056"/>
                  <a:gd name="connsiteX11" fmla="*/ 8280356 w 8409207"/>
                  <a:gd name="connsiteY11" fmla="*/ 16063 h 5814056"/>
                  <a:gd name="connsiteX12" fmla="*/ 8346739 w 8409207"/>
                  <a:gd name="connsiteY12" fmla="*/ 0 h 5814056"/>
                  <a:gd name="connsiteX13" fmla="*/ 8398859 w 8409207"/>
                  <a:gd name="connsiteY13" fmla="*/ 8229 h 5814056"/>
                  <a:gd name="connsiteX14" fmla="*/ 8409207 w 8409207"/>
                  <a:gd name="connsiteY14" fmla="*/ 59479 h 5814056"/>
                  <a:gd name="connsiteX15" fmla="*/ 8409206 w 8409207"/>
                  <a:gd name="connsiteY15" fmla="*/ 2337983 h 5814056"/>
                  <a:gd name="connsiteX16" fmla="*/ 8409207 w 8409207"/>
                  <a:gd name="connsiteY16" fmla="*/ 2337982 h 5814056"/>
                  <a:gd name="connsiteX17" fmla="*/ 8409207 w 8409207"/>
                  <a:gd name="connsiteY17" fmla="*/ 3253072 h 5814056"/>
                  <a:gd name="connsiteX18" fmla="*/ 8318665 w 8409207"/>
                  <a:gd name="connsiteY18" fmla="*/ 3389669 h 5814056"/>
                  <a:gd name="connsiteX19" fmla="*/ 8316668 w 8409207"/>
                  <a:gd name="connsiteY19" fmla="*/ 3390072 h 5814056"/>
                  <a:gd name="connsiteX20" fmla="*/ 8260961 w 8409207"/>
                  <a:gd name="connsiteY20" fmla="*/ 3401319 h 5814056"/>
                  <a:gd name="connsiteX21" fmla="*/ 6131547 w 8409207"/>
                  <a:gd name="connsiteY21" fmla="*/ 3401319 h 5814056"/>
                  <a:gd name="connsiteX22" fmla="*/ 6130856 w 8409207"/>
                  <a:gd name="connsiteY22" fmla="*/ 3401180 h 5814056"/>
                  <a:gd name="connsiteX23" fmla="*/ 8088977 w 8409207"/>
                  <a:gd name="connsiteY23" fmla="*/ 2487418 h 5814056"/>
                  <a:gd name="connsiteX24" fmla="*/ 8088977 w 8409207"/>
                  <a:gd name="connsiteY24" fmla="*/ 2487417 h 5814056"/>
                  <a:gd name="connsiteX25" fmla="*/ 6130854 w 8409207"/>
                  <a:gd name="connsiteY25" fmla="*/ 3401180 h 5814056"/>
                  <a:gd name="connsiteX26" fmla="*/ 6130854 w 8409207"/>
                  <a:gd name="connsiteY26" fmla="*/ 3401180 h 5814056"/>
                  <a:gd name="connsiteX27" fmla="*/ 1012117 w 8409207"/>
                  <a:gd name="connsiteY27" fmla="*/ 5789850 h 5814056"/>
                  <a:gd name="connsiteX28" fmla="*/ 880603 w 8409207"/>
                  <a:gd name="connsiteY28" fmla="*/ 5795629 h 5814056"/>
                  <a:gd name="connsiteX29" fmla="*/ 825467 w 8409207"/>
                  <a:gd name="connsiteY29" fmla="*/ 5762507 h 5814056"/>
                  <a:gd name="connsiteX30" fmla="*/ 803136 w 8409207"/>
                  <a:gd name="connsiteY30" fmla="*/ 5722979 h 5814056"/>
                  <a:gd name="connsiteX31" fmla="*/ 803136 w 8409207"/>
                  <a:gd name="connsiteY31" fmla="*/ 5722979 h 5814056"/>
                  <a:gd name="connsiteX32" fmla="*/ 216079 w 8409207"/>
                  <a:gd name="connsiteY32" fmla="*/ 3921456 h 5814056"/>
                  <a:gd name="connsiteX33" fmla="*/ 300628 w 8409207"/>
                  <a:gd name="connsiteY33" fmla="*/ 3755167 h 5814056"/>
                  <a:gd name="connsiteX34" fmla="*/ 216078 w 8409207"/>
                  <a:gd name="connsiteY34" fmla="*/ 3921457 h 5814056"/>
                  <a:gd name="connsiteX35" fmla="*/ 803136 w 8409207"/>
                  <a:gd name="connsiteY35" fmla="*/ 5722979 h 5814056"/>
                  <a:gd name="connsiteX36" fmla="*/ 803136 w 8409207"/>
                  <a:gd name="connsiteY36" fmla="*/ 5722979 h 5814056"/>
                  <a:gd name="connsiteX37" fmla="*/ 803136 w 8409207"/>
                  <a:gd name="connsiteY37" fmla="*/ 5722979 h 5814056"/>
                  <a:gd name="connsiteX38" fmla="*/ 803136 w 8409207"/>
                  <a:gd name="connsiteY38" fmla="*/ 5722980 h 5814056"/>
                  <a:gd name="connsiteX39" fmla="*/ 825467 w 8409207"/>
                  <a:gd name="connsiteY39" fmla="*/ 5762507 h 5814056"/>
                  <a:gd name="connsiteX40" fmla="*/ 824081 w 8409207"/>
                  <a:gd name="connsiteY40" fmla="*/ 5761676 h 5814056"/>
                  <a:gd name="connsiteX41" fmla="*/ 783522 w 8409207"/>
                  <a:gd name="connsiteY41" fmla="*/ 5706723 h 5814056"/>
                  <a:gd name="connsiteX42" fmla="*/ 16176 w 8409207"/>
                  <a:gd name="connsiteY42" fmla="*/ 4062361 h 5814056"/>
                  <a:gd name="connsiteX43" fmla="*/ 99305 w 8409207"/>
                  <a:gd name="connsiteY43" fmla="*/ 3833768 h 5814056"/>
                  <a:gd name="connsiteX44" fmla="*/ 5983298 w 8409207"/>
                  <a:gd name="connsiteY44" fmla="*/ 1087988 h 5814056"/>
                  <a:gd name="connsiteX45" fmla="*/ 5983300 w 8409207"/>
                  <a:gd name="connsiteY45" fmla="*/ 1903365 h 5814056"/>
                  <a:gd name="connsiteX46" fmla="*/ 5983300 w 8409207"/>
                  <a:gd name="connsiteY46" fmla="*/ 1987904 h 5814056"/>
                  <a:gd name="connsiteX47" fmla="*/ 5983300 w 8409207"/>
                  <a:gd name="connsiteY47" fmla="*/ 1903365 h 5814056"/>
                  <a:gd name="connsiteX48" fmla="*/ 5983299 w 8409207"/>
                  <a:gd name="connsiteY48" fmla="*/ 1087990 h 58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09207" h="5814056">
                    <a:moveTo>
                      <a:pt x="6130854" y="3401181"/>
                    </a:moveTo>
                    <a:lnTo>
                      <a:pt x="6131545" y="3401320"/>
                    </a:lnTo>
                    <a:lnTo>
                      <a:pt x="8260959" y="3401320"/>
                    </a:lnTo>
                    <a:lnTo>
                      <a:pt x="8316667" y="3390073"/>
                    </a:lnTo>
                    <a:lnTo>
                      <a:pt x="8303773" y="3406598"/>
                    </a:lnTo>
                    <a:cubicBezTo>
                      <a:pt x="8290836" y="3417834"/>
                      <a:pt x="8275483" y="3426720"/>
                      <a:pt x="8258166" y="3432363"/>
                    </a:cubicBezTo>
                    <a:lnTo>
                      <a:pt x="969426" y="5807530"/>
                    </a:lnTo>
                    <a:cubicBezTo>
                      <a:pt x="917475" y="5824459"/>
                      <a:pt x="862610" y="5807398"/>
                      <a:pt x="828900" y="5768588"/>
                    </a:cubicBezTo>
                    <a:lnTo>
                      <a:pt x="825466" y="5762509"/>
                    </a:lnTo>
                    <a:lnTo>
                      <a:pt x="880603" y="5795631"/>
                    </a:lnTo>
                    <a:cubicBezTo>
                      <a:pt x="921969" y="5810674"/>
                      <a:pt x="969076" y="5809936"/>
                      <a:pt x="1012116" y="5789852"/>
                    </a:cubicBezTo>
                    <a:close/>
                    <a:moveTo>
                      <a:pt x="8280356" y="16063"/>
                    </a:moveTo>
                    <a:cubicBezTo>
                      <a:pt x="8301875" y="6020"/>
                      <a:pt x="8324413" y="814"/>
                      <a:pt x="8346739" y="0"/>
                    </a:cubicBezTo>
                    <a:lnTo>
                      <a:pt x="8398859" y="8229"/>
                    </a:lnTo>
                    <a:lnTo>
                      <a:pt x="8409207" y="59479"/>
                    </a:lnTo>
                    <a:lnTo>
                      <a:pt x="8409206" y="2337983"/>
                    </a:lnTo>
                    <a:lnTo>
                      <a:pt x="8409207" y="2337982"/>
                    </a:lnTo>
                    <a:lnTo>
                      <a:pt x="8409207" y="3253072"/>
                    </a:lnTo>
                    <a:cubicBezTo>
                      <a:pt x="8409207" y="3314478"/>
                      <a:pt x="8371873" y="3367164"/>
                      <a:pt x="8318665" y="3389669"/>
                    </a:cubicBezTo>
                    <a:lnTo>
                      <a:pt x="8316668" y="3390072"/>
                    </a:lnTo>
                    <a:lnTo>
                      <a:pt x="8260961" y="3401319"/>
                    </a:lnTo>
                    <a:lnTo>
                      <a:pt x="6131547" y="3401319"/>
                    </a:lnTo>
                    <a:lnTo>
                      <a:pt x="6130856" y="3401180"/>
                    </a:lnTo>
                    <a:lnTo>
                      <a:pt x="8088977" y="2487418"/>
                    </a:lnTo>
                    <a:lnTo>
                      <a:pt x="8088977" y="2487417"/>
                    </a:lnTo>
                    <a:lnTo>
                      <a:pt x="6130854" y="3401180"/>
                    </a:lnTo>
                    <a:lnTo>
                      <a:pt x="6130854" y="3401180"/>
                    </a:lnTo>
                    <a:lnTo>
                      <a:pt x="1012117" y="5789850"/>
                    </a:lnTo>
                    <a:cubicBezTo>
                      <a:pt x="969077" y="5809934"/>
                      <a:pt x="921969" y="5810672"/>
                      <a:pt x="880603" y="5795629"/>
                    </a:cubicBezTo>
                    <a:lnTo>
                      <a:pt x="825467" y="5762507"/>
                    </a:lnTo>
                    <a:lnTo>
                      <a:pt x="803136" y="5722979"/>
                    </a:lnTo>
                    <a:lnTo>
                      <a:pt x="803136" y="5722979"/>
                    </a:lnTo>
                    <a:lnTo>
                      <a:pt x="216079" y="3921456"/>
                    </a:lnTo>
                    <a:cubicBezTo>
                      <a:pt x="193506" y="3852190"/>
                      <a:pt x="231361" y="3777739"/>
                      <a:pt x="300628" y="3755167"/>
                    </a:cubicBezTo>
                    <a:cubicBezTo>
                      <a:pt x="231360" y="3777738"/>
                      <a:pt x="193506" y="3852190"/>
                      <a:pt x="216078" y="3921457"/>
                    </a:cubicBezTo>
                    <a:lnTo>
                      <a:pt x="803136" y="5722979"/>
                    </a:lnTo>
                    <a:lnTo>
                      <a:pt x="803136" y="5722979"/>
                    </a:lnTo>
                    <a:lnTo>
                      <a:pt x="803136" y="5722979"/>
                    </a:lnTo>
                    <a:lnTo>
                      <a:pt x="803136" y="5722980"/>
                    </a:lnTo>
                    <a:lnTo>
                      <a:pt x="825467" y="5762507"/>
                    </a:lnTo>
                    <a:lnTo>
                      <a:pt x="824081" y="5761676"/>
                    </a:lnTo>
                    <a:cubicBezTo>
                      <a:pt x="807493" y="5746709"/>
                      <a:pt x="793564" y="5728243"/>
                      <a:pt x="783522" y="5706723"/>
                    </a:cubicBezTo>
                    <a:lnTo>
                      <a:pt x="16176" y="4062361"/>
                    </a:lnTo>
                    <a:cubicBezTo>
                      <a:pt x="-23993" y="3976281"/>
                      <a:pt x="13225" y="3873937"/>
                      <a:pt x="99305" y="3833768"/>
                    </a:cubicBezTo>
                    <a:lnTo>
                      <a:pt x="5983298" y="1087988"/>
                    </a:lnTo>
                    <a:lnTo>
                      <a:pt x="5983300" y="1903365"/>
                    </a:lnTo>
                    <a:lnTo>
                      <a:pt x="5983300" y="1987904"/>
                    </a:lnTo>
                    <a:lnTo>
                      <a:pt x="5983300" y="1903365"/>
                    </a:lnTo>
                    <a:lnTo>
                      <a:pt x="5983299" y="108799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18" name="Rectangle: Rounded Corners 17">
                <a:extLst>
                  <a:ext uri="{FF2B5EF4-FFF2-40B4-BE49-F238E27FC236}">
                    <a16:creationId xmlns:a16="http://schemas.microsoft.com/office/drawing/2014/main" id="{65547FB0-F131-4844-8EB4-B094140A2B49}"/>
                  </a:ext>
                </a:extLst>
              </p:cNvPr>
              <p:cNvSpPr/>
              <p:nvPr/>
            </p:nvSpPr>
            <p:spPr>
              <a:xfrm>
                <a:off x="3057216" y="1356377"/>
                <a:ext cx="8164975" cy="2457450"/>
              </a:xfrm>
              <a:prstGeom prst="roundRect">
                <a:avLst>
                  <a:gd name="adj" fmla="val 12791"/>
                </a:avLst>
              </a:prstGeom>
              <a:solidFill>
                <a:schemeClr val="bg1"/>
              </a:solidFill>
              <a:ln>
                <a:noFill/>
              </a:ln>
              <a:effectLst>
                <a:outerShdw blurRad="1524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Arrow: Pentagon 18">
                <a:extLst>
                  <a:ext uri="{FF2B5EF4-FFF2-40B4-BE49-F238E27FC236}">
                    <a16:creationId xmlns:a16="http://schemas.microsoft.com/office/drawing/2014/main" id="{2FAEC934-1A1B-427D-B2A9-C005D8026A72}"/>
                  </a:ext>
                </a:extLst>
              </p:cNvPr>
              <p:cNvSpPr/>
              <p:nvPr/>
            </p:nvSpPr>
            <p:spPr>
              <a:xfrm rot="5400000">
                <a:off x="2887338" y="1323064"/>
                <a:ext cx="1108492" cy="981076"/>
              </a:xfrm>
              <a:prstGeom prst="homePlate">
                <a:avLst>
                  <a:gd name="adj" fmla="val 26699"/>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Right Triangle 19">
                <a:extLst>
                  <a:ext uri="{FF2B5EF4-FFF2-40B4-BE49-F238E27FC236}">
                    <a16:creationId xmlns:a16="http://schemas.microsoft.com/office/drawing/2014/main" id="{042AECC5-69ED-4CDF-973B-4903801247C0}"/>
                  </a:ext>
                </a:extLst>
              </p:cNvPr>
              <p:cNvSpPr/>
              <p:nvPr/>
            </p:nvSpPr>
            <p:spPr>
              <a:xfrm flipH="1">
                <a:off x="3454093" y="1217869"/>
                <a:ext cx="393700" cy="138507"/>
              </a:xfrm>
              <a:prstGeom prst="rtTriangle">
                <a:avLst/>
              </a:prstGeom>
              <a:solidFill>
                <a:srgbClr val="A2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Freeform: Shape 20">
                <a:extLst>
                  <a:ext uri="{FF2B5EF4-FFF2-40B4-BE49-F238E27FC236}">
                    <a16:creationId xmlns:a16="http://schemas.microsoft.com/office/drawing/2014/main" id="{C6911357-2F8A-439B-A4D6-07683F45F1E5}"/>
                  </a:ext>
                </a:extLst>
              </p:cNvPr>
              <p:cNvSpPr/>
              <p:nvPr/>
            </p:nvSpPr>
            <p:spPr>
              <a:xfrm rot="5400000">
                <a:off x="3733470" y="1322319"/>
                <a:ext cx="1108492" cy="879846"/>
              </a:xfrm>
              <a:custGeom>
                <a:avLst/>
                <a:gdLst>
                  <a:gd name="connsiteX0" fmla="*/ 0 w 1108492"/>
                  <a:gd name="connsiteY0" fmla="*/ 879846 h 879846"/>
                  <a:gd name="connsiteX1" fmla="*/ 0 w 1108492"/>
                  <a:gd name="connsiteY1" fmla="*/ 0 h 879846"/>
                  <a:gd name="connsiteX2" fmla="*/ 1108492 w 1108492"/>
                  <a:gd name="connsiteY2" fmla="*/ 879846 h 879846"/>
                </a:gdLst>
                <a:ahLst/>
                <a:cxnLst>
                  <a:cxn ang="0">
                    <a:pos x="connsiteX0" y="connsiteY0"/>
                  </a:cxn>
                  <a:cxn ang="0">
                    <a:pos x="connsiteX1" y="connsiteY1"/>
                  </a:cxn>
                  <a:cxn ang="0">
                    <a:pos x="connsiteX2" y="connsiteY2"/>
                  </a:cxn>
                </a:cxnLst>
                <a:rect l="l" t="t" r="r" b="b"/>
                <a:pathLst>
                  <a:path w="1108492" h="879846">
                    <a:moveTo>
                      <a:pt x="0" y="879846"/>
                    </a:moveTo>
                    <a:lnTo>
                      <a:pt x="0" y="0"/>
                    </a:lnTo>
                    <a:lnTo>
                      <a:pt x="1108492" y="879846"/>
                    </a:lnTo>
                    <a:close/>
                  </a:path>
                </a:pathLst>
              </a:custGeom>
              <a:gradFill>
                <a:gsLst>
                  <a:gs pos="100000">
                    <a:schemeClr val="bg1">
                      <a:alpha val="30000"/>
                    </a:schemeClr>
                  </a:gs>
                  <a:gs pos="39000">
                    <a:schemeClr val="bg1">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22" name="TextBox 21">
                <a:extLst>
                  <a:ext uri="{FF2B5EF4-FFF2-40B4-BE49-F238E27FC236}">
                    <a16:creationId xmlns:a16="http://schemas.microsoft.com/office/drawing/2014/main" id="{AB6B8934-DB1A-447D-BCCC-3558E70FE0C4}"/>
                  </a:ext>
                </a:extLst>
              </p:cNvPr>
              <p:cNvSpPr txBox="1"/>
              <p:nvPr/>
            </p:nvSpPr>
            <p:spPr>
              <a:xfrm>
                <a:off x="3030478" y="930973"/>
                <a:ext cx="520700" cy="161042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9Slide03 Bebas Neue Bold" panose="020B0606020202050201" pitchFamily="34" charset="0"/>
                  </a:rPr>
                  <a:t>2</a:t>
                </a:r>
              </a:p>
            </p:txBody>
          </p:sp>
        </p:grpSp>
        <p:sp>
          <p:nvSpPr>
            <p:cNvPr id="50" name="TextBox 49">
              <a:extLst>
                <a:ext uri="{FF2B5EF4-FFF2-40B4-BE49-F238E27FC236}">
                  <a16:creationId xmlns:a16="http://schemas.microsoft.com/office/drawing/2014/main" id="{83CDB2DA-7141-4302-AE7B-31FB44EAABBC}"/>
                </a:ext>
              </a:extLst>
            </p:cNvPr>
            <p:cNvSpPr txBox="1"/>
            <p:nvPr/>
          </p:nvSpPr>
          <p:spPr>
            <a:xfrm>
              <a:off x="7383817" y="2130993"/>
              <a:ext cx="4109683" cy="1332481"/>
            </a:xfrm>
            <a:prstGeom prst="rect">
              <a:avLst/>
            </a:prstGeom>
            <a:noFill/>
          </p:spPr>
          <p:txBody>
            <a:bodyPr wrap="square">
              <a:spAutoFit/>
            </a:bodyPr>
            <a:lstStyle/>
            <a:p>
              <a:pPr lvl="0">
                <a:lnSpc>
                  <a:spcPct val="115000"/>
                </a:lnSpc>
                <a:spcBef>
                  <a:spcPts val="600"/>
                </a:spcBef>
                <a:spcAft>
                  <a:spcPts val="600"/>
                </a:spcAft>
                <a:buSzPts val="1400"/>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tập</a:t>
              </a:r>
              <a:r>
                <a:rPr lang="en-US" sz="2400" b="1" dirty="0">
                  <a:effectLst/>
                  <a:latin typeface="Times New Roman" panose="02020603050405020304" pitchFamily="18" charset="0"/>
                  <a:ea typeface="Times New Roman" panose="02020603050405020304" pitchFamily="18" charset="0"/>
                </a:rPr>
                <a:t> 2</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rPr>
                <a:t>.</a:t>
              </a:r>
            </a:p>
          </p:txBody>
        </p:sp>
      </p:grpSp>
      <p:grpSp>
        <p:nvGrpSpPr>
          <p:cNvPr id="57" name="Group 56">
            <a:extLst>
              <a:ext uri="{FF2B5EF4-FFF2-40B4-BE49-F238E27FC236}">
                <a16:creationId xmlns:a16="http://schemas.microsoft.com/office/drawing/2014/main" id="{56D6E131-1D96-4494-A3C3-A720F9E8501C}"/>
              </a:ext>
            </a:extLst>
          </p:cNvPr>
          <p:cNvGrpSpPr/>
          <p:nvPr/>
        </p:nvGrpSpPr>
        <p:grpSpPr>
          <a:xfrm>
            <a:off x="221707" y="3042714"/>
            <a:ext cx="4821395" cy="3813612"/>
            <a:chOff x="221707" y="3042714"/>
            <a:chExt cx="4821395" cy="3813612"/>
          </a:xfrm>
        </p:grpSpPr>
        <p:grpSp>
          <p:nvGrpSpPr>
            <p:cNvPr id="37" name="Group 36">
              <a:extLst>
                <a:ext uri="{FF2B5EF4-FFF2-40B4-BE49-F238E27FC236}">
                  <a16:creationId xmlns:a16="http://schemas.microsoft.com/office/drawing/2014/main" id="{A09C4539-5FC3-455A-A03A-2D6E91646999}"/>
                </a:ext>
              </a:extLst>
            </p:cNvPr>
            <p:cNvGrpSpPr/>
            <p:nvPr/>
          </p:nvGrpSpPr>
          <p:grpSpPr>
            <a:xfrm>
              <a:off x="221707" y="3042714"/>
              <a:ext cx="4821395" cy="3813612"/>
              <a:chOff x="2700282" y="-617509"/>
              <a:chExt cx="8409207" cy="5814056"/>
            </a:xfrm>
          </p:grpSpPr>
          <p:sp>
            <p:nvSpPr>
              <p:cNvPr id="39" name="Freeform: Shape 38">
                <a:extLst>
                  <a:ext uri="{FF2B5EF4-FFF2-40B4-BE49-F238E27FC236}">
                    <a16:creationId xmlns:a16="http://schemas.microsoft.com/office/drawing/2014/main" id="{D88AA64C-E48C-43B4-A5E5-4F46C456879D}"/>
                  </a:ext>
                </a:extLst>
              </p:cNvPr>
              <p:cNvSpPr/>
              <p:nvPr/>
            </p:nvSpPr>
            <p:spPr>
              <a:xfrm rot="1082948">
                <a:off x="2700282" y="-617509"/>
                <a:ext cx="8409207" cy="5814056"/>
              </a:xfrm>
              <a:custGeom>
                <a:avLst/>
                <a:gdLst>
                  <a:gd name="connsiteX0" fmla="*/ 6130854 w 8409207"/>
                  <a:gd name="connsiteY0" fmla="*/ 3401181 h 5814056"/>
                  <a:gd name="connsiteX1" fmla="*/ 6131545 w 8409207"/>
                  <a:gd name="connsiteY1" fmla="*/ 3401320 h 5814056"/>
                  <a:gd name="connsiteX2" fmla="*/ 8260959 w 8409207"/>
                  <a:gd name="connsiteY2" fmla="*/ 3401320 h 5814056"/>
                  <a:gd name="connsiteX3" fmla="*/ 8316667 w 8409207"/>
                  <a:gd name="connsiteY3" fmla="*/ 3390073 h 5814056"/>
                  <a:gd name="connsiteX4" fmla="*/ 8303773 w 8409207"/>
                  <a:gd name="connsiteY4" fmla="*/ 3406598 h 5814056"/>
                  <a:gd name="connsiteX5" fmla="*/ 8258166 w 8409207"/>
                  <a:gd name="connsiteY5" fmla="*/ 3432363 h 5814056"/>
                  <a:gd name="connsiteX6" fmla="*/ 969426 w 8409207"/>
                  <a:gd name="connsiteY6" fmla="*/ 5807530 h 5814056"/>
                  <a:gd name="connsiteX7" fmla="*/ 828900 w 8409207"/>
                  <a:gd name="connsiteY7" fmla="*/ 5768588 h 5814056"/>
                  <a:gd name="connsiteX8" fmla="*/ 825466 w 8409207"/>
                  <a:gd name="connsiteY8" fmla="*/ 5762509 h 5814056"/>
                  <a:gd name="connsiteX9" fmla="*/ 880603 w 8409207"/>
                  <a:gd name="connsiteY9" fmla="*/ 5795631 h 5814056"/>
                  <a:gd name="connsiteX10" fmla="*/ 1012116 w 8409207"/>
                  <a:gd name="connsiteY10" fmla="*/ 5789852 h 5814056"/>
                  <a:gd name="connsiteX11" fmla="*/ 8280356 w 8409207"/>
                  <a:gd name="connsiteY11" fmla="*/ 16063 h 5814056"/>
                  <a:gd name="connsiteX12" fmla="*/ 8346739 w 8409207"/>
                  <a:gd name="connsiteY12" fmla="*/ 0 h 5814056"/>
                  <a:gd name="connsiteX13" fmla="*/ 8398859 w 8409207"/>
                  <a:gd name="connsiteY13" fmla="*/ 8229 h 5814056"/>
                  <a:gd name="connsiteX14" fmla="*/ 8409207 w 8409207"/>
                  <a:gd name="connsiteY14" fmla="*/ 59479 h 5814056"/>
                  <a:gd name="connsiteX15" fmla="*/ 8409206 w 8409207"/>
                  <a:gd name="connsiteY15" fmla="*/ 2337983 h 5814056"/>
                  <a:gd name="connsiteX16" fmla="*/ 8409207 w 8409207"/>
                  <a:gd name="connsiteY16" fmla="*/ 2337982 h 5814056"/>
                  <a:gd name="connsiteX17" fmla="*/ 8409207 w 8409207"/>
                  <a:gd name="connsiteY17" fmla="*/ 3253072 h 5814056"/>
                  <a:gd name="connsiteX18" fmla="*/ 8318665 w 8409207"/>
                  <a:gd name="connsiteY18" fmla="*/ 3389669 h 5814056"/>
                  <a:gd name="connsiteX19" fmla="*/ 8316668 w 8409207"/>
                  <a:gd name="connsiteY19" fmla="*/ 3390072 h 5814056"/>
                  <a:gd name="connsiteX20" fmla="*/ 8260961 w 8409207"/>
                  <a:gd name="connsiteY20" fmla="*/ 3401319 h 5814056"/>
                  <a:gd name="connsiteX21" fmla="*/ 6131547 w 8409207"/>
                  <a:gd name="connsiteY21" fmla="*/ 3401319 h 5814056"/>
                  <a:gd name="connsiteX22" fmla="*/ 6130856 w 8409207"/>
                  <a:gd name="connsiteY22" fmla="*/ 3401180 h 5814056"/>
                  <a:gd name="connsiteX23" fmla="*/ 8088977 w 8409207"/>
                  <a:gd name="connsiteY23" fmla="*/ 2487418 h 5814056"/>
                  <a:gd name="connsiteX24" fmla="*/ 8088977 w 8409207"/>
                  <a:gd name="connsiteY24" fmla="*/ 2487417 h 5814056"/>
                  <a:gd name="connsiteX25" fmla="*/ 6130854 w 8409207"/>
                  <a:gd name="connsiteY25" fmla="*/ 3401180 h 5814056"/>
                  <a:gd name="connsiteX26" fmla="*/ 6130854 w 8409207"/>
                  <a:gd name="connsiteY26" fmla="*/ 3401180 h 5814056"/>
                  <a:gd name="connsiteX27" fmla="*/ 1012117 w 8409207"/>
                  <a:gd name="connsiteY27" fmla="*/ 5789850 h 5814056"/>
                  <a:gd name="connsiteX28" fmla="*/ 880603 w 8409207"/>
                  <a:gd name="connsiteY28" fmla="*/ 5795629 h 5814056"/>
                  <a:gd name="connsiteX29" fmla="*/ 825467 w 8409207"/>
                  <a:gd name="connsiteY29" fmla="*/ 5762507 h 5814056"/>
                  <a:gd name="connsiteX30" fmla="*/ 803136 w 8409207"/>
                  <a:gd name="connsiteY30" fmla="*/ 5722979 h 5814056"/>
                  <a:gd name="connsiteX31" fmla="*/ 803136 w 8409207"/>
                  <a:gd name="connsiteY31" fmla="*/ 5722979 h 5814056"/>
                  <a:gd name="connsiteX32" fmla="*/ 216079 w 8409207"/>
                  <a:gd name="connsiteY32" fmla="*/ 3921456 h 5814056"/>
                  <a:gd name="connsiteX33" fmla="*/ 300628 w 8409207"/>
                  <a:gd name="connsiteY33" fmla="*/ 3755167 h 5814056"/>
                  <a:gd name="connsiteX34" fmla="*/ 216078 w 8409207"/>
                  <a:gd name="connsiteY34" fmla="*/ 3921457 h 5814056"/>
                  <a:gd name="connsiteX35" fmla="*/ 803136 w 8409207"/>
                  <a:gd name="connsiteY35" fmla="*/ 5722979 h 5814056"/>
                  <a:gd name="connsiteX36" fmla="*/ 803136 w 8409207"/>
                  <a:gd name="connsiteY36" fmla="*/ 5722979 h 5814056"/>
                  <a:gd name="connsiteX37" fmla="*/ 803136 w 8409207"/>
                  <a:gd name="connsiteY37" fmla="*/ 5722979 h 5814056"/>
                  <a:gd name="connsiteX38" fmla="*/ 803136 w 8409207"/>
                  <a:gd name="connsiteY38" fmla="*/ 5722980 h 5814056"/>
                  <a:gd name="connsiteX39" fmla="*/ 825467 w 8409207"/>
                  <a:gd name="connsiteY39" fmla="*/ 5762507 h 5814056"/>
                  <a:gd name="connsiteX40" fmla="*/ 824081 w 8409207"/>
                  <a:gd name="connsiteY40" fmla="*/ 5761676 h 5814056"/>
                  <a:gd name="connsiteX41" fmla="*/ 783522 w 8409207"/>
                  <a:gd name="connsiteY41" fmla="*/ 5706723 h 5814056"/>
                  <a:gd name="connsiteX42" fmla="*/ 16176 w 8409207"/>
                  <a:gd name="connsiteY42" fmla="*/ 4062361 h 5814056"/>
                  <a:gd name="connsiteX43" fmla="*/ 99305 w 8409207"/>
                  <a:gd name="connsiteY43" fmla="*/ 3833768 h 5814056"/>
                  <a:gd name="connsiteX44" fmla="*/ 5983298 w 8409207"/>
                  <a:gd name="connsiteY44" fmla="*/ 1087988 h 5814056"/>
                  <a:gd name="connsiteX45" fmla="*/ 5983300 w 8409207"/>
                  <a:gd name="connsiteY45" fmla="*/ 1903365 h 5814056"/>
                  <a:gd name="connsiteX46" fmla="*/ 5983300 w 8409207"/>
                  <a:gd name="connsiteY46" fmla="*/ 1987904 h 5814056"/>
                  <a:gd name="connsiteX47" fmla="*/ 5983300 w 8409207"/>
                  <a:gd name="connsiteY47" fmla="*/ 1903365 h 5814056"/>
                  <a:gd name="connsiteX48" fmla="*/ 5983299 w 8409207"/>
                  <a:gd name="connsiteY48" fmla="*/ 1087990 h 58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09207" h="5814056">
                    <a:moveTo>
                      <a:pt x="6130854" y="3401181"/>
                    </a:moveTo>
                    <a:lnTo>
                      <a:pt x="6131545" y="3401320"/>
                    </a:lnTo>
                    <a:lnTo>
                      <a:pt x="8260959" y="3401320"/>
                    </a:lnTo>
                    <a:lnTo>
                      <a:pt x="8316667" y="3390073"/>
                    </a:lnTo>
                    <a:lnTo>
                      <a:pt x="8303773" y="3406598"/>
                    </a:lnTo>
                    <a:cubicBezTo>
                      <a:pt x="8290836" y="3417834"/>
                      <a:pt x="8275483" y="3426720"/>
                      <a:pt x="8258166" y="3432363"/>
                    </a:cubicBezTo>
                    <a:lnTo>
                      <a:pt x="969426" y="5807530"/>
                    </a:lnTo>
                    <a:cubicBezTo>
                      <a:pt x="917475" y="5824459"/>
                      <a:pt x="862610" y="5807398"/>
                      <a:pt x="828900" y="5768588"/>
                    </a:cubicBezTo>
                    <a:lnTo>
                      <a:pt x="825466" y="5762509"/>
                    </a:lnTo>
                    <a:lnTo>
                      <a:pt x="880603" y="5795631"/>
                    </a:lnTo>
                    <a:cubicBezTo>
                      <a:pt x="921969" y="5810674"/>
                      <a:pt x="969076" y="5809936"/>
                      <a:pt x="1012116" y="5789852"/>
                    </a:cubicBezTo>
                    <a:close/>
                    <a:moveTo>
                      <a:pt x="8280356" y="16063"/>
                    </a:moveTo>
                    <a:cubicBezTo>
                      <a:pt x="8301875" y="6020"/>
                      <a:pt x="8324413" y="814"/>
                      <a:pt x="8346739" y="0"/>
                    </a:cubicBezTo>
                    <a:lnTo>
                      <a:pt x="8398859" y="8229"/>
                    </a:lnTo>
                    <a:lnTo>
                      <a:pt x="8409207" y="59479"/>
                    </a:lnTo>
                    <a:lnTo>
                      <a:pt x="8409206" y="2337983"/>
                    </a:lnTo>
                    <a:lnTo>
                      <a:pt x="8409207" y="2337982"/>
                    </a:lnTo>
                    <a:lnTo>
                      <a:pt x="8409207" y="3253072"/>
                    </a:lnTo>
                    <a:cubicBezTo>
                      <a:pt x="8409207" y="3314478"/>
                      <a:pt x="8371873" y="3367164"/>
                      <a:pt x="8318665" y="3389669"/>
                    </a:cubicBezTo>
                    <a:lnTo>
                      <a:pt x="8316668" y="3390072"/>
                    </a:lnTo>
                    <a:lnTo>
                      <a:pt x="8260961" y="3401319"/>
                    </a:lnTo>
                    <a:lnTo>
                      <a:pt x="6131547" y="3401319"/>
                    </a:lnTo>
                    <a:lnTo>
                      <a:pt x="6130856" y="3401180"/>
                    </a:lnTo>
                    <a:lnTo>
                      <a:pt x="8088977" y="2487418"/>
                    </a:lnTo>
                    <a:lnTo>
                      <a:pt x="8088977" y="2487417"/>
                    </a:lnTo>
                    <a:lnTo>
                      <a:pt x="6130854" y="3401180"/>
                    </a:lnTo>
                    <a:lnTo>
                      <a:pt x="6130854" y="3401180"/>
                    </a:lnTo>
                    <a:lnTo>
                      <a:pt x="1012117" y="5789850"/>
                    </a:lnTo>
                    <a:cubicBezTo>
                      <a:pt x="969077" y="5809934"/>
                      <a:pt x="921969" y="5810672"/>
                      <a:pt x="880603" y="5795629"/>
                    </a:cubicBezTo>
                    <a:lnTo>
                      <a:pt x="825467" y="5762507"/>
                    </a:lnTo>
                    <a:lnTo>
                      <a:pt x="803136" y="5722979"/>
                    </a:lnTo>
                    <a:lnTo>
                      <a:pt x="803136" y="5722979"/>
                    </a:lnTo>
                    <a:lnTo>
                      <a:pt x="216079" y="3921456"/>
                    </a:lnTo>
                    <a:cubicBezTo>
                      <a:pt x="193506" y="3852190"/>
                      <a:pt x="231361" y="3777739"/>
                      <a:pt x="300628" y="3755167"/>
                    </a:cubicBezTo>
                    <a:cubicBezTo>
                      <a:pt x="231360" y="3777738"/>
                      <a:pt x="193506" y="3852190"/>
                      <a:pt x="216078" y="3921457"/>
                    </a:cubicBezTo>
                    <a:lnTo>
                      <a:pt x="803136" y="5722979"/>
                    </a:lnTo>
                    <a:lnTo>
                      <a:pt x="803136" y="5722979"/>
                    </a:lnTo>
                    <a:lnTo>
                      <a:pt x="803136" y="5722979"/>
                    </a:lnTo>
                    <a:lnTo>
                      <a:pt x="803136" y="5722980"/>
                    </a:lnTo>
                    <a:lnTo>
                      <a:pt x="825467" y="5762507"/>
                    </a:lnTo>
                    <a:lnTo>
                      <a:pt x="824081" y="5761676"/>
                    </a:lnTo>
                    <a:cubicBezTo>
                      <a:pt x="807493" y="5746709"/>
                      <a:pt x="793564" y="5728243"/>
                      <a:pt x="783522" y="5706723"/>
                    </a:cubicBezTo>
                    <a:lnTo>
                      <a:pt x="16176" y="4062361"/>
                    </a:lnTo>
                    <a:cubicBezTo>
                      <a:pt x="-23993" y="3976281"/>
                      <a:pt x="13225" y="3873937"/>
                      <a:pt x="99305" y="3833768"/>
                    </a:cubicBezTo>
                    <a:lnTo>
                      <a:pt x="5983298" y="1087988"/>
                    </a:lnTo>
                    <a:lnTo>
                      <a:pt x="5983300" y="1903365"/>
                    </a:lnTo>
                    <a:lnTo>
                      <a:pt x="5983300" y="1987904"/>
                    </a:lnTo>
                    <a:lnTo>
                      <a:pt x="5983300" y="1903365"/>
                    </a:lnTo>
                    <a:lnTo>
                      <a:pt x="5983299" y="1087990"/>
                    </a:ln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40" name="Rectangle: Rounded Corners 39">
                <a:extLst>
                  <a:ext uri="{FF2B5EF4-FFF2-40B4-BE49-F238E27FC236}">
                    <a16:creationId xmlns:a16="http://schemas.microsoft.com/office/drawing/2014/main" id="{ED84AC9C-18E6-4053-9A3F-2CE23280C3CB}"/>
                  </a:ext>
                </a:extLst>
              </p:cNvPr>
              <p:cNvSpPr/>
              <p:nvPr/>
            </p:nvSpPr>
            <p:spPr>
              <a:xfrm>
                <a:off x="3057216" y="1356377"/>
                <a:ext cx="7695336" cy="2457450"/>
              </a:xfrm>
              <a:prstGeom prst="roundRect">
                <a:avLst>
                  <a:gd name="adj" fmla="val 12791"/>
                </a:avLst>
              </a:prstGeom>
              <a:solidFill>
                <a:schemeClr val="bg1"/>
              </a:solidFill>
              <a:ln>
                <a:noFill/>
              </a:ln>
              <a:effectLst>
                <a:outerShdw blurRad="1524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1" name="Arrow: Pentagon 40">
                <a:extLst>
                  <a:ext uri="{FF2B5EF4-FFF2-40B4-BE49-F238E27FC236}">
                    <a16:creationId xmlns:a16="http://schemas.microsoft.com/office/drawing/2014/main" id="{DE8F7B4B-1940-4B4C-8633-BF7FF4ED8788}"/>
                  </a:ext>
                </a:extLst>
              </p:cNvPr>
              <p:cNvSpPr/>
              <p:nvPr/>
            </p:nvSpPr>
            <p:spPr>
              <a:xfrm rot="5400000">
                <a:off x="2870068" y="1480202"/>
                <a:ext cx="1228723" cy="981076"/>
              </a:xfrm>
              <a:prstGeom prst="homePlate">
                <a:avLst>
                  <a:gd name="adj" fmla="val 26699"/>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2" name="Right Triangle 41">
                <a:extLst>
                  <a:ext uri="{FF2B5EF4-FFF2-40B4-BE49-F238E27FC236}">
                    <a16:creationId xmlns:a16="http://schemas.microsoft.com/office/drawing/2014/main" id="{0AFCBFDA-471A-4D4C-B758-F926840DC403}"/>
                  </a:ext>
                </a:extLst>
              </p:cNvPr>
              <p:cNvSpPr/>
              <p:nvPr/>
            </p:nvSpPr>
            <p:spPr>
              <a:xfrm flipH="1">
                <a:off x="3454093" y="1217869"/>
                <a:ext cx="393700" cy="138507"/>
              </a:xfrm>
              <a:prstGeom prst="rtTriangle">
                <a:avLst/>
              </a:prstGeom>
              <a:solidFill>
                <a:srgbClr val="7A1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3" name="Freeform: Shape 42">
                <a:extLst>
                  <a:ext uri="{FF2B5EF4-FFF2-40B4-BE49-F238E27FC236}">
                    <a16:creationId xmlns:a16="http://schemas.microsoft.com/office/drawing/2014/main" id="{F4140C08-0738-4CEB-949A-1DD58D335F09}"/>
                  </a:ext>
                </a:extLst>
              </p:cNvPr>
              <p:cNvSpPr/>
              <p:nvPr/>
            </p:nvSpPr>
            <p:spPr>
              <a:xfrm rot="5400000">
                <a:off x="3733470" y="1322319"/>
                <a:ext cx="1108492" cy="879846"/>
              </a:xfrm>
              <a:custGeom>
                <a:avLst/>
                <a:gdLst>
                  <a:gd name="connsiteX0" fmla="*/ 0 w 1108492"/>
                  <a:gd name="connsiteY0" fmla="*/ 879846 h 879846"/>
                  <a:gd name="connsiteX1" fmla="*/ 0 w 1108492"/>
                  <a:gd name="connsiteY1" fmla="*/ 0 h 879846"/>
                  <a:gd name="connsiteX2" fmla="*/ 1108492 w 1108492"/>
                  <a:gd name="connsiteY2" fmla="*/ 879846 h 879846"/>
                </a:gdLst>
                <a:ahLst/>
                <a:cxnLst>
                  <a:cxn ang="0">
                    <a:pos x="connsiteX0" y="connsiteY0"/>
                  </a:cxn>
                  <a:cxn ang="0">
                    <a:pos x="connsiteX1" y="connsiteY1"/>
                  </a:cxn>
                  <a:cxn ang="0">
                    <a:pos x="connsiteX2" y="connsiteY2"/>
                  </a:cxn>
                </a:cxnLst>
                <a:rect l="l" t="t" r="r" b="b"/>
                <a:pathLst>
                  <a:path w="1108492" h="879846">
                    <a:moveTo>
                      <a:pt x="0" y="879846"/>
                    </a:moveTo>
                    <a:lnTo>
                      <a:pt x="0" y="0"/>
                    </a:lnTo>
                    <a:lnTo>
                      <a:pt x="1108492" y="879846"/>
                    </a:lnTo>
                    <a:close/>
                  </a:path>
                </a:pathLst>
              </a:custGeom>
              <a:gradFill>
                <a:gsLst>
                  <a:gs pos="100000">
                    <a:schemeClr val="bg1">
                      <a:alpha val="30000"/>
                    </a:schemeClr>
                  </a:gs>
                  <a:gs pos="39000">
                    <a:schemeClr val="bg1">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44" name="TextBox 43">
                <a:extLst>
                  <a:ext uri="{FF2B5EF4-FFF2-40B4-BE49-F238E27FC236}">
                    <a16:creationId xmlns:a16="http://schemas.microsoft.com/office/drawing/2014/main" id="{2A6D5EF7-3C1D-418E-B887-9CA0A8FDE69E}"/>
                  </a:ext>
                </a:extLst>
              </p:cNvPr>
              <p:cNvSpPr txBox="1"/>
              <p:nvPr/>
            </p:nvSpPr>
            <p:spPr>
              <a:xfrm>
                <a:off x="2986944" y="1014318"/>
                <a:ext cx="520700" cy="161042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9Slide03 Bebas Neue Bold" panose="020B0606020202050201" pitchFamily="34" charset="0"/>
                  </a:rPr>
                  <a:t>3</a:t>
                </a:r>
              </a:p>
            </p:txBody>
          </p:sp>
        </p:grpSp>
        <p:sp>
          <p:nvSpPr>
            <p:cNvPr id="52" name="TextBox 51">
              <a:extLst>
                <a:ext uri="{FF2B5EF4-FFF2-40B4-BE49-F238E27FC236}">
                  <a16:creationId xmlns:a16="http://schemas.microsoft.com/office/drawing/2014/main" id="{506D41B4-DD2B-4549-98BD-60A99A72B8A3}"/>
                </a:ext>
              </a:extLst>
            </p:cNvPr>
            <p:cNvSpPr txBox="1"/>
            <p:nvPr/>
          </p:nvSpPr>
          <p:spPr>
            <a:xfrm>
              <a:off x="899924" y="4518835"/>
              <a:ext cx="3647886" cy="1332481"/>
            </a:xfrm>
            <a:prstGeom prst="rect">
              <a:avLst/>
            </a:prstGeom>
            <a:noFill/>
          </p:spPr>
          <p:txBody>
            <a:bodyPr wrap="square">
              <a:spAutoFit/>
            </a:bodyPr>
            <a:lstStyle/>
            <a:p>
              <a:pPr lvl="0">
                <a:lnSpc>
                  <a:spcPct val="115000"/>
                </a:lnSpc>
                <a:spcBef>
                  <a:spcPts val="600"/>
                </a:spcBef>
                <a:spcAft>
                  <a:spcPts val="600"/>
                </a:spcAft>
                <a:buSzPts val="1400"/>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tập</a:t>
              </a:r>
              <a:r>
                <a:rPr lang="en-US" sz="2400" b="1" dirty="0">
                  <a:effectLst/>
                  <a:latin typeface="Times New Roman" panose="02020603050405020304" pitchFamily="18" charset="0"/>
                  <a:ea typeface="Times New Roman" panose="02020603050405020304" pitchFamily="18" charset="0"/>
                </a:rPr>
                <a:t> 3</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biểu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lập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hoạch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tài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chọn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grpSp>
        <p:nvGrpSpPr>
          <p:cNvPr id="58" name="Group 57">
            <a:extLst>
              <a:ext uri="{FF2B5EF4-FFF2-40B4-BE49-F238E27FC236}">
                <a16:creationId xmlns:a16="http://schemas.microsoft.com/office/drawing/2014/main" id="{DAA52381-2D08-46E9-A742-E3BD4A9539B8}"/>
              </a:ext>
            </a:extLst>
          </p:cNvPr>
          <p:cNvGrpSpPr/>
          <p:nvPr/>
        </p:nvGrpSpPr>
        <p:grpSpPr>
          <a:xfrm>
            <a:off x="5822692" y="3429001"/>
            <a:ext cx="5043102" cy="3996528"/>
            <a:chOff x="5822692" y="3429001"/>
            <a:chExt cx="5043102" cy="3996528"/>
          </a:xfrm>
        </p:grpSpPr>
        <p:grpSp>
          <p:nvGrpSpPr>
            <p:cNvPr id="5" name="Group 4">
              <a:extLst>
                <a:ext uri="{FF2B5EF4-FFF2-40B4-BE49-F238E27FC236}">
                  <a16:creationId xmlns:a16="http://schemas.microsoft.com/office/drawing/2014/main" id="{012D2D4C-ABA7-4610-9A90-9B4D637A3382}"/>
                </a:ext>
              </a:extLst>
            </p:cNvPr>
            <p:cNvGrpSpPr/>
            <p:nvPr/>
          </p:nvGrpSpPr>
          <p:grpSpPr>
            <a:xfrm>
              <a:off x="5822692" y="3429001"/>
              <a:ext cx="5043102" cy="3996528"/>
              <a:chOff x="2700282" y="-617509"/>
              <a:chExt cx="8795896" cy="5814056"/>
            </a:xfrm>
          </p:grpSpPr>
          <p:sp>
            <p:nvSpPr>
              <p:cNvPr id="6" name="Freeform: Shape 5">
                <a:extLst>
                  <a:ext uri="{FF2B5EF4-FFF2-40B4-BE49-F238E27FC236}">
                    <a16:creationId xmlns:a16="http://schemas.microsoft.com/office/drawing/2014/main" id="{020A64B4-6EF7-4D12-A11A-ED5F86937355}"/>
                  </a:ext>
                </a:extLst>
              </p:cNvPr>
              <p:cNvSpPr/>
              <p:nvPr/>
            </p:nvSpPr>
            <p:spPr>
              <a:xfrm rot="1082948">
                <a:off x="2700282" y="-617509"/>
                <a:ext cx="8409207" cy="5814056"/>
              </a:xfrm>
              <a:custGeom>
                <a:avLst/>
                <a:gdLst>
                  <a:gd name="connsiteX0" fmla="*/ 6130854 w 8409207"/>
                  <a:gd name="connsiteY0" fmla="*/ 3401181 h 5814056"/>
                  <a:gd name="connsiteX1" fmla="*/ 6131545 w 8409207"/>
                  <a:gd name="connsiteY1" fmla="*/ 3401320 h 5814056"/>
                  <a:gd name="connsiteX2" fmla="*/ 8260959 w 8409207"/>
                  <a:gd name="connsiteY2" fmla="*/ 3401320 h 5814056"/>
                  <a:gd name="connsiteX3" fmla="*/ 8316667 w 8409207"/>
                  <a:gd name="connsiteY3" fmla="*/ 3390073 h 5814056"/>
                  <a:gd name="connsiteX4" fmla="*/ 8303773 w 8409207"/>
                  <a:gd name="connsiteY4" fmla="*/ 3406598 h 5814056"/>
                  <a:gd name="connsiteX5" fmla="*/ 8258166 w 8409207"/>
                  <a:gd name="connsiteY5" fmla="*/ 3432363 h 5814056"/>
                  <a:gd name="connsiteX6" fmla="*/ 969426 w 8409207"/>
                  <a:gd name="connsiteY6" fmla="*/ 5807530 h 5814056"/>
                  <a:gd name="connsiteX7" fmla="*/ 828900 w 8409207"/>
                  <a:gd name="connsiteY7" fmla="*/ 5768588 h 5814056"/>
                  <a:gd name="connsiteX8" fmla="*/ 825466 w 8409207"/>
                  <a:gd name="connsiteY8" fmla="*/ 5762509 h 5814056"/>
                  <a:gd name="connsiteX9" fmla="*/ 880603 w 8409207"/>
                  <a:gd name="connsiteY9" fmla="*/ 5795631 h 5814056"/>
                  <a:gd name="connsiteX10" fmla="*/ 1012116 w 8409207"/>
                  <a:gd name="connsiteY10" fmla="*/ 5789852 h 5814056"/>
                  <a:gd name="connsiteX11" fmla="*/ 8280356 w 8409207"/>
                  <a:gd name="connsiteY11" fmla="*/ 16063 h 5814056"/>
                  <a:gd name="connsiteX12" fmla="*/ 8346739 w 8409207"/>
                  <a:gd name="connsiteY12" fmla="*/ 0 h 5814056"/>
                  <a:gd name="connsiteX13" fmla="*/ 8398859 w 8409207"/>
                  <a:gd name="connsiteY13" fmla="*/ 8229 h 5814056"/>
                  <a:gd name="connsiteX14" fmla="*/ 8409207 w 8409207"/>
                  <a:gd name="connsiteY14" fmla="*/ 59479 h 5814056"/>
                  <a:gd name="connsiteX15" fmla="*/ 8409206 w 8409207"/>
                  <a:gd name="connsiteY15" fmla="*/ 2337983 h 5814056"/>
                  <a:gd name="connsiteX16" fmla="*/ 8409207 w 8409207"/>
                  <a:gd name="connsiteY16" fmla="*/ 2337982 h 5814056"/>
                  <a:gd name="connsiteX17" fmla="*/ 8409207 w 8409207"/>
                  <a:gd name="connsiteY17" fmla="*/ 3253072 h 5814056"/>
                  <a:gd name="connsiteX18" fmla="*/ 8318665 w 8409207"/>
                  <a:gd name="connsiteY18" fmla="*/ 3389669 h 5814056"/>
                  <a:gd name="connsiteX19" fmla="*/ 8316668 w 8409207"/>
                  <a:gd name="connsiteY19" fmla="*/ 3390072 h 5814056"/>
                  <a:gd name="connsiteX20" fmla="*/ 8260961 w 8409207"/>
                  <a:gd name="connsiteY20" fmla="*/ 3401319 h 5814056"/>
                  <a:gd name="connsiteX21" fmla="*/ 6131547 w 8409207"/>
                  <a:gd name="connsiteY21" fmla="*/ 3401319 h 5814056"/>
                  <a:gd name="connsiteX22" fmla="*/ 6130856 w 8409207"/>
                  <a:gd name="connsiteY22" fmla="*/ 3401180 h 5814056"/>
                  <a:gd name="connsiteX23" fmla="*/ 8088977 w 8409207"/>
                  <a:gd name="connsiteY23" fmla="*/ 2487418 h 5814056"/>
                  <a:gd name="connsiteX24" fmla="*/ 8088977 w 8409207"/>
                  <a:gd name="connsiteY24" fmla="*/ 2487417 h 5814056"/>
                  <a:gd name="connsiteX25" fmla="*/ 6130854 w 8409207"/>
                  <a:gd name="connsiteY25" fmla="*/ 3401180 h 5814056"/>
                  <a:gd name="connsiteX26" fmla="*/ 6130854 w 8409207"/>
                  <a:gd name="connsiteY26" fmla="*/ 3401180 h 5814056"/>
                  <a:gd name="connsiteX27" fmla="*/ 1012117 w 8409207"/>
                  <a:gd name="connsiteY27" fmla="*/ 5789850 h 5814056"/>
                  <a:gd name="connsiteX28" fmla="*/ 880603 w 8409207"/>
                  <a:gd name="connsiteY28" fmla="*/ 5795629 h 5814056"/>
                  <a:gd name="connsiteX29" fmla="*/ 825467 w 8409207"/>
                  <a:gd name="connsiteY29" fmla="*/ 5762507 h 5814056"/>
                  <a:gd name="connsiteX30" fmla="*/ 803136 w 8409207"/>
                  <a:gd name="connsiteY30" fmla="*/ 5722979 h 5814056"/>
                  <a:gd name="connsiteX31" fmla="*/ 803136 w 8409207"/>
                  <a:gd name="connsiteY31" fmla="*/ 5722979 h 5814056"/>
                  <a:gd name="connsiteX32" fmla="*/ 216079 w 8409207"/>
                  <a:gd name="connsiteY32" fmla="*/ 3921456 h 5814056"/>
                  <a:gd name="connsiteX33" fmla="*/ 300628 w 8409207"/>
                  <a:gd name="connsiteY33" fmla="*/ 3755167 h 5814056"/>
                  <a:gd name="connsiteX34" fmla="*/ 216078 w 8409207"/>
                  <a:gd name="connsiteY34" fmla="*/ 3921457 h 5814056"/>
                  <a:gd name="connsiteX35" fmla="*/ 803136 w 8409207"/>
                  <a:gd name="connsiteY35" fmla="*/ 5722979 h 5814056"/>
                  <a:gd name="connsiteX36" fmla="*/ 803136 w 8409207"/>
                  <a:gd name="connsiteY36" fmla="*/ 5722979 h 5814056"/>
                  <a:gd name="connsiteX37" fmla="*/ 803136 w 8409207"/>
                  <a:gd name="connsiteY37" fmla="*/ 5722979 h 5814056"/>
                  <a:gd name="connsiteX38" fmla="*/ 803136 w 8409207"/>
                  <a:gd name="connsiteY38" fmla="*/ 5722980 h 5814056"/>
                  <a:gd name="connsiteX39" fmla="*/ 825467 w 8409207"/>
                  <a:gd name="connsiteY39" fmla="*/ 5762507 h 5814056"/>
                  <a:gd name="connsiteX40" fmla="*/ 824081 w 8409207"/>
                  <a:gd name="connsiteY40" fmla="*/ 5761676 h 5814056"/>
                  <a:gd name="connsiteX41" fmla="*/ 783522 w 8409207"/>
                  <a:gd name="connsiteY41" fmla="*/ 5706723 h 5814056"/>
                  <a:gd name="connsiteX42" fmla="*/ 16176 w 8409207"/>
                  <a:gd name="connsiteY42" fmla="*/ 4062361 h 5814056"/>
                  <a:gd name="connsiteX43" fmla="*/ 99305 w 8409207"/>
                  <a:gd name="connsiteY43" fmla="*/ 3833768 h 5814056"/>
                  <a:gd name="connsiteX44" fmla="*/ 5983298 w 8409207"/>
                  <a:gd name="connsiteY44" fmla="*/ 1087988 h 5814056"/>
                  <a:gd name="connsiteX45" fmla="*/ 5983300 w 8409207"/>
                  <a:gd name="connsiteY45" fmla="*/ 1903365 h 5814056"/>
                  <a:gd name="connsiteX46" fmla="*/ 5983300 w 8409207"/>
                  <a:gd name="connsiteY46" fmla="*/ 1987904 h 5814056"/>
                  <a:gd name="connsiteX47" fmla="*/ 5983300 w 8409207"/>
                  <a:gd name="connsiteY47" fmla="*/ 1903365 h 5814056"/>
                  <a:gd name="connsiteX48" fmla="*/ 5983299 w 8409207"/>
                  <a:gd name="connsiteY48" fmla="*/ 1087990 h 58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09207" h="5814056">
                    <a:moveTo>
                      <a:pt x="6130854" y="3401181"/>
                    </a:moveTo>
                    <a:lnTo>
                      <a:pt x="6131545" y="3401320"/>
                    </a:lnTo>
                    <a:lnTo>
                      <a:pt x="8260959" y="3401320"/>
                    </a:lnTo>
                    <a:lnTo>
                      <a:pt x="8316667" y="3390073"/>
                    </a:lnTo>
                    <a:lnTo>
                      <a:pt x="8303773" y="3406598"/>
                    </a:lnTo>
                    <a:cubicBezTo>
                      <a:pt x="8290836" y="3417834"/>
                      <a:pt x="8275483" y="3426720"/>
                      <a:pt x="8258166" y="3432363"/>
                    </a:cubicBezTo>
                    <a:lnTo>
                      <a:pt x="969426" y="5807530"/>
                    </a:lnTo>
                    <a:cubicBezTo>
                      <a:pt x="917475" y="5824459"/>
                      <a:pt x="862610" y="5807398"/>
                      <a:pt x="828900" y="5768588"/>
                    </a:cubicBezTo>
                    <a:lnTo>
                      <a:pt x="825466" y="5762509"/>
                    </a:lnTo>
                    <a:lnTo>
                      <a:pt x="880603" y="5795631"/>
                    </a:lnTo>
                    <a:cubicBezTo>
                      <a:pt x="921969" y="5810674"/>
                      <a:pt x="969076" y="5809936"/>
                      <a:pt x="1012116" y="5789852"/>
                    </a:cubicBezTo>
                    <a:close/>
                    <a:moveTo>
                      <a:pt x="8280356" y="16063"/>
                    </a:moveTo>
                    <a:cubicBezTo>
                      <a:pt x="8301875" y="6020"/>
                      <a:pt x="8324413" y="814"/>
                      <a:pt x="8346739" y="0"/>
                    </a:cubicBezTo>
                    <a:lnTo>
                      <a:pt x="8398859" y="8229"/>
                    </a:lnTo>
                    <a:lnTo>
                      <a:pt x="8409207" y="59479"/>
                    </a:lnTo>
                    <a:lnTo>
                      <a:pt x="8409206" y="2337983"/>
                    </a:lnTo>
                    <a:lnTo>
                      <a:pt x="8409207" y="2337982"/>
                    </a:lnTo>
                    <a:lnTo>
                      <a:pt x="8409207" y="3253072"/>
                    </a:lnTo>
                    <a:cubicBezTo>
                      <a:pt x="8409207" y="3314478"/>
                      <a:pt x="8371873" y="3367164"/>
                      <a:pt x="8318665" y="3389669"/>
                    </a:cubicBezTo>
                    <a:lnTo>
                      <a:pt x="8316668" y="3390072"/>
                    </a:lnTo>
                    <a:lnTo>
                      <a:pt x="8260961" y="3401319"/>
                    </a:lnTo>
                    <a:lnTo>
                      <a:pt x="6131547" y="3401319"/>
                    </a:lnTo>
                    <a:lnTo>
                      <a:pt x="6130856" y="3401180"/>
                    </a:lnTo>
                    <a:lnTo>
                      <a:pt x="8088977" y="2487418"/>
                    </a:lnTo>
                    <a:lnTo>
                      <a:pt x="8088977" y="2487417"/>
                    </a:lnTo>
                    <a:lnTo>
                      <a:pt x="6130854" y="3401180"/>
                    </a:lnTo>
                    <a:lnTo>
                      <a:pt x="6130854" y="3401180"/>
                    </a:lnTo>
                    <a:lnTo>
                      <a:pt x="1012117" y="5789850"/>
                    </a:lnTo>
                    <a:cubicBezTo>
                      <a:pt x="969077" y="5809934"/>
                      <a:pt x="921969" y="5810672"/>
                      <a:pt x="880603" y="5795629"/>
                    </a:cubicBezTo>
                    <a:lnTo>
                      <a:pt x="825467" y="5762507"/>
                    </a:lnTo>
                    <a:lnTo>
                      <a:pt x="803136" y="5722979"/>
                    </a:lnTo>
                    <a:lnTo>
                      <a:pt x="803136" y="5722979"/>
                    </a:lnTo>
                    <a:lnTo>
                      <a:pt x="216079" y="3921456"/>
                    </a:lnTo>
                    <a:cubicBezTo>
                      <a:pt x="193506" y="3852190"/>
                      <a:pt x="231361" y="3777739"/>
                      <a:pt x="300628" y="3755167"/>
                    </a:cubicBezTo>
                    <a:cubicBezTo>
                      <a:pt x="231360" y="3777738"/>
                      <a:pt x="193506" y="3852190"/>
                      <a:pt x="216078" y="3921457"/>
                    </a:cubicBezTo>
                    <a:lnTo>
                      <a:pt x="803136" y="5722979"/>
                    </a:lnTo>
                    <a:lnTo>
                      <a:pt x="803136" y="5722979"/>
                    </a:lnTo>
                    <a:lnTo>
                      <a:pt x="803136" y="5722979"/>
                    </a:lnTo>
                    <a:lnTo>
                      <a:pt x="803136" y="5722980"/>
                    </a:lnTo>
                    <a:lnTo>
                      <a:pt x="825467" y="5762507"/>
                    </a:lnTo>
                    <a:lnTo>
                      <a:pt x="824081" y="5761676"/>
                    </a:lnTo>
                    <a:cubicBezTo>
                      <a:pt x="807493" y="5746709"/>
                      <a:pt x="793564" y="5728243"/>
                      <a:pt x="783522" y="5706723"/>
                    </a:cubicBezTo>
                    <a:lnTo>
                      <a:pt x="16176" y="4062361"/>
                    </a:lnTo>
                    <a:cubicBezTo>
                      <a:pt x="-23993" y="3976281"/>
                      <a:pt x="13225" y="3873937"/>
                      <a:pt x="99305" y="3833768"/>
                    </a:cubicBezTo>
                    <a:lnTo>
                      <a:pt x="5983298" y="1087988"/>
                    </a:lnTo>
                    <a:lnTo>
                      <a:pt x="5983300" y="1903365"/>
                    </a:lnTo>
                    <a:lnTo>
                      <a:pt x="5983300" y="1987904"/>
                    </a:lnTo>
                    <a:lnTo>
                      <a:pt x="5983300" y="1903365"/>
                    </a:lnTo>
                    <a:lnTo>
                      <a:pt x="5983299" y="108799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7" name="Rectangle: Rounded Corners 6">
                <a:extLst>
                  <a:ext uri="{FF2B5EF4-FFF2-40B4-BE49-F238E27FC236}">
                    <a16:creationId xmlns:a16="http://schemas.microsoft.com/office/drawing/2014/main" id="{9235EF9C-4B08-437C-8E84-88FE39E9A9CF}"/>
                  </a:ext>
                </a:extLst>
              </p:cNvPr>
              <p:cNvSpPr/>
              <p:nvPr/>
            </p:nvSpPr>
            <p:spPr>
              <a:xfrm>
                <a:off x="3057216" y="1356377"/>
                <a:ext cx="8438962" cy="2457450"/>
              </a:xfrm>
              <a:prstGeom prst="roundRect">
                <a:avLst>
                  <a:gd name="adj" fmla="val 12791"/>
                </a:avLst>
              </a:prstGeom>
              <a:solidFill>
                <a:schemeClr val="bg1"/>
              </a:solidFill>
              <a:ln>
                <a:noFill/>
              </a:ln>
              <a:effectLst>
                <a:outerShdw blurRad="1524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Arrow: Pentagon 7">
                <a:extLst>
                  <a:ext uri="{FF2B5EF4-FFF2-40B4-BE49-F238E27FC236}">
                    <a16:creationId xmlns:a16="http://schemas.microsoft.com/office/drawing/2014/main" id="{98320ACD-0807-43E1-9855-E835D337EC20}"/>
                  </a:ext>
                </a:extLst>
              </p:cNvPr>
              <p:cNvSpPr/>
              <p:nvPr/>
            </p:nvSpPr>
            <p:spPr>
              <a:xfrm rot="5400000">
                <a:off x="2817727" y="1351111"/>
                <a:ext cx="949683" cy="981076"/>
              </a:xfrm>
              <a:prstGeom prst="homePlate">
                <a:avLst>
                  <a:gd name="adj" fmla="val 26699"/>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Right Triangle 8">
                <a:extLst>
                  <a:ext uri="{FF2B5EF4-FFF2-40B4-BE49-F238E27FC236}">
                    <a16:creationId xmlns:a16="http://schemas.microsoft.com/office/drawing/2014/main" id="{172DB1CD-F295-4459-9BA1-0E549CB7BBFA}"/>
                  </a:ext>
                </a:extLst>
              </p:cNvPr>
              <p:cNvSpPr/>
              <p:nvPr/>
            </p:nvSpPr>
            <p:spPr>
              <a:xfrm flipH="1">
                <a:off x="3454093" y="1217869"/>
                <a:ext cx="393700" cy="138507"/>
              </a:xfrm>
              <a:prstGeom prst="rtTriangle">
                <a:avLst/>
              </a:prstGeom>
              <a:solidFill>
                <a:srgbClr val="1A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Freeform: Shape 9">
                <a:extLst>
                  <a:ext uri="{FF2B5EF4-FFF2-40B4-BE49-F238E27FC236}">
                    <a16:creationId xmlns:a16="http://schemas.microsoft.com/office/drawing/2014/main" id="{C27D8EEB-C345-4EB0-9B0E-7EA312FFD8AC}"/>
                  </a:ext>
                </a:extLst>
              </p:cNvPr>
              <p:cNvSpPr/>
              <p:nvPr/>
            </p:nvSpPr>
            <p:spPr>
              <a:xfrm rot="5400000">
                <a:off x="3733470" y="1322319"/>
                <a:ext cx="1108492" cy="879846"/>
              </a:xfrm>
              <a:custGeom>
                <a:avLst/>
                <a:gdLst>
                  <a:gd name="connsiteX0" fmla="*/ 0 w 1108492"/>
                  <a:gd name="connsiteY0" fmla="*/ 879846 h 879846"/>
                  <a:gd name="connsiteX1" fmla="*/ 0 w 1108492"/>
                  <a:gd name="connsiteY1" fmla="*/ 0 h 879846"/>
                  <a:gd name="connsiteX2" fmla="*/ 1108492 w 1108492"/>
                  <a:gd name="connsiteY2" fmla="*/ 879846 h 879846"/>
                </a:gdLst>
                <a:ahLst/>
                <a:cxnLst>
                  <a:cxn ang="0">
                    <a:pos x="connsiteX0" y="connsiteY0"/>
                  </a:cxn>
                  <a:cxn ang="0">
                    <a:pos x="connsiteX1" y="connsiteY1"/>
                  </a:cxn>
                  <a:cxn ang="0">
                    <a:pos x="connsiteX2" y="connsiteY2"/>
                  </a:cxn>
                </a:cxnLst>
                <a:rect l="l" t="t" r="r" b="b"/>
                <a:pathLst>
                  <a:path w="1108492" h="879846">
                    <a:moveTo>
                      <a:pt x="0" y="879846"/>
                    </a:moveTo>
                    <a:lnTo>
                      <a:pt x="0" y="0"/>
                    </a:lnTo>
                    <a:lnTo>
                      <a:pt x="1108492" y="879846"/>
                    </a:lnTo>
                    <a:close/>
                  </a:path>
                </a:pathLst>
              </a:custGeom>
              <a:gradFill>
                <a:gsLst>
                  <a:gs pos="100000">
                    <a:schemeClr val="bg1">
                      <a:alpha val="30000"/>
                    </a:schemeClr>
                  </a:gs>
                  <a:gs pos="39000">
                    <a:schemeClr val="bg1">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11" name="TextBox 10">
                <a:extLst>
                  <a:ext uri="{FF2B5EF4-FFF2-40B4-BE49-F238E27FC236}">
                    <a16:creationId xmlns:a16="http://schemas.microsoft.com/office/drawing/2014/main" id="{E6389B49-61C6-4662-8D36-D2A3261FAD35}"/>
                  </a:ext>
                </a:extLst>
              </p:cNvPr>
              <p:cNvSpPr txBox="1"/>
              <p:nvPr/>
            </p:nvSpPr>
            <p:spPr>
              <a:xfrm>
                <a:off x="2814862" y="1104867"/>
                <a:ext cx="520700" cy="161042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9Slide03 Bebas Neue Bold" panose="020B0606020202050201" pitchFamily="34" charset="0"/>
                  </a:rPr>
                  <a:t>4</a:t>
                </a:r>
              </a:p>
            </p:txBody>
          </p:sp>
        </p:grpSp>
        <p:sp>
          <p:nvSpPr>
            <p:cNvPr id="54" name="TextBox 53">
              <a:extLst>
                <a:ext uri="{FF2B5EF4-FFF2-40B4-BE49-F238E27FC236}">
                  <a16:creationId xmlns:a16="http://schemas.microsoft.com/office/drawing/2014/main" id="{42C70CFC-99FC-43AA-91F8-ACE413CE7E1F}"/>
                </a:ext>
              </a:extLst>
            </p:cNvPr>
            <p:cNvSpPr txBox="1"/>
            <p:nvPr/>
          </p:nvSpPr>
          <p:spPr>
            <a:xfrm>
              <a:off x="6437384" y="4751357"/>
              <a:ext cx="4363744" cy="1757212"/>
            </a:xfrm>
            <a:prstGeom prst="rect">
              <a:avLst/>
            </a:prstGeom>
            <a:noFill/>
          </p:spPr>
          <p:txBody>
            <a:bodyPr wrap="square">
              <a:spAutoFit/>
            </a:bodyPr>
            <a:lstStyle/>
            <a:p>
              <a:pPr lvl="0">
                <a:lnSpc>
                  <a:spcPct val="115000"/>
                </a:lnSpc>
                <a:spcBef>
                  <a:spcPts val="600"/>
                </a:spcBef>
                <a:spcAft>
                  <a:spcPts val="600"/>
                </a:spcAft>
                <a:buSzPts val="1400"/>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tập</a:t>
              </a:r>
              <a:r>
                <a:rPr lang="en-US" sz="2400" b="1" dirty="0">
                  <a:effectLst/>
                  <a:latin typeface="Times New Roman" panose="02020603050405020304" pitchFamily="18" charset="0"/>
                  <a:ea typeface="Times New Roman" panose="02020603050405020304" pitchFamily="18" charset="0"/>
                </a:rPr>
                <a:t> 4:</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Tiến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thập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xử</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lí</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thông</a:t>
              </a:r>
              <a:r>
                <a:rPr lang="en-US" sz="2400" dirty="0">
                  <a:solidFill>
                    <a:srgbClr val="0D0D0D"/>
                  </a:solidFill>
                  <a:effectLst/>
                  <a:latin typeface="Times New Roman" panose="02020603050405020304" pitchFamily="18" charset="0"/>
                  <a:ea typeface="Times New Roman" panose="02020603050405020304" pitchFamily="18" charset="0"/>
                </a:rPr>
                <a:t> tin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tiến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tài</a:t>
              </a:r>
              <a:r>
                <a:rPr lang="en-US" sz="2400" dirty="0">
                  <a:solidFill>
                    <a:srgbClr val="0D0D0D"/>
                  </a:solidFill>
                  <a:effectLst/>
                  <a:latin typeface="Times New Roman" panose="02020603050405020304" pitchFamily="18" charset="0"/>
                  <a:ea typeface="Times New Roman" panose="02020603050405020304" pitchFamily="18" charset="0"/>
                </a:rPr>
                <a:t>. Sau </a:t>
              </a:r>
              <a:r>
                <a:rPr lang="en-US" sz="2400" dirty="0" err="1">
                  <a:solidFill>
                    <a:srgbClr val="0D0D0D"/>
                  </a:solidFill>
                  <a:effectLst/>
                  <a:latin typeface="Times New Roman" panose="02020603050405020304" pitchFamily="18" charset="0"/>
                  <a:ea typeface="Times New Roman" panose="02020603050405020304" pitchFamily="18" charset="0"/>
                </a:rPr>
                <a:t>đó</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tiến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viết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quả</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94684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barn(inVertical)">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5BA872-4D46-43AB-843A-5395F343F7CD}"/>
              </a:ext>
            </a:extLst>
          </p:cNvPr>
          <p:cNvSpPr txBox="1"/>
          <p:nvPr/>
        </p:nvSpPr>
        <p:spPr>
          <a:xfrm>
            <a:off x="660400" y="210993"/>
            <a:ext cx="6093618" cy="523220"/>
          </a:xfrm>
          <a:prstGeom prst="rect">
            <a:avLst/>
          </a:prstGeom>
          <a:noFill/>
        </p:spPr>
        <p:txBody>
          <a:bodyPr wrap="square">
            <a:spAutoFit/>
          </a:bodyPr>
          <a:lstStyle/>
          <a:p>
            <a:r>
              <a:rPr lang="pt-BR" sz="2800" b="1" dirty="0">
                <a:solidFill>
                  <a:srgbClr val="0070C0"/>
                </a:solidFill>
                <a:effectLst/>
                <a:latin typeface="Times New Roman" panose="02020603050405020304" pitchFamily="18" charset="0"/>
                <a:ea typeface="Times New Roman" panose="02020603050405020304" pitchFamily="18" charset="0"/>
              </a:rPr>
              <a:t>1. Bài tập 1:</a:t>
            </a:r>
            <a:endParaRPr lang="en-US" sz="2800" dirty="0"/>
          </a:p>
        </p:txBody>
      </p:sp>
      <p:graphicFrame>
        <p:nvGraphicFramePr>
          <p:cNvPr id="4" name="Table 3">
            <a:extLst>
              <a:ext uri="{FF2B5EF4-FFF2-40B4-BE49-F238E27FC236}">
                <a16:creationId xmlns:a16="http://schemas.microsoft.com/office/drawing/2014/main" id="{EAF1C610-B79E-4A81-8DCF-97106E84D5D1}"/>
              </a:ext>
            </a:extLst>
          </p:cNvPr>
          <p:cNvGraphicFramePr>
            <a:graphicFrameLocks noGrp="1"/>
          </p:cNvGraphicFramePr>
          <p:nvPr>
            <p:extLst>
              <p:ext uri="{D42A27DB-BD31-4B8C-83A1-F6EECF244321}">
                <p14:modId xmlns:p14="http://schemas.microsoft.com/office/powerpoint/2010/main" val="2800779018"/>
              </p:ext>
            </p:extLst>
          </p:nvPr>
        </p:nvGraphicFramePr>
        <p:xfrm>
          <a:off x="679450" y="734213"/>
          <a:ext cx="10833100" cy="5704716"/>
        </p:xfrm>
        <a:graphic>
          <a:graphicData uri="http://schemas.openxmlformats.org/drawingml/2006/table">
            <a:tbl>
              <a:tblPr firstRow="1" firstCol="1" bandRow="1">
                <a:tableStyleId>{ED083AE6-46FA-4A59-8FB0-9F97EB10719F}</a:tableStyleId>
              </a:tblPr>
              <a:tblGrid>
                <a:gridCol w="3772064">
                  <a:extLst>
                    <a:ext uri="{9D8B030D-6E8A-4147-A177-3AD203B41FA5}">
                      <a16:colId xmlns:a16="http://schemas.microsoft.com/office/drawing/2014/main" val="1248525340"/>
                    </a:ext>
                  </a:extLst>
                </a:gridCol>
                <a:gridCol w="7061036">
                  <a:extLst>
                    <a:ext uri="{9D8B030D-6E8A-4147-A177-3AD203B41FA5}">
                      <a16:colId xmlns:a16="http://schemas.microsoft.com/office/drawing/2014/main" val="1937102741"/>
                    </a:ext>
                  </a:extLst>
                </a:gridCol>
              </a:tblGrid>
              <a:tr h="0">
                <a:tc>
                  <a:txBody>
                    <a:bodyPr/>
                    <a:lstStyle/>
                    <a:p>
                      <a:pPr algn="ctr">
                        <a:lnSpc>
                          <a:spcPct val="115000"/>
                        </a:lnSpc>
                        <a:spcBef>
                          <a:spcPts val="600"/>
                        </a:spcBef>
                        <a:spcAft>
                          <a:spcPts val="600"/>
                        </a:spcAft>
                      </a:pPr>
                      <a:r>
                        <a:rPr lang="en-US" sz="2600" b="1" dirty="0" err="1">
                          <a:effectLst/>
                          <a:latin typeface="Times New Roman" panose="02020603050405020304" pitchFamily="18" charset="0"/>
                          <a:cs typeface="Times New Roman" panose="02020603050405020304" pitchFamily="18" charset="0"/>
                        </a:rPr>
                        <a:t>Đối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tượng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phạm</a:t>
                      </a:r>
                      <a:r>
                        <a:rPr lang="en-US" sz="2600" b="1" dirty="0">
                          <a:effectLst/>
                          <a:latin typeface="Times New Roman" panose="02020603050405020304" pitchFamily="18" charset="0"/>
                          <a:cs typeface="Times New Roman" panose="02020603050405020304" pitchFamily="18" charset="0"/>
                        </a:rPr>
                        <a:t> vi </a:t>
                      </a:r>
                      <a:r>
                        <a:rPr lang="en-US" sz="2600" b="1" dirty="0" err="1">
                          <a:effectLst/>
                          <a:latin typeface="Times New Roman" panose="02020603050405020304" pitchFamily="18" charset="0"/>
                          <a:cs typeface="Times New Roman" panose="02020603050405020304" pitchFamily="18" charset="0"/>
                        </a:rPr>
                        <a:t>nghiên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cứu</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600" b="1" dirty="0" err="1">
                          <a:effectLst/>
                          <a:latin typeface="Times New Roman" panose="02020603050405020304" pitchFamily="18" charset="0"/>
                          <a:cs typeface="Times New Roman" panose="02020603050405020304" pitchFamily="18" charset="0"/>
                        </a:rPr>
                        <a:t>Vấn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đề</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nghiên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cứu</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của</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tôi</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175158894"/>
                  </a:ext>
                </a:extLst>
              </a:tr>
              <a:tr h="0">
                <a:tc>
                  <a:txBody>
                    <a:bodyPr/>
                    <a:lstStyle/>
                    <a:p>
                      <a:pPr>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thuyết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Truyện</a:t>
                      </a:r>
                      <a:r>
                        <a:rPr lang="en-US" sz="2600" b="0" dirty="0">
                          <a:effectLst/>
                          <a:latin typeface="Times New Roman" panose="02020603050405020304" pitchFamily="18" charset="0"/>
                          <a:cs typeface="Times New Roman" panose="02020603050405020304" pitchFamily="18" charset="0"/>
                        </a:rPr>
                        <a:t> An </a:t>
                      </a:r>
                      <a:r>
                        <a:rPr lang="en-US" sz="2600" b="0" dirty="0" err="1">
                          <a:effectLst/>
                          <a:latin typeface="Times New Roman" panose="02020603050405020304" pitchFamily="18" charset="0"/>
                          <a:cs typeface="Times New Roman" panose="02020603050405020304" pitchFamily="18" charset="0"/>
                        </a:rPr>
                        <a:t>Dương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Mị</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Châu</a:t>
                      </a:r>
                      <a:r>
                        <a:rPr lang="en-US" sz="2600" b="0" dirty="0">
                          <a:effectLst/>
                          <a:latin typeface="Times New Roman" panose="02020603050405020304" pitchFamily="18" charset="0"/>
                          <a:cs typeface="Times New Roman" panose="02020603050405020304" pitchFamily="18" charset="0"/>
                        </a:rPr>
                        <a:t> – </a:t>
                      </a:r>
                      <a:r>
                        <a:rPr lang="en-US" sz="2600" b="0" dirty="0" err="1">
                          <a:effectLst/>
                          <a:latin typeface="Times New Roman" panose="02020603050405020304" pitchFamily="18" charset="0"/>
                          <a:cs typeface="Times New Roman" panose="02020603050405020304" pitchFamily="18" charset="0"/>
                        </a:rPr>
                        <a:t>Trọng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Thuỷ</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Lịch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cấu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trong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thuyết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Truyện</a:t>
                      </a:r>
                      <a:r>
                        <a:rPr lang="en-US" sz="2600" b="0" dirty="0">
                          <a:effectLst/>
                          <a:latin typeface="Times New Roman" panose="02020603050405020304" pitchFamily="18" charset="0"/>
                          <a:cs typeface="Times New Roman" panose="02020603050405020304" pitchFamily="18" charset="0"/>
                        </a:rPr>
                        <a:t> An </a:t>
                      </a:r>
                      <a:r>
                        <a:rPr lang="en-US" sz="2600" b="0" dirty="0" err="1">
                          <a:effectLst/>
                          <a:latin typeface="Times New Roman" panose="02020603050405020304" pitchFamily="18" charset="0"/>
                          <a:cs typeface="Times New Roman" panose="02020603050405020304" pitchFamily="18" charset="0"/>
                        </a:rPr>
                        <a:t>Dương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Mị</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Châu</a:t>
                      </a:r>
                      <a:r>
                        <a:rPr lang="en-US" sz="2600" b="0" dirty="0">
                          <a:effectLst/>
                          <a:latin typeface="Times New Roman" panose="02020603050405020304" pitchFamily="18" charset="0"/>
                          <a:cs typeface="Times New Roman" panose="02020603050405020304" pitchFamily="18" charset="0"/>
                        </a:rPr>
                        <a:t> – </a:t>
                      </a:r>
                      <a:r>
                        <a:rPr lang="en-US" sz="2600" b="0" dirty="0" err="1">
                          <a:effectLst/>
                          <a:latin typeface="Times New Roman" panose="02020603050405020304" pitchFamily="18" charset="0"/>
                          <a:cs typeface="Times New Roman" panose="02020603050405020304" pitchFamily="18" charset="0"/>
                        </a:rPr>
                        <a:t>Trọng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Thuỷ</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4152304"/>
                  </a:ext>
                </a:extLst>
              </a:tr>
              <a:tr h="0">
                <a:tc>
                  <a:txBody>
                    <a:bodyPr/>
                    <a:lstStyle/>
                    <a:p>
                      <a:pPr>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Phép màu trong truyện cổ tích thần kì</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Phép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màu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khát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vọng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người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cùng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khổ</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trong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cổ</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tích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thần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kì</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5953970"/>
                  </a:ext>
                </a:extLst>
              </a:tr>
              <a:tr h="0">
                <a:tc>
                  <a:txBody>
                    <a:bodyPr/>
                    <a:lstStyle/>
                    <a:p>
                      <a:pPr>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Hình tượng người phụ nữ</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Hình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người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phụ</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nữ</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trong</a:t>
                      </a:r>
                      <a:r>
                        <a:rPr lang="en-US" sz="2600" b="0" dirty="0">
                          <a:effectLst/>
                          <a:latin typeface="Times New Roman" panose="02020603050405020304" pitchFamily="18" charset="0"/>
                          <a:cs typeface="Times New Roman" panose="02020603050405020304" pitchFamily="18" charset="0"/>
                        </a:rPr>
                        <a:t> ca </a:t>
                      </a:r>
                      <a:r>
                        <a:rPr lang="en-US" sz="2600" b="0" dirty="0" err="1">
                          <a:effectLst/>
                          <a:latin typeface="Times New Roman" panose="02020603050405020304" pitchFamily="18" charset="0"/>
                          <a:cs typeface="Times New Roman" panose="02020603050405020304" pitchFamily="18" charset="0"/>
                        </a:rPr>
                        <a:t>dao</a:t>
                      </a:r>
                      <a:r>
                        <a:rPr lang="en-US" sz="2600" b="0" dirty="0">
                          <a:effectLst/>
                          <a:latin typeface="Times New Roman" panose="02020603050405020304" pitchFamily="18" charset="0"/>
                          <a:cs typeface="Times New Roman" panose="02020603050405020304" pitchFamily="18" charset="0"/>
                        </a:rPr>
                        <a:t> Nam </a:t>
                      </a:r>
                      <a:r>
                        <a:rPr lang="en-US" sz="2600" b="0" dirty="0" err="1">
                          <a:effectLst/>
                          <a:latin typeface="Times New Roman" panose="02020603050405020304" pitchFamily="18" charset="0"/>
                          <a:cs typeface="Times New Roman" panose="02020603050405020304" pitchFamily="18" charset="0"/>
                        </a:rPr>
                        <a:t>Bộ</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Bộ</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16842253"/>
                  </a:ext>
                </a:extLst>
              </a:tr>
              <a:tr h="0">
                <a:tc>
                  <a:txBody>
                    <a:bodyPr/>
                    <a:lstStyle/>
                    <a:p>
                      <a:pPr>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Công thức “chiều chiều” trong ca dao</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biến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đổi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công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thức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chiều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chiều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trong</a:t>
                      </a:r>
                      <a:r>
                        <a:rPr lang="en-US" sz="2600" b="0" dirty="0">
                          <a:effectLst/>
                          <a:latin typeface="Times New Roman" panose="02020603050405020304" pitchFamily="18" charset="0"/>
                          <a:cs typeface="Times New Roman" panose="02020603050405020304" pitchFamily="18" charset="0"/>
                        </a:rPr>
                        <a:t> ca </a:t>
                      </a:r>
                      <a:r>
                        <a:rPr lang="en-US" sz="2600" b="0" dirty="0" err="1">
                          <a:effectLst/>
                          <a:latin typeface="Times New Roman" panose="02020603050405020304" pitchFamily="18" charset="0"/>
                          <a:cs typeface="Times New Roman" panose="02020603050405020304" pitchFamily="18" charset="0"/>
                        </a:rPr>
                        <a:t>dao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Bắc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Bộ</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ca </a:t>
                      </a:r>
                      <a:r>
                        <a:rPr lang="en-US" sz="2600" b="0" dirty="0" err="1">
                          <a:effectLst/>
                          <a:latin typeface="Times New Roman" panose="02020603050405020304" pitchFamily="18" charset="0"/>
                          <a:cs typeface="Times New Roman" panose="02020603050405020304" pitchFamily="18" charset="0"/>
                        </a:rPr>
                        <a:t>dao</a:t>
                      </a:r>
                      <a:r>
                        <a:rPr lang="en-US" sz="2600" b="0" dirty="0">
                          <a:effectLst/>
                          <a:latin typeface="Times New Roman" panose="02020603050405020304" pitchFamily="18" charset="0"/>
                          <a:cs typeface="Times New Roman" panose="02020603050405020304" pitchFamily="18" charset="0"/>
                        </a:rPr>
                        <a:t> Nam </a:t>
                      </a:r>
                      <a:r>
                        <a:rPr lang="en-US" sz="2600" b="0" dirty="0" err="1">
                          <a:effectLst/>
                          <a:latin typeface="Times New Roman" panose="02020603050405020304" pitchFamily="18" charset="0"/>
                          <a:cs typeface="Times New Roman" panose="02020603050405020304" pitchFamily="18" charset="0"/>
                        </a:rPr>
                        <a:t>Bộ</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70851845"/>
                  </a:ext>
                </a:extLst>
              </a:tr>
              <a:tr h="0">
                <a:tc>
                  <a:txBody>
                    <a:bodyPr/>
                    <a:lstStyle/>
                    <a:p>
                      <a:pPr>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Sức sống dân tộc</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Sức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sống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dân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tộc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trong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nhóm</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giai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thoại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Nguyễn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Đình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Chiểu</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162781"/>
                  </a:ext>
                </a:extLst>
              </a:tr>
            </a:tbl>
          </a:graphicData>
        </a:graphic>
      </p:graphicFrame>
    </p:spTree>
    <p:extLst>
      <p:ext uri="{BB962C8B-B14F-4D97-AF65-F5344CB8AC3E}">
        <p14:creationId xmlns:p14="http://schemas.microsoft.com/office/powerpoint/2010/main" val="208738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D4C0B-FCCF-4738-9BB3-C14786E73BE0}"/>
              </a:ext>
            </a:extLst>
          </p:cNvPr>
          <p:cNvSpPr txBox="1"/>
          <p:nvPr/>
        </p:nvSpPr>
        <p:spPr>
          <a:xfrm>
            <a:off x="660400" y="217587"/>
            <a:ext cx="108331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Bài tập 2: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7A2B6D1-6224-4BB2-9943-6C9F4EFE1E2A}"/>
              </a:ext>
            </a:extLst>
          </p:cNvPr>
          <p:cNvSpPr txBox="1"/>
          <p:nvPr/>
        </p:nvSpPr>
        <p:spPr>
          <a:xfrm>
            <a:off x="685800" y="774021"/>
            <a:ext cx="10833100" cy="1051955"/>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 tài 1: </a:t>
            </a:r>
            <a:r>
              <a:rPr lang="vi-VN"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Lịch sử và hư cấu trong truyền thuyết </a:t>
            </a:r>
            <a:r>
              <a:rPr lang="vi-VN"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Truyện An Dương Vương và Mị Châu – Trọng Thuỷ</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21F2A934-9201-4A96-85F6-7729870E26BB}"/>
              </a:ext>
            </a:extLst>
          </p:cNvPr>
          <p:cNvGraphicFramePr>
            <a:graphicFrameLocks noGrp="1"/>
          </p:cNvGraphicFramePr>
          <p:nvPr>
            <p:extLst>
              <p:ext uri="{D42A27DB-BD31-4B8C-83A1-F6EECF244321}">
                <p14:modId xmlns:p14="http://schemas.microsoft.com/office/powerpoint/2010/main" val="2813048166"/>
              </p:ext>
            </p:extLst>
          </p:nvPr>
        </p:nvGraphicFramePr>
        <p:xfrm>
          <a:off x="685799" y="1825976"/>
          <a:ext cx="10833100" cy="4491992"/>
        </p:xfrm>
        <a:graphic>
          <a:graphicData uri="http://schemas.openxmlformats.org/drawingml/2006/table">
            <a:tbl>
              <a:tblPr firstRow="1" firstCol="1" bandRow="1">
                <a:tableStyleId>{BDBED569-4797-4DF1-A0F4-6AAB3CD982D8}</a:tableStyleId>
              </a:tblPr>
              <a:tblGrid>
                <a:gridCol w="3229503">
                  <a:extLst>
                    <a:ext uri="{9D8B030D-6E8A-4147-A177-3AD203B41FA5}">
                      <a16:colId xmlns:a16="http://schemas.microsoft.com/office/drawing/2014/main" val="1266965162"/>
                    </a:ext>
                  </a:extLst>
                </a:gridCol>
                <a:gridCol w="7603597">
                  <a:extLst>
                    <a:ext uri="{9D8B030D-6E8A-4147-A177-3AD203B41FA5}">
                      <a16:colId xmlns:a16="http://schemas.microsoft.com/office/drawing/2014/main" val="3758966484"/>
                    </a:ext>
                  </a:extLst>
                </a:gridCol>
              </a:tblGrid>
              <a:tr h="0">
                <a:tc>
                  <a:txBody>
                    <a:bodyPr/>
                    <a:lstStyle/>
                    <a:p>
                      <a:pPr>
                        <a:lnSpc>
                          <a:spcPct val="115000"/>
                        </a:lnSpc>
                        <a:spcBef>
                          <a:spcPts val="600"/>
                        </a:spcBef>
                        <a:spcAft>
                          <a:spcPts val="600"/>
                        </a:spcAft>
                      </a:pPr>
                      <a:r>
                        <a:rPr lang="pt-BR" sz="2400" b="1" dirty="0">
                          <a:effectLst/>
                          <a:latin typeface="Times New Roman" panose="02020603050405020304" pitchFamily="18" charset="0"/>
                          <a:cs typeface="Times New Roman" panose="02020603050405020304" pitchFamily="18" charset="0"/>
                        </a:rPr>
                        <a:t>Đề tài nghiên cứu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nSpc>
                          <a:spcPct val="115000"/>
                        </a:lnSpc>
                        <a:spcBef>
                          <a:spcPts val="600"/>
                        </a:spcBef>
                        <a:spcAft>
                          <a:spcPts val="600"/>
                        </a:spcAft>
                      </a:pPr>
                      <a:r>
                        <a:rPr lang="en-US" sz="2400" b="0" dirty="0" err="1">
                          <a:solidFill>
                            <a:srgbClr val="0D0D0D"/>
                          </a:solidFill>
                          <a:effectLst/>
                          <a:latin typeface="Times New Roman" panose="02020603050405020304" pitchFamily="18" charset="0"/>
                          <a:cs typeface="Times New Roman" panose="02020603050405020304" pitchFamily="18" charset="0"/>
                        </a:rPr>
                        <a:t>Lịch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sử</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hư</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cấu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trong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truyền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thuyết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Truyện</a:t>
                      </a:r>
                      <a:r>
                        <a:rPr lang="en-US" sz="2400" b="0" dirty="0">
                          <a:solidFill>
                            <a:srgbClr val="0D0D0D"/>
                          </a:solidFill>
                          <a:effectLst/>
                          <a:latin typeface="Times New Roman" panose="02020603050405020304" pitchFamily="18" charset="0"/>
                          <a:cs typeface="Times New Roman" panose="02020603050405020304" pitchFamily="18" charset="0"/>
                        </a:rPr>
                        <a:t> An </a:t>
                      </a:r>
                      <a:r>
                        <a:rPr lang="en-US" sz="2400" b="0" dirty="0" err="1">
                          <a:solidFill>
                            <a:srgbClr val="0D0D0D"/>
                          </a:solidFill>
                          <a:effectLst/>
                          <a:latin typeface="Times New Roman" panose="02020603050405020304" pitchFamily="18" charset="0"/>
                          <a:cs typeface="Times New Roman" panose="02020603050405020304" pitchFamily="18" charset="0"/>
                        </a:rPr>
                        <a:t>Dương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Vương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Mị</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Châu</a:t>
                      </a:r>
                      <a:r>
                        <a:rPr lang="en-US" sz="2400" b="0" dirty="0">
                          <a:solidFill>
                            <a:srgbClr val="0D0D0D"/>
                          </a:solidFill>
                          <a:effectLst/>
                          <a:latin typeface="Times New Roman" panose="02020603050405020304" pitchFamily="18" charset="0"/>
                          <a:cs typeface="Times New Roman" panose="02020603050405020304" pitchFamily="18" charset="0"/>
                        </a:rPr>
                        <a:t> – </a:t>
                      </a:r>
                      <a:r>
                        <a:rPr lang="en-US" sz="2400" b="0" dirty="0" err="1">
                          <a:solidFill>
                            <a:srgbClr val="0D0D0D"/>
                          </a:solidFill>
                          <a:effectLst/>
                          <a:latin typeface="Times New Roman" panose="02020603050405020304" pitchFamily="18" charset="0"/>
                          <a:cs typeface="Times New Roman" panose="02020603050405020304" pitchFamily="18" charset="0"/>
                        </a:rPr>
                        <a:t>Trọng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Thuỷ</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825307496"/>
                  </a:ext>
                </a:extLst>
              </a:tr>
              <a:tr h="0">
                <a:tc>
                  <a:txBody>
                    <a:bodyPr/>
                    <a:lstStyle/>
                    <a:p>
                      <a:pPr>
                        <a:lnSpc>
                          <a:spcPct val="115000"/>
                        </a:lnSpc>
                        <a:spcBef>
                          <a:spcPts val="600"/>
                        </a:spcBef>
                        <a:spcAft>
                          <a:spcPts val="600"/>
                        </a:spcAft>
                      </a:pPr>
                      <a:r>
                        <a:rPr lang="pt-BR" sz="2400" b="1">
                          <a:effectLst/>
                          <a:latin typeface="Times New Roman" panose="02020603050405020304" pitchFamily="18" charset="0"/>
                          <a:cs typeface="Times New Roman" panose="02020603050405020304" pitchFamily="18" charset="0"/>
                        </a:rPr>
                        <a:t>Mục đích nghiên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Tìm hiểu yếu tố lịch sử, yếu tố hư cấu trong truyền thuyết </a:t>
                      </a:r>
                      <a:r>
                        <a:rPr lang="en-US" sz="2400">
                          <a:solidFill>
                            <a:srgbClr val="0D0D0D"/>
                          </a:solidFill>
                          <a:effectLst/>
                          <a:latin typeface="Times New Roman" panose="02020603050405020304" pitchFamily="18" charset="0"/>
                          <a:cs typeface="Times New Roman" panose="02020603050405020304" pitchFamily="18" charset="0"/>
                        </a:rPr>
                        <a:t>Truyện An Dương Vương và Mị Châu – Trọng Thuỷ và vai trò của các yếu tố này.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43668358"/>
                  </a:ext>
                </a:extLst>
              </a:tr>
              <a:tr h="0">
                <a:tc>
                  <a:txBody>
                    <a:bodyPr/>
                    <a:lstStyle/>
                    <a:p>
                      <a:pPr>
                        <a:lnSpc>
                          <a:spcPct val="115000"/>
                        </a:lnSpc>
                        <a:spcBef>
                          <a:spcPts val="600"/>
                        </a:spcBef>
                        <a:spcAft>
                          <a:spcPts val="600"/>
                        </a:spcAft>
                      </a:pPr>
                      <a:r>
                        <a:rPr lang="pt-BR" sz="2400" b="1">
                          <a:effectLst/>
                          <a:latin typeface="Times New Roman" panose="02020603050405020304" pitchFamily="18" charset="0"/>
                          <a:cs typeface="Times New Roman" panose="02020603050405020304" pitchFamily="18" charset="0"/>
                        </a:rPr>
                        <a:t>Câu hỏi nghiên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Những yếu tố cốt lõi lịch sử và yếu tố hư cấu có vai trò gì trong truyền thuyết </a:t>
                      </a:r>
                      <a:r>
                        <a:rPr lang="en-US" sz="2400">
                          <a:solidFill>
                            <a:srgbClr val="0D0D0D"/>
                          </a:solidFill>
                          <a:effectLst/>
                          <a:latin typeface="Times New Roman" panose="02020603050405020304" pitchFamily="18" charset="0"/>
                          <a:cs typeface="Times New Roman" panose="02020603050405020304" pitchFamily="18" charset="0"/>
                        </a:rPr>
                        <a:t>Truyện An Dương Vương và Mị Châu – Trọng Thuỷ không?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5391832"/>
                  </a:ext>
                </a:extLst>
              </a:tr>
              <a:tr h="0">
                <a:tc>
                  <a:txBody>
                    <a:bodyPr/>
                    <a:lstStyle/>
                    <a:p>
                      <a:pPr>
                        <a:lnSpc>
                          <a:spcPct val="115000"/>
                        </a:lnSpc>
                        <a:spcBef>
                          <a:spcPts val="600"/>
                        </a:spcBef>
                        <a:spcAft>
                          <a:spcPts val="600"/>
                        </a:spcAft>
                      </a:pPr>
                      <a:r>
                        <a:rPr lang="pt-BR" sz="2400" b="1">
                          <a:effectLst/>
                          <a:latin typeface="Times New Roman" panose="02020603050405020304" pitchFamily="18" charset="0"/>
                          <a:cs typeface="Times New Roman" panose="02020603050405020304" pitchFamily="18" charset="0"/>
                        </a:rPr>
                        <a:t>Giải thuyết nghiên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lõi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trọng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r>
                        <a:rPr lang="en-US" sz="2400" dirty="0">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Truyện</a:t>
                      </a:r>
                      <a:r>
                        <a:rPr lang="en-US" sz="2400" dirty="0">
                          <a:solidFill>
                            <a:srgbClr val="0D0D0D"/>
                          </a:solidFill>
                          <a:effectLst/>
                          <a:latin typeface="Times New Roman" panose="02020603050405020304" pitchFamily="18" charset="0"/>
                          <a:cs typeface="Times New Roman" panose="02020603050405020304" pitchFamily="18" charset="0"/>
                        </a:rPr>
                        <a:t> An </a:t>
                      </a:r>
                      <a:r>
                        <a:rPr lang="en-US" sz="2400" dirty="0" err="1">
                          <a:solidFill>
                            <a:srgbClr val="0D0D0D"/>
                          </a:solidFill>
                          <a:effectLst/>
                          <a:latin typeface="Times New Roman" panose="02020603050405020304" pitchFamily="18" charset="0"/>
                          <a:cs typeface="Times New Roman" panose="02020603050405020304" pitchFamily="18" charset="0"/>
                        </a:rPr>
                        <a:t>Dương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Vương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Mị</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Châu</a:t>
                      </a:r>
                      <a:r>
                        <a:rPr lang="en-US" sz="2400" dirty="0">
                          <a:solidFill>
                            <a:srgbClr val="0D0D0D"/>
                          </a:solidFill>
                          <a:effectLst/>
                          <a:latin typeface="Times New Roman" panose="02020603050405020304" pitchFamily="18" charset="0"/>
                          <a:cs typeface="Times New Roman" panose="02020603050405020304" pitchFamily="18" charset="0"/>
                        </a:rPr>
                        <a:t> – </a:t>
                      </a:r>
                      <a:r>
                        <a:rPr lang="en-US" sz="2400" dirty="0" err="1">
                          <a:solidFill>
                            <a:srgbClr val="0D0D0D"/>
                          </a:solidFill>
                          <a:effectLst/>
                          <a:latin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Thuỷ</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0381731"/>
                  </a:ext>
                </a:extLst>
              </a:tr>
            </a:tbl>
          </a:graphicData>
        </a:graphic>
      </p:graphicFrame>
    </p:spTree>
    <p:extLst>
      <p:ext uri="{BB962C8B-B14F-4D97-AF65-F5344CB8AC3E}">
        <p14:creationId xmlns:p14="http://schemas.microsoft.com/office/powerpoint/2010/main" val="4021864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7F582-1A04-4F4F-99DB-5AF708640DE0}"/>
              </a:ext>
            </a:extLst>
          </p:cNvPr>
          <p:cNvSpPr txBox="1"/>
          <p:nvPr/>
        </p:nvSpPr>
        <p:spPr>
          <a:xfrm>
            <a:off x="660400" y="203300"/>
            <a:ext cx="108331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 tài 2: </a:t>
            </a:r>
            <a:r>
              <a:rPr lang="pt-BR"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người phụ nữ trong ca dao Nam Bộ và Trung Bộ</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F015190-603F-435B-A4DF-9DDC233FD355}"/>
              </a:ext>
            </a:extLst>
          </p:cNvPr>
          <p:cNvGraphicFramePr>
            <a:graphicFrameLocks noGrp="1"/>
          </p:cNvGraphicFramePr>
          <p:nvPr>
            <p:extLst>
              <p:ext uri="{D42A27DB-BD31-4B8C-83A1-F6EECF244321}">
                <p14:modId xmlns:p14="http://schemas.microsoft.com/office/powerpoint/2010/main" val="587976137"/>
              </p:ext>
            </p:extLst>
          </p:nvPr>
        </p:nvGraphicFramePr>
        <p:xfrm>
          <a:off x="660400" y="974852"/>
          <a:ext cx="10833100" cy="5240528"/>
        </p:xfrm>
        <a:graphic>
          <a:graphicData uri="http://schemas.openxmlformats.org/drawingml/2006/table">
            <a:tbl>
              <a:tblPr firstRow="1" firstCol="1" bandRow="1">
                <a:tableStyleId>{ED083AE6-46FA-4A59-8FB0-9F97EB10719F}</a:tableStyleId>
              </a:tblPr>
              <a:tblGrid>
                <a:gridCol w="3229503">
                  <a:extLst>
                    <a:ext uri="{9D8B030D-6E8A-4147-A177-3AD203B41FA5}">
                      <a16:colId xmlns:a16="http://schemas.microsoft.com/office/drawing/2014/main" val="2169184779"/>
                    </a:ext>
                  </a:extLst>
                </a:gridCol>
                <a:gridCol w="7603597">
                  <a:extLst>
                    <a:ext uri="{9D8B030D-6E8A-4147-A177-3AD203B41FA5}">
                      <a16:colId xmlns:a16="http://schemas.microsoft.com/office/drawing/2014/main" val="2700841630"/>
                    </a:ext>
                  </a:extLst>
                </a:gridCol>
              </a:tblGrid>
              <a:tr h="0">
                <a:tc>
                  <a:txBody>
                    <a:bodyPr/>
                    <a:lstStyle/>
                    <a:p>
                      <a:pPr>
                        <a:lnSpc>
                          <a:spcPct val="115000"/>
                        </a:lnSpc>
                        <a:spcBef>
                          <a:spcPts val="600"/>
                        </a:spcBef>
                        <a:spcAft>
                          <a:spcPts val="600"/>
                        </a:spcAft>
                      </a:pPr>
                      <a:r>
                        <a:rPr lang="pt-BR" sz="2800" b="1">
                          <a:effectLst/>
                          <a:latin typeface="Times New Roman" panose="02020603050405020304" pitchFamily="18" charset="0"/>
                          <a:cs typeface="Times New Roman" panose="02020603050405020304" pitchFamily="18" charset="0"/>
                        </a:rPr>
                        <a:t>Đề tài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800" b="0" dirty="0">
                          <a:effectLst/>
                          <a:latin typeface="Times New Roman" panose="02020603050405020304" pitchFamily="18" charset="0"/>
                          <a:cs typeface="Times New Roman" panose="02020603050405020304" pitchFamily="18" charset="0"/>
                        </a:rPr>
                        <a:t>Hình tượng người phụ nữ trong ca dao Nam Bộ và Trung Bộ</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8601913"/>
                  </a:ext>
                </a:extLst>
              </a:tr>
              <a:tr h="0">
                <a:tc>
                  <a:txBody>
                    <a:bodyPr/>
                    <a:lstStyle/>
                    <a:p>
                      <a:pPr>
                        <a:lnSpc>
                          <a:spcPct val="115000"/>
                        </a:lnSpc>
                        <a:spcBef>
                          <a:spcPts val="600"/>
                        </a:spcBef>
                        <a:spcAft>
                          <a:spcPts val="600"/>
                        </a:spcAft>
                      </a:pPr>
                      <a:r>
                        <a:rPr lang="pt-BR" sz="2800" b="1">
                          <a:effectLst/>
                          <a:latin typeface="Times New Roman" panose="02020603050405020304" pitchFamily="18" charset="0"/>
                          <a:cs typeface="Times New Roman" panose="02020603050405020304" pitchFamily="18" charset="0"/>
                        </a:rPr>
                        <a:t>Mục đích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Tìm hiểu đặc điểm của hình tượng người phụ nữ trong ca dao Nam Bộ trong sự so sánh với ca dao Trung Bộ.</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7129849"/>
                  </a:ext>
                </a:extLst>
              </a:tr>
              <a:tr h="0">
                <a:tc>
                  <a:txBody>
                    <a:bodyPr/>
                    <a:lstStyle/>
                    <a:p>
                      <a:pPr>
                        <a:lnSpc>
                          <a:spcPct val="115000"/>
                        </a:lnSpc>
                        <a:spcBef>
                          <a:spcPts val="600"/>
                        </a:spcBef>
                        <a:spcAft>
                          <a:spcPts val="600"/>
                        </a:spcAft>
                      </a:pPr>
                      <a:r>
                        <a:rPr lang="pt-BR" sz="2800" b="1">
                          <a:effectLst/>
                          <a:latin typeface="Times New Roman" panose="02020603050405020304" pitchFamily="18" charset="0"/>
                          <a:cs typeface="Times New Roman" panose="02020603050405020304" pitchFamily="18" charset="0"/>
                        </a:rPr>
                        <a:t>Câu hỏi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Hình tượng người phụ nữ trong ca dao Nam bộ có đặc điểm gì khác với hình tượng người phụ nữ trong ca dao Trung Bộ hay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8596"/>
                  </a:ext>
                </a:extLst>
              </a:tr>
              <a:tr h="0">
                <a:tc>
                  <a:txBody>
                    <a:bodyPr/>
                    <a:lstStyle/>
                    <a:p>
                      <a:pPr>
                        <a:lnSpc>
                          <a:spcPct val="115000"/>
                        </a:lnSpc>
                        <a:spcBef>
                          <a:spcPts val="600"/>
                        </a:spcBef>
                        <a:spcAft>
                          <a:spcPts val="600"/>
                        </a:spcAft>
                      </a:pPr>
                      <a:r>
                        <a:rPr lang="pt-BR" sz="2800" b="1">
                          <a:effectLst/>
                          <a:latin typeface="Times New Roman" panose="02020603050405020304" pitchFamily="18" charset="0"/>
                          <a:cs typeface="Times New Roman" panose="02020603050405020304" pitchFamily="18" charset="0"/>
                        </a:rPr>
                        <a:t>Giải thuyết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47403"/>
                  </a:ext>
                </a:extLst>
              </a:tr>
            </a:tbl>
          </a:graphicData>
        </a:graphic>
      </p:graphicFrame>
    </p:spTree>
    <p:extLst>
      <p:ext uri="{BB962C8B-B14F-4D97-AF65-F5344CB8AC3E}">
        <p14:creationId xmlns:p14="http://schemas.microsoft.com/office/powerpoint/2010/main" val="2622792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0C2276-0E27-4E48-A70F-F13F6F6B4B9F}"/>
              </a:ext>
            </a:extLst>
          </p:cNvPr>
          <p:cNvSpPr txBox="1"/>
          <p:nvPr/>
        </p:nvSpPr>
        <p:spPr>
          <a:xfrm>
            <a:off x="679450" y="210993"/>
            <a:ext cx="10833100" cy="523220"/>
          </a:xfrm>
          <a:prstGeom prst="rect">
            <a:avLst/>
          </a:prstGeom>
          <a:noFill/>
        </p:spPr>
        <p:txBody>
          <a:bodyPr wrap="square">
            <a:spAutoFit/>
          </a:bodyPr>
          <a:lstStyle/>
          <a:p>
            <a:r>
              <a:rPr lang="pt-BR" sz="2800" b="1" dirty="0">
                <a:solidFill>
                  <a:srgbClr val="0070C0"/>
                </a:solidFill>
                <a:effectLst/>
                <a:latin typeface="Times New Roman" panose="02020603050405020304" pitchFamily="18" charset="0"/>
                <a:ea typeface="Times New Roman" panose="02020603050405020304" pitchFamily="18" charset="0"/>
              </a:rPr>
              <a:t>3. Bài tập 3: Dùng bảng biểu để lập kế hoạch nghiên cứu</a:t>
            </a:r>
            <a:endParaRPr lang="en-US" sz="2800" dirty="0"/>
          </a:p>
        </p:txBody>
      </p:sp>
      <p:sp>
        <p:nvSpPr>
          <p:cNvPr id="5" name="TextBox 4">
            <a:extLst>
              <a:ext uri="{FF2B5EF4-FFF2-40B4-BE49-F238E27FC236}">
                <a16:creationId xmlns:a16="http://schemas.microsoft.com/office/drawing/2014/main" id="{AA6643A8-511C-4676-AAB8-1894BB86A4B9}"/>
              </a:ext>
            </a:extLst>
          </p:cNvPr>
          <p:cNvSpPr txBox="1"/>
          <p:nvPr/>
        </p:nvSpPr>
        <p:spPr>
          <a:xfrm>
            <a:off x="685800" y="861380"/>
            <a:ext cx="10833100" cy="1051955"/>
          </a:xfrm>
          <a:prstGeom prst="rect">
            <a:avLst/>
          </a:prstGeom>
          <a:noFill/>
        </p:spPr>
        <p:txBody>
          <a:bodyPr wrap="square">
            <a:spAutoFit/>
          </a:bodyPr>
          <a:lstStyle/>
          <a:p>
            <a:pPr>
              <a:lnSpc>
                <a:spcPct val="115000"/>
              </a:lnSpc>
              <a:spcBef>
                <a:spcPts val="600"/>
              </a:spcBef>
              <a:spcAft>
                <a:spcPts val="60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 Kế hoạch nghiên cứu của đề tài: </a:t>
            </a:r>
            <a:r>
              <a:rPr lang="pt-BR"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người phụ nữ trong ca dao Nam Bộ và Trung Bộ</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C970453-1D87-4E93-B5F1-4E4692EB4B97}"/>
              </a:ext>
            </a:extLst>
          </p:cNvPr>
          <p:cNvSpPr txBox="1"/>
          <p:nvPr/>
        </p:nvSpPr>
        <p:spPr>
          <a:xfrm>
            <a:off x="685800" y="1913335"/>
            <a:ext cx="10833100" cy="4071692"/>
          </a:xfrm>
          <a:prstGeom prst="rect">
            <a:avLst/>
          </a:prstGeom>
          <a:noFill/>
          <a:ln w="28575">
            <a:solidFill>
              <a:srgbClr val="C00000"/>
            </a:solidFill>
          </a:ln>
        </p:spPr>
        <p:txBody>
          <a:bodyPr wrap="square">
            <a:spAutoFit/>
          </a:bodyPr>
          <a:lstStyle/>
          <a:p>
            <a:pPr algn="ctr">
              <a:lnSpc>
                <a:spcPct val="115000"/>
              </a:lnSpc>
              <a:spcBef>
                <a:spcPts val="600"/>
              </a:spcBef>
              <a:spcAft>
                <a:spcPts val="600"/>
              </a:spcAft>
            </a:pP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NGHIÊN CỨU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 tài: </a:t>
            </a: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người phụ nữ trong ca dao Nam Bộ và Trung Bộ.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nghiên cứu</a:t>
            </a:r>
            <a:r>
              <a:rPr lang="pt-BR"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 hiểu đặc điểm của hình tượng người phụ nữ trong ca dao Nam Bộ trong sự so sánh với ca dao Trung Bộ.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Câu hỏi nghiên cứu: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Hình tượng người phụ nữ trong ca dao Nam bộ có đặc điểm gì khác với hình tượng người phụ nữ trong ca dao Trung Bộ hay không?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Giả thuyết nghiên cứu</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Hình tượng người phụ nữ trong ca dao Nam Bộ có những đặc điểm khác với hình tượng người phụ nữ trong ca dao Trung Bộ.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307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down)">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down)">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03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478AA6-A514-4A32-81CD-DC01A23083A1}"/>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3600" b="1" kern="1200" dirty="0" err="1">
                <a:solidFill>
                  <a:srgbClr val="FFFFFF"/>
                </a:solidFill>
                <a:effectLst/>
                <a:latin typeface="Times New Roman" panose="02020603050405020304" pitchFamily="18" charset="0"/>
                <a:ea typeface="+mj-ea"/>
                <a:cs typeface="Times New Roman" panose="02020603050405020304" pitchFamily="18" charset="0"/>
              </a:rPr>
              <a:t>Sơ</a:t>
            </a:r>
            <a:r>
              <a:rPr lang="en-US" sz="3600" b="1" kern="1200" dirty="0">
                <a:solidFill>
                  <a:srgbClr val="FFFFFF"/>
                </a:solidFill>
                <a:effectLst/>
                <a:latin typeface="Times New Roman" panose="02020603050405020304" pitchFamily="18" charset="0"/>
                <a:ea typeface="+mj-ea"/>
                <a:cs typeface="Times New Roman" panose="02020603050405020304" pitchFamily="18" charset="0"/>
              </a:rPr>
              <a:t> </a:t>
            </a:r>
            <a:r>
              <a:rPr lang="en-US" sz="3600" b="1" kern="1200" dirty="0" err="1">
                <a:solidFill>
                  <a:srgbClr val="FFFFFF"/>
                </a:solidFill>
                <a:effectLst/>
                <a:latin typeface="Times New Roman" panose="02020603050405020304" pitchFamily="18" charset="0"/>
                <a:ea typeface="+mj-ea"/>
                <a:cs typeface="Times New Roman" panose="02020603050405020304" pitchFamily="18" charset="0"/>
              </a:rPr>
              <a:t>đồ</a:t>
            </a:r>
            <a:r>
              <a:rPr lang="en-US" sz="3600" b="1" kern="1200" dirty="0">
                <a:solidFill>
                  <a:srgbClr val="FFFFFF"/>
                </a:solidFill>
                <a:effectLst/>
                <a:latin typeface="Times New Roman" panose="02020603050405020304" pitchFamily="18" charset="0"/>
                <a:ea typeface="+mj-ea"/>
                <a:cs typeface="Times New Roman" panose="02020603050405020304" pitchFamily="18" charset="0"/>
              </a:rPr>
              <a:t> </a:t>
            </a:r>
            <a:r>
              <a:rPr lang="en-US" sz="3600" b="1" kern="1200" dirty="0" err="1">
                <a:solidFill>
                  <a:srgbClr val="FFFFFF"/>
                </a:solidFill>
                <a:effectLst/>
                <a:latin typeface="Times New Roman" panose="02020603050405020304" pitchFamily="18" charset="0"/>
                <a:ea typeface="+mj-ea"/>
                <a:cs typeface="Times New Roman" panose="02020603050405020304" pitchFamily="18" charset="0"/>
              </a:rPr>
              <a:t>triển</a:t>
            </a:r>
            <a:r>
              <a:rPr lang="en-US" sz="3600" b="1" kern="1200" dirty="0">
                <a:solidFill>
                  <a:srgbClr val="FFFFFF"/>
                </a:solidFill>
                <a:effectLst/>
                <a:latin typeface="Times New Roman" panose="02020603050405020304" pitchFamily="18" charset="0"/>
                <a:ea typeface="+mj-ea"/>
                <a:cs typeface="Times New Roman" panose="02020603050405020304" pitchFamily="18" charset="0"/>
              </a:rPr>
              <a:t> </a:t>
            </a:r>
            <a:r>
              <a:rPr lang="en-US" sz="3600" b="1" kern="1200" dirty="0" err="1">
                <a:solidFill>
                  <a:srgbClr val="FFFFFF"/>
                </a:solidFill>
                <a:effectLst/>
                <a:latin typeface="Times New Roman" panose="02020603050405020304" pitchFamily="18" charset="0"/>
                <a:ea typeface="+mj-ea"/>
                <a:cs typeface="Times New Roman" panose="02020603050405020304" pitchFamily="18" charset="0"/>
              </a:rPr>
              <a:t>khai</a:t>
            </a:r>
            <a:r>
              <a:rPr lang="en-US" sz="3600" b="1" kern="1200" dirty="0">
                <a:solidFill>
                  <a:srgbClr val="FFFFFF"/>
                </a:solidFill>
                <a:effectLst/>
                <a:latin typeface="Times New Roman" panose="02020603050405020304" pitchFamily="18" charset="0"/>
                <a:ea typeface="+mj-ea"/>
                <a:cs typeface="Times New Roman" panose="02020603050405020304" pitchFamily="18" charset="0"/>
              </a:rPr>
              <a:t> </a:t>
            </a:r>
            <a:r>
              <a:rPr lang="en-US" sz="3600" b="1" kern="1200" dirty="0" err="1">
                <a:solidFill>
                  <a:srgbClr val="FFFFFF"/>
                </a:solidFill>
                <a:effectLst/>
                <a:latin typeface="Times New Roman" panose="02020603050405020304" pitchFamily="18" charset="0"/>
                <a:ea typeface="+mj-ea"/>
                <a:cs typeface="Times New Roman" panose="02020603050405020304" pitchFamily="18" charset="0"/>
              </a:rPr>
              <a:t>nội</a:t>
            </a:r>
            <a:r>
              <a:rPr lang="en-US" sz="3600" b="1" kern="1200" dirty="0">
                <a:solidFill>
                  <a:srgbClr val="FFFFFF"/>
                </a:solidFill>
                <a:effectLst/>
                <a:latin typeface="Times New Roman" panose="02020603050405020304" pitchFamily="18" charset="0"/>
                <a:ea typeface="+mj-ea"/>
                <a:cs typeface="Times New Roman" panose="02020603050405020304" pitchFamily="18" charset="0"/>
              </a:rPr>
              <a:t> dung</a:t>
            </a:r>
            <a:endParaRPr lang="en-US" sz="3600" b="1" kern="1200" dirty="0">
              <a:solidFill>
                <a:srgbClr val="FFFFFF"/>
              </a:solidFill>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CAD0B437-5A3C-4B91-A901-053E2FFD9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879" y="1006954"/>
            <a:ext cx="8474929" cy="4936646"/>
          </a:xfrm>
          <a:prstGeom prst="rect">
            <a:avLst/>
          </a:prstGeom>
        </p:spPr>
      </p:pic>
    </p:spTree>
    <p:extLst>
      <p:ext uri="{BB962C8B-B14F-4D97-AF65-F5344CB8AC3E}">
        <p14:creationId xmlns:p14="http://schemas.microsoft.com/office/powerpoint/2010/main" val="365825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ACD48F-F2E6-42FC-A48A-55AD50289DCD}"/>
              </a:ext>
            </a:extLst>
          </p:cNvPr>
          <p:cNvGraphicFramePr>
            <a:graphicFrameLocks noGrp="1"/>
          </p:cNvGraphicFramePr>
          <p:nvPr>
            <p:extLst>
              <p:ext uri="{D42A27DB-BD31-4B8C-83A1-F6EECF244321}">
                <p14:modId xmlns:p14="http://schemas.microsoft.com/office/powerpoint/2010/main" val="3474264170"/>
              </p:ext>
            </p:extLst>
          </p:nvPr>
        </p:nvGraphicFramePr>
        <p:xfrm>
          <a:off x="660400" y="580295"/>
          <a:ext cx="11144251" cy="5922264"/>
        </p:xfrm>
        <a:graphic>
          <a:graphicData uri="http://schemas.openxmlformats.org/drawingml/2006/table">
            <a:tbl>
              <a:tblPr firstRow="1" firstCol="1" bandRow="1">
                <a:tableStyleId>{ED083AE6-46FA-4A59-8FB0-9F97EB10719F}</a:tableStyleId>
              </a:tblPr>
              <a:tblGrid>
                <a:gridCol w="1719652">
                  <a:extLst>
                    <a:ext uri="{9D8B030D-6E8A-4147-A177-3AD203B41FA5}">
                      <a16:colId xmlns:a16="http://schemas.microsoft.com/office/drawing/2014/main" val="2159231086"/>
                    </a:ext>
                  </a:extLst>
                </a:gridCol>
                <a:gridCol w="3101250">
                  <a:extLst>
                    <a:ext uri="{9D8B030D-6E8A-4147-A177-3AD203B41FA5}">
                      <a16:colId xmlns:a16="http://schemas.microsoft.com/office/drawing/2014/main" val="4114845474"/>
                    </a:ext>
                  </a:extLst>
                </a:gridCol>
                <a:gridCol w="2160587">
                  <a:extLst>
                    <a:ext uri="{9D8B030D-6E8A-4147-A177-3AD203B41FA5}">
                      <a16:colId xmlns:a16="http://schemas.microsoft.com/office/drawing/2014/main" val="1977821406"/>
                    </a:ext>
                  </a:extLst>
                </a:gridCol>
                <a:gridCol w="1876763">
                  <a:extLst>
                    <a:ext uri="{9D8B030D-6E8A-4147-A177-3AD203B41FA5}">
                      <a16:colId xmlns:a16="http://schemas.microsoft.com/office/drawing/2014/main" val="2702166937"/>
                    </a:ext>
                  </a:extLst>
                </a:gridCol>
                <a:gridCol w="2285999">
                  <a:extLst>
                    <a:ext uri="{9D8B030D-6E8A-4147-A177-3AD203B41FA5}">
                      <a16:colId xmlns:a16="http://schemas.microsoft.com/office/drawing/2014/main" val="3423117557"/>
                    </a:ext>
                  </a:extLst>
                </a:gridCol>
              </a:tblGrid>
              <a:tr h="0">
                <a:tc>
                  <a:txBody>
                    <a:bodyPr/>
                    <a:lstStyle/>
                    <a:p>
                      <a:pPr algn="ctr">
                        <a:lnSpc>
                          <a:spcPct val="115000"/>
                        </a:lnSpc>
                        <a:spcBef>
                          <a:spcPts val="600"/>
                        </a:spcBef>
                        <a:spcAft>
                          <a:spcPts val="60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200" b="1" dirty="0" err="1">
                          <a:effectLst/>
                          <a:latin typeface="Times New Roman" panose="02020603050405020304" pitchFamily="18" charset="0"/>
                          <a:cs typeface="Times New Roman" panose="02020603050405020304" pitchFamily="18" charset="0"/>
                        </a:rPr>
                        <a:t>Công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việc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200" b="1" dirty="0" err="1">
                          <a:effectLst/>
                          <a:latin typeface="Times New Roman" panose="02020603050405020304" pitchFamily="18" charset="0"/>
                          <a:cs typeface="Times New Roman" panose="02020603050405020304" pitchFamily="18" charset="0"/>
                        </a:rPr>
                        <a:t>Địa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200" b="1" dirty="0" err="1">
                          <a:effectLst/>
                          <a:latin typeface="Times New Roman" panose="02020603050405020304" pitchFamily="18" charset="0"/>
                          <a:cs typeface="Times New Roman" panose="02020603050405020304" pitchFamily="18" charset="0"/>
                        </a:rPr>
                        <a:t>Phụ</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trách</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200" b="1" dirty="0" err="1">
                          <a:effectLst/>
                          <a:latin typeface="Times New Roman" panose="02020603050405020304" pitchFamily="18" charset="0"/>
                          <a:cs typeface="Times New Roman" panose="02020603050405020304" pitchFamily="18" charset="0"/>
                        </a:rPr>
                        <a:t>Sản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phẩm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888327225"/>
                  </a:ext>
                </a:extLst>
              </a:tr>
              <a:tr h="0">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 ngày</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Lập kế hoạch, phân công nhiệm vụ</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Lớp học</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Trưởng nhóm</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Bản kế hoạch</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6146771"/>
                  </a:ext>
                </a:extLst>
              </a:tr>
              <a:tr h="0">
                <a:tc rowSpan="2">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 tuần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Đọc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liệu</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Thư viện, Internet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Nhóm nhỏ 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Các phiếu đọc sách, ghi chép, các sơ đồ tư duy, ghi chép Cornell</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5049524"/>
                  </a:ext>
                </a:extLst>
              </a:tr>
              <a:tr h="0">
                <a:tc vMerge="1">
                  <a:txBody>
                    <a:bodyPr/>
                    <a:lstStyle/>
                    <a:p>
                      <a:endParaRPr lang="en-US"/>
                    </a:p>
                  </a:txBody>
                  <a:tcPr/>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Phỏng vấn chuyên gia</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Đặt hẹn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Nhóm nhỏ 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Phiếu hỏi chuyên gia</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0368820"/>
                  </a:ext>
                </a:extLst>
              </a:tr>
              <a:tr h="0">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Trải nghiệm diễn xướng ca dao vùng biển miêng Trung và Nam Bộ</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Nơi diễn ra sự kiện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Nhóm nhỏ 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Phiếu ghi chép trải nghiệm</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9782491"/>
                  </a:ext>
                </a:extLst>
              </a:tr>
              <a:tr h="0">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 tuần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Lập hồ sơ</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Lớp học</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Thư kí</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Tập hồ sơ</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64816501"/>
                  </a:ext>
                </a:extLst>
              </a:tr>
              <a:tr h="0">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 tuần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Viết báo cáo</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Tự chọn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Các nhóm nhỏ và nhóm thư kí</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Báo cáo</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7987507"/>
                  </a:ext>
                </a:extLst>
              </a:tr>
              <a:tr h="0">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 tuần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Trình bày kết quả</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Lớp học</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Đại diện nhóm</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Buổi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thuyết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9842720"/>
                  </a:ext>
                </a:extLst>
              </a:tr>
            </a:tbl>
          </a:graphicData>
        </a:graphic>
      </p:graphicFrame>
    </p:spTree>
    <p:extLst>
      <p:ext uri="{BB962C8B-B14F-4D97-AF65-F5344CB8AC3E}">
        <p14:creationId xmlns:p14="http://schemas.microsoft.com/office/powerpoint/2010/main" val="399144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145A7B-6743-492E-A0F5-4CEA788CCACA}"/>
              </a:ext>
            </a:extLst>
          </p:cNvPr>
          <p:cNvSpPr txBox="1"/>
          <p:nvPr/>
        </p:nvSpPr>
        <p:spPr>
          <a:xfrm>
            <a:off x="685800" y="469643"/>
            <a:ext cx="10833100" cy="5743367"/>
          </a:xfrm>
          <a:prstGeom prst="rect">
            <a:avLst/>
          </a:prstGeom>
          <a:noFill/>
        </p:spPr>
        <p:txBody>
          <a:bodyPr wrap="square">
            <a:spAutoFit/>
          </a:bodyPr>
          <a:lstStyle/>
          <a:p>
            <a:pPr>
              <a:lnSpc>
                <a:spcPct val="115000"/>
              </a:lnSpc>
              <a:spcBef>
                <a:spcPts val="600"/>
              </a:spcBef>
              <a:spcAft>
                <a:spcPts val="600"/>
              </a:spcAft>
            </a:pPr>
            <a:r>
              <a:rPr lang="vi-VN" sz="2800" b="1" dirty="0">
                <a:effectLst/>
                <a:latin typeface="Calibri" panose="020F0502020204030204" pitchFamily="34" charset="0"/>
                <a:ea typeface="Times New Roman" panose="02020603050405020304" pitchFamily="18" charset="0"/>
                <a:cs typeface="Times New Roman" panose="02020603050405020304" pitchFamily="18" charset="0"/>
              </a:rPr>
              <a:t>Đề cương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a:pPr>
            <a:r>
              <a:rPr lang="en-US" sz="2800" dirty="0">
                <a:solidFill>
                  <a:srgbClr val="0D0D0D"/>
                </a:solidFill>
                <a:effectLst/>
                <a:latin typeface="Times New Roman" panose="02020603050405020304" pitchFamily="18" charset="0"/>
                <a:ea typeface="Times New Roman" panose="02020603050405020304" pitchFamily="18" charset="0"/>
              </a:rPr>
              <a:t>Ca </a:t>
            </a:r>
            <a:r>
              <a:rPr lang="en-US" sz="2800" dirty="0" err="1">
                <a:solidFill>
                  <a:srgbClr val="0D0D0D"/>
                </a:solidFill>
                <a:effectLst/>
                <a:latin typeface="Times New Roman" panose="02020603050405020304" pitchFamily="18" charset="0"/>
                <a:ea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tiếng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hát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trữ</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phản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ánh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lao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2800" dirty="0" err="1">
                <a:solidFill>
                  <a:srgbClr val="0D0D0D"/>
                </a:solidFill>
                <a:effectLst/>
                <a:latin typeface="Times New Roman" panose="02020603050405020304" pitchFamily="18" charset="0"/>
                <a:ea typeface="Times New Roman" panose="02020603050405020304" pitchFamily="18" charset="0"/>
              </a:rPr>
              <a:t>Bộc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lộ</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tâm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lao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nhất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nông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2800" dirty="0" err="1">
                <a:solidFill>
                  <a:srgbClr val="0D0D0D"/>
                </a:solidFill>
                <a:effectLst/>
                <a:latin typeface="Times New Roman" panose="02020603050405020304" pitchFamily="18" charset="0"/>
                <a:ea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phản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kháng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tầng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lớp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dưới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hội</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2800" dirty="0" err="1">
                <a:solidFill>
                  <a:srgbClr val="0D0D0D"/>
                </a:solidFill>
                <a:effectLst/>
                <a:latin typeface="Times New Roman" panose="02020603050405020304" pitchFamily="18" charset="0"/>
                <a:ea typeface="Times New Roman" panose="02020603050405020304" pitchFamily="18" charset="0"/>
              </a:rPr>
              <a:t>Miêu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phận</a:t>
            </a:r>
            <a:r>
              <a:rPr lang="en-US" sz="2800" dirty="0">
                <a:solidFill>
                  <a:srgbClr val="0D0D0D"/>
                </a:solidFill>
                <a:effectLst/>
                <a:latin typeface="Times New Roman" panose="02020603050405020304" pitchFamily="18" charset="0"/>
                <a:ea typeface="Times New Roman" panose="02020603050405020304" pitchFamily="18" charset="0"/>
              </a:rPr>
              <a:t> con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nhất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phụ</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nữ</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rabicPeriod"/>
            </a:pPr>
            <a:r>
              <a:rPr lang="en-US" sz="2800" dirty="0" err="1">
                <a:solidFill>
                  <a:srgbClr val="0D0D0D"/>
                </a:solidFill>
                <a:effectLst/>
                <a:latin typeface="Times New Roman" panose="02020603050405020304" pitchFamily="18" charset="0"/>
                <a:ea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phụ</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nữ</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rPr>
              <a:t> Nam </a:t>
            </a:r>
            <a:r>
              <a:rPr lang="en-US" sz="2800" dirty="0" err="1">
                <a:solidFill>
                  <a:srgbClr val="0D0D0D"/>
                </a:solidFill>
                <a:effectLst/>
                <a:latin typeface="Times New Roman" panose="02020603050405020304" pitchFamily="18" charset="0"/>
                <a:ea typeface="Times New Roman" panose="02020603050405020304" pitchFamily="18" charset="0"/>
              </a:rPr>
              <a:t>Bộ</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2800" dirty="0" err="1">
                <a:solidFill>
                  <a:srgbClr val="0D0D0D"/>
                </a:solidFill>
                <a:effectLst/>
                <a:latin typeface="Times New Roman" panose="02020603050405020304" pitchFamily="18" charset="0"/>
                <a:ea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hôn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2800" dirty="0" err="1">
                <a:solidFill>
                  <a:srgbClr val="0D0D0D"/>
                </a:solidFill>
                <a:effectLst/>
                <a:latin typeface="Times New Roman" panose="02020603050405020304" pitchFamily="18" charset="0"/>
                <a:ea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đình</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2800" dirty="0" err="1">
                <a:solidFill>
                  <a:srgbClr val="0D0D0D"/>
                </a:solidFill>
                <a:effectLst/>
                <a:latin typeface="Times New Roman" panose="02020603050405020304" pitchFamily="18" charset="0"/>
                <a:ea typeface="Times New Roman" panose="02020603050405020304" pitchFamily="18" charset="0"/>
              </a:rPr>
              <a:t>Vị</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thế</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ngoài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hội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0565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980CBC-EB2F-4410-8D8C-465D02BD0363}"/>
              </a:ext>
            </a:extLst>
          </p:cNvPr>
          <p:cNvSpPr txBox="1"/>
          <p:nvPr/>
        </p:nvSpPr>
        <p:spPr>
          <a:xfrm>
            <a:off x="685800" y="1238925"/>
            <a:ext cx="10833100" cy="3881062"/>
          </a:xfrm>
          <a:prstGeom prst="rect">
            <a:avLst/>
          </a:prstGeom>
          <a:noFill/>
        </p:spPr>
        <p:txBody>
          <a:bodyPr wrap="square">
            <a:spAutoFit/>
          </a:bodyPr>
          <a:lstStyle/>
          <a:p>
            <a:pPr lvl="0">
              <a:lnSpc>
                <a:spcPct val="115000"/>
              </a:lnSpc>
              <a:spcBef>
                <a:spcPts val="600"/>
              </a:spcBef>
              <a:spcAft>
                <a:spcPts val="6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Font typeface="+mj-lt"/>
              <a:buAutoNum type="alphaLcPeriod"/>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Nét khác biệt về hình tượng người phụ nữ trong ca dao Nam và ca dao Trung Bộ.</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074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3B1214-FE46-4995-A12F-CC416D53298D}"/>
              </a:ext>
            </a:extLst>
          </p:cNvPr>
          <p:cNvSpPr txBox="1"/>
          <p:nvPr/>
        </p:nvSpPr>
        <p:spPr>
          <a:xfrm>
            <a:off x="685800" y="246162"/>
            <a:ext cx="10833100" cy="556434"/>
          </a:xfrm>
          <a:prstGeom prst="rect">
            <a:avLst/>
          </a:prstGeom>
          <a:noFill/>
        </p:spPr>
        <p:txBody>
          <a:bodyPr wrap="square">
            <a:spAutoFit/>
          </a:bodyPr>
          <a:lstStyle/>
          <a:p>
            <a:pPr algn="ct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ĐÁNH GIÁ CÁC HOẠT ĐỘNG THỰC HÀNH PHẦN 1</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0928C32-65D1-4956-B23B-16E5BB2CC099}"/>
              </a:ext>
            </a:extLst>
          </p:cNvPr>
          <p:cNvGraphicFramePr>
            <a:graphicFrameLocks noGrp="1"/>
          </p:cNvGraphicFramePr>
          <p:nvPr>
            <p:extLst>
              <p:ext uri="{D42A27DB-BD31-4B8C-83A1-F6EECF244321}">
                <p14:modId xmlns:p14="http://schemas.microsoft.com/office/powerpoint/2010/main" val="1254899688"/>
              </p:ext>
            </p:extLst>
          </p:nvPr>
        </p:nvGraphicFramePr>
        <p:xfrm>
          <a:off x="685800" y="802596"/>
          <a:ext cx="10833098" cy="5426964"/>
        </p:xfrm>
        <a:graphic>
          <a:graphicData uri="http://schemas.openxmlformats.org/drawingml/2006/table">
            <a:tbl>
              <a:tblPr firstRow="1" firstCol="1" bandRow="1">
                <a:tableStyleId>{ED083AE6-46FA-4A59-8FB0-9F97EB10719F}</a:tableStyleId>
              </a:tblPr>
              <a:tblGrid>
                <a:gridCol w="871538">
                  <a:extLst>
                    <a:ext uri="{9D8B030D-6E8A-4147-A177-3AD203B41FA5}">
                      <a16:colId xmlns:a16="http://schemas.microsoft.com/office/drawing/2014/main" val="1544356350"/>
                    </a:ext>
                  </a:extLst>
                </a:gridCol>
                <a:gridCol w="1414462">
                  <a:extLst>
                    <a:ext uri="{9D8B030D-6E8A-4147-A177-3AD203B41FA5}">
                      <a16:colId xmlns:a16="http://schemas.microsoft.com/office/drawing/2014/main" val="1372322832"/>
                    </a:ext>
                  </a:extLst>
                </a:gridCol>
                <a:gridCol w="2114550">
                  <a:extLst>
                    <a:ext uri="{9D8B030D-6E8A-4147-A177-3AD203B41FA5}">
                      <a16:colId xmlns:a16="http://schemas.microsoft.com/office/drawing/2014/main" val="3059617691"/>
                    </a:ext>
                  </a:extLst>
                </a:gridCol>
                <a:gridCol w="2157413">
                  <a:extLst>
                    <a:ext uri="{9D8B030D-6E8A-4147-A177-3AD203B41FA5}">
                      <a16:colId xmlns:a16="http://schemas.microsoft.com/office/drawing/2014/main" val="1503297247"/>
                    </a:ext>
                  </a:extLst>
                </a:gridCol>
                <a:gridCol w="2271712">
                  <a:extLst>
                    <a:ext uri="{9D8B030D-6E8A-4147-A177-3AD203B41FA5}">
                      <a16:colId xmlns:a16="http://schemas.microsoft.com/office/drawing/2014/main" val="3580570640"/>
                    </a:ext>
                  </a:extLst>
                </a:gridCol>
                <a:gridCol w="2003423">
                  <a:extLst>
                    <a:ext uri="{9D8B030D-6E8A-4147-A177-3AD203B41FA5}">
                      <a16:colId xmlns:a16="http://schemas.microsoft.com/office/drawing/2014/main" val="2775466017"/>
                    </a:ext>
                  </a:extLst>
                </a:gridCol>
              </a:tblGrid>
              <a:tr h="150028">
                <a:tc>
                  <a:txBody>
                    <a:bodyPr/>
                    <a:lstStyle/>
                    <a:p>
                      <a:pPr algn="just">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STT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rgbClr val="FFFF00"/>
                    </a:solidFill>
                  </a:tcPr>
                </a:tc>
                <a:tc>
                  <a:txBody>
                    <a:bodyPr/>
                    <a:lstStyle/>
                    <a:p>
                      <a:pPr algn="just">
                        <a:lnSpc>
                          <a:spcPct val="115000"/>
                        </a:lnSpc>
                        <a:spcBef>
                          <a:spcPts val="600"/>
                        </a:spcBef>
                        <a:spcAft>
                          <a:spcPts val="600"/>
                        </a:spcAft>
                      </a:pPr>
                      <a:r>
                        <a:rPr lang="en-US" sz="2200" dirty="0" err="1">
                          <a:solidFill>
                            <a:srgbClr val="000000"/>
                          </a:solidFill>
                          <a:effectLst/>
                          <a:latin typeface="Times New Roman" panose="02020603050405020304" pitchFamily="18" charset="0"/>
                          <a:cs typeface="Times New Roman" panose="02020603050405020304" pitchFamily="18" charset="0"/>
                        </a:rPr>
                        <a:t>Tiêu</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rgbClr val="FFFF00"/>
                    </a:solidFill>
                  </a:tcPr>
                </a:tc>
                <a:tc>
                  <a:txBody>
                    <a:bodyPr/>
                    <a:lstStyle/>
                    <a:p>
                      <a:pPr algn="just">
                        <a:lnSpc>
                          <a:spcPct val="115000"/>
                        </a:lnSpc>
                        <a:spcBef>
                          <a:spcPts val="600"/>
                        </a:spcBef>
                        <a:spcAft>
                          <a:spcPts val="600"/>
                        </a:spcAft>
                      </a:pPr>
                      <a:r>
                        <a:rPr lang="en-US" sz="2200" dirty="0" err="1">
                          <a:solidFill>
                            <a:srgbClr val="000000"/>
                          </a:solidFill>
                          <a:effectLst/>
                          <a:latin typeface="Times New Roman" panose="02020603050405020304" pitchFamily="18" charset="0"/>
                          <a:cs typeface="Times New Roman" panose="02020603050405020304" pitchFamily="18" charset="0"/>
                        </a:rPr>
                        <a:t>Mức</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độ</a:t>
                      </a:r>
                      <a:r>
                        <a:rPr lang="en-US" sz="2200" dirty="0">
                          <a:solidFill>
                            <a:srgbClr val="000000"/>
                          </a:solidFill>
                          <a:effectLst/>
                          <a:latin typeface="Times New Roman" panose="02020603050405020304" pitchFamily="18" charset="0"/>
                          <a:cs typeface="Times New Roman" panose="02020603050405020304" pitchFamily="18" charset="0"/>
                        </a:rPr>
                        <a:t> 4</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rgbClr val="FFFF00"/>
                    </a:solidFill>
                  </a:tcPr>
                </a:tc>
                <a:tc>
                  <a:txBody>
                    <a:bodyPr/>
                    <a:lstStyle/>
                    <a:p>
                      <a:pPr algn="just">
                        <a:lnSpc>
                          <a:spcPct val="115000"/>
                        </a:lnSpc>
                        <a:spcBef>
                          <a:spcPts val="600"/>
                        </a:spcBef>
                        <a:spcAft>
                          <a:spcPts val="600"/>
                        </a:spcAft>
                      </a:pPr>
                      <a:r>
                        <a:rPr lang="en-US" sz="2200" dirty="0" err="1">
                          <a:solidFill>
                            <a:srgbClr val="000000"/>
                          </a:solidFill>
                          <a:effectLst/>
                          <a:latin typeface="Times New Roman" panose="02020603050405020304" pitchFamily="18" charset="0"/>
                          <a:cs typeface="Times New Roman" panose="02020603050405020304" pitchFamily="18" charset="0"/>
                        </a:rPr>
                        <a:t>Mức</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độ</a:t>
                      </a:r>
                      <a:r>
                        <a:rPr lang="en-US" sz="2200" dirty="0">
                          <a:solidFill>
                            <a:srgbClr val="000000"/>
                          </a:solidFill>
                          <a:effectLst/>
                          <a:latin typeface="Times New Roman" panose="02020603050405020304" pitchFamily="18" charset="0"/>
                          <a:cs typeface="Times New Roman" panose="02020603050405020304" pitchFamily="18" charset="0"/>
                        </a:rPr>
                        <a:t> 3</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rgbClr val="FFFF00"/>
                    </a:solidFill>
                  </a:tcPr>
                </a:tc>
                <a:tc>
                  <a:txBody>
                    <a:bodyPr/>
                    <a:lstStyle/>
                    <a:p>
                      <a:pPr algn="just">
                        <a:lnSpc>
                          <a:spcPct val="115000"/>
                        </a:lnSpc>
                        <a:spcBef>
                          <a:spcPts val="600"/>
                        </a:spcBef>
                        <a:spcAft>
                          <a:spcPts val="600"/>
                        </a:spcAft>
                      </a:pPr>
                      <a:r>
                        <a:rPr lang="en-US" sz="2200" dirty="0" err="1">
                          <a:solidFill>
                            <a:srgbClr val="000000"/>
                          </a:solidFill>
                          <a:effectLst/>
                          <a:latin typeface="Times New Roman" panose="02020603050405020304" pitchFamily="18" charset="0"/>
                          <a:cs typeface="Times New Roman" panose="02020603050405020304" pitchFamily="18" charset="0"/>
                        </a:rPr>
                        <a:t>Mức</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độ</a:t>
                      </a:r>
                      <a:r>
                        <a:rPr lang="en-US" sz="2200" dirty="0">
                          <a:solidFill>
                            <a:srgbClr val="000000"/>
                          </a:solidFill>
                          <a:effectLst/>
                          <a:latin typeface="Times New Roman" panose="02020603050405020304" pitchFamily="18" charset="0"/>
                          <a:cs typeface="Times New Roman" panose="02020603050405020304" pitchFamily="18" charset="0"/>
                        </a:rPr>
                        <a:t> 2</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rgbClr val="FFFF00"/>
                    </a:solidFill>
                  </a:tcPr>
                </a:tc>
                <a:tc>
                  <a:txBody>
                    <a:bodyPr/>
                    <a:lstStyle/>
                    <a:p>
                      <a:pPr algn="just">
                        <a:lnSpc>
                          <a:spcPct val="115000"/>
                        </a:lnSpc>
                        <a:spcBef>
                          <a:spcPts val="600"/>
                        </a:spcBef>
                        <a:spcAft>
                          <a:spcPts val="600"/>
                        </a:spcAft>
                      </a:pPr>
                      <a:r>
                        <a:rPr lang="en-US" sz="2200" dirty="0" err="1">
                          <a:solidFill>
                            <a:srgbClr val="000000"/>
                          </a:solidFill>
                          <a:effectLst/>
                          <a:latin typeface="Times New Roman" panose="02020603050405020304" pitchFamily="18" charset="0"/>
                          <a:cs typeface="Times New Roman" panose="02020603050405020304" pitchFamily="18" charset="0"/>
                        </a:rPr>
                        <a:t>Mức</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độ</a:t>
                      </a:r>
                      <a:r>
                        <a:rPr lang="en-US" sz="2200" dirty="0">
                          <a:solidFill>
                            <a:srgbClr val="000000"/>
                          </a:solidFill>
                          <a:effectLst/>
                          <a:latin typeface="Times New Roman" panose="02020603050405020304" pitchFamily="18" charset="0"/>
                          <a:cs typeface="Times New Roman" panose="02020603050405020304" pitchFamily="18" charset="0"/>
                        </a:rPr>
                        <a:t> 1</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rgbClr val="FFFF00"/>
                    </a:solidFill>
                  </a:tcPr>
                </a:tc>
                <a:extLst>
                  <a:ext uri="{0D108BD9-81ED-4DB2-BD59-A6C34878D82A}">
                    <a16:rowId xmlns:a16="http://schemas.microsoft.com/office/drawing/2014/main" val="215898794"/>
                  </a:ext>
                </a:extLst>
              </a:tr>
              <a:tr h="470444">
                <a:tc rowSpan="3">
                  <a:txBody>
                    <a:bodyPr/>
                    <a:lstStyle/>
                    <a:p>
                      <a:pPr algn="just">
                        <a:lnSpc>
                          <a:spcPct val="115000"/>
                        </a:lnSpc>
                        <a:spcBef>
                          <a:spcPts val="600"/>
                        </a:spcBef>
                        <a:spcAft>
                          <a:spcPts val="600"/>
                        </a:spcAft>
                      </a:pPr>
                      <a:r>
                        <a:rPr lang="en-US" sz="2200" b="1" dirty="0">
                          <a:effectLst/>
                          <a:latin typeface="Times New Roman" panose="02020603050405020304" pitchFamily="18" charset="0"/>
                          <a:cs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rowSpan="3">
                  <a:txBody>
                    <a:bodyPr/>
                    <a:lstStyle/>
                    <a:p>
                      <a:pPr algn="just">
                        <a:lnSpc>
                          <a:spcPct val="115000"/>
                        </a:lnSpc>
                        <a:spcBef>
                          <a:spcPts val="600"/>
                        </a:spcBef>
                        <a:spcAft>
                          <a:spcPts val="600"/>
                        </a:spcAft>
                      </a:pPr>
                      <a:r>
                        <a:rPr lang="en-US" sz="2200" b="1" dirty="0" err="1">
                          <a:effectLst/>
                          <a:latin typeface="Times New Roman" panose="02020603050405020304" pitchFamily="18" charset="0"/>
                          <a:cs typeface="Times New Roman" panose="02020603050405020304" pitchFamily="18" charset="0"/>
                        </a:rPr>
                        <a:t>Quá</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trình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làm</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việc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tương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nhóm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li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việc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extLst>
                  <a:ext uri="{0D108BD9-81ED-4DB2-BD59-A6C34878D82A}">
                    <a16:rowId xmlns:a16="http://schemas.microsoft.com/office/drawing/2014/main" val="3295708903"/>
                  </a:ext>
                </a:extLst>
              </a:tr>
              <a:tr h="577606">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Có sự hợp tác, lắng nghe, chia sẻ hiệu quả</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lắng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nghe</a:t>
                      </a:r>
                      <a:r>
                        <a:rPr lang="en-US" sz="2200" dirty="0">
                          <a:effectLst/>
                          <a:latin typeface="Times New Roman" panose="02020603050405020304" pitchFamily="18" charset="0"/>
                          <a:cs typeface="Times New Roman" panose="02020603050405020304" pitchFamily="18" charset="0"/>
                        </a:rPr>
                        <a:t>, chia </a:t>
                      </a:r>
                      <a:r>
                        <a:rPr lang="en-US" sz="2200" dirty="0" err="1">
                          <a:effectLst/>
                          <a:latin typeface="Times New Roman" panose="02020603050405020304" pitchFamily="18" charset="0"/>
                          <a:cs typeface="Times New Roman" panose="02020603050405020304" pitchFamily="18" charset="0"/>
                        </a:rPr>
                        <a:t>sẻ</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tương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quả</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tác</a:t>
                      </a:r>
                      <a:r>
                        <a:rPr lang="en-US" sz="2200" dirty="0">
                          <a:effectLst/>
                          <a:latin typeface="Times New Roman" panose="02020603050405020304" pitchFamily="18" charset="0"/>
                          <a:cs typeface="Times New Roman" panose="02020603050405020304" pitchFamily="18" charset="0"/>
                        </a:rPr>
                        <a:t>, chia </a:t>
                      </a:r>
                      <a:r>
                        <a:rPr lang="en-US" sz="2200" dirty="0" err="1">
                          <a:effectLst/>
                          <a:latin typeface="Times New Roman" panose="02020603050405020304" pitchFamily="18" charset="0"/>
                          <a:cs typeface="Times New Roman" panose="02020603050405020304" pitchFamily="18" charset="0"/>
                        </a:rPr>
                        <a:t>sẻ</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giữa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lắng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nghe</a:t>
                      </a:r>
                      <a:r>
                        <a:rPr lang="en-US" sz="2200" dirty="0">
                          <a:effectLst/>
                          <a:latin typeface="Times New Roman" panose="02020603050405020304" pitchFamily="18" charset="0"/>
                          <a:cs typeface="Times New Roman" panose="02020603050405020304" pitchFamily="18" charset="0"/>
                        </a:rPr>
                        <a:t>, chia </a:t>
                      </a:r>
                      <a:r>
                        <a:rPr lang="en-US" sz="2200" dirty="0" err="1">
                          <a:effectLst/>
                          <a:latin typeface="Times New Roman" panose="02020603050405020304" pitchFamily="18" charset="0"/>
                          <a:cs typeface="Times New Roman" panose="02020603050405020304" pitchFamily="18" charset="0"/>
                        </a:rPr>
                        <a:t>sẻ</a:t>
                      </a:r>
                      <a:endParaRPr lang="en-US" sz="22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extLst>
                  <a:ext uri="{0D108BD9-81ED-4DB2-BD59-A6C34878D82A}">
                    <a16:rowId xmlns:a16="http://schemas.microsoft.com/office/drawing/2014/main" val="3440679601"/>
                  </a:ext>
                </a:extLst>
              </a:tr>
              <a:tr h="630652">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Có sự xem xét điều chỉnh nội dung hợp lí trong quá trình thực hiện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Có sự xem xét điều chỉnh nội dung tương đối hợp lí trong quá trình thực hiện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xem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xét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chỉnh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thực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quả</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xem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xét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chỉnh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thực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3" marR="48223" marT="0" marB="0">
                    <a:solidFill>
                      <a:schemeClr val="bg1"/>
                    </a:solidFill>
                  </a:tcPr>
                </a:tc>
                <a:extLst>
                  <a:ext uri="{0D108BD9-81ED-4DB2-BD59-A6C34878D82A}">
                    <a16:rowId xmlns:a16="http://schemas.microsoft.com/office/drawing/2014/main" val="3069827200"/>
                  </a:ext>
                </a:extLst>
              </a:tr>
            </a:tbl>
          </a:graphicData>
        </a:graphic>
      </p:graphicFrame>
    </p:spTree>
    <p:extLst>
      <p:ext uri="{BB962C8B-B14F-4D97-AF65-F5344CB8AC3E}">
        <p14:creationId xmlns:p14="http://schemas.microsoft.com/office/powerpoint/2010/main" val="2921542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3B1214-FE46-4995-A12F-CC416D53298D}"/>
              </a:ext>
            </a:extLst>
          </p:cNvPr>
          <p:cNvSpPr txBox="1"/>
          <p:nvPr/>
        </p:nvSpPr>
        <p:spPr>
          <a:xfrm>
            <a:off x="685800" y="246162"/>
            <a:ext cx="10833100" cy="556434"/>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GIÁ CÁC HOẠT ĐỘNG THỰC HÀNH PHẦN 1</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0928C32-65D1-4956-B23B-16E5BB2CC099}"/>
              </a:ext>
            </a:extLst>
          </p:cNvPr>
          <p:cNvGraphicFramePr>
            <a:graphicFrameLocks noGrp="1"/>
          </p:cNvGraphicFramePr>
          <p:nvPr>
            <p:extLst>
              <p:ext uri="{D42A27DB-BD31-4B8C-83A1-F6EECF244321}">
                <p14:modId xmlns:p14="http://schemas.microsoft.com/office/powerpoint/2010/main" val="225297905"/>
              </p:ext>
            </p:extLst>
          </p:nvPr>
        </p:nvGraphicFramePr>
        <p:xfrm>
          <a:off x="660400" y="1251839"/>
          <a:ext cx="10833098" cy="4354322"/>
        </p:xfrm>
        <a:graphic>
          <a:graphicData uri="http://schemas.openxmlformats.org/drawingml/2006/table">
            <a:tbl>
              <a:tblPr firstRow="1" firstCol="1" bandRow="1"/>
              <a:tblGrid>
                <a:gridCol w="1157288">
                  <a:extLst>
                    <a:ext uri="{9D8B030D-6E8A-4147-A177-3AD203B41FA5}">
                      <a16:colId xmlns:a16="http://schemas.microsoft.com/office/drawing/2014/main" val="1544356350"/>
                    </a:ext>
                  </a:extLst>
                </a:gridCol>
                <a:gridCol w="1771650">
                  <a:extLst>
                    <a:ext uri="{9D8B030D-6E8A-4147-A177-3AD203B41FA5}">
                      <a16:colId xmlns:a16="http://schemas.microsoft.com/office/drawing/2014/main" val="1372322832"/>
                    </a:ext>
                  </a:extLst>
                </a:gridCol>
                <a:gridCol w="1957387">
                  <a:extLst>
                    <a:ext uri="{9D8B030D-6E8A-4147-A177-3AD203B41FA5}">
                      <a16:colId xmlns:a16="http://schemas.microsoft.com/office/drawing/2014/main" val="3059617691"/>
                    </a:ext>
                  </a:extLst>
                </a:gridCol>
                <a:gridCol w="2028825">
                  <a:extLst>
                    <a:ext uri="{9D8B030D-6E8A-4147-A177-3AD203B41FA5}">
                      <a16:colId xmlns:a16="http://schemas.microsoft.com/office/drawing/2014/main" val="1503297247"/>
                    </a:ext>
                  </a:extLst>
                </a:gridCol>
                <a:gridCol w="2113154">
                  <a:extLst>
                    <a:ext uri="{9D8B030D-6E8A-4147-A177-3AD203B41FA5}">
                      <a16:colId xmlns:a16="http://schemas.microsoft.com/office/drawing/2014/main" val="3580570640"/>
                    </a:ext>
                  </a:extLst>
                </a:gridCol>
                <a:gridCol w="1804794">
                  <a:extLst>
                    <a:ext uri="{9D8B030D-6E8A-4147-A177-3AD203B41FA5}">
                      <a16:colId xmlns:a16="http://schemas.microsoft.com/office/drawing/2014/main" val="2775466017"/>
                    </a:ext>
                  </a:extLst>
                </a:gridCol>
              </a:tblGrid>
              <a:tr h="150028">
                <a:tc>
                  <a:txBody>
                    <a:bodyPr/>
                    <a:lstStyle/>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4</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3</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2</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1</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5898794"/>
                  </a:ext>
                </a:extLst>
              </a:tr>
              <a:tr h="790860">
                <a:tc>
                  <a:txBody>
                    <a:bodyPr/>
                    <a:lstStyle/>
                    <a:p>
                      <a:pPr algn="just">
                        <a:lnSpc>
                          <a:spcPct val="115000"/>
                        </a:lnSpc>
                        <a:spcBef>
                          <a:spcPts val="600"/>
                        </a:spcBef>
                        <a:spcAft>
                          <a:spcPts val="6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Sản phẩm hoàn thành</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Các thông tin được sắp xếp đầy đủ, mạch lạc, hình thức trình bày phù hợp</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Bước đầu biết cách sắp xếp thông tin nhưng chưa đầy đủ, mạch lạc, hình thức trình bày chưa phù hợp</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864650"/>
                  </a:ext>
                </a:extLst>
              </a:tr>
            </a:tbl>
          </a:graphicData>
        </a:graphic>
      </p:graphicFrame>
    </p:spTree>
    <p:extLst>
      <p:ext uri="{BB962C8B-B14F-4D97-AF65-F5344CB8AC3E}">
        <p14:creationId xmlns:p14="http://schemas.microsoft.com/office/powerpoint/2010/main" val="233000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3B1214-FE46-4995-A12F-CC416D53298D}"/>
              </a:ext>
            </a:extLst>
          </p:cNvPr>
          <p:cNvSpPr txBox="1"/>
          <p:nvPr/>
        </p:nvSpPr>
        <p:spPr>
          <a:xfrm>
            <a:off x="685800" y="246162"/>
            <a:ext cx="10833100" cy="556434"/>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GIÁ CÁC HOẠT ĐỘNG THỰC HÀNH PHẦN 1</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0928C32-65D1-4956-B23B-16E5BB2CC099}"/>
              </a:ext>
            </a:extLst>
          </p:cNvPr>
          <p:cNvGraphicFramePr>
            <a:graphicFrameLocks noGrp="1"/>
          </p:cNvGraphicFramePr>
          <p:nvPr>
            <p:extLst>
              <p:ext uri="{D42A27DB-BD31-4B8C-83A1-F6EECF244321}">
                <p14:modId xmlns:p14="http://schemas.microsoft.com/office/powerpoint/2010/main" val="2915284951"/>
              </p:ext>
            </p:extLst>
          </p:nvPr>
        </p:nvGraphicFramePr>
        <p:xfrm>
          <a:off x="685800" y="802596"/>
          <a:ext cx="10833098" cy="5686044"/>
        </p:xfrm>
        <a:graphic>
          <a:graphicData uri="http://schemas.openxmlformats.org/drawingml/2006/table">
            <a:tbl>
              <a:tblPr firstRow="1" firstCol="1" bandRow="1"/>
              <a:tblGrid>
                <a:gridCol w="1100138">
                  <a:extLst>
                    <a:ext uri="{9D8B030D-6E8A-4147-A177-3AD203B41FA5}">
                      <a16:colId xmlns:a16="http://schemas.microsoft.com/office/drawing/2014/main" val="1544356350"/>
                    </a:ext>
                  </a:extLst>
                </a:gridCol>
                <a:gridCol w="1128712">
                  <a:extLst>
                    <a:ext uri="{9D8B030D-6E8A-4147-A177-3AD203B41FA5}">
                      <a16:colId xmlns:a16="http://schemas.microsoft.com/office/drawing/2014/main" val="1372322832"/>
                    </a:ext>
                  </a:extLst>
                </a:gridCol>
                <a:gridCol w="2386013">
                  <a:extLst>
                    <a:ext uri="{9D8B030D-6E8A-4147-A177-3AD203B41FA5}">
                      <a16:colId xmlns:a16="http://schemas.microsoft.com/office/drawing/2014/main" val="3059617691"/>
                    </a:ext>
                  </a:extLst>
                </a:gridCol>
                <a:gridCol w="2606480">
                  <a:extLst>
                    <a:ext uri="{9D8B030D-6E8A-4147-A177-3AD203B41FA5}">
                      <a16:colId xmlns:a16="http://schemas.microsoft.com/office/drawing/2014/main" val="1503297247"/>
                    </a:ext>
                  </a:extLst>
                </a:gridCol>
                <a:gridCol w="1806961">
                  <a:extLst>
                    <a:ext uri="{9D8B030D-6E8A-4147-A177-3AD203B41FA5}">
                      <a16:colId xmlns:a16="http://schemas.microsoft.com/office/drawing/2014/main" val="3580570640"/>
                    </a:ext>
                  </a:extLst>
                </a:gridCol>
                <a:gridCol w="1804794">
                  <a:extLst>
                    <a:ext uri="{9D8B030D-6E8A-4147-A177-3AD203B41FA5}">
                      <a16:colId xmlns:a16="http://schemas.microsoft.com/office/drawing/2014/main" val="2775466017"/>
                    </a:ext>
                  </a:extLst>
                </a:gridCol>
              </a:tblGrid>
              <a:tr h="154667">
                <a:tc>
                  <a:txBody>
                    <a:bodyPr/>
                    <a:lstStyle/>
                    <a:p>
                      <a:pPr algn="just">
                        <a:lnSpc>
                          <a:spcPct val="115000"/>
                        </a:lnSpc>
                        <a:spcBef>
                          <a:spcPts val="600"/>
                        </a:spcBef>
                        <a:spcAft>
                          <a:spcPts val="6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4</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3</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2</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 độ 1</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5898794"/>
                  </a:ext>
                </a:extLst>
              </a:tr>
              <a:tr h="470444">
                <a:tc rowSpan="3">
                  <a:txBody>
                    <a:bodyPr/>
                    <a:lstStyle/>
                    <a:p>
                      <a:pPr algn="just">
                        <a:lnSpc>
                          <a:spcPct val="115000"/>
                        </a:lnSpc>
                        <a:spcBef>
                          <a:spcPts val="600"/>
                        </a:spcBef>
                        <a:spcAft>
                          <a:spcPts val="60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15000"/>
                        </a:lnSpc>
                        <a:spcBef>
                          <a:spcPts val="600"/>
                        </a:spcBef>
                        <a:spcAft>
                          <a:spcPts val="60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Trình bày chưa thật rõ ràng, hấp dẫn về sản phẩm</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759747"/>
                  </a:ext>
                </a:extLst>
              </a:tr>
              <a:tr h="630652">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pP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Có sự trao đổi bổ sung trong nhóm hiệu quả hợp lí để hoàn thành bài trình bày.</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817023"/>
                  </a:ext>
                </a:extLst>
              </a:tr>
              <a:tr h="630652">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Có sự trao đổi góp ý tương đối hiệu quả giữa các nhóm để hoàn thiện các sản phẩm</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Có sự trao đổi góp ý gữa các nhóm nhưng chưa hiệu quả</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223" marR="482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24461"/>
                  </a:ext>
                </a:extLst>
              </a:tr>
            </a:tbl>
          </a:graphicData>
        </a:graphic>
      </p:graphicFrame>
    </p:spTree>
    <p:extLst>
      <p:ext uri="{BB962C8B-B14F-4D97-AF65-F5344CB8AC3E}">
        <p14:creationId xmlns:p14="http://schemas.microsoft.com/office/powerpoint/2010/main" val="928695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534745-A2AE-4818-A762-F2BDB63048CF}"/>
              </a:ext>
            </a:extLst>
          </p:cNvPr>
          <p:cNvPicPr>
            <a:picLocks noChangeAspect="1"/>
          </p:cNvPicPr>
          <p:nvPr/>
        </p:nvPicPr>
        <p:blipFill>
          <a:blip r:embed="rId2"/>
          <a:stretch>
            <a:fillRect/>
          </a:stretch>
        </p:blipFill>
        <p:spPr>
          <a:xfrm>
            <a:off x="1120477" y="1147978"/>
            <a:ext cx="9951041" cy="4555898"/>
          </a:xfrm>
          <a:prstGeom prst="rect">
            <a:avLst/>
          </a:prstGeom>
        </p:spPr>
      </p:pic>
      <p:sp>
        <p:nvSpPr>
          <p:cNvPr id="8" name="TextBox 7">
            <a:extLst>
              <a:ext uri="{FF2B5EF4-FFF2-40B4-BE49-F238E27FC236}">
                <a16:creationId xmlns:a16="http://schemas.microsoft.com/office/drawing/2014/main" id="{AABDC256-5F42-4CA5-BC67-A55D6CB9A0ED}"/>
              </a:ext>
            </a:extLst>
          </p:cNvPr>
          <p:cNvSpPr txBox="1"/>
          <p:nvPr/>
        </p:nvSpPr>
        <p:spPr>
          <a:xfrm>
            <a:off x="2614613" y="2548218"/>
            <a:ext cx="7515225" cy="1755417"/>
          </a:xfrm>
          <a:prstGeom prst="rect">
            <a:avLst/>
          </a:prstGeom>
          <a:noFill/>
        </p:spPr>
        <p:txBody>
          <a:bodyPr wrap="square">
            <a:spAutoFit/>
          </a:bodyPr>
          <a:lstStyle/>
          <a:p>
            <a:pPr algn="just">
              <a:lnSpc>
                <a:spcPct val="115000"/>
              </a:lnSpc>
              <a:spcBef>
                <a:spcPts val="600"/>
              </a:spcBef>
              <a:spcAft>
                <a:spcPts val="6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VIẾT BÁO CÁO VÀ THUYẾT TRÌNH KẾT QUẢ NGHIÊN CỨU VỀ MỘT VẤN ĐỀ VĂN HỌC DÂN GIAN</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21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415BFF-2253-4FBE-A75D-548AFC94BF79}"/>
              </a:ext>
            </a:extLst>
          </p:cNvPr>
          <p:cNvGraphicFramePr>
            <a:graphicFrameLocks noGrp="1"/>
          </p:cNvGraphicFramePr>
          <p:nvPr>
            <p:extLst>
              <p:ext uri="{D42A27DB-BD31-4B8C-83A1-F6EECF244321}">
                <p14:modId xmlns:p14="http://schemas.microsoft.com/office/powerpoint/2010/main" val="2362167836"/>
              </p:ext>
            </p:extLst>
          </p:nvPr>
        </p:nvGraphicFramePr>
        <p:xfrm>
          <a:off x="685800" y="823183"/>
          <a:ext cx="10833101" cy="5090923"/>
        </p:xfrm>
        <a:graphic>
          <a:graphicData uri="http://schemas.openxmlformats.org/drawingml/2006/table">
            <a:tbl>
              <a:tblPr firstRow="1" firstCol="1" bandRow="1"/>
              <a:tblGrid>
                <a:gridCol w="3610261">
                  <a:extLst>
                    <a:ext uri="{9D8B030D-6E8A-4147-A177-3AD203B41FA5}">
                      <a16:colId xmlns:a16="http://schemas.microsoft.com/office/drawing/2014/main" val="1022063133"/>
                    </a:ext>
                  </a:extLst>
                </a:gridCol>
                <a:gridCol w="3611420">
                  <a:extLst>
                    <a:ext uri="{9D8B030D-6E8A-4147-A177-3AD203B41FA5}">
                      <a16:colId xmlns:a16="http://schemas.microsoft.com/office/drawing/2014/main" val="2879660796"/>
                    </a:ext>
                  </a:extLst>
                </a:gridCol>
                <a:gridCol w="3611420">
                  <a:extLst>
                    <a:ext uri="{9D8B030D-6E8A-4147-A177-3AD203B41FA5}">
                      <a16:colId xmlns:a16="http://schemas.microsoft.com/office/drawing/2014/main" val="702857200"/>
                    </a:ext>
                  </a:extLst>
                </a:gridCol>
              </a:tblGrid>
              <a:tr h="0">
                <a:tc>
                  <a:txBody>
                    <a:bodyPr/>
                    <a:lstStyle/>
                    <a:p>
                      <a:pPr algn="ctr">
                        <a:lnSpc>
                          <a:spcPct val="115000"/>
                        </a:lnSpc>
                        <a:spcBef>
                          <a:spcPts val="600"/>
                        </a:spcBef>
                        <a:spcAft>
                          <a:spcPts val="6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6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W</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990235"/>
                  </a:ext>
                </a:extLst>
              </a:tr>
              <a:tr h="0">
                <a:tc>
                  <a:txBody>
                    <a:bodyPr/>
                    <a:lstStyle/>
                    <a:p>
                      <a:pPr algn="just">
                        <a:lnSpc>
                          <a:spcPct val="115000"/>
                        </a:lnSpc>
                        <a:spcBef>
                          <a:spcPts val="600"/>
                        </a:spcBef>
                        <a:spcAft>
                          <a:spcPts val="600"/>
                        </a:spcAft>
                      </a:pPr>
                      <a:r>
                        <a:rPr lang="en-US"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 em đã biết gì về việc nghiên cứu và viết báo cáo kết quả nghiên cứu về một vấn đề VHDG sau khi học xong phần thứ nhất?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 các từ khoá, cụm từ liên qua</a:t>
                      </a:r>
                      <a:r>
                        <a:rPr lang="en-US"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just">
                        <a:lnSpc>
                          <a:spcPct val="115000"/>
                        </a:lnSpc>
                        <a:spcBef>
                          <a:spcPts val="600"/>
                        </a:spcBef>
                        <a:spcAft>
                          <a:spcPts val="600"/>
                        </a:spcAft>
                        <a:buSzPts val="1400"/>
                        <a:buFont typeface="Times New Roman" panose="02020603050405020304" pitchFamily="18" charset="0"/>
                        <a:buNone/>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lnSpc>
                          <a:spcPct val="115000"/>
                        </a:lnSpc>
                        <a:spcBef>
                          <a:spcPts val="600"/>
                        </a:spcBef>
                        <a:spcAft>
                          <a:spcPts val="600"/>
                        </a:spcAft>
                        <a:buSzPts val="1400"/>
                        <a:buFont typeface="Times New Roman" panose="02020603050405020304" pitchFamily="18" charset="0"/>
                        <a:buNone/>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just">
                        <a:lnSpc>
                          <a:spcPct val="115000"/>
                        </a:lnSpc>
                        <a:spcBef>
                          <a:spcPts val="600"/>
                        </a:spcBef>
                        <a:spcAft>
                          <a:spcPts val="600"/>
                        </a:spcAft>
                        <a:buSzPts val="1400"/>
                        <a:buFont typeface="Times New Roman" panose="02020603050405020304" pitchFamily="18" charset="0"/>
                        <a:buNone/>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W.</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lnSpc>
                          <a:spcPct val="115000"/>
                        </a:lnSpc>
                        <a:spcBef>
                          <a:spcPts val="600"/>
                        </a:spcBef>
                        <a:spcAft>
                          <a:spcPts val="600"/>
                        </a:spcAft>
                        <a:buSzPts val="1400"/>
                        <a:buFont typeface="Times New Roman" panose="02020603050405020304" pitchFamily="18" charset="0"/>
                        <a:buNone/>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544618"/>
                  </a:ext>
                </a:extLst>
              </a:tr>
              <a:tr h="0">
                <a:tc>
                  <a:txBody>
                    <a:bodyPr/>
                    <a:lstStyle/>
                    <a:p>
                      <a:pPr algn="just">
                        <a:lnSpc>
                          <a:spcPct val="115000"/>
                        </a:lnSpc>
                        <a:spcBef>
                          <a:spcPts val="600"/>
                        </a:spcBef>
                        <a:spcAft>
                          <a:spcPts val="600"/>
                        </a:spcAft>
                      </a:pP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241103"/>
                  </a:ext>
                </a:extLst>
              </a:tr>
            </a:tbl>
          </a:graphicData>
        </a:graphic>
      </p:graphicFrame>
      <p:sp>
        <p:nvSpPr>
          <p:cNvPr id="3" name="TextBox 2">
            <a:extLst>
              <a:ext uri="{FF2B5EF4-FFF2-40B4-BE49-F238E27FC236}">
                <a16:creationId xmlns:a16="http://schemas.microsoft.com/office/drawing/2014/main" id="{0C2B7E8C-A206-4FDB-A62D-BA288DB4B824}"/>
              </a:ext>
            </a:extLst>
          </p:cNvPr>
          <p:cNvSpPr txBox="1"/>
          <p:nvPr/>
        </p:nvSpPr>
        <p:spPr>
          <a:xfrm>
            <a:off x="5232249" y="128589"/>
            <a:ext cx="2635658"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065576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7AB9516-1C89-4EBD-8A07-F978A4603CBE}"/>
              </a:ext>
            </a:extLst>
          </p:cNvPr>
          <p:cNvSpPr txBox="1"/>
          <p:nvPr/>
        </p:nvSpPr>
        <p:spPr>
          <a:xfrm>
            <a:off x="3049191" y="2321865"/>
            <a:ext cx="6093618" cy="1943096"/>
          </a:xfrm>
          <a:prstGeom prst="rect">
            <a:avLst/>
          </a:prstGeom>
          <a:noFill/>
        </p:spPr>
        <p:txBody>
          <a:bodyPr wrap="square">
            <a:spAutoFit/>
          </a:bodyPr>
          <a:lstStyle/>
          <a:p>
            <a:pPr algn="ctr">
              <a:lnSpc>
                <a:spcPct val="115000"/>
              </a:lnSpc>
              <a:spcBef>
                <a:spcPts val="600"/>
              </a:spcBef>
              <a:spcAft>
                <a:spcPts val="600"/>
              </a:spcAft>
            </a:pPr>
            <a:r>
              <a:rPr lang="en-US" sz="5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lang="en-US" sz="5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3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C2EA72-4205-4008-A0F8-D1C6155FA349}"/>
              </a:ext>
            </a:extLst>
          </p:cNvPr>
          <p:cNvSpPr txBox="1"/>
          <p:nvPr/>
        </p:nvSpPr>
        <p:spPr>
          <a:xfrm>
            <a:off x="685800" y="346172"/>
            <a:ext cx="10833100" cy="490199"/>
          </a:xfrm>
          <a:prstGeom prst="rect">
            <a:avLst/>
          </a:prstGeom>
          <a:noFill/>
        </p:spPr>
        <p:txBody>
          <a:bodyPr wrap="square">
            <a:spAutoFit/>
          </a:bodyPr>
          <a:lstStyle/>
          <a:p>
            <a:pPr algn="ctr">
              <a:lnSpc>
                <a:spcPct val="115000"/>
              </a:lnSpc>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 BÁO CÁO NGHIÊN CỨU VỀ MỘT VẤN ĐỀ VĂN HỌC DÂN GIAN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550F53-8135-44DE-8B55-93BEF3E637AB}"/>
              </a:ext>
            </a:extLst>
          </p:cNvPr>
          <p:cNvSpPr txBox="1"/>
          <p:nvPr/>
        </p:nvSpPr>
        <p:spPr>
          <a:xfrm>
            <a:off x="685800" y="893523"/>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liệu</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tham</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khảo</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báo</a:t>
            </a:r>
            <a:r>
              <a:rPr lang="en-US"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cáo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Hexagon 5">
            <a:extLst>
              <a:ext uri="{FF2B5EF4-FFF2-40B4-BE49-F238E27FC236}">
                <a16:creationId xmlns:a16="http://schemas.microsoft.com/office/drawing/2014/main" id="{86C08287-D807-46F7-BE3A-8F7262BAEB0D}"/>
              </a:ext>
            </a:extLst>
          </p:cNvPr>
          <p:cNvSpPr/>
          <p:nvPr/>
        </p:nvSpPr>
        <p:spPr>
          <a:xfrm>
            <a:off x="2271712" y="1785938"/>
            <a:ext cx="7158038" cy="4035664"/>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2020)</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621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EAD7BB-FF30-4AC9-BAF7-2B0F8A7732B0}"/>
              </a:ext>
            </a:extLst>
          </p:cNvPr>
          <p:cNvSpPr txBox="1"/>
          <p:nvPr/>
        </p:nvSpPr>
        <p:spPr>
          <a:xfrm>
            <a:off x="1276348" y="289594"/>
            <a:ext cx="10858500" cy="556434"/>
          </a:xfrm>
          <a:prstGeom prst="rect">
            <a:avLst/>
          </a:prstGeom>
          <a:noFill/>
        </p:spPr>
        <p:txBody>
          <a:bodyPr wrap="square">
            <a:spAutoFit/>
          </a:bodyPr>
          <a:lstStyle/>
          <a:p>
            <a:pPr algn="just">
              <a:lnSpc>
                <a:spcPct val="115000"/>
              </a:lnSpc>
              <a:spcBef>
                <a:spcPts val="600"/>
              </a:spcBef>
              <a:spcAft>
                <a:spcPts val="6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Diamond 4">
            <a:extLst>
              <a:ext uri="{FF2B5EF4-FFF2-40B4-BE49-F238E27FC236}">
                <a16:creationId xmlns:a16="http://schemas.microsoft.com/office/drawing/2014/main" id="{11FE11AA-9FB1-46ED-B1C9-8EAE2DA44ADC}"/>
              </a:ext>
            </a:extLst>
          </p:cNvPr>
          <p:cNvSpPr/>
          <p:nvPr/>
        </p:nvSpPr>
        <p:spPr>
          <a:xfrm>
            <a:off x="671240" y="289594"/>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F8A0DC-E5A1-4834-A4D1-3B02C88BA836}"/>
              </a:ext>
            </a:extLst>
          </p:cNvPr>
          <p:cNvSpPr txBox="1"/>
          <p:nvPr/>
        </p:nvSpPr>
        <p:spPr>
          <a:xfrm>
            <a:off x="769260" y="289829"/>
            <a:ext cx="389850"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3</a:t>
            </a:r>
          </a:p>
        </p:txBody>
      </p:sp>
      <p:grpSp>
        <p:nvGrpSpPr>
          <p:cNvPr id="25" name="Group 24">
            <a:extLst>
              <a:ext uri="{FF2B5EF4-FFF2-40B4-BE49-F238E27FC236}">
                <a16:creationId xmlns:a16="http://schemas.microsoft.com/office/drawing/2014/main" id="{44014EAE-FFC6-47AD-AD14-2F12F14E55F1}"/>
              </a:ext>
            </a:extLst>
          </p:cNvPr>
          <p:cNvGrpSpPr/>
          <p:nvPr/>
        </p:nvGrpSpPr>
        <p:grpSpPr>
          <a:xfrm>
            <a:off x="524286" y="1175969"/>
            <a:ext cx="5467352" cy="4854031"/>
            <a:chOff x="1276348" y="1130300"/>
            <a:chExt cx="5467352" cy="4854031"/>
          </a:xfrm>
        </p:grpSpPr>
        <p:sp>
          <p:nvSpPr>
            <p:cNvPr id="9" name="TextBox 8">
              <a:extLst>
                <a:ext uri="{FF2B5EF4-FFF2-40B4-BE49-F238E27FC236}">
                  <a16:creationId xmlns:a16="http://schemas.microsoft.com/office/drawing/2014/main" id="{8646FC56-99E7-4EDC-9BAE-50DAE7265A2D}"/>
                </a:ext>
              </a:extLst>
            </p:cNvPr>
            <p:cNvSpPr txBox="1"/>
            <p:nvPr/>
          </p:nvSpPr>
          <p:spPr>
            <a:xfrm>
              <a:off x="2898825" y="1275123"/>
              <a:ext cx="1968103" cy="584775"/>
            </a:xfrm>
            <a:prstGeom prst="rect">
              <a:avLst/>
            </a:prstGeom>
            <a:no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ea typeface="Times New Roman" panose="02020603050405020304" pitchFamily="18" charset="0"/>
                </a:rPr>
                <a:t>Phân</a:t>
              </a:r>
              <a:r>
                <a:rPr lang="en-US" sz="3200" b="1" i="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ea typeface="Times New Roman" panose="02020603050405020304" pitchFamily="18" charset="0"/>
                </a:rPr>
                <a:t>tích</a:t>
              </a:r>
              <a:endParaRPr lang="en-US" sz="3200" dirty="0">
                <a:solidFill>
                  <a:schemeClr val="accent6">
                    <a:lumMod val="50000"/>
                  </a:schemeClr>
                </a:solidFill>
              </a:endParaRPr>
            </a:p>
          </p:txBody>
        </p:sp>
        <p:sp>
          <p:nvSpPr>
            <p:cNvPr id="12" name="TextBox 11">
              <a:extLst>
                <a:ext uri="{FF2B5EF4-FFF2-40B4-BE49-F238E27FC236}">
                  <a16:creationId xmlns:a16="http://schemas.microsoft.com/office/drawing/2014/main" id="{56D15A32-20C0-40ED-AAA6-F0754B5E0502}"/>
                </a:ext>
              </a:extLst>
            </p:cNvPr>
            <p:cNvSpPr txBox="1"/>
            <p:nvPr/>
          </p:nvSpPr>
          <p:spPr>
            <a:xfrm>
              <a:off x="1387972" y="2342779"/>
              <a:ext cx="5225932" cy="3539430"/>
            </a:xfrm>
            <a:prstGeom prst="rect">
              <a:avLst/>
            </a:prstGeom>
            <a:noFill/>
          </p:spPr>
          <p:txBody>
            <a:bodyPr wrap="square">
              <a:spAutoFit/>
            </a:bodyPr>
            <a:lstStyle/>
            <a:p>
              <a:pPr algn="ctr"/>
              <a:r>
                <a:rPr lang="en-US" sz="2800" dirty="0">
                  <a:solidFill>
                    <a:srgbClr val="0D0D0D"/>
                  </a:solidFill>
                  <a:effectLst/>
                  <a:latin typeface="Times New Roman" panose="02020603050405020304" pitchFamily="18" charset="0"/>
                  <a:ea typeface="Times New Roman" panose="02020603050405020304" pitchFamily="18" charset="0"/>
                </a:rPr>
                <a:t>Chia </a:t>
              </a:r>
              <a:r>
                <a:rPr lang="en-US" sz="2800" dirty="0" err="1">
                  <a:solidFill>
                    <a:srgbClr val="0D0D0D"/>
                  </a:solidFill>
                  <a:effectLst/>
                  <a:latin typeface="Times New Roman" panose="02020603050405020304" pitchFamily="18" charset="0"/>
                  <a:ea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tục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mặt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khía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cạnh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rõ</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đặc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đối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từng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mặt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từng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khía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cạnh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tiếp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tục</a:t>
              </a:r>
              <a:r>
                <a:rPr lang="en-US" sz="2800" dirty="0">
                  <a:solidFill>
                    <a:srgbClr val="0D0D0D"/>
                  </a:solidFill>
                  <a:effectLst/>
                  <a:latin typeface="Times New Roman" panose="02020603050405020304" pitchFamily="18" charset="0"/>
                  <a:ea typeface="Times New Roman" panose="02020603050405020304" pitchFamily="18" charset="0"/>
                </a:rPr>
                <a:t> chia </a:t>
              </a:r>
              <a:r>
                <a:rPr lang="en-US" sz="2800" dirty="0" err="1">
                  <a:solidFill>
                    <a:srgbClr val="0D0D0D"/>
                  </a:solidFill>
                  <a:effectLst/>
                  <a:latin typeface="Times New Roman" panose="02020603050405020304" pitchFamily="18" charset="0"/>
                  <a:ea typeface="Times New Roman" panose="02020603050405020304" pitchFamily="18" charset="0"/>
                </a:rPr>
                <a:t>nhỏ</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yếu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tố</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nêu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dẫn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chứng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giải</a:t>
              </a:r>
              <a:r>
                <a:rPr lang="en-US" sz="2800" dirty="0">
                  <a:solidFill>
                    <a:srgbClr val="0D0D0D"/>
                  </a:solidFill>
                  <a:effectLst/>
                  <a:latin typeface="Times New Roman" panose="02020603050405020304" pitchFamily="18" charset="0"/>
                  <a:ea typeface="Times New Roman" panose="02020603050405020304" pitchFamily="18" charset="0"/>
                </a:rPr>
                <a:t> chi </a:t>
              </a:r>
              <a:r>
                <a:rPr lang="en-US" sz="2800" dirty="0" err="1">
                  <a:solidFill>
                    <a:srgbClr val="0D0D0D"/>
                  </a:solidFill>
                  <a:effectLst/>
                  <a:latin typeface="Times New Roman" panose="02020603050405020304" pitchFamily="18" charset="0"/>
                  <a:ea typeface="Times New Roman" panose="02020603050405020304" pitchFamily="18" charset="0"/>
                </a:rPr>
                <a:t>tiết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nhằm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sâu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hơn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đối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rPr>
                <a:t>. </a:t>
              </a:r>
              <a:endParaRPr lang="en-US" sz="2800" dirty="0"/>
            </a:p>
          </p:txBody>
        </p:sp>
        <p:grpSp>
          <p:nvGrpSpPr>
            <p:cNvPr id="17" name="Group 16">
              <a:extLst>
                <a:ext uri="{FF2B5EF4-FFF2-40B4-BE49-F238E27FC236}">
                  <a16:creationId xmlns:a16="http://schemas.microsoft.com/office/drawing/2014/main" id="{567E3013-795B-4F18-A5E7-967104219586}"/>
                </a:ext>
              </a:extLst>
            </p:cNvPr>
            <p:cNvGrpSpPr/>
            <p:nvPr/>
          </p:nvGrpSpPr>
          <p:grpSpPr>
            <a:xfrm>
              <a:off x="1276348" y="1130300"/>
              <a:ext cx="5467352" cy="4854031"/>
              <a:chOff x="1276348" y="1428750"/>
              <a:chExt cx="4414879" cy="4555581"/>
            </a:xfrm>
          </p:grpSpPr>
          <p:sp>
            <p:nvSpPr>
              <p:cNvPr id="6" name="Rectangle: Rounded Corners 5">
                <a:extLst>
                  <a:ext uri="{FF2B5EF4-FFF2-40B4-BE49-F238E27FC236}">
                    <a16:creationId xmlns:a16="http://schemas.microsoft.com/office/drawing/2014/main" id="{9DB61406-E4C4-4A22-B875-6125AC6F03FD}"/>
                  </a:ext>
                </a:extLst>
              </p:cNvPr>
              <p:cNvSpPr/>
              <p:nvPr/>
            </p:nvSpPr>
            <p:spPr>
              <a:xfrm>
                <a:off x="1276348" y="1428750"/>
                <a:ext cx="4414879" cy="4555581"/>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33B0F02-BF6B-4893-805B-E469FD5B1C28}"/>
                  </a:ext>
                </a:extLst>
              </p:cNvPr>
              <p:cNvSpPr/>
              <p:nvPr/>
            </p:nvSpPr>
            <p:spPr>
              <a:xfrm>
                <a:off x="1404940" y="1514474"/>
                <a:ext cx="4181477" cy="4412706"/>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A738342-DB3A-42B6-9E61-7B630272C4DB}"/>
                </a:ext>
              </a:extLst>
            </p:cNvPr>
            <p:cNvGrpSpPr/>
            <p:nvPr/>
          </p:nvGrpSpPr>
          <p:grpSpPr>
            <a:xfrm>
              <a:off x="3537221" y="1884090"/>
              <a:ext cx="674144" cy="471931"/>
              <a:chOff x="3126058" y="2042098"/>
              <a:chExt cx="674144" cy="471931"/>
            </a:xfrm>
          </p:grpSpPr>
          <p:sp>
            <p:nvSpPr>
              <p:cNvPr id="10" name="Arrow: Chevron 9">
                <a:extLst>
                  <a:ext uri="{FF2B5EF4-FFF2-40B4-BE49-F238E27FC236}">
                    <a16:creationId xmlns:a16="http://schemas.microsoft.com/office/drawing/2014/main" id="{7832C2DA-A338-434F-8C43-0A183CA08514}"/>
                  </a:ext>
                </a:extLst>
              </p:cNvPr>
              <p:cNvSpPr/>
              <p:nvPr/>
            </p:nvSpPr>
            <p:spPr>
              <a:xfrm rot="5400000">
                <a:off x="3319747" y="1848409"/>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A5F94AB8-0DE3-455D-B624-E2342557C195}"/>
                  </a:ext>
                </a:extLst>
              </p:cNvPr>
              <p:cNvSpPr/>
              <p:nvPr/>
            </p:nvSpPr>
            <p:spPr>
              <a:xfrm rot="5400000">
                <a:off x="3319747" y="2033575"/>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2" name="Group 31">
            <a:extLst>
              <a:ext uri="{FF2B5EF4-FFF2-40B4-BE49-F238E27FC236}">
                <a16:creationId xmlns:a16="http://schemas.microsoft.com/office/drawing/2014/main" id="{86165C7C-C6A8-4B32-BA48-07D5F5C9C048}"/>
              </a:ext>
            </a:extLst>
          </p:cNvPr>
          <p:cNvGrpSpPr/>
          <p:nvPr/>
        </p:nvGrpSpPr>
        <p:grpSpPr>
          <a:xfrm>
            <a:off x="6330158" y="1160747"/>
            <a:ext cx="5467352" cy="4854031"/>
            <a:chOff x="6330158" y="1160747"/>
            <a:chExt cx="5467352" cy="4854031"/>
          </a:xfrm>
        </p:grpSpPr>
        <p:grpSp>
          <p:nvGrpSpPr>
            <p:cNvPr id="21" name="Group 20">
              <a:extLst>
                <a:ext uri="{FF2B5EF4-FFF2-40B4-BE49-F238E27FC236}">
                  <a16:creationId xmlns:a16="http://schemas.microsoft.com/office/drawing/2014/main" id="{3F8BC467-8CA0-4B0B-ADC1-18A96DF9B6F5}"/>
                </a:ext>
              </a:extLst>
            </p:cNvPr>
            <p:cNvGrpSpPr/>
            <p:nvPr/>
          </p:nvGrpSpPr>
          <p:grpSpPr>
            <a:xfrm>
              <a:off x="6330158" y="1160747"/>
              <a:ext cx="5467352" cy="4854031"/>
              <a:chOff x="1276348" y="1428750"/>
              <a:chExt cx="4414879" cy="4555581"/>
            </a:xfrm>
          </p:grpSpPr>
          <p:sp>
            <p:nvSpPr>
              <p:cNvPr id="22" name="Rectangle: Rounded Corners 21">
                <a:extLst>
                  <a:ext uri="{FF2B5EF4-FFF2-40B4-BE49-F238E27FC236}">
                    <a16:creationId xmlns:a16="http://schemas.microsoft.com/office/drawing/2014/main" id="{97669E9A-FDB3-4910-B071-85DB34F6A16D}"/>
                  </a:ext>
                </a:extLst>
              </p:cNvPr>
              <p:cNvSpPr/>
              <p:nvPr/>
            </p:nvSpPr>
            <p:spPr>
              <a:xfrm>
                <a:off x="1276348" y="1428750"/>
                <a:ext cx="4414879" cy="4555581"/>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0999F98-8C22-4471-984D-0CBEE662D003}"/>
                  </a:ext>
                </a:extLst>
              </p:cNvPr>
              <p:cNvSpPr/>
              <p:nvPr/>
            </p:nvSpPr>
            <p:spPr>
              <a:xfrm>
                <a:off x="1404940" y="1514474"/>
                <a:ext cx="4181477" cy="4412706"/>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317819C9-062F-4DE1-992A-C668232E2982}"/>
                </a:ext>
              </a:extLst>
            </p:cNvPr>
            <p:cNvSpPr txBox="1"/>
            <p:nvPr/>
          </p:nvSpPr>
          <p:spPr>
            <a:xfrm>
              <a:off x="8030214" y="1320792"/>
              <a:ext cx="2096690" cy="584775"/>
            </a:xfrm>
            <a:prstGeom prst="rect">
              <a:avLst/>
            </a:prstGeom>
            <a:noFill/>
          </p:spPr>
          <p:txBody>
            <a:bodyPr wrap="square">
              <a:spAutoFit/>
            </a:bodyPr>
            <a:lstStyle/>
            <a:p>
              <a:r>
                <a:rPr lang="en-US" sz="3200" b="1" i="1" dirty="0" err="1">
                  <a:solidFill>
                    <a:schemeClr val="accent6">
                      <a:lumMod val="50000"/>
                    </a:schemeClr>
                  </a:solidFill>
                  <a:effectLst/>
                  <a:latin typeface="Times New Roman" panose="02020603050405020304" pitchFamily="18" charset="0"/>
                  <a:ea typeface="Times New Roman" panose="02020603050405020304" pitchFamily="18" charset="0"/>
                </a:rPr>
                <a:t>Tổng</a:t>
              </a:r>
              <a:r>
                <a:rPr lang="en-US" sz="3200" b="1" i="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ea typeface="Times New Roman" panose="02020603050405020304" pitchFamily="18" charset="0"/>
                </a:rPr>
                <a:t>hợp</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endParaRPr lang="en-US" sz="3200" dirty="0">
                <a:solidFill>
                  <a:schemeClr val="accent6">
                    <a:lumMod val="50000"/>
                  </a:schemeClr>
                </a:solidFill>
              </a:endParaRPr>
            </a:p>
          </p:txBody>
        </p:sp>
        <p:sp>
          <p:nvSpPr>
            <p:cNvPr id="28" name="Arrow: Chevron 27">
              <a:extLst>
                <a:ext uri="{FF2B5EF4-FFF2-40B4-BE49-F238E27FC236}">
                  <a16:creationId xmlns:a16="http://schemas.microsoft.com/office/drawing/2014/main" id="{EFC79D10-2F03-4AF7-A7A8-49190B3B2136}"/>
                </a:ext>
              </a:extLst>
            </p:cNvPr>
            <p:cNvSpPr/>
            <p:nvPr/>
          </p:nvSpPr>
          <p:spPr>
            <a:xfrm rot="5400000">
              <a:off x="8926388" y="1718426"/>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a:extLst>
                <a:ext uri="{FF2B5EF4-FFF2-40B4-BE49-F238E27FC236}">
                  <a16:creationId xmlns:a16="http://schemas.microsoft.com/office/drawing/2014/main" id="{2E6F315D-B41D-4DA9-A5F5-D51E145C7ACC}"/>
                </a:ext>
              </a:extLst>
            </p:cNvPr>
            <p:cNvSpPr/>
            <p:nvPr/>
          </p:nvSpPr>
          <p:spPr>
            <a:xfrm rot="5400000">
              <a:off x="8926388" y="1903592"/>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1AF49E9E-8B30-47C6-A95C-7F40C40951F0}"/>
                </a:ext>
              </a:extLst>
            </p:cNvPr>
            <p:cNvSpPr txBox="1"/>
            <p:nvPr/>
          </p:nvSpPr>
          <p:spPr>
            <a:xfrm>
              <a:off x="6525124" y="2399250"/>
              <a:ext cx="5106870" cy="3539430"/>
            </a:xfrm>
            <a:prstGeom prst="rect">
              <a:avLst/>
            </a:prstGeom>
            <a:noFill/>
          </p:spPr>
          <p:txBody>
            <a:bodyPr wrap="square">
              <a:spAutoFit/>
            </a:bodyPr>
            <a:lstStyle/>
            <a:p>
              <a:pPr algn="ctr"/>
              <a:r>
                <a:rPr lang="en-US" sz="2800" dirty="0">
                  <a:solidFill>
                    <a:srgbClr val="0D0D0D"/>
                  </a:solidFill>
                  <a:effectLst/>
                  <a:latin typeface="Times New Roman" panose="02020603050405020304" pitchFamily="18" charset="0"/>
                  <a:ea typeface="Times New Roman" panose="02020603050405020304" pitchFamily="18" charset="0"/>
                </a:rPr>
                <a:t>Khi </a:t>
              </a:r>
              <a:r>
                <a:rPr lang="en-US" sz="2800" dirty="0" err="1">
                  <a:solidFill>
                    <a:srgbClr val="0D0D0D"/>
                  </a:solidFill>
                  <a:effectLst/>
                  <a:latin typeface="Times New Roman" panose="02020603050405020304" pitchFamily="18" charset="0"/>
                  <a:ea typeface="Times New Roman" panose="02020603050405020304" pitchFamily="18" charset="0"/>
                </a:rPr>
                <a:t>phân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tích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mặt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tục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sau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tích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mặt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biểu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tổng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hợp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rPr>
                <a:t>khái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quát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rPr>
                <a:t> dung ở </a:t>
              </a:r>
              <a:r>
                <a:rPr lang="en-US" sz="2800" dirty="0" err="1">
                  <a:solidFill>
                    <a:srgbClr val="0D0D0D"/>
                  </a:solidFill>
                  <a:effectLst/>
                  <a:latin typeface="Times New Roman" panose="02020603050405020304" pitchFamily="18" charset="0"/>
                  <a:ea typeface="Times New Roman" panose="02020603050405020304" pitchFamily="18" charset="0"/>
                </a:rPr>
                <a:t>cuối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rPr>
                <a:t> 2 (“</a:t>
              </a:r>
              <a:r>
                <a:rPr lang="en-US" sz="2800" i="1" dirty="0" err="1">
                  <a:solidFill>
                    <a:srgbClr val="0D0D0D"/>
                  </a:solidFill>
                  <a:effectLst/>
                  <a:latin typeface="Times New Roman" panose="02020603050405020304" pitchFamily="18" charset="0"/>
                  <a:ea typeface="Times New Roman" panose="02020603050405020304" pitchFamily="18" charset="0"/>
                </a:rPr>
                <a:t>Tóm</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lại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về</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nội</a:t>
              </a:r>
              <a:r>
                <a:rPr lang="en-US" sz="2800" i="1" dirty="0">
                  <a:solidFill>
                    <a:srgbClr val="0D0D0D"/>
                  </a:solidFill>
                  <a:effectLst/>
                  <a:latin typeface="Times New Roman" panose="02020603050405020304" pitchFamily="18" charset="0"/>
                  <a:ea typeface="Times New Roman" panose="02020603050405020304" pitchFamily="18" charset="0"/>
                </a:rPr>
                <a:t> dung, </a:t>
              </a:r>
              <a:r>
                <a:rPr lang="en-US" sz="2800" i="1" dirty="0" err="1">
                  <a:solidFill>
                    <a:srgbClr val="0D0D0D"/>
                  </a:solidFill>
                  <a:effectLst/>
                  <a:latin typeface="Times New Roman" panose="02020603050405020304" pitchFamily="18" charset="0"/>
                  <a:ea typeface="Times New Roman" panose="02020603050405020304" pitchFamily="18" charset="0"/>
                </a:rPr>
                <a:t>tục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ngữ</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là</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những</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sự</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nhận</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định</a:t>
              </a:r>
              <a:r>
                <a:rPr lang="en-US" sz="2800" i="1" dirty="0">
                  <a:solidFill>
                    <a:srgbClr val="0D0D0D"/>
                  </a:solidFill>
                  <a:effectLst/>
                  <a:latin typeface="Times New Roman" panose="02020603050405020304" pitchFamily="18" charset="0"/>
                  <a:ea typeface="Times New Roman" panose="02020603050405020304" pitchFamily="18" charset="0"/>
                </a:rPr>
                <a:t> […] </a:t>
              </a:r>
              <a:r>
                <a:rPr lang="en-US" sz="2800" i="1" dirty="0" err="1">
                  <a:solidFill>
                    <a:srgbClr val="0D0D0D"/>
                  </a:solidFill>
                  <a:effectLst/>
                  <a:latin typeface="Times New Roman" panose="02020603050405020304" pitchFamily="18" charset="0"/>
                  <a:ea typeface="Times New Roman" panose="02020603050405020304" pitchFamily="18" charset="0"/>
                </a:rPr>
                <a:t>đúc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kết</a:t>
              </a:r>
              <a:r>
                <a:rPr lang="en-US" sz="2800" i="1" dirty="0">
                  <a:solidFill>
                    <a:srgbClr val="0D0D0D"/>
                  </a:solidFill>
                  <a:effectLst/>
                  <a:latin typeface="Times New Roman" panose="02020603050405020304" pitchFamily="18" charset="0"/>
                  <a:ea typeface="Times New Roman" panose="02020603050405020304" pitchFamily="18" charset="0"/>
                </a:rPr>
                <a:t> qua </a:t>
              </a:r>
              <a:r>
                <a:rPr lang="en-US" sz="2800" i="1" dirty="0" err="1">
                  <a:solidFill>
                    <a:srgbClr val="0D0D0D"/>
                  </a:solidFill>
                  <a:effectLst/>
                  <a:latin typeface="Times New Roman" panose="02020603050405020304" pitchFamily="18" charset="0"/>
                  <a:ea typeface="Times New Roman" panose="02020603050405020304" pitchFamily="18" charset="0"/>
                </a:rPr>
                <a:t>nhiều</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thế</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hệ</a:t>
              </a:r>
              <a:r>
                <a:rPr lang="en-US" sz="2800" i="1"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grpSp>
    </p:spTree>
    <p:extLst>
      <p:ext uri="{BB962C8B-B14F-4D97-AF65-F5344CB8AC3E}">
        <p14:creationId xmlns:p14="http://schemas.microsoft.com/office/powerpoint/2010/main" val="2509207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AEB4104-C763-43F9-A02C-592628FB2CF6}"/>
              </a:ext>
            </a:extLst>
          </p:cNvPr>
          <p:cNvSpPr txBox="1"/>
          <p:nvPr/>
        </p:nvSpPr>
        <p:spPr>
          <a:xfrm>
            <a:off x="685800" y="283334"/>
            <a:ext cx="10833100" cy="523220"/>
          </a:xfrm>
          <a:prstGeom prst="rect">
            <a:avLst/>
          </a:prstGeom>
          <a:noFill/>
        </p:spPr>
        <p:txBody>
          <a:bodyPr wrap="square">
            <a:spAutoFit/>
          </a:bodyPr>
          <a:lstStyle/>
          <a:p>
            <a:r>
              <a:rPr lang="en-US" sz="2800" b="1" dirty="0">
                <a:solidFill>
                  <a:srgbClr val="0D0D0D"/>
                </a:solidFill>
                <a:effectLst/>
                <a:latin typeface="Times New Roman" panose="02020603050405020304" pitchFamily="18" charset="0"/>
                <a:ea typeface="Times New Roman" panose="02020603050405020304" pitchFamily="18" charset="0"/>
              </a:rPr>
              <a:t>1.</a:t>
            </a:r>
            <a:r>
              <a:rPr lang="en-US" sz="2800" b="1" dirty="0">
                <a:solidFill>
                  <a:srgbClr val="0070C0"/>
                </a:solidFill>
                <a:effectLst/>
                <a:latin typeface="Times New Roman" panose="02020603050405020304" pitchFamily="18" charset="0"/>
                <a:ea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rPr>
              <a:t>Vấn đề </a:t>
            </a:r>
            <a:r>
              <a:rPr lang="en-US" sz="2800" b="1" dirty="0" err="1">
                <a:solidFill>
                  <a:srgbClr val="0D0D0D"/>
                </a:solidFill>
                <a:effectLst/>
                <a:latin typeface="Times New Roman" panose="02020603050405020304" pitchFamily="18" charset="0"/>
                <a:ea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cứu</a:t>
            </a:r>
            <a:r>
              <a:rPr lang="en-US" sz="2800" b="1" dirty="0">
                <a:solidFill>
                  <a:srgbClr val="0D0D0D"/>
                </a:solidFill>
                <a:effectLst/>
                <a:latin typeface="Times New Roman" panose="02020603050405020304" pitchFamily="18" charset="0"/>
                <a:ea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rPr>
              <a:t>của bài báo cáo</a:t>
            </a:r>
            <a:endParaRPr lang="en-US" sz="2800" dirty="0"/>
          </a:p>
        </p:txBody>
      </p:sp>
      <p:grpSp>
        <p:nvGrpSpPr>
          <p:cNvPr id="23" name="Group 22">
            <a:extLst>
              <a:ext uri="{FF2B5EF4-FFF2-40B4-BE49-F238E27FC236}">
                <a16:creationId xmlns:a16="http://schemas.microsoft.com/office/drawing/2014/main" id="{BB1D791B-868E-41BF-934E-A4044CE959EC}"/>
              </a:ext>
            </a:extLst>
          </p:cNvPr>
          <p:cNvGrpSpPr/>
          <p:nvPr/>
        </p:nvGrpSpPr>
        <p:grpSpPr>
          <a:xfrm>
            <a:off x="524286" y="1175969"/>
            <a:ext cx="5467352" cy="4854031"/>
            <a:chOff x="524286" y="1175969"/>
            <a:chExt cx="5467352" cy="4854031"/>
          </a:xfrm>
        </p:grpSpPr>
        <p:grpSp>
          <p:nvGrpSpPr>
            <p:cNvPr id="3" name="Group 2">
              <a:extLst>
                <a:ext uri="{FF2B5EF4-FFF2-40B4-BE49-F238E27FC236}">
                  <a16:creationId xmlns:a16="http://schemas.microsoft.com/office/drawing/2014/main" id="{B61693A8-5D8D-4847-8E74-B615723C7ACD}"/>
                </a:ext>
              </a:extLst>
            </p:cNvPr>
            <p:cNvGrpSpPr/>
            <p:nvPr/>
          </p:nvGrpSpPr>
          <p:grpSpPr>
            <a:xfrm>
              <a:off x="524286" y="1175969"/>
              <a:ext cx="5467352" cy="4854031"/>
              <a:chOff x="1276348" y="1428750"/>
              <a:chExt cx="4414879" cy="4555581"/>
            </a:xfrm>
          </p:grpSpPr>
          <p:sp>
            <p:nvSpPr>
              <p:cNvPr id="7" name="Rectangle: Rounded Corners 6">
                <a:extLst>
                  <a:ext uri="{FF2B5EF4-FFF2-40B4-BE49-F238E27FC236}">
                    <a16:creationId xmlns:a16="http://schemas.microsoft.com/office/drawing/2014/main" id="{5B584A59-6BD3-47AB-8E96-29BA2705A94B}"/>
                  </a:ext>
                </a:extLst>
              </p:cNvPr>
              <p:cNvSpPr/>
              <p:nvPr/>
            </p:nvSpPr>
            <p:spPr>
              <a:xfrm>
                <a:off x="1276348" y="1428750"/>
                <a:ext cx="4414879" cy="4555581"/>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F962512-22E8-49EA-8FCC-4D621B745064}"/>
                  </a:ext>
                </a:extLst>
              </p:cNvPr>
              <p:cNvSpPr/>
              <p:nvPr/>
            </p:nvSpPr>
            <p:spPr>
              <a:xfrm>
                <a:off x="1404940" y="1514474"/>
                <a:ext cx="4181477" cy="4412706"/>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29E6FF0B-CE5E-4F02-B1AC-19A94A6EACC2}"/>
                </a:ext>
              </a:extLst>
            </p:cNvPr>
            <p:cNvSpPr txBox="1"/>
            <p:nvPr/>
          </p:nvSpPr>
          <p:spPr>
            <a:xfrm>
              <a:off x="979106" y="1491706"/>
              <a:ext cx="4557711" cy="3874587"/>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CBE103A9-2E42-4865-B257-56E673735D77}"/>
              </a:ext>
            </a:extLst>
          </p:cNvPr>
          <p:cNvGrpSpPr/>
          <p:nvPr/>
        </p:nvGrpSpPr>
        <p:grpSpPr>
          <a:xfrm>
            <a:off x="6330158" y="1160747"/>
            <a:ext cx="5467352" cy="4854031"/>
            <a:chOff x="6330158" y="1160747"/>
            <a:chExt cx="5467352" cy="4854031"/>
          </a:xfrm>
        </p:grpSpPr>
        <p:grpSp>
          <p:nvGrpSpPr>
            <p:cNvPr id="9" name="Group 8">
              <a:extLst>
                <a:ext uri="{FF2B5EF4-FFF2-40B4-BE49-F238E27FC236}">
                  <a16:creationId xmlns:a16="http://schemas.microsoft.com/office/drawing/2014/main" id="{04453249-AB41-420B-A7CF-15EA49412170}"/>
                </a:ext>
              </a:extLst>
            </p:cNvPr>
            <p:cNvGrpSpPr/>
            <p:nvPr/>
          </p:nvGrpSpPr>
          <p:grpSpPr>
            <a:xfrm>
              <a:off x="6330158" y="1160747"/>
              <a:ext cx="5467352" cy="4854031"/>
              <a:chOff x="6330158" y="1160747"/>
              <a:chExt cx="5467352" cy="4854031"/>
            </a:xfrm>
          </p:grpSpPr>
          <p:grpSp>
            <p:nvGrpSpPr>
              <p:cNvPr id="10" name="Group 9">
                <a:extLst>
                  <a:ext uri="{FF2B5EF4-FFF2-40B4-BE49-F238E27FC236}">
                    <a16:creationId xmlns:a16="http://schemas.microsoft.com/office/drawing/2014/main" id="{9BCEEE32-2DF0-4720-B19D-C76B46541690}"/>
                  </a:ext>
                </a:extLst>
              </p:cNvPr>
              <p:cNvGrpSpPr/>
              <p:nvPr/>
            </p:nvGrpSpPr>
            <p:grpSpPr>
              <a:xfrm>
                <a:off x="6330158" y="1160747"/>
                <a:ext cx="5467352" cy="4854031"/>
                <a:chOff x="1276348" y="1428750"/>
                <a:chExt cx="4414879" cy="4555581"/>
              </a:xfrm>
            </p:grpSpPr>
            <p:sp>
              <p:nvSpPr>
                <p:cNvPr id="13" name="Rectangle: Rounded Corners 12">
                  <a:extLst>
                    <a:ext uri="{FF2B5EF4-FFF2-40B4-BE49-F238E27FC236}">
                      <a16:creationId xmlns:a16="http://schemas.microsoft.com/office/drawing/2014/main" id="{E02718E1-83B9-4ECC-A746-10255E03777D}"/>
                    </a:ext>
                  </a:extLst>
                </p:cNvPr>
                <p:cNvSpPr/>
                <p:nvPr/>
              </p:nvSpPr>
              <p:spPr>
                <a:xfrm>
                  <a:off x="1276348" y="1428750"/>
                  <a:ext cx="4414879" cy="4555581"/>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0E4C5B6-7BC4-4E4B-98E5-9066F122608F}"/>
                    </a:ext>
                  </a:extLst>
                </p:cNvPr>
                <p:cNvSpPr/>
                <p:nvPr/>
              </p:nvSpPr>
              <p:spPr>
                <a:xfrm>
                  <a:off x="1404940" y="1514474"/>
                  <a:ext cx="4181477" cy="4412706"/>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Arrow: Chevron 10">
                <a:extLst>
                  <a:ext uri="{FF2B5EF4-FFF2-40B4-BE49-F238E27FC236}">
                    <a16:creationId xmlns:a16="http://schemas.microsoft.com/office/drawing/2014/main" id="{159F8DE3-90ED-4241-942C-F77FE4339187}"/>
                  </a:ext>
                </a:extLst>
              </p:cNvPr>
              <p:cNvSpPr/>
              <p:nvPr/>
            </p:nvSpPr>
            <p:spPr>
              <a:xfrm rot="5400000">
                <a:off x="8926388" y="1718426"/>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8E4E5CBF-9A78-4E4F-8E38-E3A115B4EFE2}"/>
                  </a:ext>
                </a:extLst>
              </p:cNvPr>
              <p:cNvSpPr/>
              <p:nvPr/>
            </p:nvSpPr>
            <p:spPr>
              <a:xfrm rot="5400000">
                <a:off x="8926388" y="1903592"/>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A84D39E6-8789-4BA9-B40B-914C54104092}"/>
                </a:ext>
              </a:extLst>
            </p:cNvPr>
            <p:cNvSpPr txBox="1"/>
            <p:nvPr/>
          </p:nvSpPr>
          <p:spPr>
            <a:xfrm>
              <a:off x="7359794" y="1269634"/>
              <a:ext cx="3408080" cy="523220"/>
            </a:xfrm>
            <a:prstGeom prst="rect">
              <a:avLst/>
            </a:prstGeom>
            <a:noFill/>
          </p:spPr>
          <p:txBody>
            <a:bodyPr wrap="square">
              <a:spAutoFit/>
            </a:bodyPr>
            <a:lstStyle/>
            <a:p>
              <a:pPr algn="ctr"/>
              <a:r>
                <a:rPr lang="en-US" sz="2800" b="1" dirty="0" err="1">
                  <a:solidFill>
                    <a:srgbClr val="0D0D0D"/>
                  </a:solidFill>
                  <a:effectLst/>
                  <a:latin typeface="Times New Roman" panose="02020603050405020304" pitchFamily="18" charset="0"/>
                  <a:ea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hỏi</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cứu</a:t>
              </a:r>
              <a:endParaRPr lang="en-US" sz="2800" b="1" dirty="0"/>
            </a:p>
          </p:txBody>
        </p:sp>
        <p:sp>
          <p:nvSpPr>
            <p:cNvPr id="22" name="TextBox 21">
              <a:extLst>
                <a:ext uri="{FF2B5EF4-FFF2-40B4-BE49-F238E27FC236}">
                  <a16:creationId xmlns:a16="http://schemas.microsoft.com/office/drawing/2014/main" id="{23E5B702-89A8-4E07-AD85-37730B26B180}"/>
                </a:ext>
              </a:extLst>
            </p:cNvPr>
            <p:cNvSpPr txBox="1"/>
            <p:nvPr/>
          </p:nvSpPr>
          <p:spPr>
            <a:xfrm>
              <a:off x="6836228" y="2569213"/>
              <a:ext cx="4528457" cy="288803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24492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7EF3A0-568B-444D-99FC-58A9B7D51602}"/>
              </a:ext>
            </a:extLst>
          </p:cNvPr>
          <p:cNvSpPr txBox="1"/>
          <p:nvPr/>
        </p:nvSpPr>
        <p:spPr>
          <a:xfrm>
            <a:off x="685800" y="361369"/>
            <a:ext cx="108331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7A8010A-036E-4FC7-96D5-A7F211E940F9}"/>
              </a:ext>
            </a:extLst>
          </p:cNvPr>
          <p:cNvGraphicFramePr>
            <a:graphicFrameLocks noGrp="1"/>
          </p:cNvGraphicFramePr>
          <p:nvPr>
            <p:extLst>
              <p:ext uri="{D42A27DB-BD31-4B8C-83A1-F6EECF244321}">
                <p14:modId xmlns:p14="http://schemas.microsoft.com/office/powerpoint/2010/main" val="2489133875"/>
              </p:ext>
            </p:extLst>
          </p:nvPr>
        </p:nvGraphicFramePr>
        <p:xfrm>
          <a:off x="685800" y="1130300"/>
          <a:ext cx="10833100" cy="4813935"/>
        </p:xfrm>
        <a:graphic>
          <a:graphicData uri="http://schemas.openxmlformats.org/drawingml/2006/table">
            <a:tbl>
              <a:tblPr firstRow="1" firstCol="1" bandRow="1"/>
              <a:tblGrid>
                <a:gridCol w="3561541">
                  <a:extLst>
                    <a:ext uri="{9D8B030D-6E8A-4147-A177-3AD203B41FA5}">
                      <a16:colId xmlns:a16="http://schemas.microsoft.com/office/drawing/2014/main" val="3610903647"/>
                    </a:ext>
                  </a:extLst>
                </a:gridCol>
                <a:gridCol w="7271559">
                  <a:extLst>
                    <a:ext uri="{9D8B030D-6E8A-4147-A177-3AD203B41FA5}">
                      <a16:colId xmlns:a16="http://schemas.microsoft.com/office/drawing/2014/main" val="1553371781"/>
                    </a:ext>
                  </a:extLst>
                </a:gridCol>
              </a:tblGrid>
              <a:tr h="147200">
                <a:tc>
                  <a:txBody>
                    <a:bodyPr/>
                    <a:lstStyle/>
                    <a:p>
                      <a:pPr algn="ct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Ý chính</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 dung khái quát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611631"/>
                  </a:ext>
                </a:extLst>
              </a:tr>
              <a:tr h="933143">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Cơ sở lí luận</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Khái niệm câu đố dân gian, hát đố dân gian, phương thức biểu đạt; ý nghĩa của việc tìm hiểu phương thức biểu đạt của câu đố, hát đố dân gian về tự nhiên của một số dân tộc miền núi phía Bắc.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3235728"/>
                  </a:ext>
                </a:extLst>
              </a:tr>
              <a:tr h="1247520">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Câu đố - khám phá hiện thực và trực giác bằng trực giác và liên tưởng</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sôs</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631907"/>
                  </a:ext>
                </a:extLst>
              </a:tr>
            </a:tbl>
          </a:graphicData>
        </a:graphic>
      </p:graphicFrame>
    </p:spTree>
    <p:extLst>
      <p:ext uri="{BB962C8B-B14F-4D97-AF65-F5344CB8AC3E}">
        <p14:creationId xmlns:p14="http://schemas.microsoft.com/office/powerpoint/2010/main" val="160859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7EF3A0-568B-444D-99FC-58A9B7D51602}"/>
              </a:ext>
            </a:extLst>
          </p:cNvPr>
          <p:cNvSpPr txBox="1"/>
          <p:nvPr/>
        </p:nvSpPr>
        <p:spPr>
          <a:xfrm>
            <a:off x="685800" y="361369"/>
            <a:ext cx="10833100"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Tóm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7A8010A-036E-4FC7-96D5-A7F211E940F9}"/>
              </a:ext>
            </a:extLst>
          </p:cNvPr>
          <p:cNvGraphicFramePr>
            <a:graphicFrameLocks noGrp="1"/>
          </p:cNvGraphicFramePr>
          <p:nvPr>
            <p:extLst>
              <p:ext uri="{D42A27DB-BD31-4B8C-83A1-F6EECF244321}">
                <p14:modId xmlns:p14="http://schemas.microsoft.com/office/powerpoint/2010/main" val="1685283297"/>
              </p:ext>
            </p:extLst>
          </p:nvPr>
        </p:nvGraphicFramePr>
        <p:xfrm>
          <a:off x="679450" y="1032103"/>
          <a:ext cx="10833100" cy="4813935"/>
        </p:xfrm>
        <a:graphic>
          <a:graphicData uri="http://schemas.openxmlformats.org/drawingml/2006/table">
            <a:tbl>
              <a:tblPr firstRow="1" firstCol="1" bandRow="1"/>
              <a:tblGrid>
                <a:gridCol w="3561541">
                  <a:extLst>
                    <a:ext uri="{9D8B030D-6E8A-4147-A177-3AD203B41FA5}">
                      <a16:colId xmlns:a16="http://schemas.microsoft.com/office/drawing/2014/main" val="3610903647"/>
                    </a:ext>
                  </a:extLst>
                </a:gridCol>
                <a:gridCol w="7271559">
                  <a:extLst>
                    <a:ext uri="{9D8B030D-6E8A-4147-A177-3AD203B41FA5}">
                      <a16:colId xmlns:a16="http://schemas.microsoft.com/office/drawing/2014/main" val="1553371781"/>
                    </a:ext>
                  </a:extLst>
                </a:gridCol>
              </a:tblGrid>
              <a:tr h="147200">
                <a:tc>
                  <a:txBody>
                    <a:bodyPr/>
                    <a:lstStyle/>
                    <a:p>
                      <a:pPr algn="ct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Ý chính</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 dung khái quát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611631"/>
                  </a:ext>
                </a:extLst>
              </a:tr>
              <a:tr h="1090332">
                <a:tc>
                  <a:txBody>
                    <a:bodyPr/>
                    <a:lstStyle/>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xúc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logic,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62582"/>
                  </a:ext>
                </a:extLst>
              </a:tr>
              <a:tr h="933143">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 Kết luận</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314" marR="47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88799"/>
                  </a:ext>
                </a:extLst>
              </a:tr>
            </a:tbl>
          </a:graphicData>
        </a:graphic>
      </p:graphicFrame>
    </p:spTree>
    <p:extLst>
      <p:ext uri="{BB962C8B-B14F-4D97-AF65-F5344CB8AC3E}">
        <p14:creationId xmlns:p14="http://schemas.microsoft.com/office/powerpoint/2010/main" val="274617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59405-45C6-4A31-BDCE-A980C56FC2B6}"/>
              </a:ext>
            </a:extLst>
          </p:cNvPr>
          <p:cNvSpPr txBox="1"/>
          <p:nvPr/>
        </p:nvSpPr>
        <p:spPr>
          <a:xfrm>
            <a:off x="685800" y="410356"/>
            <a:ext cx="10833100" cy="55643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F1489D0-36BE-4547-A06A-38E065AE6388}"/>
              </a:ext>
            </a:extLst>
          </p:cNvPr>
          <p:cNvGrpSpPr/>
          <p:nvPr/>
        </p:nvGrpSpPr>
        <p:grpSpPr>
          <a:xfrm>
            <a:off x="1843088" y="1028700"/>
            <a:ext cx="8505824" cy="5105399"/>
            <a:chOff x="1044575" y="1028700"/>
            <a:chExt cx="8505824" cy="5105399"/>
          </a:xfrm>
        </p:grpSpPr>
        <p:sp>
          <p:nvSpPr>
            <p:cNvPr id="6" name="Arrow: Right 5">
              <a:extLst>
                <a:ext uri="{FF2B5EF4-FFF2-40B4-BE49-F238E27FC236}">
                  <a16:creationId xmlns:a16="http://schemas.microsoft.com/office/drawing/2014/main" id="{3C0227B2-95FB-4618-9BC0-B5838C11CFDC}"/>
                </a:ext>
              </a:extLst>
            </p:cNvPr>
            <p:cNvSpPr/>
            <p:nvPr/>
          </p:nvSpPr>
          <p:spPr>
            <a:xfrm>
              <a:off x="2641599" y="1028700"/>
              <a:ext cx="6908800" cy="5105399"/>
            </a:xfrm>
            <a:prstGeom prst="rightArrow">
              <a:avLst/>
            </a:prstGeom>
            <a:solidFill>
              <a:schemeClr val="accent4">
                <a:lumMod val="20000"/>
                <a:lumOff val="8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D6F606AE-816C-4028-A954-A31AF3E6550E}"/>
                </a:ext>
              </a:extLst>
            </p:cNvPr>
            <p:cNvSpPr/>
            <p:nvPr/>
          </p:nvSpPr>
          <p:spPr>
            <a:xfrm>
              <a:off x="1044575" y="2185988"/>
              <a:ext cx="3975099" cy="2828925"/>
            </a:xfrm>
            <a:custGeom>
              <a:avLst/>
              <a:gdLst>
                <a:gd name="connsiteX0" fmla="*/ 0 w 3305175"/>
                <a:gd name="connsiteY0" fmla="*/ 300043 h 1800224"/>
                <a:gd name="connsiteX1" fmla="*/ 300043 w 3305175"/>
                <a:gd name="connsiteY1" fmla="*/ 0 h 1800224"/>
                <a:gd name="connsiteX2" fmla="*/ 3005132 w 3305175"/>
                <a:gd name="connsiteY2" fmla="*/ 0 h 1800224"/>
                <a:gd name="connsiteX3" fmla="*/ 3305175 w 3305175"/>
                <a:gd name="connsiteY3" fmla="*/ 300043 h 1800224"/>
                <a:gd name="connsiteX4" fmla="*/ 3305175 w 3305175"/>
                <a:gd name="connsiteY4" fmla="*/ 1500181 h 1800224"/>
                <a:gd name="connsiteX5" fmla="*/ 3005132 w 3305175"/>
                <a:gd name="connsiteY5" fmla="*/ 1800224 h 1800224"/>
                <a:gd name="connsiteX6" fmla="*/ 300043 w 3305175"/>
                <a:gd name="connsiteY6" fmla="*/ 1800224 h 1800224"/>
                <a:gd name="connsiteX7" fmla="*/ 0 w 3305175"/>
                <a:gd name="connsiteY7" fmla="*/ 1500181 h 1800224"/>
                <a:gd name="connsiteX8" fmla="*/ 0 w 3305175"/>
                <a:gd name="connsiteY8" fmla="*/ 300043 h 18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175" h="1800224">
                  <a:moveTo>
                    <a:pt x="0" y="300043"/>
                  </a:moveTo>
                  <a:cubicBezTo>
                    <a:pt x="0" y="134334"/>
                    <a:pt x="134334" y="0"/>
                    <a:pt x="300043" y="0"/>
                  </a:cubicBezTo>
                  <a:lnTo>
                    <a:pt x="3005132" y="0"/>
                  </a:lnTo>
                  <a:cubicBezTo>
                    <a:pt x="3170841" y="0"/>
                    <a:pt x="3305175" y="134334"/>
                    <a:pt x="3305175" y="300043"/>
                  </a:cubicBezTo>
                  <a:lnTo>
                    <a:pt x="3305175" y="1500181"/>
                  </a:lnTo>
                  <a:cubicBezTo>
                    <a:pt x="3305175" y="1665890"/>
                    <a:pt x="3170841" y="1800224"/>
                    <a:pt x="3005132" y="1800224"/>
                  </a:cubicBezTo>
                  <a:lnTo>
                    <a:pt x="300043" y="1800224"/>
                  </a:lnTo>
                  <a:cubicBezTo>
                    <a:pt x="134334" y="1800224"/>
                    <a:pt x="0" y="1665890"/>
                    <a:pt x="0" y="1500181"/>
                  </a:cubicBezTo>
                  <a:lnTo>
                    <a:pt x="0" y="30004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1700" tIns="171700" rIns="171700" bIns="171700" numCol="1" spcCol="1270" anchor="ctr" anchorCtr="0">
              <a:noAutofit/>
            </a:bodyPr>
            <a:lstStyle/>
            <a:p>
              <a:pPr marL="0" lvl="0" indent="0" algn="ctr" defTabSz="9779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Nội</a:t>
              </a:r>
              <a:r>
                <a:rPr lang="en-US" sz="3200" kern="1200" dirty="0">
                  <a:latin typeface="Times New Roman" panose="02020603050405020304" pitchFamily="18" charset="0"/>
                  <a:cs typeface="Times New Roman" panose="02020603050405020304" pitchFamily="18" charset="0"/>
                </a:rPr>
                <a:t> dung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phần</a:t>
              </a:r>
              <a:r>
                <a:rPr lang="en-US" sz="3200"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Tóm</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tắt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hỏi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pháp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p>
          </p:txBody>
        </p:sp>
        <p:sp>
          <p:nvSpPr>
            <p:cNvPr id="8" name="Freeform: Shape 7">
              <a:extLst>
                <a:ext uri="{FF2B5EF4-FFF2-40B4-BE49-F238E27FC236}">
                  <a16:creationId xmlns:a16="http://schemas.microsoft.com/office/drawing/2014/main" id="{8DF89886-E9AF-44EF-B72D-1219F329C1DD}"/>
                </a:ext>
              </a:extLst>
            </p:cNvPr>
            <p:cNvSpPr/>
            <p:nvPr/>
          </p:nvSpPr>
          <p:spPr>
            <a:xfrm>
              <a:off x="5168901" y="2185988"/>
              <a:ext cx="4124322" cy="2828925"/>
            </a:xfrm>
            <a:custGeom>
              <a:avLst/>
              <a:gdLst>
                <a:gd name="connsiteX0" fmla="*/ 0 w 3305175"/>
                <a:gd name="connsiteY0" fmla="*/ 300043 h 1800224"/>
                <a:gd name="connsiteX1" fmla="*/ 300043 w 3305175"/>
                <a:gd name="connsiteY1" fmla="*/ 0 h 1800224"/>
                <a:gd name="connsiteX2" fmla="*/ 3005132 w 3305175"/>
                <a:gd name="connsiteY2" fmla="*/ 0 h 1800224"/>
                <a:gd name="connsiteX3" fmla="*/ 3305175 w 3305175"/>
                <a:gd name="connsiteY3" fmla="*/ 300043 h 1800224"/>
                <a:gd name="connsiteX4" fmla="*/ 3305175 w 3305175"/>
                <a:gd name="connsiteY4" fmla="*/ 1500181 h 1800224"/>
                <a:gd name="connsiteX5" fmla="*/ 3005132 w 3305175"/>
                <a:gd name="connsiteY5" fmla="*/ 1800224 h 1800224"/>
                <a:gd name="connsiteX6" fmla="*/ 300043 w 3305175"/>
                <a:gd name="connsiteY6" fmla="*/ 1800224 h 1800224"/>
                <a:gd name="connsiteX7" fmla="*/ 0 w 3305175"/>
                <a:gd name="connsiteY7" fmla="*/ 1500181 h 1800224"/>
                <a:gd name="connsiteX8" fmla="*/ 0 w 3305175"/>
                <a:gd name="connsiteY8" fmla="*/ 300043 h 18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175" h="1800224">
                  <a:moveTo>
                    <a:pt x="0" y="300043"/>
                  </a:moveTo>
                  <a:cubicBezTo>
                    <a:pt x="0" y="134334"/>
                    <a:pt x="134334" y="0"/>
                    <a:pt x="300043" y="0"/>
                  </a:cubicBezTo>
                  <a:lnTo>
                    <a:pt x="3005132" y="0"/>
                  </a:lnTo>
                  <a:cubicBezTo>
                    <a:pt x="3170841" y="0"/>
                    <a:pt x="3305175" y="134334"/>
                    <a:pt x="3305175" y="300043"/>
                  </a:cubicBezTo>
                  <a:lnTo>
                    <a:pt x="3305175" y="1500181"/>
                  </a:lnTo>
                  <a:cubicBezTo>
                    <a:pt x="3305175" y="1665890"/>
                    <a:pt x="3170841" y="1800224"/>
                    <a:pt x="3005132" y="1800224"/>
                  </a:cubicBezTo>
                  <a:lnTo>
                    <a:pt x="300043" y="1800224"/>
                  </a:lnTo>
                  <a:cubicBezTo>
                    <a:pt x="134334" y="1800224"/>
                    <a:pt x="0" y="1665890"/>
                    <a:pt x="0" y="1500181"/>
                  </a:cubicBezTo>
                  <a:lnTo>
                    <a:pt x="0" y="300043"/>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71700" tIns="171700" rIns="171700" bIns="171700" numCol="1" spcCol="1270" anchor="ctr" anchorCtr="0">
              <a:noAutofit/>
            </a:bodyPr>
            <a:lstStyle/>
            <a:p>
              <a:pPr marL="0" lvl="0" indent="0" algn="ctr" defTabSz="9779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Nội</a:t>
              </a:r>
              <a:r>
                <a:rPr lang="en-US" sz="3200" kern="1200" dirty="0">
                  <a:latin typeface="Times New Roman" panose="02020603050405020304" pitchFamily="18" charset="0"/>
                  <a:cs typeface="Times New Roman" panose="02020603050405020304" pitchFamily="18" charset="0"/>
                </a:rPr>
                <a:t> dung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phần</a:t>
              </a:r>
              <a:r>
                <a:rPr lang="en-US" sz="3200"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Kết</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luận</a:t>
              </a:r>
              <a:r>
                <a:rPr lang="en-US" sz="3200" i="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hỏi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đặt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ở </a:t>
              </a:r>
              <a:r>
                <a:rPr lang="en-US" sz="3200" kern="1200" dirty="0" err="1">
                  <a:latin typeface="Times New Roman" panose="02020603050405020304" pitchFamily="18" charset="0"/>
                  <a:cs typeface="Times New Roman" panose="02020603050405020304" pitchFamily="18" charset="0"/>
                </a:rPr>
                <a:t>phần</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Tóm</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tắt</a:t>
              </a:r>
              <a:r>
                <a:rPr lang="en-US" sz="3200" i="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04206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B47959-8FD4-4B9C-8B71-8397DE76D7D3}"/>
              </a:ext>
            </a:extLst>
          </p:cNvPr>
          <p:cNvSpPr txBox="1"/>
          <p:nvPr/>
        </p:nvSpPr>
        <p:spPr>
          <a:xfrm>
            <a:off x="679450" y="420144"/>
            <a:ext cx="10833100" cy="55643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25617ADD-6E09-4509-8907-ABA5C306C342}"/>
              </a:ext>
            </a:extLst>
          </p:cNvPr>
          <p:cNvGrpSpPr/>
          <p:nvPr/>
        </p:nvGrpSpPr>
        <p:grpSpPr>
          <a:xfrm>
            <a:off x="2956557" y="1556264"/>
            <a:ext cx="6278885" cy="3088442"/>
            <a:chOff x="3276355" y="1884877"/>
            <a:chExt cx="6278885" cy="3088442"/>
          </a:xfrm>
        </p:grpSpPr>
        <p:sp>
          <p:nvSpPr>
            <p:cNvPr id="6" name="Oval 5">
              <a:extLst>
                <a:ext uri="{FF2B5EF4-FFF2-40B4-BE49-F238E27FC236}">
                  <a16:creationId xmlns:a16="http://schemas.microsoft.com/office/drawing/2014/main" id="{38FD1D2A-5611-4BDD-B9D2-936E889DD3B4}"/>
                </a:ext>
              </a:extLst>
            </p:cNvPr>
            <p:cNvSpPr/>
            <p:nvPr/>
          </p:nvSpPr>
          <p:spPr>
            <a:xfrm>
              <a:off x="6467098" y="1885221"/>
              <a:ext cx="3088142" cy="308809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B81BD8DE-7D61-44D6-B862-99164BD8E8FD}"/>
                </a:ext>
              </a:extLst>
            </p:cNvPr>
            <p:cNvSpPr/>
            <p:nvPr/>
          </p:nvSpPr>
          <p:spPr>
            <a:xfrm>
              <a:off x="6569990" y="1988175"/>
              <a:ext cx="2881671" cy="2882188"/>
            </a:xfrm>
            <a:custGeom>
              <a:avLst/>
              <a:gdLst>
                <a:gd name="connsiteX0" fmla="*/ 0 w 2881671"/>
                <a:gd name="connsiteY0" fmla="*/ 1441094 h 2882188"/>
                <a:gd name="connsiteX1" fmla="*/ 1440836 w 2881671"/>
                <a:gd name="connsiteY1" fmla="*/ 0 h 2882188"/>
                <a:gd name="connsiteX2" fmla="*/ 2881672 w 2881671"/>
                <a:gd name="connsiteY2" fmla="*/ 1441094 h 2882188"/>
                <a:gd name="connsiteX3" fmla="*/ 1440836 w 2881671"/>
                <a:gd name="connsiteY3" fmla="*/ 2882188 h 2882188"/>
                <a:gd name="connsiteX4" fmla="*/ 0 w 2881671"/>
                <a:gd name="connsiteY4" fmla="*/ 1441094 h 28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671" h="2882188">
                  <a:moveTo>
                    <a:pt x="0" y="1441094"/>
                  </a:moveTo>
                  <a:cubicBezTo>
                    <a:pt x="0" y="645200"/>
                    <a:pt x="645084" y="0"/>
                    <a:pt x="1440836" y="0"/>
                  </a:cubicBezTo>
                  <a:cubicBezTo>
                    <a:pt x="2236588" y="0"/>
                    <a:pt x="2881672" y="645200"/>
                    <a:pt x="2881672" y="1441094"/>
                  </a:cubicBezTo>
                  <a:cubicBezTo>
                    <a:pt x="2881672" y="2236988"/>
                    <a:pt x="2236588" y="2882188"/>
                    <a:pt x="1440836" y="2882188"/>
                  </a:cubicBezTo>
                  <a:cubicBezTo>
                    <a:pt x="645084" y="2882188"/>
                    <a:pt x="0" y="2236988"/>
                    <a:pt x="0" y="1441094"/>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246" tIns="458809" rIns="457872" bIns="458808"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Times New Roman" panose="02020603050405020304" pitchFamily="18" charset="0"/>
                  <a:cs typeface="Times New Roman" panose="02020603050405020304" pitchFamily="18" charset="0"/>
                </a:rPr>
                <a:t>*</a:t>
              </a:r>
              <a:r>
                <a:rPr lang="en-US" sz="3700" kern="1200" dirty="0" err="1">
                  <a:latin typeface="Times New Roman" panose="02020603050405020304" pitchFamily="18" charset="0"/>
                  <a:cs typeface="Times New Roman" panose="02020603050405020304" pitchFamily="18" charset="0"/>
                </a:rPr>
                <a:t>Phương</a:t>
              </a:r>
              <a:r>
                <a:rPr lang="en-US" sz="3700" kern="1200" dirty="0">
                  <a:latin typeface="Times New Roman" panose="02020603050405020304" pitchFamily="18" charset="0"/>
                  <a:cs typeface="Times New Roman" panose="02020603050405020304" pitchFamily="18" charset="0"/>
                </a:rPr>
                <a:t> </a:t>
              </a:r>
              <a:r>
                <a:rPr lang="en-US" sz="3700" kern="1200" dirty="0" err="1">
                  <a:latin typeface="Times New Roman" panose="02020603050405020304" pitchFamily="18" charset="0"/>
                  <a:cs typeface="Times New Roman" panose="02020603050405020304" pitchFamily="18" charset="0"/>
                </a:rPr>
                <a:t>pháp</a:t>
              </a:r>
              <a:r>
                <a:rPr lang="en-US" sz="3700" kern="1200" dirty="0">
                  <a:latin typeface="Times New Roman" panose="02020603050405020304" pitchFamily="18" charset="0"/>
                  <a:cs typeface="Times New Roman" panose="02020603050405020304" pitchFamily="18" charset="0"/>
                </a:rPr>
                <a:t> </a:t>
              </a:r>
              <a:r>
                <a:rPr lang="en-US" sz="3700" kern="1200" dirty="0" err="1">
                  <a:latin typeface="Times New Roman" panose="02020603050405020304" pitchFamily="18" charset="0"/>
                  <a:cs typeface="Times New Roman" panose="02020603050405020304" pitchFamily="18" charset="0"/>
                </a:rPr>
                <a:t>phân</a:t>
              </a:r>
              <a:r>
                <a:rPr lang="en-US" sz="3700" kern="1200" dirty="0">
                  <a:latin typeface="Times New Roman" panose="02020603050405020304" pitchFamily="18" charset="0"/>
                  <a:cs typeface="Times New Roman" panose="02020603050405020304" pitchFamily="18" charset="0"/>
                </a:rPr>
                <a:t> </a:t>
              </a:r>
              <a:r>
                <a:rPr lang="en-US" sz="3700" kern="1200" dirty="0" err="1">
                  <a:latin typeface="Times New Roman" panose="02020603050405020304" pitchFamily="18" charset="0"/>
                  <a:cs typeface="Times New Roman" panose="02020603050405020304" pitchFamily="18" charset="0"/>
                </a:rPr>
                <a:t>tích</a:t>
              </a:r>
              <a:r>
                <a:rPr lang="en-US" sz="3700" kern="1200" dirty="0">
                  <a:latin typeface="Times New Roman" panose="02020603050405020304" pitchFamily="18" charset="0"/>
                  <a:cs typeface="Times New Roman" panose="02020603050405020304" pitchFamily="18" charset="0"/>
                </a:rPr>
                <a:t> </a:t>
              </a:r>
              <a:r>
                <a:rPr lang="en-US" sz="3700" kern="1200" dirty="0" err="1">
                  <a:latin typeface="Times New Roman" panose="02020603050405020304" pitchFamily="18" charset="0"/>
                  <a:cs typeface="Times New Roman" panose="02020603050405020304" pitchFamily="18" charset="0"/>
                </a:rPr>
                <a:t>và</a:t>
              </a:r>
              <a:r>
                <a:rPr lang="en-US" sz="3700" kern="1200" dirty="0">
                  <a:latin typeface="Times New Roman" panose="02020603050405020304" pitchFamily="18" charset="0"/>
                  <a:cs typeface="Times New Roman" panose="02020603050405020304" pitchFamily="18" charset="0"/>
                </a:rPr>
                <a:t> </a:t>
              </a:r>
              <a:r>
                <a:rPr lang="en-US" sz="3700" kern="1200" dirty="0" err="1">
                  <a:latin typeface="Times New Roman" panose="02020603050405020304" pitchFamily="18" charset="0"/>
                  <a:cs typeface="Times New Roman" panose="02020603050405020304" pitchFamily="18" charset="0"/>
                </a:rPr>
                <a:t>tổng</a:t>
              </a:r>
              <a:r>
                <a:rPr lang="en-US" sz="3700" kern="1200" dirty="0">
                  <a:latin typeface="Times New Roman" panose="02020603050405020304" pitchFamily="18" charset="0"/>
                  <a:cs typeface="Times New Roman" panose="02020603050405020304" pitchFamily="18" charset="0"/>
                </a:rPr>
                <a:t> </a:t>
              </a:r>
              <a:r>
                <a:rPr lang="en-US" sz="3700" kern="1200" dirty="0" err="1">
                  <a:latin typeface="Times New Roman" panose="02020603050405020304" pitchFamily="18" charset="0"/>
                  <a:cs typeface="Times New Roman" panose="02020603050405020304" pitchFamily="18" charset="0"/>
                </a:rPr>
                <a:t>hợp</a:t>
              </a:r>
              <a:endParaRPr lang="en-US" sz="3700" kern="1200" dirty="0">
                <a:latin typeface="Times New Roman" panose="02020603050405020304" pitchFamily="18" charset="0"/>
                <a:cs typeface="Times New Roman" panose="02020603050405020304" pitchFamily="18" charset="0"/>
              </a:endParaRPr>
            </a:p>
          </p:txBody>
        </p:sp>
        <p:sp>
          <p:nvSpPr>
            <p:cNvPr id="8" name="Teardrop 7">
              <a:extLst>
                <a:ext uri="{FF2B5EF4-FFF2-40B4-BE49-F238E27FC236}">
                  <a16:creationId xmlns:a16="http://schemas.microsoft.com/office/drawing/2014/main" id="{597EEA4A-1983-499D-9405-D61C35166126}"/>
                </a:ext>
              </a:extLst>
            </p:cNvPr>
            <p:cNvSpPr/>
            <p:nvPr/>
          </p:nvSpPr>
          <p:spPr>
            <a:xfrm rot="2700000">
              <a:off x="3276355" y="1884877"/>
              <a:ext cx="3088244" cy="308824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62D3E749-7162-4FAB-858F-A57596025B50}"/>
                </a:ext>
              </a:extLst>
            </p:cNvPr>
            <p:cNvSpPr/>
            <p:nvPr/>
          </p:nvSpPr>
          <p:spPr>
            <a:xfrm>
              <a:off x="3379641" y="1988175"/>
              <a:ext cx="2881671" cy="2882188"/>
            </a:xfrm>
            <a:custGeom>
              <a:avLst/>
              <a:gdLst>
                <a:gd name="connsiteX0" fmla="*/ 0 w 2881671"/>
                <a:gd name="connsiteY0" fmla="*/ 1441094 h 2882188"/>
                <a:gd name="connsiteX1" fmla="*/ 1440836 w 2881671"/>
                <a:gd name="connsiteY1" fmla="*/ 0 h 2882188"/>
                <a:gd name="connsiteX2" fmla="*/ 2881672 w 2881671"/>
                <a:gd name="connsiteY2" fmla="*/ 1441094 h 2882188"/>
                <a:gd name="connsiteX3" fmla="*/ 1440836 w 2881671"/>
                <a:gd name="connsiteY3" fmla="*/ 2882188 h 2882188"/>
                <a:gd name="connsiteX4" fmla="*/ 0 w 2881671"/>
                <a:gd name="connsiteY4" fmla="*/ 1441094 h 28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671" h="2882188">
                  <a:moveTo>
                    <a:pt x="0" y="1441094"/>
                  </a:moveTo>
                  <a:cubicBezTo>
                    <a:pt x="0" y="645200"/>
                    <a:pt x="645084" y="0"/>
                    <a:pt x="1440836" y="0"/>
                  </a:cubicBezTo>
                  <a:cubicBezTo>
                    <a:pt x="2236588" y="0"/>
                    <a:pt x="2881672" y="645200"/>
                    <a:pt x="2881672" y="1441094"/>
                  </a:cubicBezTo>
                  <a:cubicBezTo>
                    <a:pt x="2881672" y="2236988"/>
                    <a:pt x="2236588" y="2882188"/>
                    <a:pt x="1440836" y="2882188"/>
                  </a:cubicBezTo>
                  <a:cubicBezTo>
                    <a:pt x="645084" y="2882188"/>
                    <a:pt x="0" y="2236988"/>
                    <a:pt x="0" y="1441094"/>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8560" tIns="458809" rIns="458558" bIns="458808"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Times New Roman" panose="02020603050405020304" pitchFamily="18" charset="0"/>
                  <a:cs typeface="Times New Roman" panose="02020603050405020304" pitchFamily="18" charset="0"/>
                </a:rPr>
                <a:t>*</a:t>
              </a:r>
              <a:r>
                <a:rPr lang="en-US" sz="3700" i="1" kern="1200" dirty="0" err="1">
                  <a:latin typeface="Times New Roman" panose="02020603050405020304" pitchFamily="18" charset="0"/>
                  <a:cs typeface="Times New Roman" panose="02020603050405020304" pitchFamily="18" charset="0"/>
                </a:rPr>
                <a:t>Phương</a:t>
              </a:r>
              <a:r>
                <a:rPr lang="en-US" sz="3700" i="1" kern="1200" dirty="0">
                  <a:latin typeface="Times New Roman" panose="02020603050405020304" pitchFamily="18" charset="0"/>
                  <a:cs typeface="Times New Roman" panose="02020603050405020304" pitchFamily="18" charset="0"/>
                </a:rPr>
                <a:t> </a:t>
              </a:r>
              <a:r>
                <a:rPr lang="en-US" sz="3700" i="1" kern="1200" dirty="0" err="1">
                  <a:latin typeface="Times New Roman" panose="02020603050405020304" pitchFamily="18" charset="0"/>
                  <a:cs typeface="Times New Roman" panose="02020603050405020304" pitchFamily="18" charset="0"/>
                </a:rPr>
                <a:t>pháp</a:t>
              </a:r>
              <a:r>
                <a:rPr lang="en-US" sz="3700" i="1" kern="1200" dirty="0">
                  <a:latin typeface="Times New Roman" panose="02020603050405020304" pitchFamily="18" charset="0"/>
                  <a:cs typeface="Times New Roman" panose="02020603050405020304" pitchFamily="18" charset="0"/>
                </a:rPr>
                <a:t> </a:t>
              </a:r>
              <a:r>
                <a:rPr lang="en-US" sz="3700" i="1" kern="1200" dirty="0" err="1">
                  <a:latin typeface="Times New Roman" panose="02020603050405020304" pitchFamily="18" charset="0"/>
                  <a:cs typeface="Times New Roman" panose="02020603050405020304" pitchFamily="18" charset="0"/>
                </a:rPr>
                <a:t>tổng</a:t>
              </a:r>
              <a:r>
                <a:rPr lang="en-US" sz="3700" i="1" kern="1200" dirty="0">
                  <a:latin typeface="Times New Roman" panose="02020603050405020304" pitchFamily="18" charset="0"/>
                  <a:cs typeface="Times New Roman" panose="02020603050405020304" pitchFamily="18" charset="0"/>
                </a:rPr>
                <a:t> </a:t>
              </a:r>
              <a:r>
                <a:rPr lang="en-US" sz="3700" i="1" kern="1200" dirty="0" err="1">
                  <a:latin typeface="Times New Roman" panose="02020603050405020304" pitchFamily="18" charset="0"/>
                  <a:cs typeface="Times New Roman" panose="02020603050405020304" pitchFamily="18" charset="0"/>
                </a:rPr>
                <a:t>hợp</a:t>
              </a:r>
              <a:r>
                <a:rPr lang="en-US" sz="3700" i="1" kern="1200" dirty="0">
                  <a:latin typeface="Times New Roman" panose="02020603050405020304" pitchFamily="18" charset="0"/>
                  <a:cs typeface="Times New Roman" panose="02020603050405020304" pitchFamily="18" charset="0"/>
                </a:rPr>
                <a:t> </a:t>
              </a:r>
              <a:r>
                <a:rPr lang="en-US" sz="3700" i="1" kern="1200" dirty="0" err="1">
                  <a:latin typeface="Times New Roman" panose="02020603050405020304" pitchFamily="18" charset="0"/>
                  <a:cs typeface="Times New Roman" panose="02020603050405020304" pitchFamily="18" charset="0"/>
                </a:rPr>
                <a:t>lí</a:t>
              </a:r>
              <a:r>
                <a:rPr lang="en-US" sz="3700" i="1" kern="1200" dirty="0">
                  <a:latin typeface="Times New Roman" panose="02020603050405020304" pitchFamily="18" charset="0"/>
                  <a:cs typeface="Times New Roman" panose="02020603050405020304" pitchFamily="18" charset="0"/>
                </a:rPr>
                <a:t> </a:t>
              </a:r>
              <a:r>
                <a:rPr lang="en-US" sz="3700" i="1" kern="1200" dirty="0" err="1">
                  <a:latin typeface="Times New Roman" panose="02020603050405020304" pitchFamily="18" charset="0"/>
                  <a:cs typeface="Times New Roman" panose="02020603050405020304" pitchFamily="18" charset="0"/>
                </a:rPr>
                <a:t>thuyết</a:t>
              </a:r>
              <a:endParaRPr lang="en-US" sz="3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0136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F5F0CF-4B4F-4BC6-9447-765EE71C6CA3}"/>
              </a:ext>
            </a:extLst>
          </p:cNvPr>
          <p:cNvSpPr txBox="1"/>
          <p:nvPr/>
        </p:nvSpPr>
        <p:spPr>
          <a:xfrm>
            <a:off x="685800" y="176193"/>
            <a:ext cx="10833100" cy="954107"/>
          </a:xfrm>
          <a:prstGeom prst="rect">
            <a:avLst/>
          </a:prstGeom>
          <a:noFill/>
        </p:spPr>
        <p:txBody>
          <a:bodyPr wrap="square">
            <a:spAutoFit/>
          </a:bodyPr>
          <a:lstStyle/>
          <a:p>
            <a:r>
              <a:rPr lang="en-US" sz="2800" b="1" dirty="0">
                <a:solidFill>
                  <a:srgbClr val="0D0D0D"/>
                </a:solidFill>
                <a:effectLst/>
                <a:latin typeface="Times New Roman" panose="02020603050405020304" pitchFamily="18" charset="0"/>
                <a:ea typeface="Times New Roman" panose="02020603050405020304" pitchFamily="18" charset="0"/>
              </a:rPr>
              <a:t>5. </a:t>
            </a:r>
            <a:r>
              <a:rPr lang="en-US" sz="2800" b="1" dirty="0" err="1">
                <a:solidFill>
                  <a:srgbClr val="0D0D0D"/>
                </a:solidFill>
                <a:effectLst/>
                <a:latin typeface="Times New Roman" panose="02020603050405020304" pitchFamily="18" charset="0"/>
                <a:ea typeface="Times New Roman" panose="02020603050405020304" pitchFamily="18" charset="0"/>
              </a:rPr>
              <a:t>Nhận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xét</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cách</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sử</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dụng</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cước</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chú</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và</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phương</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tiện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giao</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tiếp</a:t>
            </a:r>
            <a:r>
              <a:rPr lang="en-US" sz="2800" b="1" dirty="0">
                <a:solidFill>
                  <a:srgbClr val="0D0D0D"/>
                </a:solidFill>
                <a:effectLst/>
                <a:latin typeface="Times New Roman" panose="02020603050405020304" pitchFamily="18" charset="0"/>
                <a:ea typeface="Times New Roman" panose="02020603050405020304" pitchFamily="18" charset="0"/>
              </a:rPr>
              <a:t> phi </a:t>
            </a:r>
            <a:r>
              <a:rPr lang="en-US" sz="2800" b="1" dirty="0" err="1">
                <a:solidFill>
                  <a:srgbClr val="0D0D0D"/>
                </a:solidFill>
                <a:effectLst/>
                <a:latin typeface="Times New Roman" panose="02020603050405020304" pitchFamily="18" charset="0"/>
                <a:ea typeface="Times New Roman" panose="02020603050405020304" pitchFamily="18" charset="0"/>
              </a:rPr>
              <a:t>ngôn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ngữ</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trong</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báo</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cáo</a:t>
            </a:r>
            <a:endParaRPr lang="en-US" sz="2800" dirty="0"/>
          </a:p>
        </p:txBody>
      </p:sp>
      <p:sp>
        <p:nvSpPr>
          <p:cNvPr id="11" name="TextBox 10">
            <a:extLst>
              <a:ext uri="{FF2B5EF4-FFF2-40B4-BE49-F238E27FC236}">
                <a16:creationId xmlns:a16="http://schemas.microsoft.com/office/drawing/2014/main" id="{D5FB2015-BEB6-428F-8FDF-27A3962AD6A3}"/>
              </a:ext>
            </a:extLst>
          </p:cNvPr>
          <p:cNvSpPr txBox="1"/>
          <p:nvPr/>
        </p:nvSpPr>
        <p:spPr>
          <a:xfrm>
            <a:off x="685800" y="1287687"/>
            <a:ext cx="10833100" cy="1547475"/>
          </a:xfrm>
          <a:prstGeom prst="rect">
            <a:avLst/>
          </a:prstGeom>
          <a:noFill/>
        </p:spPr>
        <p:txBody>
          <a:bodyPr wrap="square">
            <a:spAutoFit/>
          </a:bodyPr>
          <a:lstStyle/>
          <a:p>
            <a:pPr marL="457200" indent="-457200" algn="just">
              <a:lnSpc>
                <a:spcPct val="115000"/>
              </a:lnSpc>
              <a:spcBef>
                <a:spcPts val="600"/>
              </a:spcBef>
              <a:spcAft>
                <a:spcPts val="600"/>
              </a:spcAft>
              <a:buFont typeface="Wingdings" panose="05000000000000000000" pitchFamily="2" charset="2"/>
              <a:buChar char="v"/>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696FF92-A070-4B8A-9CB9-761971C1B3A5}"/>
              </a:ext>
            </a:extLst>
          </p:cNvPr>
          <p:cNvSpPr txBox="1"/>
          <p:nvPr/>
        </p:nvSpPr>
        <p:spPr>
          <a:xfrm>
            <a:off x="685800" y="2992549"/>
            <a:ext cx="10833100" cy="2240613"/>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2800" dirty="0" err="1">
                <a:solidFill>
                  <a:srgbClr val="0D0D0D"/>
                </a:solidFill>
                <a:effectLst/>
                <a:latin typeface="Times New Roman" panose="02020603050405020304" pitchFamily="18" charset="0"/>
                <a:ea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sắp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xếp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sắp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xếp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theo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tự</a:t>
            </a:r>
            <a:r>
              <a:rPr lang="en-US" sz="2800" dirty="0">
                <a:solidFill>
                  <a:srgbClr val="0D0D0D"/>
                </a:solidFill>
                <a:effectLst/>
                <a:latin typeface="Times New Roman" panose="02020603050405020304" pitchFamily="18" charset="0"/>
                <a:ea typeface="Times New Roman" panose="02020603050405020304" pitchFamily="18" charset="0"/>
              </a:rPr>
              <a:t> an-</a:t>
            </a:r>
            <a:r>
              <a:rPr lang="en-US" sz="2800" dirty="0" err="1">
                <a:solidFill>
                  <a:srgbClr val="0D0D0D"/>
                </a:solidFill>
                <a:effectLst/>
                <a:latin typeface="Times New Roman" panose="02020603050405020304" pitchFamily="18" charset="0"/>
                <a:ea typeface="Times New Roman" panose="02020603050405020304" pitchFamily="18" charset="0"/>
              </a:rPr>
              <a:t>pha</a:t>
            </a:r>
            <a:r>
              <a:rPr lang="en-US" sz="2800" dirty="0">
                <a:solidFill>
                  <a:srgbClr val="0D0D0D"/>
                </a:solidFill>
                <a:effectLst/>
                <a:latin typeface="Times New Roman" panose="02020603050405020304" pitchFamily="18" charset="0"/>
                <a:ea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rPr>
              <a:t>bê</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46900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BE934A-F9E9-4A57-AED4-A976396D76BE}"/>
              </a:ext>
            </a:extLst>
          </p:cNvPr>
          <p:cNvSpPr txBox="1"/>
          <p:nvPr/>
        </p:nvSpPr>
        <p:spPr>
          <a:xfrm>
            <a:off x="660400" y="2511154"/>
            <a:ext cx="10833100" cy="2585323"/>
          </a:xfrm>
          <a:prstGeom prst="rect">
            <a:avLst/>
          </a:prstGeom>
          <a:noFill/>
        </p:spPr>
        <p:txBody>
          <a:bodyPr wrap="square">
            <a:spAutoFit/>
          </a:bodyPr>
          <a:lstStyle/>
          <a:p>
            <a:r>
              <a:rPr lang="en-US" sz="5400" b="1" dirty="0" err="1">
                <a:solidFill>
                  <a:srgbClr val="7030A0"/>
                </a:solidFill>
                <a:effectLst/>
                <a:latin typeface="Times New Roman" panose="02020603050405020304" pitchFamily="18" charset="0"/>
                <a:ea typeface="MS Mincho" panose="02020609040205080304" pitchFamily="49" charset="-128"/>
              </a:rPr>
              <a:t>Tìm</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hiểu</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mục</a:t>
            </a:r>
            <a:r>
              <a:rPr lang="en-US" sz="5400" b="1" dirty="0">
                <a:solidFill>
                  <a:srgbClr val="7030A0"/>
                </a:solidFill>
                <a:effectLst/>
                <a:latin typeface="Times New Roman" panose="02020603050405020304" pitchFamily="18" charset="0"/>
                <a:ea typeface="MS Mincho" panose="02020609040205080304" pitchFamily="49" charset="-128"/>
              </a:rPr>
              <a:t> 2. </a:t>
            </a:r>
            <a:r>
              <a:rPr lang="en-US" sz="5400" b="1" dirty="0" err="1">
                <a:solidFill>
                  <a:srgbClr val="7030A0"/>
                </a:solidFill>
                <a:effectLst/>
                <a:latin typeface="Times New Roman" panose="02020603050405020304" pitchFamily="18" charset="0"/>
                <a:ea typeface="MS Mincho" panose="02020609040205080304" pitchFamily="49" charset="-128"/>
              </a:rPr>
              <a:t>Thực</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hành</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viết</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báo</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cáo</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theo</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quy</a:t>
            </a:r>
            <a:r>
              <a:rPr lang="en-US" sz="5400" b="1" dirty="0">
                <a:solidFill>
                  <a:srgbClr val="7030A0"/>
                </a:solidFill>
                <a:effectLst/>
                <a:latin typeface="Times New Roman" panose="02020603050405020304" pitchFamily="18" charset="0"/>
                <a:ea typeface="MS Mincho" panose="02020609040205080304" pitchFamily="49" charset="-128"/>
              </a:rPr>
              <a:t> </a:t>
            </a:r>
            <a:r>
              <a:rPr lang="en-US" sz="5400" b="1" dirty="0" err="1">
                <a:solidFill>
                  <a:srgbClr val="7030A0"/>
                </a:solidFill>
                <a:effectLst/>
                <a:latin typeface="Times New Roman" panose="02020603050405020304" pitchFamily="18" charset="0"/>
                <a:ea typeface="MS Mincho" panose="02020609040205080304" pitchFamily="49" charset="-128"/>
              </a:rPr>
              <a:t>trình</a:t>
            </a:r>
            <a:r>
              <a:rPr lang="en-US" sz="5400" b="1" dirty="0">
                <a:solidFill>
                  <a:srgbClr val="7030A0"/>
                </a:solidFill>
                <a:effectLst/>
                <a:latin typeface="Times New Roman" panose="02020603050405020304" pitchFamily="18" charset="0"/>
                <a:ea typeface="MS Mincho" panose="02020609040205080304" pitchFamily="49" charset="-128"/>
              </a:rPr>
              <a:t> </a:t>
            </a:r>
            <a:endParaRPr lang="en-US" sz="5400" dirty="0"/>
          </a:p>
        </p:txBody>
      </p:sp>
    </p:spTree>
    <p:extLst>
      <p:ext uri="{BB962C8B-B14F-4D97-AF65-F5344CB8AC3E}">
        <p14:creationId xmlns:p14="http://schemas.microsoft.com/office/powerpoint/2010/main" val="12229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FFF819-A193-4247-9AAA-852A772A98E6}"/>
              </a:ext>
            </a:extLst>
          </p:cNvPr>
          <p:cNvSpPr txBox="1"/>
          <p:nvPr/>
        </p:nvSpPr>
        <p:spPr>
          <a:xfrm>
            <a:off x="685800" y="217587"/>
            <a:ext cx="6093618" cy="622799"/>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2.1.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Hướng</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quy</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3527BD-3AAB-4358-86E1-3C07280E204B}"/>
              </a:ext>
            </a:extLst>
          </p:cNvPr>
          <p:cNvSpPr txBox="1"/>
          <p:nvPr/>
        </p:nvSpPr>
        <p:spPr>
          <a:xfrm>
            <a:off x="685800" y="976411"/>
            <a:ext cx="10833100" cy="556434"/>
          </a:xfrm>
          <a:prstGeom prst="rect">
            <a:avLst/>
          </a:prstGeom>
          <a:noFill/>
        </p:spPr>
        <p:txBody>
          <a:bodyPr wrap="square">
            <a:spAutoFit/>
          </a:bodyPr>
          <a:lstStyle/>
          <a:p>
            <a:pPr algn="ctr">
              <a:lnSpc>
                <a:spcPct val="115000"/>
              </a:lnSpc>
              <a:spcBef>
                <a:spcPts val="600"/>
              </a:spcBef>
              <a:spcAft>
                <a:spcPts val="600"/>
              </a:spcAft>
              <a:tabLst>
                <a:tab pos="1386840" algn="l"/>
              </a:tabLst>
            </a:pPr>
            <a:r>
              <a:rPr lang="vi-VN"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de-D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 trình viết chung của một bài nghiên cứu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VHDG</a:t>
            </a:r>
            <a:r>
              <a:rPr lang="de-D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0A6DD2DA-107F-41A4-A0FC-A779AD0F2B7B}"/>
              </a:ext>
            </a:extLst>
          </p:cNvPr>
          <p:cNvSpPr/>
          <p:nvPr/>
        </p:nvSpPr>
        <p:spPr>
          <a:xfrm>
            <a:off x="1902968" y="1897462"/>
            <a:ext cx="1789509" cy="2651753"/>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F396D41B-6C26-4F6D-A2C9-0B0D4A7A33EB}"/>
              </a:ext>
            </a:extLst>
          </p:cNvPr>
          <p:cNvSpPr/>
          <p:nvPr/>
        </p:nvSpPr>
        <p:spPr>
          <a:xfrm>
            <a:off x="2380170" y="2331785"/>
            <a:ext cx="1511141" cy="265175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Bước 1. Chuẩn bị</a:t>
            </a:r>
            <a:endParaRPr lang="en-US" sz="3200" kern="1200" dirty="0">
              <a:latin typeface="Times New Roman" panose="02020603050405020304" pitchFamily="18" charset="0"/>
              <a:cs typeface="Times New Roman" panose="02020603050405020304" pitchFamily="18" charset="0"/>
            </a:endParaRPr>
          </a:p>
        </p:txBody>
      </p:sp>
      <p:sp>
        <p:nvSpPr>
          <p:cNvPr id="10" name="Arrow: Chevron 9">
            <a:extLst>
              <a:ext uri="{FF2B5EF4-FFF2-40B4-BE49-F238E27FC236}">
                <a16:creationId xmlns:a16="http://schemas.microsoft.com/office/drawing/2014/main" id="{1396B172-754C-43CE-B575-DA34AFB4B410}"/>
              </a:ext>
            </a:extLst>
          </p:cNvPr>
          <p:cNvSpPr/>
          <p:nvPr/>
        </p:nvSpPr>
        <p:spPr>
          <a:xfrm>
            <a:off x="3946985" y="1897462"/>
            <a:ext cx="1789509" cy="2651753"/>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F9B1CC37-6DE2-43BC-856D-86481B90F47F}"/>
              </a:ext>
            </a:extLst>
          </p:cNvPr>
          <p:cNvSpPr/>
          <p:nvPr/>
        </p:nvSpPr>
        <p:spPr>
          <a:xfrm>
            <a:off x="4424187" y="2331785"/>
            <a:ext cx="1511141" cy="265175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Bước 2. Tìm ý và lập dàn ý</a:t>
            </a:r>
            <a:endParaRPr lang="en-US" sz="3200" kern="1200" dirty="0">
              <a:latin typeface="Times New Roman" panose="02020603050405020304" pitchFamily="18" charset="0"/>
              <a:cs typeface="Times New Roman" panose="02020603050405020304" pitchFamily="18" charset="0"/>
            </a:endParaRPr>
          </a:p>
        </p:txBody>
      </p:sp>
      <p:sp>
        <p:nvSpPr>
          <p:cNvPr id="12" name="Arrow: Chevron 11">
            <a:extLst>
              <a:ext uri="{FF2B5EF4-FFF2-40B4-BE49-F238E27FC236}">
                <a16:creationId xmlns:a16="http://schemas.microsoft.com/office/drawing/2014/main" id="{A7F938AE-36CC-4240-8487-289688D01142}"/>
              </a:ext>
            </a:extLst>
          </p:cNvPr>
          <p:cNvSpPr/>
          <p:nvPr/>
        </p:nvSpPr>
        <p:spPr>
          <a:xfrm>
            <a:off x="5991002" y="1897462"/>
            <a:ext cx="1789509" cy="2651753"/>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ADD48266-1955-4A42-BFB0-1175E18BB7AB}"/>
              </a:ext>
            </a:extLst>
          </p:cNvPr>
          <p:cNvSpPr/>
          <p:nvPr/>
        </p:nvSpPr>
        <p:spPr>
          <a:xfrm>
            <a:off x="6468205" y="2331785"/>
            <a:ext cx="1511141" cy="265175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Bước 3. Viết bài báo cáo</a:t>
            </a:r>
            <a:endParaRPr lang="en-US" sz="3200" kern="1200" dirty="0">
              <a:latin typeface="Times New Roman" panose="02020603050405020304" pitchFamily="18" charset="0"/>
              <a:cs typeface="Times New Roman" panose="02020603050405020304" pitchFamily="18" charset="0"/>
            </a:endParaRPr>
          </a:p>
        </p:txBody>
      </p:sp>
      <p:sp>
        <p:nvSpPr>
          <p:cNvPr id="14" name="Arrow: Chevron 13">
            <a:extLst>
              <a:ext uri="{FF2B5EF4-FFF2-40B4-BE49-F238E27FC236}">
                <a16:creationId xmlns:a16="http://schemas.microsoft.com/office/drawing/2014/main" id="{B035F97F-2F64-44AD-A741-196DCE398555}"/>
              </a:ext>
            </a:extLst>
          </p:cNvPr>
          <p:cNvSpPr/>
          <p:nvPr/>
        </p:nvSpPr>
        <p:spPr>
          <a:xfrm>
            <a:off x="8035020" y="1897462"/>
            <a:ext cx="1789509" cy="2651753"/>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B24179DD-61AF-4D4D-B93F-9409D635DE8D}"/>
              </a:ext>
            </a:extLst>
          </p:cNvPr>
          <p:cNvSpPr/>
          <p:nvPr/>
        </p:nvSpPr>
        <p:spPr>
          <a:xfrm>
            <a:off x="8512222" y="2331785"/>
            <a:ext cx="1789509" cy="265175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75" tIns="105575" rIns="105575" bIns="105575" numCol="1" spcCol="1270" anchor="ctr" anchorCtr="0">
            <a:noAutofit/>
          </a:bodyPr>
          <a:lstStyle/>
          <a:p>
            <a:pPr marL="0" lvl="0" indent="0" algn="ctr" defTabSz="533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Bước 4. Xem lại, chỉnh sửa và rút kinh nghiệm.</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537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3BF991-9697-4309-8DF6-55344CC90583}"/>
              </a:ext>
            </a:extLst>
          </p:cNvPr>
          <p:cNvSpPr txBox="1"/>
          <p:nvPr/>
        </p:nvSpPr>
        <p:spPr>
          <a:xfrm>
            <a:off x="660400" y="146149"/>
            <a:ext cx="10833100" cy="622799"/>
          </a:xfrm>
          <a:prstGeom prst="rect">
            <a:avLst/>
          </a:prstGeom>
          <a:noFill/>
        </p:spPr>
        <p:txBody>
          <a:bodyPr wrap="square">
            <a:spAutoFit/>
          </a:bodyPr>
          <a:lstStyle/>
          <a:p>
            <a:pPr algn="just">
              <a:lnSpc>
                <a:spcPct val="115000"/>
              </a:lnSpc>
              <a:spcBef>
                <a:spcPts val="600"/>
              </a:spcBef>
              <a:spcAft>
                <a:spcPts val="600"/>
              </a:spcAft>
            </a:pPr>
            <a:r>
              <a:rPr lang="de-DE" sz="3200" b="1" dirty="0">
                <a:effectLst/>
                <a:latin typeface="Times New Roman" panose="02020603050405020304" pitchFamily="18" charset="0"/>
                <a:ea typeface="Times New Roman" panose="02020603050405020304" pitchFamily="18" charset="0"/>
                <a:cs typeface="Times New Roman" panose="02020603050405020304" pitchFamily="18" charset="0"/>
              </a:rPr>
              <a:t>*Một số lưu ý ở các bước trong quy trình:</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9AF7FC04-7C3C-419A-AC91-AF1AE3440730}"/>
              </a:ext>
            </a:extLst>
          </p:cNvPr>
          <p:cNvGrpSpPr/>
          <p:nvPr/>
        </p:nvGrpSpPr>
        <p:grpSpPr>
          <a:xfrm>
            <a:off x="1153983" y="1073150"/>
            <a:ext cx="9896733" cy="4687700"/>
            <a:chOff x="2032663" y="2054413"/>
            <a:chExt cx="9896733" cy="4687700"/>
          </a:xfrm>
        </p:grpSpPr>
        <p:sp>
          <p:nvSpPr>
            <p:cNvPr id="6" name="Freeform: Shape 5">
              <a:extLst>
                <a:ext uri="{FF2B5EF4-FFF2-40B4-BE49-F238E27FC236}">
                  <a16:creationId xmlns:a16="http://schemas.microsoft.com/office/drawing/2014/main" id="{132A00D3-9358-47B9-9E0D-179D46B5A3B7}"/>
                </a:ext>
              </a:extLst>
            </p:cNvPr>
            <p:cNvSpPr/>
            <p:nvPr/>
          </p:nvSpPr>
          <p:spPr>
            <a:xfrm>
              <a:off x="6981030" y="2846025"/>
              <a:ext cx="3501476" cy="607694"/>
            </a:xfrm>
            <a:custGeom>
              <a:avLst/>
              <a:gdLst/>
              <a:ahLst/>
              <a:cxnLst/>
              <a:rect l="0" t="0" r="0" b="0"/>
              <a:pathLst>
                <a:path>
                  <a:moveTo>
                    <a:pt x="0" y="0"/>
                  </a:moveTo>
                  <a:lnTo>
                    <a:pt x="0" y="303847"/>
                  </a:lnTo>
                  <a:lnTo>
                    <a:pt x="3501476" y="303847"/>
                  </a:lnTo>
                  <a:lnTo>
                    <a:pt x="3501476" y="60769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226B42D1-D252-49CB-8838-E58B1E4087AD}"/>
                </a:ext>
              </a:extLst>
            </p:cNvPr>
            <p:cNvSpPr/>
            <p:nvPr/>
          </p:nvSpPr>
          <p:spPr>
            <a:xfrm>
              <a:off x="6935310" y="2846025"/>
              <a:ext cx="91440" cy="607694"/>
            </a:xfrm>
            <a:custGeom>
              <a:avLst/>
              <a:gdLst/>
              <a:ahLst/>
              <a:cxnLst/>
              <a:rect l="0" t="0" r="0" b="0"/>
              <a:pathLst>
                <a:path>
                  <a:moveTo>
                    <a:pt x="45720" y="0"/>
                  </a:moveTo>
                  <a:lnTo>
                    <a:pt x="45720" y="60769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FD7AE762-6A91-461F-8533-BCFE7BC4032C}"/>
                </a:ext>
              </a:extLst>
            </p:cNvPr>
            <p:cNvSpPr/>
            <p:nvPr/>
          </p:nvSpPr>
          <p:spPr>
            <a:xfrm>
              <a:off x="3479554" y="2846025"/>
              <a:ext cx="3501476" cy="607694"/>
            </a:xfrm>
            <a:custGeom>
              <a:avLst/>
              <a:gdLst/>
              <a:ahLst/>
              <a:cxnLst/>
              <a:rect l="0" t="0" r="0" b="0"/>
              <a:pathLst>
                <a:path>
                  <a:moveTo>
                    <a:pt x="3501476" y="0"/>
                  </a:moveTo>
                  <a:lnTo>
                    <a:pt x="3501476" y="303847"/>
                  </a:lnTo>
                  <a:lnTo>
                    <a:pt x="0" y="303847"/>
                  </a:lnTo>
                  <a:lnTo>
                    <a:pt x="0" y="60769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EB3C7DDF-01A2-4A1C-9964-9D3CD3459D10}"/>
                </a:ext>
              </a:extLst>
            </p:cNvPr>
            <p:cNvSpPr/>
            <p:nvPr/>
          </p:nvSpPr>
          <p:spPr>
            <a:xfrm>
              <a:off x="5086085" y="2054413"/>
              <a:ext cx="3849514" cy="888636"/>
            </a:xfrm>
            <a:custGeom>
              <a:avLst/>
              <a:gdLst>
                <a:gd name="connsiteX0" fmla="*/ 0 w 2893781"/>
                <a:gd name="connsiteY0" fmla="*/ 0 h 888636"/>
                <a:gd name="connsiteX1" fmla="*/ 2893781 w 2893781"/>
                <a:gd name="connsiteY1" fmla="*/ 0 h 888636"/>
                <a:gd name="connsiteX2" fmla="*/ 2893781 w 2893781"/>
                <a:gd name="connsiteY2" fmla="*/ 888636 h 888636"/>
                <a:gd name="connsiteX3" fmla="*/ 0 w 2893781"/>
                <a:gd name="connsiteY3" fmla="*/ 888636 h 888636"/>
                <a:gd name="connsiteX4" fmla="*/ 0 w 2893781"/>
                <a:gd name="connsiteY4" fmla="*/ 0 h 88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781" h="888636">
                  <a:moveTo>
                    <a:pt x="0" y="0"/>
                  </a:moveTo>
                  <a:lnTo>
                    <a:pt x="2893781" y="0"/>
                  </a:lnTo>
                  <a:lnTo>
                    <a:pt x="2893781" y="888636"/>
                  </a:lnTo>
                  <a:lnTo>
                    <a:pt x="0" y="888636"/>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e-DE" sz="3200" b="1" u="sng" kern="1200" dirty="0">
                  <a:latin typeface="Times New Roman" panose="02020603050405020304" pitchFamily="18" charset="0"/>
                  <a:cs typeface="Times New Roman" panose="02020603050405020304" pitchFamily="18" charset="0"/>
                </a:rPr>
                <a:t>Ở bước Chuẩn bị</a:t>
              </a:r>
              <a:endParaRPr lang="en-US" sz="3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F0711A0-82B9-44C6-9FBE-41298A4D7918}"/>
                </a:ext>
              </a:extLst>
            </p:cNvPr>
            <p:cNvSpPr/>
            <p:nvPr/>
          </p:nvSpPr>
          <p:spPr>
            <a:xfrm>
              <a:off x="2032663" y="3453719"/>
              <a:ext cx="2893781" cy="3288394"/>
            </a:xfrm>
            <a:custGeom>
              <a:avLst/>
              <a:gdLst>
                <a:gd name="connsiteX0" fmla="*/ 0 w 2893781"/>
                <a:gd name="connsiteY0" fmla="*/ 0 h 1446890"/>
                <a:gd name="connsiteX1" fmla="*/ 2893781 w 2893781"/>
                <a:gd name="connsiteY1" fmla="*/ 0 h 1446890"/>
                <a:gd name="connsiteX2" fmla="*/ 2893781 w 2893781"/>
                <a:gd name="connsiteY2" fmla="*/ 1446890 h 1446890"/>
                <a:gd name="connsiteX3" fmla="*/ 0 w 2893781"/>
                <a:gd name="connsiteY3" fmla="*/ 1446890 h 1446890"/>
                <a:gd name="connsiteX4" fmla="*/ 0 w 2893781"/>
                <a:gd name="connsiteY4" fmla="*/ 0 h 144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781" h="1446890">
                  <a:moveTo>
                    <a:pt x="0" y="0"/>
                  </a:moveTo>
                  <a:lnTo>
                    <a:pt x="2893781" y="0"/>
                  </a:lnTo>
                  <a:lnTo>
                    <a:pt x="2893781" y="1446890"/>
                  </a:lnTo>
                  <a:lnTo>
                    <a:pt x="0" y="1446890"/>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e-DE" sz="2800" kern="1200" dirty="0">
                  <a:latin typeface="Times New Roman" panose="02020603050405020304" pitchFamily="18" charset="0"/>
                  <a:cs typeface="Times New Roman" panose="02020603050405020304" pitchFamily="18" charset="0"/>
                </a:rPr>
                <a:t>Cần theo đúng quy cách riêng  đối với từng loại tài liệu: sách/ bài báo/ trang web.</a:t>
              </a:r>
              <a:endParaRPr lang="en-US" sz="2800" kern="1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A77D693E-CD2C-4347-99C3-E8EB17A89DE0}"/>
                </a:ext>
              </a:extLst>
            </p:cNvPr>
            <p:cNvSpPr/>
            <p:nvPr/>
          </p:nvSpPr>
          <p:spPr>
            <a:xfrm>
              <a:off x="5534139" y="3453719"/>
              <a:ext cx="2893781" cy="3288394"/>
            </a:xfrm>
            <a:custGeom>
              <a:avLst/>
              <a:gdLst>
                <a:gd name="connsiteX0" fmla="*/ 0 w 2893781"/>
                <a:gd name="connsiteY0" fmla="*/ 0 h 1446890"/>
                <a:gd name="connsiteX1" fmla="*/ 2893781 w 2893781"/>
                <a:gd name="connsiteY1" fmla="*/ 0 h 1446890"/>
                <a:gd name="connsiteX2" fmla="*/ 2893781 w 2893781"/>
                <a:gd name="connsiteY2" fmla="*/ 1446890 h 1446890"/>
                <a:gd name="connsiteX3" fmla="*/ 0 w 2893781"/>
                <a:gd name="connsiteY3" fmla="*/ 1446890 h 1446890"/>
                <a:gd name="connsiteX4" fmla="*/ 0 w 2893781"/>
                <a:gd name="connsiteY4" fmla="*/ 0 h 144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781" h="1446890">
                  <a:moveTo>
                    <a:pt x="0" y="0"/>
                  </a:moveTo>
                  <a:lnTo>
                    <a:pt x="2893781" y="0"/>
                  </a:lnTo>
                  <a:lnTo>
                    <a:pt x="2893781" y="1446890"/>
                  </a:lnTo>
                  <a:lnTo>
                    <a:pt x="0" y="1446890"/>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e-DE" sz="2800" kern="1200" dirty="0">
                  <a:latin typeface="Times New Roman" panose="02020603050405020304" pitchFamily="18" charset="0"/>
                  <a:cs typeface="Times New Roman" panose="02020603050405020304" pitchFamily="18" charset="0"/>
                </a:rPr>
                <a:t>Cần sắp xếp danh mục theo tên tác giả theo trình tự an-pha-bê.</a:t>
              </a:r>
              <a:endParaRPr lang="en-US" sz="28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EA2BD-A4BD-4DB0-8669-11FD8DEDA2F8}"/>
                </a:ext>
              </a:extLst>
            </p:cNvPr>
            <p:cNvSpPr/>
            <p:nvPr/>
          </p:nvSpPr>
          <p:spPr>
            <a:xfrm>
              <a:off x="9035615" y="3453719"/>
              <a:ext cx="2893781" cy="3288394"/>
            </a:xfrm>
            <a:custGeom>
              <a:avLst/>
              <a:gdLst>
                <a:gd name="connsiteX0" fmla="*/ 0 w 2893781"/>
                <a:gd name="connsiteY0" fmla="*/ 0 h 1446890"/>
                <a:gd name="connsiteX1" fmla="*/ 2893781 w 2893781"/>
                <a:gd name="connsiteY1" fmla="*/ 0 h 1446890"/>
                <a:gd name="connsiteX2" fmla="*/ 2893781 w 2893781"/>
                <a:gd name="connsiteY2" fmla="*/ 1446890 h 1446890"/>
                <a:gd name="connsiteX3" fmla="*/ 0 w 2893781"/>
                <a:gd name="connsiteY3" fmla="*/ 1446890 h 1446890"/>
                <a:gd name="connsiteX4" fmla="*/ 0 w 2893781"/>
                <a:gd name="connsiteY4" fmla="*/ 0 h 144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781" h="1446890">
                  <a:moveTo>
                    <a:pt x="0" y="0"/>
                  </a:moveTo>
                  <a:lnTo>
                    <a:pt x="2893781" y="0"/>
                  </a:lnTo>
                  <a:lnTo>
                    <a:pt x="2893781" y="1446890"/>
                  </a:lnTo>
                  <a:lnTo>
                    <a:pt x="0" y="1446890"/>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e-DE" sz="2800" kern="1200" dirty="0">
                  <a:latin typeface="Times New Roman" panose="02020603050405020304" pitchFamily="18" charset="0"/>
                  <a:cs typeface="Times New Roman" panose="02020603050405020304" pitchFamily="18" charset="0"/>
                </a:rPr>
                <a:t>Danh mục tài liệu tham khảo cũng là một yêu cầu bắt buộc của bài nghiên cứu, thể hiện sự </a:t>
              </a:r>
              <a:r>
                <a:rPr lang="en-US" sz="2800" kern="1200" dirty="0" err="1">
                  <a:latin typeface="Times New Roman" panose="02020603050405020304" pitchFamily="18" charset="0"/>
                  <a:cs typeface="Times New Roman" panose="02020603050405020304" pitchFamily="18" charset="0"/>
                </a:rPr>
                <a:t>tôn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quyền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835864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11E6D4-660A-4856-B3C6-39FDBE62E660}"/>
              </a:ext>
            </a:extLst>
          </p:cNvPr>
          <p:cNvGrpSpPr/>
          <p:nvPr/>
        </p:nvGrpSpPr>
        <p:grpSpPr>
          <a:xfrm>
            <a:off x="2514600" y="877219"/>
            <a:ext cx="7572375" cy="5605360"/>
            <a:chOff x="2514600" y="720051"/>
            <a:chExt cx="7572375" cy="5605360"/>
          </a:xfrm>
        </p:grpSpPr>
        <p:sp>
          <p:nvSpPr>
            <p:cNvPr id="4" name="Freeform: Shape 3">
              <a:extLst>
                <a:ext uri="{FF2B5EF4-FFF2-40B4-BE49-F238E27FC236}">
                  <a16:creationId xmlns:a16="http://schemas.microsoft.com/office/drawing/2014/main" id="{8F2BD275-27A4-4178-89F1-43D590733001}"/>
                </a:ext>
              </a:extLst>
            </p:cNvPr>
            <p:cNvSpPr/>
            <p:nvPr/>
          </p:nvSpPr>
          <p:spPr>
            <a:xfrm>
              <a:off x="6736665" y="758806"/>
              <a:ext cx="1873773"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Dần nhập</a:t>
              </a:r>
              <a:endParaRPr lang="en-US" sz="3200" kern="1200" dirty="0">
                <a:latin typeface="Times New Roman" panose="02020603050405020304" pitchFamily="18" charset="0"/>
                <a:cs typeface="Times New Roman" panose="02020603050405020304" pitchFamily="18" charset="0"/>
              </a:endParaRPr>
            </a:p>
          </p:txBody>
        </p:sp>
        <p:sp>
          <p:nvSpPr>
            <p:cNvPr id="5" name="Arrow: Circular 4">
              <a:extLst>
                <a:ext uri="{FF2B5EF4-FFF2-40B4-BE49-F238E27FC236}">
                  <a16:creationId xmlns:a16="http://schemas.microsoft.com/office/drawing/2014/main" id="{8CFF918A-F56F-4A31-9D7E-73BF11901D0E}"/>
                </a:ext>
              </a:extLst>
            </p:cNvPr>
            <p:cNvSpPr/>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09E84CA3-8923-4148-AAF7-638AE16C0BFC}"/>
                </a:ext>
              </a:extLst>
            </p:cNvPr>
            <p:cNvSpPr/>
            <p:nvPr/>
          </p:nvSpPr>
          <p:spPr>
            <a:xfrm>
              <a:off x="7821720" y="3287297"/>
              <a:ext cx="2265255"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Phương pháp nghiên cứu</a:t>
              </a:r>
              <a:endParaRPr lang="en-US" sz="3200" kern="1200" dirty="0">
                <a:latin typeface="Times New Roman" panose="02020603050405020304" pitchFamily="18" charset="0"/>
                <a:cs typeface="Times New Roman" panose="02020603050405020304" pitchFamily="18" charset="0"/>
              </a:endParaRPr>
            </a:p>
          </p:txBody>
        </p:sp>
        <p:sp>
          <p:nvSpPr>
            <p:cNvPr id="7" name="Arrow: Circular 6">
              <a:extLst>
                <a:ext uri="{FF2B5EF4-FFF2-40B4-BE49-F238E27FC236}">
                  <a16:creationId xmlns:a16="http://schemas.microsoft.com/office/drawing/2014/main" id="{9F5523E6-8C75-4A69-BC2A-8CBEDCECE263}"/>
                </a:ext>
              </a:extLst>
            </p:cNvPr>
            <p:cNvSpPr/>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sp>
        <p:sp>
          <p:nvSpPr>
            <p:cNvPr id="8" name="Freeform: Shape 7">
              <a:extLst>
                <a:ext uri="{FF2B5EF4-FFF2-40B4-BE49-F238E27FC236}">
                  <a16:creationId xmlns:a16="http://schemas.microsoft.com/office/drawing/2014/main" id="{9FDB5EC8-2325-4645-8CA1-C8590645AEBA}"/>
                </a:ext>
              </a:extLst>
            </p:cNvPr>
            <p:cNvSpPr/>
            <p:nvPr/>
          </p:nvSpPr>
          <p:spPr>
            <a:xfrm>
              <a:off x="5159112" y="4983974"/>
              <a:ext cx="1873773"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Cơ sở lí thuyết</a:t>
              </a:r>
              <a:endParaRPr lang="en-US" sz="3200" kern="1200" dirty="0">
                <a:latin typeface="Times New Roman" panose="02020603050405020304" pitchFamily="18" charset="0"/>
                <a:cs typeface="Times New Roman" panose="02020603050405020304" pitchFamily="18" charset="0"/>
              </a:endParaRPr>
            </a:p>
          </p:txBody>
        </p:sp>
        <p:sp>
          <p:nvSpPr>
            <p:cNvPr id="9" name="Arrow: Circular 8">
              <a:extLst>
                <a:ext uri="{FF2B5EF4-FFF2-40B4-BE49-F238E27FC236}">
                  <a16:creationId xmlns:a16="http://schemas.microsoft.com/office/drawing/2014/main" id="{CC678115-6806-4570-BD6B-30CA163EC64A}"/>
                </a:ext>
              </a:extLst>
            </p:cNvPr>
            <p:cNvSpPr/>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10" name="Freeform: Shape 9">
              <a:extLst>
                <a:ext uri="{FF2B5EF4-FFF2-40B4-BE49-F238E27FC236}">
                  <a16:creationId xmlns:a16="http://schemas.microsoft.com/office/drawing/2014/main" id="{D19B0DFF-D4C9-4841-8B39-15D545DC31B6}"/>
                </a:ext>
              </a:extLst>
            </p:cNvPr>
            <p:cNvSpPr/>
            <p:nvPr/>
          </p:nvSpPr>
          <p:spPr>
            <a:xfrm>
              <a:off x="2514600" y="3253207"/>
              <a:ext cx="2130253"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Kết quả nghiên cứu</a:t>
              </a:r>
              <a:endParaRPr lang="en-US" sz="3200" kern="1200" dirty="0">
                <a:latin typeface="Times New Roman" panose="02020603050405020304" pitchFamily="18" charset="0"/>
                <a:cs typeface="Times New Roman" panose="02020603050405020304" pitchFamily="18" charset="0"/>
              </a:endParaRPr>
            </a:p>
          </p:txBody>
        </p:sp>
        <p:sp>
          <p:nvSpPr>
            <p:cNvPr id="11" name="Arrow: Circular 10">
              <a:extLst>
                <a:ext uri="{FF2B5EF4-FFF2-40B4-BE49-F238E27FC236}">
                  <a16:creationId xmlns:a16="http://schemas.microsoft.com/office/drawing/2014/main" id="{D5D7154E-E1DC-4C51-8C6B-808B812C9FDF}"/>
                </a:ext>
              </a:extLst>
            </p:cNvPr>
            <p:cNvSpPr/>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sp>
        <p:sp>
          <p:nvSpPr>
            <p:cNvPr id="12" name="Freeform: Shape 11">
              <a:extLst>
                <a:ext uri="{FF2B5EF4-FFF2-40B4-BE49-F238E27FC236}">
                  <a16:creationId xmlns:a16="http://schemas.microsoft.com/office/drawing/2014/main" id="{D2A00EF3-2DB4-439F-88F6-B28D61211221}"/>
                </a:ext>
              </a:extLst>
            </p:cNvPr>
            <p:cNvSpPr/>
            <p:nvPr/>
          </p:nvSpPr>
          <p:spPr>
            <a:xfrm>
              <a:off x="3581560" y="758806"/>
              <a:ext cx="1873773"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latin typeface="Times New Roman" panose="02020603050405020304" pitchFamily="18" charset="0"/>
                  <a:cs typeface="Times New Roman" panose="02020603050405020304" pitchFamily="18" charset="0"/>
                </a:rPr>
                <a:t>Kết luận</a:t>
              </a:r>
              <a:endParaRPr lang="en-US" sz="3200" kern="1200" dirty="0">
                <a:latin typeface="Times New Roman" panose="02020603050405020304" pitchFamily="18" charset="0"/>
                <a:cs typeface="Times New Roman" panose="02020603050405020304" pitchFamily="18" charset="0"/>
              </a:endParaRPr>
            </a:p>
          </p:txBody>
        </p:sp>
        <p:sp>
          <p:nvSpPr>
            <p:cNvPr id="13" name="Arrow: Circular 12">
              <a:extLst>
                <a:ext uri="{FF2B5EF4-FFF2-40B4-BE49-F238E27FC236}">
                  <a16:creationId xmlns:a16="http://schemas.microsoft.com/office/drawing/2014/main" id="{F4799CAD-0081-42D3-B112-56C79853C941}"/>
                </a:ext>
              </a:extLst>
            </p:cNvPr>
            <p:cNvSpPr/>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grpSp>
      <p:sp>
        <p:nvSpPr>
          <p:cNvPr id="14" name="Hexagon 13">
            <a:extLst>
              <a:ext uri="{FF2B5EF4-FFF2-40B4-BE49-F238E27FC236}">
                <a16:creationId xmlns:a16="http://schemas.microsoft.com/office/drawing/2014/main" id="{FE60F4CF-61D3-41A5-A565-72EA62E36E22}"/>
              </a:ext>
            </a:extLst>
          </p:cNvPr>
          <p:cNvSpPr/>
          <p:nvPr/>
        </p:nvSpPr>
        <p:spPr>
          <a:xfrm>
            <a:off x="4501666" y="1984329"/>
            <a:ext cx="3303274" cy="281465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a:solidFill>
                  <a:schemeClr val="bg1"/>
                </a:solidFill>
                <a:effectLst/>
                <a:latin typeface="Times New Roman" panose="02020603050405020304" pitchFamily="18" charset="0"/>
                <a:ea typeface="Times New Roman" panose="02020603050405020304" pitchFamily="18" charset="0"/>
              </a:rPr>
              <a:t>Ở bước Tìm ý và lập dàn ý</a:t>
            </a:r>
            <a:endParaRPr lang="en-US" sz="3200">
              <a:solidFill>
                <a:schemeClr val="bg1"/>
              </a:solidFill>
            </a:endParaRPr>
          </a:p>
        </p:txBody>
      </p:sp>
      <p:sp>
        <p:nvSpPr>
          <p:cNvPr id="15" name="TextBox 14">
            <a:extLst>
              <a:ext uri="{FF2B5EF4-FFF2-40B4-BE49-F238E27FC236}">
                <a16:creationId xmlns:a16="http://schemas.microsoft.com/office/drawing/2014/main" id="{8A1E3861-6FE9-4B8B-B887-F971913E0FA3}"/>
              </a:ext>
            </a:extLst>
          </p:cNvPr>
          <p:cNvSpPr txBox="1"/>
          <p:nvPr/>
        </p:nvSpPr>
        <p:spPr>
          <a:xfrm>
            <a:off x="660400" y="146149"/>
            <a:ext cx="10833100" cy="622799"/>
          </a:xfrm>
          <a:prstGeom prst="rect">
            <a:avLst/>
          </a:prstGeom>
          <a:noFill/>
        </p:spPr>
        <p:txBody>
          <a:bodyPr wrap="square">
            <a:spAutoFit/>
          </a:bodyPr>
          <a:lstStyle/>
          <a:p>
            <a:pPr algn="just">
              <a:lnSpc>
                <a:spcPct val="115000"/>
              </a:lnSpc>
              <a:spcBef>
                <a:spcPts val="600"/>
              </a:spcBef>
              <a:spcAft>
                <a:spcPts val="600"/>
              </a:spcAft>
            </a:pPr>
            <a:r>
              <a:rPr lang="de-DE" sz="3200" b="1" dirty="0">
                <a:effectLst/>
                <a:latin typeface="Times New Roman" panose="02020603050405020304" pitchFamily="18" charset="0"/>
                <a:ea typeface="Times New Roman" panose="02020603050405020304" pitchFamily="18" charset="0"/>
                <a:cs typeface="Times New Roman" panose="02020603050405020304" pitchFamily="18" charset="0"/>
              </a:rPr>
              <a:t>*Một số lưu ý ở các bước trong quy trình:</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104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EAD7BB-FF30-4AC9-BAF7-2B0F8A7732B0}"/>
              </a:ext>
            </a:extLst>
          </p:cNvPr>
          <p:cNvSpPr txBox="1"/>
          <p:nvPr/>
        </p:nvSpPr>
        <p:spPr>
          <a:xfrm>
            <a:off x="1276348" y="289594"/>
            <a:ext cx="10858500"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Diamond 4">
            <a:extLst>
              <a:ext uri="{FF2B5EF4-FFF2-40B4-BE49-F238E27FC236}">
                <a16:creationId xmlns:a16="http://schemas.microsoft.com/office/drawing/2014/main" id="{11FE11AA-9FB1-46ED-B1C9-8EAE2DA44ADC}"/>
              </a:ext>
            </a:extLst>
          </p:cNvPr>
          <p:cNvSpPr/>
          <p:nvPr/>
        </p:nvSpPr>
        <p:spPr>
          <a:xfrm>
            <a:off x="671240" y="289594"/>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DF8A0DC-E5A1-4834-A4D1-3B02C88BA836}"/>
              </a:ext>
            </a:extLst>
          </p:cNvPr>
          <p:cNvSpPr txBox="1"/>
          <p:nvPr/>
        </p:nvSpPr>
        <p:spPr>
          <a:xfrm>
            <a:off x="769259" y="289829"/>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grpSp>
        <p:nvGrpSpPr>
          <p:cNvPr id="25" name="Group 24">
            <a:extLst>
              <a:ext uri="{FF2B5EF4-FFF2-40B4-BE49-F238E27FC236}">
                <a16:creationId xmlns:a16="http://schemas.microsoft.com/office/drawing/2014/main" id="{44014EAE-FFC6-47AD-AD14-2F12F14E55F1}"/>
              </a:ext>
            </a:extLst>
          </p:cNvPr>
          <p:cNvGrpSpPr/>
          <p:nvPr/>
        </p:nvGrpSpPr>
        <p:grpSpPr>
          <a:xfrm>
            <a:off x="524286" y="1175969"/>
            <a:ext cx="5467352" cy="4854031"/>
            <a:chOff x="1276348" y="1130300"/>
            <a:chExt cx="5467352" cy="4854031"/>
          </a:xfrm>
        </p:grpSpPr>
        <p:grpSp>
          <p:nvGrpSpPr>
            <p:cNvPr id="17" name="Group 16">
              <a:extLst>
                <a:ext uri="{FF2B5EF4-FFF2-40B4-BE49-F238E27FC236}">
                  <a16:creationId xmlns:a16="http://schemas.microsoft.com/office/drawing/2014/main" id="{567E3013-795B-4F18-A5E7-967104219586}"/>
                </a:ext>
              </a:extLst>
            </p:cNvPr>
            <p:cNvGrpSpPr/>
            <p:nvPr/>
          </p:nvGrpSpPr>
          <p:grpSpPr>
            <a:xfrm>
              <a:off x="1276348" y="1130300"/>
              <a:ext cx="5467352" cy="4854031"/>
              <a:chOff x="1276348" y="1428750"/>
              <a:chExt cx="4414879" cy="4555581"/>
            </a:xfrm>
          </p:grpSpPr>
          <p:sp>
            <p:nvSpPr>
              <p:cNvPr id="6" name="Rectangle: Rounded Corners 5">
                <a:extLst>
                  <a:ext uri="{FF2B5EF4-FFF2-40B4-BE49-F238E27FC236}">
                    <a16:creationId xmlns:a16="http://schemas.microsoft.com/office/drawing/2014/main" id="{9DB61406-E4C4-4A22-B875-6125AC6F03FD}"/>
                  </a:ext>
                </a:extLst>
              </p:cNvPr>
              <p:cNvSpPr/>
              <p:nvPr/>
            </p:nvSpPr>
            <p:spPr>
              <a:xfrm>
                <a:off x="1276348" y="1428750"/>
                <a:ext cx="4414879" cy="4555581"/>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233B0F02-BF6B-4893-805B-E469FD5B1C28}"/>
                  </a:ext>
                </a:extLst>
              </p:cNvPr>
              <p:cNvSpPr/>
              <p:nvPr/>
            </p:nvSpPr>
            <p:spPr>
              <a:xfrm>
                <a:off x="1404940" y="1514474"/>
                <a:ext cx="4181477" cy="4412706"/>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7A738342-DB3A-42B6-9E61-7B630272C4DB}"/>
                </a:ext>
              </a:extLst>
            </p:cNvPr>
            <p:cNvGrpSpPr/>
            <p:nvPr/>
          </p:nvGrpSpPr>
          <p:grpSpPr>
            <a:xfrm>
              <a:off x="3537221" y="1884090"/>
              <a:ext cx="674144" cy="471931"/>
              <a:chOff x="3126058" y="2042098"/>
              <a:chExt cx="674144" cy="471931"/>
            </a:xfrm>
          </p:grpSpPr>
          <p:sp>
            <p:nvSpPr>
              <p:cNvPr id="10" name="Arrow: Chevron 9">
                <a:extLst>
                  <a:ext uri="{FF2B5EF4-FFF2-40B4-BE49-F238E27FC236}">
                    <a16:creationId xmlns:a16="http://schemas.microsoft.com/office/drawing/2014/main" id="{7832C2DA-A338-434F-8C43-0A183CA08514}"/>
                  </a:ext>
                </a:extLst>
              </p:cNvPr>
              <p:cNvSpPr/>
              <p:nvPr/>
            </p:nvSpPr>
            <p:spPr>
              <a:xfrm rot="5400000">
                <a:off x="3319747" y="1848409"/>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A5F94AB8-0DE3-455D-B624-E2342557C195}"/>
                  </a:ext>
                </a:extLst>
              </p:cNvPr>
              <p:cNvSpPr/>
              <p:nvPr/>
            </p:nvSpPr>
            <p:spPr>
              <a:xfrm rot="5400000">
                <a:off x="3319747" y="2033575"/>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86165C7C-C6A8-4B32-BA48-07D5F5C9C048}"/>
              </a:ext>
            </a:extLst>
          </p:cNvPr>
          <p:cNvGrpSpPr/>
          <p:nvPr/>
        </p:nvGrpSpPr>
        <p:grpSpPr>
          <a:xfrm>
            <a:off x="6330158" y="1160747"/>
            <a:ext cx="5467352" cy="4854031"/>
            <a:chOff x="6330158" y="1160747"/>
            <a:chExt cx="5467352" cy="4854031"/>
          </a:xfrm>
        </p:grpSpPr>
        <p:grpSp>
          <p:nvGrpSpPr>
            <p:cNvPr id="21" name="Group 20">
              <a:extLst>
                <a:ext uri="{FF2B5EF4-FFF2-40B4-BE49-F238E27FC236}">
                  <a16:creationId xmlns:a16="http://schemas.microsoft.com/office/drawing/2014/main" id="{3F8BC467-8CA0-4B0B-ADC1-18A96DF9B6F5}"/>
                </a:ext>
              </a:extLst>
            </p:cNvPr>
            <p:cNvGrpSpPr/>
            <p:nvPr/>
          </p:nvGrpSpPr>
          <p:grpSpPr>
            <a:xfrm>
              <a:off x="6330158" y="1160747"/>
              <a:ext cx="5467352" cy="4854031"/>
              <a:chOff x="1276348" y="1428750"/>
              <a:chExt cx="4414879" cy="4555581"/>
            </a:xfrm>
          </p:grpSpPr>
          <p:sp>
            <p:nvSpPr>
              <p:cNvPr id="22" name="Rectangle: Rounded Corners 21">
                <a:extLst>
                  <a:ext uri="{FF2B5EF4-FFF2-40B4-BE49-F238E27FC236}">
                    <a16:creationId xmlns:a16="http://schemas.microsoft.com/office/drawing/2014/main" id="{97669E9A-FDB3-4910-B071-85DB34F6A16D}"/>
                  </a:ext>
                </a:extLst>
              </p:cNvPr>
              <p:cNvSpPr/>
              <p:nvPr/>
            </p:nvSpPr>
            <p:spPr>
              <a:xfrm>
                <a:off x="1276348" y="1428750"/>
                <a:ext cx="4414879" cy="4555581"/>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30999F98-8C22-4471-984D-0CBEE662D003}"/>
                  </a:ext>
                </a:extLst>
              </p:cNvPr>
              <p:cNvSpPr/>
              <p:nvPr/>
            </p:nvSpPr>
            <p:spPr>
              <a:xfrm>
                <a:off x="1404940" y="1514474"/>
                <a:ext cx="4181477" cy="4412706"/>
              </a:xfrm>
              <a:prstGeom prst="roundRect">
                <a:avLst>
                  <a:gd name="adj" fmla="val 9581"/>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Arrow: Chevron 27">
              <a:extLst>
                <a:ext uri="{FF2B5EF4-FFF2-40B4-BE49-F238E27FC236}">
                  <a16:creationId xmlns:a16="http://schemas.microsoft.com/office/drawing/2014/main" id="{EFC79D10-2F03-4AF7-A7A8-49190B3B2136}"/>
                </a:ext>
              </a:extLst>
            </p:cNvPr>
            <p:cNvSpPr/>
            <p:nvPr/>
          </p:nvSpPr>
          <p:spPr>
            <a:xfrm rot="5400000">
              <a:off x="8926388" y="1718426"/>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2E6F315D-B41D-4DA9-A5F5-D51E145C7ACC}"/>
                </a:ext>
              </a:extLst>
            </p:cNvPr>
            <p:cNvSpPr/>
            <p:nvPr/>
          </p:nvSpPr>
          <p:spPr>
            <a:xfrm rot="5400000">
              <a:off x="8926388" y="1903592"/>
              <a:ext cx="286765" cy="674144"/>
            </a:xfrm>
            <a:prstGeom prst="chevr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31ACEE14-5A67-4992-857A-C62CB2215CAB}"/>
              </a:ext>
            </a:extLst>
          </p:cNvPr>
          <p:cNvSpPr txBox="1"/>
          <p:nvPr/>
        </p:nvSpPr>
        <p:spPr>
          <a:xfrm>
            <a:off x="2480949" y="1267309"/>
            <a:ext cx="1839515" cy="584775"/>
          </a:xfrm>
          <a:prstGeom prst="rect">
            <a:avLst/>
          </a:prstGeom>
          <a:noFill/>
        </p:spPr>
        <p:txBody>
          <a:bodyPr wrap="square">
            <a:spAutoFit/>
          </a:bodyPr>
          <a:lstStyle/>
          <a:p>
            <a:r>
              <a:rPr lang="en-US" sz="3200" b="1" i="1" dirty="0">
                <a:solidFill>
                  <a:srgbClr val="0D0D0D"/>
                </a:solidFill>
                <a:effectLst/>
                <a:latin typeface="Times New Roman" panose="02020603050405020304" pitchFamily="18" charset="0"/>
                <a:ea typeface="Times New Roman" panose="02020603050405020304" pitchFamily="18" charset="0"/>
              </a:rPr>
              <a:t>So </a:t>
            </a:r>
            <a:r>
              <a:rPr lang="en-US" sz="3200" b="1" i="1" dirty="0" err="1">
                <a:solidFill>
                  <a:srgbClr val="0D0D0D"/>
                </a:solidFill>
                <a:effectLst/>
                <a:latin typeface="Times New Roman" panose="02020603050405020304" pitchFamily="18" charset="0"/>
                <a:ea typeface="Times New Roman" panose="02020603050405020304" pitchFamily="18" charset="0"/>
              </a:rPr>
              <a:t>sánh</a:t>
            </a:r>
            <a:endParaRPr lang="en-US" sz="3200" dirty="0"/>
          </a:p>
        </p:txBody>
      </p:sp>
      <p:sp>
        <p:nvSpPr>
          <p:cNvPr id="26" name="TextBox 25">
            <a:extLst>
              <a:ext uri="{FF2B5EF4-FFF2-40B4-BE49-F238E27FC236}">
                <a16:creationId xmlns:a16="http://schemas.microsoft.com/office/drawing/2014/main" id="{9A5E757A-E26C-4FDC-939B-C449FECEF4E4}"/>
              </a:ext>
            </a:extLst>
          </p:cNvPr>
          <p:cNvSpPr txBox="1"/>
          <p:nvPr/>
        </p:nvSpPr>
        <p:spPr>
          <a:xfrm>
            <a:off x="8190310" y="1252087"/>
            <a:ext cx="1982390" cy="584775"/>
          </a:xfrm>
          <a:prstGeom prst="rect">
            <a:avLst/>
          </a:prstGeom>
          <a:noFill/>
        </p:spPr>
        <p:txBody>
          <a:bodyPr wrap="square">
            <a:spAutoFit/>
          </a:bodyPr>
          <a:lstStyle/>
          <a:p>
            <a:r>
              <a:rPr lang="en-US" sz="3200" b="1" i="1" dirty="0" err="1">
                <a:solidFill>
                  <a:srgbClr val="0D0D0D"/>
                </a:solidFill>
                <a:effectLst/>
                <a:latin typeface="Times New Roman" panose="02020603050405020304" pitchFamily="18" charset="0"/>
                <a:ea typeface="Times New Roman" panose="02020603050405020304" pitchFamily="18" charset="0"/>
              </a:rPr>
              <a:t>Thống</a:t>
            </a:r>
            <a:r>
              <a:rPr lang="en-US" sz="3200" b="1" i="1" dirty="0">
                <a:solidFill>
                  <a:srgbClr val="0D0D0D"/>
                </a:solidFill>
                <a:effectLst/>
                <a:latin typeface="Times New Roman" panose="02020603050405020304" pitchFamily="18" charset="0"/>
                <a:ea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rPr>
              <a:t>kê</a:t>
            </a:r>
            <a:endParaRPr lang="en-US" sz="3200" dirty="0"/>
          </a:p>
        </p:txBody>
      </p:sp>
      <p:sp>
        <p:nvSpPr>
          <p:cNvPr id="30" name="TextBox 29">
            <a:extLst>
              <a:ext uri="{FF2B5EF4-FFF2-40B4-BE49-F238E27FC236}">
                <a16:creationId xmlns:a16="http://schemas.microsoft.com/office/drawing/2014/main" id="{6302569D-334B-4FE7-9AF0-5D5FA3CA54B4}"/>
              </a:ext>
            </a:extLst>
          </p:cNvPr>
          <p:cNvSpPr txBox="1"/>
          <p:nvPr/>
        </p:nvSpPr>
        <p:spPr>
          <a:xfrm>
            <a:off x="887335" y="2517286"/>
            <a:ext cx="4741253" cy="3046988"/>
          </a:xfrm>
          <a:prstGeom prst="rect">
            <a:avLst/>
          </a:prstGeom>
          <a:noFill/>
        </p:spPr>
        <p:txBody>
          <a:bodyPr wrap="square">
            <a:spAutoFit/>
          </a:bodyPr>
          <a:lstStyle/>
          <a:p>
            <a:pPr algn="ctr"/>
            <a:r>
              <a:rPr lang="en-US" sz="3200" dirty="0" err="1">
                <a:solidFill>
                  <a:srgbClr val="0D0D0D"/>
                </a:solidFill>
                <a:effectLst/>
                <a:latin typeface="Times New Roman" panose="02020603050405020304" pitchFamily="18" charset="0"/>
                <a:ea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phần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cuối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sau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khi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phân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tích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nội</a:t>
            </a:r>
            <a:r>
              <a:rPr lang="en-US" sz="3200" dirty="0">
                <a:solidFill>
                  <a:srgbClr val="0D0D0D"/>
                </a:solidFill>
                <a:effectLst/>
                <a:latin typeface="Times New Roman" panose="02020603050405020304" pitchFamily="18" charset="0"/>
                <a:ea typeface="Times New Roman" panose="02020603050405020304" pitchFamily="18" charset="0"/>
              </a:rPr>
              <a:t> dung </a:t>
            </a:r>
            <a:r>
              <a:rPr lang="en-US" sz="3200" dirty="0" err="1">
                <a:solidFill>
                  <a:srgbClr val="0D0D0D"/>
                </a:solidFill>
                <a:effectLst/>
                <a:latin typeface="Times New Roman" panose="02020603050405020304" pitchFamily="18" charset="0"/>
                <a:ea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hình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thức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tục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ngữ</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tác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giả</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đã</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đối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chiếu</a:t>
            </a:r>
            <a:r>
              <a:rPr lang="en-US" sz="3200" dirty="0">
                <a:solidFill>
                  <a:srgbClr val="0D0D0D"/>
                </a:solidFill>
                <a:effectLst/>
                <a:latin typeface="Times New Roman" panose="02020603050405020304" pitchFamily="18" charset="0"/>
                <a:ea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tục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ngữ</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để</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làm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rõ</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ra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sớm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tục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ngữ</a:t>
            </a:r>
            <a:r>
              <a:rPr lang="en-US" sz="3200" dirty="0">
                <a:solidFill>
                  <a:srgbClr val="0D0D0D"/>
                </a:solidFill>
                <a:effectLst/>
                <a:latin typeface="Times New Roman" panose="02020603050405020304" pitchFamily="18" charset="0"/>
                <a:ea typeface="Times New Roman" panose="02020603050405020304" pitchFamily="18" charset="0"/>
              </a:rPr>
              <a:t>.</a:t>
            </a:r>
            <a:endParaRPr lang="en-US" sz="3200" dirty="0"/>
          </a:p>
        </p:txBody>
      </p:sp>
      <p:sp>
        <p:nvSpPr>
          <p:cNvPr id="33" name="TextBox 32">
            <a:extLst>
              <a:ext uri="{FF2B5EF4-FFF2-40B4-BE49-F238E27FC236}">
                <a16:creationId xmlns:a16="http://schemas.microsoft.com/office/drawing/2014/main" id="{FEEA43E3-7E3F-4F46-8461-3D74F68C51DA}"/>
              </a:ext>
            </a:extLst>
          </p:cNvPr>
          <p:cNvSpPr txBox="1"/>
          <p:nvPr/>
        </p:nvSpPr>
        <p:spPr>
          <a:xfrm>
            <a:off x="6560845" y="2475387"/>
            <a:ext cx="5029495" cy="3034036"/>
          </a:xfrm>
          <a:prstGeom prst="rect">
            <a:avLst/>
          </a:prstGeom>
          <a:noFill/>
        </p:spPr>
        <p:txBody>
          <a:bodyPr wrap="square">
            <a:spAutoFit/>
          </a:bodyPr>
          <a:lstStyle/>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tật</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giật</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treo</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mèo</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48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par>
                                <p:cTn id="11" presetID="22"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par>
                                <p:cTn id="22" presetID="22" presetClass="entr" presetSubtype="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0" grpId="0"/>
      <p:bldP spid="3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B6939C0-5290-41AB-AD96-8550B73FDFCD}"/>
              </a:ext>
            </a:extLst>
          </p:cNvPr>
          <p:cNvGrpSpPr/>
          <p:nvPr/>
        </p:nvGrpSpPr>
        <p:grpSpPr>
          <a:xfrm>
            <a:off x="660399" y="157163"/>
            <a:ext cx="4557713" cy="2957512"/>
            <a:chOff x="660399" y="157163"/>
            <a:chExt cx="4557713" cy="2957512"/>
          </a:xfrm>
        </p:grpSpPr>
        <p:sp>
          <p:nvSpPr>
            <p:cNvPr id="3" name="Rectangle: Rounded Corners 2">
              <a:extLst>
                <a:ext uri="{FF2B5EF4-FFF2-40B4-BE49-F238E27FC236}">
                  <a16:creationId xmlns:a16="http://schemas.microsoft.com/office/drawing/2014/main" id="{CC6C1F4B-8885-465B-AD54-6BD2D2F40D5A}"/>
                </a:ext>
              </a:extLst>
            </p:cNvPr>
            <p:cNvSpPr/>
            <p:nvPr/>
          </p:nvSpPr>
          <p:spPr>
            <a:xfrm>
              <a:off x="660399" y="157163"/>
              <a:ext cx="4557713" cy="2957512"/>
            </a:xfrm>
            <a:prstGeom prst="roundRect">
              <a:avLst/>
            </a:prstGeom>
            <a:solidFill>
              <a:schemeClr val="accent4">
                <a:lumMod val="20000"/>
                <a:lumOff val="80000"/>
              </a:schemeClr>
            </a:solidFill>
            <a:ln w="28575">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717E63-0328-4348-A104-92045EAA15E3}"/>
                </a:ext>
              </a:extLst>
            </p:cNvPr>
            <p:cNvSpPr txBox="1"/>
            <p:nvPr/>
          </p:nvSpPr>
          <p:spPr>
            <a:xfrm>
              <a:off x="743347" y="309563"/>
              <a:ext cx="4271566" cy="2613857"/>
            </a:xfrm>
            <a:prstGeom prst="rect">
              <a:avLst/>
            </a:prstGeom>
            <a:noFill/>
          </p:spPr>
          <p:txBody>
            <a:bodyPr wrap="square">
              <a:spAutoFit/>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F0BBB0BB-4442-4492-90BC-9839EDC35FCD}"/>
              </a:ext>
            </a:extLst>
          </p:cNvPr>
          <p:cNvGrpSpPr/>
          <p:nvPr/>
        </p:nvGrpSpPr>
        <p:grpSpPr>
          <a:xfrm>
            <a:off x="6900068" y="157163"/>
            <a:ext cx="4557713" cy="2957512"/>
            <a:chOff x="6900068" y="157163"/>
            <a:chExt cx="4557713" cy="2957512"/>
          </a:xfrm>
        </p:grpSpPr>
        <p:sp>
          <p:nvSpPr>
            <p:cNvPr id="5" name="Rectangle: Rounded Corners 4">
              <a:extLst>
                <a:ext uri="{FF2B5EF4-FFF2-40B4-BE49-F238E27FC236}">
                  <a16:creationId xmlns:a16="http://schemas.microsoft.com/office/drawing/2014/main" id="{205507C5-6007-4FF9-9394-744C563E9D57}"/>
                </a:ext>
              </a:extLst>
            </p:cNvPr>
            <p:cNvSpPr/>
            <p:nvPr/>
          </p:nvSpPr>
          <p:spPr>
            <a:xfrm>
              <a:off x="6900068" y="157163"/>
              <a:ext cx="4557713" cy="2957512"/>
            </a:xfrm>
            <a:prstGeom prst="roundRect">
              <a:avLst/>
            </a:prstGeom>
            <a:solidFill>
              <a:schemeClr val="accent4">
                <a:lumMod val="20000"/>
                <a:lumOff val="80000"/>
              </a:schemeClr>
            </a:solidFill>
            <a:ln w="28575">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9C8BE8-02EF-4DBA-84BB-613A90B55A30}"/>
                </a:ext>
              </a:extLst>
            </p:cNvPr>
            <p:cNvSpPr txBox="1"/>
            <p:nvPr/>
          </p:nvSpPr>
          <p:spPr>
            <a:xfrm>
              <a:off x="7252295" y="515000"/>
              <a:ext cx="3853258" cy="2042995"/>
            </a:xfrm>
            <a:prstGeom prst="rect">
              <a:avLst/>
            </a:prstGeom>
            <a:noFill/>
          </p:spPr>
          <p:txBody>
            <a:bodyPr wrap="square">
              <a:spAutoFit/>
            </a:bodyPr>
            <a:lstStyle/>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BAA5AF3A-5757-4A9A-AC11-52AA8A834B29}"/>
              </a:ext>
            </a:extLst>
          </p:cNvPr>
          <p:cNvGrpSpPr/>
          <p:nvPr/>
        </p:nvGrpSpPr>
        <p:grpSpPr>
          <a:xfrm>
            <a:off x="660399" y="3590925"/>
            <a:ext cx="4557713" cy="2957512"/>
            <a:chOff x="660399" y="3590925"/>
            <a:chExt cx="4557713" cy="2957512"/>
          </a:xfrm>
        </p:grpSpPr>
        <p:sp>
          <p:nvSpPr>
            <p:cNvPr id="6" name="Rectangle: Rounded Corners 5">
              <a:extLst>
                <a:ext uri="{FF2B5EF4-FFF2-40B4-BE49-F238E27FC236}">
                  <a16:creationId xmlns:a16="http://schemas.microsoft.com/office/drawing/2014/main" id="{B92B398D-52F8-4381-BF6C-9A651871DEBC}"/>
                </a:ext>
              </a:extLst>
            </p:cNvPr>
            <p:cNvSpPr/>
            <p:nvPr/>
          </p:nvSpPr>
          <p:spPr>
            <a:xfrm>
              <a:off x="660399" y="3590925"/>
              <a:ext cx="4557713" cy="2957512"/>
            </a:xfrm>
            <a:prstGeom prst="roundRect">
              <a:avLst/>
            </a:prstGeom>
            <a:solidFill>
              <a:schemeClr val="accent4">
                <a:lumMod val="20000"/>
                <a:lumOff val="80000"/>
              </a:schemeClr>
            </a:solidFill>
            <a:ln w="28575">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B77463-6A0D-488D-A9F4-B67CFC04354D}"/>
                </a:ext>
              </a:extLst>
            </p:cNvPr>
            <p:cNvSpPr txBox="1"/>
            <p:nvPr/>
          </p:nvSpPr>
          <p:spPr>
            <a:xfrm>
              <a:off x="773309" y="3699324"/>
              <a:ext cx="4241604" cy="2677656"/>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Phần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Tóm</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tắt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viết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hoàn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tất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ngắn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gọn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khái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quát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bối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cảnh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hỏi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phương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pháp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khoảng</a:t>
              </a:r>
              <a:r>
                <a:rPr lang="en-US" sz="2400" dirty="0">
                  <a:solidFill>
                    <a:srgbClr val="0D0D0D"/>
                  </a:solidFill>
                  <a:effectLst/>
                  <a:latin typeface="Times New Roman" panose="02020603050405020304" pitchFamily="18" charset="0"/>
                  <a:ea typeface="Times New Roman" panose="02020603050405020304" pitchFamily="18" charset="0"/>
                </a:rPr>
                <a:t> 150 </a:t>
              </a:r>
              <a:r>
                <a:rPr lang="en-US" sz="2400" dirty="0" err="1">
                  <a:solidFill>
                    <a:srgbClr val="0D0D0D"/>
                  </a:solidFill>
                  <a:effectLst/>
                  <a:latin typeface="Times New Roman" panose="02020603050405020304" pitchFamily="18" charset="0"/>
                  <a:ea typeface="Times New Roman" panose="02020603050405020304" pitchFamily="18" charset="0"/>
                </a:rPr>
                <a:t>đến</a:t>
              </a:r>
              <a:r>
                <a:rPr lang="en-US" sz="2400" dirty="0">
                  <a:solidFill>
                    <a:srgbClr val="0D0D0D"/>
                  </a:solidFill>
                  <a:effectLst/>
                  <a:latin typeface="Times New Roman" panose="02020603050405020304" pitchFamily="18" charset="0"/>
                  <a:ea typeface="Times New Roman" panose="02020603050405020304" pitchFamily="18" charset="0"/>
                </a:rPr>
                <a:t> 200 </a:t>
              </a:r>
              <a:r>
                <a:rPr lang="en-US" sz="2400" dirty="0" err="1">
                  <a:solidFill>
                    <a:srgbClr val="0D0D0D"/>
                  </a:solidFill>
                  <a:effectLst/>
                  <a:latin typeface="Times New Roman" panose="02020603050405020304" pitchFamily="18" charset="0"/>
                  <a:ea typeface="Times New Roman" panose="02020603050405020304" pitchFamily="18" charset="0"/>
                </a:rPr>
                <a:t>chữ</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p>
          </p:txBody>
        </p:sp>
      </p:grpSp>
      <p:grpSp>
        <p:nvGrpSpPr>
          <p:cNvPr id="19" name="Group 18">
            <a:extLst>
              <a:ext uri="{FF2B5EF4-FFF2-40B4-BE49-F238E27FC236}">
                <a16:creationId xmlns:a16="http://schemas.microsoft.com/office/drawing/2014/main" id="{DFEF3277-B26F-46FC-95CE-52051FBFFD87}"/>
              </a:ext>
            </a:extLst>
          </p:cNvPr>
          <p:cNvGrpSpPr/>
          <p:nvPr/>
        </p:nvGrpSpPr>
        <p:grpSpPr>
          <a:xfrm>
            <a:off x="6900068" y="3590925"/>
            <a:ext cx="4557713" cy="2957512"/>
            <a:chOff x="6900068" y="3590925"/>
            <a:chExt cx="4557713" cy="2957512"/>
          </a:xfrm>
        </p:grpSpPr>
        <p:sp>
          <p:nvSpPr>
            <p:cNvPr id="4" name="Rectangle: Rounded Corners 3">
              <a:extLst>
                <a:ext uri="{FF2B5EF4-FFF2-40B4-BE49-F238E27FC236}">
                  <a16:creationId xmlns:a16="http://schemas.microsoft.com/office/drawing/2014/main" id="{23E95152-D61B-4CD5-9C2E-A327322CF5A2}"/>
                </a:ext>
              </a:extLst>
            </p:cNvPr>
            <p:cNvSpPr/>
            <p:nvPr/>
          </p:nvSpPr>
          <p:spPr>
            <a:xfrm>
              <a:off x="6900068" y="3590925"/>
              <a:ext cx="4557713" cy="2957512"/>
            </a:xfrm>
            <a:prstGeom prst="roundRect">
              <a:avLst/>
            </a:prstGeom>
            <a:solidFill>
              <a:schemeClr val="accent4">
                <a:lumMod val="20000"/>
                <a:lumOff val="80000"/>
              </a:schemeClr>
            </a:solidFill>
            <a:ln w="28575">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709270E-16B2-4767-A383-0B6A12CA6CA3}"/>
                </a:ext>
              </a:extLst>
            </p:cNvPr>
            <p:cNvSpPr txBox="1"/>
            <p:nvPr/>
          </p:nvSpPr>
          <p:spPr>
            <a:xfrm>
              <a:off x="7262016" y="3815801"/>
              <a:ext cx="4068365" cy="2246769"/>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phương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tiện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giao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tiếp</a:t>
              </a:r>
              <a:r>
                <a:rPr lang="en-US" sz="2800" dirty="0">
                  <a:solidFill>
                    <a:srgbClr val="0D0D0D"/>
                  </a:solidFill>
                  <a:effectLst/>
                  <a:latin typeface="Times New Roman" panose="02020603050405020304" pitchFamily="18" charset="0"/>
                  <a:ea typeface="Times New Roman" panose="02020603050405020304" pitchFamily="18" charset="0"/>
                </a:rPr>
                <a:t> phi </a:t>
              </a:r>
              <a:r>
                <a:rPr lang="en-US" sz="2800" dirty="0" err="1">
                  <a:solidFill>
                    <a:srgbClr val="0D0D0D"/>
                  </a:solidFill>
                  <a:effectLst/>
                  <a:latin typeface="Times New Roman" panose="02020603050405020304" pitchFamily="18" charset="0"/>
                  <a:ea typeface="Times New Roman" panose="02020603050405020304" pitchFamily="18" charset="0"/>
                </a:rPr>
                <a:t>ngôn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phù</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hợp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nối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hỗ</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rPr>
                <a:t>.</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p>
          </p:txBody>
        </p:sp>
      </p:grpSp>
      <p:sp>
        <p:nvSpPr>
          <p:cNvPr id="20" name="Oval 19">
            <a:extLst>
              <a:ext uri="{FF2B5EF4-FFF2-40B4-BE49-F238E27FC236}">
                <a16:creationId xmlns:a16="http://schemas.microsoft.com/office/drawing/2014/main" id="{F1881A5B-4F60-43CC-85D8-A77C964DFD8F}"/>
              </a:ext>
            </a:extLst>
          </p:cNvPr>
          <p:cNvSpPr/>
          <p:nvPr/>
        </p:nvSpPr>
        <p:spPr>
          <a:xfrm>
            <a:off x="4813300" y="2192533"/>
            <a:ext cx="2520156" cy="2301477"/>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rgbClr val="000000"/>
                </a:solidFill>
                <a:effectLst/>
                <a:latin typeface="Times New Roman" panose="02020603050405020304" pitchFamily="18" charset="0"/>
                <a:ea typeface="Times New Roman" panose="02020603050405020304" pitchFamily="18" charset="0"/>
              </a:rPr>
              <a:t>Ở bước </a:t>
            </a:r>
          </a:p>
          <a:p>
            <a:pPr algn="ctr"/>
            <a:r>
              <a:rPr lang="de-DE" sz="3200" b="1" dirty="0">
                <a:solidFill>
                  <a:srgbClr val="000000"/>
                </a:solidFill>
                <a:effectLst/>
                <a:latin typeface="Times New Roman" panose="02020603050405020304" pitchFamily="18" charset="0"/>
                <a:ea typeface="Times New Roman" panose="02020603050405020304" pitchFamily="18" charset="0"/>
              </a:rPr>
              <a:t>Viết bài</a:t>
            </a:r>
            <a:endParaRPr lang="en-US" sz="3200" dirty="0"/>
          </a:p>
        </p:txBody>
      </p:sp>
    </p:spTree>
    <p:extLst>
      <p:ext uri="{BB962C8B-B14F-4D97-AF65-F5344CB8AC3E}">
        <p14:creationId xmlns:p14="http://schemas.microsoft.com/office/powerpoint/2010/main" val="56387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16C24A-8873-4B1D-80B0-AB2E74954F66}"/>
              </a:ext>
            </a:extLst>
          </p:cNvPr>
          <p:cNvGrpSpPr/>
          <p:nvPr/>
        </p:nvGrpSpPr>
        <p:grpSpPr>
          <a:xfrm>
            <a:off x="1100140" y="590233"/>
            <a:ext cx="10587036" cy="5982017"/>
            <a:chOff x="2376390" y="599984"/>
            <a:chExt cx="7439220" cy="5536776"/>
          </a:xfrm>
        </p:grpSpPr>
        <p:sp>
          <p:nvSpPr>
            <p:cNvPr id="4" name="Freeform: Shape 3">
              <a:extLst>
                <a:ext uri="{FF2B5EF4-FFF2-40B4-BE49-F238E27FC236}">
                  <a16:creationId xmlns:a16="http://schemas.microsoft.com/office/drawing/2014/main" id="{A7A036BA-C71E-48D4-953E-AA3745A247B2}"/>
                </a:ext>
              </a:extLst>
            </p:cNvPr>
            <p:cNvSpPr/>
            <p:nvPr/>
          </p:nvSpPr>
          <p:spPr>
            <a:xfrm>
              <a:off x="4613957" y="599984"/>
              <a:ext cx="2964085" cy="1575150"/>
            </a:xfrm>
            <a:custGeom>
              <a:avLst/>
              <a:gdLst>
                <a:gd name="connsiteX0" fmla="*/ 0 w 2805906"/>
                <a:gd name="connsiteY0" fmla="*/ 140295 h 1402953"/>
                <a:gd name="connsiteX1" fmla="*/ 140295 w 2805906"/>
                <a:gd name="connsiteY1" fmla="*/ 0 h 1402953"/>
                <a:gd name="connsiteX2" fmla="*/ 2665611 w 2805906"/>
                <a:gd name="connsiteY2" fmla="*/ 0 h 1402953"/>
                <a:gd name="connsiteX3" fmla="*/ 2805906 w 2805906"/>
                <a:gd name="connsiteY3" fmla="*/ 140295 h 1402953"/>
                <a:gd name="connsiteX4" fmla="*/ 2805906 w 2805906"/>
                <a:gd name="connsiteY4" fmla="*/ 1262658 h 1402953"/>
                <a:gd name="connsiteX5" fmla="*/ 2665611 w 2805906"/>
                <a:gd name="connsiteY5" fmla="*/ 1402953 h 1402953"/>
                <a:gd name="connsiteX6" fmla="*/ 140295 w 2805906"/>
                <a:gd name="connsiteY6" fmla="*/ 1402953 h 1402953"/>
                <a:gd name="connsiteX7" fmla="*/ 0 w 2805906"/>
                <a:gd name="connsiteY7" fmla="*/ 1262658 h 1402953"/>
                <a:gd name="connsiteX8" fmla="*/ 0 w 2805906"/>
                <a:gd name="connsiteY8" fmla="*/ 140295 h 140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906" h="1402953">
                  <a:moveTo>
                    <a:pt x="0" y="140295"/>
                  </a:moveTo>
                  <a:cubicBezTo>
                    <a:pt x="0" y="62812"/>
                    <a:pt x="62812" y="0"/>
                    <a:pt x="140295" y="0"/>
                  </a:cubicBezTo>
                  <a:lnTo>
                    <a:pt x="2665611" y="0"/>
                  </a:lnTo>
                  <a:cubicBezTo>
                    <a:pt x="2743094" y="0"/>
                    <a:pt x="2805906" y="62812"/>
                    <a:pt x="2805906" y="140295"/>
                  </a:cubicBezTo>
                  <a:lnTo>
                    <a:pt x="2805906" y="1262658"/>
                  </a:lnTo>
                  <a:cubicBezTo>
                    <a:pt x="2805906" y="1340141"/>
                    <a:pt x="2743094" y="1402953"/>
                    <a:pt x="2665611" y="1402953"/>
                  </a:cubicBezTo>
                  <a:lnTo>
                    <a:pt x="140295" y="1402953"/>
                  </a:lnTo>
                  <a:cubicBezTo>
                    <a:pt x="62812" y="1402953"/>
                    <a:pt x="0" y="1340141"/>
                    <a:pt x="0" y="1262658"/>
                  </a:cubicBezTo>
                  <a:lnTo>
                    <a:pt x="0" y="14029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9671" tIns="109671" rIns="109671" bIns="109671" numCol="1" spcCol="1270" anchor="ctr" anchorCtr="0">
              <a:noAutofit/>
            </a:bodyPr>
            <a:lstStyle/>
            <a:p>
              <a:pPr marL="0" lvl="0" indent="0" algn="ctr" defTabSz="8001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Đọc kĩ bài viết báo cáo của mình và đối chiếu với bảng kiểm để tự chỉnh sửa để bài báo cáo thêm hoàn thiện.</a:t>
              </a:r>
              <a:endParaRPr lang="en-US" sz="2800" kern="1200" dirty="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1CCB40FC-1A95-4806-A324-7C02240AF905}"/>
                </a:ext>
              </a:extLst>
            </p:cNvPr>
            <p:cNvSpPr/>
            <p:nvPr/>
          </p:nvSpPr>
          <p:spPr>
            <a:xfrm rot="3600000">
              <a:off x="6786675" y="3183483"/>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6" name="Freeform: Shape 5">
              <a:extLst>
                <a:ext uri="{FF2B5EF4-FFF2-40B4-BE49-F238E27FC236}">
                  <a16:creationId xmlns:a16="http://schemas.microsoft.com/office/drawing/2014/main" id="{3D9BBDCE-D527-416B-89E0-AF060573531D}"/>
                </a:ext>
              </a:extLst>
            </p:cNvPr>
            <p:cNvSpPr/>
            <p:nvPr/>
          </p:nvSpPr>
          <p:spPr>
            <a:xfrm>
              <a:off x="7315791" y="4338285"/>
              <a:ext cx="2499819" cy="1798475"/>
            </a:xfrm>
            <a:custGeom>
              <a:avLst/>
              <a:gdLst>
                <a:gd name="connsiteX0" fmla="*/ 0 w 2805906"/>
                <a:gd name="connsiteY0" fmla="*/ 140295 h 1402953"/>
                <a:gd name="connsiteX1" fmla="*/ 140295 w 2805906"/>
                <a:gd name="connsiteY1" fmla="*/ 0 h 1402953"/>
                <a:gd name="connsiteX2" fmla="*/ 2665611 w 2805906"/>
                <a:gd name="connsiteY2" fmla="*/ 0 h 1402953"/>
                <a:gd name="connsiteX3" fmla="*/ 2805906 w 2805906"/>
                <a:gd name="connsiteY3" fmla="*/ 140295 h 1402953"/>
                <a:gd name="connsiteX4" fmla="*/ 2805906 w 2805906"/>
                <a:gd name="connsiteY4" fmla="*/ 1262658 h 1402953"/>
                <a:gd name="connsiteX5" fmla="*/ 2665611 w 2805906"/>
                <a:gd name="connsiteY5" fmla="*/ 1402953 h 1402953"/>
                <a:gd name="connsiteX6" fmla="*/ 140295 w 2805906"/>
                <a:gd name="connsiteY6" fmla="*/ 1402953 h 1402953"/>
                <a:gd name="connsiteX7" fmla="*/ 0 w 2805906"/>
                <a:gd name="connsiteY7" fmla="*/ 1262658 h 1402953"/>
                <a:gd name="connsiteX8" fmla="*/ 0 w 2805906"/>
                <a:gd name="connsiteY8" fmla="*/ 140295 h 140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906" h="1402953">
                  <a:moveTo>
                    <a:pt x="0" y="140295"/>
                  </a:moveTo>
                  <a:cubicBezTo>
                    <a:pt x="0" y="62812"/>
                    <a:pt x="62812" y="0"/>
                    <a:pt x="140295" y="0"/>
                  </a:cubicBezTo>
                  <a:lnTo>
                    <a:pt x="2665611" y="0"/>
                  </a:lnTo>
                  <a:cubicBezTo>
                    <a:pt x="2743094" y="0"/>
                    <a:pt x="2805906" y="62812"/>
                    <a:pt x="2805906" y="140295"/>
                  </a:cubicBezTo>
                  <a:lnTo>
                    <a:pt x="2805906" y="1262658"/>
                  </a:lnTo>
                  <a:cubicBezTo>
                    <a:pt x="2805906" y="1340141"/>
                    <a:pt x="2743094" y="1402953"/>
                    <a:pt x="2665611" y="1402953"/>
                  </a:cubicBezTo>
                  <a:lnTo>
                    <a:pt x="140295" y="1402953"/>
                  </a:lnTo>
                  <a:cubicBezTo>
                    <a:pt x="62812" y="1402953"/>
                    <a:pt x="0" y="1340141"/>
                    <a:pt x="0" y="1262658"/>
                  </a:cubicBezTo>
                  <a:lnTo>
                    <a:pt x="0" y="14029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9671" tIns="109671" rIns="109671" bIns="109671" numCol="1" spcCol="1270" anchor="ctr" anchorCtr="0">
              <a:noAutofit/>
            </a:bodyPr>
            <a:lstStyle/>
            <a:p>
              <a:pPr marL="0" lvl="0" indent="0" algn="ctr" defTabSz="8001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HS có thể trao đổi bài để trong bàn chấm và chữa cho nhau.</a:t>
              </a:r>
              <a:endParaRPr lang="en-US" sz="28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3C9C0DB9-6F11-4C18-B8EA-E39403D5F184}"/>
                </a:ext>
              </a:extLst>
            </p:cNvPr>
            <p:cNvSpPr/>
            <p:nvPr/>
          </p:nvSpPr>
          <p:spPr>
            <a:xfrm rot="21600000">
              <a:off x="5365036" y="5189766"/>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8" name="Freeform: Shape 7">
              <a:extLst>
                <a:ext uri="{FF2B5EF4-FFF2-40B4-BE49-F238E27FC236}">
                  <a16:creationId xmlns:a16="http://schemas.microsoft.com/office/drawing/2014/main" id="{A4529129-A549-41A8-8320-D1B3A7941D4C}"/>
                </a:ext>
              </a:extLst>
            </p:cNvPr>
            <p:cNvSpPr/>
            <p:nvPr/>
          </p:nvSpPr>
          <p:spPr>
            <a:xfrm>
              <a:off x="2376390" y="4338285"/>
              <a:ext cx="2499820" cy="1798475"/>
            </a:xfrm>
            <a:custGeom>
              <a:avLst/>
              <a:gdLst>
                <a:gd name="connsiteX0" fmla="*/ 0 w 2805906"/>
                <a:gd name="connsiteY0" fmla="*/ 140295 h 1402953"/>
                <a:gd name="connsiteX1" fmla="*/ 140295 w 2805906"/>
                <a:gd name="connsiteY1" fmla="*/ 0 h 1402953"/>
                <a:gd name="connsiteX2" fmla="*/ 2665611 w 2805906"/>
                <a:gd name="connsiteY2" fmla="*/ 0 h 1402953"/>
                <a:gd name="connsiteX3" fmla="*/ 2805906 w 2805906"/>
                <a:gd name="connsiteY3" fmla="*/ 140295 h 1402953"/>
                <a:gd name="connsiteX4" fmla="*/ 2805906 w 2805906"/>
                <a:gd name="connsiteY4" fmla="*/ 1262658 h 1402953"/>
                <a:gd name="connsiteX5" fmla="*/ 2665611 w 2805906"/>
                <a:gd name="connsiteY5" fmla="*/ 1402953 h 1402953"/>
                <a:gd name="connsiteX6" fmla="*/ 140295 w 2805906"/>
                <a:gd name="connsiteY6" fmla="*/ 1402953 h 1402953"/>
                <a:gd name="connsiteX7" fmla="*/ 0 w 2805906"/>
                <a:gd name="connsiteY7" fmla="*/ 1262658 h 1402953"/>
                <a:gd name="connsiteX8" fmla="*/ 0 w 2805906"/>
                <a:gd name="connsiteY8" fmla="*/ 140295 h 140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906" h="1402953">
                  <a:moveTo>
                    <a:pt x="0" y="140295"/>
                  </a:moveTo>
                  <a:cubicBezTo>
                    <a:pt x="0" y="62812"/>
                    <a:pt x="62812" y="0"/>
                    <a:pt x="140295" y="0"/>
                  </a:cubicBezTo>
                  <a:lnTo>
                    <a:pt x="2665611" y="0"/>
                  </a:lnTo>
                  <a:cubicBezTo>
                    <a:pt x="2743094" y="0"/>
                    <a:pt x="2805906" y="62812"/>
                    <a:pt x="2805906" y="140295"/>
                  </a:cubicBezTo>
                  <a:lnTo>
                    <a:pt x="2805906" y="1262658"/>
                  </a:lnTo>
                  <a:cubicBezTo>
                    <a:pt x="2805906" y="1340141"/>
                    <a:pt x="2743094" y="1402953"/>
                    <a:pt x="2665611" y="1402953"/>
                  </a:cubicBezTo>
                  <a:lnTo>
                    <a:pt x="140295" y="1402953"/>
                  </a:lnTo>
                  <a:cubicBezTo>
                    <a:pt x="62812" y="1402953"/>
                    <a:pt x="0" y="1340141"/>
                    <a:pt x="0" y="1262658"/>
                  </a:cubicBezTo>
                  <a:lnTo>
                    <a:pt x="0" y="14029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9671" tIns="109671" rIns="109671" bIns="109671" numCol="1" spcCol="1270" anchor="ctr" anchorCtr="0">
              <a:noAutofit/>
            </a:bodyPr>
            <a:lstStyle/>
            <a:p>
              <a:pPr marL="0" lvl="0" indent="0" algn="ctr" defTabSz="8001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rút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a:t>
              </a:r>
            </a:p>
          </p:txBody>
        </p:sp>
        <p:sp>
          <p:nvSpPr>
            <p:cNvPr id="9" name="Freeform: Shape 8">
              <a:extLst>
                <a:ext uri="{FF2B5EF4-FFF2-40B4-BE49-F238E27FC236}">
                  <a16:creationId xmlns:a16="http://schemas.microsoft.com/office/drawing/2014/main" id="{A2464896-7C39-4721-89D3-E57DFD8AD857}"/>
                </a:ext>
              </a:extLst>
            </p:cNvPr>
            <p:cNvSpPr/>
            <p:nvPr/>
          </p:nvSpPr>
          <p:spPr>
            <a:xfrm rot="18000000">
              <a:off x="3864783" y="3183482"/>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sp>
        <p:nvSpPr>
          <p:cNvPr id="10" name="Pentagon 9">
            <a:extLst>
              <a:ext uri="{FF2B5EF4-FFF2-40B4-BE49-F238E27FC236}">
                <a16:creationId xmlns:a16="http://schemas.microsoft.com/office/drawing/2014/main" id="{F0BC7206-AC73-4CD7-A1C5-B2E0CE3C85D9}"/>
              </a:ext>
            </a:extLst>
          </p:cNvPr>
          <p:cNvSpPr/>
          <p:nvPr/>
        </p:nvSpPr>
        <p:spPr>
          <a:xfrm>
            <a:off x="4799730" y="2420140"/>
            <a:ext cx="3187858" cy="3128963"/>
          </a:xfrm>
          <a:prstGeom prst="pentagon">
            <a:avLst/>
          </a:prstGeom>
          <a:solidFill>
            <a:srgbClr val="00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Ở </a:t>
            </a:r>
            <a:r>
              <a:rPr lang="en-US" sz="2800" b="1" dirty="0" err="1">
                <a:solidFill>
                  <a:schemeClr val="bg1"/>
                </a:solidFill>
                <a:effectLst/>
                <a:latin typeface="Times New Roman" panose="02020603050405020304" pitchFamily="18" charset="0"/>
                <a:ea typeface="Times New Roman" panose="02020603050405020304" pitchFamily="18" charset="0"/>
              </a:rPr>
              <a:t>bước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Xem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lại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sửa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chữa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và</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rút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kinh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nghiệm</a:t>
            </a:r>
            <a:endParaRPr lang="en-US" sz="2800" dirty="0">
              <a:solidFill>
                <a:schemeClr val="bg1"/>
              </a:solidFill>
            </a:endParaRPr>
          </a:p>
        </p:txBody>
      </p:sp>
    </p:spTree>
    <p:extLst>
      <p:ext uri="{BB962C8B-B14F-4D97-AF65-F5344CB8AC3E}">
        <p14:creationId xmlns:p14="http://schemas.microsoft.com/office/powerpoint/2010/main" val="14101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72C039-9392-4FA0-8CB8-BFB980DA4498}"/>
              </a:ext>
            </a:extLst>
          </p:cNvPr>
          <p:cNvSpPr txBox="1"/>
          <p:nvPr/>
        </p:nvSpPr>
        <p:spPr>
          <a:xfrm>
            <a:off x="244475" y="274737"/>
            <a:ext cx="11715750" cy="556434"/>
          </a:xfrm>
          <a:prstGeom prst="rect">
            <a:avLst/>
          </a:prstGeom>
          <a:noFill/>
        </p:spPr>
        <p:txBody>
          <a:bodyPr wrap="square">
            <a:spAutoFit/>
          </a:bodyPr>
          <a:lstStyle/>
          <a:p>
            <a:pPr algn="ctr">
              <a:lnSpc>
                <a:spcPct val="115000"/>
              </a:lnSpc>
              <a:spcBef>
                <a:spcPts val="600"/>
              </a:spcBef>
              <a:spcAft>
                <a:spcPts val="600"/>
              </a:spcAft>
            </a:pP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Bảng kiểm bài báo cáo kết quả nghiên cứu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dân</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AE40F93B-75CD-4AAA-B6BB-FB7DF885402C}"/>
              </a:ext>
            </a:extLst>
          </p:cNvPr>
          <p:cNvGraphicFramePr>
            <a:graphicFrameLocks noGrp="1"/>
          </p:cNvGraphicFramePr>
          <p:nvPr>
            <p:extLst>
              <p:ext uri="{D42A27DB-BD31-4B8C-83A1-F6EECF244321}">
                <p14:modId xmlns:p14="http://schemas.microsoft.com/office/powerpoint/2010/main" val="3475221665"/>
              </p:ext>
            </p:extLst>
          </p:nvPr>
        </p:nvGraphicFramePr>
        <p:xfrm>
          <a:off x="471488" y="831171"/>
          <a:ext cx="11261725" cy="5176016"/>
        </p:xfrm>
        <a:graphic>
          <a:graphicData uri="http://schemas.openxmlformats.org/drawingml/2006/table">
            <a:tbl>
              <a:tblPr firstRow="1" firstCol="1" bandRow="1">
                <a:tableStyleId>{ED083AE6-46FA-4A59-8FB0-9F97EB10719F}</a:tableStyleId>
              </a:tblPr>
              <a:tblGrid>
                <a:gridCol w="2185989">
                  <a:extLst>
                    <a:ext uri="{9D8B030D-6E8A-4147-A177-3AD203B41FA5}">
                      <a16:colId xmlns:a16="http://schemas.microsoft.com/office/drawing/2014/main" val="1536132645"/>
                    </a:ext>
                  </a:extLst>
                </a:gridCol>
                <a:gridCol w="7415212">
                  <a:extLst>
                    <a:ext uri="{9D8B030D-6E8A-4147-A177-3AD203B41FA5}">
                      <a16:colId xmlns:a16="http://schemas.microsoft.com/office/drawing/2014/main" val="3251084764"/>
                    </a:ext>
                  </a:extLst>
                </a:gridCol>
                <a:gridCol w="685800">
                  <a:extLst>
                    <a:ext uri="{9D8B030D-6E8A-4147-A177-3AD203B41FA5}">
                      <a16:colId xmlns:a16="http://schemas.microsoft.com/office/drawing/2014/main" val="2872877259"/>
                    </a:ext>
                  </a:extLst>
                </a:gridCol>
                <a:gridCol w="974724">
                  <a:extLst>
                    <a:ext uri="{9D8B030D-6E8A-4147-A177-3AD203B41FA5}">
                      <a16:colId xmlns:a16="http://schemas.microsoft.com/office/drawing/2014/main" val="1607877918"/>
                    </a:ext>
                  </a:extLst>
                </a:gridCol>
              </a:tblGrid>
              <a:tr h="0">
                <a:tc>
                  <a:txBody>
                    <a:bodyPr/>
                    <a:lstStyle/>
                    <a:p>
                      <a:pPr algn="ctr">
                        <a:lnSpc>
                          <a:spcPct val="115000"/>
                        </a:lnSpc>
                        <a:spcBef>
                          <a:spcPts val="600"/>
                        </a:spcBef>
                        <a:spcAft>
                          <a:spcPts val="600"/>
                        </a:spcAft>
                      </a:pPr>
                      <a:r>
                        <a:rPr lang="en-US" sz="2600" b="1" dirty="0" err="1">
                          <a:solidFill>
                            <a:srgbClr val="0070C0"/>
                          </a:solidFill>
                          <a:effectLst/>
                          <a:latin typeface="Times New Roman" panose="02020603050405020304" pitchFamily="18" charset="0"/>
                          <a:cs typeface="Times New Roman" panose="02020603050405020304" pitchFamily="18" charset="0"/>
                        </a:rPr>
                        <a:t>Các</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phần</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của</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bài</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báo</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cáo</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solidFill>
                      <a:schemeClr val="accent4">
                        <a:lumMod val="40000"/>
                        <a:lumOff val="60000"/>
                      </a:schemeClr>
                    </a:solidFill>
                  </a:tcPr>
                </a:tc>
                <a:tc>
                  <a:txBody>
                    <a:bodyPr/>
                    <a:lstStyle/>
                    <a:p>
                      <a:pPr algn="ctr">
                        <a:lnSpc>
                          <a:spcPct val="115000"/>
                        </a:lnSpc>
                        <a:spcBef>
                          <a:spcPts val="600"/>
                        </a:spcBef>
                        <a:spcAft>
                          <a:spcPts val="600"/>
                        </a:spcAft>
                      </a:pPr>
                      <a:r>
                        <a:rPr lang="en-US" sz="2600" b="1" dirty="0" err="1">
                          <a:solidFill>
                            <a:srgbClr val="0070C0"/>
                          </a:solidFill>
                          <a:effectLst/>
                          <a:latin typeface="Times New Roman" panose="02020603050405020304" pitchFamily="18" charset="0"/>
                          <a:cs typeface="Times New Roman" panose="02020603050405020304" pitchFamily="18" charset="0"/>
                        </a:rPr>
                        <a:t>Nội</a:t>
                      </a:r>
                      <a:r>
                        <a:rPr lang="en-US" sz="2600" b="1" dirty="0">
                          <a:solidFill>
                            <a:srgbClr val="0070C0"/>
                          </a:solidFill>
                          <a:effectLst/>
                          <a:latin typeface="Times New Roman" panose="02020603050405020304" pitchFamily="18" charset="0"/>
                          <a:cs typeface="Times New Roman" panose="02020603050405020304" pitchFamily="18" charset="0"/>
                        </a:rPr>
                        <a:t> dung </a:t>
                      </a:r>
                      <a:r>
                        <a:rPr lang="en-US" sz="2600" b="1" dirty="0" err="1">
                          <a:solidFill>
                            <a:srgbClr val="0070C0"/>
                          </a:solidFill>
                          <a:effectLst/>
                          <a:latin typeface="Times New Roman" panose="02020603050405020304" pitchFamily="18" charset="0"/>
                          <a:cs typeface="Times New Roman" panose="02020603050405020304" pitchFamily="18" charset="0"/>
                        </a:rPr>
                        <a:t>kiểm</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tra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solidFill>
                      <a:schemeClr val="accent4">
                        <a:lumMod val="40000"/>
                        <a:lumOff val="60000"/>
                      </a:schemeClr>
                    </a:solidFill>
                  </a:tcPr>
                </a:tc>
                <a:tc>
                  <a:txBody>
                    <a:bodyPr/>
                    <a:lstStyle/>
                    <a:p>
                      <a:pPr algn="just">
                        <a:lnSpc>
                          <a:spcPct val="115000"/>
                        </a:lnSpc>
                        <a:spcBef>
                          <a:spcPts val="600"/>
                        </a:spcBef>
                        <a:spcAft>
                          <a:spcPts val="600"/>
                        </a:spcAft>
                      </a:pPr>
                      <a:r>
                        <a:rPr lang="en-US" sz="2600" b="1" dirty="0" err="1">
                          <a:solidFill>
                            <a:srgbClr val="0070C0"/>
                          </a:solidFill>
                          <a:effectLst/>
                          <a:latin typeface="Times New Roman" panose="02020603050405020304" pitchFamily="18" charset="0"/>
                          <a:cs typeface="Times New Roman" panose="02020603050405020304" pitchFamily="18" charset="0"/>
                        </a:rPr>
                        <a:t>Đạt</a:t>
                      </a:r>
                      <a:r>
                        <a:rPr lang="en-US" sz="2600" b="1" dirty="0">
                          <a:solidFill>
                            <a:srgbClr val="0070C0"/>
                          </a:solidFill>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solidFill>
                      <a:schemeClr val="accent4">
                        <a:lumMod val="40000"/>
                        <a:lumOff val="60000"/>
                      </a:schemeClr>
                    </a:solidFill>
                  </a:tcPr>
                </a:tc>
                <a:tc>
                  <a:txBody>
                    <a:bodyPr/>
                    <a:lstStyle/>
                    <a:p>
                      <a:pPr algn="just">
                        <a:lnSpc>
                          <a:spcPct val="115000"/>
                        </a:lnSpc>
                        <a:spcBef>
                          <a:spcPts val="600"/>
                        </a:spcBef>
                        <a:spcAft>
                          <a:spcPts val="600"/>
                        </a:spcAft>
                      </a:pPr>
                      <a:r>
                        <a:rPr lang="en-US" sz="2600" b="1" dirty="0" err="1">
                          <a:solidFill>
                            <a:srgbClr val="0070C0"/>
                          </a:solidFill>
                          <a:effectLst/>
                          <a:latin typeface="Times New Roman" panose="02020603050405020304" pitchFamily="18" charset="0"/>
                          <a:cs typeface="Times New Roman" panose="02020603050405020304" pitchFamily="18" charset="0"/>
                        </a:rPr>
                        <a:t>Chưa</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đạt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solidFill>
                      <a:schemeClr val="accent4">
                        <a:lumMod val="40000"/>
                        <a:lumOff val="60000"/>
                      </a:schemeClr>
                    </a:solidFill>
                  </a:tcPr>
                </a:tc>
                <a:extLst>
                  <a:ext uri="{0D108BD9-81ED-4DB2-BD59-A6C34878D82A}">
                    <a16:rowId xmlns:a16="http://schemas.microsoft.com/office/drawing/2014/main" val="2725367489"/>
                  </a:ext>
                </a:extLst>
              </a:tr>
              <a:tr h="105489">
                <a:tc rowSpan="2">
                  <a:txBody>
                    <a:bodyPr/>
                    <a:lstStyle/>
                    <a:p>
                      <a:pPr algn="ctr">
                        <a:lnSpc>
                          <a:spcPct val="115000"/>
                        </a:lnSpc>
                        <a:spcBef>
                          <a:spcPts val="600"/>
                        </a:spcBef>
                        <a:spcAft>
                          <a:spcPts val="600"/>
                        </a:spcAft>
                      </a:pPr>
                      <a:r>
                        <a:rPr lang="en-US" sz="2600" b="1">
                          <a:effectLst/>
                          <a:latin typeface="Times New Roman" panose="02020603050405020304" pitchFamily="18" charset="0"/>
                          <a:cs typeface="Times New Roman" panose="02020603050405020304" pitchFamily="18" charset="0"/>
                        </a:rPr>
                        <a:t>Nhan đề</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Nêu được đề tài nghiên cứu.</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1837065274"/>
                  </a:ext>
                </a:extLst>
              </a:tr>
              <a:tr h="105489">
                <a:tc vMerge="1">
                  <a:txBody>
                    <a:bodyPr/>
                    <a:lstStyle/>
                    <a:p>
                      <a:endParaRPr lang="en-US"/>
                    </a:p>
                  </a:txBody>
                  <a:tcPr/>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Có từ khoá của đề tài.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799524595"/>
                  </a:ext>
                </a:extLst>
              </a:tr>
              <a:tr h="218100">
                <a:tc>
                  <a:txBody>
                    <a:bodyPr/>
                    <a:lstStyle/>
                    <a:p>
                      <a:pPr algn="ctr">
                        <a:lnSpc>
                          <a:spcPct val="115000"/>
                        </a:lnSpc>
                        <a:spcBef>
                          <a:spcPts val="600"/>
                        </a:spcBef>
                        <a:spcAft>
                          <a:spcPts val="600"/>
                        </a:spcAft>
                      </a:pPr>
                      <a:r>
                        <a:rPr lang="en-US" sz="2600" b="1">
                          <a:effectLst/>
                          <a:latin typeface="Times New Roman" panose="02020603050405020304" pitchFamily="18" charset="0"/>
                          <a:cs typeface="Times New Roman" panose="02020603050405020304" pitchFamily="18" charset="0"/>
                        </a:rPr>
                        <a:t>Tóm tắt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Nêu ngắn gọn các nội dung của bài viết như bối cảnh nghiên cứu, phương pháp và kết quả nghiên cứu.</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2239747277"/>
                  </a:ext>
                </a:extLst>
              </a:tr>
              <a:tr h="218100">
                <a:tc rowSpan="4">
                  <a:txBody>
                    <a:bodyPr/>
                    <a:lstStyle/>
                    <a:p>
                      <a:pPr algn="ctr">
                        <a:lnSpc>
                          <a:spcPct val="115000"/>
                        </a:lnSpc>
                        <a:spcBef>
                          <a:spcPts val="600"/>
                        </a:spcBef>
                        <a:spcAft>
                          <a:spcPts val="600"/>
                        </a:spcAft>
                      </a:pPr>
                      <a:r>
                        <a:rPr lang="en-US" sz="2600" b="1">
                          <a:effectLst/>
                          <a:latin typeface="Times New Roman" panose="02020603050405020304" pitchFamily="18" charset="0"/>
                          <a:cs typeface="Times New Roman" panose="02020603050405020304" pitchFamily="18" charset="0"/>
                        </a:rPr>
                        <a:t>Nội dung chính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Trình bày cơ sở lí thuyết, phương pháp nghiên cứu và kết quả nghiên cứu theo một trình tự hợp lí</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1230524511"/>
                  </a:ext>
                </a:extLst>
              </a:tr>
              <a:tr h="105489">
                <a:tc vMerge="1">
                  <a:txBody>
                    <a:bodyPr/>
                    <a:lstStyle/>
                    <a:p>
                      <a:endParaRPr lang="en-US"/>
                    </a:p>
                  </a:txBody>
                  <a:tcPr/>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Các nội dung chia đề mục rõ ràng, hợp lí</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587939121"/>
                  </a:ext>
                </a:extLst>
              </a:tr>
              <a:tr h="105489">
                <a:tc vMerge="1">
                  <a:txBody>
                    <a:bodyPr/>
                    <a:lstStyle/>
                    <a:p>
                      <a:endParaRPr lang="en-US"/>
                    </a:p>
                  </a:txBody>
                  <a:tcPr/>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Sử dụng các trích dẫn, cước chú hợp lí, đúng quy cách.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1896084111"/>
                  </a:ext>
                </a:extLst>
              </a:tr>
              <a:tr h="212975">
                <a:tc vMerge="1">
                  <a:txBody>
                    <a:bodyPr/>
                    <a:lstStyle/>
                    <a:p>
                      <a:endParaRPr lang="en-US"/>
                    </a:p>
                  </a:txBody>
                  <a:tcPr/>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Sử dụng các phương tiện giao tiếp phi ngôn ngữ hỗ trợ một cách hợp lí, hiệu quả.</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3560153085"/>
                  </a:ext>
                </a:extLst>
              </a:tr>
            </a:tbl>
          </a:graphicData>
        </a:graphic>
      </p:graphicFrame>
    </p:spTree>
    <p:extLst>
      <p:ext uri="{BB962C8B-B14F-4D97-AF65-F5344CB8AC3E}">
        <p14:creationId xmlns:p14="http://schemas.microsoft.com/office/powerpoint/2010/main" val="345812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72C039-9392-4FA0-8CB8-BFB980DA4498}"/>
              </a:ext>
            </a:extLst>
          </p:cNvPr>
          <p:cNvSpPr txBox="1"/>
          <p:nvPr/>
        </p:nvSpPr>
        <p:spPr>
          <a:xfrm>
            <a:off x="244475" y="274737"/>
            <a:ext cx="11715750" cy="556434"/>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Bảng kiểm bài báo cáo kết quả nghiên cứu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gian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AE40F93B-75CD-4AAA-B6BB-FB7DF885402C}"/>
              </a:ext>
            </a:extLst>
          </p:cNvPr>
          <p:cNvGraphicFramePr>
            <a:graphicFrameLocks noGrp="1"/>
          </p:cNvGraphicFramePr>
          <p:nvPr>
            <p:extLst>
              <p:ext uri="{D42A27DB-BD31-4B8C-83A1-F6EECF244321}">
                <p14:modId xmlns:p14="http://schemas.microsoft.com/office/powerpoint/2010/main" val="881452453"/>
              </p:ext>
            </p:extLst>
          </p:nvPr>
        </p:nvGraphicFramePr>
        <p:xfrm>
          <a:off x="471488" y="1159783"/>
          <a:ext cx="11261725" cy="4756852"/>
        </p:xfrm>
        <a:graphic>
          <a:graphicData uri="http://schemas.openxmlformats.org/drawingml/2006/table">
            <a:tbl>
              <a:tblPr firstRow="1" firstCol="1" bandRow="1">
                <a:tableStyleId>{ED083AE6-46FA-4A59-8FB0-9F97EB10719F}</a:tableStyleId>
              </a:tblPr>
              <a:tblGrid>
                <a:gridCol w="1857376">
                  <a:extLst>
                    <a:ext uri="{9D8B030D-6E8A-4147-A177-3AD203B41FA5}">
                      <a16:colId xmlns:a16="http://schemas.microsoft.com/office/drawing/2014/main" val="1536132645"/>
                    </a:ext>
                  </a:extLst>
                </a:gridCol>
                <a:gridCol w="7743825">
                  <a:extLst>
                    <a:ext uri="{9D8B030D-6E8A-4147-A177-3AD203B41FA5}">
                      <a16:colId xmlns:a16="http://schemas.microsoft.com/office/drawing/2014/main" val="3251084764"/>
                    </a:ext>
                  </a:extLst>
                </a:gridCol>
                <a:gridCol w="685800">
                  <a:extLst>
                    <a:ext uri="{9D8B030D-6E8A-4147-A177-3AD203B41FA5}">
                      <a16:colId xmlns:a16="http://schemas.microsoft.com/office/drawing/2014/main" val="2872877259"/>
                    </a:ext>
                  </a:extLst>
                </a:gridCol>
                <a:gridCol w="974724">
                  <a:extLst>
                    <a:ext uri="{9D8B030D-6E8A-4147-A177-3AD203B41FA5}">
                      <a16:colId xmlns:a16="http://schemas.microsoft.com/office/drawing/2014/main" val="1607877918"/>
                    </a:ext>
                  </a:extLst>
                </a:gridCol>
              </a:tblGrid>
              <a:tr h="0">
                <a:tc>
                  <a:txBody>
                    <a:bodyPr/>
                    <a:lstStyle/>
                    <a:p>
                      <a:pPr algn="ctr">
                        <a:lnSpc>
                          <a:spcPct val="115000"/>
                        </a:lnSpc>
                        <a:spcBef>
                          <a:spcPts val="600"/>
                        </a:spcBef>
                        <a:spcAft>
                          <a:spcPts val="600"/>
                        </a:spcAft>
                      </a:pPr>
                      <a:r>
                        <a:rPr lang="en-US" sz="2600" b="1" dirty="0" err="1">
                          <a:solidFill>
                            <a:srgbClr val="0070C0"/>
                          </a:solidFill>
                          <a:effectLst/>
                          <a:latin typeface="Times New Roman" panose="02020603050405020304" pitchFamily="18" charset="0"/>
                          <a:cs typeface="Times New Roman" panose="02020603050405020304" pitchFamily="18" charset="0"/>
                        </a:rPr>
                        <a:t>Các</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phần</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của</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bài</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báo</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cáo</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ctr">
                        <a:lnSpc>
                          <a:spcPct val="115000"/>
                        </a:lnSpc>
                        <a:spcBef>
                          <a:spcPts val="600"/>
                        </a:spcBef>
                        <a:spcAft>
                          <a:spcPts val="600"/>
                        </a:spcAft>
                      </a:pPr>
                      <a:r>
                        <a:rPr lang="en-US" sz="2600" b="1" dirty="0" err="1">
                          <a:solidFill>
                            <a:srgbClr val="0070C0"/>
                          </a:solidFill>
                          <a:effectLst/>
                          <a:latin typeface="Times New Roman" panose="02020603050405020304" pitchFamily="18" charset="0"/>
                          <a:cs typeface="Times New Roman" panose="02020603050405020304" pitchFamily="18" charset="0"/>
                        </a:rPr>
                        <a:t>Nội</a:t>
                      </a:r>
                      <a:r>
                        <a:rPr lang="en-US" sz="2600" b="1" dirty="0">
                          <a:solidFill>
                            <a:srgbClr val="0070C0"/>
                          </a:solidFill>
                          <a:effectLst/>
                          <a:latin typeface="Times New Roman" panose="02020603050405020304" pitchFamily="18" charset="0"/>
                          <a:cs typeface="Times New Roman" panose="02020603050405020304" pitchFamily="18" charset="0"/>
                        </a:rPr>
                        <a:t> dung </a:t>
                      </a:r>
                      <a:r>
                        <a:rPr lang="en-US" sz="2600" b="1" dirty="0" err="1">
                          <a:solidFill>
                            <a:srgbClr val="0070C0"/>
                          </a:solidFill>
                          <a:effectLst/>
                          <a:latin typeface="Times New Roman" panose="02020603050405020304" pitchFamily="18" charset="0"/>
                          <a:cs typeface="Times New Roman" panose="02020603050405020304" pitchFamily="18" charset="0"/>
                        </a:rPr>
                        <a:t>kiểm</a:t>
                      </a:r>
                      <a:r>
                        <a:rPr lang="en-US" sz="2600" b="1" dirty="0">
                          <a:solidFill>
                            <a:srgbClr val="0070C0"/>
                          </a:solidFill>
                          <a:effectLst/>
                          <a:latin typeface="Times New Roman" panose="02020603050405020304" pitchFamily="18" charset="0"/>
                          <a:cs typeface="Times New Roman" panose="02020603050405020304" pitchFamily="18" charset="0"/>
                        </a:rPr>
                        <a:t> </a:t>
                      </a:r>
                      <a:r>
                        <a:rPr lang="en-US" sz="2600" b="1" dirty="0" err="1">
                          <a:solidFill>
                            <a:srgbClr val="0070C0"/>
                          </a:solidFill>
                          <a:effectLst/>
                          <a:latin typeface="Times New Roman" panose="02020603050405020304" pitchFamily="18" charset="0"/>
                          <a:cs typeface="Times New Roman" panose="02020603050405020304" pitchFamily="18" charset="0"/>
                        </a:rPr>
                        <a:t>tra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b="1">
                          <a:solidFill>
                            <a:srgbClr val="0070C0"/>
                          </a:solidFill>
                          <a:effectLst/>
                          <a:latin typeface="Times New Roman" panose="02020603050405020304" pitchFamily="18" charset="0"/>
                          <a:cs typeface="Times New Roman" panose="02020603050405020304" pitchFamily="18" charset="0"/>
                        </a:rPr>
                        <a:t>Đạt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b="1">
                          <a:solidFill>
                            <a:srgbClr val="0070C0"/>
                          </a:solidFill>
                          <a:effectLst/>
                          <a:latin typeface="Times New Roman" panose="02020603050405020304" pitchFamily="18" charset="0"/>
                          <a:cs typeface="Times New Roman" panose="02020603050405020304" pitchFamily="18" charset="0"/>
                        </a:rPr>
                        <a:t>Chưa đạt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2725367489"/>
                  </a:ext>
                </a:extLst>
              </a:tr>
              <a:tr h="105489">
                <a:tc rowSpan="2">
                  <a:txBody>
                    <a:bodyPr/>
                    <a:lstStyle/>
                    <a:p>
                      <a:pPr algn="ctr">
                        <a:lnSpc>
                          <a:spcPct val="115000"/>
                        </a:lnSpc>
                        <a:spcBef>
                          <a:spcPts val="600"/>
                        </a:spcBef>
                        <a:spcAft>
                          <a:spcPts val="600"/>
                        </a:spcAft>
                      </a:pPr>
                      <a:r>
                        <a:rPr lang="en-US" sz="2600" b="1">
                          <a:effectLst/>
                          <a:latin typeface="Times New Roman" panose="02020603050405020304" pitchFamily="18" charset="0"/>
                          <a:cs typeface="Times New Roman" panose="02020603050405020304" pitchFamily="18" charset="0"/>
                        </a:rPr>
                        <a:t>Kết luận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Khái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cs typeface="Times New Roman" panose="02020603050405020304" pitchFamily="18" charset="0"/>
                        </a:rPr>
                        <a:t>chính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cứu</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3683973865"/>
                  </a:ext>
                </a:extLst>
              </a:tr>
              <a:tr h="105489">
                <a:tc vMerge="1">
                  <a:txBody>
                    <a:bodyPr/>
                    <a:lstStyle/>
                    <a:p>
                      <a:endParaRPr lang="en-US"/>
                    </a:p>
                  </a:txBody>
                  <a:tcPr/>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Đề xuất giải pháp và hướng phát triển của đề tài (nếu có).</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1875826875"/>
                  </a:ext>
                </a:extLst>
              </a:tr>
              <a:tr h="105489">
                <a:tc rowSpan="3">
                  <a:txBody>
                    <a:bodyPr/>
                    <a:lstStyle/>
                    <a:p>
                      <a:pPr algn="ctr">
                        <a:lnSpc>
                          <a:spcPct val="115000"/>
                        </a:lnSpc>
                        <a:spcBef>
                          <a:spcPts val="600"/>
                        </a:spcBef>
                        <a:spcAft>
                          <a:spcPts val="600"/>
                        </a:spcAft>
                      </a:pPr>
                      <a:r>
                        <a:rPr lang="en-US" sz="2600" b="1">
                          <a:effectLst/>
                          <a:latin typeface="Times New Roman" panose="02020603050405020304" pitchFamily="18" charset="0"/>
                          <a:cs typeface="Times New Roman" panose="02020603050405020304" pitchFamily="18" charset="0"/>
                        </a:rPr>
                        <a:t>Tài liệu tham khảo</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Nêu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liệu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tham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4280760880"/>
                  </a:ext>
                </a:extLst>
              </a:tr>
              <a:tr h="218100">
                <a:tc vMerge="1">
                  <a:txBody>
                    <a:bodyPr/>
                    <a:lstStyle/>
                    <a:p>
                      <a:endParaRPr lang="en-US"/>
                    </a:p>
                  </a:txBody>
                  <a:tcPr/>
                </a:tc>
                <a:tc>
                  <a:txBody>
                    <a:bodyPr/>
                    <a:lstStyle/>
                    <a:p>
                      <a:pPr algn="just">
                        <a:lnSpc>
                          <a:spcPct val="115000"/>
                        </a:lnSpc>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Trình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bày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liệu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đúng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xuất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liệu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xuất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xuất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2477580994"/>
                  </a:ext>
                </a:extLst>
              </a:tr>
              <a:tr h="105489">
                <a:tc vMerge="1">
                  <a:txBody>
                    <a:bodyPr/>
                    <a:lstStyle/>
                    <a:p>
                      <a:endParaRPr lang="en-US"/>
                    </a:p>
                  </a:txBody>
                  <a:tcPr/>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Sắp xếp các tài liệu theo tên tác giả (trình tự an-pha-bê)</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2307092309"/>
                  </a:ext>
                </a:extLst>
              </a:tr>
              <a:tr h="105489">
                <a:tc>
                  <a:txBody>
                    <a:bodyPr/>
                    <a:lstStyle/>
                    <a:p>
                      <a:pPr algn="ctr">
                        <a:lnSpc>
                          <a:spcPct val="115000"/>
                        </a:lnSpc>
                        <a:spcBef>
                          <a:spcPts val="600"/>
                        </a:spcBef>
                        <a:spcAft>
                          <a:spcPts val="600"/>
                        </a:spcAft>
                      </a:pPr>
                      <a:r>
                        <a:rPr lang="en-US" sz="2600" b="1">
                          <a:effectLst/>
                          <a:latin typeface="Times New Roman" panose="02020603050405020304" pitchFamily="18" charset="0"/>
                          <a:cs typeface="Times New Roman" panose="02020603050405020304" pitchFamily="18" charset="0"/>
                        </a:rPr>
                        <a:t>Yêu cầu về diễn đạt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Ngôn ngữ chính xác, khách quan, đảm bảo tính khoa học.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tc>
                  <a:txBody>
                    <a:bodyPr/>
                    <a:lstStyle/>
                    <a:p>
                      <a:pPr algn="just">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74" marR="56674" marT="0" marB="0"/>
                </a:tc>
                <a:extLst>
                  <a:ext uri="{0D108BD9-81ED-4DB2-BD59-A6C34878D82A}">
                    <a16:rowId xmlns:a16="http://schemas.microsoft.com/office/drawing/2014/main" val="3242845677"/>
                  </a:ext>
                </a:extLst>
              </a:tr>
            </a:tbl>
          </a:graphicData>
        </a:graphic>
      </p:graphicFrame>
    </p:spTree>
    <p:extLst>
      <p:ext uri="{BB962C8B-B14F-4D97-AF65-F5344CB8AC3E}">
        <p14:creationId xmlns:p14="http://schemas.microsoft.com/office/powerpoint/2010/main" val="1997035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6B3F0-9C9B-4F7C-AC25-79F123D32A9C}"/>
              </a:ext>
            </a:extLst>
          </p:cNvPr>
          <p:cNvSpPr txBox="1"/>
          <p:nvPr/>
        </p:nvSpPr>
        <p:spPr>
          <a:xfrm>
            <a:off x="685800" y="296719"/>
            <a:ext cx="10833100" cy="523220"/>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MS Mincho" panose="02020609040205080304" pitchFamily="49" charset="-128"/>
              </a:rPr>
              <a:t>Rubric </a:t>
            </a:r>
            <a:r>
              <a:rPr lang="en-US" sz="2800" b="1" dirty="0" err="1">
                <a:solidFill>
                  <a:srgbClr val="FF0000"/>
                </a:solidFill>
                <a:effectLst/>
                <a:latin typeface="Times New Roman" panose="02020603050405020304" pitchFamily="18" charset="0"/>
                <a:ea typeface="MS Mincho" panose="02020609040205080304" pitchFamily="49" charset="-128"/>
              </a:rPr>
              <a:t>đánh</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giá</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bài</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báo</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cáo</a:t>
            </a:r>
            <a:r>
              <a:rPr lang="en-US" sz="2800" b="1" dirty="0">
                <a:solidFill>
                  <a:srgbClr val="FF0000"/>
                </a:solidFill>
                <a:effectLst/>
                <a:latin typeface="Times New Roman" panose="02020603050405020304" pitchFamily="18" charset="0"/>
                <a:ea typeface="MS Mincho" panose="02020609040205080304" pitchFamily="49" charset="-128"/>
              </a:rPr>
              <a:t> </a:t>
            </a:r>
            <a:r>
              <a:rPr lang="vi-VN" sz="2800" b="1" dirty="0">
                <a:solidFill>
                  <a:srgbClr val="FF0000"/>
                </a:solidFill>
                <a:effectLst/>
                <a:latin typeface="Times New Roman" panose="02020603050405020304" pitchFamily="18" charset="0"/>
                <a:ea typeface="MS Mincho" panose="02020609040205080304" pitchFamily="49" charset="-128"/>
              </a:rPr>
              <a:t>kết quả nghiên cứu </a:t>
            </a:r>
            <a:r>
              <a:rPr lang="en-US" sz="2800" b="1" dirty="0" err="1">
                <a:solidFill>
                  <a:srgbClr val="FF0000"/>
                </a:solidFill>
                <a:effectLst/>
                <a:latin typeface="Times New Roman" panose="02020603050405020304" pitchFamily="18" charset="0"/>
                <a:ea typeface="MS Mincho" panose="02020609040205080304" pitchFamily="49" charset="-128"/>
              </a:rPr>
              <a:t>về</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một</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vấn</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đề</a:t>
            </a:r>
            <a:r>
              <a:rPr lang="en-US" sz="2800" b="1" dirty="0">
                <a:solidFill>
                  <a:srgbClr val="FF0000"/>
                </a:solidFill>
                <a:effectLst/>
                <a:latin typeface="Times New Roman" panose="02020603050405020304" pitchFamily="18" charset="0"/>
                <a:ea typeface="MS Mincho" panose="02020609040205080304" pitchFamily="49" charset="-128"/>
              </a:rPr>
              <a:t> VHDG</a:t>
            </a:r>
            <a:endParaRPr lang="en-US" sz="2800" dirty="0"/>
          </a:p>
        </p:txBody>
      </p:sp>
      <p:graphicFrame>
        <p:nvGraphicFramePr>
          <p:cNvPr id="4" name="Table 3">
            <a:extLst>
              <a:ext uri="{FF2B5EF4-FFF2-40B4-BE49-F238E27FC236}">
                <a16:creationId xmlns:a16="http://schemas.microsoft.com/office/drawing/2014/main" id="{B347287A-396D-4579-92F2-A47FBED2D52D}"/>
              </a:ext>
            </a:extLst>
          </p:cNvPr>
          <p:cNvGraphicFramePr>
            <a:graphicFrameLocks noGrp="1"/>
          </p:cNvGraphicFramePr>
          <p:nvPr>
            <p:extLst>
              <p:ext uri="{D42A27DB-BD31-4B8C-83A1-F6EECF244321}">
                <p14:modId xmlns:p14="http://schemas.microsoft.com/office/powerpoint/2010/main" val="2479909363"/>
              </p:ext>
            </p:extLst>
          </p:nvPr>
        </p:nvGraphicFramePr>
        <p:xfrm>
          <a:off x="685800" y="823860"/>
          <a:ext cx="10833100" cy="5787582"/>
        </p:xfrm>
        <a:graphic>
          <a:graphicData uri="http://schemas.openxmlformats.org/drawingml/2006/table">
            <a:tbl>
              <a:tblPr firstRow="1" firstCol="1" bandRow="1">
                <a:tableStyleId>{ED083AE6-46FA-4A59-8FB0-9F97EB10719F}</a:tableStyleId>
              </a:tblPr>
              <a:tblGrid>
                <a:gridCol w="1057275">
                  <a:extLst>
                    <a:ext uri="{9D8B030D-6E8A-4147-A177-3AD203B41FA5}">
                      <a16:colId xmlns:a16="http://schemas.microsoft.com/office/drawing/2014/main" val="281660243"/>
                    </a:ext>
                  </a:extLst>
                </a:gridCol>
                <a:gridCol w="1800225">
                  <a:extLst>
                    <a:ext uri="{9D8B030D-6E8A-4147-A177-3AD203B41FA5}">
                      <a16:colId xmlns:a16="http://schemas.microsoft.com/office/drawing/2014/main" val="996116245"/>
                    </a:ext>
                  </a:extLst>
                </a:gridCol>
                <a:gridCol w="3057525">
                  <a:extLst>
                    <a:ext uri="{9D8B030D-6E8A-4147-A177-3AD203B41FA5}">
                      <a16:colId xmlns:a16="http://schemas.microsoft.com/office/drawing/2014/main" val="666440974"/>
                    </a:ext>
                  </a:extLst>
                </a:gridCol>
                <a:gridCol w="2228850">
                  <a:extLst>
                    <a:ext uri="{9D8B030D-6E8A-4147-A177-3AD203B41FA5}">
                      <a16:colId xmlns:a16="http://schemas.microsoft.com/office/drawing/2014/main" val="3526419566"/>
                    </a:ext>
                  </a:extLst>
                </a:gridCol>
                <a:gridCol w="2689225">
                  <a:extLst>
                    <a:ext uri="{9D8B030D-6E8A-4147-A177-3AD203B41FA5}">
                      <a16:colId xmlns:a16="http://schemas.microsoft.com/office/drawing/2014/main" val="1531842305"/>
                    </a:ext>
                  </a:extLst>
                </a:gridCol>
              </a:tblGrid>
              <a:tr h="136964">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Mức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extLst>
                  <a:ext uri="{0D108BD9-81ED-4DB2-BD59-A6C34878D82A}">
                    <a16:rowId xmlns:a16="http://schemas.microsoft.com/office/drawing/2014/main" val="3024871364"/>
                  </a:ext>
                </a:extLst>
              </a:tr>
              <a:tr h="630609">
                <a:tc>
                  <a:txBody>
                    <a:bodyPr/>
                    <a:lstStyle/>
                    <a:p>
                      <a:pPr algn="just">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Xác</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định</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và</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trình</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bày</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vấn</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Xác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tâm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triển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khai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giá</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trị</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nổi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bật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đối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tượng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nghiên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Xác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đúng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tâm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nhưng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triển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khai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xác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tâm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triển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khai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extLst>
                  <a:ext uri="{0D108BD9-81ED-4DB2-BD59-A6C34878D82A}">
                    <a16:rowId xmlns:a16="http://schemas.microsoft.com/office/drawing/2014/main" val="3168468155"/>
                  </a:ext>
                </a:extLst>
              </a:tr>
              <a:tr h="768458">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Quan điểm và thái độ của người viết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a:solidFill>
                            <a:srgbClr val="0D0D0D"/>
                          </a:solidFill>
                          <a:effectLst/>
                          <a:latin typeface="Times New Roman" panose="02020603050405020304" pitchFamily="18" charset="0"/>
                          <a:cs typeface="Times New Roman" panose="02020603050405020304" pitchFamily="18" charset="0"/>
                        </a:rPr>
                        <a:t>Thể hiện rõ quan điểm và thái độ của người viết về những nội dung nổi bật của đối tượng nghiên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a:solidFill>
                            <a:srgbClr val="0D0D0D"/>
                          </a:solidFill>
                          <a:effectLst/>
                          <a:latin typeface="Times New Roman" panose="02020603050405020304" pitchFamily="18" charset="0"/>
                          <a:cs typeface="Times New Roman" panose="02020603050405020304" pitchFamily="18" charset="0"/>
                        </a:rPr>
                        <a:t>Có thể hiện quan điểm và thái độ của người viết, nhưng cách thể hiện chưa được thuyết phục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quan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thái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độ</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quan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thái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độ</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đó</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diễn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giải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extLst>
                  <a:ext uri="{0D108BD9-81ED-4DB2-BD59-A6C34878D82A}">
                    <a16:rowId xmlns:a16="http://schemas.microsoft.com/office/drawing/2014/main" val="3305587142"/>
                  </a:ext>
                </a:extLst>
              </a:tr>
            </a:tbl>
          </a:graphicData>
        </a:graphic>
      </p:graphicFrame>
    </p:spTree>
    <p:extLst>
      <p:ext uri="{BB962C8B-B14F-4D97-AF65-F5344CB8AC3E}">
        <p14:creationId xmlns:p14="http://schemas.microsoft.com/office/powerpoint/2010/main" val="123884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47287A-396D-4579-92F2-A47FBED2D52D}"/>
              </a:ext>
            </a:extLst>
          </p:cNvPr>
          <p:cNvGraphicFramePr>
            <a:graphicFrameLocks noGrp="1"/>
          </p:cNvGraphicFramePr>
          <p:nvPr>
            <p:extLst>
              <p:ext uri="{D42A27DB-BD31-4B8C-83A1-F6EECF244321}">
                <p14:modId xmlns:p14="http://schemas.microsoft.com/office/powerpoint/2010/main" val="1301508304"/>
              </p:ext>
            </p:extLst>
          </p:nvPr>
        </p:nvGraphicFramePr>
        <p:xfrm>
          <a:off x="660400" y="447388"/>
          <a:ext cx="10833100" cy="5939982"/>
        </p:xfrm>
        <a:graphic>
          <a:graphicData uri="http://schemas.openxmlformats.org/drawingml/2006/table">
            <a:tbl>
              <a:tblPr firstRow="1" firstCol="1" bandRow="1">
                <a:tableStyleId>{ED083AE6-46FA-4A59-8FB0-9F97EB10719F}</a:tableStyleId>
              </a:tblPr>
              <a:tblGrid>
                <a:gridCol w="871538">
                  <a:extLst>
                    <a:ext uri="{9D8B030D-6E8A-4147-A177-3AD203B41FA5}">
                      <a16:colId xmlns:a16="http://schemas.microsoft.com/office/drawing/2014/main" val="281660243"/>
                    </a:ext>
                  </a:extLst>
                </a:gridCol>
                <a:gridCol w="1657350">
                  <a:extLst>
                    <a:ext uri="{9D8B030D-6E8A-4147-A177-3AD203B41FA5}">
                      <a16:colId xmlns:a16="http://schemas.microsoft.com/office/drawing/2014/main" val="996116245"/>
                    </a:ext>
                  </a:extLst>
                </a:gridCol>
                <a:gridCol w="3014662">
                  <a:extLst>
                    <a:ext uri="{9D8B030D-6E8A-4147-A177-3AD203B41FA5}">
                      <a16:colId xmlns:a16="http://schemas.microsoft.com/office/drawing/2014/main" val="666440974"/>
                    </a:ext>
                  </a:extLst>
                </a:gridCol>
                <a:gridCol w="3122930">
                  <a:extLst>
                    <a:ext uri="{9D8B030D-6E8A-4147-A177-3AD203B41FA5}">
                      <a16:colId xmlns:a16="http://schemas.microsoft.com/office/drawing/2014/main" val="3526419566"/>
                    </a:ext>
                  </a:extLst>
                </a:gridCol>
                <a:gridCol w="2166620">
                  <a:extLst>
                    <a:ext uri="{9D8B030D-6E8A-4147-A177-3AD203B41FA5}">
                      <a16:colId xmlns:a16="http://schemas.microsoft.com/office/drawing/2014/main" val="1531842305"/>
                    </a:ext>
                  </a:extLst>
                </a:gridCol>
              </a:tblGrid>
              <a:tr h="136964">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Mức</a:t>
                      </a:r>
                      <a:r>
                        <a:rPr lang="en-US" sz="2400" b="1" dirty="0">
                          <a:solidFill>
                            <a:srgbClr val="0D0D0D"/>
                          </a:solidFill>
                          <a:effectLst/>
                          <a:latin typeface="Times New Roman" panose="02020603050405020304" pitchFamily="18" charset="0"/>
                          <a:cs typeface="Times New Roman" panose="02020603050405020304" pitchFamily="18" charset="0"/>
                        </a:rPr>
                        <a:t> 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extLst>
                  <a:ext uri="{0D108BD9-81ED-4DB2-BD59-A6C34878D82A}">
                    <a16:rowId xmlns:a16="http://schemas.microsoft.com/office/drawing/2014/main" val="3024871364"/>
                  </a:ext>
                </a:extLst>
              </a:tr>
              <a:tr h="0">
                <a:tc>
                  <a:txBody>
                    <a:bodyPr/>
                    <a:lstStyle/>
                    <a:p>
                      <a:pPr algn="just">
                        <a:lnSpc>
                          <a:spcPct val="115000"/>
                        </a:lnSpc>
                        <a:spcBef>
                          <a:spcPts val="600"/>
                        </a:spcBef>
                        <a:spcAft>
                          <a:spcPts val="600"/>
                        </a:spcAft>
                      </a:pPr>
                      <a:r>
                        <a:rPr lang="en-US" sz="2400" b="1" dirty="0">
                          <a:solidFill>
                            <a:srgbClr val="0D0D0D"/>
                          </a:solidFill>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Sử</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dụng</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các</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lí</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lẽ</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bằng</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chứng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lẽ</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bằng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chứng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tiêu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biểu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phù</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phương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lập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hiệu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quả</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triển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khai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hệ</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thống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thuyết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phục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lẽ</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bằng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chứng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số</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phương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lập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cố</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nhưng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thật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hiệu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quả</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lí</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lẽ</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bằng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chứng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số</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phương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lập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thuyết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phục</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extLst>
                  <a:ext uri="{0D108BD9-81ED-4DB2-BD59-A6C34878D82A}">
                    <a16:rowId xmlns:a16="http://schemas.microsoft.com/office/drawing/2014/main" val="2140398488"/>
                  </a:ext>
                </a:extLst>
              </a:tr>
              <a:tr h="0">
                <a:tc>
                  <a:txBody>
                    <a:bodyPr/>
                    <a:lstStyle/>
                    <a:p>
                      <a:pPr algn="just">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Tổ</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chức</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bài</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viết</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tổ</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chức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hoàn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chỉnh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cấu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trúc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chặt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chẽ</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đủ</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bốn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đặt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giải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quyết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vấn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liệu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tham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khảo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nhưng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yêu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cầu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từng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phần</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tc>
                  <a:txBody>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chưa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tổ</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chức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hoàn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chỉnh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không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897" marR="23897" marT="0" marB="0"/>
                </a:tc>
                <a:extLst>
                  <a:ext uri="{0D108BD9-81ED-4DB2-BD59-A6C34878D82A}">
                    <a16:rowId xmlns:a16="http://schemas.microsoft.com/office/drawing/2014/main" val="7246912"/>
                  </a:ext>
                </a:extLst>
              </a:tr>
            </a:tbl>
          </a:graphicData>
        </a:graphic>
      </p:graphicFrame>
    </p:spTree>
    <p:extLst>
      <p:ext uri="{BB962C8B-B14F-4D97-AF65-F5344CB8AC3E}">
        <p14:creationId xmlns:p14="http://schemas.microsoft.com/office/powerpoint/2010/main" val="3820795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6B3F0-9C9B-4F7C-AC25-79F123D32A9C}"/>
              </a:ext>
            </a:extLst>
          </p:cNvPr>
          <p:cNvSpPr txBox="1"/>
          <p:nvPr/>
        </p:nvSpPr>
        <p:spPr>
          <a:xfrm>
            <a:off x="685800" y="296719"/>
            <a:ext cx="10833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Rubric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báo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cáo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kết quả nghiên cứu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VHDG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B347287A-396D-4579-92F2-A47FBED2D52D}"/>
              </a:ext>
            </a:extLst>
          </p:cNvPr>
          <p:cNvGraphicFramePr>
            <a:graphicFrameLocks noGrp="1"/>
          </p:cNvGraphicFramePr>
          <p:nvPr>
            <p:extLst>
              <p:ext uri="{D42A27DB-BD31-4B8C-83A1-F6EECF244321}">
                <p14:modId xmlns:p14="http://schemas.microsoft.com/office/powerpoint/2010/main" val="290840776"/>
              </p:ext>
            </p:extLst>
          </p:nvPr>
        </p:nvGraphicFramePr>
        <p:xfrm>
          <a:off x="685800" y="1421003"/>
          <a:ext cx="10833100" cy="4015994"/>
        </p:xfrm>
        <a:graphic>
          <a:graphicData uri="http://schemas.openxmlformats.org/drawingml/2006/table">
            <a:tbl>
              <a:tblPr firstRow="1" firstCol="1" bandRow="1"/>
              <a:tblGrid>
                <a:gridCol w="1085850">
                  <a:extLst>
                    <a:ext uri="{9D8B030D-6E8A-4147-A177-3AD203B41FA5}">
                      <a16:colId xmlns:a16="http://schemas.microsoft.com/office/drawing/2014/main" val="281660243"/>
                    </a:ext>
                  </a:extLst>
                </a:gridCol>
                <a:gridCol w="1828800">
                  <a:extLst>
                    <a:ext uri="{9D8B030D-6E8A-4147-A177-3AD203B41FA5}">
                      <a16:colId xmlns:a16="http://schemas.microsoft.com/office/drawing/2014/main" val="996116245"/>
                    </a:ext>
                  </a:extLst>
                </a:gridCol>
                <a:gridCol w="3585210">
                  <a:extLst>
                    <a:ext uri="{9D8B030D-6E8A-4147-A177-3AD203B41FA5}">
                      <a16:colId xmlns:a16="http://schemas.microsoft.com/office/drawing/2014/main" val="666440974"/>
                    </a:ext>
                  </a:extLst>
                </a:gridCol>
                <a:gridCol w="2166620">
                  <a:extLst>
                    <a:ext uri="{9D8B030D-6E8A-4147-A177-3AD203B41FA5}">
                      <a16:colId xmlns:a16="http://schemas.microsoft.com/office/drawing/2014/main" val="3526419566"/>
                    </a:ext>
                  </a:extLst>
                </a:gridCol>
                <a:gridCol w="2166620">
                  <a:extLst>
                    <a:ext uri="{9D8B030D-6E8A-4147-A177-3AD203B41FA5}">
                      <a16:colId xmlns:a16="http://schemas.microsoft.com/office/drawing/2014/main" val="1531842305"/>
                    </a:ext>
                  </a:extLst>
                </a:gridCol>
              </a:tblGrid>
              <a:tr h="136964">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STT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Tiêu chí</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3</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2</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1</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24871364"/>
                  </a:ext>
                </a:extLst>
              </a:tr>
              <a:tr h="498115">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5</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 dụng các</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phương thức</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liên kết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 dụng chính xác và hiệu quả các phương thức liên kết câu và đoạn văn, giúp tăng cường khả năng đọc và củng cố liên hệ giữa các câu và đoạn văn.</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giúp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dễ</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92982"/>
                  </a:ext>
                </a:extLst>
              </a:tr>
            </a:tbl>
          </a:graphicData>
        </a:graphic>
      </p:graphicFrame>
    </p:spTree>
    <p:extLst>
      <p:ext uri="{BB962C8B-B14F-4D97-AF65-F5344CB8AC3E}">
        <p14:creationId xmlns:p14="http://schemas.microsoft.com/office/powerpoint/2010/main" val="256778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6B3F0-9C9B-4F7C-AC25-79F123D32A9C}"/>
              </a:ext>
            </a:extLst>
          </p:cNvPr>
          <p:cNvSpPr txBox="1"/>
          <p:nvPr/>
        </p:nvSpPr>
        <p:spPr>
          <a:xfrm>
            <a:off x="685800" y="296719"/>
            <a:ext cx="10833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Rubric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báo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cáo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kết quả nghiên cứu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VHDG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B347287A-396D-4579-92F2-A47FBED2D52D}"/>
              </a:ext>
            </a:extLst>
          </p:cNvPr>
          <p:cNvGraphicFramePr>
            <a:graphicFrameLocks noGrp="1"/>
          </p:cNvGraphicFramePr>
          <p:nvPr>
            <p:extLst>
              <p:ext uri="{D42A27DB-BD31-4B8C-83A1-F6EECF244321}">
                <p14:modId xmlns:p14="http://schemas.microsoft.com/office/powerpoint/2010/main" val="2562470091"/>
              </p:ext>
            </p:extLst>
          </p:nvPr>
        </p:nvGraphicFramePr>
        <p:xfrm>
          <a:off x="679450" y="1028700"/>
          <a:ext cx="10833100" cy="4976496"/>
        </p:xfrm>
        <a:graphic>
          <a:graphicData uri="http://schemas.openxmlformats.org/drawingml/2006/table">
            <a:tbl>
              <a:tblPr firstRow="1" firstCol="1" bandRow="1"/>
              <a:tblGrid>
                <a:gridCol w="1300163">
                  <a:extLst>
                    <a:ext uri="{9D8B030D-6E8A-4147-A177-3AD203B41FA5}">
                      <a16:colId xmlns:a16="http://schemas.microsoft.com/office/drawing/2014/main" val="281660243"/>
                    </a:ext>
                  </a:extLst>
                </a:gridCol>
                <a:gridCol w="1985962">
                  <a:extLst>
                    <a:ext uri="{9D8B030D-6E8A-4147-A177-3AD203B41FA5}">
                      <a16:colId xmlns:a16="http://schemas.microsoft.com/office/drawing/2014/main" val="996116245"/>
                    </a:ext>
                  </a:extLst>
                </a:gridCol>
                <a:gridCol w="2786063">
                  <a:extLst>
                    <a:ext uri="{9D8B030D-6E8A-4147-A177-3AD203B41FA5}">
                      <a16:colId xmlns:a16="http://schemas.microsoft.com/office/drawing/2014/main" val="666440974"/>
                    </a:ext>
                  </a:extLst>
                </a:gridCol>
                <a:gridCol w="2000250">
                  <a:extLst>
                    <a:ext uri="{9D8B030D-6E8A-4147-A177-3AD203B41FA5}">
                      <a16:colId xmlns:a16="http://schemas.microsoft.com/office/drawing/2014/main" val="3526419566"/>
                    </a:ext>
                  </a:extLst>
                </a:gridCol>
                <a:gridCol w="2760662">
                  <a:extLst>
                    <a:ext uri="{9D8B030D-6E8A-4147-A177-3AD203B41FA5}">
                      <a16:colId xmlns:a16="http://schemas.microsoft.com/office/drawing/2014/main" val="1531842305"/>
                    </a:ext>
                  </a:extLst>
                </a:gridCol>
              </a:tblGrid>
              <a:tr h="136964">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STT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Tiêu chí</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3</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2</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1</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24871364"/>
                  </a:ext>
                </a:extLst>
              </a:tr>
              <a:tr h="498115">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6</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 dùng từ,</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đặt câu, diễn đạt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dùng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1 - 2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đáng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diễn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đạt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dùng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(3 - 5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diễn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đạt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khá</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khá</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nhiều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dùng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(6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trở</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lên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diễn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đạt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nhiều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9103594"/>
                  </a:ext>
                </a:extLst>
              </a:tr>
            </a:tbl>
          </a:graphicData>
        </a:graphic>
      </p:graphicFrame>
    </p:spTree>
    <p:extLst>
      <p:ext uri="{BB962C8B-B14F-4D97-AF65-F5344CB8AC3E}">
        <p14:creationId xmlns:p14="http://schemas.microsoft.com/office/powerpoint/2010/main" val="357515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6B3F0-9C9B-4F7C-AC25-79F123D32A9C}"/>
              </a:ext>
            </a:extLst>
          </p:cNvPr>
          <p:cNvSpPr txBox="1"/>
          <p:nvPr/>
        </p:nvSpPr>
        <p:spPr>
          <a:xfrm>
            <a:off x="685800" y="296719"/>
            <a:ext cx="10833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Rubric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báo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cáo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kết quả nghiên cứu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VHDG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B347287A-396D-4579-92F2-A47FBED2D52D}"/>
              </a:ext>
            </a:extLst>
          </p:cNvPr>
          <p:cNvGraphicFramePr>
            <a:graphicFrameLocks noGrp="1"/>
          </p:cNvGraphicFramePr>
          <p:nvPr>
            <p:extLst>
              <p:ext uri="{D42A27DB-BD31-4B8C-83A1-F6EECF244321}">
                <p14:modId xmlns:p14="http://schemas.microsoft.com/office/powerpoint/2010/main" val="830601180"/>
              </p:ext>
            </p:extLst>
          </p:nvPr>
        </p:nvGraphicFramePr>
        <p:xfrm>
          <a:off x="660400" y="1130300"/>
          <a:ext cx="10833100" cy="4976496"/>
        </p:xfrm>
        <a:graphic>
          <a:graphicData uri="http://schemas.openxmlformats.org/drawingml/2006/table">
            <a:tbl>
              <a:tblPr firstRow="1" firstCol="1" bandRow="1"/>
              <a:tblGrid>
                <a:gridCol w="1400175">
                  <a:extLst>
                    <a:ext uri="{9D8B030D-6E8A-4147-A177-3AD203B41FA5}">
                      <a16:colId xmlns:a16="http://schemas.microsoft.com/office/drawing/2014/main" val="281660243"/>
                    </a:ext>
                  </a:extLst>
                </a:gridCol>
                <a:gridCol w="1828800">
                  <a:extLst>
                    <a:ext uri="{9D8B030D-6E8A-4147-A177-3AD203B41FA5}">
                      <a16:colId xmlns:a16="http://schemas.microsoft.com/office/drawing/2014/main" val="996116245"/>
                    </a:ext>
                  </a:extLst>
                </a:gridCol>
                <a:gridCol w="2714625">
                  <a:extLst>
                    <a:ext uri="{9D8B030D-6E8A-4147-A177-3AD203B41FA5}">
                      <a16:colId xmlns:a16="http://schemas.microsoft.com/office/drawing/2014/main" val="666440974"/>
                    </a:ext>
                  </a:extLst>
                </a:gridCol>
                <a:gridCol w="2722880">
                  <a:extLst>
                    <a:ext uri="{9D8B030D-6E8A-4147-A177-3AD203B41FA5}">
                      <a16:colId xmlns:a16="http://schemas.microsoft.com/office/drawing/2014/main" val="3526419566"/>
                    </a:ext>
                  </a:extLst>
                </a:gridCol>
                <a:gridCol w="2166620">
                  <a:extLst>
                    <a:ext uri="{9D8B030D-6E8A-4147-A177-3AD203B41FA5}">
                      <a16:colId xmlns:a16="http://schemas.microsoft.com/office/drawing/2014/main" val="1531842305"/>
                    </a:ext>
                  </a:extLst>
                </a:gridCol>
              </a:tblGrid>
              <a:tr h="136964">
                <a:tc>
                  <a:txBody>
                    <a:bodyPr/>
                    <a:lstStyle/>
                    <a:p>
                      <a:pPr algn="just">
                        <a:lnSpc>
                          <a:spcPct val="115000"/>
                        </a:lnSpc>
                        <a:spcBef>
                          <a:spcPts val="600"/>
                        </a:spcBef>
                        <a:spcAft>
                          <a:spcPts val="600"/>
                        </a:spcAft>
                      </a:pP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STT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Tiêu</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chí</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3</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2</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Mức 1</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24871364"/>
                  </a:ext>
                </a:extLst>
              </a:tr>
              <a:tr h="690351">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7</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 bày bài viết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dễ</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chính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chỉn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chu.</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2 - 3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chính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cẩu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nhiều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lỗi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chính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3897" marR="2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71512"/>
                  </a:ext>
                </a:extLst>
              </a:tr>
            </a:tbl>
          </a:graphicData>
        </a:graphic>
      </p:graphicFrame>
    </p:spTree>
    <p:extLst>
      <p:ext uri="{BB962C8B-B14F-4D97-AF65-F5344CB8AC3E}">
        <p14:creationId xmlns:p14="http://schemas.microsoft.com/office/powerpoint/2010/main" val="3990918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A68EE9-713B-432F-B3E2-B9648E65F3A4}"/>
              </a:ext>
            </a:extLst>
          </p:cNvPr>
          <p:cNvPicPr>
            <a:picLocks/>
          </p:cNvPicPr>
          <p:nvPr/>
        </p:nvPicPr>
        <p:blipFill>
          <a:blip r:embed="rId2"/>
          <a:stretch>
            <a:fillRect/>
          </a:stretch>
        </p:blipFill>
        <p:spPr>
          <a:xfrm>
            <a:off x="6350" y="0"/>
            <a:ext cx="12192000" cy="6858000"/>
          </a:xfrm>
          <a:prstGeom prst="rect">
            <a:avLst/>
          </a:prstGeom>
        </p:spPr>
      </p:pic>
      <p:sp>
        <p:nvSpPr>
          <p:cNvPr id="4" name="TextBox 3">
            <a:extLst>
              <a:ext uri="{FF2B5EF4-FFF2-40B4-BE49-F238E27FC236}">
                <a16:creationId xmlns:a16="http://schemas.microsoft.com/office/drawing/2014/main" id="{FC04D85E-66E8-42C5-86A3-4E7EA0A56DD7}"/>
              </a:ext>
            </a:extLst>
          </p:cNvPr>
          <p:cNvSpPr txBox="1"/>
          <p:nvPr/>
        </p:nvSpPr>
        <p:spPr>
          <a:xfrm>
            <a:off x="2999185" y="171450"/>
            <a:ext cx="6193630" cy="622799"/>
          </a:xfrm>
          <a:prstGeom prst="rect">
            <a:avLst/>
          </a:prstGeom>
          <a:noFill/>
        </p:spPr>
        <p:txBody>
          <a:bodyPr wrap="square">
            <a:spAutoFit/>
          </a:bodyPr>
          <a:lstStyle/>
          <a:p>
            <a:pPr algn="just">
              <a:lnSpc>
                <a:spcPct val="115000"/>
              </a:lnSpc>
              <a:spcBef>
                <a:spcPts val="600"/>
              </a:spcBef>
              <a:spcAft>
                <a:spcPts val="6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hành</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id="{7479EB63-4E46-47A9-BA16-480C93552713}"/>
              </a:ext>
            </a:extLst>
          </p:cNvPr>
          <p:cNvSpPr/>
          <p:nvPr/>
        </p:nvSpPr>
        <p:spPr>
          <a:xfrm>
            <a:off x="573087" y="965699"/>
            <a:ext cx="3808810" cy="5105400"/>
          </a:xfrm>
          <a:prstGeom prst="hexagon">
            <a:avLst>
              <a:gd name="adj" fmla="val 13608"/>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Bef>
                <a:spcPts val="600"/>
              </a:spcBef>
              <a:spcAft>
                <a:spcPts val="600"/>
              </a:spcAft>
              <a:buSzPts val="1400"/>
            </a:pPr>
            <a:r>
              <a:rPr lang="en-US" sz="3200" b="1" dirty="0" err="1">
                <a:solidFill>
                  <a:schemeClr val="tx1"/>
                </a:solidFill>
                <a:effectLst/>
                <a:latin typeface="Times New Roman" panose="02020603050405020304" pitchFamily="18" charset="0"/>
                <a:ea typeface="Times New Roman" panose="02020603050405020304" pitchFamily="18" charset="0"/>
              </a:rPr>
              <a:t>Bài</a:t>
            </a:r>
            <a:r>
              <a:rPr lang="en-US" sz="3200" b="1" dirty="0">
                <a:solidFill>
                  <a:schemeClr val="tx1"/>
                </a:solidFill>
                <a:effectLst/>
                <a:latin typeface="Times New Roman" panose="02020603050405020304" pitchFamily="18" charset="0"/>
                <a:ea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rPr>
              <a:t>tập</a:t>
            </a:r>
            <a:r>
              <a:rPr lang="en-US" sz="3200" b="1" dirty="0">
                <a:solidFill>
                  <a:schemeClr val="tx1"/>
                </a:solidFill>
                <a:effectLst/>
                <a:latin typeface="Times New Roman" panose="02020603050405020304" pitchFamily="18" charset="0"/>
                <a:ea typeface="Times New Roman" panose="02020603050405020304" pitchFamily="18" charset="0"/>
              </a:rPr>
              <a:t> 1</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Tóm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tắt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quy</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trình</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viết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bài</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báo</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cáo</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kết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quả</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nghiên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cứu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văn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học</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dân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gian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theo</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mẫu</a:t>
            </a:r>
            <a:r>
              <a:rPr lang="en-US" sz="3200" dirty="0">
                <a:solidFill>
                  <a:schemeClr val="tx1"/>
                </a:solidFill>
                <a:effectLst/>
                <a:latin typeface="Times New Roman" panose="02020603050405020304" pitchFamily="18" charset="0"/>
                <a:ea typeface="Times New Roman" panose="02020603050405020304" pitchFamily="18" charset="0"/>
              </a:rPr>
              <a:t>.</a:t>
            </a:r>
          </a:p>
        </p:txBody>
      </p:sp>
      <p:sp>
        <p:nvSpPr>
          <p:cNvPr id="6" name="Hexagon 5">
            <a:extLst>
              <a:ext uri="{FF2B5EF4-FFF2-40B4-BE49-F238E27FC236}">
                <a16:creationId xmlns:a16="http://schemas.microsoft.com/office/drawing/2014/main" id="{CED0B812-9B93-418F-8B8F-8279EEE94D14}"/>
              </a:ext>
            </a:extLst>
          </p:cNvPr>
          <p:cNvSpPr/>
          <p:nvPr/>
        </p:nvSpPr>
        <p:spPr>
          <a:xfrm>
            <a:off x="4197945" y="965699"/>
            <a:ext cx="3808810" cy="5105400"/>
          </a:xfrm>
          <a:prstGeom prst="hexagon">
            <a:avLst>
              <a:gd name="adj" fmla="val 13608"/>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Bef>
                <a:spcPts val="600"/>
              </a:spcBef>
              <a:spcAft>
                <a:spcPts val="600"/>
              </a:spcAft>
              <a:buSzPts val="1400"/>
            </a:pPr>
            <a:r>
              <a:rPr lang="en-US" sz="2600" b="1" dirty="0" err="1">
                <a:solidFill>
                  <a:schemeClr val="tx1"/>
                </a:solidFill>
                <a:effectLst/>
                <a:latin typeface="Times New Roman" panose="02020603050405020304" pitchFamily="18" charset="0"/>
                <a:ea typeface="Times New Roman" panose="02020603050405020304" pitchFamily="18" charset="0"/>
              </a:rPr>
              <a:t>Bài</a:t>
            </a:r>
            <a:r>
              <a:rPr lang="en-US" sz="2600" b="1" dirty="0">
                <a:solidFill>
                  <a:schemeClr val="tx1"/>
                </a:solidFill>
                <a:effectLst/>
                <a:latin typeface="Times New Roman" panose="02020603050405020304" pitchFamily="18" charset="0"/>
                <a:ea typeface="Times New Roman" panose="02020603050405020304" pitchFamily="18" charset="0"/>
              </a:rPr>
              <a:t> </a:t>
            </a:r>
            <a:r>
              <a:rPr lang="en-US" sz="2600" b="1" dirty="0" err="1">
                <a:solidFill>
                  <a:schemeClr val="tx1"/>
                </a:solidFill>
                <a:effectLst/>
                <a:latin typeface="Times New Roman" panose="02020603050405020304" pitchFamily="18" charset="0"/>
                <a:ea typeface="Times New Roman" panose="02020603050405020304" pitchFamily="18" charset="0"/>
              </a:rPr>
              <a:t>tập</a:t>
            </a:r>
            <a:r>
              <a:rPr lang="en-US" sz="2600" b="1" dirty="0">
                <a:solidFill>
                  <a:schemeClr val="tx1"/>
                </a:solidFill>
                <a:effectLst/>
                <a:latin typeface="Times New Roman" panose="02020603050405020304" pitchFamily="18" charset="0"/>
                <a:ea typeface="Times New Roman" panose="02020603050405020304" pitchFamily="18" charset="0"/>
              </a:rPr>
              <a:t> 2</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Từ</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kết</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quả</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nghiên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cứu</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vấn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đề</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văn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học</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dân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gian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đã</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thu</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nhận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được</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hãy</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tìm</a:t>
            </a:r>
            <a:r>
              <a:rPr lang="en-US" sz="2600" dirty="0">
                <a:solidFill>
                  <a:schemeClr val="tx1"/>
                </a:solidFill>
                <a:effectLst/>
                <a:latin typeface="Times New Roman" panose="02020603050405020304" pitchFamily="18" charset="0"/>
                <a:ea typeface="Times New Roman" panose="02020603050405020304" pitchFamily="18" charset="0"/>
              </a:rPr>
              <a:t> ý </a:t>
            </a:r>
            <a:r>
              <a:rPr lang="en-US" sz="2600" dirty="0" err="1">
                <a:solidFill>
                  <a:schemeClr val="tx1"/>
                </a:solidFill>
                <a:effectLst/>
                <a:latin typeface="Times New Roman" panose="02020603050405020304" pitchFamily="18" charset="0"/>
                <a:ea typeface="Times New Roman" panose="02020603050405020304" pitchFamily="18" charset="0"/>
              </a:rPr>
              <a:t>và</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lập</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dàn</a:t>
            </a:r>
            <a:r>
              <a:rPr lang="en-US" sz="2600" dirty="0">
                <a:solidFill>
                  <a:schemeClr val="tx1"/>
                </a:solidFill>
                <a:effectLst/>
                <a:latin typeface="Times New Roman" panose="02020603050405020304" pitchFamily="18" charset="0"/>
                <a:ea typeface="Times New Roman" panose="02020603050405020304" pitchFamily="18" charset="0"/>
              </a:rPr>
              <a:t> ý </a:t>
            </a:r>
            <a:r>
              <a:rPr lang="en-US" sz="2600" dirty="0" err="1">
                <a:solidFill>
                  <a:schemeClr val="tx1"/>
                </a:solidFill>
                <a:effectLst/>
                <a:latin typeface="Times New Roman" panose="02020603050405020304" pitchFamily="18" charset="0"/>
                <a:ea typeface="Times New Roman" panose="02020603050405020304" pitchFamily="18" charset="0"/>
              </a:rPr>
              <a:t>cho</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bài</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báo</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cáo</a:t>
            </a:r>
            <a:r>
              <a:rPr lang="en-US" sz="2600" dirty="0">
                <a:solidFill>
                  <a:schemeClr val="tx1"/>
                </a:solidFill>
                <a:effectLst/>
                <a:latin typeface="Times New Roman" panose="02020603050405020304" pitchFamily="18" charset="0"/>
                <a:ea typeface="Times New Roman" panose="02020603050405020304" pitchFamily="18" charset="0"/>
              </a:rPr>
              <a:t>, chia </a:t>
            </a:r>
            <a:r>
              <a:rPr lang="en-US" sz="2600" dirty="0" err="1">
                <a:solidFill>
                  <a:schemeClr val="tx1"/>
                </a:solidFill>
                <a:effectLst/>
                <a:latin typeface="Times New Roman" panose="02020603050405020304" pitchFamily="18" charset="0"/>
                <a:ea typeface="Times New Roman" panose="02020603050405020304" pitchFamily="18" charset="0"/>
              </a:rPr>
              <a:t>sẻ</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với</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các</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thành</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viên</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trong</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lớp</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để</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cùng</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góp</a:t>
            </a:r>
            <a:r>
              <a:rPr lang="en-US" sz="2600" dirty="0">
                <a:solidFill>
                  <a:schemeClr val="tx1"/>
                </a:solidFill>
                <a:effectLst/>
                <a:latin typeface="Times New Roman" panose="02020603050405020304" pitchFamily="18" charset="0"/>
                <a:ea typeface="Times New Roman" panose="02020603050405020304" pitchFamily="18" charset="0"/>
              </a:rPr>
              <a:t> ý, </a:t>
            </a:r>
            <a:r>
              <a:rPr lang="en-US" sz="2600" dirty="0" err="1">
                <a:solidFill>
                  <a:schemeClr val="tx1"/>
                </a:solidFill>
                <a:effectLst/>
                <a:latin typeface="Times New Roman" panose="02020603050405020304" pitchFamily="18" charset="0"/>
                <a:ea typeface="Times New Roman" panose="02020603050405020304" pitchFamily="18" charset="0"/>
              </a:rPr>
              <a:t>chỉnh</a:t>
            </a:r>
            <a:r>
              <a:rPr lang="en-US" sz="2600" dirty="0">
                <a:solidFill>
                  <a:schemeClr val="tx1"/>
                </a:solidFill>
                <a:effectLst/>
                <a:latin typeface="Times New Roman" panose="02020603050405020304" pitchFamily="18" charset="0"/>
                <a:ea typeface="Times New Roman" panose="02020603050405020304" pitchFamily="18" charset="0"/>
              </a:rPr>
              <a:t> </a:t>
            </a:r>
            <a:r>
              <a:rPr lang="en-US" sz="2600" dirty="0" err="1">
                <a:solidFill>
                  <a:schemeClr val="tx1"/>
                </a:solidFill>
                <a:effectLst/>
                <a:latin typeface="Times New Roman" panose="02020603050405020304" pitchFamily="18" charset="0"/>
                <a:ea typeface="Times New Roman" panose="02020603050405020304" pitchFamily="18" charset="0"/>
              </a:rPr>
              <a:t>sửa</a:t>
            </a:r>
            <a:r>
              <a:rPr lang="en-US" sz="2600" dirty="0">
                <a:solidFill>
                  <a:schemeClr val="tx1"/>
                </a:solidFill>
                <a:effectLst/>
                <a:latin typeface="Times New Roman" panose="02020603050405020304" pitchFamily="18" charset="0"/>
                <a:ea typeface="Times New Roman" panose="02020603050405020304" pitchFamily="18" charset="0"/>
              </a:rPr>
              <a:t>. </a:t>
            </a:r>
          </a:p>
        </p:txBody>
      </p:sp>
      <p:sp>
        <p:nvSpPr>
          <p:cNvPr id="7" name="Hexagon 6">
            <a:extLst>
              <a:ext uri="{FF2B5EF4-FFF2-40B4-BE49-F238E27FC236}">
                <a16:creationId xmlns:a16="http://schemas.microsoft.com/office/drawing/2014/main" id="{6573C918-F2F5-4ADC-8389-79B9FC4F9BAB}"/>
              </a:ext>
            </a:extLst>
          </p:cNvPr>
          <p:cNvSpPr/>
          <p:nvPr/>
        </p:nvSpPr>
        <p:spPr>
          <a:xfrm>
            <a:off x="7822802" y="1028700"/>
            <a:ext cx="3808810" cy="5105400"/>
          </a:xfrm>
          <a:prstGeom prst="hexagon">
            <a:avLst>
              <a:gd name="adj" fmla="val 13608"/>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3</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Viết phần Tóm tắt cho bài báo cáo, sau đó trao đổi với các thành viên khác trong lớp để cùng góp ý, chỉnh sửa</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006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3.xml><?xml version="1.0" encoding="utf-8"?>
<a:theme xmlns:a="http://schemas.openxmlformats.org/drawingml/2006/main" name="ThinLineVTI">
  <a:themeElements>
    <a:clrScheme name="ThinLines Color Scheme">
      <a:dk1>
        <a:sysClr val="windowText" lastClr="000000"/>
      </a:dk1>
      <a:lt1>
        <a:sysClr val="window" lastClr="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docProps/app.xml><?xml version="1.0" encoding="utf-8"?>
<Properties xmlns="http://schemas.openxmlformats.org/officeDocument/2006/extended-properties" xmlns:vt="http://schemas.openxmlformats.org/officeDocument/2006/docPropsVTypes">
  <TotalTime>1397</TotalTime>
  <Words>16204</Words>
  <Application>Microsoft Office PowerPoint</Application>
  <PresentationFormat>Widescreen</PresentationFormat>
  <Paragraphs>1214</Paragraphs>
  <Slides>151</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151</vt:i4>
      </vt:variant>
    </vt:vector>
  </HeadingPairs>
  <TitlesOfParts>
    <vt:vector size="166" baseType="lpstr">
      <vt:lpstr>#9Slide03 Bebas Neue Bold</vt:lpstr>
      <vt:lpstr>Arial</vt:lpstr>
      <vt:lpstr>Avenir Next LT Pro</vt:lpstr>
      <vt:lpstr>Calibri</vt:lpstr>
      <vt:lpstr>Calibri Light</vt:lpstr>
      <vt:lpstr>Lucida Handwriting</vt:lpstr>
      <vt:lpstr>Sagona Book</vt:lpstr>
      <vt:lpstr>Symbol</vt:lpstr>
      <vt:lpstr>Tahoma</vt:lpstr>
      <vt:lpstr>Times New Roman</vt:lpstr>
      <vt:lpstr>Univers</vt:lpstr>
      <vt:lpstr>Wingdings</vt:lpstr>
      <vt:lpstr>Office Theme</vt:lpstr>
      <vt:lpstr>FunkyShapesVTI</vt:lpstr>
      <vt:lpstr>ThinLineVTI</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Phạm Thị Long</cp:lastModifiedBy>
  <cp:revision>8</cp:revision>
  <dcterms:created xsi:type="dcterms:W3CDTF">2022-08-18T12:41:26Z</dcterms:created>
  <dcterms:modified xsi:type="dcterms:W3CDTF">2022-08-28T11:19:20Z</dcterms:modified>
</cp:coreProperties>
</file>