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315" r:id="rId3"/>
    <p:sldId id="318" r:id="rId4"/>
    <p:sldId id="319" r:id="rId5"/>
    <p:sldId id="320" r:id="rId6"/>
    <p:sldId id="321" r:id="rId7"/>
    <p:sldId id="322" r:id="rId8"/>
    <p:sldId id="323" r:id="rId9"/>
    <p:sldId id="32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00FF"/>
    <a:srgbClr val="FF0066"/>
    <a:srgbClr val="99FF66"/>
    <a:srgbClr val="66FF33"/>
    <a:srgbClr val="FFCCFF"/>
    <a:srgbClr val="99FF33"/>
    <a:srgbClr val="FFFF99"/>
    <a:srgbClr val="FFCC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A6755-D4E2-4CEE-BB56-D06F9AA4EF0B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8943-10AA-4E78-A8DC-A7BA81C3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5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6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16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7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4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6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1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1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9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5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3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7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7098B-A16A-4024-A6F1-6EBAFECAF64D}" type="datetimeFigureOut">
              <a:rPr lang="en-US" smtClean="0"/>
              <a:t>31/8/2022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BD436-E6F1-48DF-B22E-1985450BD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1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6B44EB-58CF-53B6-D8D6-16564FC08095}"/>
              </a:ext>
            </a:extLst>
          </p:cNvPr>
          <p:cNvSpPr txBox="1"/>
          <p:nvPr/>
        </p:nvSpPr>
        <p:spPr>
          <a:xfrm>
            <a:off x="1143614" y="269642"/>
            <a:ext cx="10492744" cy="2017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4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9: KHÁT VỌNG ĐỘC LẬP VÀ TỰ DO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en-US" sz="4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D4C4D4-CF40-4F6B-85F7-4909625E3516}"/>
              </a:ext>
            </a:extLst>
          </p:cNvPr>
          <p:cNvSpPr txBox="1"/>
          <p:nvPr/>
        </p:nvSpPr>
        <p:spPr>
          <a:xfrm>
            <a:off x="93306" y="1301603"/>
            <a:ext cx="12336009" cy="4059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4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 BẢN 2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4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 QUỐC SƠN HÀ – BÀI THƠ THẦN KHẲNG ĐỊNH CHÂN LÍ ĐỘC LẬP CỦA ĐẤT NƯỚC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4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</a:t>
            </a:r>
            <a:r>
              <a:rPr lang="en-US" sz="3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Sơn</a:t>
            </a:r>
            <a:endParaRPr lang="en-US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0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BDFE29-C438-003A-025A-3BC6FCAA3B24}"/>
              </a:ext>
            </a:extLst>
          </p:cNvPr>
          <p:cNvSpPr txBox="1">
            <a:spLocks/>
          </p:cNvSpPr>
          <p:nvPr/>
        </p:nvSpPr>
        <p:spPr bwMode="auto">
          <a:xfrm>
            <a:off x="696913" y="163186"/>
            <a:ext cx="10515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CẦN ĐẠT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82DB9-1B1E-E097-F494-C7C55783C707}"/>
              </a:ext>
            </a:extLst>
          </p:cNvPr>
          <p:cNvSpPr txBox="1"/>
          <p:nvPr/>
        </p:nvSpPr>
        <p:spPr>
          <a:xfrm>
            <a:off x="886408" y="1869892"/>
            <a:ext cx="11028784" cy="3657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7485" lvl="0" algn="just">
              <a:lnSpc>
                <a:spcPct val="150000"/>
              </a:lnSpc>
              <a:spcBef>
                <a:spcPts val="690"/>
              </a:spcBef>
              <a:spcAft>
                <a:spcPts val="0"/>
              </a:spcAft>
              <a:buSzPts val="1300"/>
              <a:tabLst>
                <a:tab pos="41973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197485" lvl="0" indent="-342900" algn="just">
              <a:lnSpc>
                <a:spcPct val="150000"/>
              </a:lnSpc>
              <a:spcBef>
                <a:spcPts val="690"/>
              </a:spcBef>
              <a:spcAft>
                <a:spcPts val="0"/>
              </a:spcAft>
              <a:buSzPts val="1300"/>
              <a:buFont typeface="Times New Roman" panose="02020603050405020304" pitchFamily="18" charset="0"/>
              <a:buChar char="–"/>
              <a:tabLst>
                <a:tab pos="419735" algn="l"/>
              </a:tabLs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Nhậ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 được mục đích, quan điểm của người viết thông qua các luận điểm, lí lẽ và bằng chứng trong VB.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85"/>
              </a:spcBef>
              <a:spcAft>
                <a:spcPts val="0"/>
              </a:spcAft>
              <a:buSzPts val="1300"/>
              <a:buFont typeface="Times New Roman" panose="02020603050405020304" pitchFamily="18" charset="0"/>
              <a:buChar char="–"/>
              <a:tabLst>
                <a:tab pos="411480" algn="l"/>
              </a:tabLs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Nhận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được</a:t>
            </a:r>
            <a:r>
              <a:rPr lang="vi-VN" sz="2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cách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xếp,</a:t>
            </a:r>
            <a:r>
              <a:rPr lang="vi-VN" sz="2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trình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luận</a:t>
            </a:r>
            <a:r>
              <a:rPr lang="vi-VN" sz="2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điểm,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lí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vi-VN" sz="2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chứng</a:t>
            </a:r>
            <a:r>
              <a:rPr lang="vi-VN" sz="240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tác</a:t>
            </a:r>
            <a:r>
              <a:rPr lang="vi-VN" sz="2400" spc="-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giả.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90"/>
              </a:spcBef>
              <a:spcAft>
                <a:spcPts val="0"/>
              </a:spcAft>
              <a:buSzPts val="1300"/>
              <a:buFont typeface="Times New Roman" panose="02020603050405020304" pitchFamily="18" charset="0"/>
              <a:buChar char="–"/>
              <a:tabLst>
                <a:tab pos="418465" algn="l"/>
              </a:tabLs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Nhận biết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 phân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tích được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bối cảnh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lịch sử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văn hoá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 hội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vi-VN" sz="2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VB.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90"/>
              </a:spcBef>
              <a:spcAft>
                <a:spcPts val="0"/>
              </a:spcAft>
              <a:buSzPts val="1300"/>
              <a:buFont typeface="Times New Roman" panose="02020603050405020304" pitchFamily="18" charset="0"/>
              <a:buChar char="–"/>
              <a:tabLst>
                <a:tab pos="418465" algn="l"/>
              </a:tabLs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Nêu được ý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nghĩa hay tác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 của</a:t>
            </a:r>
            <a:r>
              <a:rPr lang="vi-VN" sz="2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VB đối với quan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niệm sống</a:t>
            </a:r>
            <a:r>
              <a:rPr lang="vi-VN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vi-VN" sz="2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bản </a:t>
            </a:r>
            <a:r>
              <a:rPr lang="vi-VN" sz="2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thân.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73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E24A43-3CDF-68B9-C4AC-317F1A4F7319}"/>
              </a:ext>
            </a:extLst>
          </p:cNvPr>
          <p:cNvSpPr txBox="1">
            <a:spLocks/>
          </p:cNvSpPr>
          <p:nvPr/>
        </p:nvSpPr>
        <p:spPr bwMode="auto">
          <a:xfrm>
            <a:off x="838200" y="335755"/>
            <a:ext cx="10515600" cy="547687"/>
          </a:xfrm>
          <a:prstGeom prst="rect">
            <a:avLst/>
          </a:prstGeom>
          <a:solidFill>
            <a:srgbClr val="E3EA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solidFill>
                <a:srgbClr val="C55A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3CD309D1-25BB-5D4F-DF6C-666A61A97BFB}"/>
              </a:ext>
            </a:extLst>
          </p:cNvPr>
          <p:cNvSpPr/>
          <p:nvPr/>
        </p:nvSpPr>
        <p:spPr>
          <a:xfrm>
            <a:off x="2790322" y="1411888"/>
            <a:ext cx="6848670" cy="385354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6000"/>
              </a:lnSpc>
              <a:spcBef>
                <a:spcPts val="975"/>
              </a:spcBef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chuẩn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bị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câu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với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bên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Sau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6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36BAE5-9C32-C65E-327C-859DCC7519A2}"/>
              </a:ext>
            </a:extLst>
          </p:cNvPr>
          <p:cNvSpPr txBox="1">
            <a:spLocks/>
          </p:cNvSpPr>
          <p:nvPr/>
        </p:nvSpPr>
        <p:spPr bwMode="auto">
          <a:xfrm>
            <a:off x="706244" y="204204"/>
            <a:ext cx="5629242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5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3B79E3ED-3F0F-34EE-12B7-EDC70CC7C104}"/>
              </a:ext>
            </a:extLst>
          </p:cNvPr>
          <p:cNvSpPr/>
          <p:nvPr/>
        </p:nvSpPr>
        <p:spPr>
          <a:xfrm>
            <a:off x="2116268" y="2304661"/>
            <a:ext cx="8151844" cy="3806890"/>
          </a:xfrm>
          <a:prstGeom prst="wedgeEllipseCallout">
            <a:avLst>
              <a:gd name="adj1" fmla="val -34418"/>
              <a:gd name="adj2" fmla="val -8078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SGK/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43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F934E6-B78D-D47A-3D60-E7FF83A44521}"/>
              </a:ext>
            </a:extLst>
          </p:cNvPr>
          <p:cNvSpPr txBox="1">
            <a:spLocks/>
          </p:cNvSpPr>
          <p:nvPr/>
        </p:nvSpPr>
        <p:spPr bwMode="auto">
          <a:xfrm>
            <a:off x="838200" y="362303"/>
            <a:ext cx="10515600" cy="547687"/>
          </a:xfrm>
          <a:prstGeom prst="rect">
            <a:avLst/>
          </a:prstGeom>
          <a:solidFill>
            <a:srgbClr val="E3EA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– Sau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solidFill>
                <a:srgbClr val="C55A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F7D0F-3524-38D3-FB11-CC229ACB47D8}"/>
              </a:ext>
            </a:extLst>
          </p:cNvPr>
          <p:cNvSpPr txBox="1"/>
          <p:nvPr/>
        </p:nvSpPr>
        <p:spPr>
          <a:xfrm>
            <a:off x="401216" y="909990"/>
            <a:ext cx="10273004" cy="894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6055" indent="179705" algn="just">
              <a:lnSpc>
                <a:spcPct val="113000"/>
              </a:lnSpc>
              <a:spcBef>
                <a:spcPts val="490"/>
              </a:spcBef>
              <a:spcAft>
                <a:spcPts val="0"/>
              </a:spcAf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vi-VN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1: 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 hiểu luận điếm, lí lẽ, bằng chứng, mục đích viết và quan</a:t>
            </a:r>
            <a:r>
              <a:rPr lang="vi-VN" sz="2400" b="1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 của tác giả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4C81FE1-81BC-E587-EEB8-F5AF07A4ECBB}"/>
              </a:ext>
            </a:extLst>
          </p:cNvPr>
          <p:cNvSpPr txBox="1">
            <a:spLocks/>
          </p:cNvSpPr>
          <p:nvPr/>
        </p:nvSpPr>
        <p:spPr bwMode="auto">
          <a:xfrm>
            <a:off x="838200" y="1111064"/>
            <a:ext cx="10515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5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D31EEF-55CC-E1F6-DE36-C474ACD95010}"/>
              </a:ext>
            </a:extLst>
          </p:cNvPr>
          <p:cNvSpPr txBox="1"/>
          <p:nvPr/>
        </p:nvSpPr>
        <p:spPr>
          <a:xfrm>
            <a:off x="727600" y="2018879"/>
            <a:ext cx="11262049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hảo luận, trao đổi kết quả thực hiện PHT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với các thành viên khác trong nhóm và thực hiện một bài trình bày trên khổ giấy A0.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Sau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A0)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Sau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sung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66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FE589E3-CB88-DC62-C030-3F3B19F32F4C}"/>
              </a:ext>
            </a:extLst>
          </p:cNvPr>
          <p:cNvSpPr txBox="1"/>
          <p:nvPr/>
        </p:nvSpPr>
        <p:spPr>
          <a:xfrm>
            <a:off x="-1" y="94381"/>
            <a:ext cx="12429315" cy="11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 QUỐC SƠN HÀ – BÀI THƠ THẦN KHẲNG ĐỊNH CHÂN LÍ ĐỘC LẬP CỦA ĐẤT NƯỚC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6055" indent="179705" algn="just">
              <a:lnSpc>
                <a:spcPct val="113000"/>
              </a:lnSpc>
              <a:spcBef>
                <a:spcPts val="490"/>
              </a:spcBef>
              <a:spcAft>
                <a:spcPts val="0"/>
              </a:spcAft>
            </a:pP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 cầu: Hoàn thành PHT sau để Tìm hiểu luận điếm, lí lẽ, bằng chứng, mục đích viết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quan</a:t>
            </a:r>
            <a:r>
              <a:rPr lang="vi-VN" sz="1800" b="1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 của tác giả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hận biết</a:t>
            </a:r>
            <a:r>
              <a:rPr lang="en-US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phân</a:t>
            </a:r>
            <a:r>
              <a:rPr lang="vi-VN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tích được</a:t>
            </a:r>
            <a:r>
              <a:rPr lang="vi-VN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bối cảnh</a:t>
            </a:r>
            <a:r>
              <a:rPr lang="vi-VN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lịch sử</a:t>
            </a:r>
            <a:r>
              <a:rPr lang="vi-VN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văn hoá</a:t>
            </a:r>
            <a:r>
              <a:rPr lang="vi-VN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 hội</a:t>
            </a:r>
            <a:r>
              <a:rPr lang="vi-VN" sz="18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vi-VN" sz="18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8CC493-7BD9-9D4B-5954-89BB38D85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196408"/>
              </p:ext>
            </p:extLst>
          </p:nvPr>
        </p:nvGraphicFramePr>
        <p:xfrm>
          <a:off x="350982" y="1460099"/>
          <a:ext cx="11841018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41018">
                  <a:extLst>
                    <a:ext uri="{9D8B030D-6E8A-4147-A177-3AD203B41FA5}">
                      <a16:colId xmlns:a16="http://schemas.microsoft.com/office/drawing/2014/main" val="3596422966"/>
                    </a:ext>
                  </a:extLst>
                </a:gridCol>
              </a:tblGrid>
              <a:tr h="4389874"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1: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dựa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2: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nhằm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?.......................................................................................................................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…………………………………………………………………………………………………………………………</a:t>
                      </a:r>
                    </a:p>
                    <a:p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Nam </a:t>
                      </a:r>
                      <a:r>
                        <a:rPr lang="en-US" sz="180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?...........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……………………………………………………………………………………………………………………………………</a:t>
                      </a:r>
                    </a:p>
                    <a:p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3: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?...........................................................................................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……………………………………………………………………………………………………………………………………</a:t>
                      </a:r>
                    </a:p>
                    <a:p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ấy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?.......................................................................................................................................................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………………………………………………………………………………………………………………………</a:t>
                      </a:r>
                    </a:p>
                    <a:p>
                      <a:r>
                        <a:rPr lang="vi-VN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Câu 4:</a:t>
                      </a:r>
                      <a:r>
                        <a:rPr lang="vi-V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đoạn văn đầu tiên, tác giả đề cập đến sự phân biệt “đế” và “vương” trong xã hội phong kiến </a:t>
                      </a:r>
                      <a:r>
                        <a:rPr lang="vi-VN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Trung Hoa </a:t>
                      </a:r>
                      <a:r>
                        <a:rPr lang="vi-V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nhằm mục đích gì?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……………………………………………………………………………………………………………………………………</a:t>
                      </a: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072634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465A53A-06F4-C1C2-4B3E-D7BF2A2A1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527884"/>
              </p:ext>
            </p:extLst>
          </p:nvPr>
        </p:nvGraphicFramePr>
        <p:xfrm>
          <a:off x="738908" y="1943638"/>
          <a:ext cx="1075112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564">
                  <a:extLst>
                    <a:ext uri="{9D8B030D-6E8A-4147-A177-3AD203B41FA5}">
                      <a16:colId xmlns:a16="http://schemas.microsoft.com/office/drawing/2014/main" val="2250182834"/>
                    </a:ext>
                  </a:extLst>
                </a:gridCol>
                <a:gridCol w="5375564">
                  <a:extLst>
                    <a:ext uri="{9D8B030D-6E8A-4147-A177-3AD203B41FA5}">
                      <a16:colId xmlns:a16="http://schemas.microsoft.com/office/drawing/2014/main" val="2709952033"/>
                    </a:ext>
                  </a:extLst>
                </a:gridCol>
              </a:tblGrid>
              <a:tr h="311882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41464"/>
                  </a:ext>
                </a:extLst>
              </a:tr>
              <a:tr h="311882">
                <a:tc>
                  <a:txBody>
                    <a:bodyPr/>
                    <a:lstStyle/>
                    <a:p>
                      <a:r>
                        <a:rPr lang="en-US" dirty="0" err="1"/>
                        <a:t>Luận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điểm</a:t>
                      </a:r>
                      <a:r>
                        <a:rPr lang="en-US" dirty="0"/>
                        <a:t> 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675170"/>
                  </a:ext>
                </a:extLst>
              </a:tr>
              <a:tr h="311882">
                <a:tc>
                  <a:txBody>
                    <a:bodyPr/>
                    <a:lstStyle/>
                    <a:p>
                      <a:r>
                        <a:rPr lang="en-US" dirty="0" err="1"/>
                        <a:t>Luận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điểm</a:t>
                      </a:r>
                      <a:r>
                        <a:rPr lang="en-US" dirty="0"/>
                        <a:t> 2: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250027"/>
                  </a:ext>
                </a:extLst>
              </a:tr>
              <a:tr h="311882">
                <a:tc>
                  <a:txBody>
                    <a:bodyPr/>
                    <a:lstStyle/>
                    <a:p>
                      <a:r>
                        <a:rPr lang="en-US" dirty="0" err="1"/>
                        <a:t>Luận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điểm</a:t>
                      </a:r>
                      <a:r>
                        <a:rPr lang="en-US" dirty="0"/>
                        <a:t>…….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83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59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21409C-96A2-C9DD-73AC-6DEC4A6018E8}"/>
              </a:ext>
            </a:extLst>
          </p:cNvPr>
          <p:cNvSpPr txBox="1">
            <a:spLocks/>
          </p:cNvSpPr>
          <p:nvPr/>
        </p:nvSpPr>
        <p:spPr bwMode="auto">
          <a:xfrm>
            <a:off x="838200" y="334594"/>
            <a:ext cx="10515600" cy="547687"/>
          </a:xfrm>
          <a:prstGeom prst="rect">
            <a:avLst/>
          </a:prstGeom>
          <a:solidFill>
            <a:srgbClr val="E3EA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– Sau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solidFill>
                <a:srgbClr val="C55A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DA0C60-0140-0431-4520-767CB7FD71A0}"/>
              </a:ext>
            </a:extLst>
          </p:cNvPr>
          <p:cNvSpPr txBox="1"/>
          <p:nvPr/>
        </p:nvSpPr>
        <p:spPr>
          <a:xfrm>
            <a:off x="327891" y="1099078"/>
            <a:ext cx="11025909" cy="856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</a:t>
            </a:r>
            <a:r>
              <a:rPr lang="en-US" sz="2400" b="1" i="1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nghĩa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tác</a:t>
            </a:r>
            <a:r>
              <a:rPr lang="en-US" sz="2400" b="1" i="1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i="1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VB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với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i="1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niệm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i="1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i="1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bản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thân</a:t>
            </a:r>
            <a:r>
              <a:rPr lang="en-US" sz="2400" b="1" i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2275D49-8068-2252-1E61-5E974B2A2378}"/>
              </a:ext>
            </a:extLst>
          </p:cNvPr>
          <p:cNvSpPr txBox="1">
            <a:spLocks/>
          </p:cNvSpPr>
          <p:nvPr/>
        </p:nvSpPr>
        <p:spPr bwMode="auto">
          <a:xfrm>
            <a:off x="838200" y="1554405"/>
            <a:ext cx="105156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5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8DFE8-B9F7-8A53-CEF9-95FEB0B896C9}"/>
              </a:ext>
            </a:extLst>
          </p:cNvPr>
          <p:cNvSpPr txBox="1"/>
          <p:nvPr/>
        </p:nvSpPr>
        <p:spPr>
          <a:xfrm>
            <a:off x="838200" y="2888018"/>
            <a:ext cx="10291618" cy="2535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123190" indent="179705" algn="just">
              <a:lnSpc>
                <a:spcPct val="126000"/>
              </a:lnSpc>
              <a:spcBef>
                <a:spcPts val="690"/>
              </a:spcBef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tham gia tranh luận để trả lời câu 5 (SGK/</a:t>
            </a:r>
            <a:r>
              <a:rPr lang="vi-VN" sz="2400" spc="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tr. 98)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vi-VN" sz="240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 câu hỏi gợi ý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290"/>
              </a:spcBef>
              <a:spcAft>
                <a:spcPts val="800"/>
              </a:spcAft>
              <a:tabLst>
                <a:tab pos="490855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VB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tuyên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lập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spc="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2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25730" algn="just">
              <a:lnSpc>
                <a:spcPct val="126000"/>
              </a:lnSpc>
              <a:spcBef>
                <a:spcPts val="690"/>
              </a:spcBef>
              <a:spcAft>
                <a:spcPts val="800"/>
              </a:spcAft>
              <a:tabLst>
                <a:tab pos="4921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̛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ứng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tiêu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chí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bản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tuyên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lập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5985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2931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322E73-9F1F-20E4-E319-B394BE7D35B5}"/>
              </a:ext>
            </a:extLst>
          </p:cNvPr>
          <p:cNvSpPr txBox="1">
            <a:spLocks/>
          </p:cNvSpPr>
          <p:nvPr/>
        </p:nvSpPr>
        <p:spPr bwMode="auto">
          <a:xfrm>
            <a:off x="838200" y="334594"/>
            <a:ext cx="11242964" cy="547687"/>
          </a:xfrm>
          <a:prstGeom prst="rect">
            <a:avLst/>
          </a:prstGeom>
          <a:solidFill>
            <a:srgbClr val="E3EA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6" tIns="45608" rIns="91216" bIns="45608" anchor="ctr"/>
          <a:lstStyle>
            <a:lvl1pPr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b="1" dirty="0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55A1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solidFill>
                <a:srgbClr val="C55A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925C43-0878-8E5F-41BC-771ED67FB66B}"/>
              </a:ext>
            </a:extLst>
          </p:cNvPr>
          <p:cNvSpPr txBox="1"/>
          <p:nvPr/>
        </p:nvSpPr>
        <p:spPr>
          <a:xfrm>
            <a:off x="1431637" y="1302480"/>
            <a:ext cx="9984508" cy="3357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thiết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Infographic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khái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quát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nghiệm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văn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̣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luận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đê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̀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phác</a:t>
            </a:r>
            <a:r>
              <a:rPr lang="en-US" sz="2400" spc="-3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thảo</a:t>
            </a:r>
            <a:r>
              <a:rPr lang="en-US" sz="2400" spc="-3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ý</a:t>
            </a:r>
            <a:r>
              <a:rPr lang="en-US" sz="2400" spc="-3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tưởng</a:t>
            </a:r>
            <a:r>
              <a:rPr lang="en-US" sz="2400" spc="-3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spc="-4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trình</a:t>
            </a:r>
            <a:r>
              <a:rPr lang="en-US" sz="2400" spc="-4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2400" spc="-4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ý</a:t>
            </a:r>
            <a:r>
              <a:rPr lang="en-US" sz="2400" spc="-3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tưởng</a:t>
            </a:r>
            <a:r>
              <a:rPr lang="en-US" sz="2400" spc="-3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thiết</a:t>
            </a:r>
            <a:r>
              <a:rPr lang="en-US" sz="2400" spc="-4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sz="2400" spc="-4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Infographic</a:t>
            </a:r>
            <a:r>
              <a:rPr lang="en-US" sz="2400" spc="-8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ở</a:t>
            </a:r>
            <a:r>
              <a:rPr lang="en-US" sz="2400" spc="-6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trên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lớp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spc="-8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Vê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̀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spc="-6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65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spc="-6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65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400" spc="-6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65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400" spc="-6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thiện</a:t>
            </a:r>
            <a:r>
              <a:rPr lang="en-US" sz="2400" spc="-7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sản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phẩm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spc="-6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</a:t>
            </a:r>
            <a:r>
              <a:rPr lang="en-US" sz="2400" spc="-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lên</a:t>
            </a:r>
            <a:r>
              <a:rPr lang="en-US" sz="2400" spc="-7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Zalo</a:t>
            </a:r>
            <a:r>
              <a:rPr lang="en-US" sz="2400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400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400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400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spc="-2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lớp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95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501" y="0"/>
            <a:ext cx="12429315" cy="68580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8ED9E-58E8-20ED-07B6-2C022361B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651"/>
              </p:ext>
            </p:extLst>
          </p:nvPr>
        </p:nvGraphicFramePr>
        <p:xfrm>
          <a:off x="546755" y="724317"/>
          <a:ext cx="11194804" cy="41061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62768">
                  <a:extLst>
                    <a:ext uri="{9D8B030D-6E8A-4147-A177-3AD203B41FA5}">
                      <a16:colId xmlns:a16="http://schemas.microsoft.com/office/drawing/2014/main" val="996275767"/>
                    </a:ext>
                  </a:extLst>
                </a:gridCol>
                <a:gridCol w="4187380">
                  <a:extLst>
                    <a:ext uri="{9D8B030D-6E8A-4147-A177-3AD203B41FA5}">
                      <a16:colId xmlns:a16="http://schemas.microsoft.com/office/drawing/2014/main" val="1140068875"/>
                    </a:ext>
                  </a:extLst>
                </a:gridCol>
                <a:gridCol w="4044656">
                  <a:extLst>
                    <a:ext uri="{9D8B030D-6E8A-4147-A177-3AD203B41FA5}">
                      <a16:colId xmlns:a16="http://schemas.microsoft.com/office/drawing/2014/main" val="3871177179"/>
                    </a:ext>
                  </a:extLst>
                </a:gridCol>
              </a:tblGrid>
              <a:tr h="500380">
                <a:tc>
                  <a:txBody>
                    <a:bodyPr/>
                    <a:lstStyle/>
                    <a:p>
                      <a:pPr marL="404495" indent="-317500">
                        <a:lnSpc>
                          <a:spcPct val="103000"/>
                        </a:lnSpc>
                        <a:spcBef>
                          <a:spcPts val="41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Các</a:t>
                      </a:r>
                      <a:r>
                        <a:rPr lang="vi-VN" sz="2400" spc="-50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yếu</a:t>
                      </a:r>
                      <a:r>
                        <a:rPr lang="vi-VN" sz="2400" spc="-4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tố</a:t>
                      </a:r>
                      <a:r>
                        <a:rPr lang="vi-VN" sz="2400" spc="-4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của</a:t>
                      </a:r>
                      <a:r>
                        <a:rPr lang="vi-VN" sz="2400" spc="-70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VB nghị luận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 marR="159385" algn="ctr">
                        <a:lnSpc>
                          <a:spcPct val="107000"/>
                        </a:lnSpc>
                        <a:spcBef>
                          <a:spcPts val="119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Đặc</a:t>
                      </a:r>
                      <a:r>
                        <a:rPr lang="vi-VN" sz="2400" spc="-1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20">
                          <a:effectLst/>
                          <a:latin typeface="+mj-lt"/>
                        </a:rPr>
                        <a:t>điểm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0815" marR="164465" algn="ctr">
                        <a:lnSpc>
                          <a:spcPct val="107000"/>
                        </a:lnSpc>
                        <a:spcBef>
                          <a:spcPts val="119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Lưu</a:t>
                      </a:r>
                      <a:r>
                        <a:rPr lang="vi-VN" sz="2400" spc="-1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ý</a:t>
                      </a:r>
                      <a:r>
                        <a:rPr lang="vi-VN" sz="2400" spc="-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khi</a:t>
                      </a:r>
                      <a:r>
                        <a:rPr lang="vi-VN" sz="2400" spc="-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25">
                          <a:effectLst/>
                          <a:latin typeface="+mj-lt"/>
                        </a:rPr>
                        <a:t>đọc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8491253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5245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Luận</a:t>
                      </a:r>
                      <a:r>
                        <a:rPr lang="vi-VN" sz="2400" spc="-20"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25">
                          <a:effectLst/>
                          <a:latin typeface="+mj-lt"/>
                        </a:rPr>
                        <a:t>đề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 dirty="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74798760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5245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Luận</a:t>
                      </a:r>
                      <a:r>
                        <a:rPr lang="vi-VN" sz="2400" spc="-20">
                          <a:effectLst/>
                          <a:latin typeface="+mj-lt"/>
                        </a:rPr>
                        <a:t> điểm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68178216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524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Lí</a:t>
                      </a:r>
                      <a:r>
                        <a:rPr lang="vi-VN" sz="2400" spc="-10">
                          <a:effectLst/>
                          <a:latin typeface="+mj-lt"/>
                        </a:rPr>
                        <a:t> </a:t>
                      </a:r>
                      <a:r>
                        <a:rPr lang="vi-VN" sz="2400" spc="-25">
                          <a:effectLst/>
                          <a:latin typeface="+mj-lt"/>
                        </a:rPr>
                        <a:t>lẽ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83914406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4610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Bằng </a:t>
                      </a:r>
                      <a:r>
                        <a:rPr lang="vi-VN" sz="2400" spc="-10">
                          <a:effectLst/>
                          <a:latin typeface="+mj-lt"/>
                        </a:rPr>
                        <a:t>chứng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87438615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524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Mục đích </a:t>
                      </a:r>
                      <a:r>
                        <a:rPr lang="vi-VN" sz="2400" spc="-20">
                          <a:effectLst/>
                          <a:latin typeface="+mj-lt"/>
                        </a:rPr>
                        <a:t>viết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9142888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524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Quan</a:t>
                      </a:r>
                      <a:r>
                        <a:rPr lang="vi-VN" sz="2400" spc="-20">
                          <a:effectLst/>
                          <a:latin typeface="+mj-lt"/>
                        </a:rPr>
                        <a:t> điểm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1113008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63500" marR="5524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Yếu</a:t>
                      </a:r>
                      <a:r>
                        <a:rPr lang="vi-VN" sz="2400" spc="-10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tố</a:t>
                      </a:r>
                      <a:r>
                        <a:rPr lang="vi-VN" sz="2400" spc="-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biểu </a:t>
                      </a:r>
                      <a:r>
                        <a:rPr lang="vi-VN" sz="2400" spc="-25">
                          <a:effectLst/>
                          <a:latin typeface="+mj-lt"/>
                        </a:rPr>
                        <a:t>cảm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8750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33903059"/>
                  </a:ext>
                </a:extLst>
              </a:tr>
              <a:tr h="470535">
                <a:tc>
                  <a:txBody>
                    <a:bodyPr/>
                    <a:lstStyle/>
                    <a:p>
                      <a:pPr marL="270510" indent="-133985">
                        <a:lnSpc>
                          <a:spcPct val="107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Bối</a:t>
                      </a:r>
                      <a:r>
                        <a:rPr lang="vi-VN" sz="2400" spc="-6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cảnh</a:t>
                      </a:r>
                      <a:r>
                        <a:rPr lang="vi-VN" sz="2400" spc="-6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văn</a:t>
                      </a:r>
                      <a:r>
                        <a:rPr lang="vi-VN" sz="2400" spc="-6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hoá, lịch sử, xã hội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1450" marR="159385" algn="ctr">
                        <a:lnSpc>
                          <a:spcPct val="107000"/>
                        </a:lnSpc>
                        <a:spcBef>
                          <a:spcPts val="109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>
                          <a:effectLst/>
                          <a:latin typeface="+mj-lt"/>
                        </a:rPr>
                        <a:t>...........................................</a:t>
                      </a:r>
                      <a:endParaRPr lang="en-US" sz="24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895" marR="164465" algn="ctr">
                        <a:lnSpc>
                          <a:spcPct val="107000"/>
                        </a:lnSpc>
                        <a:spcBef>
                          <a:spcPts val="1090"/>
                        </a:spcBef>
                        <a:spcAft>
                          <a:spcPts val="0"/>
                        </a:spcAft>
                      </a:pPr>
                      <a:r>
                        <a:rPr lang="vi-VN" sz="2400" spc="-10" dirty="0">
                          <a:effectLst/>
                          <a:latin typeface="+mj-lt"/>
                        </a:rPr>
                        <a:t>.........................................</a:t>
                      </a:r>
                      <a:endParaRPr lang="en-US" sz="2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3930762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A6525A3-5B7F-9A6C-A658-911E43ECC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440" y="168977"/>
            <a:ext cx="92591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Chủ đề 1: 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Các yếu tố của VB nghị luận – đặc điểm và lưu ý khi đọc.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1793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4432E8-8B34-92C9-8C22-E7F73EF26A91}"/>
              </a:ext>
            </a:extLst>
          </p:cNvPr>
          <p:cNvSpPr txBox="1"/>
          <p:nvPr/>
        </p:nvSpPr>
        <p:spPr>
          <a:xfrm>
            <a:off x="334650" y="5093298"/>
            <a:ext cx="10411907" cy="1508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4005">
              <a:lnSpc>
                <a:spcPct val="107000"/>
              </a:lnSpc>
              <a:spcBef>
                <a:spcPts val="805"/>
              </a:spcBef>
              <a:spcAft>
                <a:spcPts val="800"/>
              </a:spcAft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</a:t>
            </a:r>
            <a:r>
              <a:rPr lang="en-US" sz="2400" b="1" spc="-2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VB</a:t>
            </a:r>
            <a:r>
              <a:rPr lang="en-US" sz="2400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̣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luận</a:t>
            </a:r>
            <a:r>
              <a:rPr lang="en-US" sz="2400" spc="-5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2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730"/>
              </a:spcBef>
              <a:spcAft>
                <a:spcPts val="0"/>
              </a:spcAft>
              <a:buSzPts val="1300"/>
              <a:buFont typeface="Times New Roman" panose="02020603050405020304" pitchFamily="18" charset="0"/>
              <a:buChar char="–"/>
              <a:tabLst>
                <a:tab pos="412750" algn="l"/>
              </a:tabLs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VB</a:t>
            </a:r>
            <a:r>
              <a:rPr lang="vi-VN" sz="2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nghị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luận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vi-VN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vi-VN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gì</a:t>
            </a:r>
            <a:r>
              <a:rPr lang="vi-VN" sz="24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khác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với</a:t>
            </a:r>
            <a:r>
              <a:rPr lang="vi-VN" sz="24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VB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nghị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luận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hiện</a:t>
            </a:r>
            <a:r>
              <a:rPr lang="vi-VN" sz="24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đại?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730"/>
              </a:spcBef>
              <a:spcAft>
                <a:spcPts val="0"/>
              </a:spcAft>
              <a:buSzPts val="1300"/>
              <a:buFont typeface="Times New Roman" panose="02020603050405020304" pitchFamily="18" charset="0"/>
              <a:buChar char="–"/>
              <a:tabLst>
                <a:tab pos="418465" algn="l"/>
              </a:tabLst>
            </a:pP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vi-VN" sz="2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 của</a:t>
            </a:r>
            <a:r>
              <a:rPr lang="vi-VN" sz="24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cáo, </a:t>
            </a:r>
            <a:r>
              <a:rPr lang="vi-VN" sz="24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hịch.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3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4160</TotalTime>
  <Words>1069</Words>
  <Application>Microsoft Office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8.1 VS8 X64</dc:creator>
  <cp:lastModifiedBy>Admin</cp:lastModifiedBy>
  <cp:revision>274</cp:revision>
  <dcterms:created xsi:type="dcterms:W3CDTF">2017-02-16T22:07:40Z</dcterms:created>
  <dcterms:modified xsi:type="dcterms:W3CDTF">2022-08-31T13:19:36Z</dcterms:modified>
</cp:coreProperties>
</file>