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media/image8.jpg" ContentType="image/gif"/>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74" r:id="rId8"/>
    <p:sldId id="265" r:id="rId9"/>
    <p:sldId id="268" r:id="rId10"/>
    <p:sldId id="276" r:id="rId11"/>
    <p:sldId id="278" r:id="rId12"/>
    <p:sldId id="262" r:id="rId13"/>
    <p:sldId id="280" r:id="rId14"/>
    <p:sldId id="282" r:id="rId15"/>
    <p:sldId id="283" r:id="rId16"/>
    <p:sldId id="284" r:id="rId17"/>
    <p:sldId id="286" r:id="rId18"/>
    <p:sldId id="285" r:id="rId19"/>
    <p:sldId id="288" r:id="rId20"/>
    <p:sldId id="289" r:id="rId21"/>
    <p:sldId id="290" r:id="rId22"/>
    <p:sldId id="291" r:id="rId23"/>
    <p:sldId id="295" r:id="rId24"/>
    <p:sldId id="293" r:id="rId25"/>
    <p:sldId id="292"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19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503EC-061D-48C0-BDE8-877505DD3CF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789984E-3568-4FD4-B098-F30876A677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D765C17-A23A-4C09-975A-E6AA2843F5BF}"/>
              </a:ext>
            </a:extLst>
          </p:cNvPr>
          <p:cNvSpPr>
            <a:spLocks noGrp="1"/>
          </p:cNvSpPr>
          <p:nvPr>
            <p:ph type="dt" sz="half" idx="10"/>
          </p:nvPr>
        </p:nvSpPr>
        <p:spPr/>
        <p:txBody>
          <a:bodyPr/>
          <a:lstStyle/>
          <a:p>
            <a:fld id="{011ECD2D-5A96-4563-B5F4-6D22F4A21140}" type="datetimeFigureOut">
              <a:rPr lang="en-US" smtClean="0"/>
              <a:t>8/23/2022</a:t>
            </a:fld>
            <a:endParaRPr lang="en-US"/>
          </a:p>
        </p:txBody>
      </p:sp>
      <p:sp>
        <p:nvSpPr>
          <p:cNvPr id="5" name="Footer Placeholder 4">
            <a:extLst>
              <a:ext uri="{FF2B5EF4-FFF2-40B4-BE49-F238E27FC236}">
                <a16:creationId xmlns:a16="http://schemas.microsoft.com/office/drawing/2014/main" id="{75D31C63-E088-4760-89EF-3E07B52A37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F17868-3B11-4735-8C06-9DD257D80143}"/>
              </a:ext>
            </a:extLst>
          </p:cNvPr>
          <p:cNvSpPr>
            <a:spLocks noGrp="1"/>
          </p:cNvSpPr>
          <p:nvPr>
            <p:ph type="sldNum" sz="quarter" idx="12"/>
          </p:nvPr>
        </p:nvSpPr>
        <p:spPr/>
        <p:txBody>
          <a:bodyPr/>
          <a:lstStyle/>
          <a:p>
            <a:fld id="{AC4F5897-99AD-494B-B73B-B3DA1B23038D}" type="slidenum">
              <a:rPr lang="en-US" smtClean="0"/>
              <a:t>‹#›</a:t>
            </a:fld>
            <a:endParaRPr lang="en-US"/>
          </a:p>
        </p:txBody>
      </p:sp>
    </p:spTree>
    <p:extLst>
      <p:ext uri="{BB962C8B-B14F-4D97-AF65-F5344CB8AC3E}">
        <p14:creationId xmlns:p14="http://schemas.microsoft.com/office/powerpoint/2010/main" val="3881907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6D81C-6B00-4D26-92DD-ACEAAFBD9B0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9D48FE-5CC4-424E-B6EC-FA29510B576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4700EE-BAD1-42F4-B2E9-C7416476214D}"/>
              </a:ext>
            </a:extLst>
          </p:cNvPr>
          <p:cNvSpPr>
            <a:spLocks noGrp="1"/>
          </p:cNvSpPr>
          <p:nvPr>
            <p:ph type="dt" sz="half" idx="10"/>
          </p:nvPr>
        </p:nvSpPr>
        <p:spPr/>
        <p:txBody>
          <a:bodyPr/>
          <a:lstStyle/>
          <a:p>
            <a:fld id="{011ECD2D-5A96-4563-B5F4-6D22F4A21140}" type="datetimeFigureOut">
              <a:rPr lang="en-US" smtClean="0"/>
              <a:t>8/23/2022</a:t>
            </a:fld>
            <a:endParaRPr lang="en-US"/>
          </a:p>
        </p:txBody>
      </p:sp>
      <p:sp>
        <p:nvSpPr>
          <p:cNvPr id="5" name="Footer Placeholder 4">
            <a:extLst>
              <a:ext uri="{FF2B5EF4-FFF2-40B4-BE49-F238E27FC236}">
                <a16:creationId xmlns:a16="http://schemas.microsoft.com/office/drawing/2014/main" id="{36C2A6B1-678F-48E1-ABB0-148370A509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87EADD-E471-450E-AEEC-6421C8AD61FD}"/>
              </a:ext>
            </a:extLst>
          </p:cNvPr>
          <p:cNvSpPr>
            <a:spLocks noGrp="1"/>
          </p:cNvSpPr>
          <p:nvPr>
            <p:ph type="sldNum" sz="quarter" idx="12"/>
          </p:nvPr>
        </p:nvSpPr>
        <p:spPr/>
        <p:txBody>
          <a:bodyPr/>
          <a:lstStyle/>
          <a:p>
            <a:fld id="{AC4F5897-99AD-494B-B73B-B3DA1B23038D}" type="slidenum">
              <a:rPr lang="en-US" smtClean="0"/>
              <a:t>‹#›</a:t>
            </a:fld>
            <a:endParaRPr lang="en-US"/>
          </a:p>
        </p:txBody>
      </p:sp>
    </p:spTree>
    <p:extLst>
      <p:ext uri="{BB962C8B-B14F-4D97-AF65-F5344CB8AC3E}">
        <p14:creationId xmlns:p14="http://schemas.microsoft.com/office/powerpoint/2010/main" val="1597959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E34D349-A13A-43FD-80F3-B658F431439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16355D1-AF93-40AF-A79A-CF8885E0023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CCE295-25D8-4B2A-B8EC-5DD91E7F534D}"/>
              </a:ext>
            </a:extLst>
          </p:cNvPr>
          <p:cNvSpPr>
            <a:spLocks noGrp="1"/>
          </p:cNvSpPr>
          <p:nvPr>
            <p:ph type="dt" sz="half" idx="10"/>
          </p:nvPr>
        </p:nvSpPr>
        <p:spPr/>
        <p:txBody>
          <a:bodyPr/>
          <a:lstStyle/>
          <a:p>
            <a:fld id="{011ECD2D-5A96-4563-B5F4-6D22F4A21140}" type="datetimeFigureOut">
              <a:rPr lang="en-US" smtClean="0"/>
              <a:t>8/23/2022</a:t>
            </a:fld>
            <a:endParaRPr lang="en-US"/>
          </a:p>
        </p:txBody>
      </p:sp>
      <p:sp>
        <p:nvSpPr>
          <p:cNvPr id="5" name="Footer Placeholder 4">
            <a:extLst>
              <a:ext uri="{FF2B5EF4-FFF2-40B4-BE49-F238E27FC236}">
                <a16:creationId xmlns:a16="http://schemas.microsoft.com/office/drawing/2014/main" id="{BEC1D8E0-5692-4D53-9EA0-77C3FD95F1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7CDC93-03B8-4294-9416-C2DCFB7517A6}"/>
              </a:ext>
            </a:extLst>
          </p:cNvPr>
          <p:cNvSpPr>
            <a:spLocks noGrp="1"/>
          </p:cNvSpPr>
          <p:nvPr>
            <p:ph type="sldNum" sz="quarter" idx="12"/>
          </p:nvPr>
        </p:nvSpPr>
        <p:spPr/>
        <p:txBody>
          <a:bodyPr/>
          <a:lstStyle/>
          <a:p>
            <a:fld id="{AC4F5897-99AD-494B-B73B-B3DA1B23038D}" type="slidenum">
              <a:rPr lang="en-US" smtClean="0"/>
              <a:t>‹#›</a:t>
            </a:fld>
            <a:endParaRPr lang="en-US"/>
          </a:p>
        </p:txBody>
      </p:sp>
    </p:spTree>
    <p:extLst>
      <p:ext uri="{BB962C8B-B14F-4D97-AF65-F5344CB8AC3E}">
        <p14:creationId xmlns:p14="http://schemas.microsoft.com/office/powerpoint/2010/main" val="1914831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E44CF-B2AE-4370-A094-86AB3989456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8FF82A5-677F-4C7E-A2BD-9FDDFFCE6E0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3EE6B2-F09B-49DC-8247-8FEB07206959}"/>
              </a:ext>
            </a:extLst>
          </p:cNvPr>
          <p:cNvSpPr>
            <a:spLocks noGrp="1"/>
          </p:cNvSpPr>
          <p:nvPr>
            <p:ph type="dt" sz="half" idx="10"/>
          </p:nvPr>
        </p:nvSpPr>
        <p:spPr/>
        <p:txBody>
          <a:bodyPr/>
          <a:lstStyle/>
          <a:p>
            <a:fld id="{011ECD2D-5A96-4563-B5F4-6D22F4A21140}" type="datetimeFigureOut">
              <a:rPr lang="en-US" smtClean="0"/>
              <a:t>8/23/2022</a:t>
            </a:fld>
            <a:endParaRPr lang="en-US"/>
          </a:p>
        </p:txBody>
      </p:sp>
      <p:sp>
        <p:nvSpPr>
          <p:cNvPr id="5" name="Footer Placeholder 4">
            <a:extLst>
              <a:ext uri="{FF2B5EF4-FFF2-40B4-BE49-F238E27FC236}">
                <a16:creationId xmlns:a16="http://schemas.microsoft.com/office/drawing/2014/main" id="{A9D2D1CE-1EB8-4CEE-96A4-22230DFDD7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33E748-DE40-4274-8B3F-821F72DA3D25}"/>
              </a:ext>
            </a:extLst>
          </p:cNvPr>
          <p:cNvSpPr>
            <a:spLocks noGrp="1"/>
          </p:cNvSpPr>
          <p:nvPr>
            <p:ph type="sldNum" sz="quarter" idx="12"/>
          </p:nvPr>
        </p:nvSpPr>
        <p:spPr/>
        <p:txBody>
          <a:bodyPr/>
          <a:lstStyle/>
          <a:p>
            <a:fld id="{AC4F5897-99AD-494B-B73B-B3DA1B23038D}" type="slidenum">
              <a:rPr lang="en-US" smtClean="0"/>
              <a:t>‹#›</a:t>
            </a:fld>
            <a:endParaRPr lang="en-US"/>
          </a:p>
        </p:txBody>
      </p:sp>
    </p:spTree>
    <p:extLst>
      <p:ext uri="{BB962C8B-B14F-4D97-AF65-F5344CB8AC3E}">
        <p14:creationId xmlns:p14="http://schemas.microsoft.com/office/powerpoint/2010/main" val="3401213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71833-16A8-403D-AAFD-F17E3D6D14F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021FFB4-686F-4738-8156-9D8F037CFF6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06877D1-973E-4D56-9439-A0BC552E9756}"/>
              </a:ext>
            </a:extLst>
          </p:cNvPr>
          <p:cNvSpPr>
            <a:spLocks noGrp="1"/>
          </p:cNvSpPr>
          <p:nvPr>
            <p:ph type="dt" sz="half" idx="10"/>
          </p:nvPr>
        </p:nvSpPr>
        <p:spPr/>
        <p:txBody>
          <a:bodyPr/>
          <a:lstStyle/>
          <a:p>
            <a:fld id="{011ECD2D-5A96-4563-B5F4-6D22F4A21140}" type="datetimeFigureOut">
              <a:rPr lang="en-US" smtClean="0"/>
              <a:t>8/23/2022</a:t>
            </a:fld>
            <a:endParaRPr lang="en-US"/>
          </a:p>
        </p:txBody>
      </p:sp>
      <p:sp>
        <p:nvSpPr>
          <p:cNvPr id="5" name="Footer Placeholder 4">
            <a:extLst>
              <a:ext uri="{FF2B5EF4-FFF2-40B4-BE49-F238E27FC236}">
                <a16:creationId xmlns:a16="http://schemas.microsoft.com/office/drawing/2014/main" id="{6D9DFE31-90D1-40E3-A865-362C7C13F5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EC4FE1-5BD2-4139-A2E7-774D538E101C}"/>
              </a:ext>
            </a:extLst>
          </p:cNvPr>
          <p:cNvSpPr>
            <a:spLocks noGrp="1"/>
          </p:cNvSpPr>
          <p:nvPr>
            <p:ph type="sldNum" sz="quarter" idx="12"/>
          </p:nvPr>
        </p:nvSpPr>
        <p:spPr/>
        <p:txBody>
          <a:bodyPr/>
          <a:lstStyle/>
          <a:p>
            <a:fld id="{AC4F5897-99AD-494B-B73B-B3DA1B23038D}" type="slidenum">
              <a:rPr lang="en-US" smtClean="0"/>
              <a:t>‹#›</a:t>
            </a:fld>
            <a:endParaRPr lang="en-US"/>
          </a:p>
        </p:txBody>
      </p:sp>
    </p:spTree>
    <p:extLst>
      <p:ext uri="{BB962C8B-B14F-4D97-AF65-F5344CB8AC3E}">
        <p14:creationId xmlns:p14="http://schemas.microsoft.com/office/powerpoint/2010/main" val="2808189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2C824-6A8C-4F68-9FF5-B3D09E5299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3F2A17-ECD2-43EA-952F-98AA7FEF5D1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DB9191A-551F-49C1-B8D8-D7E11575777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38BDE33-57DB-485F-B51F-BBA7F6CEB7E1}"/>
              </a:ext>
            </a:extLst>
          </p:cNvPr>
          <p:cNvSpPr>
            <a:spLocks noGrp="1"/>
          </p:cNvSpPr>
          <p:nvPr>
            <p:ph type="dt" sz="half" idx="10"/>
          </p:nvPr>
        </p:nvSpPr>
        <p:spPr/>
        <p:txBody>
          <a:bodyPr/>
          <a:lstStyle/>
          <a:p>
            <a:fld id="{011ECD2D-5A96-4563-B5F4-6D22F4A21140}" type="datetimeFigureOut">
              <a:rPr lang="en-US" smtClean="0"/>
              <a:t>8/23/2022</a:t>
            </a:fld>
            <a:endParaRPr lang="en-US"/>
          </a:p>
        </p:txBody>
      </p:sp>
      <p:sp>
        <p:nvSpPr>
          <p:cNvPr id="6" name="Footer Placeholder 5">
            <a:extLst>
              <a:ext uri="{FF2B5EF4-FFF2-40B4-BE49-F238E27FC236}">
                <a16:creationId xmlns:a16="http://schemas.microsoft.com/office/drawing/2014/main" id="{BFB1E128-AE1A-4482-A5B9-9A994610B9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C3BCC5-6BAE-4E72-A854-3930BA4512CE}"/>
              </a:ext>
            </a:extLst>
          </p:cNvPr>
          <p:cNvSpPr>
            <a:spLocks noGrp="1"/>
          </p:cNvSpPr>
          <p:nvPr>
            <p:ph type="sldNum" sz="quarter" idx="12"/>
          </p:nvPr>
        </p:nvSpPr>
        <p:spPr/>
        <p:txBody>
          <a:bodyPr/>
          <a:lstStyle/>
          <a:p>
            <a:fld id="{AC4F5897-99AD-494B-B73B-B3DA1B23038D}" type="slidenum">
              <a:rPr lang="en-US" smtClean="0"/>
              <a:t>‹#›</a:t>
            </a:fld>
            <a:endParaRPr lang="en-US"/>
          </a:p>
        </p:txBody>
      </p:sp>
    </p:spTree>
    <p:extLst>
      <p:ext uri="{BB962C8B-B14F-4D97-AF65-F5344CB8AC3E}">
        <p14:creationId xmlns:p14="http://schemas.microsoft.com/office/powerpoint/2010/main" val="277504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E90E6-8FA2-45F6-A9A3-55723BBFDE8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7DCFA65-EAE8-4308-AEF8-BF3671793D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274EEB7-27E9-4D20-9937-A99676F7C8B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1F55FD1-303C-4837-845D-D5D6482567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303034A-A49D-48EC-9532-A1B31AC6BAB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E2366FF-3A1B-4156-B509-CF85E457D9AA}"/>
              </a:ext>
            </a:extLst>
          </p:cNvPr>
          <p:cNvSpPr>
            <a:spLocks noGrp="1"/>
          </p:cNvSpPr>
          <p:nvPr>
            <p:ph type="dt" sz="half" idx="10"/>
          </p:nvPr>
        </p:nvSpPr>
        <p:spPr/>
        <p:txBody>
          <a:bodyPr/>
          <a:lstStyle/>
          <a:p>
            <a:fld id="{011ECD2D-5A96-4563-B5F4-6D22F4A21140}" type="datetimeFigureOut">
              <a:rPr lang="en-US" smtClean="0"/>
              <a:t>8/23/2022</a:t>
            </a:fld>
            <a:endParaRPr lang="en-US"/>
          </a:p>
        </p:txBody>
      </p:sp>
      <p:sp>
        <p:nvSpPr>
          <p:cNvPr id="8" name="Footer Placeholder 7">
            <a:extLst>
              <a:ext uri="{FF2B5EF4-FFF2-40B4-BE49-F238E27FC236}">
                <a16:creationId xmlns:a16="http://schemas.microsoft.com/office/drawing/2014/main" id="{FE13E220-EA91-4BFA-81A6-B22C622F5FE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CE0B69E-7865-4B6D-9F19-E8BED1BAD0DD}"/>
              </a:ext>
            </a:extLst>
          </p:cNvPr>
          <p:cNvSpPr>
            <a:spLocks noGrp="1"/>
          </p:cNvSpPr>
          <p:nvPr>
            <p:ph type="sldNum" sz="quarter" idx="12"/>
          </p:nvPr>
        </p:nvSpPr>
        <p:spPr/>
        <p:txBody>
          <a:bodyPr/>
          <a:lstStyle/>
          <a:p>
            <a:fld id="{AC4F5897-99AD-494B-B73B-B3DA1B23038D}" type="slidenum">
              <a:rPr lang="en-US" smtClean="0"/>
              <a:t>‹#›</a:t>
            </a:fld>
            <a:endParaRPr lang="en-US"/>
          </a:p>
        </p:txBody>
      </p:sp>
    </p:spTree>
    <p:extLst>
      <p:ext uri="{BB962C8B-B14F-4D97-AF65-F5344CB8AC3E}">
        <p14:creationId xmlns:p14="http://schemas.microsoft.com/office/powerpoint/2010/main" val="4186778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711D1-3768-4484-9824-9079B45E021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80EDAFF-6210-4EA8-95AC-22DE7EF955DC}"/>
              </a:ext>
            </a:extLst>
          </p:cNvPr>
          <p:cNvSpPr>
            <a:spLocks noGrp="1"/>
          </p:cNvSpPr>
          <p:nvPr>
            <p:ph type="dt" sz="half" idx="10"/>
          </p:nvPr>
        </p:nvSpPr>
        <p:spPr/>
        <p:txBody>
          <a:bodyPr/>
          <a:lstStyle/>
          <a:p>
            <a:fld id="{011ECD2D-5A96-4563-B5F4-6D22F4A21140}" type="datetimeFigureOut">
              <a:rPr lang="en-US" smtClean="0"/>
              <a:t>8/23/2022</a:t>
            </a:fld>
            <a:endParaRPr lang="en-US"/>
          </a:p>
        </p:txBody>
      </p:sp>
      <p:sp>
        <p:nvSpPr>
          <p:cNvPr id="4" name="Footer Placeholder 3">
            <a:extLst>
              <a:ext uri="{FF2B5EF4-FFF2-40B4-BE49-F238E27FC236}">
                <a16:creationId xmlns:a16="http://schemas.microsoft.com/office/drawing/2014/main" id="{DEF2E6C7-1B80-4DF2-A2EE-56AC27D502B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0DA056-7B77-48BF-BCF0-B13B4DE78631}"/>
              </a:ext>
            </a:extLst>
          </p:cNvPr>
          <p:cNvSpPr>
            <a:spLocks noGrp="1"/>
          </p:cNvSpPr>
          <p:nvPr>
            <p:ph type="sldNum" sz="quarter" idx="12"/>
          </p:nvPr>
        </p:nvSpPr>
        <p:spPr/>
        <p:txBody>
          <a:bodyPr/>
          <a:lstStyle/>
          <a:p>
            <a:fld id="{AC4F5897-99AD-494B-B73B-B3DA1B23038D}" type="slidenum">
              <a:rPr lang="en-US" smtClean="0"/>
              <a:t>‹#›</a:t>
            </a:fld>
            <a:endParaRPr lang="en-US"/>
          </a:p>
        </p:txBody>
      </p:sp>
    </p:spTree>
    <p:extLst>
      <p:ext uri="{BB962C8B-B14F-4D97-AF65-F5344CB8AC3E}">
        <p14:creationId xmlns:p14="http://schemas.microsoft.com/office/powerpoint/2010/main" val="4067115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978F98C-9538-450C-8986-E2C35D495F9B}"/>
              </a:ext>
            </a:extLst>
          </p:cNvPr>
          <p:cNvSpPr>
            <a:spLocks noGrp="1"/>
          </p:cNvSpPr>
          <p:nvPr>
            <p:ph type="dt" sz="half" idx="10"/>
          </p:nvPr>
        </p:nvSpPr>
        <p:spPr/>
        <p:txBody>
          <a:bodyPr/>
          <a:lstStyle/>
          <a:p>
            <a:fld id="{011ECD2D-5A96-4563-B5F4-6D22F4A21140}" type="datetimeFigureOut">
              <a:rPr lang="en-US" smtClean="0"/>
              <a:t>8/23/2022</a:t>
            </a:fld>
            <a:endParaRPr lang="en-US"/>
          </a:p>
        </p:txBody>
      </p:sp>
      <p:sp>
        <p:nvSpPr>
          <p:cNvPr id="3" name="Footer Placeholder 2">
            <a:extLst>
              <a:ext uri="{FF2B5EF4-FFF2-40B4-BE49-F238E27FC236}">
                <a16:creationId xmlns:a16="http://schemas.microsoft.com/office/drawing/2014/main" id="{1A2972DC-DEB4-4C1E-BCD8-016081BE98A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CEEC100-320E-4ECB-90AA-B80B2BB41933}"/>
              </a:ext>
            </a:extLst>
          </p:cNvPr>
          <p:cNvSpPr>
            <a:spLocks noGrp="1"/>
          </p:cNvSpPr>
          <p:nvPr>
            <p:ph type="sldNum" sz="quarter" idx="12"/>
          </p:nvPr>
        </p:nvSpPr>
        <p:spPr/>
        <p:txBody>
          <a:bodyPr/>
          <a:lstStyle/>
          <a:p>
            <a:fld id="{AC4F5897-99AD-494B-B73B-B3DA1B23038D}" type="slidenum">
              <a:rPr lang="en-US" smtClean="0"/>
              <a:t>‹#›</a:t>
            </a:fld>
            <a:endParaRPr lang="en-US"/>
          </a:p>
        </p:txBody>
      </p:sp>
    </p:spTree>
    <p:extLst>
      <p:ext uri="{BB962C8B-B14F-4D97-AF65-F5344CB8AC3E}">
        <p14:creationId xmlns:p14="http://schemas.microsoft.com/office/powerpoint/2010/main" val="2529175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E4CFE3-F70C-4A31-8E9F-6A5B30B912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C8C0C46-FA13-4F1B-B066-3B074A2F85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C578FED-C338-414E-91FF-522F127393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475DFF6-CDBB-4136-8F25-5AB8D72E3F3D}"/>
              </a:ext>
            </a:extLst>
          </p:cNvPr>
          <p:cNvSpPr>
            <a:spLocks noGrp="1"/>
          </p:cNvSpPr>
          <p:nvPr>
            <p:ph type="dt" sz="half" idx="10"/>
          </p:nvPr>
        </p:nvSpPr>
        <p:spPr/>
        <p:txBody>
          <a:bodyPr/>
          <a:lstStyle/>
          <a:p>
            <a:fld id="{011ECD2D-5A96-4563-B5F4-6D22F4A21140}" type="datetimeFigureOut">
              <a:rPr lang="en-US" smtClean="0"/>
              <a:t>8/23/2022</a:t>
            </a:fld>
            <a:endParaRPr lang="en-US"/>
          </a:p>
        </p:txBody>
      </p:sp>
      <p:sp>
        <p:nvSpPr>
          <p:cNvPr id="6" name="Footer Placeholder 5">
            <a:extLst>
              <a:ext uri="{FF2B5EF4-FFF2-40B4-BE49-F238E27FC236}">
                <a16:creationId xmlns:a16="http://schemas.microsoft.com/office/drawing/2014/main" id="{F2BBA020-97C9-4EB1-BE47-56B8610A51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EDCC82-FE36-42D8-BDB4-BDAD6FB88798}"/>
              </a:ext>
            </a:extLst>
          </p:cNvPr>
          <p:cNvSpPr>
            <a:spLocks noGrp="1"/>
          </p:cNvSpPr>
          <p:nvPr>
            <p:ph type="sldNum" sz="quarter" idx="12"/>
          </p:nvPr>
        </p:nvSpPr>
        <p:spPr/>
        <p:txBody>
          <a:bodyPr/>
          <a:lstStyle/>
          <a:p>
            <a:fld id="{AC4F5897-99AD-494B-B73B-B3DA1B23038D}" type="slidenum">
              <a:rPr lang="en-US" smtClean="0"/>
              <a:t>‹#›</a:t>
            </a:fld>
            <a:endParaRPr lang="en-US"/>
          </a:p>
        </p:txBody>
      </p:sp>
    </p:spTree>
    <p:extLst>
      <p:ext uri="{BB962C8B-B14F-4D97-AF65-F5344CB8AC3E}">
        <p14:creationId xmlns:p14="http://schemas.microsoft.com/office/powerpoint/2010/main" val="3531487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A20B1-7CD9-47CA-9135-27E8C09C33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9937A5A-E880-46BF-8868-BA389450375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5CD451-3FC5-4541-ABBA-A71E1F8B65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8228B68-A061-4B27-8210-3A10B7ECDC52}"/>
              </a:ext>
            </a:extLst>
          </p:cNvPr>
          <p:cNvSpPr>
            <a:spLocks noGrp="1"/>
          </p:cNvSpPr>
          <p:nvPr>
            <p:ph type="dt" sz="half" idx="10"/>
          </p:nvPr>
        </p:nvSpPr>
        <p:spPr/>
        <p:txBody>
          <a:bodyPr/>
          <a:lstStyle/>
          <a:p>
            <a:fld id="{011ECD2D-5A96-4563-B5F4-6D22F4A21140}" type="datetimeFigureOut">
              <a:rPr lang="en-US" smtClean="0"/>
              <a:t>8/23/2022</a:t>
            </a:fld>
            <a:endParaRPr lang="en-US"/>
          </a:p>
        </p:txBody>
      </p:sp>
      <p:sp>
        <p:nvSpPr>
          <p:cNvPr id="6" name="Footer Placeholder 5">
            <a:extLst>
              <a:ext uri="{FF2B5EF4-FFF2-40B4-BE49-F238E27FC236}">
                <a16:creationId xmlns:a16="http://schemas.microsoft.com/office/drawing/2014/main" id="{1053B5EF-8B0B-4F3A-A690-D842F341A6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6D15BE-96FE-464B-9C31-1E05BDB206DD}"/>
              </a:ext>
            </a:extLst>
          </p:cNvPr>
          <p:cNvSpPr>
            <a:spLocks noGrp="1"/>
          </p:cNvSpPr>
          <p:nvPr>
            <p:ph type="sldNum" sz="quarter" idx="12"/>
          </p:nvPr>
        </p:nvSpPr>
        <p:spPr/>
        <p:txBody>
          <a:bodyPr/>
          <a:lstStyle/>
          <a:p>
            <a:fld id="{AC4F5897-99AD-494B-B73B-B3DA1B23038D}" type="slidenum">
              <a:rPr lang="en-US" smtClean="0"/>
              <a:t>‹#›</a:t>
            </a:fld>
            <a:endParaRPr lang="en-US"/>
          </a:p>
        </p:txBody>
      </p:sp>
    </p:spTree>
    <p:extLst>
      <p:ext uri="{BB962C8B-B14F-4D97-AF65-F5344CB8AC3E}">
        <p14:creationId xmlns:p14="http://schemas.microsoft.com/office/powerpoint/2010/main" val="1069815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99CE0D6-BE83-442F-A580-3E863F16A1E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1B261EC-D9AA-4B3D-9BDB-FA83F046F7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A77695-A60A-46B2-B66B-8A3154020B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1ECD2D-5A96-4563-B5F4-6D22F4A21140}" type="datetimeFigureOut">
              <a:rPr lang="en-US" smtClean="0"/>
              <a:t>8/23/2022</a:t>
            </a:fld>
            <a:endParaRPr lang="en-US"/>
          </a:p>
        </p:txBody>
      </p:sp>
      <p:sp>
        <p:nvSpPr>
          <p:cNvPr id="5" name="Footer Placeholder 4">
            <a:extLst>
              <a:ext uri="{FF2B5EF4-FFF2-40B4-BE49-F238E27FC236}">
                <a16:creationId xmlns:a16="http://schemas.microsoft.com/office/drawing/2014/main" id="{DA6E913E-81AE-44A0-BDDE-DBAA02DCF7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8C9AF0F-9AB0-426C-AB9E-3C8874711D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4F5897-99AD-494B-B73B-B3DA1B23038D}" type="slidenum">
              <a:rPr lang="en-US" smtClean="0"/>
              <a:t>‹#›</a:t>
            </a:fld>
            <a:endParaRPr lang="en-US"/>
          </a:p>
        </p:txBody>
      </p:sp>
    </p:spTree>
    <p:extLst>
      <p:ext uri="{BB962C8B-B14F-4D97-AF65-F5344CB8AC3E}">
        <p14:creationId xmlns:p14="http://schemas.microsoft.com/office/powerpoint/2010/main" val="20644146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F5A17FB1-6730-4939-9C2A-9796B52ECE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1441BD68-026D-457E-80D3-DDF29221940E}"/>
              </a:ext>
            </a:extLst>
          </p:cNvPr>
          <p:cNvSpPr txBox="1"/>
          <p:nvPr/>
        </p:nvSpPr>
        <p:spPr>
          <a:xfrm>
            <a:off x="5171440" y="1652140"/>
            <a:ext cx="2651760" cy="830997"/>
          </a:xfrm>
          <a:prstGeom prst="rect">
            <a:avLst/>
          </a:prstGeom>
          <a:noFill/>
        </p:spPr>
        <p:txBody>
          <a:bodyPr wrap="square" rtlCol="0">
            <a:spAutoFit/>
          </a:bodyPr>
          <a:lstStyle/>
          <a:p>
            <a:pPr algn="ctr"/>
            <a:r>
              <a:rPr lang="en-US" sz="4800" b="1">
                <a:latin typeface="Times New Roman" panose="02020603050405020304" pitchFamily="18" charset="0"/>
                <a:cs typeface="Times New Roman" panose="02020603050405020304" pitchFamily="18" charset="0"/>
              </a:rPr>
              <a:t>BÀI 8</a:t>
            </a:r>
          </a:p>
        </p:txBody>
      </p:sp>
      <p:sp>
        <p:nvSpPr>
          <p:cNvPr id="5" name="TextBox 4">
            <a:extLst>
              <a:ext uri="{FF2B5EF4-FFF2-40B4-BE49-F238E27FC236}">
                <a16:creationId xmlns:a16="http://schemas.microsoft.com/office/drawing/2014/main" id="{B90D2391-81B4-4F2B-ABD4-9FBE33CC2A14}"/>
              </a:ext>
            </a:extLst>
          </p:cNvPr>
          <p:cNvSpPr txBox="1"/>
          <p:nvPr/>
        </p:nvSpPr>
        <p:spPr>
          <a:xfrm>
            <a:off x="3058160" y="3429000"/>
            <a:ext cx="7467600" cy="707886"/>
          </a:xfrm>
          <a:prstGeom prst="rect">
            <a:avLst/>
          </a:prstGeom>
          <a:noFill/>
        </p:spPr>
        <p:txBody>
          <a:bodyPr wrap="square" rtlCol="0">
            <a:spAutoFit/>
          </a:bodyPr>
          <a:lstStyle/>
          <a:p>
            <a:pPr algn="ctr"/>
            <a:r>
              <a:rPr lang="en-US" sz="4000" b="1">
                <a:latin typeface="Times New Roman" panose="02020603050405020304" pitchFamily="18" charset="0"/>
                <a:cs typeface="Times New Roman" panose="02020603050405020304" pitchFamily="18" charset="0"/>
              </a:rPr>
              <a:t>THỰC HÀNH TIẾNG VIỆT</a:t>
            </a:r>
          </a:p>
        </p:txBody>
      </p:sp>
      <p:sp>
        <p:nvSpPr>
          <p:cNvPr id="6" name="TextBox 5">
            <a:extLst>
              <a:ext uri="{FF2B5EF4-FFF2-40B4-BE49-F238E27FC236}">
                <a16:creationId xmlns:a16="http://schemas.microsoft.com/office/drawing/2014/main" id="{886AF278-3EDD-4345-9281-A20A91C4619E}"/>
              </a:ext>
            </a:extLst>
          </p:cNvPr>
          <p:cNvSpPr txBox="1"/>
          <p:nvPr/>
        </p:nvSpPr>
        <p:spPr>
          <a:xfrm>
            <a:off x="2733040" y="2686764"/>
            <a:ext cx="8432800" cy="830997"/>
          </a:xfrm>
          <a:prstGeom prst="rect">
            <a:avLst/>
          </a:prstGeom>
          <a:noFill/>
        </p:spPr>
        <p:txBody>
          <a:bodyPr wrap="square" rtlCol="0">
            <a:spAutoFit/>
          </a:bodyPr>
          <a:lstStyle/>
          <a:p>
            <a:pPr algn="ctr"/>
            <a:r>
              <a:rPr lang="en-US" sz="4800" b="1">
                <a:solidFill>
                  <a:srgbClr val="FF0000"/>
                </a:solidFill>
                <a:latin typeface="Times New Roman" panose="02020603050405020304" pitchFamily="18" charset="0"/>
                <a:cs typeface="Times New Roman" panose="02020603050405020304" pitchFamily="18" charset="0"/>
              </a:rPr>
              <a:t>ĐẤT N</a:t>
            </a:r>
            <a:r>
              <a:rPr lang="vi-VN" sz="4800" b="1">
                <a:solidFill>
                  <a:srgbClr val="FF0000"/>
                </a:solidFill>
                <a:latin typeface="Times New Roman" panose="02020603050405020304" pitchFamily="18" charset="0"/>
                <a:cs typeface="Times New Roman" panose="02020603050405020304" pitchFamily="18" charset="0"/>
              </a:rPr>
              <a:t>Ư</a:t>
            </a:r>
            <a:r>
              <a:rPr lang="en-US" sz="4800" b="1">
                <a:solidFill>
                  <a:srgbClr val="FF0000"/>
                </a:solidFill>
                <a:latin typeface="Times New Roman" panose="02020603050405020304" pitchFamily="18" charset="0"/>
                <a:cs typeface="Times New Roman" panose="02020603050405020304" pitchFamily="18" charset="0"/>
              </a:rPr>
              <a:t>ỚC VÀ CON NG</a:t>
            </a:r>
            <a:r>
              <a:rPr lang="vi-VN" sz="4800" b="1">
                <a:solidFill>
                  <a:srgbClr val="FF0000"/>
                </a:solidFill>
                <a:latin typeface="Times New Roman" panose="02020603050405020304" pitchFamily="18" charset="0"/>
                <a:cs typeface="Times New Roman" panose="02020603050405020304" pitchFamily="18" charset="0"/>
              </a:rPr>
              <a:t>Ư</a:t>
            </a:r>
            <a:r>
              <a:rPr lang="en-US" sz="4800" b="1">
                <a:solidFill>
                  <a:srgbClr val="FF0000"/>
                </a:solidFill>
                <a:latin typeface="Times New Roman" panose="02020603050405020304" pitchFamily="18" charset="0"/>
                <a:cs typeface="Times New Roman" panose="02020603050405020304" pitchFamily="18" charset="0"/>
              </a:rPr>
              <a:t>ỜI</a:t>
            </a:r>
          </a:p>
        </p:txBody>
      </p:sp>
    </p:spTree>
    <p:extLst>
      <p:ext uri="{BB962C8B-B14F-4D97-AF65-F5344CB8AC3E}">
        <p14:creationId xmlns:p14="http://schemas.microsoft.com/office/powerpoint/2010/main" val="25324894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601F995-20D2-42D0-93BB-DDEA411097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795" y="998492"/>
            <a:ext cx="5200734" cy="1908313"/>
          </a:xfrm>
          <a:prstGeom prst="rect">
            <a:avLst/>
          </a:prstGeom>
        </p:spPr>
      </p:pic>
      <p:pic>
        <p:nvPicPr>
          <p:cNvPr id="6" name="Picture 5">
            <a:extLst>
              <a:ext uri="{FF2B5EF4-FFF2-40B4-BE49-F238E27FC236}">
                <a16:creationId xmlns:a16="http://schemas.microsoft.com/office/drawing/2014/main" id="{68DFE50B-0B09-4C1D-89A8-1AE9EEB637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3473" y="1009925"/>
            <a:ext cx="5200734" cy="1802297"/>
          </a:xfrm>
          <a:prstGeom prst="rect">
            <a:avLst/>
          </a:prstGeom>
        </p:spPr>
      </p:pic>
      <p:sp>
        <p:nvSpPr>
          <p:cNvPr id="7" name="TextBox 6">
            <a:extLst>
              <a:ext uri="{FF2B5EF4-FFF2-40B4-BE49-F238E27FC236}">
                <a16:creationId xmlns:a16="http://schemas.microsoft.com/office/drawing/2014/main" id="{B13BC08C-126A-4690-8214-132BE86D8768}"/>
              </a:ext>
            </a:extLst>
          </p:cNvPr>
          <p:cNvSpPr txBox="1"/>
          <p:nvPr/>
        </p:nvSpPr>
        <p:spPr>
          <a:xfrm>
            <a:off x="1377343" y="1971170"/>
            <a:ext cx="2117697"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a:ln>
                  <a:noFill/>
                </a:ln>
                <a:solidFill>
                  <a:srgbClr val="FFFF00"/>
                </a:solidFill>
                <a:effectLst/>
                <a:uLnTx/>
                <a:uFillTx/>
                <a:latin typeface="Times New Roman" panose="02020603050405020304" pitchFamily="18" charset="0"/>
                <a:ea typeface="+mn-ea"/>
                <a:cs typeface="Times New Roman" panose="02020603050405020304" pitchFamily="18" charset="0"/>
              </a:rPr>
              <a:t>Khái niệm</a:t>
            </a:r>
          </a:p>
        </p:txBody>
      </p:sp>
      <p:sp>
        <p:nvSpPr>
          <p:cNvPr id="12" name="TextBox 11">
            <a:extLst>
              <a:ext uri="{FF2B5EF4-FFF2-40B4-BE49-F238E27FC236}">
                <a16:creationId xmlns:a16="http://schemas.microsoft.com/office/drawing/2014/main" id="{72267C34-5DD8-4558-9B02-477C45437AB2}"/>
              </a:ext>
            </a:extLst>
          </p:cNvPr>
          <p:cNvSpPr txBox="1"/>
          <p:nvPr/>
        </p:nvSpPr>
        <p:spPr>
          <a:xfrm>
            <a:off x="7727273" y="1971170"/>
            <a:ext cx="3789679"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a:ln>
                  <a:noFill/>
                </a:ln>
                <a:solidFill>
                  <a:srgbClr val="FFFF00"/>
                </a:solidFill>
                <a:effectLst/>
                <a:uLnTx/>
                <a:uFillTx/>
                <a:latin typeface="Times New Roman" panose="02020603050405020304" pitchFamily="18" charset="0"/>
                <a:ea typeface="+mn-ea"/>
                <a:cs typeface="Times New Roman" panose="02020603050405020304" pitchFamily="18" charset="0"/>
              </a:rPr>
              <a:t>Dấu hiệu nhận biết</a:t>
            </a:r>
          </a:p>
        </p:txBody>
      </p:sp>
      <p:sp>
        <p:nvSpPr>
          <p:cNvPr id="8" name="TextBox 7">
            <a:extLst>
              <a:ext uri="{FF2B5EF4-FFF2-40B4-BE49-F238E27FC236}">
                <a16:creationId xmlns:a16="http://schemas.microsoft.com/office/drawing/2014/main" id="{46B6B9E9-74C3-40F2-8547-6811A9CE8081}"/>
              </a:ext>
            </a:extLst>
          </p:cNvPr>
          <p:cNvSpPr txBox="1"/>
          <p:nvPr/>
        </p:nvSpPr>
        <p:spPr>
          <a:xfrm>
            <a:off x="375921" y="3370908"/>
            <a:ext cx="4744720" cy="2308324"/>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400" b="1" i="1" u="none"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rPr>
              <a:t>- Là biện pháp sắp xếp nối tiếp các từ, các cụm từ</a:t>
            </a:r>
            <a:r>
              <a:rPr lang="en-US" sz="2400" b="1" i="1">
                <a:solidFill>
                  <a:srgbClr val="FF0000"/>
                </a:solidFill>
                <a:latin typeface="Times New Roman" panose="02020603050405020304" pitchFamily="18" charset="0"/>
                <a:cs typeface="Times New Roman" panose="02020603050405020304" pitchFamily="18" charset="0"/>
              </a:rPr>
              <a:t> </a:t>
            </a:r>
            <a:r>
              <a:rPr lang="en-US" sz="2400" b="1" i="1">
                <a:latin typeface="Times New Roman" panose="02020603050405020304" pitchFamily="18" charset="0"/>
                <a:cs typeface="Times New Roman" panose="02020603050405020304" pitchFamily="18" charset="0"/>
              </a:rPr>
              <a:t>cùng loại </a:t>
            </a:r>
            <a:r>
              <a:rPr kumimoji="0" lang="en-US" sz="2400" b="1" i="1" u="none"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rPr>
              <a:t>để diễn tả </a:t>
            </a:r>
            <a:r>
              <a:rPr kumimoji="0" lang="en-US" sz="2400" b="1"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nh</a:t>
            </a:r>
            <a:r>
              <a:rPr lang="en-US" sz="2400" b="1" i="1">
                <a:solidFill>
                  <a:prstClr val="black"/>
                </a:solidFill>
                <a:latin typeface="Times New Roman" panose="02020603050405020304" pitchFamily="18" charset="0"/>
                <a:cs typeface="Times New Roman" panose="02020603050405020304" pitchFamily="18" charset="0"/>
              </a:rPr>
              <a:t>ững khía cạnh khác nhau của thực tế, của t</a:t>
            </a:r>
            <a:r>
              <a:rPr lang="vi-VN" sz="2400" b="1" i="1">
                <a:solidFill>
                  <a:prstClr val="black"/>
                </a:solidFill>
                <a:latin typeface="Times New Roman" panose="02020603050405020304" pitchFamily="18" charset="0"/>
                <a:cs typeface="Times New Roman" panose="02020603050405020304" pitchFamily="18" charset="0"/>
              </a:rPr>
              <a:t>ư</a:t>
            </a:r>
            <a:r>
              <a:rPr lang="en-US" sz="2400" b="1" i="1">
                <a:solidFill>
                  <a:prstClr val="black"/>
                </a:solidFill>
                <a:latin typeface="Times New Roman" panose="02020603050405020304" pitchFamily="18" charset="0"/>
                <a:cs typeface="Times New Roman" panose="02020603050405020304" pitchFamily="18" charset="0"/>
              </a:rPr>
              <a:t> t</a:t>
            </a:r>
            <a:r>
              <a:rPr lang="vi-VN" sz="2400" b="1" i="1">
                <a:solidFill>
                  <a:prstClr val="black"/>
                </a:solidFill>
                <a:latin typeface="Times New Roman" panose="02020603050405020304" pitchFamily="18" charset="0"/>
                <a:cs typeface="Times New Roman" panose="02020603050405020304" pitchFamily="18" charset="0"/>
              </a:rPr>
              <a:t>ư</a:t>
            </a:r>
            <a:r>
              <a:rPr lang="en-US" sz="2400" b="1" i="1">
                <a:solidFill>
                  <a:prstClr val="black"/>
                </a:solidFill>
                <a:latin typeface="Times New Roman" panose="02020603050405020304" pitchFamily="18" charset="0"/>
                <a:cs typeface="Times New Roman" panose="02020603050405020304" pitchFamily="18" charset="0"/>
              </a:rPr>
              <a:t>ởng, tình cảm </a:t>
            </a:r>
            <a:r>
              <a:rPr kumimoji="0" lang="en-US" sz="2400" b="1" i="1" u="none"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rPr>
              <a:t>đồng thời tạo ấn t</a:t>
            </a:r>
            <a:r>
              <a:rPr kumimoji="0" lang="vi-VN" sz="2400" b="1" i="1" u="none"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rPr>
              <a:t>ư</a:t>
            </a:r>
            <a:r>
              <a:rPr kumimoji="0" lang="en-US" sz="2400" b="1" i="1" u="none"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rPr>
              <a:t>ợng mạnh về </a:t>
            </a:r>
            <a:r>
              <a:rPr kumimoji="0" lang="en-US" sz="2400" b="1"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hình ảnh và cảm xúc </a:t>
            </a:r>
            <a:r>
              <a:rPr kumimoji="0" lang="en-US" sz="2400" b="1" i="1" u="none"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rPr>
              <a:t>cho ng</a:t>
            </a:r>
            <a:r>
              <a:rPr kumimoji="0" lang="vi-VN" sz="2400" b="1" i="1" u="none"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rPr>
              <a:t>ư</a:t>
            </a:r>
            <a:r>
              <a:rPr kumimoji="0" lang="en-US" sz="2400" b="1" i="1" u="none"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rPr>
              <a:t>ời đọc</a:t>
            </a:r>
          </a:p>
        </p:txBody>
      </p:sp>
      <p:sp>
        <p:nvSpPr>
          <p:cNvPr id="14" name="TextBox 13">
            <a:extLst>
              <a:ext uri="{FF2B5EF4-FFF2-40B4-BE49-F238E27FC236}">
                <a16:creationId xmlns:a16="http://schemas.microsoft.com/office/drawing/2014/main" id="{5E444D1D-7203-4607-A55E-1B5806CBE94F}"/>
              </a:ext>
            </a:extLst>
          </p:cNvPr>
          <p:cNvSpPr txBox="1"/>
          <p:nvPr/>
        </p:nvSpPr>
        <p:spPr>
          <a:xfrm>
            <a:off x="7340342" y="3555574"/>
            <a:ext cx="4563539" cy="2308324"/>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400" b="1" i="1" u="none" strike="noStrike" kern="1200" cap="none" spc="0" normalizeH="0" baseline="0" noProof="0">
                <a:ln>
                  <a:noFill/>
                </a:ln>
                <a:solidFill>
                  <a:srgbClr val="0070C0"/>
                </a:solidFill>
                <a:effectLst/>
                <a:uLnTx/>
                <a:uFillTx/>
                <a:latin typeface="Times New Roman" panose="02020603050405020304" pitchFamily="18" charset="0"/>
                <a:ea typeface="+mn-ea"/>
                <a:cs typeface="Times New Roman" panose="02020603050405020304" pitchFamily="18" charset="0"/>
              </a:rPr>
              <a:t>- Xét về cấu tạo có nhiều kiểu liệt kê </a:t>
            </a:r>
            <a:r>
              <a:rPr kumimoji="0" lang="en-US" sz="2400" b="1"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theo t</a:t>
            </a:r>
            <a:r>
              <a:rPr lang="en-US" sz="2400" b="1" i="1">
                <a:solidFill>
                  <a:prstClr val="black"/>
                </a:solidFill>
                <a:latin typeface="Times New Roman" panose="02020603050405020304" pitchFamily="18" charset="0"/>
                <a:cs typeface="Times New Roman" panose="02020603050405020304" pitchFamily="18" charset="0"/>
              </a:rPr>
              <a:t>ừng cặp </a:t>
            </a:r>
            <a:r>
              <a:rPr kumimoji="0" lang="en-US" sz="2400" b="1" i="1" u="none" strike="noStrike" kern="1200" cap="none" spc="0" normalizeH="0" baseline="0" noProof="0">
                <a:ln>
                  <a:noFill/>
                </a:ln>
                <a:solidFill>
                  <a:srgbClr val="0070C0"/>
                </a:solidFill>
                <a:effectLst/>
                <a:uLnTx/>
                <a:uFillTx/>
                <a:latin typeface="Times New Roman" panose="02020603050405020304" pitchFamily="18" charset="0"/>
                <a:ea typeface="+mn-ea"/>
                <a:cs typeface="Times New Roman" panose="02020603050405020304" pitchFamily="18" charset="0"/>
              </a:rPr>
              <a:t>và kiểu liệt kê </a:t>
            </a:r>
            <a:r>
              <a:rPr kumimoji="0" lang="en-US" sz="2400" b="1"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không theo t</a:t>
            </a:r>
            <a:r>
              <a:rPr lang="en-US" sz="2400" b="1" i="1">
                <a:solidFill>
                  <a:prstClr val="black"/>
                </a:solidFill>
                <a:latin typeface="Times New Roman" panose="02020603050405020304" pitchFamily="18" charset="0"/>
                <a:cs typeface="Times New Roman" panose="02020603050405020304" pitchFamily="18" charset="0"/>
              </a:rPr>
              <a:t>ừng cặp.</a:t>
            </a:r>
            <a:endParaRPr kumimoji="0" lang="en-US" sz="2400" b="1"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400" b="1" i="1" u="none" strike="noStrike" kern="1200" cap="none" spc="0" normalizeH="0" baseline="0" noProof="0">
                <a:ln>
                  <a:noFill/>
                </a:ln>
                <a:solidFill>
                  <a:srgbClr val="0070C0"/>
                </a:solidFill>
                <a:effectLst/>
                <a:uLnTx/>
                <a:uFillTx/>
                <a:latin typeface="Times New Roman" panose="02020603050405020304" pitchFamily="18" charset="0"/>
                <a:ea typeface="+mn-ea"/>
                <a:cs typeface="Times New Roman" panose="02020603050405020304" pitchFamily="18" charset="0"/>
              </a:rPr>
              <a:t>- Xét về ý nghĩa, có thể phân biệt </a:t>
            </a:r>
            <a:r>
              <a:rPr kumimoji="0" lang="en-US" sz="2400" b="1"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kiểu liệt kê tăng tiến </a:t>
            </a:r>
            <a:r>
              <a:rPr kumimoji="0" lang="en-US" sz="2400" b="1" i="1" u="none" strike="noStrike" kern="1200" cap="none" spc="0" normalizeH="0" baseline="0" noProof="0">
                <a:ln>
                  <a:noFill/>
                </a:ln>
                <a:solidFill>
                  <a:srgbClr val="0070C0"/>
                </a:solidFill>
                <a:effectLst/>
                <a:uLnTx/>
                <a:uFillTx/>
                <a:latin typeface="Times New Roman" panose="02020603050405020304" pitchFamily="18" charset="0"/>
                <a:ea typeface="+mn-ea"/>
                <a:cs typeface="Times New Roman" panose="02020603050405020304" pitchFamily="18" charset="0"/>
              </a:rPr>
              <a:t>và</a:t>
            </a:r>
            <a:r>
              <a:rPr kumimoji="0" lang="en-US" sz="2400" b="1" i="1" u="none" strike="noStrike" kern="1200" cap="none" spc="0" normalizeH="0" baseline="0" noProof="0">
                <a:ln>
                  <a:noFill/>
                </a:ln>
                <a:effectLst/>
                <a:uLnTx/>
                <a:uFillTx/>
                <a:latin typeface="Times New Roman" panose="02020603050405020304" pitchFamily="18" charset="0"/>
                <a:ea typeface="+mn-ea"/>
                <a:cs typeface="Times New Roman" panose="02020603050405020304" pitchFamily="18" charset="0"/>
              </a:rPr>
              <a:t> không tăng tiến.</a:t>
            </a:r>
          </a:p>
        </p:txBody>
      </p:sp>
      <p:sp>
        <p:nvSpPr>
          <p:cNvPr id="9" name="TextBox 8">
            <a:extLst>
              <a:ext uri="{FF2B5EF4-FFF2-40B4-BE49-F238E27FC236}">
                <a16:creationId xmlns:a16="http://schemas.microsoft.com/office/drawing/2014/main" id="{077E96D5-DFC5-491F-A6D7-A7B9AD401797}"/>
              </a:ext>
            </a:extLst>
          </p:cNvPr>
          <p:cNvSpPr txBox="1"/>
          <p:nvPr/>
        </p:nvSpPr>
        <p:spPr>
          <a:xfrm>
            <a:off x="3495040" y="304800"/>
            <a:ext cx="6543040"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2. BIỆN PHÁP TU TỪ LIỆT KÊ</a:t>
            </a:r>
          </a:p>
        </p:txBody>
      </p:sp>
    </p:spTree>
    <p:extLst>
      <p:ext uri="{BB962C8B-B14F-4D97-AF65-F5344CB8AC3E}">
        <p14:creationId xmlns:p14="http://schemas.microsoft.com/office/powerpoint/2010/main" val="254354944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checkerboard(across)">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checkerboard(across)">
                                      <p:cBhvr>
                                        <p:cTn id="1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atMod val="150000"/>
                <a:shade val="98000"/>
                <a:lumMod val="102000"/>
              </a:schemeClr>
            </a:gs>
            <a:gs pos="50000">
              <a:schemeClr val="bg1">
                <a:tint val="98000"/>
                <a:satMod val="130000"/>
                <a:shade val="9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useBgFill="1">
        <p:nvSpPr>
          <p:cNvPr id="13" name="Rectangle 9">
            <a:extLst>
              <a:ext uri="{FF2B5EF4-FFF2-40B4-BE49-F238E27FC236}">
                <a16:creationId xmlns:a16="http://schemas.microsoft.com/office/drawing/2014/main" id="{A2509F26-B5DC-4BA7-B476-4CB044237A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Impact" panose="020B0806030902050204"/>
              <a:ea typeface="+mn-ea"/>
              <a:cs typeface="+mn-cs"/>
            </a:endParaRPr>
          </a:p>
        </p:txBody>
      </p:sp>
      <p:sp>
        <p:nvSpPr>
          <p:cNvPr id="12" name="Rectangle 11">
            <a:extLst>
              <a:ext uri="{FF2B5EF4-FFF2-40B4-BE49-F238E27FC236}">
                <a16:creationId xmlns:a16="http://schemas.microsoft.com/office/drawing/2014/main" id="{DB103EB1-B135-4526-B883-33228FC27F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480000">
            <a:off x="815340" y="683404"/>
            <a:ext cx="10561320" cy="5404104"/>
          </a:xfrm>
          <a:prstGeom prst="rect">
            <a:avLst/>
          </a:prstGeom>
          <a:solidFill>
            <a:srgbClr val="FFFFFF"/>
          </a:solidFill>
          <a:ln w="3175" cap="sq" cmpd="thinThick">
            <a:solidFill>
              <a:srgbClr val="DDDDDD"/>
            </a:solidFill>
            <a:miter lim="800000"/>
          </a:ln>
          <a:effectLst>
            <a:outerShdw blurRad="266700" dist="1143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Impact" panose="020B0806030902050204"/>
              <a:ea typeface="+mn-ea"/>
              <a:cs typeface="+mn-cs"/>
            </a:endParaRPr>
          </a:p>
        </p:txBody>
      </p:sp>
      <p:pic>
        <p:nvPicPr>
          <p:cNvPr id="5" name="Picture 4">
            <a:extLst>
              <a:ext uri="{FF2B5EF4-FFF2-40B4-BE49-F238E27FC236}">
                <a16:creationId xmlns:a16="http://schemas.microsoft.com/office/drawing/2014/main" id="{1144A9DE-D6E6-476A-B1B0-682F94E4A2B2}"/>
              </a:ext>
            </a:extLst>
          </p:cNvPr>
          <p:cNvPicPr>
            <a:picLocks noChangeAspect="1"/>
          </p:cNvPicPr>
          <p:nvPr/>
        </p:nvPicPr>
        <p:blipFill rotWithShape="1">
          <a:blip r:embed="rId2">
            <a:extLst>
              <a:ext uri="{28A0092B-C50C-407E-A947-70E740481C1C}">
                <a14:useLocalDpi xmlns:a14="http://schemas.microsoft.com/office/drawing/2010/main" val="0"/>
              </a:ext>
            </a:extLst>
          </a:blip>
          <a:srcRect t="11163" r="1" b="5641"/>
          <a:stretch/>
        </p:blipFill>
        <p:spPr>
          <a:xfrm rot="21480000">
            <a:off x="1137837" y="1003258"/>
            <a:ext cx="9916327" cy="4764396"/>
          </a:xfrm>
          <a:prstGeom prst="rect">
            <a:avLst/>
          </a:prstGeom>
        </p:spPr>
      </p:pic>
      <p:sp>
        <p:nvSpPr>
          <p:cNvPr id="6" name="TextBox 5">
            <a:extLst>
              <a:ext uri="{FF2B5EF4-FFF2-40B4-BE49-F238E27FC236}">
                <a16:creationId xmlns:a16="http://schemas.microsoft.com/office/drawing/2014/main" id="{60C925C3-BDF5-44AB-AD34-EBDE5D1AC660}"/>
              </a:ext>
            </a:extLst>
          </p:cNvPr>
          <p:cNvSpPr txBox="1"/>
          <p:nvPr/>
        </p:nvSpPr>
        <p:spPr>
          <a:xfrm rot="21437932">
            <a:off x="3158932" y="2508293"/>
            <a:ext cx="5558319" cy="175432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3. Hoạt động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5400" b="1">
                <a:solidFill>
                  <a:prstClr val="black"/>
                </a:solidFill>
                <a:latin typeface="Times New Roman" panose="02020603050405020304" pitchFamily="18" charset="0"/>
                <a:cs typeface="Times New Roman" panose="02020603050405020304" pitchFamily="18" charset="0"/>
              </a:rPr>
              <a:t>LUYỆN TẬP</a:t>
            </a:r>
            <a:endParaRPr kumimoji="0" lang="en-US" sz="54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64378397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CB510A7-0949-461C-AADE-243504E543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F5F4C5F3-6A37-47C3-8BD0-B4CBD568B2B5}"/>
              </a:ext>
            </a:extLst>
          </p:cNvPr>
          <p:cNvSpPr txBox="1"/>
          <p:nvPr/>
        </p:nvSpPr>
        <p:spPr>
          <a:xfrm>
            <a:off x="1249680" y="135791"/>
            <a:ext cx="9540240" cy="584775"/>
          </a:xfrm>
          <a:prstGeom prst="rect">
            <a:avLst/>
          </a:prstGeom>
          <a:noFill/>
        </p:spPr>
        <p:txBody>
          <a:bodyPr wrap="square" rtlCol="0">
            <a:spAutoFit/>
          </a:bodyPr>
          <a:lstStyle/>
          <a:p>
            <a:pPr algn="ctr"/>
            <a:r>
              <a:rPr lang="en-US" sz="3200" b="1">
                <a:latin typeface="Times New Roman" panose="02020603050405020304" pitchFamily="18" charset="0"/>
                <a:cs typeface="Times New Roman" panose="02020603050405020304" pitchFamily="18" charset="0"/>
              </a:rPr>
              <a:t>THỰC HÀNH TIẾNG VIỆT</a:t>
            </a:r>
          </a:p>
        </p:txBody>
      </p:sp>
      <p:sp>
        <p:nvSpPr>
          <p:cNvPr id="7" name="TextBox 6">
            <a:extLst>
              <a:ext uri="{FF2B5EF4-FFF2-40B4-BE49-F238E27FC236}">
                <a16:creationId xmlns:a16="http://schemas.microsoft.com/office/drawing/2014/main" id="{1A97A375-EA97-4CFF-B874-5F8E00EF75E4}"/>
              </a:ext>
            </a:extLst>
          </p:cNvPr>
          <p:cNvSpPr txBox="1"/>
          <p:nvPr/>
        </p:nvSpPr>
        <p:spPr>
          <a:xfrm>
            <a:off x="345440" y="720566"/>
            <a:ext cx="8656320" cy="6001643"/>
          </a:xfrm>
          <a:prstGeom prst="rect">
            <a:avLst/>
          </a:prstGeom>
          <a:noFill/>
        </p:spPr>
        <p:txBody>
          <a:bodyPr wrap="square" rtlCol="0">
            <a:spAutoFit/>
          </a:bodyPr>
          <a:lstStyle/>
          <a:p>
            <a:pPr algn="just"/>
            <a:r>
              <a:rPr lang="en-US" sz="3200" b="1" u="sng">
                <a:solidFill>
                  <a:srgbClr val="FF0000"/>
                </a:solidFill>
                <a:latin typeface="Times New Roman" panose="02020603050405020304" pitchFamily="18" charset="0"/>
                <a:cs typeface="Times New Roman" panose="02020603050405020304" pitchFamily="18" charset="0"/>
              </a:rPr>
              <a:t>Bài số 1/trang 77</a:t>
            </a:r>
            <a:r>
              <a:rPr lang="en-US" sz="3200">
                <a:latin typeface="Times New Roman" panose="02020603050405020304" pitchFamily="18" charset="0"/>
                <a:cs typeface="Times New Roman" panose="02020603050405020304" pitchFamily="18" charset="0"/>
              </a:rPr>
              <a:t>: Hãy chỉ ra biện pháp tu từ chêm xen và nêu tác dụng của biện pháp ấy trong các tr</a:t>
            </a:r>
            <a:r>
              <a:rPr lang="vi-VN" sz="3200">
                <a:latin typeface="Times New Roman" panose="02020603050405020304" pitchFamily="18" charset="0"/>
                <a:cs typeface="Times New Roman" panose="02020603050405020304" pitchFamily="18" charset="0"/>
              </a:rPr>
              <a:t>ư</a:t>
            </a:r>
            <a:r>
              <a:rPr lang="en-US" sz="3200">
                <a:latin typeface="Times New Roman" panose="02020603050405020304" pitchFamily="18" charset="0"/>
                <a:cs typeface="Times New Roman" panose="02020603050405020304" pitchFamily="18" charset="0"/>
              </a:rPr>
              <a:t>ờng hợp dưới đây:</a:t>
            </a:r>
          </a:p>
          <a:p>
            <a:pPr marL="514350" indent="-514350" algn="just">
              <a:buAutoNum type="alphaLcPeriod"/>
            </a:pPr>
            <a:r>
              <a:rPr lang="en-US" sz="3200" i="1">
                <a:latin typeface="Times New Roman" panose="02020603050405020304" pitchFamily="18" charset="0"/>
                <a:cs typeface="Times New Roman" panose="02020603050405020304" pitchFamily="18" charset="0"/>
              </a:rPr>
              <a:t>“- Có một nàng Bạch Tuyết các bạn </a:t>
            </a:r>
            <a:r>
              <a:rPr lang="vi-VN" sz="3200" i="1">
                <a:latin typeface="Times New Roman" panose="02020603050405020304" pitchFamily="18" charset="0"/>
                <a:cs typeface="Times New Roman" panose="02020603050405020304" pitchFamily="18" charset="0"/>
              </a:rPr>
              <a:t>ơ</a:t>
            </a:r>
            <a:r>
              <a:rPr lang="en-US" sz="3200" i="1">
                <a:latin typeface="Times New Roman" panose="02020603050405020304" pitchFamily="18" charset="0"/>
                <a:cs typeface="Times New Roman" panose="02020603050405020304" pitchFamily="18" charset="0"/>
              </a:rPr>
              <a:t>i</a:t>
            </a:r>
          </a:p>
          <a:p>
            <a:pPr algn="just"/>
            <a:r>
              <a:rPr lang="en-US" sz="3200" i="1">
                <a:latin typeface="Times New Roman" panose="02020603050405020304" pitchFamily="18" charset="0"/>
                <a:cs typeface="Times New Roman" panose="02020603050405020304" pitchFamily="18" charset="0"/>
              </a:rPr>
              <a:t>Với lại bảy chú lùn rất quấy!”</a:t>
            </a:r>
          </a:p>
          <a:p>
            <a:pPr algn="just"/>
            <a:r>
              <a:rPr lang="en-US" sz="3200" i="1">
                <a:latin typeface="Times New Roman" panose="02020603050405020304" pitchFamily="18" charset="0"/>
                <a:cs typeface="Times New Roman" panose="02020603050405020304" pitchFamily="18" charset="0"/>
              </a:rPr>
              <a:t>“- M</a:t>
            </a:r>
            <a:r>
              <a:rPr lang="vi-VN" sz="3200" i="1">
                <a:latin typeface="Times New Roman" panose="02020603050405020304" pitchFamily="18" charset="0"/>
                <a:cs typeface="Times New Roman" panose="02020603050405020304" pitchFamily="18" charset="0"/>
              </a:rPr>
              <a:t>ư</a:t>
            </a:r>
            <a:r>
              <a:rPr lang="en-US" sz="3200" i="1">
                <a:latin typeface="Times New Roman" panose="02020603050405020304" pitchFamily="18" charset="0"/>
                <a:cs typeface="Times New Roman" panose="02020603050405020304" pitchFamily="18" charset="0"/>
              </a:rPr>
              <a:t>ời chú chứ, nhìn xem, trong lớp ấy”</a:t>
            </a:r>
          </a:p>
          <a:p>
            <a:pPr algn="just"/>
            <a:r>
              <a:rPr lang="en-US" sz="3200" i="1">
                <a:latin typeface="Times New Roman" panose="02020603050405020304" pitchFamily="18" charset="0"/>
                <a:cs typeface="Times New Roman" panose="02020603050405020304" pitchFamily="18" charset="0"/>
              </a:rPr>
              <a:t>(Ôi những trận c</a:t>
            </a:r>
            <a:r>
              <a:rPr lang="vi-VN" sz="3200" i="1">
                <a:latin typeface="Times New Roman" panose="02020603050405020304" pitchFamily="18" charset="0"/>
                <a:cs typeface="Times New Roman" panose="02020603050405020304" pitchFamily="18" charset="0"/>
              </a:rPr>
              <a:t>ư</a:t>
            </a:r>
            <a:r>
              <a:rPr lang="en-US" sz="3200" i="1">
                <a:latin typeface="Times New Roman" panose="02020603050405020304" pitchFamily="18" charset="0"/>
                <a:cs typeface="Times New Roman" panose="02020603050405020304" pitchFamily="18" charset="0"/>
              </a:rPr>
              <a:t>ời trong sáng đó lao xao”</a:t>
            </a:r>
          </a:p>
          <a:p>
            <a:pPr algn="just"/>
            <a:r>
              <a:rPr lang="en-US" sz="3200">
                <a:latin typeface="Times New Roman" panose="02020603050405020304" pitchFamily="18" charset="0"/>
                <a:cs typeface="Times New Roman" panose="02020603050405020304" pitchFamily="18" charset="0"/>
              </a:rPr>
              <a:t>-&gt; Biện pháp tu từ chêm xen:</a:t>
            </a:r>
          </a:p>
          <a:p>
            <a:pPr algn="just"/>
            <a:r>
              <a:rPr lang="vi-VN" sz="3200" b="1" i="1">
                <a:latin typeface="Times New Roman" panose="02020603050405020304" pitchFamily="18" charset="0"/>
                <a:cs typeface="Times New Roman" panose="02020603050405020304" pitchFamily="18" charset="0"/>
              </a:rPr>
              <a:t>(Ôi những trận cười trong sáng đó lao xao): </a:t>
            </a:r>
            <a:r>
              <a:rPr lang="vi-VN" sz="3200">
                <a:solidFill>
                  <a:srgbClr val="FF0000"/>
                </a:solidFill>
                <a:latin typeface="Times New Roman" panose="02020603050405020304" pitchFamily="18" charset="0"/>
                <a:cs typeface="Times New Roman" panose="02020603050405020304" pitchFamily="18" charset="0"/>
              </a:rPr>
              <a:t>bộc lộ cảm xúc hồn nhiên, trong sáng trước trò đùa tuổi học trò; lời thơ trở nên giàu ý nghĩa và có tính thẩm mĩ.</a:t>
            </a:r>
            <a:endParaRPr lang="en-US" sz="320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159823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7">
                                            <p:txEl>
                                              <p:pRg st="5" end="5"/>
                                            </p:txEl>
                                          </p:spTgt>
                                        </p:tgtEl>
                                        <p:attrNameLst>
                                          <p:attrName>style.visibility</p:attrName>
                                        </p:attrNameLst>
                                      </p:cBhvr>
                                      <p:to>
                                        <p:strVal val="visible"/>
                                      </p:to>
                                    </p:set>
                                    <p:animEffect transition="in" filter="checkerboard(across)">
                                      <p:cBhvr>
                                        <p:cTn id="7" dur="500"/>
                                        <p:tgtEl>
                                          <p:spTgt spid="7">
                                            <p:txEl>
                                              <p:pRg st="5" end="5"/>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7">
                                            <p:txEl>
                                              <p:pRg st="6" end="6"/>
                                            </p:txEl>
                                          </p:spTgt>
                                        </p:tgtEl>
                                        <p:attrNameLst>
                                          <p:attrName>style.visibility</p:attrName>
                                        </p:attrNameLst>
                                      </p:cBhvr>
                                      <p:to>
                                        <p:strVal val="visible"/>
                                      </p:to>
                                    </p:set>
                                    <p:animEffect transition="in" filter="checkerboard(across)">
                                      <p:cBhvr>
                                        <p:cTn id="10"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CB510A7-0949-461C-AADE-243504E543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F5F4C5F3-6A37-47C3-8BD0-B4CBD568B2B5}"/>
              </a:ext>
            </a:extLst>
          </p:cNvPr>
          <p:cNvSpPr txBox="1"/>
          <p:nvPr/>
        </p:nvSpPr>
        <p:spPr>
          <a:xfrm>
            <a:off x="1249680" y="135791"/>
            <a:ext cx="9540240"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THỰC HÀNH TIẾNG VIỆT</a:t>
            </a:r>
          </a:p>
        </p:txBody>
      </p:sp>
      <p:sp>
        <p:nvSpPr>
          <p:cNvPr id="7" name="TextBox 6">
            <a:extLst>
              <a:ext uri="{FF2B5EF4-FFF2-40B4-BE49-F238E27FC236}">
                <a16:creationId xmlns:a16="http://schemas.microsoft.com/office/drawing/2014/main" id="{1A97A375-EA97-4CFF-B874-5F8E00EF75E4}"/>
              </a:ext>
            </a:extLst>
          </p:cNvPr>
          <p:cNvSpPr txBox="1"/>
          <p:nvPr/>
        </p:nvSpPr>
        <p:spPr>
          <a:xfrm>
            <a:off x="345440" y="720566"/>
            <a:ext cx="8656320" cy="5602046"/>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200" b="1" i="0" u="sng"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rPr>
              <a:t>Bài số 1/77</a:t>
            </a:r>
            <a:r>
              <a:rPr kumimoji="0" lang="en-US"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Hãy chỉ ra biện pháp tu từ chêm xen và nêu tác dụng của biện pháp ấy trong các tr</a:t>
            </a:r>
            <a:r>
              <a:rPr kumimoji="0" lang="vi-VN"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ư</a:t>
            </a:r>
            <a:r>
              <a:rPr kumimoji="0" lang="en-US"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ờng hợp dưới đây:</a:t>
            </a:r>
          </a:p>
          <a:p>
            <a:pPr marL="0" marR="0" lvl="0" indent="0" algn="just" defTabSz="914400" rtl="0" eaLnBrk="1" fontAlgn="auto" latinLnBrk="0" hangingPunct="1">
              <a:lnSpc>
                <a:spcPct val="100000"/>
              </a:lnSpc>
              <a:spcBef>
                <a:spcPts val="0"/>
              </a:spcBef>
              <a:spcAft>
                <a:spcPts val="0"/>
              </a:spcAft>
              <a:buClrTx/>
              <a:buSzTx/>
              <a:buFontTx/>
              <a:buNone/>
              <a:tabLst/>
              <a:defRPr/>
            </a:pPr>
            <a:r>
              <a:rPr lang="en-US" sz="3200">
                <a:solidFill>
                  <a:prstClr val="black"/>
                </a:solidFill>
                <a:latin typeface="Times New Roman" panose="02020603050405020304" pitchFamily="18" charset="0"/>
                <a:cs typeface="Times New Roman" panose="02020603050405020304" pitchFamily="18" charset="0"/>
              </a:rPr>
              <a:t>b. </a:t>
            </a:r>
            <a:r>
              <a:rPr kumimoji="0" lang="en-US"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200" b="0"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Đoạn</a:t>
            </a:r>
            <a:r>
              <a:rPr kumimoji="0" lang="en-US" sz="3200" b="0" i="1" u="none" strike="noStrike" kern="1200" cap="none" spc="0" normalizeH="0" noProof="0">
                <a:ln>
                  <a:noFill/>
                </a:ln>
                <a:solidFill>
                  <a:prstClr val="black"/>
                </a:solidFill>
                <a:effectLst/>
                <a:uLnTx/>
                <a:uFillTx/>
                <a:latin typeface="Times New Roman" panose="02020603050405020304" pitchFamily="18" charset="0"/>
                <a:ea typeface="+mn-ea"/>
                <a:cs typeface="Times New Roman" panose="02020603050405020304" pitchFamily="18" charset="0"/>
              </a:rPr>
              <a:t> ông mở gói giấy, lấy ra cục a ngùy – cái thứ thuốc dẻo quánh, màu vàng xỉn mà tôi đã thấy dạo trước – véo một miếng gắn vào đầu một cọng sậy. </a:t>
            </a:r>
            <a:r>
              <a:rPr kumimoji="0" lang="en-US" sz="3200" b="0" i="0" u="none" strike="noStrike" kern="1200" cap="none" spc="0" normalizeH="0" noProof="0">
                <a:ln>
                  <a:noFill/>
                </a:ln>
                <a:solidFill>
                  <a:prstClr val="black"/>
                </a:solidFill>
                <a:effectLst/>
                <a:uLnTx/>
                <a:uFillTx/>
                <a:latin typeface="Times New Roman" panose="02020603050405020304" pitchFamily="18" charset="0"/>
                <a:ea typeface="+mn-ea"/>
                <a:cs typeface="Times New Roman" panose="02020603050405020304" pitchFamily="18" charset="0"/>
              </a:rPr>
              <a:t>(Đoàn Giỏi)</a:t>
            </a:r>
            <a:endParaRPr kumimoji="0" lang="en-US"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-&gt; Biện pháp tu từ chêm xen:</a:t>
            </a:r>
          </a:p>
          <a:p>
            <a:pPr marR="196850" lvl="0" algn="just">
              <a:lnSpc>
                <a:spcPct val="106000"/>
              </a:lnSpc>
              <a:spcBef>
                <a:spcPts val="285"/>
              </a:spcBef>
              <a:spcAft>
                <a:spcPts val="0"/>
              </a:spcAft>
              <a:buSzPts val="1300"/>
              <a:tabLst>
                <a:tab pos="453390" algn="l"/>
              </a:tabLst>
            </a:pPr>
            <a:r>
              <a:rPr lang="en-US" sz="3200" b="1" i="1">
                <a:latin typeface="Times New Roman" panose="02020603050405020304" pitchFamily="18" charset="0"/>
                <a:ea typeface="Times New Roman" panose="02020603050405020304" pitchFamily="18" charset="0"/>
                <a:cs typeface="Times New Roman" panose="02020603050405020304" pitchFamily="18" charset="0"/>
              </a:rPr>
              <a:t>“</a:t>
            </a:r>
            <a:r>
              <a:rPr lang="vi-VN" sz="3200" b="1" i="1">
                <a:latin typeface="Times New Roman" panose="02020603050405020304" pitchFamily="18" charset="0"/>
                <a:ea typeface="Times New Roman" panose="02020603050405020304" pitchFamily="18" charset="0"/>
                <a:cs typeface="Times New Roman" panose="02020603050405020304" pitchFamily="18" charset="0"/>
              </a:rPr>
              <a:t>Cái</a:t>
            </a:r>
            <a:r>
              <a:rPr lang="vi-VN" sz="3200" b="1" i="1" spc="-65">
                <a:latin typeface="Times New Roman" panose="02020603050405020304" pitchFamily="18" charset="0"/>
                <a:ea typeface="Times New Roman" panose="02020603050405020304" pitchFamily="18" charset="0"/>
                <a:cs typeface="Times New Roman" panose="02020603050405020304" pitchFamily="18" charset="0"/>
              </a:rPr>
              <a:t> </a:t>
            </a:r>
            <a:r>
              <a:rPr lang="vi-VN" sz="3200" b="1" i="1">
                <a:latin typeface="Times New Roman" panose="02020603050405020304" pitchFamily="18" charset="0"/>
                <a:ea typeface="Times New Roman" panose="02020603050405020304" pitchFamily="18" charset="0"/>
                <a:cs typeface="Times New Roman" panose="02020603050405020304" pitchFamily="18" charset="0"/>
              </a:rPr>
              <a:t>thứ</a:t>
            </a:r>
            <a:r>
              <a:rPr lang="vi-VN" sz="3200" b="1" i="1" spc="-65">
                <a:latin typeface="Times New Roman" panose="02020603050405020304" pitchFamily="18" charset="0"/>
                <a:ea typeface="Times New Roman" panose="02020603050405020304" pitchFamily="18" charset="0"/>
                <a:cs typeface="Times New Roman" panose="02020603050405020304" pitchFamily="18" charset="0"/>
              </a:rPr>
              <a:t> </a:t>
            </a:r>
            <a:r>
              <a:rPr lang="vi-VN" sz="3200" b="1" i="1">
                <a:latin typeface="Times New Roman" panose="02020603050405020304" pitchFamily="18" charset="0"/>
                <a:ea typeface="Times New Roman" panose="02020603050405020304" pitchFamily="18" charset="0"/>
                <a:cs typeface="Times New Roman" panose="02020603050405020304" pitchFamily="18" charset="0"/>
              </a:rPr>
              <a:t>thuốc</a:t>
            </a:r>
            <a:r>
              <a:rPr lang="vi-VN" sz="3200" b="1" i="1" spc="-65">
                <a:latin typeface="Times New Roman" panose="02020603050405020304" pitchFamily="18" charset="0"/>
                <a:ea typeface="Times New Roman" panose="02020603050405020304" pitchFamily="18" charset="0"/>
                <a:cs typeface="Times New Roman" panose="02020603050405020304" pitchFamily="18" charset="0"/>
              </a:rPr>
              <a:t> </a:t>
            </a:r>
            <a:r>
              <a:rPr lang="vi-VN" sz="3200" b="1" i="1">
                <a:latin typeface="Times New Roman" panose="02020603050405020304" pitchFamily="18" charset="0"/>
                <a:ea typeface="Times New Roman" panose="02020603050405020304" pitchFamily="18" charset="0"/>
                <a:cs typeface="Times New Roman" panose="02020603050405020304" pitchFamily="18" charset="0"/>
              </a:rPr>
              <a:t>dẻo</a:t>
            </a:r>
            <a:r>
              <a:rPr lang="vi-VN" sz="3200" b="1" i="1" spc="-65">
                <a:latin typeface="Times New Roman" panose="02020603050405020304" pitchFamily="18" charset="0"/>
                <a:ea typeface="Times New Roman" panose="02020603050405020304" pitchFamily="18" charset="0"/>
                <a:cs typeface="Times New Roman" panose="02020603050405020304" pitchFamily="18" charset="0"/>
              </a:rPr>
              <a:t> </a:t>
            </a:r>
            <a:r>
              <a:rPr lang="vi-VN" sz="3200" b="1" i="1">
                <a:latin typeface="Times New Roman" panose="02020603050405020304" pitchFamily="18" charset="0"/>
                <a:ea typeface="Times New Roman" panose="02020603050405020304" pitchFamily="18" charset="0"/>
                <a:cs typeface="Times New Roman" panose="02020603050405020304" pitchFamily="18" charset="0"/>
              </a:rPr>
              <a:t>quánh...</a:t>
            </a:r>
            <a:r>
              <a:rPr lang="vi-VN" sz="3200" b="1" i="1" spc="-65">
                <a:latin typeface="Times New Roman" panose="02020603050405020304" pitchFamily="18" charset="0"/>
                <a:ea typeface="Times New Roman" panose="02020603050405020304" pitchFamily="18" charset="0"/>
                <a:cs typeface="Times New Roman" panose="02020603050405020304" pitchFamily="18" charset="0"/>
              </a:rPr>
              <a:t> </a:t>
            </a:r>
            <a:r>
              <a:rPr lang="vi-VN" sz="3200" b="1" i="1">
                <a:latin typeface="Times New Roman" panose="02020603050405020304" pitchFamily="18" charset="0"/>
                <a:ea typeface="Times New Roman" panose="02020603050405020304" pitchFamily="18" charset="0"/>
                <a:cs typeface="Times New Roman" panose="02020603050405020304" pitchFamily="18" charset="0"/>
              </a:rPr>
              <a:t>đã</a:t>
            </a:r>
            <a:r>
              <a:rPr lang="vi-VN" sz="3200" b="1" i="1" spc="-65">
                <a:latin typeface="Times New Roman" panose="02020603050405020304" pitchFamily="18" charset="0"/>
                <a:ea typeface="Times New Roman" panose="02020603050405020304" pitchFamily="18" charset="0"/>
                <a:cs typeface="Times New Roman" panose="02020603050405020304" pitchFamily="18" charset="0"/>
              </a:rPr>
              <a:t> </a:t>
            </a:r>
            <a:r>
              <a:rPr lang="vi-VN" sz="3200" b="1" i="1">
                <a:latin typeface="Times New Roman" panose="02020603050405020304" pitchFamily="18" charset="0"/>
                <a:ea typeface="Times New Roman" panose="02020603050405020304" pitchFamily="18" charset="0"/>
                <a:cs typeface="Times New Roman" panose="02020603050405020304" pitchFamily="18" charset="0"/>
              </a:rPr>
              <a:t>thấy</a:t>
            </a:r>
            <a:r>
              <a:rPr lang="vi-VN" sz="3200" b="1" i="1" spc="-65">
                <a:latin typeface="Times New Roman" panose="02020603050405020304" pitchFamily="18" charset="0"/>
                <a:ea typeface="Times New Roman" panose="02020603050405020304" pitchFamily="18" charset="0"/>
                <a:cs typeface="Times New Roman" panose="02020603050405020304" pitchFamily="18" charset="0"/>
              </a:rPr>
              <a:t> </a:t>
            </a:r>
            <a:r>
              <a:rPr lang="vi-VN" sz="3200" b="1" i="1">
                <a:latin typeface="Times New Roman" panose="02020603050405020304" pitchFamily="18" charset="0"/>
                <a:ea typeface="Times New Roman" panose="02020603050405020304" pitchFamily="18" charset="0"/>
                <a:cs typeface="Times New Roman" panose="02020603050405020304" pitchFamily="18" charset="0"/>
              </a:rPr>
              <a:t>dạo</a:t>
            </a:r>
            <a:r>
              <a:rPr lang="vi-VN" sz="3200" b="1" i="1" spc="-65">
                <a:latin typeface="Times New Roman" panose="02020603050405020304" pitchFamily="18" charset="0"/>
                <a:ea typeface="Times New Roman" panose="02020603050405020304" pitchFamily="18" charset="0"/>
                <a:cs typeface="Times New Roman" panose="02020603050405020304" pitchFamily="18" charset="0"/>
              </a:rPr>
              <a:t> </a:t>
            </a:r>
            <a:r>
              <a:rPr lang="vi-VN" sz="3200" b="1" i="1">
                <a:latin typeface="Times New Roman" panose="02020603050405020304" pitchFamily="18" charset="0"/>
                <a:ea typeface="Times New Roman" panose="02020603050405020304" pitchFamily="18" charset="0"/>
                <a:cs typeface="Times New Roman" panose="02020603050405020304" pitchFamily="18" charset="0"/>
              </a:rPr>
              <a:t>trước</a:t>
            </a:r>
            <a:r>
              <a:rPr lang="en-US" sz="3200" b="1" i="1">
                <a:latin typeface="Times New Roman" panose="02020603050405020304" pitchFamily="18" charset="0"/>
                <a:ea typeface="Times New Roman" panose="02020603050405020304" pitchFamily="18" charset="0"/>
                <a:cs typeface="Times New Roman" panose="02020603050405020304" pitchFamily="18" charset="0"/>
              </a:rPr>
              <a:t>”</a:t>
            </a:r>
            <a:r>
              <a:rPr lang="vi-VN" sz="3200" b="1" i="1">
                <a:latin typeface="Times New Roman" panose="02020603050405020304" pitchFamily="18" charset="0"/>
                <a:ea typeface="Times New Roman" panose="02020603050405020304" pitchFamily="18" charset="0"/>
                <a:cs typeface="Times New Roman" panose="02020603050405020304" pitchFamily="18" charset="0"/>
              </a:rPr>
              <a:t>:</a:t>
            </a:r>
            <a:r>
              <a:rPr lang="vi-VN" sz="3200" b="1" i="1" spc="-65">
                <a:latin typeface="Times New Roman" panose="02020603050405020304" pitchFamily="18" charset="0"/>
                <a:ea typeface="Times New Roman" panose="02020603050405020304" pitchFamily="18" charset="0"/>
                <a:cs typeface="Times New Roman" panose="02020603050405020304" pitchFamily="18" charset="0"/>
              </a:rPr>
              <a:t> </a:t>
            </a:r>
            <a:r>
              <a:rPr lang="vi-VN" sz="32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bổ</a:t>
            </a:r>
            <a:r>
              <a:rPr lang="vi-VN" sz="3200" spc="-65">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32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sung</a:t>
            </a:r>
            <a:r>
              <a:rPr lang="vi-VN" sz="3200" spc="-65">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32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thông</a:t>
            </a:r>
            <a:r>
              <a:rPr lang="vi-VN" sz="3200" spc="-65">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32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tin</a:t>
            </a:r>
            <a:r>
              <a:rPr lang="vi-VN" sz="3200" spc="-65">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32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về</a:t>
            </a:r>
            <a:r>
              <a:rPr lang="vi-VN" sz="3200" spc="-65">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32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màu</a:t>
            </a:r>
            <a:r>
              <a:rPr lang="vi-VN" sz="3200" spc="-65">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32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sắc,</a:t>
            </a:r>
            <a:r>
              <a:rPr lang="vi-VN" sz="3200" spc="-65">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32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tính chất của cục a nguỳ.</a:t>
            </a:r>
            <a:endParaRPr lang="en-US" sz="320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399268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Effect transition="in" filter="checkerboard(across)">
                                      <p:cBhvr>
                                        <p:cTn id="7" dur="500"/>
                                        <p:tgtEl>
                                          <p:spTgt spid="7">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7">
                                            <p:txEl>
                                              <p:pRg st="3" end="3"/>
                                            </p:txEl>
                                          </p:spTgt>
                                        </p:tgtEl>
                                        <p:attrNameLst>
                                          <p:attrName>style.visibility</p:attrName>
                                        </p:attrNameLst>
                                      </p:cBhvr>
                                      <p:to>
                                        <p:strVal val="visible"/>
                                      </p:to>
                                    </p:set>
                                    <p:animEffect transition="in" filter="checkerboard(across)">
                                      <p:cBhvr>
                                        <p:cTn id="12"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CB510A7-0949-461C-AADE-243504E543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F5F4C5F3-6A37-47C3-8BD0-B4CBD568B2B5}"/>
              </a:ext>
            </a:extLst>
          </p:cNvPr>
          <p:cNvSpPr txBox="1"/>
          <p:nvPr/>
        </p:nvSpPr>
        <p:spPr>
          <a:xfrm>
            <a:off x="1249680" y="135791"/>
            <a:ext cx="9540240"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THỰC HÀNH TIẾNG VIỆT</a:t>
            </a:r>
          </a:p>
        </p:txBody>
      </p:sp>
      <p:sp>
        <p:nvSpPr>
          <p:cNvPr id="7" name="TextBox 6">
            <a:extLst>
              <a:ext uri="{FF2B5EF4-FFF2-40B4-BE49-F238E27FC236}">
                <a16:creationId xmlns:a16="http://schemas.microsoft.com/office/drawing/2014/main" id="{1A97A375-EA97-4CFF-B874-5F8E00EF75E4}"/>
              </a:ext>
            </a:extLst>
          </p:cNvPr>
          <p:cNvSpPr txBox="1"/>
          <p:nvPr/>
        </p:nvSpPr>
        <p:spPr>
          <a:xfrm>
            <a:off x="416560" y="720566"/>
            <a:ext cx="8656320" cy="6120906"/>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200" b="1" i="0" u="sng"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rPr>
              <a:t>Bài số 1/77</a:t>
            </a:r>
            <a:r>
              <a:rPr kumimoji="0" lang="en-US"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Hãy chỉ ra biện pháp tu từ chêm xen và nêu tác dụng của biện pháp ấy trong các tr</a:t>
            </a:r>
            <a:r>
              <a:rPr kumimoji="0" lang="vi-VN"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ư</a:t>
            </a:r>
            <a:r>
              <a:rPr kumimoji="0" lang="en-US"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ờng hợp dưới đây:</a:t>
            </a:r>
          </a:p>
          <a:p>
            <a:pPr marL="0" marR="0" lvl="0" indent="0" algn="just" defTabSz="914400" rtl="0" eaLnBrk="1" fontAlgn="auto" latinLnBrk="0" hangingPunct="1">
              <a:lnSpc>
                <a:spcPct val="100000"/>
              </a:lnSpc>
              <a:spcBef>
                <a:spcPts val="0"/>
              </a:spcBef>
              <a:spcAft>
                <a:spcPts val="0"/>
              </a:spcAft>
              <a:buClrTx/>
              <a:buSzTx/>
              <a:buFontTx/>
              <a:buNone/>
              <a:tabLst/>
              <a:defRPr/>
            </a:pPr>
            <a:r>
              <a:rPr lang="en-US" sz="3200">
                <a:solidFill>
                  <a:prstClr val="black"/>
                </a:solidFill>
                <a:latin typeface="Times New Roman" panose="02020603050405020304" pitchFamily="18" charset="0"/>
                <a:cs typeface="Times New Roman" panose="02020603050405020304" pitchFamily="18" charset="0"/>
              </a:rPr>
              <a:t>c</a:t>
            </a:r>
            <a:r>
              <a:rPr kumimoji="0" lang="en-US"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200" b="0"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Tôi</a:t>
            </a:r>
            <a:r>
              <a:rPr kumimoji="0" lang="en-US" sz="3200" b="0" i="1" u="none" strike="noStrike" kern="1200" cap="none" spc="0" normalizeH="0" noProof="0">
                <a:ln>
                  <a:noFill/>
                </a:ln>
                <a:solidFill>
                  <a:prstClr val="black"/>
                </a:solidFill>
                <a:effectLst/>
                <a:uLnTx/>
                <a:uFillTx/>
                <a:latin typeface="Times New Roman" panose="02020603050405020304" pitchFamily="18" charset="0"/>
                <a:ea typeface="+mn-ea"/>
                <a:cs typeface="Times New Roman" panose="02020603050405020304" pitchFamily="18" charset="0"/>
              </a:rPr>
              <a:t> thì không bao giờ quên cô ấy, mặc dù thực ra là có gì đâu một tình cờ như thế, một gặp gỡ vẩn vơ, lưu luyến mơ hồ gần như không có thật mà năm tháng cuộc đời cứ mãi chồng chất lên muốn xóa nhòa</a:t>
            </a:r>
            <a:r>
              <a:rPr kumimoji="0" lang="en-US" sz="3200" b="0"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(Bảo</a:t>
            </a:r>
            <a:r>
              <a:rPr kumimoji="0" lang="en-US" sz="3200" b="0" i="0" u="none" strike="noStrike" kern="1200" cap="none" spc="0" normalizeH="0" noProof="0">
                <a:ln>
                  <a:noFill/>
                </a:ln>
                <a:solidFill>
                  <a:prstClr val="black"/>
                </a:solidFill>
                <a:effectLst/>
                <a:uLnTx/>
                <a:uFillTx/>
                <a:latin typeface="Times New Roman" panose="02020603050405020304" pitchFamily="18" charset="0"/>
                <a:ea typeface="+mn-ea"/>
                <a:cs typeface="Times New Roman" panose="02020603050405020304" pitchFamily="18" charset="0"/>
              </a:rPr>
              <a:t> Ninh</a:t>
            </a:r>
            <a:r>
              <a:rPr kumimoji="0" lang="en-US"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-&gt; Biện pháp tu từ chêm xen:</a:t>
            </a:r>
          </a:p>
          <a:p>
            <a:pPr marR="0" lvl="0" algn="just">
              <a:lnSpc>
                <a:spcPct val="107000"/>
              </a:lnSpc>
              <a:spcBef>
                <a:spcPts val="285"/>
              </a:spcBef>
              <a:spcAft>
                <a:spcPts val="0"/>
              </a:spcAft>
              <a:buSzPts val="1300"/>
              <a:tabLst>
                <a:tab pos="454660" algn="l"/>
                <a:tab pos="1973580" algn="l"/>
              </a:tabLst>
            </a:pPr>
            <a:r>
              <a:rPr lang="en-US" sz="3200" b="1" i="1">
                <a:latin typeface="Times New Roman" panose="02020603050405020304" pitchFamily="18" charset="0"/>
                <a:ea typeface="Times New Roman" panose="02020603050405020304" pitchFamily="18" charset="0"/>
                <a:cs typeface="Times New Roman" panose="02020603050405020304" pitchFamily="18" charset="0"/>
              </a:rPr>
              <a:t>“</a:t>
            </a:r>
            <a:r>
              <a:rPr lang="vi-VN" sz="3200" b="1" i="1">
                <a:latin typeface="Times New Roman" panose="02020603050405020304" pitchFamily="18" charset="0"/>
                <a:ea typeface="Times New Roman" panose="02020603050405020304" pitchFamily="18" charset="0"/>
                <a:cs typeface="Times New Roman" panose="02020603050405020304" pitchFamily="18" charset="0"/>
              </a:rPr>
              <a:t>Một</a:t>
            </a:r>
            <a:r>
              <a:rPr lang="vi-VN" sz="3200" b="1" i="1" spc="35">
                <a:latin typeface="Times New Roman" panose="02020603050405020304" pitchFamily="18" charset="0"/>
                <a:ea typeface="Times New Roman" panose="02020603050405020304" pitchFamily="18" charset="0"/>
                <a:cs typeface="Times New Roman" panose="02020603050405020304" pitchFamily="18" charset="0"/>
              </a:rPr>
              <a:t> </a:t>
            </a:r>
            <a:r>
              <a:rPr lang="vi-VN" sz="3200" b="1" i="1">
                <a:latin typeface="Times New Roman" panose="02020603050405020304" pitchFamily="18" charset="0"/>
                <a:ea typeface="Times New Roman" panose="02020603050405020304" pitchFamily="18" charset="0"/>
                <a:cs typeface="Times New Roman" panose="02020603050405020304" pitchFamily="18" charset="0"/>
              </a:rPr>
              <a:t>gặp</a:t>
            </a:r>
            <a:r>
              <a:rPr lang="vi-VN" sz="3200" b="1" i="1" spc="30">
                <a:latin typeface="Times New Roman" panose="02020603050405020304" pitchFamily="18" charset="0"/>
                <a:ea typeface="Times New Roman" panose="02020603050405020304" pitchFamily="18" charset="0"/>
                <a:cs typeface="Times New Roman" panose="02020603050405020304" pitchFamily="18" charset="0"/>
              </a:rPr>
              <a:t> </a:t>
            </a:r>
            <a:r>
              <a:rPr lang="vi-VN" sz="3200" b="1" i="1">
                <a:latin typeface="Times New Roman" panose="02020603050405020304" pitchFamily="18" charset="0"/>
                <a:ea typeface="Times New Roman" panose="02020603050405020304" pitchFamily="18" charset="0"/>
                <a:cs typeface="Times New Roman" panose="02020603050405020304" pitchFamily="18" charset="0"/>
              </a:rPr>
              <a:t>gỡ</a:t>
            </a:r>
            <a:r>
              <a:rPr lang="vi-VN" sz="3200" b="1" i="1" spc="30">
                <a:latin typeface="Times New Roman" panose="02020603050405020304" pitchFamily="18" charset="0"/>
                <a:ea typeface="Times New Roman" panose="02020603050405020304" pitchFamily="18" charset="0"/>
                <a:cs typeface="Times New Roman" panose="02020603050405020304" pitchFamily="18" charset="0"/>
              </a:rPr>
              <a:t> </a:t>
            </a:r>
            <a:r>
              <a:rPr lang="vi-VN" sz="3200" b="1" i="1">
                <a:latin typeface="Times New Roman" panose="02020603050405020304" pitchFamily="18" charset="0"/>
                <a:ea typeface="Times New Roman" panose="02020603050405020304" pitchFamily="18" charset="0"/>
                <a:cs typeface="Times New Roman" panose="02020603050405020304" pitchFamily="18" charset="0"/>
              </a:rPr>
              <a:t>vẩn</a:t>
            </a:r>
            <a:r>
              <a:rPr lang="vi-VN" sz="3200" b="1" i="1" spc="30">
                <a:latin typeface="Times New Roman" panose="02020603050405020304" pitchFamily="18" charset="0"/>
                <a:ea typeface="Times New Roman" panose="02020603050405020304" pitchFamily="18" charset="0"/>
                <a:cs typeface="Times New Roman" panose="02020603050405020304" pitchFamily="18" charset="0"/>
              </a:rPr>
              <a:t> </a:t>
            </a:r>
            <a:r>
              <a:rPr lang="vi-VN" sz="3200" b="1" i="1" spc="-20">
                <a:latin typeface="Times New Roman" panose="02020603050405020304" pitchFamily="18" charset="0"/>
                <a:ea typeface="Times New Roman" panose="02020603050405020304" pitchFamily="18" charset="0"/>
                <a:cs typeface="Times New Roman" panose="02020603050405020304" pitchFamily="18" charset="0"/>
              </a:rPr>
              <a:t>vơ</a:t>
            </a:r>
            <a:r>
              <a:rPr lang="en-US" sz="3200" b="1" i="1" spc="-20">
                <a:latin typeface="Times New Roman" panose="02020603050405020304" pitchFamily="18" charset="0"/>
                <a:ea typeface="Times New Roman" panose="02020603050405020304" pitchFamily="18" charset="0"/>
                <a:cs typeface="Times New Roman" panose="02020603050405020304" pitchFamily="18" charset="0"/>
              </a:rPr>
              <a:t>… </a:t>
            </a:r>
            <a:r>
              <a:rPr lang="vi-VN" sz="3200" b="1" i="1">
                <a:latin typeface="Times New Roman" panose="02020603050405020304" pitchFamily="18" charset="0"/>
                <a:ea typeface="Times New Roman" panose="02020603050405020304" pitchFamily="18" charset="0"/>
                <a:cs typeface="Times New Roman" panose="02020603050405020304" pitchFamily="18" charset="0"/>
              </a:rPr>
              <a:t>xoá</a:t>
            </a:r>
            <a:r>
              <a:rPr lang="vi-VN" sz="3200" b="1" i="1" spc="30">
                <a:latin typeface="Times New Roman" panose="02020603050405020304" pitchFamily="18" charset="0"/>
                <a:ea typeface="Times New Roman" panose="02020603050405020304" pitchFamily="18" charset="0"/>
                <a:cs typeface="Times New Roman" panose="02020603050405020304" pitchFamily="18" charset="0"/>
              </a:rPr>
              <a:t> </a:t>
            </a:r>
            <a:r>
              <a:rPr lang="vi-VN" sz="3200" b="1" i="1">
                <a:latin typeface="Times New Roman" panose="02020603050405020304" pitchFamily="18" charset="0"/>
                <a:ea typeface="Times New Roman" panose="02020603050405020304" pitchFamily="18" charset="0"/>
                <a:cs typeface="Times New Roman" panose="02020603050405020304" pitchFamily="18" charset="0"/>
              </a:rPr>
              <a:t>nhoà</a:t>
            </a:r>
            <a:r>
              <a:rPr lang="en-US" sz="3200" b="1" i="1">
                <a:latin typeface="Times New Roman" panose="02020603050405020304" pitchFamily="18" charset="0"/>
                <a:ea typeface="Times New Roman" panose="02020603050405020304" pitchFamily="18" charset="0"/>
                <a:cs typeface="Times New Roman" panose="02020603050405020304" pitchFamily="18" charset="0"/>
              </a:rPr>
              <a:t>”</a:t>
            </a:r>
            <a:r>
              <a:rPr lang="en-US" sz="3200" b="1">
                <a:latin typeface="Times New Roman" panose="02020603050405020304" pitchFamily="18" charset="0"/>
                <a:ea typeface="Times New Roman" panose="02020603050405020304" pitchFamily="18" charset="0"/>
                <a:cs typeface="Times New Roman" panose="02020603050405020304" pitchFamily="18" charset="0"/>
              </a:rPr>
              <a:t>:</a:t>
            </a:r>
            <a:r>
              <a:rPr lang="vi-VN" sz="3200" b="1" spc="30">
                <a:latin typeface="Times New Roman" panose="02020603050405020304" pitchFamily="18" charset="0"/>
                <a:ea typeface="Times New Roman" panose="02020603050405020304" pitchFamily="18" charset="0"/>
                <a:cs typeface="Times New Roman" panose="02020603050405020304" pitchFamily="18" charset="0"/>
              </a:rPr>
              <a:t> </a:t>
            </a:r>
            <a:r>
              <a:rPr lang="vi-VN" sz="3200">
                <a:latin typeface="Times New Roman" panose="02020603050405020304" pitchFamily="18" charset="0"/>
                <a:ea typeface="Times New Roman" panose="02020603050405020304" pitchFamily="18" charset="0"/>
                <a:cs typeface="Times New Roman" panose="02020603050405020304" pitchFamily="18" charset="0"/>
              </a:rPr>
              <a:t>bổ</a:t>
            </a:r>
            <a:r>
              <a:rPr lang="vi-VN" sz="3200" spc="30">
                <a:latin typeface="Times New Roman" panose="02020603050405020304" pitchFamily="18" charset="0"/>
                <a:ea typeface="Times New Roman" panose="02020603050405020304" pitchFamily="18" charset="0"/>
                <a:cs typeface="Times New Roman" panose="02020603050405020304" pitchFamily="18" charset="0"/>
              </a:rPr>
              <a:t> </a:t>
            </a:r>
            <a:r>
              <a:rPr lang="vi-VN" sz="3200">
                <a:latin typeface="Times New Roman" panose="02020603050405020304" pitchFamily="18" charset="0"/>
                <a:ea typeface="Times New Roman" panose="02020603050405020304" pitchFamily="18" charset="0"/>
                <a:cs typeface="Times New Roman" panose="02020603050405020304" pitchFamily="18" charset="0"/>
              </a:rPr>
              <a:t>sung</a:t>
            </a:r>
            <a:r>
              <a:rPr lang="vi-VN" sz="3200" spc="25">
                <a:latin typeface="Times New Roman" panose="02020603050405020304" pitchFamily="18" charset="0"/>
                <a:ea typeface="Times New Roman" panose="02020603050405020304" pitchFamily="18" charset="0"/>
                <a:cs typeface="Times New Roman" panose="02020603050405020304" pitchFamily="18" charset="0"/>
              </a:rPr>
              <a:t> </a:t>
            </a:r>
            <a:r>
              <a:rPr lang="vi-VN" sz="3200">
                <a:latin typeface="Times New Roman" panose="02020603050405020304" pitchFamily="18" charset="0"/>
                <a:ea typeface="Times New Roman" panose="02020603050405020304" pitchFamily="18" charset="0"/>
                <a:cs typeface="Times New Roman" panose="02020603050405020304" pitchFamily="18" charset="0"/>
              </a:rPr>
              <a:t>thông</a:t>
            </a:r>
            <a:r>
              <a:rPr lang="vi-VN" sz="3200" spc="35">
                <a:latin typeface="Times New Roman" panose="02020603050405020304" pitchFamily="18" charset="0"/>
                <a:ea typeface="Times New Roman" panose="02020603050405020304" pitchFamily="18" charset="0"/>
                <a:cs typeface="Times New Roman" panose="02020603050405020304" pitchFamily="18" charset="0"/>
              </a:rPr>
              <a:t> </a:t>
            </a:r>
            <a:r>
              <a:rPr lang="vi-VN" sz="3200">
                <a:latin typeface="Times New Roman" panose="02020603050405020304" pitchFamily="18" charset="0"/>
                <a:ea typeface="Times New Roman" panose="02020603050405020304" pitchFamily="18" charset="0"/>
                <a:cs typeface="Times New Roman" panose="02020603050405020304" pitchFamily="18" charset="0"/>
              </a:rPr>
              <a:t>tin,</a:t>
            </a:r>
            <a:r>
              <a:rPr lang="vi-VN" sz="3200" spc="30">
                <a:latin typeface="Times New Roman" panose="02020603050405020304" pitchFamily="18" charset="0"/>
                <a:ea typeface="Times New Roman" panose="02020603050405020304" pitchFamily="18" charset="0"/>
                <a:cs typeface="Times New Roman" panose="02020603050405020304" pitchFamily="18" charset="0"/>
              </a:rPr>
              <a:t> </a:t>
            </a:r>
            <a:r>
              <a:rPr lang="vi-VN" sz="3200">
                <a:latin typeface="Times New Roman" panose="02020603050405020304" pitchFamily="18" charset="0"/>
                <a:ea typeface="Times New Roman" panose="02020603050405020304" pitchFamily="18" charset="0"/>
                <a:cs typeface="Times New Roman" panose="02020603050405020304" pitchFamily="18" charset="0"/>
              </a:rPr>
              <a:t>bộc</a:t>
            </a:r>
            <a:r>
              <a:rPr lang="vi-VN" sz="3200" spc="30">
                <a:latin typeface="Times New Roman" panose="02020603050405020304" pitchFamily="18" charset="0"/>
                <a:ea typeface="Times New Roman" panose="02020603050405020304" pitchFamily="18" charset="0"/>
                <a:cs typeface="Times New Roman" panose="02020603050405020304" pitchFamily="18" charset="0"/>
              </a:rPr>
              <a:t> </a:t>
            </a:r>
            <a:r>
              <a:rPr lang="vi-VN" sz="3200">
                <a:latin typeface="Times New Roman" panose="02020603050405020304" pitchFamily="18" charset="0"/>
                <a:ea typeface="Times New Roman" panose="02020603050405020304" pitchFamily="18" charset="0"/>
                <a:cs typeface="Times New Roman" panose="02020603050405020304" pitchFamily="18" charset="0"/>
              </a:rPr>
              <a:t>lộ</a:t>
            </a:r>
            <a:r>
              <a:rPr lang="vi-VN" sz="3200" spc="25">
                <a:latin typeface="Times New Roman" panose="02020603050405020304" pitchFamily="18" charset="0"/>
                <a:ea typeface="Times New Roman" panose="02020603050405020304" pitchFamily="18" charset="0"/>
                <a:cs typeface="Times New Roman" panose="02020603050405020304" pitchFamily="18" charset="0"/>
              </a:rPr>
              <a:t> </a:t>
            </a:r>
            <a:r>
              <a:rPr lang="vi-VN" sz="3200">
                <a:latin typeface="Times New Roman" panose="02020603050405020304" pitchFamily="18" charset="0"/>
                <a:ea typeface="Times New Roman" panose="02020603050405020304" pitchFamily="18" charset="0"/>
                <a:cs typeface="Times New Roman" panose="02020603050405020304" pitchFamily="18" charset="0"/>
              </a:rPr>
              <a:t>cảm</a:t>
            </a:r>
            <a:r>
              <a:rPr lang="vi-VN" sz="3200" spc="30">
                <a:latin typeface="Times New Roman" panose="02020603050405020304" pitchFamily="18" charset="0"/>
                <a:ea typeface="Times New Roman" panose="02020603050405020304" pitchFamily="18" charset="0"/>
                <a:cs typeface="Times New Roman" panose="02020603050405020304" pitchFamily="18" charset="0"/>
              </a:rPr>
              <a:t> </a:t>
            </a:r>
            <a:r>
              <a:rPr lang="vi-VN" sz="3200">
                <a:latin typeface="Times New Roman" panose="02020603050405020304" pitchFamily="18" charset="0"/>
                <a:ea typeface="Times New Roman" panose="02020603050405020304" pitchFamily="18" charset="0"/>
                <a:cs typeface="Times New Roman" panose="02020603050405020304" pitchFamily="18" charset="0"/>
              </a:rPr>
              <a:t>xúc</a:t>
            </a:r>
            <a:r>
              <a:rPr lang="vi-VN" sz="3200" spc="30">
                <a:latin typeface="Times New Roman" panose="02020603050405020304" pitchFamily="18" charset="0"/>
                <a:ea typeface="Times New Roman" panose="02020603050405020304" pitchFamily="18" charset="0"/>
                <a:cs typeface="Times New Roman" panose="02020603050405020304" pitchFamily="18" charset="0"/>
              </a:rPr>
              <a:t> </a:t>
            </a:r>
            <a:r>
              <a:rPr lang="vi-VN" sz="3200">
                <a:latin typeface="Times New Roman" panose="02020603050405020304" pitchFamily="18" charset="0"/>
                <a:ea typeface="Times New Roman" panose="02020603050405020304" pitchFamily="18" charset="0"/>
                <a:cs typeface="Times New Roman" panose="02020603050405020304" pitchFamily="18" charset="0"/>
              </a:rPr>
              <a:t>thầm</a:t>
            </a:r>
            <a:r>
              <a:rPr lang="vi-VN" sz="3200" spc="30">
                <a:latin typeface="Times New Roman" panose="02020603050405020304" pitchFamily="18" charset="0"/>
                <a:ea typeface="Times New Roman" panose="02020603050405020304" pitchFamily="18" charset="0"/>
                <a:cs typeface="Times New Roman" panose="02020603050405020304" pitchFamily="18" charset="0"/>
              </a:rPr>
              <a:t> </a:t>
            </a:r>
            <a:r>
              <a:rPr lang="vi-VN" sz="3200" spc="-10">
                <a:latin typeface="Times New Roman" panose="02020603050405020304" pitchFamily="18" charset="0"/>
                <a:ea typeface="Times New Roman" panose="02020603050405020304" pitchFamily="18" charset="0"/>
                <a:cs typeface="Times New Roman" panose="02020603050405020304" pitchFamily="18" charset="0"/>
              </a:rPr>
              <a:t>lặng,</a:t>
            </a:r>
            <a:r>
              <a:rPr lang="en-US" sz="3200" spc="-10">
                <a:latin typeface="Times New Roman" panose="02020603050405020304" pitchFamily="18" charset="0"/>
                <a:ea typeface="Times New Roman" panose="02020603050405020304" pitchFamily="18" charset="0"/>
                <a:cs typeface="Times New Roman" panose="02020603050405020304" pitchFamily="18" charset="0"/>
              </a:rPr>
              <a:t> </a:t>
            </a:r>
            <a:r>
              <a:rPr lang="vi-VN" sz="3200">
                <a:latin typeface="Times New Roman" panose="02020603050405020304" pitchFamily="18" charset="0"/>
                <a:ea typeface="Times New Roman" panose="02020603050405020304" pitchFamily="18" charset="0"/>
                <a:cs typeface="Times New Roman" panose="02020603050405020304" pitchFamily="18" charset="0"/>
              </a:rPr>
              <a:t>rung động thoáng qua của nhân vật </a:t>
            </a:r>
            <a:r>
              <a:rPr lang="vi-VN" sz="3200" spc="-20">
                <a:latin typeface="Times New Roman" panose="02020603050405020304" pitchFamily="18" charset="0"/>
                <a:ea typeface="Times New Roman" panose="02020603050405020304" pitchFamily="18" charset="0"/>
                <a:cs typeface="Times New Roman" panose="02020603050405020304" pitchFamily="18" charset="0"/>
              </a:rPr>
              <a:t>tôi.</a:t>
            </a:r>
            <a:endParaRPr lang="en-US" sz="320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6637170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Effect transition="in" filter="checkerboard(across)">
                                      <p:cBhvr>
                                        <p:cTn id="7" dur="500"/>
                                        <p:tgtEl>
                                          <p:spTgt spid="7">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7">
                                            <p:txEl>
                                              <p:pRg st="3" end="3"/>
                                            </p:txEl>
                                          </p:spTgt>
                                        </p:tgtEl>
                                        <p:attrNameLst>
                                          <p:attrName>style.visibility</p:attrName>
                                        </p:attrNameLst>
                                      </p:cBhvr>
                                      <p:to>
                                        <p:strVal val="visible"/>
                                      </p:to>
                                    </p:set>
                                    <p:animEffect transition="in" filter="checkerboard(across)">
                                      <p:cBhvr>
                                        <p:cTn id="12"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CB510A7-0949-461C-AADE-243504E543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F5F4C5F3-6A37-47C3-8BD0-B4CBD568B2B5}"/>
              </a:ext>
            </a:extLst>
          </p:cNvPr>
          <p:cNvSpPr txBox="1"/>
          <p:nvPr/>
        </p:nvSpPr>
        <p:spPr>
          <a:xfrm>
            <a:off x="1249680" y="135791"/>
            <a:ext cx="9540240"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THỰC HÀNH TIẾNG VIỆT</a:t>
            </a:r>
          </a:p>
        </p:txBody>
      </p:sp>
      <p:sp>
        <p:nvSpPr>
          <p:cNvPr id="7" name="TextBox 6">
            <a:extLst>
              <a:ext uri="{FF2B5EF4-FFF2-40B4-BE49-F238E27FC236}">
                <a16:creationId xmlns:a16="http://schemas.microsoft.com/office/drawing/2014/main" id="{1A97A375-EA97-4CFF-B874-5F8E00EF75E4}"/>
              </a:ext>
            </a:extLst>
          </p:cNvPr>
          <p:cNvSpPr txBox="1"/>
          <p:nvPr/>
        </p:nvSpPr>
        <p:spPr>
          <a:xfrm>
            <a:off x="345440" y="720566"/>
            <a:ext cx="8656320" cy="5509200"/>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200" b="1" i="0" u="sng"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rPr>
              <a:t>Bài số 2/trang 77</a:t>
            </a:r>
            <a:r>
              <a:rPr kumimoji="0" lang="en-US"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Chỉ</a:t>
            </a:r>
            <a:r>
              <a:rPr kumimoji="0" lang="en-US" sz="3200" b="0" i="0" u="none" strike="noStrike" kern="1200" cap="none" spc="0" normalizeH="0" noProof="0">
                <a:ln>
                  <a:noFill/>
                </a:ln>
                <a:solidFill>
                  <a:prstClr val="black"/>
                </a:solidFill>
                <a:effectLst/>
                <a:uLnTx/>
                <a:uFillTx/>
                <a:latin typeface="Times New Roman" panose="02020603050405020304" pitchFamily="18" charset="0"/>
                <a:ea typeface="+mn-ea"/>
                <a:cs typeface="Times New Roman" panose="02020603050405020304" pitchFamily="18" charset="0"/>
              </a:rPr>
              <a:t> ra biện pháp tu từ liệt kê và nêu tác dụng của biện pháp ấy trong các trường hợp sau:</a:t>
            </a:r>
            <a:endParaRPr kumimoji="0" lang="en-US"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514350" marR="0" lvl="0" indent="-514350" algn="just" defTabSz="914400" rtl="0" eaLnBrk="1" fontAlgn="auto" latinLnBrk="0" hangingPunct="1">
              <a:lnSpc>
                <a:spcPct val="100000"/>
              </a:lnSpc>
              <a:spcBef>
                <a:spcPts val="0"/>
              </a:spcBef>
              <a:spcAft>
                <a:spcPts val="0"/>
              </a:spcAft>
              <a:buClrTx/>
              <a:buSzTx/>
              <a:buFontTx/>
              <a:buAutoNum type="alphaLcPeriod"/>
              <a:tabLst/>
              <a:defRPr/>
            </a:pPr>
            <a:r>
              <a:rPr kumimoji="0" lang="en-US" sz="3200" b="0"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Cái</a:t>
            </a:r>
            <a:r>
              <a:rPr kumimoji="0" lang="en-US" sz="3200" b="0" i="1" u="none" strike="noStrike" kern="1200" cap="none" spc="0" normalizeH="0" noProof="0">
                <a:ln>
                  <a:noFill/>
                </a:ln>
                <a:solidFill>
                  <a:prstClr val="black"/>
                </a:solidFill>
                <a:effectLst/>
                <a:uLnTx/>
                <a:uFillTx/>
                <a:latin typeface="Times New Roman" panose="02020603050405020304" pitchFamily="18" charset="0"/>
                <a:ea typeface="+mn-ea"/>
                <a:cs typeface="Times New Roman" panose="02020603050405020304" pitchFamily="18" charset="0"/>
              </a:rPr>
              <a:t> lành lạnh của hơi nước sông ngòi, mương rạch, của đất ẩm và dưỡng khí thảo mộc thở ra từ bình minh. </a:t>
            </a:r>
            <a:r>
              <a:rPr kumimoji="0" lang="en-US" sz="3200" b="0" u="none" strike="noStrike" kern="1200" cap="none" spc="0" normalizeH="0" noProof="0">
                <a:ln>
                  <a:noFill/>
                </a:ln>
                <a:solidFill>
                  <a:prstClr val="black"/>
                </a:solidFill>
                <a:effectLst/>
                <a:uLnTx/>
                <a:uFillTx/>
                <a:latin typeface="Times New Roman" panose="02020603050405020304" pitchFamily="18" charset="0"/>
                <a:ea typeface="+mn-ea"/>
                <a:cs typeface="Times New Roman" panose="02020603050405020304" pitchFamily="18" charset="0"/>
              </a:rPr>
              <a:t>(Đoàn giỏi)</a:t>
            </a:r>
            <a:endParaRPr kumimoji="0" lang="en-US" sz="3200" b="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-&gt; Biện pháp liệt</a:t>
            </a:r>
            <a:r>
              <a:rPr kumimoji="0" lang="en-US" sz="3200" b="0" i="0" u="none" strike="noStrike" kern="1200" cap="none" spc="0" normalizeH="0" noProof="0">
                <a:ln>
                  <a:noFill/>
                </a:ln>
                <a:solidFill>
                  <a:prstClr val="black"/>
                </a:solidFill>
                <a:effectLst/>
                <a:uLnTx/>
                <a:uFillTx/>
                <a:latin typeface="Times New Roman" panose="02020603050405020304" pitchFamily="18" charset="0"/>
                <a:ea typeface="+mn-ea"/>
                <a:cs typeface="Times New Roman" panose="02020603050405020304" pitchFamily="18" charset="0"/>
              </a:rPr>
              <a:t> kê</a:t>
            </a:r>
            <a:r>
              <a:rPr kumimoji="0" lang="en-US"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3200" b="1"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US" sz="3200" b="1"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hơi</a:t>
            </a:r>
            <a:r>
              <a:rPr kumimoji="0" lang="en-US" sz="3200" b="1" i="1" u="none" strike="noStrike" kern="1200" cap="none" spc="0" normalizeH="0" noProof="0">
                <a:ln>
                  <a:noFill/>
                </a:ln>
                <a:solidFill>
                  <a:prstClr val="black"/>
                </a:solidFill>
                <a:effectLst/>
                <a:uLnTx/>
                <a:uFillTx/>
                <a:latin typeface="Times New Roman" panose="02020603050405020304" pitchFamily="18" charset="0"/>
                <a:ea typeface="+mn-ea"/>
                <a:cs typeface="Times New Roman" panose="02020603050405020304" pitchFamily="18" charset="0"/>
              </a:rPr>
              <a:t> nước … thảo mộc</a:t>
            </a:r>
            <a:r>
              <a:rPr kumimoji="0" lang="vi-VN" sz="3200" b="1"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rPr>
              <a:t>miêu</a:t>
            </a:r>
            <a:r>
              <a:rPr kumimoji="0" lang="en-US" sz="3200" b="0" i="0" u="none" strike="noStrike" kern="1200" cap="none" spc="0" normalizeH="0" noProof="0">
                <a:ln>
                  <a:noFill/>
                </a:ln>
                <a:solidFill>
                  <a:srgbClr val="FF0000"/>
                </a:solidFill>
                <a:effectLst/>
                <a:uLnTx/>
                <a:uFillTx/>
                <a:latin typeface="Times New Roman" panose="02020603050405020304" pitchFamily="18" charset="0"/>
                <a:ea typeface="+mn-ea"/>
                <a:cs typeface="Times New Roman" panose="02020603050405020304" pitchFamily="18" charset="0"/>
              </a:rPr>
              <a:t> tả chi tiết cái lành lạnh của bình minh, đồng thời cho người đọc cảm nhận cái không khí trong lành đặc trưng của đất rừng phương nam.</a:t>
            </a:r>
            <a:endParaRPr kumimoji="0" lang="en-US" sz="3200" b="0" i="0" u="none"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406027107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Effect transition="in" filter="checkerboard(across)">
                                      <p:cBhvr>
                                        <p:cTn id="7" dur="500"/>
                                        <p:tgtEl>
                                          <p:spTgt spid="7">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7">
                                            <p:txEl>
                                              <p:pRg st="3" end="3"/>
                                            </p:txEl>
                                          </p:spTgt>
                                        </p:tgtEl>
                                        <p:attrNameLst>
                                          <p:attrName>style.visibility</p:attrName>
                                        </p:attrNameLst>
                                      </p:cBhvr>
                                      <p:to>
                                        <p:strVal val="visible"/>
                                      </p:to>
                                    </p:set>
                                    <p:animEffect transition="in" filter="checkerboard(across)">
                                      <p:cBhvr>
                                        <p:cTn id="12"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CB510A7-0949-461C-AADE-243504E543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F5F4C5F3-6A37-47C3-8BD0-B4CBD568B2B5}"/>
              </a:ext>
            </a:extLst>
          </p:cNvPr>
          <p:cNvSpPr txBox="1"/>
          <p:nvPr/>
        </p:nvSpPr>
        <p:spPr>
          <a:xfrm>
            <a:off x="1249680" y="135791"/>
            <a:ext cx="9540240"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THỰC HÀNH TIẾNG VIỆT</a:t>
            </a:r>
          </a:p>
        </p:txBody>
      </p:sp>
      <p:sp>
        <p:nvSpPr>
          <p:cNvPr id="7" name="TextBox 6">
            <a:extLst>
              <a:ext uri="{FF2B5EF4-FFF2-40B4-BE49-F238E27FC236}">
                <a16:creationId xmlns:a16="http://schemas.microsoft.com/office/drawing/2014/main" id="{1A97A375-EA97-4CFF-B874-5F8E00EF75E4}"/>
              </a:ext>
            </a:extLst>
          </p:cNvPr>
          <p:cNvSpPr txBox="1"/>
          <p:nvPr/>
        </p:nvSpPr>
        <p:spPr>
          <a:xfrm>
            <a:off x="345440" y="720566"/>
            <a:ext cx="8656320" cy="5016758"/>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200" b="1" i="0" u="sng"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rPr>
              <a:t>Bài số 2/trang 77</a:t>
            </a:r>
            <a:r>
              <a:rPr kumimoji="0" lang="en-US"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Chỉ ra biện pháp tu từ liệt kê và nêu tác dụng của biện pháp ấy trong các trường hợp sau:</a:t>
            </a:r>
          </a:p>
          <a:p>
            <a:pPr marR="0" lvl="0" algn="just" defTabSz="914400" rtl="0" eaLnBrk="1" fontAlgn="auto" latinLnBrk="0" hangingPunct="1">
              <a:lnSpc>
                <a:spcPct val="100000"/>
              </a:lnSpc>
              <a:spcBef>
                <a:spcPts val="0"/>
              </a:spcBef>
              <a:spcAft>
                <a:spcPts val="0"/>
              </a:spcAft>
              <a:buClrTx/>
              <a:buSzTx/>
              <a:tabLst/>
              <a:defRPr/>
            </a:pPr>
            <a:r>
              <a:rPr kumimoji="0" lang="en-US" sz="3200" b="0"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b. Mấy</a:t>
            </a:r>
            <a:r>
              <a:rPr kumimoji="0" lang="en-US" sz="3200" b="0" i="1" u="none" strike="noStrike" kern="1200" cap="none" spc="0" normalizeH="0" noProof="0">
                <a:ln>
                  <a:noFill/>
                </a:ln>
                <a:solidFill>
                  <a:prstClr val="black"/>
                </a:solidFill>
                <a:effectLst/>
                <a:uLnTx/>
                <a:uFillTx/>
                <a:latin typeface="Times New Roman" panose="02020603050405020304" pitchFamily="18" charset="0"/>
                <a:ea typeface="+mn-ea"/>
                <a:cs typeface="Times New Roman" panose="02020603050405020304" pitchFamily="18" charset="0"/>
              </a:rPr>
              <a:t> con kì nhông nằm vươn mình phơi lưng tên gốc cây mục, sắc da lưng luôn luôn biến đổi từ xanh hóa vàng, từ vàng hóa đỏ, từ đỏ hóa tím xanh..</a:t>
            </a:r>
            <a:r>
              <a:rPr kumimoji="0" lang="en-US" sz="3200" b="0"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(Đoàn giỏi)</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-&gt; Biện pháp liệt kê:</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3200" b="1"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US" sz="3200" b="1"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biến</a:t>
            </a:r>
            <a:r>
              <a:rPr kumimoji="0" lang="en-US" sz="3200" b="1" i="1" u="none" strike="noStrike" kern="1200" cap="none" spc="0" normalizeH="0" noProof="0">
                <a:ln>
                  <a:noFill/>
                </a:ln>
                <a:solidFill>
                  <a:prstClr val="black"/>
                </a:solidFill>
                <a:effectLst/>
                <a:uLnTx/>
                <a:uFillTx/>
                <a:latin typeface="Times New Roman" panose="02020603050405020304" pitchFamily="18" charset="0"/>
                <a:ea typeface="+mn-ea"/>
                <a:cs typeface="Times New Roman" panose="02020603050405020304" pitchFamily="18" charset="0"/>
              </a:rPr>
              <a:t> đổi từ xanh</a:t>
            </a:r>
            <a:r>
              <a:rPr kumimoji="0" lang="en-US" sz="3200" b="1"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tím</a:t>
            </a:r>
            <a:r>
              <a:rPr kumimoji="0" lang="en-US" sz="3200" b="1" i="1" u="none" strike="noStrike" kern="1200" cap="none" spc="0" normalizeH="0" noProof="0">
                <a:ln>
                  <a:noFill/>
                </a:ln>
                <a:solidFill>
                  <a:prstClr val="black"/>
                </a:solidFill>
                <a:effectLst/>
                <a:uLnTx/>
                <a:uFillTx/>
                <a:latin typeface="Times New Roman" panose="02020603050405020304" pitchFamily="18" charset="0"/>
                <a:ea typeface="+mn-ea"/>
                <a:cs typeface="Times New Roman" panose="02020603050405020304" pitchFamily="18" charset="0"/>
              </a:rPr>
              <a:t> xanh</a:t>
            </a:r>
            <a:r>
              <a:rPr kumimoji="0" lang="vi-VN" sz="3200" b="1"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rPr>
              <a:t>diễn</a:t>
            </a:r>
            <a:r>
              <a:rPr kumimoji="0" lang="en-US" sz="3200" b="0" i="0" u="none" strike="noStrike" kern="1200" cap="none" spc="0" normalizeH="0" noProof="0">
                <a:ln>
                  <a:noFill/>
                </a:ln>
                <a:solidFill>
                  <a:srgbClr val="FF0000"/>
                </a:solidFill>
                <a:effectLst/>
                <a:uLnTx/>
                <a:uFillTx/>
                <a:latin typeface="Times New Roman" panose="02020603050405020304" pitchFamily="18" charset="0"/>
                <a:ea typeface="+mn-ea"/>
                <a:cs typeface="Times New Roman" panose="02020603050405020304" pitchFamily="18" charset="0"/>
              </a:rPr>
              <a:t> tả cụ thể những sắc màu biến đổi đa dạng của con kì nhông.</a:t>
            </a:r>
            <a:endParaRPr kumimoji="0" lang="en-US" sz="3200" b="0" i="0" u="none"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36795403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Effect transition="in" filter="checkerboard(across)">
                                      <p:cBhvr>
                                        <p:cTn id="7" dur="500"/>
                                        <p:tgtEl>
                                          <p:spTgt spid="7">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7">
                                            <p:txEl>
                                              <p:pRg st="3" end="3"/>
                                            </p:txEl>
                                          </p:spTgt>
                                        </p:tgtEl>
                                        <p:attrNameLst>
                                          <p:attrName>style.visibility</p:attrName>
                                        </p:attrNameLst>
                                      </p:cBhvr>
                                      <p:to>
                                        <p:strVal val="visible"/>
                                      </p:to>
                                    </p:set>
                                    <p:animEffect transition="in" filter="checkerboard(across)">
                                      <p:cBhvr>
                                        <p:cTn id="12"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CB510A7-0949-461C-AADE-243504E543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F5F4C5F3-6A37-47C3-8BD0-B4CBD568B2B5}"/>
              </a:ext>
            </a:extLst>
          </p:cNvPr>
          <p:cNvSpPr txBox="1"/>
          <p:nvPr/>
        </p:nvSpPr>
        <p:spPr>
          <a:xfrm>
            <a:off x="1249680" y="135791"/>
            <a:ext cx="9540240"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THỰC HÀNH TIẾNG VIỆT</a:t>
            </a:r>
          </a:p>
        </p:txBody>
      </p:sp>
      <p:sp>
        <p:nvSpPr>
          <p:cNvPr id="7" name="TextBox 6">
            <a:extLst>
              <a:ext uri="{FF2B5EF4-FFF2-40B4-BE49-F238E27FC236}">
                <a16:creationId xmlns:a16="http://schemas.microsoft.com/office/drawing/2014/main" id="{1A97A375-EA97-4CFF-B874-5F8E00EF75E4}"/>
              </a:ext>
            </a:extLst>
          </p:cNvPr>
          <p:cNvSpPr txBox="1"/>
          <p:nvPr/>
        </p:nvSpPr>
        <p:spPr>
          <a:xfrm>
            <a:off x="345440" y="720566"/>
            <a:ext cx="8656320" cy="5509200"/>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200" b="1" i="0" u="sng"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rPr>
              <a:t>Bài số 2/trang 77</a:t>
            </a:r>
            <a:r>
              <a:rPr kumimoji="0" lang="en-US"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Chỉ ra biện pháp tu từ liệt kê và nêu tác dụng của biện pháp ấy trong các trường hợp sau:</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200" b="0"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c. Bà</a:t>
            </a:r>
            <a:r>
              <a:rPr kumimoji="0" lang="en-US" sz="3200" b="0" i="1" u="none" strike="noStrike" kern="1200" cap="none" spc="0" normalizeH="0" noProof="0">
                <a:ln>
                  <a:noFill/>
                </a:ln>
                <a:solidFill>
                  <a:prstClr val="black"/>
                </a:solidFill>
                <a:effectLst/>
                <a:uLnTx/>
                <a:uFillTx/>
                <a:latin typeface="Times New Roman" panose="02020603050405020304" pitchFamily="18" charset="0"/>
                <a:ea typeface="+mn-ea"/>
                <a:cs typeface="Times New Roman" panose="02020603050405020304" pitchFamily="18" charset="0"/>
              </a:rPr>
              <a:t> con xem, Đăm Săn uống không biết say, ăn không biết no, chuyện trò không biết chán. </a:t>
            </a:r>
            <a:r>
              <a:rPr kumimoji="0" lang="en-US"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(Trích</a:t>
            </a:r>
            <a:r>
              <a:rPr kumimoji="0" lang="en-US" sz="3200" b="0" i="0" u="none" strike="noStrike" kern="1200" cap="none" spc="0" normalizeH="0" noProof="0">
                <a:ln>
                  <a:noFill/>
                </a:ln>
                <a:solidFill>
                  <a:prstClr val="black"/>
                </a:solidFill>
                <a:effectLst/>
                <a:uLnTx/>
                <a:uFillTx/>
                <a:latin typeface="Times New Roman" panose="02020603050405020304" pitchFamily="18" charset="0"/>
                <a:ea typeface="+mn-ea"/>
                <a:cs typeface="Times New Roman" panose="02020603050405020304" pitchFamily="18" charset="0"/>
              </a:rPr>
              <a:t> sử thi Đăm Săn</a:t>
            </a:r>
            <a:r>
              <a:rPr kumimoji="0" lang="en-US"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-&gt; Biện pháp liệt kê:</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3200" b="1"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US" sz="3200" b="1"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uống</a:t>
            </a:r>
            <a:r>
              <a:rPr kumimoji="0" lang="en-US" sz="3200" b="1" i="1" u="none" strike="noStrike" kern="1200" cap="none" spc="0" normalizeH="0" noProof="0">
                <a:ln>
                  <a:noFill/>
                </a:ln>
                <a:solidFill>
                  <a:prstClr val="black"/>
                </a:solidFill>
                <a:effectLst/>
                <a:uLnTx/>
                <a:uFillTx/>
                <a:latin typeface="Times New Roman" panose="02020603050405020304" pitchFamily="18" charset="0"/>
                <a:ea typeface="+mn-ea"/>
                <a:cs typeface="Times New Roman" panose="02020603050405020304" pitchFamily="18" charset="0"/>
              </a:rPr>
              <a:t> không biết say… không biết chán</a:t>
            </a:r>
            <a:r>
              <a:rPr kumimoji="0" lang="vi-VN" sz="3200" b="1"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rPr>
              <a:t>diễn tả những</a:t>
            </a:r>
            <a:r>
              <a:rPr kumimoji="0" lang="en-US" sz="3200" b="0" i="0" u="none" strike="noStrike" kern="1200" cap="none" spc="0" normalizeH="0" noProof="0">
                <a:ln>
                  <a:noFill/>
                </a:ln>
                <a:solidFill>
                  <a:srgbClr val="FF0000"/>
                </a:solidFill>
                <a:effectLst/>
                <a:uLnTx/>
                <a:uFillTx/>
                <a:latin typeface="Times New Roman" panose="02020603050405020304" pitchFamily="18" charset="0"/>
                <a:ea typeface="+mn-ea"/>
                <a:cs typeface="Times New Roman" panose="02020603050405020304" pitchFamily="18" charset="0"/>
              </a:rPr>
              <a:t> điểm đặc biệt ở người anh hùng Đăm Săn, cho người đọc thấy được sự phi thường của nhân vật này.</a:t>
            </a:r>
            <a:endParaRPr kumimoji="0" lang="en-US" sz="3200" b="0" i="0" u="none"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73028363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Effect transition="in" filter="checkerboard(across)">
                                      <p:cBhvr>
                                        <p:cTn id="7" dur="500"/>
                                        <p:tgtEl>
                                          <p:spTgt spid="7">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7">
                                            <p:txEl>
                                              <p:pRg st="3" end="3"/>
                                            </p:txEl>
                                          </p:spTgt>
                                        </p:tgtEl>
                                        <p:attrNameLst>
                                          <p:attrName>style.visibility</p:attrName>
                                        </p:attrNameLst>
                                      </p:cBhvr>
                                      <p:to>
                                        <p:strVal val="visible"/>
                                      </p:to>
                                    </p:set>
                                    <p:animEffect transition="in" filter="checkerboard(across)">
                                      <p:cBhvr>
                                        <p:cTn id="12"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CB510A7-0949-461C-AADE-243504E543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F5F4C5F3-6A37-47C3-8BD0-B4CBD568B2B5}"/>
              </a:ext>
            </a:extLst>
          </p:cNvPr>
          <p:cNvSpPr txBox="1"/>
          <p:nvPr/>
        </p:nvSpPr>
        <p:spPr>
          <a:xfrm>
            <a:off x="1249680" y="135791"/>
            <a:ext cx="9540240"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THỰC HÀNH TIẾNG VIỆT</a:t>
            </a:r>
          </a:p>
        </p:txBody>
      </p:sp>
      <p:sp>
        <p:nvSpPr>
          <p:cNvPr id="7" name="TextBox 6">
            <a:extLst>
              <a:ext uri="{FF2B5EF4-FFF2-40B4-BE49-F238E27FC236}">
                <a16:creationId xmlns:a16="http://schemas.microsoft.com/office/drawing/2014/main" id="{1A97A375-EA97-4CFF-B874-5F8E00EF75E4}"/>
              </a:ext>
            </a:extLst>
          </p:cNvPr>
          <p:cNvSpPr txBox="1"/>
          <p:nvPr/>
        </p:nvSpPr>
        <p:spPr>
          <a:xfrm>
            <a:off x="345440" y="720566"/>
            <a:ext cx="8656320" cy="6001643"/>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200" b="1" i="0" u="sng"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rPr>
              <a:t>Bài số 2/trang 77</a:t>
            </a:r>
            <a:r>
              <a:rPr kumimoji="0" lang="en-US"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Chỉ ra biện pháp tu từ liệt kê và nêu tác dụng của biện pháp ấy trong các trường hợp sau:</a:t>
            </a:r>
          </a:p>
          <a:p>
            <a:pPr marL="0" marR="0" lvl="0" indent="0" algn="just" defTabSz="914400" rtl="0" eaLnBrk="1" fontAlgn="auto" latinLnBrk="0" hangingPunct="1">
              <a:lnSpc>
                <a:spcPct val="100000"/>
              </a:lnSpc>
              <a:spcBef>
                <a:spcPts val="0"/>
              </a:spcBef>
              <a:spcAft>
                <a:spcPts val="0"/>
              </a:spcAft>
              <a:buClrTx/>
              <a:buSzTx/>
              <a:buFontTx/>
              <a:buNone/>
              <a:tabLst/>
              <a:defRPr/>
            </a:pPr>
            <a:r>
              <a:rPr lang="en-US" sz="3200" i="1">
                <a:solidFill>
                  <a:prstClr val="black"/>
                </a:solidFill>
                <a:latin typeface="Times New Roman" panose="02020603050405020304" pitchFamily="18" charset="0"/>
                <a:cs typeface="Times New Roman" panose="02020603050405020304" pitchFamily="18" charset="0"/>
              </a:rPr>
              <a:t>d</a:t>
            </a:r>
            <a:r>
              <a:rPr kumimoji="0" lang="en-US" sz="3200" b="0"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Tôi</a:t>
            </a:r>
            <a:r>
              <a:rPr kumimoji="0" lang="en-US" sz="3200" b="0" i="1" u="none" strike="noStrike" kern="1200" cap="none" spc="0" normalizeH="0" noProof="0">
                <a:ln>
                  <a:noFill/>
                </a:ln>
                <a:solidFill>
                  <a:prstClr val="black"/>
                </a:solidFill>
                <a:effectLst/>
                <a:uLnTx/>
                <a:uFillTx/>
                <a:latin typeface="Times New Roman" panose="02020603050405020304" pitchFamily="18" charset="0"/>
                <a:ea typeface="+mn-ea"/>
                <a:cs typeface="Times New Roman" panose="02020603050405020304" pitchFamily="18" charset="0"/>
              </a:rPr>
              <a:t> đã cầm cây chà gạc phát rẫy mới này, tôi rạch rừng, tôi giết tê giác trong thung, giết cọp beo trên núi, giết kên kên, quạ dữ trên ngọn cây, chém ma thiêng quỷ ác trên đường đi</a:t>
            </a:r>
            <a:r>
              <a:rPr kumimoji="0" lang="en-US" sz="3200" b="0"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(Trích</a:t>
            </a:r>
            <a:r>
              <a:rPr kumimoji="0" lang="en-US" sz="3200" b="0" i="0" u="none" strike="noStrike" kern="1200" cap="none" spc="0" normalizeH="0" noProof="0">
                <a:ln>
                  <a:noFill/>
                </a:ln>
                <a:solidFill>
                  <a:prstClr val="black"/>
                </a:solidFill>
                <a:effectLst/>
                <a:uLnTx/>
                <a:uFillTx/>
                <a:latin typeface="Times New Roman" panose="02020603050405020304" pitchFamily="18" charset="0"/>
                <a:ea typeface="+mn-ea"/>
                <a:cs typeface="Times New Roman" panose="02020603050405020304" pitchFamily="18" charset="0"/>
              </a:rPr>
              <a:t> sử thi Đăm Săm</a:t>
            </a:r>
            <a:r>
              <a:rPr kumimoji="0" lang="en-US"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-&gt; Biện pháp liệt kê:</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3200" b="1"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a:t>
            </a:r>
            <a:r>
              <a:rPr kumimoji="0" lang="en-US" sz="3200" b="1"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cầm</a:t>
            </a:r>
            <a:r>
              <a:rPr kumimoji="0" lang="en-US" sz="3200" b="1" i="1" u="none" strike="noStrike" kern="1200" cap="none" spc="0" normalizeH="0" noProof="0">
                <a:ln>
                  <a:noFill/>
                </a:ln>
                <a:solidFill>
                  <a:prstClr val="black"/>
                </a:solidFill>
                <a:effectLst/>
                <a:uLnTx/>
                <a:uFillTx/>
                <a:latin typeface="Times New Roman" panose="02020603050405020304" pitchFamily="18" charset="0"/>
                <a:ea typeface="+mn-ea"/>
                <a:cs typeface="Times New Roman" panose="02020603050405020304" pitchFamily="18" charset="0"/>
              </a:rPr>
              <a:t> cây chà gạc… trên đường đi</a:t>
            </a:r>
            <a:r>
              <a:rPr kumimoji="0" lang="vi-VN" sz="3200" b="1"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3200" b="0" i="0" u="none"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rPr>
              <a:t>kể</a:t>
            </a:r>
            <a:r>
              <a:rPr kumimoji="0" lang="en-US" sz="3200" b="0" i="0" u="none" strike="noStrike" kern="1200" cap="none" spc="0" normalizeH="0" noProof="0">
                <a:ln>
                  <a:noFill/>
                </a:ln>
                <a:solidFill>
                  <a:srgbClr val="FF0000"/>
                </a:solidFill>
                <a:effectLst/>
                <a:uLnTx/>
                <a:uFillTx/>
                <a:latin typeface="Times New Roman" panose="02020603050405020304" pitchFamily="18" charset="0"/>
                <a:ea typeface="+mn-ea"/>
                <a:cs typeface="Times New Roman" panose="02020603050405020304" pitchFamily="18" charset="0"/>
              </a:rPr>
              <a:t> ra </a:t>
            </a:r>
            <a:r>
              <a:rPr kumimoji="0" lang="en-US" sz="3200" b="0" i="0" u="none"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rPr>
              <a:t>những</a:t>
            </a:r>
            <a:r>
              <a:rPr kumimoji="0" lang="en-US" sz="3200" b="0" i="0" u="none" strike="noStrike" kern="1200" cap="none" spc="0" normalizeH="0" noProof="0">
                <a:ln>
                  <a:noFill/>
                </a:ln>
                <a:solidFill>
                  <a:srgbClr val="FF0000"/>
                </a:solidFill>
                <a:effectLst/>
                <a:uLnTx/>
                <a:uFillTx/>
                <a:latin typeface="Times New Roman" panose="02020603050405020304" pitchFamily="18" charset="0"/>
                <a:ea typeface="+mn-ea"/>
                <a:cs typeface="Times New Roman" panose="02020603050405020304" pitchFamily="18" charset="0"/>
              </a:rPr>
              <a:t> hành động dũng cảm, phi thường của người anh hùng Đăm Săm.</a:t>
            </a:r>
            <a:endParaRPr kumimoji="0" lang="en-US" sz="3200" b="0" i="0" u="none"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45128827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Effect transition="in" filter="checkerboard(across)">
                                      <p:cBhvr>
                                        <p:cTn id="7" dur="500"/>
                                        <p:tgtEl>
                                          <p:spTgt spid="7">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7">
                                            <p:txEl>
                                              <p:pRg st="3" end="3"/>
                                            </p:txEl>
                                          </p:spTgt>
                                        </p:tgtEl>
                                        <p:attrNameLst>
                                          <p:attrName>style.visibility</p:attrName>
                                        </p:attrNameLst>
                                      </p:cBhvr>
                                      <p:to>
                                        <p:strVal val="visible"/>
                                      </p:to>
                                    </p:set>
                                    <p:animEffect transition="in" filter="checkerboard(across)">
                                      <p:cBhvr>
                                        <p:cTn id="12"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CB510A7-0949-461C-AADE-243504E543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F5F4C5F3-6A37-47C3-8BD0-B4CBD568B2B5}"/>
              </a:ext>
            </a:extLst>
          </p:cNvPr>
          <p:cNvSpPr txBox="1"/>
          <p:nvPr/>
        </p:nvSpPr>
        <p:spPr>
          <a:xfrm>
            <a:off x="1249680" y="135791"/>
            <a:ext cx="9540240"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THỰC HÀNH TIẾNG VIỆT</a:t>
            </a:r>
          </a:p>
        </p:txBody>
      </p:sp>
      <p:sp>
        <p:nvSpPr>
          <p:cNvPr id="7" name="TextBox 6">
            <a:extLst>
              <a:ext uri="{FF2B5EF4-FFF2-40B4-BE49-F238E27FC236}">
                <a16:creationId xmlns:a16="http://schemas.microsoft.com/office/drawing/2014/main" id="{1A97A375-EA97-4CFF-B874-5F8E00EF75E4}"/>
              </a:ext>
            </a:extLst>
          </p:cNvPr>
          <p:cNvSpPr txBox="1"/>
          <p:nvPr/>
        </p:nvSpPr>
        <p:spPr>
          <a:xfrm>
            <a:off x="345440" y="720566"/>
            <a:ext cx="8656320" cy="5016758"/>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200" b="1" i="0" u="sng"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rPr>
              <a:t>Bài số 3/trang 77</a:t>
            </a:r>
            <a:r>
              <a:rPr kumimoji="0" lang="en-US"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a:t>
            </a:r>
          </a:p>
          <a:p>
            <a:pPr lvl="0" algn="just"/>
            <a:r>
              <a:rPr lang="en-US" sz="3200" i="1">
                <a:solidFill>
                  <a:prstClr val="black"/>
                </a:solidFill>
                <a:latin typeface="Times New Roman" panose="02020603050405020304" pitchFamily="18" charset="0"/>
                <a:cs typeface="Times New Roman" panose="02020603050405020304" pitchFamily="18" charset="0"/>
              </a:rPr>
              <a:t>Một ngôn ngữ được đánh giá là phát triển khi nó ngày càng có tính chất trí tuệ hóa và quốc tế hóa. Điều này rất quan trọng khi ta đặt tiếng Việt trong bối cảnh thời đại ngày nay: thời đại của thông tin, của trí tuệ; thời đại của hội nhập khu vực, hội nhập toàn cầu. </a:t>
            </a:r>
            <a:r>
              <a:rPr kumimoji="0" lang="en-US"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(Phạm</a:t>
            </a:r>
            <a:r>
              <a:rPr kumimoji="0" lang="en-US" sz="3200" b="0" i="0" u="none" strike="noStrike" kern="1200" cap="none" spc="0" normalizeH="0" noProof="0">
                <a:ln>
                  <a:noFill/>
                </a:ln>
                <a:solidFill>
                  <a:prstClr val="black"/>
                </a:solidFill>
                <a:effectLst/>
                <a:uLnTx/>
                <a:uFillTx/>
                <a:latin typeface="Times New Roman" panose="02020603050405020304" pitchFamily="18" charset="0"/>
                <a:ea typeface="+mn-ea"/>
                <a:cs typeface="Times New Roman" panose="02020603050405020304" pitchFamily="18" charset="0"/>
              </a:rPr>
              <a:t> Văn Đồng</a:t>
            </a:r>
            <a:r>
              <a:rPr kumimoji="0" lang="en-US"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a:t>
            </a:r>
          </a:p>
          <a:p>
            <a:pPr lvl="0" algn="just"/>
            <a:r>
              <a:rPr lang="en-US" sz="3200">
                <a:solidFill>
                  <a:prstClr val="black"/>
                </a:solidFill>
                <a:latin typeface="Times New Roman" panose="02020603050405020304" pitchFamily="18" charset="0"/>
                <a:cs typeface="Times New Roman" panose="02020603050405020304" pitchFamily="18" charset="0"/>
              </a:rPr>
              <a:t>Thử đảo thứ tự các bộ phận trong những phép liệt kê trong đoạn văn trên rồi rút ra kết luận: xét về ý nghĩa, các phép liệt kê ấy có gì khác nhau?</a:t>
            </a:r>
            <a:endParaRPr kumimoji="0" lang="en-US" sz="32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59112418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atMod val="150000"/>
                <a:shade val="98000"/>
                <a:lumMod val="102000"/>
              </a:schemeClr>
            </a:gs>
            <a:gs pos="50000">
              <a:schemeClr val="bg1">
                <a:tint val="98000"/>
                <a:satMod val="130000"/>
                <a:shade val="9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useBgFill="1">
        <p:nvSpPr>
          <p:cNvPr id="13" name="Rectangle 9">
            <a:extLst>
              <a:ext uri="{FF2B5EF4-FFF2-40B4-BE49-F238E27FC236}">
                <a16:creationId xmlns:a16="http://schemas.microsoft.com/office/drawing/2014/main" id="{A2509F26-B5DC-4BA7-B476-4CB044237A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Impact" panose="020B0806030902050204"/>
              <a:ea typeface="+mn-ea"/>
              <a:cs typeface="+mn-cs"/>
            </a:endParaRPr>
          </a:p>
        </p:txBody>
      </p:sp>
      <p:sp>
        <p:nvSpPr>
          <p:cNvPr id="12" name="Rectangle 11">
            <a:extLst>
              <a:ext uri="{FF2B5EF4-FFF2-40B4-BE49-F238E27FC236}">
                <a16:creationId xmlns:a16="http://schemas.microsoft.com/office/drawing/2014/main" id="{DB103EB1-B135-4526-B883-33228FC27F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480000">
            <a:off x="815340" y="683404"/>
            <a:ext cx="10561320" cy="5404104"/>
          </a:xfrm>
          <a:prstGeom prst="rect">
            <a:avLst/>
          </a:prstGeom>
          <a:solidFill>
            <a:srgbClr val="FFFFFF"/>
          </a:solidFill>
          <a:ln w="3175" cap="sq" cmpd="thinThick">
            <a:solidFill>
              <a:srgbClr val="DDDDDD"/>
            </a:solidFill>
            <a:miter lim="800000"/>
          </a:ln>
          <a:effectLst>
            <a:outerShdw blurRad="266700" dist="1143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Impact" panose="020B0806030902050204"/>
              <a:ea typeface="+mn-ea"/>
              <a:cs typeface="+mn-cs"/>
            </a:endParaRPr>
          </a:p>
        </p:txBody>
      </p:sp>
      <p:pic>
        <p:nvPicPr>
          <p:cNvPr id="5" name="Picture 4">
            <a:extLst>
              <a:ext uri="{FF2B5EF4-FFF2-40B4-BE49-F238E27FC236}">
                <a16:creationId xmlns:a16="http://schemas.microsoft.com/office/drawing/2014/main" id="{1144A9DE-D6E6-476A-B1B0-682F94E4A2B2}"/>
              </a:ext>
            </a:extLst>
          </p:cNvPr>
          <p:cNvPicPr>
            <a:picLocks noChangeAspect="1"/>
          </p:cNvPicPr>
          <p:nvPr/>
        </p:nvPicPr>
        <p:blipFill rotWithShape="1">
          <a:blip r:embed="rId2">
            <a:extLst>
              <a:ext uri="{28A0092B-C50C-407E-A947-70E740481C1C}">
                <a14:useLocalDpi xmlns:a14="http://schemas.microsoft.com/office/drawing/2010/main" val="0"/>
              </a:ext>
            </a:extLst>
          </a:blip>
          <a:srcRect t="11163" r="1" b="5641"/>
          <a:stretch/>
        </p:blipFill>
        <p:spPr>
          <a:xfrm rot="21480000">
            <a:off x="1137837" y="1003258"/>
            <a:ext cx="9916327" cy="4764396"/>
          </a:xfrm>
          <a:prstGeom prst="rect">
            <a:avLst/>
          </a:prstGeom>
        </p:spPr>
      </p:pic>
      <p:sp>
        <p:nvSpPr>
          <p:cNvPr id="6" name="TextBox 5">
            <a:extLst>
              <a:ext uri="{FF2B5EF4-FFF2-40B4-BE49-F238E27FC236}">
                <a16:creationId xmlns:a16="http://schemas.microsoft.com/office/drawing/2014/main" id="{60C925C3-BDF5-44AB-AD34-EBDE5D1AC660}"/>
              </a:ext>
            </a:extLst>
          </p:cNvPr>
          <p:cNvSpPr txBox="1"/>
          <p:nvPr/>
        </p:nvSpPr>
        <p:spPr>
          <a:xfrm rot="21437932">
            <a:off x="3158932" y="2508293"/>
            <a:ext cx="5558319" cy="1754326"/>
          </a:xfrm>
          <a:prstGeom prst="rect">
            <a:avLst/>
          </a:prstGeom>
          <a:noFill/>
        </p:spPr>
        <p:txBody>
          <a:bodyPr wrap="square" rtlCol="0">
            <a:spAutoFit/>
          </a:bodyPr>
          <a:lstStyle/>
          <a:p>
            <a:pPr algn="ctr"/>
            <a:r>
              <a:rPr lang="en-US" sz="5400" b="1">
                <a:latin typeface="Times New Roman" panose="02020603050405020304" pitchFamily="18" charset="0"/>
                <a:cs typeface="Times New Roman" panose="02020603050405020304" pitchFamily="18" charset="0"/>
              </a:rPr>
              <a:t>1. Hoạt động</a:t>
            </a:r>
          </a:p>
          <a:p>
            <a:pPr algn="ctr"/>
            <a:r>
              <a:rPr lang="en-US" sz="5400" b="1">
                <a:latin typeface="Times New Roman" panose="02020603050405020304" pitchFamily="18" charset="0"/>
                <a:cs typeface="Times New Roman" panose="02020603050405020304" pitchFamily="18" charset="0"/>
              </a:rPr>
              <a:t>KHỞI ĐỘNG</a:t>
            </a:r>
          </a:p>
        </p:txBody>
      </p:sp>
    </p:spTree>
    <p:extLst>
      <p:ext uri="{BB962C8B-B14F-4D97-AF65-F5344CB8AC3E}">
        <p14:creationId xmlns:p14="http://schemas.microsoft.com/office/powerpoint/2010/main" val="124437716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CB510A7-0949-461C-AADE-243504E543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F5F4C5F3-6A37-47C3-8BD0-B4CBD568B2B5}"/>
              </a:ext>
            </a:extLst>
          </p:cNvPr>
          <p:cNvSpPr txBox="1"/>
          <p:nvPr/>
        </p:nvSpPr>
        <p:spPr>
          <a:xfrm>
            <a:off x="1249680" y="135791"/>
            <a:ext cx="9540240"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THỰC HÀNH TIẾNG VIỆT</a:t>
            </a:r>
          </a:p>
        </p:txBody>
      </p:sp>
      <p:sp>
        <p:nvSpPr>
          <p:cNvPr id="7" name="TextBox 6">
            <a:extLst>
              <a:ext uri="{FF2B5EF4-FFF2-40B4-BE49-F238E27FC236}">
                <a16:creationId xmlns:a16="http://schemas.microsoft.com/office/drawing/2014/main" id="{1A97A375-EA97-4CFF-B874-5F8E00EF75E4}"/>
              </a:ext>
            </a:extLst>
          </p:cNvPr>
          <p:cNvSpPr txBox="1"/>
          <p:nvPr/>
        </p:nvSpPr>
        <p:spPr>
          <a:xfrm>
            <a:off x="365760" y="720566"/>
            <a:ext cx="8636000" cy="6124754"/>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800" b="1" i="0" u="sng"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rPr>
              <a:t>Bài số 3/trang 77</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a:t>
            </a:r>
          </a:p>
          <a:p>
            <a:pPr lvl="0" algn="just"/>
            <a:r>
              <a:rPr lang="en-US" sz="2800" i="1">
                <a:solidFill>
                  <a:prstClr val="black"/>
                </a:solidFill>
                <a:latin typeface="Times New Roman" panose="02020603050405020304" pitchFamily="18" charset="0"/>
                <a:cs typeface="Times New Roman" panose="02020603050405020304" pitchFamily="18" charset="0"/>
              </a:rPr>
              <a:t>Một ngôn ngữ được đánh giá là phát triển khi nó ngày càng có tính chất trí tuệ hóa và quốc tế hóa. Điều này rất quan trọng khi ta đặt tiếng Việt trong bối cảnh thời đại ngày nay: </a:t>
            </a:r>
            <a:r>
              <a:rPr lang="en-US" sz="2800" i="1">
                <a:solidFill>
                  <a:srgbClr val="FF0000"/>
                </a:solidFill>
                <a:latin typeface="Times New Roman" panose="02020603050405020304" pitchFamily="18" charset="0"/>
                <a:cs typeface="Times New Roman" panose="02020603050405020304" pitchFamily="18" charset="0"/>
              </a:rPr>
              <a:t>thời đại của hội nhập khu vực, hội nhập toàn cầu; thời đại của thông tin, của trí tuệ;</a:t>
            </a:r>
            <a:r>
              <a:rPr lang="en-US" sz="2800" i="1">
                <a:solidFill>
                  <a:prstClr val="black"/>
                </a:solidFill>
                <a:latin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(Phạm Văn Đồng)</a:t>
            </a:r>
          </a:p>
          <a:p>
            <a:pPr marL="457200" lvl="0" indent="-457200" algn="just">
              <a:buFontTx/>
              <a:buChar char="-"/>
            </a:pPr>
            <a:r>
              <a:rPr lang="en-US" sz="2800">
                <a:solidFill>
                  <a:prstClr val="black"/>
                </a:solidFill>
                <a:latin typeface="Times New Roman" panose="02020603050405020304" pitchFamily="18" charset="0"/>
                <a:cs typeface="Times New Roman" panose="02020603050405020304" pitchFamily="18" charset="0"/>
              </a:rPr>
              <a:t>Kết luận: Xét về ý nghĩa, các phép liệt kê có sự khác biệt:</a:t>
            </a:r>
          </a:p>
          <a:p>
            <a:pPr lvl="0" algn="just"/>
            <a:r>
              <a:rPr lang="en-US" sz="2800">
                <a:solidFill>
                  <a:prstClr val="black"/>
                </a:solidFill>
                <a:latin typeface="Times New Roman" panose="02020603050405020304" pitchFamily="18" charset="0"/>
                <a:cs typeface="Times New Roman" panose="02020603050405020304" pitchFamily="18" charset="0"/>
              </a:rPr>
              <a:t>+ </a:t>
            </a:r>
            <a:r>
              <a:rPr lang="vi-VN" sz="2800">
                <a:solidFill>
                  <a:prstClr val="black"/>
                </a:solidFill>
                <a:latin typeface="Times New Roman" panose="02020603050405020304" pitchFamily="18" charset="0"/>
                <a:cs typeface="Times New Roman" panose="02020603050405020304" pitchFamily="18" charset="0"/>
              </a:rPr>
              <a:t>Phép liệt kê trong câu gốc: đảm bảo được tính lô-gíc, thứ tự các bộ phận được sắp xếp theo cặp và theo trình tự tăng tiến.</a:t>
            </a:r>
          </a:p>
          <a:p>
            <a:pPr lvl="0" algn="just"/>
            <a:r>
              <a:rPr lang="en-US" sz="2800">
                <a:solidFill>
                  <a:prstClr val="black"/>
                </a:solidFill>
                <a:latin typeface="Times New Roman" panose="02020603050405020304" pitchFamily="18" charset="0"/>
                <a:cs typeface="Times New Roman" panose="02020603050405020304" pitchFamily="18" charset="0"/>
              </a:rPr>
              <a:t>+ </a:t>
            </a:r>
            <a:r>
              <a:rPr lang="vi-VN" sz="2800">
                <a:solidFill>
                  <a:prstClr val="black"/>
                </a:solidFill>
                <a:latin typeface="Times New Roman" panose="02020603050405020304" pitchFamily="18" charset="0"/>
                <a:cs typeface="Times New Roman" panose="02020603050405020304" pitchFamily="18" charset="0"/>
              </a:rPr>
              <a:t>Phép liệt kê khi đã đảo thứ tự các bộ phận: thứ tự các phần không đảm bảo được tính lô-gíc, cái trước bao trùm cái sau.</a:t>
            </a:r>
          </a:p>
        </p:txBody>
      </p:sp>
    </p:spTree>
    <p:extLst>
      <p:ext uri="{BB962C8B-B14F-4D97-AF65-F5344CB8AC3E}">
        <p14:creationId xmlns:p14="http://schemas.microsoft.com/office/powerpoint/2010/main" val="344139686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Effect transition="in" filter="checkerboard(across)">
                                      <p:cBhvr>
                                        <p:cTn id="7" dur="500"/>
                                        <p:tgtEl>
                                          <p:spTgt spid="7">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7">
                                            <p:txEl>
                                              <p:pRg st="3" end="3"/>
                                            </p:txEl>
                                          </p:spTgt>
                                        </p:tgtEl>
                                        <p:attrNameLst>
                                          <p:attrName>style.visibility</p:attrName>
                                        </p:attrNameLst>
                                      </p:cBhvr>
                                      <p:to>
                                        <p:strVal val="visible"/>
                                      </p:to>
                                    </p:set>
                                    <p:animEffect transition="in" filter="checkerboard(across)">
                                      <p:cBhvr>
                                        <p:cTn id="12" dur="500"/>
                                        <p:tgtEl>
                                          <p:spTgt spid="7">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7">
                                            <p:txEl>
                                              <p:pRg st="4" end="4"/>
                                            </p:txEl>
                                          </p:spTgt>
                                        </p:tgtEl>
                                        <p:attrNameLst>
                                          <p:attrName>style.visibility</p:attrName>
                                        </p:attrNameLst>
                                      </p:cBhvr>
                                      <p:to>
                                        <p:strVal val="visible"/>
                                      </p:to>
                                    </p:set>
                                    <p:animEffect transition="in" filter="checkerboard(across)">
                                      <p:cBhvr>
                                        <p:cTn id="17"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atMod val="150000"/>
                <a:shade val="98000"/>
                <a:lumMod val="102000"/>
              </a:schemeClr>
            </a:gs>
            <a:gs pos="50000">
              <a:schemeClr val="bg1">
                <a:tint val="98000"/>
                <a:satMod val="130000"/>
                <a:shade val="9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useBgFill="1">
        <p:nvSpPr>
          <p:cNvPr id="13" name="Rectangle 9">
            <a:extLst>
              <a:ext uri="{FF2B5EF4-FFF2-40B4-BE49-F238E27FC236}">
                <a16:creationId xmlns:a16="http://schemas.microsoft.com/office/drawing/2014/main" id="{A2509F26-B5DC-4BA7-B476-4CB044237A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Impact" panose="020B0806030902050204"/>
              <a:ea typeface="+mn-ea"/>
              <a:cs typeface="+mn-cs"/>
            </a:endParaRPr>
          </a:p>
        </p:txBody>
      </p:sp>
      <p:sp>
        <p:nvSpPr>
          <p:cNvPr id="12" name="Rectangle 11">
            <a:extLst>
              <a:ext uri="{FF2B5EF4-FFF2-40B4-BE49-F238E27FC236}">
                <a16:creationId xmlns:a16="http://schemas.microsoft.com/office/drawing/2014/main" id="{DB103EB1-B135-4526-B883-33228FC27F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480000">
            <a:off x="815340" y="683404"/>
            <a:ext cx="10561320" cy="5404104"/>
          </a:xfrm>
          <a:prstGeom prst="rect">
            <a:avLst/>
          </a:prstGeom>
          <a:solidFill>
            <a:srgbClr val="FFFFFF"/>
          </a:solidFill>
          <a:ln w="3175" cap="sq" cmpd="thinThick">
            <a:solidFill>
              <a:srgbClr val="DDDDDD"/>
            </a:solidFill>
            <a:miter lim="800000"/>
          </a:ln>
          <a:effectLst>
            <a:outerShdw blurRad="266700" dist="1143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Impact" panose="020B0806030902050204"/>
              <a:ea typeface="+mn-ea"/>
              <a:cs typeface="+mn-cs"/>
            </a:endParaRPr>
          </a:p>
        </p:txBody>
      </p:sp>
      <p:pic>
        <p:nvPicPr>
          <p:cNvPr id="5" name="Picture 4">
            <a:extLst>
              <a:ext uri="{FF2B5EF4-FFF2-40B4-BE49-F238E27FC236}">
                <a16:creationId xmlns:a16="http://schemas.microsoft.com/office/drawing/2014/main" id="{1144A9DE-D6E6-476A-B1B0-682F94E4A2B2}"/>
              </a:ext>
            </a:extLst>
          </p:cNvPr>
          <p:cNvPicPr>
            <a:picLocks noChangeAspect="1"/>
          </p:cNvPicPr>
          <p:nvPr/>
        </p:nvPicPr>
        <p:blipFill rotWithShape="1">
          <a:blip r:embed="rId2">
            <a:extLst>
              <a:ext uri="{28A0092B-C50C-407E-A947-70E740481C1C}">
                <a14:useLocalDpi xmlns:a14="http://schemas.microsoft.com/office/drawing/2010/main" val="0"/>
              </a:ext>
            </a:extLst>
          </a:blip>
          <a:srcRect t="11163" r="1" b="5641"/>
          <a:stretch/>
        </p:blipFill>
        <p:spPr>
          <a:xfrm rot="21480000">
            <a:off x="1137837" y="1003258"/>
            <a:ext cx="9916327" cy="4764396"/>
          </a:xfrm>
          <a:prstGeom prst="rect">
            <a:avLst/>
          </a:prstGeom>
        </p:spPr>
      </p:pic>
      <p:sp>
        <p:nvSpPr>
          <p:cNvPr id="6" name="TextBox 5">
            <a:extLst>
              <a:ext uri="{FF2B5EF4-FFF2-40B4-BE49-F238E27FC236}">
                <a16:creationId xmlns:a16="http://schemas.microsoft.com/office/drawing/2014/main" id="{60C925C3-BDF5-44AB-AD34-EBDE5D1AC660}"/>
              </a:ext>
            </a:extLst>
          </p:cNvPr>
          <p:cNvSpPr txBox="1"/>
          <p:nvPr/>
        </p:nvSpPr>
        <p:spPr>
          <a:xfrm rot="21437932">
            <a:off x="3158932" y="2508293"/>
            <a:ext cx="5558319" cy="175432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4. Hoạt động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VẬN DỤNG</a:t>
            </a:r>
          </a:p>
        </p:txBody>
      </p:sp>
    </p:spTree>
    <p:extLst>
      <p:ext uri="{BB962C8B-B14F-4D97-AF65-F5344CB8AC3E}">
        <p14:creationId xmlns:p14="http://schemas.microsoft.com/office/powerpoint/2010/main" val="362542837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CB510A7-0949-461C-AADE-243504E543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F5F4C5F3-6A37-47C3-8BD0-B4CBD568B2B5}"/>
              </a:ext>
            </a:extLst>
          </p:cNvPr>
          <p:cNvSpPr txBox="1"/>
          <p:nvPr/>
        </p:nvSpPr>
        <p:spPr>
          <a:xfrm>
            <a:off x="1325880" y="67896"/>
            <a:ext cx="9540240"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THỰC HÀNH TIẾNG VIỆT</a:t>
            </a:r>
          </a:p>
        </p:txBody>
      </p:sp>
      <p:sp>
        <p:nvSpPr>
          <p:cNvPr id="7" name="TextBox 6">
            <a:extLst>
              <a:ext uri="{FF2B5EF4-FFF2-40B4-BE49-F238E27FC236}">
                <a16:creationId xmlns:a16="http://schemas.microsoft.com/office/drawing/2014/main" id="{1A97A375-EA97-4CFF-B874-5F8E00EF75E4}"/>
              </a:ext>
            </a:extLst>
          </p:cNvPr>
          <p:cNvSpPr txBox="1"/>
          <p:nvPr/>
        </p:nvSpPr>
        <p:spPr>
          <a:xfrm>
            <a:off x="365760" y="720566"/>
            <a:ext cx="11663680" cy="255454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200" b="1" i="0" u="sng" strike="noStrike" kern="1200" cap="none" spc="0" normalizeH="0" baseline="0" noProof="0">
                <a:ln>
                  <a:noFill/>
                </a:ln>
                <a:solidFill>
                  <a:srgbClr val="FF0000"/>
                </a:solidFill>
                <a:effectLst/>
                <a:uLnTx/>
                <a:uFillTx/>
                <a:latin typeface="Times New Roman" panose="02020603050405020304" pitchFamily="18" charset="0"/>
                <a:cs typeface="Times New Roman" panose="02020603050405020304" pitchFamily="18" charset="0"/>
              </a:rPr>
              <a:t>BÀI</a:t>
            </a:r>
            <a:r>
              <a:rPr kumimoji="0" lang="en-US" sz="3200" b="1" i="0" u="sng" strike="noStrike" kern="1200" cap="none" spc="0" normalizeH="0" noProof="0">
                <a:ln>
                  <a:noFill/>
                </a:ln>
                <a:solidFill>
                  <a:srgbClr val="FF0000"/>
                </a:solidFill>
                <a:effectLst/>
                <a:uLnTx/>
                <a:uFillTx/>
                <a:latin typeface="Times New Roman" panose="02020603050405020304" pitchFamily="18" charset="0"/>
                <a:cs typeface="Times New Roman" panose="02020603050405020304" pitchFamily="18" charset="0"/>
              </a:rPr>
              <a:t> TẬP VIẾT NGẮN</a:t>
            </a:r>
            <a:endParaRPr kumimoji="0" lang="en-US" sz="32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a:p>
            <a:pPr lvl="0" algn="just"/>
            <a:endParaRPr lang="en-US" sz="3200" i="1">
              <a:solidFill>
                <a:prstClr val="black"/>
              </a:solidFill>
              <a:latin typeface="Times New Roman" panose="02020603050405020304" pitchFamily="18" charset="0"/>
              <a:cs typeface="Times New Roman" panose="02020603050405020304" pitchFamily="18" charset="0"/>
            </a:endParaRPr>
          </a:p>
          <a:p>
            <a:pPr lvl="0" algn="just"/>
            <a:r>
              <a:rPr lang="vi-VN" sz="3200" i="1">
                <a:solidFill>
                  <a:prstClr val="black"/>
                </a:solidFill>
                <a:latin typeface="Times New Roman" panose="02020603050405020304" pitchFamily="18" charset="0"/>
                <a:cs typeface="Times New Roman" panose="02020603050405020304" pitchFamily="18" charset="0"/>
              </a:rPr>
              <a:t>Viết đoạn văn (khoảng 150 đến 200 chữ) kể ấn tượng của bạn về một vùng đất/ nhân vật trong tác phẩm văn học. Trong đoạn văn đó có sử dụng biện pháp tu từ chêm xen, liệt kê.</a:t>
            </a:r>
            <a:endParaRPr kumimoji="0" lang="vi-VN" sz="32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375017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atMod val="150000"/>
                <a:shade val="98000"/>
                <a:lumMod val="102000"/>
              </a:schemeClr>
            </a:gs>
            <a:gs pos="50000">
              <a:schemeClr val="bg1">
                <a:tint val="98000"/>
                <a:satMod val="130000"/>
                <a:shade val="9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useBgFill="1">
        <p:nvSpPr>
          <p:cNvPr id="13" name="Rectangle 9">
            <a:extLst>
              <a:ext uri="{FF2B5EF4-FFF2-40B4-BE49-F238E27FC236}">
                <a16:creationId xmlns:a16="http://schemas.microsoft.com/office/drawing/2014/main" id="{A2509F26-B5DC-4BA7-B476-4CB044237A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Impact" panose="020B0806030902050204"/>
              <a:ea typeface="+mn-ea"/>
              <a:cs typeface="+mn-cs"/>
            </a:endParaRPr>
          </a:p>
        </p:txBody>
      </p:sp>
      <p:sp>
        <p:nvSpPr>
          <p:cNvPr id="12" name="Rectangle 11">
            <a:extLst>
              <a:ext uri="{FF2B5EF4-FFF2-40B4-BE49-F238E27FC236}">
                <a16:creationId xmlns:a16="http://schemas.microsoft.com/office/drawing/2014/main" id="{DB103EB1-B135-4526-B883-33228FC27F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480000">
            <a:off x="815340" y="683404"/>
            <a:ext cx="10561320" cy="5404104"/>
          </a:xfrm>
          <a:prstGeom prst="rect">
            <a:avLst/>
          </a:prstGeom>
          <a:solidFill>
            <a:srgbClr val="FFFFFF"/>
          </a:solidFill>
          <a:ln w="3175" cap="sq" cmpd="thinThick">
            <a:solidFill>
              <a:srgbClr val="DDDDDD"/>
            </a:solidFill>
            <a:miter lim="800000"/>
          </a:ln>
          <a:effectLst>
            <a:outerShdw blurRad="266700" dist="1143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Impact" panose="020B0806030902050204"/>
              <a:ea typeface="+mn-ea"/>
              <a:cs typeface="+mn-cs"/>
            </a:endParaRPr>
          </a:p>
        </p:txBody>
      </p:sp>
      <p:pic>
        <p:nvPicPr>
          <p:cNvPr id="5" name="Picture 4">
            <a:extLst>
              <a:ext uri="{FF2B5EF4-FFF2-40B4-BE49-F238E27FC236}">
                <a16:creationId xmlns:a16="http://schemas.microsoft.com/office/drawing/2014/main" id="{1144A9DE-D6E6-476A-B1B0-682F94E4A2B2}"/>
              </a:ext>
            </a:extLst>
          </p:cNvPr>
          <p:cNvPicPr>
            <a:picLocks noChangeAspect="1"/>
          </p:cNvPicPr>
          <p:nvPr/>
        </p:nvPicPr>
        <p:blipFill rotWithShape="1">
          <a:blip r:embed="rId2">
            <a:extLst>
              <a:ext uri="{28A0092B-C50C-407E-A947-70E740481C1C}">
                <a14:useLocalDpi xmlns:a14="http://schemas.microsoft.com/office/drawing/2010/main" val="0"/>
              </a:ext>
            </a:extLst>
          </a:blip>
          <a:srcRect t="11163" r="1" b="5641"/>
          <a:stretch/>
        </p:blipFill>
        <p:spPr>
          <a:xfrm rot="21480000">
            <a:off x="1137837" y="1003258"/>
            <a:ext cx="9916327" cy="4764396"/>
          </a:xfrm>
          <a:prstGeom prst="rect">
            <a:avLst/>
          </a:prstGeom>
        </p:spPr>
      </p:pic>
      <p:sp>
        <p:nvSpPr>
          <p:cNvPr id="6" name="TextBox 5">
            <a:extLst>
              <a:ext uri="{FF2B5EF4-FFF2-40B4-BE49-F238E27FC236}">
                <a16:creationId xmlns:a16="http://schemas.microsoft.com/office/drawing/2014/main" id="{60C925C3-BDF5-44AB-AD34-EBDE5D1AC660}"/>
              </a:ext>
            </a:extLst>
          </p:cNvPr>
          <p:cNvSpPr txBox="1"/>
          <p:nvPr/>
        </p:nvSpPr>
        <p:spPr>
          <a:xfrm rot="21437932">
            <a:off x="3158932" y="2508293"/>
            <a:ext cx="5558319" cy="175432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5. Hoạt động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5400" b="1">
                <a:solidFill>
                  <a:prstClr val="black"/>
                </a:solidFill>
                <a:latin typeface="Times New Roman" panose="02020603050405020304" pitchFamily="18" charset="0"/>
                <a:cs typeface="Times New Roman" panose="02020603050405020304" pitchFamily="18" charset="0"/>
              </a:rPr>
              <a:t>CỦNG CỐ</a:t>
            </a:r>
            <a:endParaRPr kumimoji="0" lang="en-US" sz="54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27961856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CB510A7-0949-461C-AADE-243504E543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ectangle: Rounded Corners 3">
            <a:extLst>
              <a:ext uri="{FF2B5EF4-FFF2-40B4-BE49-F238E27FC236}">
                <a16:creationId xmlns:a16="http://schemas.microsoft.com/office/drawing/2014/main" id="{51070790-21F3-428E-A8D1-E11D07883801}"/>
              </a:ext>
            </a:extLst>
          </p:cNvPr>
          <p:cNvSpPr/>
          <p:nvPr/>
        </p:nvSpPr>
        <p:spPr>
          <a:xfrm>
            <a:off x="574675" y="2492881"/>
            <a:ext cx="3830320" cy="5232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Biện pháp tu từ</a:t>
            </a:r>
          </a:p>
        </p:txBody>
      </p:sp>
      <p:sp>
        <p:nvSpPr>
          <p:cNvPr id="9" name="Rectangle: Rounded Corners 8">
            <a:extLst>
              <a:ext uri="{FF2B5EF4-FFF2-40B4-BE49-F238E27FC236}">
                <a16:creationId xmlns:a16="http://schemas.microsoft.com/office/drawing/2014/main" id="{7394DCA5-442A-48EF-B1E5-27C7987B029F}"/>
              </a:ext>
            </a:extLst>
          </p:cNvPr>
          <p:cNvSpPr/>
          <p:nvPr/>
        </p:nvSpPr>
        <p:spPr>
          <a:xfrm>
            <a:off x="6516846" y="2492881"/>
            <a:ext cx="3830320" cy="5232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Dấu hiệu nhận biết</a:t>
            </a:r>
          </a:p>
        </p:txBody>
      </p:sp>
      <p:sp>
        <p:nvSpPr>
          <p:cNvPr id="11" name="TextBox 10">
            <a:extLst>
              <a:ext uri="{FF2B5EF4-FFF2-40B4-BE49-F238E27FC236}">
                <a16:creationId xmlns:a16="http://schemas.microsoft.com/office/drawing/2014/main" id="{F6C5885A-3862-422F-B206-6FCC7A27AC0E}"/>
              </a:ext>
            </a:extLst>
          </p:cNvPr>
          <p:cNvSpPr txBox="1"/>
          <p:nvPr/>
        </p:nvSpPr>
        <p:spPr>
          <a:xfrm>
            <a:off x="314960" y="748843"/>
            <a:ext cx="11643360" cy="954107"/>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Em rút ra được những lưu ý gì khi sử dụng hiểu biết về biện pháp tu từ chêm xen, liệt kê trong khi đọc và viết VB?</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12" name="Rectangle: Rounded Corners 11">
            <a:extLst>
              <a:ext uri="{FF2B5EF4-FFF2-40B4-BE49-F238E27FC236}">
                <a16:creationId xmlns:a16="http://schemas.microsoft.com/office/drawing/2014/main" id="{63F438F5-9003-4916-A9BF-CD8D291CE256}"/>
              </a:ext>
            </a:extLst>
          </p:cNvPr>
          <p:cNvSpPr/>
          <p:nvPr/>
        </p:nvSpPr>
        <p:spPr>
          <a:xfrm>
            <a:off x="655955" y="3757255"/>
            <a:ext cx="3830320" cy="523220"/>
          </a:xfrm>
          <a:prstGeom prst="roundRect">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Chêm xen</a:t>
            </a:r>
          </a:p>
        </p:txBody>
      </p:sp>
      <p:sp>
        <p:nvSpPr>
          <p:cNvPr id="13" name="Rectangle: Rounded Corners 12">
            <a:extLst>
              <a:ext uri="{FF2B5EF4-FFF2-40B4-BE49-F238E27FC236}">
                <a16:creationId xmlns:a16="http://schemas.microsoft.com/office/drawing/2014/main" id="{ED458C56-B248-4F9A-9184-F65C7F570673}"/>
              </a:ext>
            </a:extLst>
          </p:cNvPr>
          <p:cNvSpPr/>
          <p:nvPr/>
        </p:nvSpPr>
        <p:spPr>
          <a:xfrm>
            <a:off x="574675" y="5108883"/>
            <a:ext cx="3830320" cy="523220"/>
          </a:xfrm>
          <a:prstGeom prst="roundRect">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Liệt kê</a:t>
            </a:r>
          </a:p>
        </p:txBody>
      </p:sp>
      <p:sp>
        <p:nvSpPr>
          <p:cNvPr id="14" name="Rectangle: Rounded Corners 13">
            <a:extLst>
              <a:ext uri="{FF2B5EF4-FFF2-40B4-BE49-F238E27FC236}">
                <a16:creationId xmlns:a16="http://schemas.microsoft.com/office/drawing/2014/main" id="{B7D3132F-ACD6-41E0-8ABD-69F19E08AB31}"/>
              </a:ext>
            </a:extLst>
          </p:cNvPr>
          <p:cNvSpPr/>
          <p:nvPr/>
        </p:nvSpPr>
        <p:spPr>
          <a:xfrm>
            <a:off x="4773612" y="3260218"/>
            <a:ext cx="7316788" cy="1591798"/>
          </a:xfrm>
          <a:prstGeom prst="roundRect">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8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Đặt giữa câu, có khi được đặt cuối câu, được đánh dấu bằng dấu gạch ngang, dấu ngoặc đơn hoặc dấu phẩy.</a:t>
            </a:r>
            <a:endParaRPr kumimoji="0" lang="en-US" sz="28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15" name="Rectangle: Rounded Corners 14">
            <a:extLst>
              <a:ext uri="{FF2B5EF4-FFF2-40B4-BE49-F238E27FC236}">
                <a16:creationId xmlns:a16="http://schemas.microsoft.com/office/drawing/2014/main" id="{0D48B3B0-D22E-4881-B5FF-22E097365FB2}"/>
              </a:ext>
            </a:extLst>
          </p:cNvPr>
          <p:cNvSpPr/>
          <p:nvPr/>
        </p:nvSpPr>
        <p:spPr>
          <a:xfrm>
            <a:off x="4773612" y="4852016"/>
            <a:ext cx="7418388" cy="1036953"/>
          </a:xfrm>
          <a:prstGeom prst="roundRect">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8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Những từ ngữ chỉ chuỗi đối tượng được liệt kê có thể đặt ở giữa hoặc cuối câu.</a:t>
            </a:r>
            <a:endParaRPr kumimoji="0" lang="en-US" sz="28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16" name="TextBox 15">
            <a:extLst>
              <a:ext uri="{FF2B5EF4-FFF2-40B4-BE49-F238E27FC236}">
                <a16:creationId xmlns:a16="http://schemas.microsoft.com/office/drawing/2014/main" id="{38E87DED-17DE-4892-807A-1153C7C9DDAA}"/>
              </a:ext>
            </a:extLst>
          </p:cNvPr>
          <p:cNvSpPr txBox="1"/>
          <p:nvPr/>
        </p:nvSpPr>
        <p:spPr>
          <a:xfrm>
            <a:off x="3461623" y="1707369"/>
            <a:ext cx="6888480"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rPr>
              <a:t>Khi </a:t>
            </a:r>
            <a:r>
              <a:rPr lang="en-US" sz="2800" b="1" noProof="0">
                <a:solidFill>
                  <a:srgbClr val="FF0000"/>
                </a:solidFill>
                <a:latin typeface="Times New Roman" panose="02020603050405020304" pitchFamily="18" charset="0"/>
                <a:cs typeface="Times New Roman" panose="02020603050405020304" pitchFamily="18" charset="0"/>
              </a:rPr>
              <a:t>đọc</a:t>
            </a:r>
            <a:r>
              <a:rPr kumimoji="0" lang="en-US" sz="2800" b="1" i="0" u="none"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rPr>
              <a:t>, cần l</a:t>
            </a:r>
            <a:r>
              <a:rPr kumimoji="0" lang="vi-VN" sz="2800" b="1" i="0" u="none"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rPr>
              <a:t>ư</a:t>
            </a:r>
            <a:r>
              <a:rPr kumimoji="0" lang="en-US" sz="2800" b="1" i="0" u="none"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rPr>
              <a:t>u ý dấu hiệu nhận biết</a:t>
            </a:r>
          </a:p>
        </p:txBody>
      </p:sp>
      <p:sp>
        <p:nvSpPr>
          <p:cNvPr id="17" name="TextBox 16">
            <a:extLst>
              <a:ext uri="{FF2B5EF4-FFF2-40B4-BE49-F238E27FC236}">
                <a16:creationId xmlns:a16="http://schemas.microsoft.com/office/drawing/2014/main" id="{B58D0523-9A35-4C60-B257-62BFED268FF3}"/>
              </a:ext>
            </a:extLst>
          </p:cNvPr>
          <p:cNvSpPr txBox="1"/>
          <p:nvPr/>
        </p:nvSpPr>
        <p:spPr>
          <a:xfrm>
            <a:off x="528320" y="3142003"/>
            <a:ext cx="11663680" cy="1569660"/>
          </a:xfrm>
          <a:prstGeom prst="rect">
            <a:avLst/>
          </a:prstGeom>
          <a:noFill/>
        </p:spPr>
        <p:txBody>
          <a:bodyPr wrap="square" rtlCol="0">
            <a:spAutoFit/>
          </a:bodyPr>
          <a:lstStyle/>
          <a:p>
            <a:pPr lvl="0"/>
            <a:r>
              <a:rPr lang="vi-VN" sz="3200" b="1">
                <a:solidFill>
                  <a:srgbClr val="FF0000"/>
                </a:solidFill>
                <a:latin typeface="Times New Roman" panose="02020603050405020304" pitchFamily="18" charset="0"/>
                <a:cs typeface="Times New Roman" panose="02020603050405020304" pitchFamily="18" charset="0"/>
              </a:rPr>
              <a:t>Biện pháp tu từ chêm xen, liệt kê hỗ trợ tốt cho quá trình đọc suy luận, nắm bắt được thông tin một cách chính xác, hiểu được cảm xúc được thể hiện trong VB.</a:t>
            </a:r>
            <a:endParaRPr kumimoji="0" lang="en-US" sz="3200" b="1" i="0" u="none" strike="noStrike" kern="1200" cap="none" spc="0" normalizeH="0" baseline="0" noProof="0">
              <a:ln>
                <a:noFill/>
              </a:ln>
              <a:solidFill>
                <a:srgbClr val="FF0000"/>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716446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checkerboard(across)">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checkerboard(across)">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checkerboard(across)">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checkerboard(across)">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checkerboard(across)">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checkerboard(across)">
                                      <p:cBhvr>
                                        <p:cTn id="37" dur="500"/>
                                        <p:tgtEl>
                                          <p:spTgt spid="15"/>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xit" presetSubtype="10" fill="hold" grpId="1" nodeType="clickEffect">
                                  <p:stCondLst>
                                    <p:cond delay="0"/>
                                  </p:stCondLst>
                                  <p:childTnLst>
                                    <p:animEffect transition="out" filter="checkerboard(across)">
                                      <p:cBhvr>
                                        <p:cTn id="41" dur="500"/>
                                        <p:tgtEl>
                                          <p:spTgt spid="4"/>
                                        </p:tgtEl>
                                      </p:cBhvr>
                                    </p:animEffect>
                                    <p:set>
                                      <p:cBhvr>
                                        <p:cTn id="42" dur="1" fill="hold">
                                          <p:stCondLst>
                                            <p:cond delay="499"/>
                                          </p:stCondLst>
                                        </p:cTn>
                                        <p:tgtEl>
                                          <p:spTgt spid="4"/>
                                        </p:tgtEl>
                                        <p:attrNameLst>
                                          <p:attrName>style.visibility</p:attrName>
                                        </p:attrNameLst>
                                      </p:cBhvr>
                                      <p:to>
                                        <p:strVal val="hidden"/>
                                      </p:to>
                                    </p:set>
                                  </p:childTnLst>
                                </p:cTn>
                              </p:par>
                              <p:par>
                                <p:cTn id="43" presetID="5" presetClass="exit" presetSubtype="10" fill="hold" grpId="1" nodeType="withEffect">
                                  <p:stCondLst>
                                    <p:cond delay="0"/>
                                  </p:stCondLst>
                                  <p:childTnLst>
                                    <p:animEffect transition="out" filter="checkerboard(across)">
                                      <p:cBhvr>
                                        <p:cTn id="44" dur="500"/>
                                        <p:tgtEl>
                                          <p:spTgt spid="9"/>
                                        </p:tgtEl>
                                      </p:cBhvr>
                                    </p:animEffect>
                                    <p:set>
                                      <p:cBhvr>
                                        <p:cTn id="45" dur="1" fill="hold">
                                          <p:stCondLst>
                                            <p:cond delay="499"/>
                                          </p:stCondLst>
                                        </p:cTn>
                                        <p:tgtEl>
                                          <p:spTgt spid="9"/>
                                        </p:tgtEl>
                                        <p:attrNameLst>
                                          <p:attrName>style.visibility</p:attrName>
                                        </p:attrNameLst>
                                      </p:cBhvr>
                                      <p:to>
                                        <p:strVal val="hidden"/>
                                      </p:to>
                                    </p:set>
                                  </p:childTnLst>
                                </p:cTn>
                              </p:par>
                              <p:par>
                                <p:cTn id="46" presetID="5" presetClass="exit" presetSubtype="10" fill="hold" grpId="1" nodeType="withEffect">
                                  <p:stCondLst>
                                    <p:cond delay="0"/>
                                  </p:stCondLst>
                                  <p:childTnLst>
                                    <p:animEffect transition="out" filter="checkerboard(across)">
                                      <p:cBhvr>
                                        <p:cTn id="47" dur="500"/>
                                        <p:tgtEl>
                                          <p:spTgt spid="12"/>
                                        </p:tgtEl>
                                      </p:cBhvr>
                                    </p:animEffect>
                                    <p:set>
                                      <p:cBhvr>
                                        <p:cTn id="48" dur="1" fill="hold">
                                          <p:stCondLst>
                                            <p:cond delay="499"/>
                                          </p:stCondLst>
                                        </p:cTn>
                                        <p:tgtEl>
                                          <p:spTgt spid="12"/>
                                        </p:tgtEl>
                                        <p:attrNameLst>
                                          <p:attrName>style.visibility</p:attrName>
                                        </p:attrNameLst>
                                      </p:cBhvr>
                                      <p:to>
                                        <p:strVal val="hidden"/>
                                      </p:to>
                                    </p:set>
                                  </p:childTnLst>
                                </p:cTn>
                              </p:par>
                              <p:par>
                                <p:cTn id="49" presetID="5" presetClass="exit" presetSubtype="10" fill="hold" grpId="1" nodeType="withEffect">
                                  <p:stCondLst>
                                    <p:cond delay="0"/>
                                  </p:stCondLst>
                                  <p:childTnLst>
                                    <p:animEffect transition="out" filter="checkerboard(across)">
                                      <p:cBhvr>
                                        <p:cTn id="50" dur="500"/>
                                        <p:tgtEl>
                                          <p:spTgt spid="14"/>
                                        </p:tgtEl>
                                      </p:cBhvr>
                                    </p:animEffect>
                                    <p:set>
                                      <p:cBhvr>
                                        <p:cTn id="51" dur="1" fill="hold">
                                          <p:stCondLst>
                                            <p:cond delay="499"/>
                                          </p:stCondLst>
                                        </p:cTn>
                                        <p:tgtEl>
                                          <p:spTgt spid="14"/>
                                        </p:tgtEl>
                                        <p:attrNameLst>
                                          <p:attrName>style.visibility</p:attrName>
                                        </p:attrNameLst>
                                      </p:cBhvr>
                                      <p:to>
                                        <p:strVal val="hidden"/>
                                      </p:to>
                                    </p:set>
                                  </p:childTnLst>
                                </p:cTn>
                              </p:par>
                              <p:par>
                                <p:cTn id="52" presetID="5" presetClass="exit" presetSubtype="10" fill="hold" grpId="1" nodeType="withEffect">
                                  <p:stCondLst>
                                    <p:cond delay="0"/>
                                  </p:stCondLst>
                                  <p:childTnLst>
                                    <p:animEffect transition="out" filter="checkerboard(across)">
                                      <p:cBhvr>
                                        <p:cTn id="53" dur="500"/>
                                        <p:tgtEl>
                                          <p:spTgt spid="13"/>
                                        </p:tgtEl>
                                      </p:cBhvr>
                                    </p:animEffect>
                                    <p:set>
                                      <p:cBhvr>
                                        <p:cTn id="54" dur="1" fill="hold">
                                          <p:stCondLst>
                                            <p:cond delay="499"/>
                                          </p:stCondLst>
                                        </p:cTn>
                                        <p:tgtEl>
                                          <p:spTgt spid="13"/>
                                        </p:tgtEl>
                                        <p:attrNameLst>
                                          <p:attrName>style.visibility</p:attrName>
                                        </p:attrNameLst>
                                      </p:cBhvr>
                                      <p:to>
                                        <p:strVal val="hidden"/>
                                      </p:to>
                                    </p:set>
                                  </p:childTnLst>
                                </p:cTn>
                              </p:par>
                              <p:par>
                                <p:cTn id="55" presetID="5" presetClass="exit" presetSubtype="10" fill="hold" grpId="1" nodeType="withEffect">
                                  <p:stCondLst>
                                    <p:cond delay="0"/>
                                  </p:stCondLst>
                                  <p:childTnLst>
                                    <p:animEffect transition="out" filter="checkerboard(across)">
                                      <p:cBhvr>
                                        <p:cTn id="56" dur="500"/>
                                        <p:tgtEl>
                                          <p:spTgt spid="15"/>
                                        </p:tgtEl>
                                      </p:cBhvr>
                                    </p:animEffect>
                                    <p:set>
                                      <p:cBhvr>
                                        <p:cTn id="57" dur="1" fill="hold">
                                          <p:stCondLst>
                                            <p:cond delay="499"/>
                                          </p:stCondLst>
                                        </p:cTn>
                                        <p:tgtEl>
                                          <p:spTgt spid="15"/>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5" presetClass="entr" presetSubtype="10" fill="hold" grpId="0" nodeType="clickEffect">
                                  <p:stCondLst>
                                    <p:cond delay="0"/>
                                  </p:stCondLst>
                                  <p:childTnLst>
                                    <p:set>
                                      <p:cBhvr>
                                        <p:cTn id="61" dur="1" fill="hold">
                                          <p:stCondLst>
                                            <p:cond delay="0"/>
                                          </p:stCondLst>
                                        </p:cTn>
                                        <p:tgtEl>
                                          <p:spTgt spid="17"/>
                                        </p:tgtEl>
                                        <p:attrNameLst>
                                          <p:attrName>style.visibility</p:attrName>
                                        </p:attrNameLst>
                                      </p:cBhvr>
                                      <p:to>
                                        <p:strVal val="visible"/>
                                      </p:to>
                                    </p:set>
                                    <p:animEffect transition="in" filter="checkerboard(across)">
                                      <p:cBhvr>
                                        <p:cTn id="6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9" grpId="0" animBg="1"/>
      <p:bldP spid="9" grpId="1" animBg="1"/>
      <p:bldP spid="12" grpId="0" animBg="1"/>
      <p:bldP spid="12" grpId="1" animBg="1"/>
      <p:bldP spid="13" grpId="0" animBg="1"/>
      <p:bldP spid="13" grpId="1" animBg="1"/>
      <p:bldP spid="14" grpId="0" animBg="1"/>
      <p:bldP spid="14" grpId="1" animBg="1"/>
      <p:bldP spid="15" grpId="0" animBg="1"/>
      <p:bldP spid="15" grpId="1" animBg="1"/>
      <p:bldP spid="16" grpId="0"/>
      <p:bldP spid="1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F6C5885A-3862-422F-B206-6FCC7A27AC0E}"/>
              </a:ext>
            </a:extLst>
          </p:cNvPr>
          <p:cNvSpPr txBox="1"/>
          <p:nvPr/>
        </p:nvSpPr>
        <p:spPr>
          <a:xfrm>
            <a:off x="314960" y="748843"/>
            <a:ext cx="11643360" cy="954107"/>
          </a:xfrm>
          <a:prstGeom prst="rect">
            <a:avLst/>
          </a:prstGeom>
          <a:noFill/>
        </p:spPr>
        <p:txBody>
          <a:bodyPr wrap="square" rtlCol="0">
            <a:spAutoFit/>
          </a:bodyPr>
          <a:lstStyle/>
          <a:p>
            <a:pPr lvl="0" algn="just"/>
            <a:r>
              <a:rPr lang="vi-VN" sz="2800">
                <a:latin typeface="Times New Roman" panose="02020603050405020304" pitchFamily="18" charset="0"/>
                <a:cs typeface="Times New Roman" panose="02020603050405020304" pitchFamily="18" charset="0"/>
              </a:rPr>
              <a:t>Em rút ra được những lưu ý gì khi sử dụng hiểu biết về biện pháp tu từ chêm xen, liệt kê trong khi đọc và viết VB?</a:t>
            </a:r>
            <a:endParaRPr kumimoji="0" lang="en-US" sz="2800" i="0" strike="noStrike" kern="1200" cap="none" spc="0" normalizeH="0" baseline="0" noProof="0">
              <a:ln>
                <a:noFill/>
              </a:ln>
              <a:effectLst/>
              <a:uLnTx/>
              <a:uFillTx/>
              <a:latin typeface="Times New Roman" panose="02020603050405020304" pitchFamily="18" charset="0"/>
              <a:ea typeface="+mn-ea"/>
              <a:cs typeface="Times New Roman" panose="02020603050405020304" pitchFamily="18" charset="0"/>
            </a:endParaRPr>
          </a:p>
        </p:txBody>
      </p:sp>
      <p:sp>
        <p:nvSpPr>
          <p:cNvPr id="14" name="Rectangle: Rounded Corners 13">
            <a:extLst>
              <a:ext uri="{FF2B5EF4-FFF2-40B4-BE49-F238E27FC236}">
                <a16:creationId xmlns:a16="http://schemas.microsoft.com/office/drawing/2014/main" id="{B7D3132F-ACD6-41E0-8ABD-69F19E08AB31}"/>
              </a:ext>
            </a:extLst>
          </p:cNvPr>
          <p:cNvSpPr/>
          <p:nvPr/>
        </p:nvSpPr>
        <p:spPr>
          <a:xfrm>
            <a:off x="912812" y="2741741"/>
            <a:ext cx="10862628" cy="1384564"/>
          </a:xfrm>
          <a:prstGeom prst="roundRect">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vi-VN" sz="2800">
                <a:latin typeface="Times New Roman" panose="02020603050405020304" pitchFamily="18" charset="0"/>
                <a:cs typeface="Times New Roman" panose="02020603050405020304" pitchFamily="18" charset="0"/>
              </a:rPr>
              <a:t>+ Muốn bổ sung thông tin cần thiết hoặc bộc lộ cảm xúc của cá nhân → dùng biện pháp tu từ chêm xen.</a:t>
            </a:r>
            <a:endParaRPr lang="en-US" sz="2800">
              <a:latin typeface="Times New Roman" panose="02020603050405020304" pitchFamily="18" charset="0"/>
              <a:cs typeface="Times New Roman" panose="02020603050405020304" pitchFamily="18" charset="0"/>
            </a:endParaRPr>
          </a:p>
        </p:txBody>
      </p:sp>
      <p:sp>
        <p:nvSpPr>
          <p:cNvPr id="15" name="Rectangle: Rounded Corners 14">
            <a:extLst>
              <a:ext uri="{FF2B5EF4-FFF2-40B4-BE49-F238E27FC236}">
                <a16:creationId xmlns:a16="http://schemas.microsoft.com/office/drawing/2014/main" id="{0D48B3B0-D22E-4881-B5FF-22E097365FB2}"/>
              </a:ext>
            </a:extLst>
          </p:cNvPr>
          <p:cNvSpPr/>
          <p:nvPr/>
        </p:nvSpPr>
        <p:spPr>
          <a:xfrm>
            <a:off x="912812" y="4410532"/>
            <a:ext cx="10913428" cy="1909534"/>
          </a:xfrm>
          <a:prstGeom prst="roundRect">
            <a:avLst/>
          </a:prstGeom>
          <a:solidFill>
            <a:srgbClr val="002060"/>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vi-VN" sz="2800">
                <a:latin typeface="Times New Roman" panose="02020603050405020304" pitchFamily="18" charset="0"/>
                <a:cs typeface="Times New Roman" panose="02020603050405020304" pitchFamily="18" charset="0"/>
              </a:rPr>
              <a:t>+ Muốn diễn tả những khía cạnh khác nhau của thực tế, tư tưởng, tình cảm; tạo ấn tượng mạnh về hình ảnh và cảm xúc cho người đọc → dùng biện pháp tu từ liệt kê.</a:t>
            </a:r>
            <a:endParaRPr lang="en-US" sz="2800">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38E87DED-17DE-4892-807A-1153C7C9DDAA}"/>
              </a:ext>
            </a:extLst>
          </p:cNvPr>
          <p:cNvSpPr txBox="1"/>
          <p:nvPr/>
        </p:nvSpPr>
        <p:spPr>
          <a:xfrm>
            <a:off x="5476240" y="1934294"/>
            <a:ext cx="1930400" cy="523220"/>
          </a:xfrm>
          <a:prstGeom prst="rect">
            <a:avLst/>
          </a:prstGeom>
          <a:noFill/>
        </p:spPr>
        <p:txBody>
          <a:bodyPr wrap="square" rtlCol="0">
            <a:spAutoFit/>
          </a:bodyPr>
          <a:lstStyle/>
          <a:p>
            <a:r>
              <a:rPr lang="en-US" sz="2800" b="1">
                <a:solidFill>
                  <a:srgbClr val="FF0000"/>
                </a:solidFill>
                <a:latin typeface="Times New Roman" panose="02020603050405020304" pitchFamily="18" charset="0"/>
                <a:cs typeface="Times New Roman" panose="02020603050405020304" pitchFamily="18" charset="0"/>
              </a:rPr>
              <a:t>Khi viết</a:t>
            </a:r>
          </a:p>
        </p:txBody>
      </p:sp>
    </p:spTree>
    <p:extLst>
      <p:ext uri="{BB962C8B-B14F-4D97-AF65-F5344CB8AC3E}">
        <p14:creationId xmlns:p14="http://schemas.microsoft.com/office/powerpoint/2010/main" val="399202443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checkerboard(across)">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checkerboard(across)">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checkerboard(across)">
                                      <p:cBhvr>
                                        <p:cTn id="1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Picture 4">
            <a:extLst>
              <a:ext uri="{FF2B5EF4-FFF2-40B4-BE49-F238E27FC236}">
                <a16:creationId xmlns:a16="http://schemas.microsoft.com/office/drawing/2014/main" id="{509238F5-C0BD-4B6A-B66D-0EF8210C3437}"/>
              </a:ext>
            </a:extLst>
          </p:cNvPr>
          <p:cNvPicPr>
            <a:picLocks noChangeAspect="1"/>
          </p:cNvPicPr>
          <p:nvPr/>
        </p:nvPicPr>
        <p:blipFill rotWithShape="1">
          <a:blip r:embed="rId2">
            <a:extLst>
              <a:ext uri="{28A0092B-C50C-407E-A947-70E740481C1C}">
                <a14:useLocalDpi xmlns:a14="http://schemas.microsoft.com/office/drawing/2010/main" val="0"/>
              </a:ext>
            </a:extLst>
          </a:blip>
          <a:srcRect t="3408" b="21606"/>
          <a:stretch/>
        </p:blipFill>
        <p:spPr>
          <a:xfrm>
            <a:off x="20" y="1282"/>
            <a:ext cx="12191980" cy="6856718"/>
          </a:xfrm>
          <a:prstGeom prst="rect">
            <a:avLst/>
          </a:prstGeom>
        </p:spPr>
      </p:pic>
      <p:sp>
        <p:nvSpPr>
          <p:cNvPr id="6" name="TextBox 5">
            <a:extLst>
              <a:ext uri="{FF2B5EF4-FFF2-40B4-BE49-F238E27FC236}">
                <a16:creationId xmlns:a16="http://schemas.microsoft.com/office/drawing/2014/main" id="{1689E97F-55FC-475A-88C8-4990D6A0282E}"/>
              </a:ext>
            </a:extLst>
          </p:cNvPr>
          <p:cNvSpPr txBox="1"/>
          <p:nvPr/>
        </p:nvSpPr>
        <p:spPr>
          <a:xfrm>
            <a:off x="3163614" y="1397876"/>
            <a:ext cx="6043448" cy="2217017"/>
          </a:xfrm>
          <a:prstGeom prst="rect">
            <a:avLst/>
          </a:prstGeom>
          <a:noFill/>
        </p:spPr>
        <p:txBody>
          <a:bodyPr wrap="square" rtlCol="0">
            <a:spAutoFit/>
          </a:bodyPr>
          <a:lstStyle/>
          <a:p>
            <a:pPr marR="156845" algn="ctr">
              <a:lnSpc>
                <a:spcPct val="107000"/>
              </a:lnSpc>
              <a:spcBef>
                <a:spcPts val="670"/>
              </a:spcBef>
              <a:spcAft>
                <a:spcPts val="800"/>
              </a:spcAft>
            </a:pPr>
            <a:r>
              <a:rPr lang="en-US" sz="4400">
                <a:latin typeface="Times New Roman" panose="02020603050405020304" pitchFamily="18" charset="0"/>
                <a:ea typeface="Calibri" panose="020F0502020204030204" pitchFamily="34" charset="0"/>
                <a:cs typeface="Times New Roman" panose="02020603050405020304" pitchFamily="18" charset="0"/>
              </a:rPr>
              <a:t>Kể</a:t>
            </a:r>
            <a:r>
              <a:rPr lang="en-US" sz="4400" spc="-10">
                <a:latin typeface="Times New Roman" panose="02020603050405020304" pitchFamily="18" charset="0"/>
                <a:ea typeface="Calibri" panose="020F0502020204030204" pitchFamily="34" charset="0"/>
                <a:cs typeface="Times New Roman" panose="02020603050405020304" pitchFamily="18" charset="0"/>
              </a:rPr>
              <a:t> </a:t>
            </a:r>
            <a:r>
              <a:rPr lang="en-US" sz="4400">
                <a:latin typeface="Times New Roman" panose="02020603050405020304" pitchFamily="18" charset="0"/>
                <a:ea typeface="Calibri" panose="020F0502020204030204" pitchFamily="34" charset="0"/>
                <a:cs typeface="Times New Roman" panose="02020603050405020304" pitchFamily="18" charset="0"/>
              </a:rPr>
              <a:t>tên các biện pháp tu từ từ vựng và tu từ cú pháp em đã </a:t>
            </a:r>
            <a:r>
              <a:rPr lang="en-US" sz="4400" spc="-20">
                <a:latin typeface="Times New Roman" panose="02020603050405020304" pitchFamily="18" charset="0"/>
                <a:ea typeface="Calibri" panose="020F0502020204030204" pitchFamily="34" charset="0"/>
                <a:cs typeface="Times New Roman" panose="02020603050405020304" pitchFamily="18" charset="0"/>
              </a:rPr>
              <a:t>học?</a:t>
            </a:r>
            <a:endParaRPr lang="en-US" sz="440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9042044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0">
            <a:extLst>
              <a:ext uri="{FF2B5EF4-FFF2-40B4-BE49-F238E27FC236}">
                <a16:creationId xmlns:a16="http://schemas.microsoft.com/office/drawing/2014/main" id="{5F9CFCE6-877F-4858-B8BD-2C52CA8AFB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7072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2">
            <a:extLst>
              <a:ext uri="{FF2B5EF4-FFF2-40B4-BE49-F238E27FC236}">
                <a16:creationId xmlns:a16="http://schemas.microsoft.com/office/drawing/2014/main" id="{8213F8A0-12AE-4514-8372-0DD766EC28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56866" y="480060"/>
            <a:ext cx="5458122"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EBB4B43B-95B0-4AD0-A470-D2068BD0F0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56866" y="480060"/>
            <a:ext cx="5458122" cy="5897879"/>
          </a:xfrm>
          <a:prstGeom prst="rect">
            <a:avLst/>
          </a:prstGeom>
        </p:spPr>
      </p:pic>
      <p:sp>
        <p:nvSpPr>
          <p:cNvPr id="19" name="Rectangle 14">
            <a:extLst>
              <a:ext uri="{FF2B5EF4-FFF2-40B4-BE49-F238E27FC236}">
                <a16:creationId xmlns:a16="http://schemas.microsoft.com/office/drawing/2014/main" id="{9EFF17D4-9A8C-4CE5-B096-D8CCD44004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5458121"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5BED6493-3B98-492F-B062-F92239E634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7011" y="480061"/>
            <a:ext cx="5458122" cy="5897878"/>
          </a:xfrm>
          <a:prstGeom prst="rect">
            <a:avLst/>
          </a:prstGeom>
        </p:spPr>
      </p:pic>
      <p:sp>
        <p:nvSpPr>
          <p:cNvPr id="7" name="TextBox 6">
            <a:extLst>
              <a:ext uri="{FF2B5EF4-FFF2-40B4-BE49-F238E27FC236}">
                <a16:creationId xmlns:a16="http://schemas.microsoft.com/office/drawing/2014/main" id="{FD9F935C-82AE-4505-8FDC-7F5E5D5C684E}"/>
              </a:ext>
            </a:extLst>
          </p:cNvPr>
          <p:cNvSpPr txBox="1"/>
          <p:nvPr/>
        </p:nvSpPr>
        <p:spPr>
          <a:xfrm>
            <a:off x="2049517" y="1975945"/>
            <a:ext cx="2795752" cy="523220"/>
          </a:xfrm>
          <a:prstGeom prst="rect">
            <a:avLst/>
          </a:prstGeom>
          <a:noFill/>
        </p:spPr>
        <p:txBody>
          <a:bodyPr wrap="square" rtlCol="0">
            <a:spAutoFit/>
          </a:bodyPr>
          <a:lstStyle/>
          <a:p>
            <a:pPr algn="ctr"/>
            <a:r>
              <a:rPr lang="en-US" sz="2800" b="1">
                <a:solidFill>
                  <a:srgbClr val="002060"/>
                </a:solidFill>
                <a:latin typeface="Times New Roman" panose="02020603050405020304" pitchFamily="18" charset="0"/>
                <a:cs typeface="Times New Roman" panose="02020603050405020304" pitchFamily="18" charset="0"/>
              </a:rPr>
              <a:t>SO SÁNH</a:t>
            </a:r>
          </a:p>
        </p:txBody>
      </p:sp>
      <p:sp>
        <p:nvSpPr>
          <p:cNvPr id="14" name="TextBox 13">
            <a:extLst>
              <a:ext uri="{FF2B5EF4-FFF2-40B4-BE49-F238E27FC236}">
                <a16:creationId xmlns:a16="http://schemas.microsoft.com/office/drawing/2014/main" id="{5BF5A498-2713-4DE5-AC85-1540AA61684F}"/>
              </a:ext>
            </a:extLst>
          </p:cNvPr>
          <p:cNvSpPr txBox="1"/>
          <p:nvPr/>
        </p:nvSpPr>
        <p:spPr>
          <a:xfrm>
            <a:off x="1902372" y="2575385"/>
            <a:ext cx="2795752" cy="523220"/>
          </a:xfrm>
          <a:prstGeom prst="rect">
            <a:avLst/>
          </a:prstGeom>
          <a:noFill/>
        </p:spPr>
        <p:txBody>
          <a:bodyPr wrap="square" rtlCol="0">
            <a:spAutoFit/>
          </a:bodyPr>
          <a:lstStyle/>
          <a:p>
            <a:pPr algn="ctr"/>
            <a:r>
              <a:rPr lang="en-US" sz="2800" b="1">
                <a:solidFill>
                  <a:srgbClr val="002060"/>
                </a:solidFill>
                <a:latin typeface="Times New Roman" panose="02020603050405020304" pitchFamily="18" charset="0"/>
                <a:cs typeface="Times New Roman" panose="02020603050405020304" pitchFamily="18" charset="0"/>
              </a:rPr>
              <a:t>NHÂN HÓA</a:t>
            </a:r>
          </a:p>
        </p:txBody>
      </p:sp>
      <p:sp>
        <p:nvSpPr>
          <p:cNvPr id="16" name="TextBox 15">
            <a:extLst>
              <a:ext uri="{FF2B5EF4-FFF2-40B4-BE49-F238E27FC236}">
                <a16:creationId xmlns:a16="http://schemas.microsoft.com/office/drawing/2014/main" id="{DA189E70-8AF4-4054-BD4D-72F8C61FB81F}"/>
              </a:ext>
            </a:extLst>
          </p:cNvPr>
          <p:cNvSpPr txBox="1"/>
          <p:nvPr/>
        </p:nvSpPr>
        <p:spPr>
          <a:xfrm>
            <a:off x="1980011" y="3354002"/>
            <a:ext cx="2795752" cy="523220"/>
          </a:xfrm>
          <a:prstGeom prst="rect">
            <a:avLst/>
          </a:prstGeom>
          <a:noFill/>
        </p:spPr>
        <p:txBody>
          <a:bodyPr wrap="square" rtlCol="0">
            <a:spAutoFit/>
          </a:bodyPr>
          <a:lstStyle/>
          <a:p>
            <a:pPr algn="ctr"/>
            <a:r>
              <a:rPr lang="en-US" sz="2800" b="1">
                <a:solidFill>
                  <a:srgbClr val="002060"/>
                </a:solidFill>
                <a:latin typeface="Times New Roman" panose="02020603050405020304" pitchFamily="18" charset="0"/>
                <a:cs typeface="Times New Roman" panose="02020603050405020304" pitchFamily="18" charset="0"/>
              </a:rPr>
              <a:t>ẨN DỤ</a:t>
            </a:r>
          </a:p>
        </p:txBody>
      </p:sp>
      <p:sp>
        <p:nvSpPr>
          <p:cNvPr id="20" name="TextBox 19">
            <a:extLst>
              <a:ext uri="{FF2B5EF4-FFF2-40B4-BE49-F238E27FC236}">
                <a16:creationId xmlns:a16="http://schemas.microsoft.com/office/drawing/2014/main" id="{8FA8982E-70D2-4865-88FC-1134517847DD}"/>
              </a:ext>
            </a:extLst>
          </p:cNvPr>
          <p:cNvSpPr txBox="1"/>
          <p:nvPr/>
        </p:nvSpPr>
        <p:spPr>
          <a:xfrm>
            <a:off x="1902372" y="4122912"/>
            <a:ext cx="2795752" cy="523220"/>
          </a:xfrm>
          <a:prstGeom prst="rect">
            <a:avLst/>
          </a:prstGeom>
          <a:noFill/>
        </p:spPr>
        <p:txBody>
          <a:bodyPr wrap="square" rtlCol="0">
            <a:spAutoFit/>
          </a:bodyPr>
          <a:lstStyle/>
          <a:p>
            <a:pPr algn="ctr"/>
            <a:r>
              <a:rPr lang="en-US" sz="2800" b="1">
                <a:solidFill>
                  <a:srgbClr val="002060"/>
                </a:solidFill>
                <a:latin typeface="Times New Roman" panose="02020603050405020304" pitchFamily="18" charset="0"/>
                <a:cs typeface="Times New Roman" panose="02020603050405020304" pitchFamily="18" charset="0"/>
              </a:rPr>
              <a:t>HOÁN DỤ</a:t>
            </a:r>
          </a:p>
        </p:txBody>
      </p:sp>
      <p:sp>
        <p:nvSpPr>
          <p:cNvPr id="21" name="TextBox 20">
            <a:extLst>
              <a:ext uri="{FF2B5EF4-FFF2-40B4-BE49-F238E27FC236}">
                <a16:creationId xmlns:a16="http://schemas.microsoft.com/office/drawing/2014/main" id="{0BD75A51-9161-419D-A975-0C14B8C0C772}"/>
              </a:ext>
            </a:extLst>
          </p:cNvPr>
          <p:cNvSpPr txBox="1"/>
          <p:nvPr/>
        </p:nvSpPr>
        <p:spPr>
          <a:xfrm>
            <a:off x="7667997" y="3354002"/>
            <a:ext cx="2795752" cy="523220"/>
          </a:xfrm>
          <a:prstGeom prst="rect">
            <a:avLst/>
          </a:prstGeom>
          <a:noFill/>
        </p:spPr>
        <p:txBody>
          <a:bodyPr wrap="square" rtlCol="0">
            <a:spAutoFit/>
          </a:bodyPr>
          <a:lstStyle/>
          <a:p>
            <a:pPr algn="ctr"/>
            <a:r>
              <a:rPr lang="en-US" sz="2800" b="1">
                <a:solidFill>
                  <a:srgbClr val="002060"/>
                </a:solidFill>
                <a:latin typeface="Times New Roman" panose="02020603050405020304" pitchFamily="18" charset="0"/>
                <a:cs typeface="Times New Roman" panose="02020603050405020304" pitchFamily="18" charset="0"/>
              </a:rPr>
              <a:t>NÓI QUÁ</a:t>
            </a:r>
          </a:p>
        </p:txBody>
      </p:sp>
      <p:sp>
        <p:nvSpPr>
          <p:cNvPr id="22" name="TextBox 21">
            <a:extLst>
              <a:ext uri="{FF2B5EF4-FFF2-40B4-BE49-F238E27FC236}">
                <a16:creationId xmlns:a16="http://schemas.microsoft.com/office/drawing/2014/main" id="{DE8A7859-700C-4545-B52B-637A5827525D}"/>
              </a:ext>
            </a:extLst>
          </p:cNvPr>
          <p:cNvSpPr txBox="1"/>
          <p:nvPr/>
        </p:nvSpPr>
        <p:spPr>
          <a:xfrm>
            <a:off x="7438132" y="2636335"/>
            <a:ext cx="3483868" cy="400110"/>
          </a:xfrm>
          <a:prstGeom prst="rect">
            <a:avLst/>
          </a:prstGeom>
          <a:noFill/>
        </p:spPr>
        <p:txBody>
          <a:bodyPr wrap="square" rtlCol="0">
            <a:spAutoFit/>
          </a:bodyPr>
          <a:lstStyle/>
          <a:p>
            <a:pPr algn="ctr"/>
            <a:r>
              <a:rPr lang="en-US" sz="2000" b="1">
                <a:solidFill>
                  <a:srgbClr val="002060"/>
                </a:solidFill>
                <a:latin typeface="Times New Roman" panose="02020603050405020304" pitchFamily="18" charset="0"/>
                <a:cs typeface="Times New Roman" panose="02020603050405020304" pitchFamily="18" charset="0"/>
              </a:rPr>
              <a:t>NÓI GIẢM, NÓI TRÁNH</a:t>
            </a:r>
          </a:p>
        </p:txBody>
      </p:sp>
      <p:sp>
        <p:nvSpPr>
          <p:cNvPr id="23" name="TextBox 22">
            <a:extLst>
              <a:ext uri="{FF2B5EF4-FFF2-40B4-BE49-F238E27FC236}">
                <a16:creationId xmlns:a16="http://schemas.microsoft.com/office/drawing/2014/main" id="{414D8040-2AF2-4CC9-A2F9-3F8DB79A345B}"/>
              </a:ext>
            </a:extLst>
          </p:cNvPr>
          <p:cNvSpPr txBox="1"/>
          <p:nvPr/>
        </p:nvSpPr>
        <p:spPr>
          <a:xfrm>
            <a:off x="7667997" y="1891319"/>
            <a:ext cx="2795752" cy="523220"/>
          </a:xfrm>
          <a:prstGeom prst="rect">
            <a:avLst/>
          </a:prstGeom>
          <a:noFill/>
        </p:spPr>
        <p:txBody>
          <a:bodyPr wrap="square" rtlCol="0">
            <a:spAutoFit/>
          </a:bodyPr>
          <a:lstStyle/>
          <a:p>
            <a:pPr algn="ctr"/>
            <a:r>
              <a:rPr lang="en-US" sz="2800" b="1">
                <a:solidFill>
                  <a:srgbClr val="002060"/>
                </a:solidFill>
                <a:latin typeface="Times New Roman" panose="02020603050405020304" pitchFamily="18" charset="0"/>
                <a:cs typeface="Times New Roman" panose="02020603050405020304" pitchFamily="18" charset="0"/>
              </a:rPr>
              <a:t>ĐIỆP</a:t>
            </a:r>
          </a:p>
        </p:txBody>
      </p:sp>
      <p:sp>
        <p:nvSpPr>
          <p:cNvPr id="24" name="TextBox 23">
            <a:extLst>
              <a:ext uri="{FF2B5EF4-FFF2-40B4-BE49-F238E27FC236}">
                <a16:creationId xmlns:a16="http://schemas.microsoft.com/office/drawing/2014/main" id="{77CA39F2-955B-46F1-80F6-77D102E78E7C}"/>
              </a:ext>
            </a:extLst>
          </p:cNvPr>
          <p:cNvSpPr txBox="1"/>
          <p:nvPr/>
        </p:nvSpPr>
        <p:spPr>
          <a:xfrm>
            <a:off x="7759866" y="4025193"/>
            <a:ext cx="2795752" cy="523220"/>
          </a:xfrm>
          <a:prstGeom prst="rect">
            <a:avLst/>
          </a:prstGeom>
          <a:noFill/>
        </p:spPr>
        <p:txBody>
          <a:bodyPr wrap="square" rtlCol="0">
            <a:spAutoFit/>
          </a:bodyPr>
          <a:lstStyle/>
          <a:p>
            <a:pPr algn="ctr"/>
            <a:r>
              <a:rPr lang="en-US" sz="2800" b="1">
                <a:solidFill>
                  <a:srgbClr val="002060"/>
                </a:solidFill>
                <a:latin typeface="Times New Roman" panose="02020603050405020304" pitchFamily="18" charset="0"/>
                <a:cs typeface="Times New Roman" panose="02020603050405020304" pitchFamily="18" charset="0"/>
              </a:rPr>
              <a:t>CH</a:t>
            </a:r>
            <a:r>
              <a:rPr lang="vi-VN" sz="2800" b="1">
                <a:solidFill>
                  <a:srgbClr val="002060"/>
                </a:solidFill>
                <a:latin typeface="Times New Roman" panose="02020603050405020304" pitchFamily="18" charset="0"/>
                <a:cs typeface="Times New Roman" panose="02020603050405020304" pitchFamily="18" charset="0"/>
              </a:rPr>
              <a:t>Ơ</a:t>
            </a:r>
            <a:r>
              <a:rPr lang="en-US" sz="2800" b="1">
                <a:solidFill>
                  <a:srgbClr val="002060"/>
                </a:solidFill>
                <a:latin typeface="Times New Roman" panose="02020603050405020304" pitchFamily="18" charset="0"/>
                <a:cs typeface="Times New Roman" panose="02020603050405020304" pitchFamily="18" charset="0"/>
              </a:rPr>
              <a:t>I CHỮ</a:t>
            </a:r>
          </a:p>
        </p:txBody>
      </p:sp>
      <p:sp>
        <p:nvSpPr>
          <p:cNvPr id="25" name="Rectangle: Rounded Corners 24">
            <a:extLst>
              <a:ext uri="{FF2B5EF4-FFF2-40B4-BE49-F238E27FC236}">
                <a16:creationId xmlns:a16="http://schemas.microsoft.com/office/drawing/2014/main" id="{1373C672-99A7-42A1-8C0C-FE24A9EDEFF9}"/>
              </a:ext>
            </a:extLst>
          </p:cNvPr>
          <p:cNvSpPr/>
          <p:nvPr/>
        </p:nvSpPr>
        <p:spPr>
          <a:xfrm>
            <a:off x="2651760" y="225809"/>
            <a:ext cx="6898640" cy="85360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a:latin typeface="Times New Roman" panose="02020603050405020304" pitchFamily="18" charset="0"/>
                <a:cs typeface="Times New Roman" panose="02020603050405020304" pitchFamily="18" charset="0"/>
              </a:rPr>
              <a:t>BIỆP PHÁP TU TỪ TỪ VỰNG</a:t>
            </a:r>
          </a:p>
        </p:txBody>
      </p:sp>
    </p:spTree>
    <p:extLst>
      <p:ext uri="{BB962C8B-B14F-4D97-AF65-F5344CB8AC3E}">
        <p14:creationId xmlns:p14="http://schemas.microsoft.com/office/powerpoint/2010/main" val="81670336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checkerboard(across)">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checkerboard(across)">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checkerboard(across)">
                                      <p:cBhvr>
                                        <p:cTn id="22" dur="5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checkerboard(across)">
                                      <p:cBhvr>
                                        <p:cTn id="27" dur="500"/>
                                        <p:tgtEl>
                                          <p:spTgt spid="23"/>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checkerboard(across)">
                                      <p:cBhvr>
                                        <p:cTn id="32" dur="500"/>
                                        <p:tgtEl>
                                          <p:spTgt spid="22"/>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checkerboard(across)">
                                      <p:cBhvr>
                                        <p:cTn id="37" dur="500"/>
                                        <p:tgtEl>
                                          <p:spTgt spid="21"/>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checkerboard(across)">
                                      <p:cBhvr>
                                        <p:cTn id="4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p:bldP spid="16" grpId="0"/>
      <p:bldP spid="20" grpId="0"/>
      <p:bldP spid="21" grpId="0"/>
      <p:bldP spid="22" grpId="0"/>
      <p:bldP spid="23" grpId="0"/>
      <p:bldP spid="24"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Rounded Corners 21">
            <a:extLst>
              <a:ext uri="{FF2B5EF4-FFF2-40B4-BE49-F238E27FC236}">
                <a16:creationId xmlns:a16="http://schemas.microsoft.com/office/drawing/2014/main" id="{0F74DD63-B92E-4AB1-9001-6CF9B1F7BFDD}"/>
              </a:ext>
            </a:extLst>
          </p:cNvPr>
          <p:cNvSpPr/>
          <p:nvPr/>
        </p:nvSpPr>
        <p:spPr>
          <a:xfrm>
            <a:off x="990600" y="338328"/>
            <a:ext cx="10210800" cy="10789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b">
            <a:normAutofit/>
          </a:bodyPr>
          <a:lstStyle/>
          <a:p>
            <a:pPr marL="0" marR="0" lvl="0" indent="0" algn="ctr" fontAlgn="auto">
              <a:lnSpc>
                <a:spcPct val="90000"/>
              </a:lnSpc>
              <a:spcBef>
                <a:spcPct val="0"/>
              </a:spcBef>
              <a:spcAft>
                <a:spcPts val="600"/>
              </a:spcAft>
              <a:buClrTx/>
              <a:buSzTx/>
              <a:tabLst/>
              <a:defRPr/>
            </a:pPr>
            <a:r>
              <a:rPr kumimoji="0" lang="en-US" sz="5400" b="1" i="0" u="none" strike="noStrike" cap="none" spc="0" normalizeH="0" baseline="0" noProof="0">
                <a:ln>
                  <a:noFill/>
                </a:ln>
                <a:solidFill>
                  <a:schemeClr val="tx1"/>
                </a:solidFill>
                <a:effectLst/>
                <a:uLnTx/>
                <a:uFillTx/>
                <a:latin typeface="+mj-lt"/>
                <a:ea typeface="+mj-ea"/>
                <a:cs typeface="+mj-cs"/>
              </a:rPr>
              <a:t>BIỆP PHÁP TU TỪ CÚ PHÁP</a:t>
            </a:r>
          </a:p>
        </p:txBody>
      </p:sp>
      <p:sp>
        <p:nvSpPr>
          <p:cNvPr id="51" name="Rectangle 40">
            <a:extLst>
              <a:ext uri="{FF2B5EF4-FFF2-40B4-BE49-F238E27FC236}">
                <a16:creationId xmlns:a16="http://schemas.microsoft.com/office/drawing/2014/main" id="{70BDD0CE-06A4-404B-8A13-580229C1C9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141750"/>
            <a:ext cx="12192000" cy="4716250"/>
          </a:xfrm>
          <a:prstGeom prst="rect">
            <a:avLst/>
          </a:prstGeom>
          <a:solidFill>
            <a:srgbClr val="5B3A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ounded Rectangle 26">
            <a:extLst>
              <a:ext uri="{FF2B5EF4-FFF2-40B4-BE49-F238E27FC236}">
                <a16:creationId xmlns:a16="http://schemas.microsoft.com/office/drawing/2014/main" id="{EE9899FA-8881-472C-AA59-D08A89CA8A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564" y="2423160"/>
            <a:ext cx="5613569" cy="3930315"/>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134A04D0-9D7D-499C-B9D0-24453A975D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563" y="2423161"/>
            <a:ext cx="5609503" cy="3930314"/>
          </a:xfrm>
          <a:prstGeom prst="rect">
            <a:avLst/>
          </a:prstGeom>
        </p:spPr>
      </p:pic>
      <p:sp>
        <p:nvSpPr>
          <p:cNvPr id="53" name="Rounded Rectangle 16">
            <a:extLst>
              <a:ext uri="{FF2B5EF4-FFF2-40B4-BE49-F238E27FC236}">
                <a16:creationId xmlns:a16="http://schemas.microsoft.com/office/drawing/2014/main" id="{080B7D90-3DF1-4514-B26D-616BE35553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54749" y="2423160"/>
            <a:ext cx="5613569" cy="3930315"/>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24F69E0C-6E47-4CDE-9295-C1A0699318B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75354" y="2423160"/>
            <a:ext cx="5492964" cy="2788920"/>
          </a:xfrm>
          <a:prstGeom prst="rect">
            <a:avLst/>
          </a:prstGeom>
        </p:spPr>
      </p:pic>
      <p:sp>
        <p:nvSpPr>
          <p:cNvPr id="14" name="TextBox 13">
            <a:extLst>
              <a:ext uri="{FF2B5EF4-FFF2-40B4-BE49-F238E27FC236}">
                <a16:creationId xmlns:a16="http://schemas.microsoft.com/office/drawing/2014/main" id="{698CC6D9-5073-41ED-B409-77366221AD68}"/>
              </a:ext>
            </a:extLst>
          </p:cNvPr>
          <p:cNvSpPr txBox="1"/>
          <p:nvPr/>
        </p:nvSpPr>
        <p:spPr>
          <a:xfrm>
            <a:off x="1554480" y="3545840"/>
            <a:ext cx="3322320" cy="523220"/>
          </a:xfrm>
          <a:prstGeom prst="rect">
            <a:avLst/>
          </a:prstGeom>
          <a:noFill/>
        </p:spPr>
        <p:txBody>
          <a:bodyPr wrap="square" rtlCol="0">
            <a:spAutoFit/>
          </a:bodyPr>
          <a:lstStyle/>
          <a:p>
            <a:pPr lvl="0" algn="ctr">
              <a:defRPr/>
            </a:pPr>
            <a:r>
              <a:rPr lang="en-US" sz="2800" b="1">
                <a:solidFill>
                  <a:srgbClr val="002060"/>
                </a:solidFill>
                <a:latin typeface="Times New Roman" panose="02020603050405020304" pitchFamily="18" charset="0"/>
                <a:cs typeface="Times New Roman" panose="02020603050405020304" pitchFamily="18" charset="0"/>
              </a:rPr>
              <a:t>ĐẢO NGỮ</a:t>
            </a:r>
          </a:p>
        </p:txBody>
      </p:sp>
      <p:sp>
        <p:nvSpPr>
          <p:cNvPr id="38" name="TextBox 37">
            <a:extLst>
              <a:ext uri="{FF2B5EF4-FFF2-40B4-BE49-F238E27FC236}">
                <a16:creationId xmlns:a16="http://schemas.microsoft.com/office/drawing/2014/main" id="{424A71D9-DA37-4C86-8226-7242913D47A1}"/>
              </a:ext>
            </a:extLst>
          </p:cNvPr>
          <p:cNvSpPr txBox="1"/>
          <p:nvPr/>
        </p:nvSpPr>
        <p:spPr>
          <a:xfrm>
            <a:off x="1554480" y="4426437"/>
            <a:ext cx="3322320" cy="523220"/>
          </a:xfrm>
          <a:prstGeom prst="rect">
            <a:avLst/>
          </a:prstGeom>
          <a:noFill/>
        </p:spPr>
        <p:txBody>
          <a:bodyPr wrap="square" rtlCol="0">
            <a:spAutoFit/>
          </a:bodyPr>
          <a:lstStyle/>
          <a:p>
            <a:pPr lvl="0" algn="ctr">
              <a:defRPr/>
            </a:pPr>
            <a:r>
              <a:rPr lang="en-US" sz="2800" b="1">
                <a:latin typeface="Times New Roman" panose="02020603050405020304" pitchFamily="18" charset="0"/>
                <a:cs typeface="Times New Roman" panose="02020603050405020304" pitchFamily="18" charset="0"/>
              </a:rPr>
              <a:t>CÂU HỎI TU TỪ</a:t>
            </a:r>
          </a:p>
        </p:txBody>
      </p:sp>
      <p:sp>
        <p:nvSpPr>
          <p:cNvPr id="39" name="TextBox 38">
            <a:extLst>
              <a:ext uri="{FF2B5EF4-FFF2-40B4-BE49-F238E27FC236}">
                <a16:creationId xmlns:a16="http://schemas.microsoft.com/office/drawing/2014/main" id="{6B360338-3D77-4BFA-AF2D-650D5293D53B}"/>
              </a:ext>
            </a:extLst>
          </p:cNvPr>
          <p:cNvSpPr txBox="1"/>
          <p:nvPr/>
        </p:nvSpPr>
        <p:spPr>
          <a:xfrm>
            <a:off x="7400373" y="3606557"/>
            <a:ext cx="3322320" cy="523220"/>
          </a:xfrm>
          <a:prstGeom prst="rect">
            <a:avLst/>
          </a:prstGeom>
          <a:noFill/>
        </p:spPr>
        <p:txBody>
          <a:bodyPr wrap="square" rtlCol="0">
            <a:spAutoFit/>
          </a:bodyPr>
          <a:lstStyle/>
          <a:p>
            <a:pPr lvl="0" algn="ctr">
              <a:defRPr/>
            </a:pPr>
            <a:r>
              <a:rPr lang="en-US" sz="2800" b="1">
                <a:solidFill>
                  <a:schemeClr val="tx2"/>
                </a:solidFill>
                <a:latin typeface="Times New Roman" panose="02020603050405020304" pitchFamily="18" charset="0"/>
                <a:cs typeface="Times New Roman" panose="02020603050405020304" pitchFamily="18" charset="0"/>
              </a:rPr>
              <a:t>LIỆT KÊ</a:t>
            </a:r>
          </a:p>
        </p:txBody>
      </p:sp>
      <p:sp>
        <p:nvSpPr>
          <p:cNvPr id="40" name="TextBox 39">
            <a:extLst>
              <a:ext uri="{FF2B5EF4-FFF2-40B4-BE49-F238E27FC236}">
                <a16:creationId xmlns:a16="http://schemas.microsoft.com/office/drawing/2014/main" id="{7B34B09C-D246-4744-B49A-DC7108BAA272}"/>
              </a:ext>
            </a:extLst>
          </p:cNvPr>
          <p:cNvSpPr txBox="1"/>
          <p:nvPr/>
        </p:nvSpPr>
        <p:spPr>
          <a:xfrm>
            <a:off x="1693160" y="5256543"/>
            <a:ext cx="3322320" cy="523220"/>
          </a:xfrm>
          <a:prstGeom prst="rect">
            <a:avLst/>
          </a:prstGeom>
          <a:noFill/>
        </p:spPr>
        <p:txBody>
          <a:bodyPr wrap="square" rtlCol="0">
            <a:spAutoFit/>
          </a:bodyPr>
          <a:lstStyle/>
          <a:p>
            <a:pPr lvl="0" algn="ctr">
              <a:defRPr/>
            </a:pPr>
            <a:r>
              <a:rPr lang="en-US" sz="2800" b="1">
                <a:solidFill>
                  <a:srgbClr val="FFC000"/>
                </a:solidFill>
                <a:latin typeface="Times New Roman" panose="02020603050405020304" pitchFamily="18" charset="0"/>
                <a:cs typeface="Times New Roman" panose="02020603050405020304" pitchFamily="18" charset="0"/>
              </a:rPr>
              <a:t>ĐIỆP CẤU TRÚC</a:t>
            </a:r>
          </a:p>
        </p:txBody>
      </p:sp>
      <p:sp>
        <p:nvSpPr>
          <p:cNvPr id="42" name="TextBox 41">
            <a:extLst>
              <a:ext uri="{FF2B5EF4-FFF2-40B4-BE49-F238E27FC236}">
                <a16:creationId xmlns:a16="http://schemas.microsoft.com/office/drawing/2014/main" id="{F1439405-5C18-4977-B4AA-E388FD02CD1A}"/>
              </a:ext>
            </a:extLst>
          </p:cNvPr>
          <p:cNvSpPr txBox="1"/>
          <p:nvPr/>
        </p:nvSpPr>
        <p:spPr>
          <a:xfrm>
            <a:off x="7697720" y="4499875"/>
            <a:ext cx="3322320" cy="523220"/>
          </a:xfrm>
          <a:prstGeom prst="rect">
            <a:avLst/>
          </a:prstGeom>
          <a:noFill/>
        </p:spPr>
        <p:txBody>
          <a:bodyPr wrap="square" rtlCol="0">
            <a:spAutoFit/>
          </a:bodyPr>
          <a:lstStyle/>
          <a:p>
            <a:pPr lvl="0" algn="ctr">
              <a:defRPr/>
            </a:pPr>
            <a:r>
              <a:rPr lang="en-US" sz="2800" b="1">
                <a:solidFill>
                  <a:srgbClr val="FFFF00"/>
                </a:solidFill>
                <a:latin typeface="Times New Roman" panose="02020603050405020304" pitchFamily="18" charset="0"/>
                <a:cs typeface="Times New Roman" panose="02020603050405020304" pitchFamily="18" charset="0"/>
              </a:rPr>
              <a:t>CHIÊM XEN</a:t>
            </a:r>
          </a:p>
        </p:txBody>
      </p:sp>
    </p:spTree>
    <p:extLst>
      <p:ext uri="{BB962C8B-B14F-4D97-AF65-F5344CB8AC3E}">
        <p14:creationId xmlns:p14="http://schemas.microsoft.com/office/powerpoint/2010/main" val="158895936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checkerboard(across)">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8"/>
                                        </p:tgtEl>
                                        <p:attrNameLst>
                                          <p:attrName>style.visibility</p:attrName>
                                        </p:attrNameLst>
                                      </p:cBhvr>
                                      <p:to>
                                        <p:strVal val="visible"/>
                                      </p:to>
                                    </p:set>
                                    <p:animEffect transition="in" filter="checkerboard(across)">
                                      <p:cBhvr>
                                        <p:cTn id="12" dur="500"/>
                                        <p:tgtEl>
                                          <p:spTgt spid="38"/>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0"/>
                                        </p:tgtEl>
                                        <p:attrNameLst>
                                          <p:attrName>style.visibility</p:attrName>
                                        </p:attrNameLst>
                                      </p:cBhvr>
                                      <p:to>
                                        <p:strVal val="visible"/>
                                      </p:to>
                                    </p:set>
                                    <p:animEffect transition="in" filter="checkerboard(across)">
                                      <p:cBhvr>
                                        <p:cTn id="17" dur="500"/>
                                        <p:tgtEl>
                                          <p:spTgt spid="40"/>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9"/>
                                        </p:tgtEl>
                                        <p:attrNameLst>
                                          <p:attrName>style.visibility</p:attrName>
                                        </p:attrNameLst>
                                      </p:cBhvr>
                                      <p:to>
                                        <p:strVal val="visible"/>
                                      </p:to>
                                    </p:set>
                                    <p:animEffect transition="in" filter="checkerboard(across)">
                                      <p:cBhvr>
                                        <p:cTn id="22" dur="500"/>
                                        <p:tgtEl>
                                          <p:spTgt spid="39"/>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42"/>
                                        </p:tgtEl>
                                        <p:attrNameLst>
                                          <p:attrName>style.visibility</p:attrName>
                                        </p:attrNameLst>
                                      </p:cBhvr>
                                      <p:to>
                                        <p:strVal val="visible"/>
                                      </p:to>
                                    </p:set>
                                    <p:animEffect transition="in" filter="checkerboard(across)">
                                      <p:cBhvr>
                                        <p:cTn id="27"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38" grpId="0"/>
      <p:bldP spid="39" grpId="0"/>
      <p:bldP spid="40" grpId="0"/>
      <p:bldP spid="4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atMod val="150000"/>
                <a:shade val="98000"/>
                <a:lumMod val="102000"/>
              </a:schemeClr>
            </a:gs>
            <a:gs pos="50000">
              <a:schemeClr val="bg1">
                <a:tint val="98000"/>
                <a:satMod val="130000"/>
                <a:shade val="9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useBgFill="1">
        <p:nvSpPr>
          <p:cNvPr id="13" name="Rectangle 9">
            <a:extLst>
              <a:ext uri="{FF2B5EF4-FFF2-40B4-BE49-F238E27FC236}">
                <a16:creationId xmlns:a16="http://schemas.microsoft.com/office/drawing/2014/main" id="{A2509F26-B5DC-4BA7-B476-4CB044237A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Impact" panose="020B0806030902050204"/>
              <a:ea typeface="+mn-ea"/>
              <a:cs typeface="+mn-cs"/>
            </a:endParaRPr>
          </a:p>
        </p:txBody>
      </p:sp>
      <p:sp>
        <p:nvSpPr>
          <p:cNvPr id="12" name="Rectangle 11">
            <a:extLst>
              <a:ext uri="{FF2B5EF4-FFF2-40B4-BE49-F238E27FC236}">
                <a16:creationId xmlns:a16="http://schemas.microsoft.com/office/drawing/2014/main" id="{DB103EB1-B135-4526-B883-33228FC27F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480000">
            <a:off x="815340" y="683404"/>
            <a:ext cx="10561320" cy="5404104"/>
          </a:xfrm>
          <a:prstGeom prst="rect">
            <a:avLst/>
          </a:prstGeom>
          <a:solidFill>
            <a:srgbClr val="FFFFFF"/>
          </a:solidFill>
          <a:ln w="3175" cap="sq" cmpd="thinThick">
            <a:solidFill>
              <a:srgbClr val="DDDDDD"/>
            </a:solidFill>
            <a:miter lim="800000"/>
          </a:ln>
          <a:effectLst>
            <a:outerShdw blurRad="266700" dist="1143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Impact" panose="020B0806030902050204"/>
              <a:ea typeface="+mn-ea"/>
              <a:cs typeface="+mn-cs"/>
            </a:endParaRPr>
          </a:p>
        </p:txBody>
      </p:sp>
      <p:pic>
        <p:nvPicPr>
          <p:cNvPr id="5" name="Picture 4">
            <a:extLst>
              <a:ext uri="{FF2B5EF4-FFF2-40B4-BE49-F238E27FC236}">
                <a16:creationId xmlns:a16="http://schemas.microsoft.com/office/drawing/2014/main" id="{1144A9DE-D6E6-476A-B1B0-682F94E4A2B2}"/>
              </a:ext>
            </a:extLst>
          </p:cNvPr>
          <p:cNvPicPr>
            <a:picLocks noChangeAspect="1"/>
          </p:cNvPicPr>
          <p:nvPr/>
        </p:nvPicPr>
        <p:blipFill rotWithShape="1">
          <a:blip r:embed="rId2">
            <a:extLst>
              <a:ext uri="{28A0092B-C50C-407E-A947-70E740481C1C}">
                <a14:useLocalDpi xmlns:a14="http://schemas.microsoft.com/office/drawing/2010/main" val="0"/>
              </a:ext>
            </a:extLst>
          </a:blip>
          <a:srcRect t="11163" r="1" b="5641"/>
          <a:stretch/>
        </p:blipFill>
        <p:spPr>
          <a:xfrm rot="21480000">
            <a:off x="1137837" y="1003258"/>
            <a:ext cx="9916327" cy="4764396"/>
          </a:xfrm>
          <a:prstGeom prst="rect">
            <a:avLst/>
          </a:prstGeom>
        </p:spPr>
      </p:pic>
      <p:sp>
        <p:nvSpPr>
          <p:cNvPr id="6" name="TextBox 5">
            <a:extLst>
              <a:ext uri="{FF2B5EF4-FFF2-40B4-BE49-F238E27FC236}">
                <a16:creationId xmlns:a16="http://schemas.microsoft.com/office/drawing/2014/main" id="{60C925C3-BDF5-44AB-AD34-EBDE5D1AC660}"/>
              </a:ext>
            </a:extLst>
          </p:cNvPr>
          <p:cNvSpPr txBox="1"/>
          <p:nvPr/>
        </p:nvSpPr>
        <p:spPr>
          <a:xfrm rot="21437932">
            <a:off x="3158932" y="2092795"/>
            <a:ext cx="5558319" cy="258532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2. Hoạt động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HÌNH THÀNH KIẾN TH</a:t>
            </a:r>
            <a:r>
              <a:rPr lang="en-US" sz="5400" b="1">
                <a:solidFill>
                  <a:prstClr val="black"/>
                </a:solidFill>
                <a:latin typeface="Times New Roman" panose="02020603050405020304" pitchFamily="18" charset="0"/>
                <a:cs typeface="Times New Roman" panose="02020603050405020304" pitchFamily="18" charset="0"/>
              </a:rPr>
              <a:t>ỨC</a:t>
            </a:r>
            <a:endParaRPr kumimoji="0" lang="en-US" sz="54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47631513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601F995-20D2-42D0-93BB-DDEA411097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5675" y="447128"/>
            <a:ext cx="5200734" cy="1908313"/>
          </a:xfrm>
          <a:prstGeom prst="rect">
            <a:avLst/>
          </a:prstGeom>
        </p:spPr>
      </p:pic>
      <p:pic>
        <p:nvPicPr>
          <p:cNvPr id="6" name="Picture 5">
            <a:extLst>
              <a:ext uri="{FF2B5EF4-FFF2-40B4-BE49-F238E27FC236}">
                <a16:creationId xmlns:a16="http://schemas.microsoft.com/office/drawing/2014/main" id="{68DFE50B-0B09-4C1D-89A8-1AE9EEB637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27670" y="564371"/>
            <a:ext cx="5200734" cy="1802297"/>
          </a:xfrm>
          <a:prstGeom prst="rect">
            <a:avLst/>
          </a:prstGeom>
        </p:spPr>
      </p:pic>
      <p:sp>
        <p:nvSpPr>
          <p:cNvPr id="7" name="TextBox 6">
            <a:extLst>
              <a:ext uri="{FF2B5EF4-FFF2-40B4-BE49-F238E27FC236}">
                <a16:creationId xmlns:a16="http://schemas.microsoft.com/office/drawing/2014/main" id="{B13BC08C-126A-4690-8214-132BE86D8768}"/>
              </a:ext>
            </a:extLst>
          </p:cNvPr>
          <p:cNvSpPr txBox="1"/>
          <p:nvPr/>
        </p:nvSpPr>
        <p:spPr>
          <a:xfrm>
            <a:off x="1457546" y="1447844"/>
            <a:ext cx="2117697"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a:ln>
                  <a:noFill/>
                </a:ln>
                <a:solidFill>
                  <a:srgbClr val="FFFF00"/>
                </a:solidFill>
                <a:effectLst/>
                <a:uLnTx/>
                <a:uFillTx/>
                <a:latin typeface="Times New Roman" panose="02020603050405020304" pitchFamily="18" charset="0"/>
                <a:ea typeface="+mn-ea"/>
                <a:cs typeface="Times New Roman" panose="02020603050405020304" pitchFamily="18" charset="0"/>
              </a:rPr>
              <a:t>Khái niệm</a:t>
            </a:r>
          </a:p>
        </p:txBody>
      </p:sp>
      <p:sp>
        <p:nvSpPr>
          <p:cNvPr id="12" name="TextBox 11">
            <a:extLst>
              <a:ext uri="{FF2B5EF4-FFF2-40B4-BE49-F238E27FC236}">
                <a16:creationId xmlns:a16="http://schemas.microsoft.com/office/drawing/2014/main" id="{72267C34-5DD8-4558-9B02-477C45437AB2}"/>
              </a:ext>
            </a:extLst>
          </p:cNvPr>
          <p:cNvSpPr txBox="1"/>
          <p:nvPr/>
        </p:nvSpPr>
        <p:spPr>
          <a:xfrm>
            <a:off x="7853680" y="1485922"/>
            <a:ext cx="3789679"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a:ln>
                  <a:noFill/>
                </a:ln>
                <a:solidFill>
                  <a:srgbClr val="FFFF00"/>
                </a:solidFill>
                <a:effectLst/>
                <a:uLnTx/>
                <a:uFillTx/>
                <a:latin typeface="Times New Roman" panose="02020603050405020304" pitchFamily="18" charset="0"/>
                <a:ea typeface="+mn-ea"/>
                <a:cs typeface="Times New Roman" panose="02020603050405020304" pitchFamily="18" charset="0"/>
              </a:rPr>
              <a:t>Dấu hiệu nhận biết</a:t>
            </a:r>
          </a:p>
        </p:txBody>
      </p:sp>
      <p:sp>
        <p:nvSpPr>
          <p:cNvPr id="8" name="TextBox 7">
            <a:extLst>
              <a:ext uri="{FF2B5EF4-FFF2-40B4-BE49-F238E27FC236}">
                <a16:creationId xmlns:a16="http://schemas.microsoft.com/office/drawing/2014/main" id="{46B6B9E9-74C3-40F2-8547-6811A9CE8081}"/>
              </a:ext>
            </a:extLst>
          </p:cNvPr>
          <p:cNvSpPr txBox="1"/>
          <p:nvPr/>
        </p:nvSpPr>
        <p:spPr>
          <a:xfrm>
            <a:off x="431207" y="2587178"/>
            <a:ext cx="4744720" cy="3046988"/>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200" b="1" i="1" u="none"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rPr>
              <a:t>Là biện pháp chêm vào câu một từ, một cụm từ, một câu, thậm chí một chuỗi câu để bổ sung thông tin cần thiết hay bộc lộ cảm xúc.</a:t>
            </a:r>
          </a:p>
        </p:txBody>
      </p:sp>
      <p:sp>
        <p:nvSpPr>
          <p:cNvPr id="14" name="TextBox 13">
            <a:extLst>
              <a:ext uri="{FF2B5EF4-FFF2-40B4-BE49-F238E27FC236}">
                <a16:creationId xmlns:a16="http://schemas.microsoft.com/office/drawing/2014/main" id="{5E444D1D-7203-4607-A55E-1B5806CBE94F}"/>
              </a:ext>
            </a:extLst>
          </p:cNvPr>
          <p:cNvSpPr txBox="1"/>
          <p:nvPr/>
        </p:nvSpPr>
        <p:spPr>
          <a:xfrm>
            <a:off x="7569199" y="2595721"/>
            <a:ext cx="4358640" cy="2062103"/>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200" b="1" i="1" u="none" strike="noStrike" kern="1200" cap="none" spc="0" normalizeH="0" baseline="0" noProof="0">
                <a:ln>
                  <a:noFill/>
                </a:ln>
                <a:solidFill>
                  <a:srgbClr val="0070C0"/>
                </a:solidFill>
                <a:effectLst/>
                <a:uLnTx/>
                <a:uFillTx/>
                <a:latin typeface="Times New Roman" panose="02020603050405020304" pitchFamily="18" charset="0"/>
                <a:ea typeface="+mn-ea"/>
                <a:cs typeface="Times New Roman" panose="02020603050405020304" pitchFamily="18" charset="0"/>
              </a:rPr>
              <a:t>Th</a:t>
            </a:r>
            <a:r>
              <a:rPr kumimoji="0" lang="vi-VN" sz="3200" b="1" i="1" u="none" strike="noStrike" kern="1200" cap="none" spc="0" normalizeH="0" baseline="0" noProof="0">
                <a:ln>
                  <a:noFill/>
                </a:ln>
                <a:solidFill>
                  <a:srgbClr val="0070C0"/>
                </a:solidFill>
                <a:effectLst/>
                <a:uLnTx/>
                <a:uFillTx/>
                <a:latin typeface="Times New Roman" panose="02020603050405020304" pitchFamily="18" charset="0"/>
                <a:ea typeface="+mn-ea"/>
                <a:cs typeface="Times New Roman" panose="02020603050405020304" pitchFamily="18" charset="0"/>
              </a:rPr>
              <a:t>ư</a:t>
            </a:r>
            <a:r>
              <a:rPr kumimoji="0" lang="en-US" sz="3200" b="1" i="1" u="none" strike="noStrike" kern="1200" cap="none" spc="0" normalizeH="0" baseline="0" noProof="0">
                <a:ln>
                  <a:noFill/>
                </a:ln>
                <a:solidFill>
                  <a:srgbClr val="0070C0"/>
                </a:solidFill>
                <a:effectLst/>
                <a:uLnTx/>
                <a:uFillTx/>
                <a:latin typeface="Times New Roman" panose="02020603050405020304" pitchFamily="18" charset="0"/>
                <a:ea typeface="+mn-ea"/>
                <a:cs typeface="Times New Roman" panose="02020603050405020304" pitchFamily="18" charset="0"/>
              </a:rPr>
              <a:t>ờng đứng sau dấu phẩy, dấu gạch ngang hoặc đặt trong dấu ngoặc đ</a:t>
            </a:r>
            <a:r>
              <a:rPr kumimoji="0" lang="vi-VN" sz="3200" b="1" i="1" u="none" strike="noStrike" kern="1200" cap="none" spc="0" normalizeH="0" baseline="0" noProof="0">
                <a:ln>
                  <a:noFill/>
                </a:ln>
                <a:solidFill>
                  <a:srgbClr val="0070C0"/>
                </a:solidFill>
                <a:effectLst/>
                <a:uLnTx/>
                <a:uFillTx/>
                <a:latin typeface="Times New Roman" panose="02020603050405020304" pitchFamily="18" charset="0"/>
                <a:ea typeface="+mn-ea"/>
                <a:cs typeface="Times New Roman" panose="02020603050405020304" pitchFamily="18" charset="0"/>
              </a:rPr>
              <a:t>ơ</a:t>
            </a:r>
            <a:r>
              <a:rPr kumimoji="0" lang="en-US" sz="3200" b="1" i="1" u="none" strike="noStrike" kern="1200" cap="none" spc="0" normalizeH="0" baseline="0" noProof="0">
                <a:ln>
                  <a:noFill/>
                </a:ln>
                <a:solidFill>
                  <a:srgbClr val="0070C0"/>
                </a:solidFill>
                <a:effectLst/>
                <a:uLnTx/>
                <a:uFillTx/>
                <a:latin typeface="Times New Roman" panose="02020603050405020304" pitchFamily="18" charset="0"/>
                <a:ea typeface="+mn-ea"/>
                <a:cs typeface="Times New Roman" panose="02020603050405020304" pitchFamily="18" charset="0"/>
              </a:rPr>
              <a:t>n.</a:t>
            </a:r>
          </a:p>
        </p:txBody>
      </p:sp>
      <p:sp>
        <p:nvSpPr>
          <p:cNvPr id="4" name="TextBox 3">
            <a:extLst>
              <a:ext uri="{FF2B5EF4-FFF2-40B4-BE49-F238E27FC236}">
                <a16:creationId xmlns:a16="http://schemas.microsoft.com/office/drawing/2014/main" id="{6BEDE8C9-0842-429D-B2CE-84C15F4312A4}"/>
              </a:ext>
            </a:extLst>
          </p:cNvPr>
          <p:cNvSpPr txBox="1"/>
          <p:nvPr/>
        </p:nvSpPr>
        <p:spPr>
          <a:xfrm>
            <a:off x="2926080" y="0"/>
            <a:ext cx="6045200" cy="584775"/>
          </a:xfrm>
          <a:prstGeom prst="rect">
            <a:avLst/>
          </a:prstGeom>
          <a:noFill/>
        </p:spPr>
        <p:txBody>
          <a:bodyPr wrap="square" rtlCol="0">
            <a:spAutoFit/>
          </a:bodyPr>
          <a:lstStyle/>
          <a:p>
            <a:pPr lvl="0" algn="ctr"/>
            <a:r>
              <a:rPr lang="en-US" sz="3200" b="1">
                <a:solidFill>
                  <a:prstClr val="black"/>
                </a:solidFill>
                <a:latin typeface="Times New Roman" panose="02020603050405020304" pitchFamily="18" charset="0"/>
                <a:cs typeface="Times New Roman" panose="02020603050405020304" pitchFamily="18" charset="0"/>
              </a:rPr>
              <a:t>1. BIỆN PHÁP TỪ CHÊM XEN</a:t>
            </a:r>
          </a:p>
        </p:txBody>
      </p:sp>
    </p:spTree>
    <p:extLst>
      <p:ext uri="{BB962C8B-B14F-4D97-AF65-F5344CB8AC3E}">
        <p14:creationId xmlns:p14="http://schemas.microsoft.com/office/powerpoint/2010/main" val="406701052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checkerboard(across)">
                                      <p:cBhvr>
                                        <p:cTn id="1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CB510A7-0949-461C-AADE-243504E543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F5F4C5F3-6A37-47C3-8BD0-B4CBD568B2B5}"/>
              </a:ext>
            </a:extLst>
          </p:cNvPr>
          <p:cNvSpPr txBox="1"/>
          <p:nvPr/>
        </p:nvSpPr>
        <p:spPr>
          <a:xfrm>
            <a:off x="1625600" y="111520"/>
            <a:ext cx="954024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a:solidFill>
                  <a:prstClr val="black"/>
                </a:solidFill>
                <a:latin typeface="Times New Roman" panose="02020603050405020304" pitchFamily="18" charset="0"/>
                <a:cs typeface="Times New Roman" panose="02020603050405020304" pitchFamily="18" charset="0"/>
              </a:rPr>
              <a:t>BIỆN PHÁP TU TỪ CHÊM XEN</a:t>
            </a:r>
            <a:endParaRPr kumimoji="0" lang="en-US" sz="2800" b="1"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1A97A375-EA97-4CFF-B874-5F8E00EF75E4}"/>
              </a:ext>
            </a:extLst>
          </p:cNvPr>
          <p:cNvSpPr txBox="1"/>
          <p:nvPr/>
        </p:nvSpPr>
        <p:spPr>
          <a:xfrm>
            <a:off x="375920" y="634740"/>
            <a:ext cx="11379200" cy="2677656"/>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Ví</a:t>
            </a:r>
            <a:r>
              <a:rPr kumimoji="0" lang="en-US" sz="2800" b="0" i="0" u="none" strike="noStrike" kern="1200" cap="none" spc="0" normalizeH="0" noProof="0">
                <a:ln>
                  <a:noFill/>
                </a:ln>
                <a:solidFill>
                  <a:prstClr val="black"/>
                </a:solidFill>
                <a:effectLst/>
                <a:uLnTx/>
                <a:uFillTx/>
                <a:latin typeface="Times New Roman" panose="02020603050405020304" pitchFamily="18" charset="0"/>
                <a:cs typeface="Times New Roman" panose="02020603050405020304" pitchFamily="18" charset="0"/>
              </a:rPr>
              <a:t> dụ:</a:t>
            </a:r>
            <a:endParaRPr lang="en-US" sz="2800">
              <a:solidFill>
                <a:prstClr val="black"/>
              </a:solidFill>
              <a:latin typeface="Times New Roman" panose="02020603050405020304" pitchFamily="18" charset="0"/>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C</a:t>
            </a:r>
            <a:r>
              <a:rPr lang="en-US" sz="2800" i="1">
                <a:solidFill>
                  <a:prstClr val="black"/>
                </a:solidFill>
                <a:latin typeface="Times New Roman" panose="02020603050405020304" pitchFamily="18" charset="0"/>
                <a:cs typeface="Times New Roman" panose="02020603050405020304" pitchFamily="18" charset="0"/>
              </a:rPr>
              <a:t>ô bé nhà bên</a:t>
            </a:r>
            <a:r>
              <a:rPr lang="en-US" sz="2800">
                <a:solidFill>
                  <a:prstClr val="black"/>
                </a:solidFill>
                <a:latin typeface="Times New Roman" panose="02020603050405020304" pitchFamily="18" charset="0"/>
                <a:cs typeface="Times New Roman" panose="02020603050405020304" pitchFamily="18" charset="0"/>
              </a:rPr>
              <a:t> </a:t>
            </a:r>
            <a:r>
              <a:rPr lang="en-US" sz="2800" b="1" i="1">
                <a:solidFill>
                  <a:prstClr val="black"/>
                </a:solidFill>
                <a:latin typeface="Times New Roman" panose="02020603050405020304" pitchFamily="18" charset="0"/>
                <a:cs typeface="Times New Roman" panose="02020603050405020304" pitchFamily="18" charset="0"/>
              </a:rPr>
              <a:t>(có ai ngờ)</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C</a:t>
            </a:r>
            <a:r>
              <a:rPr lang="en-US" sz="2800" i="1">
                <a:solidFill>
                  <a:prstClr val="black"/>
                </a:solidFill>
                <a:latin typeface="Times New Roman" panose="02020603050405020304" pitchFamily="18" charset="0"/>
                <a:cs typeface="Times New Roman" panose="02020603050405020304" pitchFamily="18" charset="0"/>
              </a:rPr>
              <a:t>ũng vào du kích!</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H</a:t>
            </a:r>
            <a:r>
              <a:rPr lang="en-US" sz="2800" i="1">
                <a:solidFill>
                  <a:prstClr val="black"/>
                </a:solidFill>
                <a:latin typeface="Times New Roman" panose="02020603050405020304" pitchFamily="18" charset="0"/>
                <a:cs typeface="Times New Roman" panose="02020603050405020304" pitchFamily="18" charset="0"/>
              </a:rPr>
              <a:t>ôm gặp tôi vẫn c</a:t>
            </a:r>
            <a:r>
              <a:rPr lang="vi-VN" sz="2800" i="1">
                <a:solidFill>
                  <a:prstClr val="black"/>
                </a:solidFill>
                <a:latin typeface="Times New Roman" panose="02020603050405020304" pitchFamily="18" charset="0"/>
                <a:cs typeface="Times New Roman" panose="02020603050405020304" pitchFamily="18" charset="0"/>
              </a:rPr>
              <a:t>ư</a:t>
            </a:r>
            <a:r>
              <a:rPr lang="en-US" sz="2800" i="1">
                <a:solidFill>
                  <a:prstClr val="black"/>
                </a:solidFill>
                <a:latin typeface="Times New Roman" panose="02020603050405020304" pitchFamily="18" charset="0"/>
                <a:cs typeface="Times New Roman" panose="02020603050405020304" pitchFamily="18" charset="0"/>
              </a:rPr>
              <a:t>ời khúc khích</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Mắt </a:t>
            </a:r>
            <a:r>
              <a:rPr lang="en-US" sz="2800" i="1">
                <a:solidFill>
                  <a:prstClr val="black"/>
                </a:solidFill>
                <a:latin typeface="Times New Roman" panose="02020603050405020304" pitchFamily="18" charset="0"/>
                <a:cs typeface="Times New Roman" panose="02020603050405020304" pitchFamily="18" charset="0"/>
              </a:rPr>
              <a:t>đen tròn </a:t>
            </a:r>
            <a:r>
              <a:rPr lang="en-US" sz="2800" b="1" i="1">
                <a:solidFill>
                  <a:prstClr val="black"/>
                </a:solidFill>
                <a:latin typeface="Times New Roman" panose="02020603050405020304" pitchFamily="18" charset="0"/>
                <a:cs typeface="Times New Roman" panose="02020603050405020304" pitchFamily="18" charset="0"/>
              </a:rPr>
              <a:t>(th</a:t>
            </a:r>
            <a:r>
              <a:rPr lang="vi-VN" sz="2800" b="1" i="1">
                <a:solidFill>
                  <a:prstClr val="black"/>
                </a:solidFill>
                <a:latin typeface="Times New Roman" panose="02020603050405020304" pitchFamily="18" charset="0"/>
                <a:cs typeface="Times New Roman" panose="02020603050405020304" pitchFamily="18" charset="0"/>
              </a:rPr>
              <a:t>ư</a:t>
            </a:r>
            <a:r>
              <a:rPr lang="en-US" sz="2800" b="1" i="1">
                <a:solidFill>
                  <a:prstClr val="black"/>
                </a:solidFill>
                <a:latin typeface="Times New Roman" panose="02020603050405020304" pitchFamily="18" charset="0"/>
                <a:cs typeface="Times New Roman" panose="02020603050405020304" pitchFamily="18" charset="0"/>
              </a:rPr>
              <a:t>ơng thư</a:t>
            </a:r>
            <a:r>
              <a:rPr lang="vi-VN" sz="2800" b="1" i="1">
                <a:solidFill>
                  <a:prstClr val="black"/>
                </a:solidFill>
                <a:latin typeface="Times New Roman" panose="02020603050405020304" pitchFamily="18" charset="0"/>
                <a:cs typeface="Times New Roman" panose="02020603050405020304" pitchFamily="18" charset="0"/>
              </a:rPr>
              <a:t>ơ</a:t>
            </a:r>
            <a:r>
              <a:rPr lang="en-US" sz="2800" b="1" i="1">
                <a:solidFill>
                  <a:prstClr val="black"/>
                </a:solidFill>
                <a:latin typeface="Times New Roman" panose="02020603050405020304" pitchFamily="18" charset="0"/>
                <a:cs typeface="Times New Roman" panose="02020603050405020304" pitchFamily="18" charset="0"/>
              </a:rPr>
              <a:t>ng quá đi thôi)</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2800" i="1"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a:t>
            </a:r>
            <a:r>
              <a:rPr lang="en-US" sz="2800" i="1">
                <a:solidFill>
                  <a:prstClr val="black"/>
                </a:solidFill>
                <a:latin typeface="Times New Roman" panose="02020603050405020304" pitchFamily="18" charset="0"/>
                <a:cs typeface="Times New Roman" panose="02020603050405020304" pitchFamily="18" charset="0"/>
              </a:rPr>
              <a:t>Giang Nam)</a:t>
            </a:r>
            <a:endParaRPr kumimoji="0" lang="en-US" sz="2800" i="1"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92E99252-2D1F-45BE-B8F8-7B5D5286517C}"/>
              </a:ext>
            </a:extLst>
          </p:cNvPr>
          <p:cNvSpPr txBox="1"/>
          <p:nvPr/>
        </p:nvSpPr>
        <p:spPr>
          <a:xfrm>
            <a:off x="375920" y="3129496"/>
            <a:ext cx="8991600" cy="3539430"/>
          </a:xfrm>
          <a:prstGeom prst="rect">
            <a:avLst/>
          </a:prstGeom>
          <a:noFill/>
        </p:spPr>
        <p:txBody>
          <a:bodyPr wrap="square" rtlCol="0">
            <a:spAutoFit/>
          </a:bodyPr>
          <a:lstStyle/>
          <a:p>
            <a:pPr lvl="0" algn="just"/>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-&gt;</a:t>
            </a:r>
            <a:r>
              <a:rPr kumimoji="0" lang="en-US" sz="2800" b="0" i="0" u="none" strike="noStrike" kern="1200" cap="none" spc="0" normalizeH="0" noProof="0">
                <a:ln>
                  <a:noFill/>
                </a:ln>
                <a:solidFill>
                  <a:prstClr val="black"/>
                </a:solidFill>
                <a:effectLst/>
                <a:uLnTx/>
                <a:uFillTx/>
                <a:latin typeface="Times New Roman" panose="02020603050405020304" pitchFamily="18" charset="0"/>
                <a:cs typeface="Times New Roman" panose="02020603050405020304" pitchFamily="18" charset="0"/>
              </a:rPr>
              <a:t> Tác giả sử dụng biện pháp tu từ chiêm xen trong văn bản trên: </a:t>
            </a:r>
            <a:r>
              <a:rPr kumimoji="0" lang="en-US" sz="2800" b="1" i="1" u="none" strike="noStrike" kern="1200" cap="none" spc="0" normalizeH="0" noProof="0">
                <a:ln>
                  <a:noFill/>
                </a:ln>
                <a:solidFill>
                  <a:prstClr val="black"/>
                </a:solidFill>
                <a:effectLst/>
                <a:uLnTx/>
                <a:uFillTx/>
                <a:latin typeface="Times New Roman" panose="02020603050405020304" pitchFamily="18" charset="0"/>
                <a:cs typeface="Times New Roman" panose="02020603050405020304" pitchFamily="18" charset="0"/>
              </a:rPr>
              <a:t>(có ai ngờ), (thương thương quá đi thôi)</a:t>
            </a:r>
          </a:p>
          <a:p>
            <a:pPr marL="457200" lvl="0" indent="-457200" algn="just">
              <a:buFontTx/>
              <a:buChar char="-"/>
            </a:pPr>
            <a:r>
              <a:rPr lang="en-US" sz="2800">
                <a:solidFill>
                  <a:prstClr val="black"/>
                </a:solidFill>
                <a:latin typeface="Times New Roman" panose="02020603050405020304" pitchFamily="18" charset="0"/>
                <a:cs typeface="Times New Roman" panose="02020603050405020304" pitchFamily="18" charset="0"/>
              </a:rPr>
              <a:t>Dấu hiệu nhận biết: </a:t>
            </a:r>
            <a:r>
              <a:rPr lang="en-US" sz="2800">
                <a:solidFill>
                  <a:srgbClr val="FF0000"/>
                </a:solidFill>
                <a:latin typeface="Times New Roman" panose="02020603050405020304" pitchFamily="18" charset="0"/>
                <a:cs typeface="Times New Roman" panose="02020603050405020304" pitchFamily="18" charset="0"/>
              </a:rPr>
              <a:t>là hai cụm từ được đặt trong dấu ngoặc đơn.</a:t>
            </a:r>
          </a:p>
          <a:p>
            <a:pPr lvl="0" algn="just">
              <a:defRPr/>
            </a:pPr>
            <a:r>
              <a:rPr lang="en-US" sz="2800">
                <a:solidFill>
                  <a:prstClr val="black"/>
                </a:solidFill>
                <a:latin typeface="Times New Roman" panose="02020603050405020304" pitchFamily="18" charset="0"/>
                <a:cs typeface="Times New Roman" panose="02020603050405020304" pitchFamily="18" charset="0"/>
              </a:rPr>
              <a:t>- Tác dụng:</a:t>
            </a:r>
          </a:p>
          <a:p>
            <a:pPr lvl="0" algn="just">
              <a:defRPr/>
            </a:pPr>
            <a:r>
              <a:rPr lang="en-US" sz="2800">
                <a:solidFill>
                  <a:prstClr val="black"/>
                </a:solidFill>
                <a:latin typeface="Times New Roman" panose="02020603050405020304" pitchFamily="18" charset="0"/>
                <a:cs typeface="Times New Roman" panose="02020603050405020304" pitchFamily="18" charset="0"/>
              </a:rPr>
              <a:t> </a:t>
            </a:r>
            <a:r>
              <a:rPr lang="vi-VN" sz="2800" b="1" i="1">
                <a:solidFill>
                  <a:prstClr val="black"/>
                </a:solidFill>
                <a:latin typeface="Times New Roman" panose="02020603050405020304" pitchFamily="18" charset="0"/>
                <a:cs typeface="Times New Roman" panose="02020603050405020304" pitchFamily="18" charset="0"/>
              </a:rPr>
              <a:t>(có ai ngờ) </a:t>
            </a:r>
            <a:r>
              <a:rPr lang="vi-VN" sz="2800" i="1">
                <a:solidFill>
                  <a:srgbClr val="FF0000"/>
                </a:solidFill>
                <a:latin typeface="Times New Roman" panose="02020603050405020304" pitchFamily="18" charset="0"/>
                <a:cs typeface="Times New Roman" panose="02020603050405020304" pitchFamily="18" charset="0"/>
              </a:rPr>
              <a:t>-&gt; bổ sung thêm về thái độ bất ngờ của tác giả</a:t>
            </a:r>
            <a:r>
              <a:rPr lang="en-US" sz="2800" i="1">
                <a:solidFill>
                  <a:srgbClr val="FF0000"/>
                </a:solidFill>
                <a:latin typeface="Times New Roman" panose="02020603050405020304" pitchFamily="18" charset="0"/>
                <a:cs typeface="Times New Roman" panose="02020603050405020304" pitchFamily="18" charset="0"/>
              </a:rPr>
              <a:t>.</a:t>
            </a:r>
            <a:r>
              <a:rPr lang="vi-VN" sz="2800" i="1">
                <a:solidFill>
                  <a:srgbClr val="FF0000"/>
                </a:solidFill>
                <a:latin typeface="Times New Roman" panose="02020603050405020304" pitchFamily="18" charset="0"/>
                <a:cs typeface="Times New Roman" panose="02020603050405020304" pitchFamily="18" charset="0"/>
              </a:rPr>
              <a:t> </a:t>
            </a:r>
          </a:p>
          <a:p>
            <a:pPr lvl="0" algn="just">
              <a:defRPr/>
            </a:pPr>
            <a:r>
              <a:rPr lang="vi-VN" sz="2800" b="1" i="1">
                <a:solidFill>
                  <a:prstClr val="black"/>
                </a:solidFill>
                <a:latin typeface="Times New Roman" panose="02020603050405020304" pitchFamily="18" charset="0"/>
                <a:cs typeface="Times New Roman" panose="02020603050405020304" pitchFamily="18" charset="0"/>
              </a:rPr>
              <a:t>(thương thương quá đi thôi)</a:t>
            </a:r>
            <a:r>
              <a:rPr lang="vi-VN" sz="2800" i="1">
                <a:solidFill>
                  <a:srgbClr val="FF0000"/>
                </a:solidFill>
                <a:latin typeface="Times New Roman" panose="02020603050405020304" pitchFamily="18" charset="0"/>
                <a:cs typeface="Times New Roman" panose="02020603050405020304" pitchFamily="18" charset="0"/>
              </a:rPr>
              <a:t>-&gt; thể hiện tình cảm của tác giả dành cho cô bé nhà bên</a:t>
            </a:r>
            <a:r>
              <a:rPr lang="en-US" sz="2800" i="1">
                <a:solidFill>
                  <a:srgbClr val="FF0000"/>
                </a:solidFill>
                <a:latin typeface="Times New Roman" panose="02020603050405020304" pitchFamily="18" charset="0"/>
                <a:cs typeface="Times New Roman" panose="02020603050405020304" pitchFamily="18" charset="0"/>
              </a:rPr>
              <a:t>.</a:t>
            </a:r>
            <a:endParaRPr lang="vi-VN" sz="2800" i="1">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812429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checkerboard(across)">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checkerboard(across)">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checkerboard(across)">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checkerboard(across)">
                                      <p:cBhvr>
                                        <p:cTn id="22" dur="500"/>
                                        <p:tgtEl>
                                          <p:spTgt spid="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checkerboard(across)">
                                      <p:cBhvr>
                                        <p:cTn id="27"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601F995-20D2-42D0-93BB-DDEA411097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914" y="2479653"/>
            <a:ext cx="5200734" cy="1908313"/>
          </a:xfrm>
          <a:prstGeom prst="rect">
            <a:avLst/>
          </a:prstGeom>
        </p:spPr>
      </p:pic>
      <p:pic>
        <p:nvPicPr>
          <p:cNvPr id="6" name="Picture 5">
            <a:extLst>
              <a:ext uri="{FF2B5EF4-FFF2-40B4-BE49-F238E27FC236}">
                <a16:creationId xmlns:a16="http://schemas.microsoft.com/office/drawing/2014/main" id="{68DFE50B-0B09-4C1D-89A8-1AE9EEB637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02018" y="2547726"/>
            <a:ext cx="5200734" cy="1802297"/>
          </a:xfrm>
          <a:prstGeom prst="rect">
            <a:avLst/>
          </a:prstGeom>
        </p:spPr>
      </p:pic>
      <p:sp>
        <p:nvSpPr>
          <p:cNvPr id="7" name="TextBox 6">
            <a:extLst>
              <a:ext uri="{FF2B5EF4-FFF2-40B4-BE49-F238E27FC236}">
                <a16:creationId xmlns:a16="http://schemas.microsoft.com/office/drawing/2014/main" id="{B13BC08C-126A-4690-8214-132BE86D8768}"/>
              </a:ext>
            </a:extLst>
          </p:cNvPr>
          <p:cNvSpPr txBox="1"/>
          <p:nvPr/>
        </p:nvSpPr>
        <p:spPr>
          <a:xfrm>
            <a:off x="1306223" y="3429000"/>
            <a:ext cx="2117697" cy="584775"/>
          </a:xfrm>
          <a:prstGeom prst="rect">
            <a:avLst/>
          </a:prstGeom>
          <a:noFill/>
        </p:spPr>
        <p:txBody>
          <a:bodyPr wrap="square" rtlCol="0">
            <a:spAutoFit/>
          </a:bodyPr>
          <a:lstStyle/>
          <a:p>
            <a:pPr algn="ctr"/>
            <a:r>
              <a:rPr lang="en-US" sz="3200" b="1">
                <a:solidFill>
                  <a:srgbClr val="FFFF00"/>
                </a:solidFill>
                <a:latin typeface="Times New Roman" panose="02020603050405020304" pitchFamily="18" charset="0"/>
                <a:cs typeface="Times New Roman" panose="02020603050405020304" pitchFamily="18" charset="0"/>
              </a:rPr>
              <a:t>Khái niệm</a:t>
            </a:r>
          </a:p>
        </p:txBody>
      </p:sp>
      <p:sp>
        <p:nvSpPr>
          <p:cNvPr id="12" name="TextBox 11">
            <a:extLst>
              <a:ext uri="{FF2B5EF4-FFF2-40B4-BE49-F238E27FC236}">
                <a16:creationId xmlns:a16="http://schemas.microsoft.com/office/drawing/2014/main" id="{72267C34-5DD8-4558-9B02-477C45437AB2}"/>
              </a:ext>
            </a:extLst>
          </p:cNvPr>
          <p:cNvSpPr txBox="1"/>
          <p:nvPr/>
        </p:nvSpPr>
        <p:spPr>
          <a:xfrm>
            <a:off x="7696793" y="3448875"/>
            <a:ext cx="3789679" cy="584775"/>
          </a:xfrm>
          <a:prstGeom prst="rect">
            <a:avLst/>
          </a:prstGeom>
          <a:noFill/>
        </p:spPr>
        <p:txBody>
          <a:bodyPr wrap="square" rtlCol="0">
            <a:spAutoFit/>
          </a:bodyPr>
          <a:lstStyle/>
          <a:p>
            <a:pPr algn="ctr"/>
            <a:r>
              <a:rPr lang="en-US" sz="3200" b="1">
                <a:solidFill>
                  <a:srgbClr val="FFFF00"/>
                </a:solidFill>
                <a:latin typeface="Times New Roman" panose="02020603050405020304" pitchFamily="18" charset="0"/>
                <a:cs typeface="Times New Roman" panose="02020603050405020304" pitchFamily="18" charset="0"/>
              </a:rPr>
              <a:t>Dấu hiệu nhận biết</a:t>
            </a:r>
          </a:p>
        </p:txBody>
      </p:sp>
      <p:sp>
        <p:nvSpPr>
          <p:cNvPr id="8" name="TextBox 7">
            <a:extLst>
              <a:ext uri="{FF2B5EF4-FFF2-40B4-BE49-F238E27FC236}">
                <a16:creationId xmlns:a16="http://schemas.microsoft.com/office/drawing/2014/main" id="{46B6B9E9-74C3-40F2-8547-6811A9CE8081}"/>
              </a:ext>
            </a:extLst>
          </p:cNvPr>
          <p:cNvSpPr txBox="1"/>
          <p:nvPr/>
        </p:nvSpPr>
        <p:spPr>
          <a:xfrm>
            <a:off x="375921" y="4702954"/>
            <a:ext cx="4744720" cy="1938992"/>
          </a:xfrm>
          <a:prstGeom prst="rect">
            <a:avLst/>
          </a:prstGeom>
          <a:noFill/>
        </p:spPr>
        <p:txBody>
          <a:bodyPr wrap="square" rtlCol="0">
            <a:spAutoFit/>
          </a:bodyPr>
          <a:lstStyle/>
          <a:p>
            <a:pPr algn="just"/>
            <a:r>
              <a:rPr lang="en-US" sz="2400" b="1" i="1">
                <a:solidFill>
                  <a:srgbClr val="FF0000"/>
                </a:solidFill>
                <a:latin typeface="Times New Roman" panose="02020603050405020304" pitchFamily="18" charset="0"/>
                <a:cs typeface="Times New Roman" panose="02020603050405020304" pitchFamily="18" charset="0"/>
              </a:rPr>
              <a:t>- Là biện pháp sắp xếp nối tiếp các từ, các cụm từ </a:t>
            </a:r>
            <a:r>
              <a:rPr lang="en-US" sz="2400" b="1" i="1">
                <a:latin typeface="Times New Roman" panose="02020603050405020304" pitchFamily="18" charset="0"/>
                <a:cs typeface="Times New Roman" panose="02020603050405020304" pitchFamily="18" charset="0"/>
              </a:rPr>
              <a:t>…(1)……..</a:t>
            </a:r>
            <a:r>
              <a:rPr lang="en-US" sz="2400" b="1" i="1">
                <a:solidFill>
                  <a:srgbClr val="FF0000"/>
                </a:solidFill>
                <a:latin typeface="Times New Roman" panose="02020603050405020304" pitchFamily="18" charset="0"/>
                <a:cs typeface="Times New Roman" panose="02020603050405020304" pitchFamily="18" charset="0"/>
              </a:rPr>
              <a:t>để diễn tả </a:t>
            </a:r>
            <a:r>
              <a:rPr lang="en-US" sz="2400" b="1" i="1">
                <a:latin typeface="Times New Roman" panose="02020603050405020304" pitchFamily="18" charset="0"/>
                <a:cs typeface="Times New Roman" panose="02020603050405020304" pitchFamily="18" charset="0"/>
              </a:rPr>
              <a:t>………(2)……………</a:t>
            </a:r>
            <a:r>
              <a:rPr lang="en-US" sz="2400" b="1" i="1">
                <a:solidFill>
                  <a:srgbClr val="FF0000"/>
                </a:solidFill>
                <a:latin typeface="Times New Roman" panose="02020603050405020304" pitchFamily="18" charset="0"/>
                <a:cs typeface="Times New Roman" panose="02020603050405020304" pitchFamily="18" charset="0"/>
              </a:rPr>
              <a:t>đồng thời tạo ấn t</a:t>
            </a:r>
            <a:r>
              <a:rPr lang="vi-VN" sz="2400" b="1" i="1">
                <a:solidFill>
                  <a:srgbClr val="FF0000"/>
                </a:solidFill>
                <a:latin typeface="Times New Roman" panose="02020603050405020304" pitchFamily="18" charset="0"/>
                <a:cs typeface="Times New Roman" panose="02020603050405020304" pitchFamily="18" charset="0"/>
              </a:rPr>
              <a:t>ư</a:t>
            </a:r>
            <a:r>
              <a:rPr lang="en-US" sz="2400" b="1" i="1">
                <a:solidFill>
                  <a:srgbClr val="FF0000"/>
                </a:solidFill>
                <a:latin typeface="Times New Roman" panose="02020603050405020304" pitchFamily="18" charset="0"/>
                <a:cs typeface="Times New Roman" panose="02020603050405020304" pitchFamily="18" charset="0"/>
              </a:rPr>
              <a:t>ợng mạnh về </a:t>
            </a:r>
            <a:r>
              <a:rPr lang="en-US" sz="2400" b="1" i="1">
                <a:latin typeface="Times New Roman" panose="02020603050405020304" pitchFamily="18" charset="0"/>
                <a:cs typeface="Times New Roman" panose="02020603050405020304" pitchFamily="18" charset="0"/>
              </a:rPr>
              <a:t>……..(3)……… </a:t>
            </a:r>
            <a:r>
              <a:rPr lang="en-US" sz="2400" b="1" i="1">
                <a:solidFill>
                  <a:srgbClr val="FF0000"/>
                </a:solidFill>
                <a:latin typeface="Times New Roman" panose="02020603050405020304" pitchFamily="18" charset="0"/>
                <a:cs typeface="Times New Roman" panose="02020603050405020304" pitchFamily="18" charset="0"/>
              </a:rPr>
              <a:t>cho ng</a:t>
            </a:r>
            <a:r>
              <a:rPr lang="vi-VN" sz="2400" b="1" i="1">
                <a:solidFill>
                  <a:srgbClr val="FF0000"/>
                </a:solidFill>
                <a:latin typeface="Times New Roman" panose="02020603050405020304" pitchFamily="18" charset="0"/>
                <a:cs typeface="Times New Roman" panose="02020603050405020304" pitchFamily="18" charset="0"/>
              </a:rPr>
              <a:t>ư</a:t>
            </a:r>
            <a:r>
              <a:rPr lang="en-US" sz="2400" b="1" i="1">
                <a:solidFill>
                  <a:srgbClr val="FF0000"/>
                </a:solidFill>
                <a:latin typeface="Times New Roman" panose="02020603050405020304" pitchFamily="18" charset="0"/>
                <a:cs typeface="Times New Roman" panose="02020603050405020304" pitchFamily="18" charset="0"/>
              </a:rPr>
              <a:t>ời đọc</a:t>
            </a:r>
          </a:p>
        </p:txBody>
      </p:sp>
      <p:sp>
        <p:nvSpPr>
          <p:cNvPr id="14" name="TextBox 13">
            <a:extLst>
              <a:ext uri="{FF2B5EF4-FFF2-40B4-BE49-F238E27FC236}">
                <a16:creationId xmlns:a16="http://schemas.microsoft.com/office/drawing/2014/main" id="{5E444D1D-7203-4607-A55E-1B5806CBE94F}"/>
              </a:ext>
            </a:extLst>
          </p:cNvPr>
          <p:cNvSpPr txBox="1"/>
          <p:nvPr/>
        </p:nvSpPr>
        <p:spPr>
          <a:xfrm>
            <a:off x="7252540" y="4711988"/>
            <a:ext cx="4563539" cy="1938992"/>
          </a:xfrm>
          <a:prstGeom prst="rect">
            <a:avLst/>
          </a:prstGeom>
          <a:noFill/>
        </p:spPr>
        <p:txBody>
          <a:bodyPr wrap="square" rtlCol="0">
            <a:spAutoFit/>
          </a:bodyPr>
          <a:lstStyle/>
          <a:p>
            <a:pPr algn="just"/>
            <a:r>
              <a:rPr lang="en-US" sz="2400" b="1" i="1">
                <a:solidFill>
                  <a:srgbClr val="0070C0"/>
                </a:solidFill>
                <a:latin typeface="Times New Roman" panose="02020603050405020304" pitchFamily="18" charset="0"/>
                <a:cs typeface="Times New Roman" panose="02020603050405020304" pitchFamily="18" charset="0"/>
              </a:rPr>
              <a:t>- Xét về cấu tạo có nhiều kiểu liệt kê </a:t>
            </a:r>
            <a:r>
              <a:rPr lang="en-US" sz="2400" b="1" i="1">
                <a:latin typeface="Times New Roman" panose="02020603050405020304" pitchFamily="18" charset="0"/>
                <a:cs typeface="Times New Roman" panose="02020603050405020304" pitchFamily="18" charset="0"/>
              </a:rPr>
              <a:t>....(4)…….. </a:t>
            </a:r>
            <a:r>
              <a:rPr lang="en-US" sz="2400" b="1" i="1">
                <a:solidFill>
                  <a:srgbClr val="0070C0"/>
                </a:solidFill>
                <a:latin typeface="Times New Roman" panose="02020603050405020304" pitchFamily="18" charset="0"/>
                <a:cs typeface="Times New Roman" panose="02020603050405020304" pitchFamily="18" charset="0"/>
              </a:rPr>
              <a:t>và kiểu liệt kê </a:t>
            </a:r>
            <a:r>
              <a:rPr lang="en-US" sz="2400" b="1" i="1">
                <a:latin typeface="Times New Roman" panose="02020603050405020304" pitchFamily="18" charset="0"/>
                <a:cs typeface="Times New Roman" panose="02020603050405020304" pitchFamily="18" charset="0"/>
              </a:rPr>
              <a:t>… (5)…….</a:t>
            </a:r>
          </a:p>
          <a:p>
            <a:pPr algn="just"/>
            <a:r>
              <a:rPr lang="en-US" sz="2400" b="1" i="1">
                <a:solidFill>
                  <a:srgbClr val="0070C0"/>
                </a:solidFill>
                <a:latin typeface="Times New Roman" panose="02020603050405020304" pitchFamily="18" charset="0"/>
                <a:cs typeface="Times New Roman" panose="02020603050405020304" pitchFamily="18" charset="0"/>
              </a:rPr>
              <a:t>- Xét về ý nghĩa, có thể phân biệt </a:t>
            </a:r>
            <a:r>
              <a:rPr lang="en-US" sz="2400" b="1" i="1">
                <a:latin typeface="Times New Roman" panose="02020603050405020304" pitchFamily="18" charset="0"/>
                <a:cs typeface="Times New Roman" panose="02020603050405020304" pitchFamily="18" charset="0"/>
              </a:rPr>
              <a:t>… (6)… </a:t>
            </a:r>
            <a:r>
              <a:rPr lang="en-US" sz="2400" b="1" i="1">
                <a:solidFill>
                  <a:srgbClr val="0070C0"/>
                </a:solidFill>
                <a:latin typeface="Times New Roman" panose="02020603050405020304" pitchFamily="18" charset="0"/>
                <a:cs typeface="Times New Roman" panose="02020603050405020304" pitchFamily="18" charset="0"/>
              </a:rPr>
              <a:t>và </a:t>
            </a:r>
            <a:r>
              <a:rPr lang="en-US" sz="2400" b="1" i="1">
                <a:latin typeface="Times New Roman" panose="02020603050405020304" pitchFamily="18" charset="0"/>
                <a:cs typeface="Times New Roman" panose="02020603050405020304" pitchFamily="18" charset="0"/>
              </a:rPr>
              <a:t>…(7)…</a:t>
            </a:r>
          </a:p>
        </p:txBody>
      </p:sp>
      <p:sp>
        <p:nvSpPr>
          <p:cNvPr id="9" name="TextBox 8">
            <a:extLst>
              <a:ext uri="{FF2B5EF4-FFF2-40B4-BE49-F238E27FC236}">
                <a16:creationId xmlns:a16="http://schemas.microsoft.com/office/drawing/2014/main" id="{077E96D5-DFC5-491F-A6D7-A7B9AD401797}"/>
              </a:ext>
            </a:extLst>
          </p:cNvPr>
          <p:cNvSpPr txBox="1"/>
          <p:nvPr/>
        </p:nvSpPr>
        <p:spPr>
          <a:xfrm>
            <a:off x="3495040" y="304800"/>
            <a:ext cx="6543040" cy="584775"/>
          </a:xfrm>
          <a:prstGeom prst="rect">
            <a:avLst/>
          </a:prstGeom>
          <a:noFill/>
        </p:spPr>
        <p:txBody>
          <a:bodyPr wrap="square" rtlCol="0">
            <a:spAutoFit/>
          </a:bodyPr>
          <a:lstStyle/>
          <a:p>
            <a:r>
              <a:rPr lang="en-US" sz="3200" b="1">
                <a:latin typeface="Times New Roman" panose="02020603050405020304" pitchFamily="18" charset="0"/>
                <a:cs typeface="Times New Roman" panose="02020603050405020304" pitchFamily="18" charset="0"/>
              </a:rPr>
              <a:t>2. BIỆN PHÁP TU TỪ LIỆT KÊ</a:t>
            </a:r>
          </a:p>
        </p:txBody>
      </p:sp>
      <p:sp>
        <p:nvSpPr>
          <p:cNvPr id="10" name="TextBox 9">
            <a:extLst>
              <a:ext uri="{FF2B5EF4-FFF2-40B4-BE49-F238E27FC236}">
                <a16:creationId xmlns:a16="http://schemas.microsoft.com/office/drawing/2014/main" id="{7113194A-541A-443B-83D0-F62ECF873B07}"/>
              </a:ext>
            </a:extLst>
          </p:cNvPr>
          <p:cNvSpPr txBox="1"/>
          <p:nvPr/>
        </p:nvSpPr>
        <p:spPr>
          <a:xfrm>
            <a:off x="375921" y="1230760"/>
            <a:ext cx="11734800" cy="975780"/>
          </a:xfrm>
          <a:prstGeom prst="rect">
            <a:avLst/>
          </a:prstGeom>
          <a:noFill/>
        </p:spPr>
        <p:txBody>
          <a:bodyPr wrap="square" rtlCol="0">
            <a:spAutoFit/>
          </a:bodyPr>
          <a:lstStyle/>
          <a:p>
            <a:pPr marR="197485" lvl="0" algn="just">
              <a:lnSpc>
                <a:spcPct val="106000"/>
              </a:lnSpc>
              <a:spcBef>
                <a:spcPts val="385"/>
              </a:spcBef>
              <a:spcAft>
                <a:spcPts val="0"/>
              </a:spcAft>
              <a:buSzPts val="1300"/>
              <a:tabLst>
                <a:tab pos="415290" algn="l"/>
              </a:tabLst>
            </a:pPr>
            <a:r>
              <a:rPr lang="vi-VN" sz="2800">
                <a:latin typeface="Times New Roman" panose="02020603050405020304" pitchFamily="18" charset="0"/>
                <a:ea typeface="Times New Roman" panose="02020603050405020304" pitchFamily="18" charset="0"/>
                <a:cs typeface="Times New Roman" panose="02020603050405020304" pitchFamily="18" charset="0"/>
              </a:rPr>
              <a:t>Đọc</a:t>
            </a:r>
            <a:r>
              <a:rPr lang="vi-VN" sz="2800" spc="-50">
                <a:latin typeface="Times New Roman" panose="02020603050405020304" pitchFamily="18" charset="0"/>
                <a:ea typeface="Times New Roman" panose="02020603050405020304" pitchFamily="18" charset="0"/>
                <a:cs typeface="Times New Roman" panose="02020603050405020304" pitchFamily="18" charset="0"/>
              </a:rPr>
              <a:t> </a:t>
            </a:r>
            <a:r>
              <a:rPr lang="vi-VN" sz="2800">
                <a:latin typeface="Times New Roman" panose="02020603050405020304" pitchFamily="18" charset="0"/>
                <a:ea typeface="Times New Roman" panose="02020603050405020304" pitchFamily="18" charset="0"/>
                <a:cs typeface="Times New Roman" panose="02020603050405020304" pitchFamily="18" charset="0"/>
              </a:rPr>
              <a:t>nội</a:t>
            </a:r>
            <a:r>
              <a:rPr lang="vi-VN" sz="2800" spc="-50">
                <a:latin typeface="Times New Roman" panose="02020603050405020304" pitchFamily="18" charset="0"/>
                <a:ea typeface="Times New Roman" panose="02020603050405020304" pitchFamily="18" charset="0"/>
                <a:cs typeface="Times New Roman" panose="02020603050405020304" pitchFamily="18" charset="0"/>
              </a:rPr>
              <a:t> </a:t>
            </a:r>
            <a:r>
              <a:rPr lang="vi-VN" sz="2800">
                <a:latin typeface="Times New Roman" panose="02020603050405020304" pitchFamily="18" charset="0"/>
                <a:ea typeface="Times New Roman" panose="02020603050405020304" pitchFamily="18" charset="0"/>
                <a:cs typeface="Times New Roman" panose="02020603050405020304" pitchFamily="18" charset="0"/>
              </a:rPr>
              <a:t>dung</a:t>
            </a:r>
            <a:r>
              <a:rPr lang="vi-VN" sz="2800" spc="-45">
                <a:latin typeface="Times New Roman" panose="02020603050405020304" pitchFamily="18" charset="0"/>
                <a:ea typeface="Times New Roman" panose="02020603050405020304" pitchFamily="18" charset="0"/>
                <a:cs typeface="Times New Roman" panose="02020603050405020304" pitchFamily="18" charset="0"/>
              </a:rPr>
              <a:t> </a:t>
            </a:r>
            <a:r>
              <a:rPr lang="vi-VN" sz="2800" i="1">
                <a:latin typeface="Times New Roman" panose="02020603050405020304" pitchFamily="18" charset="0"/>
                <a:ea typeface="Times New Roman" panose="02020603050405020304" pitchFamily="18" charset="0"/>
                <a:cs typeface="Times New Roman" panose="02020603050405020304" pitchFamily="18" charset="0"/>
              </a:rPr>
              <a:t>Tri</a:t>
            </a:r>
            <a:r>
              <a:rPr lang="vi-VN" sz="2800" i="1" spc="-50">
                <a:latin typeface="Times New Roman" panose="02020603050405020304" pitchFamily="18" charset="0"/>
                <a:ea typeface="Times New Roman" panose="02020603050405020304" pitchFamily="18" charset="0"/>
                <a:cs typeface="Times New Roman" panose="02020603050405020304" pitchFamily="18" charset="0"/>
              </a:rPr>
              <a:t> </a:t>
            </a:r>
            <a:r>
              <a:rPr lang="vi-VN" sz="2800" i="1">
                <a:latin typeface="Times New Roman" panose="02020603050405020304" pitchFamily="18" charset="0"/>
                <a:ea typeface="Times New Roman" panose="02020603050405020304" pitchFamily="18" charset="0"/>
                <a:cs typeface="Times New Roman" panose="02020603050405020304" pitchFamily="18" charset="0"/>
              </a:rPr>
              <a:t>thức</a:t>
            </a:r>
            <a:r>
              <a:rPr lang="vi-VN" sz="2800" i="1" spc="-50">
                <a:latin typeface="Times New Roman" panose="02020603050405020304" pitchFamily="18" charset="0"/>
                <a:ea typeface="Times New Roman" panose="02020603050405020304" pitchFamily="18" charset="0"/>
                <a:cs typeface="Times New Roman" panose="02020603050405020304" pitchFamily="18" charset="0"/>
              </a:rPr>
              <a:t> </a:t>
            </a:r>
            <a:r>
              <a:rPr lang="vi-VN" sz="2800" i="1">
                <a:latin typeface="Times New Roman" panose="02020603050405020304" pitchFamily="18" charset="0"/>
                <a:ea typeface="Times New Roman" panose="02020603050405020304" pitchFamily="18" charset="0"/>
                <a:cs typeface="Times New Roman" panose="02020603050405020304" pitchFamily="18" charset="0"/>
              </a:rPr>
              <a:t>Ngữ</a:t>
            </a:r>
            <a:r>
              <a:rPr lang="vi-VN" sz="2800" i="1" spc="-50">
                <a:latin typeface="Times New Roman" panose="02020603050405020304" pitchFamily="18" charset="0"/>
                <a:ea typeface="Times New Roman" panose="02020603050405020304" pitchFamily="18" charset="0"/>
                <a:cs typeface="Times New Roman" panose="02020603050405020304" pitchFamily="18" charset="0"/>
              </a:rPr>
              <a:t> </a:t>
            </a:r>
            <a:r>
              <a:rPr lang="vi-VN" sz="2800" i="1">
                <a:latin typeface="Times New Roman" panose="02020603050405020304" pitchFamily="18" charset="0"/>
                <a:ea typeface="Times New Roman" panose="02020603050405020304" pitchFamily="18" charset="0"/>
                <a:cs typeface="Times New Roman" panose="02020603050405020304" pitchFamily="18" charset="0"/>
              </a:rPr>
              <a:t>văn</a:t>
            </a:r>
            <a:r>
              <a:rPr lang="vi-VN" sz="2800" i="1" spc="-50">
                <a:latin typeface="Times New Roman" panose="02020603050405020304" pitchFamily="18" charset="0"/>
                <a:ea typeface="Times New Roman" panose="02020603050405020304" pitchFamily="18" charset="0"/>
                <a:cs typeface="Times New Roman" panose="02020603050405020304" pitchFamily="18" charset="0"/>
              </a:rPr>
              <a:t> </a:t>
            </a:r>
            <a:r>
              <a:rPr lang="vi-VN" sz="2800">
                <a:latin typeface="Times New Roman" panose="02020603050405020304" pitchFamily="18" charset="0"/>
                <a:ea typeface="Times New Roman" panose="02020603050405020304" pitchFamily="18" charset="0"/>
                <a:cs typeface="Times New Roman" panose="02020603050405020304" pitchFamily="18" charset="0"/>
              </a:rPr>
              <a:t>(SGK/</a:t>
            </a:r>
            <a:r>
              <a:rPr lang="vi-VN" sz="2800" spc="-50">
                <a:latin typeface="Times New Roman" panose="02020603050405020304" pitchFamily="18" charset="0"/>
                <a:ea typeface="Times New Roman" panose="02020603050405020304" pitchFamily="18" charset="0"/>
                <a:cs typeface="Times New Roman" panose="02020603050405020304" pitchFamily="18" charset="0"/>
              </a:rPr>
              <a:t> </a:t>
            </a:r>
            <a:r>
              <a:rPr lang="vi-VN" sz="2800">
                <a:latin typeface="Times New Roman" panose="02020603050405020304" pitchFamily="18" charset="0"/>
                <a:ea typeface="Times New Roman" panose="02020603050405020304" pitchFamily="18" charset="0"/>
                <a:cs typeface="Times New Roman" panose="02020603050405020304" pitchFamily="18" charset="0"/>
              </a:rPr>
              <a:t>tr.</a:t>
            </a:r>
            <a:r>
              <a:rPr lang="vi-VN" sz="2800" spc="-50">
                <a:latin typeface="Times New Roman" panose="02020603050405020304" pitchFamily="18" charset="0"/>
                <a:ea typeface="Times New Roman" panose="02020603050405020304" pitchFamily="18" charset="0"/>
                <a:cs typeface="Times New Roman" panose="02020603050405020304" pitchFamily="18" charset="0"/>
              </a:rPr>
              <a:t> </a:t>
            </a:r>
            <a:r>
              <a:rPr lang="vi-VN" sz="2800">
                <a:latin typeface="Times New Roman" panose="02020603050405020304" pitchFamily="18" charset="0"/>
                <a:ea typeface="Times New Roman" panose="02020603050405020304" pitchFamily="18" charset="0"/>
                <a:cs typeface="Times New Roman" panose="02020603050405020304" pitchFamily="18" charset="0"/>
              </a:rPr>
              <a:t>61)</a:t>
            </a:r>
            <a:r>
              <a:rPr lang="vi-VN" sz="2800" spc="-50">
                <a:latin typeface="Times New Roman" panose="02020603050405020304" pitchFamily="18" charset="0"/>
                <a:ea typeface="Times New Roman" panose="02020603050405020304" pitchFamily="18" charset="0"/>
                <a:cs typeface="Times New Roman" panose="02020603050405020304" pitchFamily="18" charset="0"/>
              </a:rPr>
              <a:t> </a:t>
            </a:r>
            <a:r>
              <a:rPr lang="vi-VN" sz="2800">
                <a:latin typeface="Times New Roman" panose="02020603050405020304" pitchFamily="18" charset="0"/>
                <a:ea typeface="Times New Roman" panose="02020603050405020304" pitchFamily="18" charset="0"/>
                <a:cs typeface="Times New Roman" panose="02020603050405020304" pitchFamily="18" charset="0"/>
              </a:rPr>
              <a:t>và</a:t>
            </a:r>
            <a:r>
              <a:rPr lang="vi-VN" sz="2800" spc="-50">
                <a:latin typeface="Times New Roman" panose="02020603050405020304" pitchFamily="18" charset="0"/>
                <a:ea typeface="Times New Roman" panose="02020603050405020304" pitchFamily="18" charset="0"/>
                <a:cs typeface="Times New Roman" panose="02020603050405020304" pitchFamily="18" charset="0"/>
              </a:rPr>
              <a:t> </a:t>
            </a:r>
            <a:r>
              <a:rPr lang="vi-VN" sz="2800">
                <a:latin typeface="Times New Roman" panose="02020603050405020304" pitchFamily="18" charset="0"/>
                <a:ea typeface="Times New Roman" panose="02020603050405020304" pitchFamily="18" charset="0"/>
                <a:cs typeface="Times New Roman" panose="02020603050405020304" pitchFamily="18" charset="0"/>
              </a:rPr>
              <a:t>chọn</a:t>
            </a:r>
            <a:r>
              <a:rPr lang="vi-VN" sz="2800" spc="-50">
                <a:latin typeface="Times New Roman" panose="02020603050405020304" pitchFamily="18" charset="0"/>
                <a:ea typeface="Times New Roman" panose="02020603050405020304" pitchFamily="18" charset="0"/>
                <a:cs typeface="Times New Roman" panose="02020603050405020304" pitchFamily="18" charset="0"/>
              </a:rPr>
              <a:t> </a:t>
            </a:r>
            <a:r>
              <a:rPr lang="vi-VN" sz="2800">
                <a:latin typeface="Times New Roman" panose="02020603050405020304" pitchFamily="18" charset="0"/>
                <a:ea typeface="Times New Roman" panose="02020603050405020304" pitchFamily="18" charset="0"/>
                <a:cs typeface="Times New Roman" panose="02020603050405020304" pitchFamily="18" charset="0"/>
              </a:rPr>
              <a:t>từ thích hợp điền vào chỗ trống:</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233440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heckerboard(across)">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heckerboard(across)">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checkerboard(across)">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checkerboard(across)">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checkerboard(across)">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checkerboard(across)">
                                      <p:cBhvr>
                                        <p:cTn id="3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P spid="8" grpId="0"/>
      <p:bldP spid="14" grpId="0"/>
      <p:bldP spid="10"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245</TotalTime>
  <Words>2037</Words>
  <Application>Microsoft Office PowerPoint</Application>
  <PresentationFormat>Widescreen</PresentationFormat>
  <Paragraphs>124</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Calibri Light</vt:lpstr>
      <vt:lpstr>Impact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Hằng Nguyễn</dc:creator>
  <cp:lastModifiedBy>Hằng Nguyễn</cp:lastModifiedBy>
  <cp:revision>25</cp:revision>
  <dcterms:created xsi:type="dcterms:W3CDTF">2022-08-22T11:26:56Z</dcterms:created>
  <dcterms:modified xsi:type="dcterms:W3CDTF">2022-08-23T11:03:14Z</dcterms:modified>
</cp:coreProperties>
</file>