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60" r:id="rId1"/>
  </p:sldMasterIdLst>
  <p:notesMasterIdLst>
    <p:notesMasterId r:id="rId9"/>
  </p:notesMasterIdLst>
  <p:sldIdLst>
    <p:sldId id="334" r:id="rId2"/>
    <p:sldId id="335" r:id="rId3"/>
    <p:sldId id="336" r:id="rId4"/>
    <p:sldId id="261" r:id="rId5"/>
    <p:sldId id="266" r:id="rId6"/>
    <p:sldId id="322" r:id="rId7"/>
    <p:sldId id="338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Dosis Light" pitchFamily="2" charset="0"/>
      <p:regular r:id="rId18"/>
      <p:bold r:id="rId19"/>
    </p:embeddedFont>
    <p:embeddedFont>
      <p:font typeface="Pontano Sans" panose="020B0604020202020204" charset="0"/>
      <p:regular r:id="rId20"/>
    </p:embeddedFont>
    <p:embeddedFont>
      <p:font typeface="UVN Thay Giao Nhe" panose="02090402020206020303" pitchFamily="18" charset="0"/>
      <p:regular r:id="rId21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6C1"/>
    <a:srgbClr val="E5E5E5"/>
    <a:srgbClr val="A02B1A"/>
    <a:srgbClr val="98B9A7"/>
    <a:srgbClr val="FFCC66"/>
    <a:srgbClr val="032362"/>
    <a:srgbClr val="BBBFC7"/>
    <a:srgbClr val="73CFDB"/>
    <a:srgbClr val="210D85"/>
    <a:srgbClr val="076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27C07C-76D1-4F7B-80D9-440586C8A723}">
  <a:tblStyle styleId="{0A27C07C-76D1-4F7B-80D9-440586C8A7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7B828F1-D0F5-42EA-9574-7CD9AE2BD9A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312" y="48"/>
      </p:cViewPr>
      <p:guideLst>
        <p:guide orient="horz" pos="162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606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02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528548" y="1071451"/>
            <a:ext cx="1164582" cy="1832524"/>
          </a:xfrm>
          <a:custGeom>
            <a:avLst/>
            <a:gdLst/>
            <a:ahLst/>
            <a:cxnLst/>
            <a:rect l="l" t="t" r="r" b="b"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1192991" y="0"/>
            <a:ext cx="2343229" cy="1357321"/>
          </a:xfrm>
          <a:custGeom>
            <a:avLst/>
            <a:gdLst/>
            <a:ahLst/>
            <a:cxnLst/>
            <a:rect l="l" t="t" r="r" b="b"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350346"/>
            <a:ext cx="1257314" cy="1793142"/>
          </a:xfrm>
          <a:custGeom>
            <a:avLst/>
            <a:gdLst/>
            <a:ahLst/>
            <a:cxnLst/>
            <a:rect l="l" t="t" r="r" b="b"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3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94AD0-9ED5-4DA1-BACC-3B609870B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D9B09-E41D-4048-B1FA-067149189A3B}" type="datetimeFigureOut">
              <a:rPr lang="en-US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F17D3-B340-4625-A118-107B636B6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81374-4159-4B44-BE44-B7F54C00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702BC-8C08-422A-A756-83C845EEE9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78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AF887-C224-2470-FF90-E39801494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83E0F-CCCB-41CE-8EB8-8FE9DB631858}" type="datetimeFigureOut">
              <a:rPr lang="en-GB"/>
              <a:pPr>
                <a:defRPr/>
              </a:pPr>
              <a:t>25/08/2022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3ED1C-867D-1EDE-CF1A-AB0DF86E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92A41-3203-67CC-C301-FA61DE1E9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DA588-451E-4600-A2D8-EF7F7865B2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29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2060">
            <a:alpha val="99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7" r:id="rId2"/>
    <p:sldLayoutId id="2147483659" r:id="rId3"/>
    <p:sldLayoutId id="2147483662" r:id="rId4"/>
    <p:sldLayoutId id="2147483663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2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1.jpeg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3.jp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F913C9D9-2103-407C-BA9D-16319DCCE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763" y="628648"/>
            <a:ext cx="1855788" cy="565370"/>
          </a:xfrm>
          <a:prstGeom prst="rect">
            <a:avLst/>
          </a:prstGeom>
          <a:solidFill>
            <a:srgbClr val="73CFDB"/>
          </a:solidFill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vi-VN" altLang="en-US" sz="3600" b="1" dirty="0">
                <a:latin typeface="UVN Thay Giao Nhe" panose="02090402020206020303" pitchFamily="18" charset="0"/>
              </a:rPr>
              <a:t>Bài </a:t>
            </a:r>
            <a:r>
              <a:rPr lang="en-GB" altLang="en-US" sz="3600" b="1" dirty="0">
                <a:latin typeface="UVN Thay Giao Nhe" panose="02090402020206020303" pitchFamily="18" charset="0"/>
              </a:rPr>
              <a:t>8</a:t>
            </a:r>
          </a:p>
        </p:txBody>
      </p:sp>
      <p:sp>
        <p:nvSpPr>
          <p:cNvPr id="6147" name="Title 1">
            <a:extLst>
              <a:ext uri="{FF2B5EF4-FFF2-40B4-BE49-F238E27FC236}">
                <a16:creationId xmlns:a16="http://schemas.microsoft.com/office/drawing/2014/main" id="{58510DD8-C3FA-2D25-AB5D-35F7EBB6F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629" y="2485172"/>
            <a:ext cx="6712744" cy="7477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4500" b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BUỔI HỌC CUỐI CÙNG</a:t>
            </a:r>
          </a:p>
        </p:txBody>
      </p:sp>
      <p:sp>
        <p:nvSpPr>
          <p:cNvPr id="6148" name="TextBox 15">
            <a:extLst>
              <a:ext uri="{FF2B5EF4-FFF2-40B4-BE49-F238E27FC236}">
                <a16:creationId xmlns:a16="http://schemas.microsoft.com/office/drawing/2014/main" id="{8773E68E-470F-FC50-F5E7-47AE30F5E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419" y="1918435"/>
            <a:ext cx="5439966" cy="5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None/>
            </a:pPr>
            <a:r>
              <a:rPr lang="en-GB" altLang="en-US" sz="3000" b="1" i="1" dirty="0" err="1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GB" altLang="en-US" sz="3000" b="1" i="1" dirty="0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3000" b="1" i="1" dirty="0" err="1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GB" altLang="en-US" sz="3000" b="1" i="1" dirty="0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3000" b="1" i="1" dirty="0" err="1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GB" altLang="en-US" sz="3000" b="1" i="1" dirty="0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3000" b="1" i="1" dirty="0" err="1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GB" altLang="en-US" sz="3000" b="1" i="1" dirty="0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3000" b="1" i="1" dirty="0" err="1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GB" altLang="en-US" sz="3000" b="1" i="1" dirty="0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3000" b="1" i="1" dirty="0" err="1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endParaRPr lang="en-GB" altLang="en-US" sz="1050" b="1" i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562E615D-F38F-6BB1-2287-B2A77BE01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1195551"/>
            <a:ext cx="7703820" cy="8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None/>
              <a:defRPr/>
            </a:pPr>
            <a:r>
              <a:rPr lang="en-GB" altLang="en-US" sz="4500" b="1" i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 NƯỚC VÀ CON NGƯỜI</a:t>
            </a:r>
            <a:endParaRPr lang="en-GB" altLang="en-US" sz="1800" b="1" i="1" dirty="0">
              <a:ln w="22225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44CD2D74-B18E-B24A-71E0-D13103592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2272" y="3567451"/>
            <a:ext cx="3257550" cy="5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None/>
            </a:pPr>
            <a:r>
              <a:rPr lang="en-GB" altLang="en-US" sz="3000" b="1" i="1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An-phông-xơ Đô-đê</a:t>
            </a:r>
            <a:endParaRPr lang="en-GB" altLang="en-US" sz="1050" b="1" i="1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C66FE637-FDF6-BBDE-D755-77A57E4BD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806" y="3318611"/>
            <a:ext cx="1153716" cy="49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None/>
            </a:pPr>
            <a:r>
              <a:rPr lang="en-GB" altLang="en-US" sz="2400" i="1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(trích)</a:t>
            </a:r>
            <a:endParaRPr lang="en-GB" altLang="en-US" sz="825" i="1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8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lowchart: Process 47">
            <a:extLst>
              <a:ext uri="{FF2B5EF4-FFF2-40B4-BE49-F238E27FC236}">
                <a16:creationId xmlns:a16="http://schemas.microsoft.com/office/drawing/2014/main" id="{267ADDB0-5B80-838C-89A7-0F751455A56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097280"/>
            <a:ext cx="1578188" cy="64028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19E7458-E750-6721-7249-F20F00672610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100" y="968693"/>
            <a:ext cx="755810" cy="1448991"/>
            <a:chOff x="768513" y="742506"/>
            <a:chExt cx="1007201" cy="1931824"/>
          </a:xfrm>
        </p:grpSpPr>
        <p:sp>
          <p:nvSpPr>
            <p:cNvPr id="58" name="Flowchart: Connector 57">
              <a:extLst>
                <a:ext uri="{FF2B5EF4-FFF2-40B4-BE49-F238E27FC236}">
                  <a16:creationId xmlns:a16="http://schemas.microsoft.com/office/drawing/2014/main" id="{3F990867-7CC0-A450-4A6E-AEC0AF4C688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211285" y="1212942"/>
              <a:ext cx="109728" cy="109728"/>
            </a:xfrm>
            <a:prstGeom prst="flowChartConnector">
              <a:avLst/>
            </a:prstGeom>
            <a:blipFill dpi="0" rotWithShape="1">
              <a:blip r:embed="rId17">
                <a:alphaModFix amt="89000"/>
              </a:blip>
              <a:srcRect/>
              <a:tile tx="0" ty="0" sx="91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sp>
          <p:nvSpPr>
            <p:cNvPr id="59" name="Rounded Rectangle 23">
              <a:extLst>
                <a:ext uri="{FF2B5EF4-FFF2-40B4-BE49-F238E27FC236}">
                  <a16:creationId xmlns:a16="http://schemas.microsoft.com/office/drawing/2014/main" id="{C25D3D23-0E1E-5673-9C0D-38BFC1474F1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rot="2083272">
              <a:off x="873288" y="1663232"/>
              <a:ext cx="785721" cy="1011098"/>
            </a:xfrm>
            <a:prstGeom prst="roundRect">
              <a:avLst/>
            </a:prstGeom>
            <a:blipFill dpi="0" rotWithShape="1">
              <a:blip r:embed="rId17">
                <a:alphaModFix amt="89000"/>
              </a:blip>
              <a:srcRect/>
              <a:tile tx="0" ty="0" sx="91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F7CAA38-2FB9-7254-4054-371DDAE43A9F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768513" y="1845376"/>
              <a:ext cx="1007201" cy="6155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b="1" spc="38" dirty="0">
                  <a:ln w="9525" cmpd="sng">
                    <a:noFill/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+mn-lt"/>
                </a:rPr>
                <a:t>T</a:t>
              </a:r>
              <a:r>
                <a:rPr lang="vi-VN" sz="2400" b="1" spc="38" dirty="0">
                  <a:ln w="9525" cmpd="sng">
                    <a:noFill/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+mn-lt"/>
                </a:rPr>
                <a:t>á</a:t>
              </a:r>
              <a:r>
                <a:rPr lang="en-US" sz="2400" b="1" spc="38" dirty="0">
                  <a:ln w="9525" cmpd="sng">
                    <a:noFill/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+mn-lt"/>
                </a:rPr>
                <a:t>c  </a:t>
              </a:r>
            </a:p>
          </p:txBody>
        </p:sp>
        <p:sp>
          <p:nvSpPr>
            <p:cNvPr id="61" name="Freeform 36">
              <a:extLst>
                <a:ext uri="{FF2B5EF4-FFF2-40B4-BE49-F238E27FC236}">
                  <a16:creationId xmlns:a16="http://schemas.microsoft.com/office/drawing/2014/main" id="{E4AD30B3-C157-1EF6-063C-008DF43206C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67870" y="742506"/>
              <a:ext cx="422205" cy="448460"/>
            </a:xfrm>
            <a:custGeom>
              <a:avLst/>
              <a:gdLst>
                <a:gd name="connsiteX0" fmla="*/ 208042 w 422205"/>
                <a:gd name="connsiteY0" fmla="*/ 0 h 448460"/>
                <a:gd name="connsiteX1" fmla="*/ 422205 w 422205"/>
                <a:gd name="connsiteY1" fmla="*/ 224230 h 448460"/>
                <a:gd name="connsiteX2" fmla="*/ 208042 w 422205"/>
                <a:gd name="connsiteY2" fmla="*/ 448460 h 448460"/>
                <a:gd name="connsiteX3" fmla="*/ 10709 w 422205"/>
                <a:gd name="connsiteY3" fmla="*/ 311511 h 448460"/>
                <a:gd name="connsiteX4" fmla="*/ 0 w 422205"/>
                <a:gd name="connsiteY4" fmla="*/ 255973 h 448460"/>
                <a:gd name="connsiteX5" fmla="*/ 106818 w 422205"/>
                <a:gd name="connsiteY5" fmla="*/ 255973 h 448460"/>
                <a:gd name="connsiteX6" fmla="*/ 109375 w 422205"/>
                <a:gd name="connsiteY6" fmla="*/ 269829 h 448460"/>
                <a:gd name="connsiteX7" fmla="*/ 208041 w 422205"/>
                <a:gd name="connsiteY7" fmla="*/ 341378 h 448460"/>
                <a:gd name="connsiteX8" fmla="*/ 315122 w 422205"/>
                <a:gd name="connsiteY8" fmla="*/ 224230 h 448460"/>
                <a:gd name="connsiteX9" fmla="*/ 208041 w 422205"/>
                <a:gd name="connsiteY9" fmla="*/ 107082 h 448460"/>
                <a:gd name="connsiteX10" fmla="*/ 132323 w 422205"/>
                <a:gd name="connsiteY10" fmla="*/ 141394 h 448460"/>
                <a:gd name="connsiteX11" fmla="*/ 113528 w 422205"/>
                <a:gd name="connsiteY11" fmla="*/ 171892 h 448460"/>
                <a:gd name="connsiteX12" fmla="*/ 3971 w 422205"/>
                <a:gd name="connsiteY12" fmla="*/ 171892 h 448460"/>
                <a:gd name="connsiteX13" fmla="*/ 10709 w 422205"/>
                <a:gd name="connsiteY13" fmla="*/ 136950 h 448460"/>
                <a:gd name="connsiteX14" fmla="*/ 208042 w 422205"/>
                <a:gd name="connsiteY14" fmla="*/ 0 h 44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205" h="448460">
                  <a:moveTo>
                    <a:pt x="208042" y="0"/>
                  </a:moveTo>
                  <a:cubicBezTo>
                    <a:pt x="326321" y="0"/>
                    <a:pt x="422205" y="100391"/>
                    <a:pt x="422205" y="224230"/>
                  </a:cubicBezTo>
                  <a:cubicBezTo>
                    <a:pt x="422205" y="348069"/>
                    <a:pt x="326321" y="448460"/>
                    <a:pt x="208042" y="448460"/>
                  </a:cubicBezTo>
                  <a:cubicBezTo>
                    <a:pt x="119333" y="448460"/>
                    <a:pt x="43221" y="391990"/>
                    <a:pt x="10709" y="311511"/>
                  </a:cubicBezTo>
                  <a:lnTo>
                    <a:pt x="0" y="255973"/>
                  </a:lnTo>
                  <a:lnTo>
                    <a:pt x="106818" y="255973"/>
                  </a:lnTo>
                  <a:lnTo>
                    <a:pt x="109375" y="269829"/>
                  </a:lnTo>
                  <a:cubicBezTo>
                    <a:pt x="125631" y="311876"/>
                    <a:pt x="163687" y="341378"/>
                    <a:pt x="208041" y="341378"/>
                  </a:cubicBezTo>
                  <a:cubicBezTo>
                    <a:pt x="267180" y="341378"/>
                    <a:pt x="315122" y="288929"/>
                    <a:pt x="315122" y="224230"/>
                  </a:cubicBezTo>
                  <a:cubicBezTo>
                    <a:pt x="315122" y="159531"/>
                    <a:pt x="267180" y="107082"/>
                    <a:pt x="208041" y="107082"/>
                  </a:cubicBezTo>
                  <a:cubicBezTo>
                    <a:pt x="178472" y="107082"/>
                    <a:pt x="151701" y="120194"/>
                    <a:pt x="132323" y="141394"/>
                  </a:cubicBezTo>
                  <a:lnTo>
                    <a:pt x="113528" y="171892"/>
                  </a:lnTo>
                  <a:lnTo>
                    <a:pt x="3971" y="171892"/>
                  </a:lnTo>
                  <a:lnTo>
                    <a:pt x="10709" y="136950"/>
                  </a:lnTo>
                  <a:cubicBezTo>
                    <a:pt x="43221" y="56470"/>
                    <a:pt x="119333" y="0"/>
                    <a:pt x="208042" y="0"/>
                  </a:cubicBezTo>
                  <a:close/>
                </a:path>
              </a:pathLst>
            </a:custGeom>
            <a:blipFill dpi="0" rotWithShape="1">
              <a:blip r:embed="rId17">
                <a:alphaModFix amt="89000"/>
              </a:blip>
              <a:srcRect/>
              <a:tile tx="0" ty="0" sx="91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62" name="Flowchart: Connector 61">
              <a:extLst>
                <a:ext uri="{FF2B5EF4-FFF2-40B4-BE49-F238E27FC236}">
                  <a16:creationId xmlns:a16="http://schemas.microsoft.com/office/drawing/2014/main" id="{EBCC89A3-499B-4E6B-2234-95689243FEA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 rot="18714146">
              <a:off x="1206078" y="1725117"/>
              <a:ext cx="136513" cy="136451"/>
            </a:xfrm>
            <a:prstGeom prst="flowChartConnector">
              <a:avLst/>
            </a:prstGeom>
            <a:solidFill>
              <a:srgbClr val="001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sp>
          <p:nvSpPr>
            <p:cNvPr id="63" name="Flowchart: Connector 62">
              <a:extLst>
                <a:ext uri="{FF2B5EF4-FFF2-40B4-BE49-F238E27FC236}">
                  <a16:creationId xmlns:a16="http://schemas.microsoft.com/office/drawing/2014/main" id="{C90B8533-17BB-A084-5B19-82FA2C14486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188512" y="1404660"/>
              <a:ext cx="109728" cy="109728"/>
            </a:xfrm>
            <a:prstGeom prst="flowChartConnector">
              <a:avLst/>
            </a:prstGeom>
            <a:blipFill dpi="0" rotWithShape="1">
              <a:blip r:embed="rId17">
                <a:alphaModFix amt="89000"/>
              </a:blip>
              <a:srcRect/>
              <a:tile tx="0" ty="0" sx="91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A95A6A3-C191-3FB6-5A31-DB7DCD7B4278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21360" y="963930"/>
            <a:ext cx="679203" cy="1466850"/>
            <a:chOff x="1806990" y="737256"/>
            <a:chExt cx="904384" cy="1954907"/>
          </a:xfrm>
        </p:grpSpPr>
        <p:sp>
          <p:nvSpPr>
            <p:cNvPr id="65" name="Flowchart: Connector 64">
              <a:extLst>
                <a:ext uri="{FF2B5EF4-FFF2-40B4-BE49-F238E27FC236}">
                  <a16:creationId xmlns:a16="http://schemas.microsoft.com/office/drawing/2014/main" id="{1861AC5B-8452-32D9-28AF-D4260DFA5D9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162341" y="1206941"/>
              <a:ext cx="109391" cy="111074"/>
            </a:xfrm>
            <a:prstGeom prst="flowChartConnector">
              <a:avLst/>
            </a:prstGeom>
            <a:blipFill>
              <a:blip r:embed="rId18">
                <a:alphaModFix amt="99000"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sp>
          <p:nvSpPr>
            <p:cNvPr id="66" name="Rounded Rectangle 43">
              <a:extLst>
                <a:ext uri="{FF2B5EF4-FFF2-40B4-BE49-F238E27FC236}">
                  <a16:creationId xmlns:a16="http://schemas.microsoft.com/office/drawing/2014/main" id="{5E734BAC-3A21-4E41-A900-1A3ABB81ACF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836062">
              <a:off x="1832586" y="1681388"/>
              <a:ext cx="786340" cy="1010775"/>
            </a:xfrm>
            <a:prstGeom prst="roundRect">
              <a:avLst/>
            </a:prstGeom>
            <a:blipFill>
              <a:blip r:embed="rId18">
                <a:alphaModFix amt="99000"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A8DCDAA-32B7-EF45-F493-1D5E98377C9A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 rot="21394248">
              <a:off x="1806990" y="1797302"/>
              <a:ext cx="904384" cy="61527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spc="38" dirty="0" err="1">
                  <a:ln w="9525" cmpd="sng">
                    <a:noFill/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+mn-lt"/>
                </a:rPr>
                <a:t>giả</a:t>
              </a:r>
              <a:r>
                <a:rPr lang="en-US" sz="2400" b="1" spc="38" dirty="0">
                  <a:ln w="9525" cmpd="sng">
                    <a:noFill/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+mn-lt"/>
                </a:rPr>
                <a:t> </a:t>
              </a:r>
            </a:p>
          </p:txBody>
        </p:sp>
        <p:sp>
          <p:nvSpPr>
            <p:cNvPr id="68" name="Freeform 45">
              <a:extLst>
                <a:ext uri="{FF2B5EF4-FFF2-40B4-BE49-F238E27FC236}">
                  <a16:creationId xmlns:a16="http://schemas.microsoft.com/office/drawing/2014/main" id="{B88BECDA-6AE8-B251-2395-15B1217248E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019658" y="737256"/>
              <a:ext cx="421706" cy="449058"/>
            </a:xfrm>
            <a:custGeom>
              <a:avLst/>
              <a:gdLst>
                <a:gd name="connsiteX0" fmla="*/ 208042 w 422205"/>
                <a:gd name="connsiteY0" fmla="*/ 0 h 448460"/>
                <a:gd name="connsiteX1" fmla="*/ 422205 w 422205"/>
                <a:gd name="connsiteY1" fmla="*/ 224230 h 448460"/>
                <a:gd name="connsiteX2" fmla="*/ 208042 w 422205"/>
                <a:gd name="connsiteY2" fmla="*/ 448460 h 448460"/>
                <a:gd name="connsiteX3" fmla="*/ 10709 w 422205"/>
                <a:gd name="connsiteY3" fmla="*/ 311511 h 448460"/>
                <a:gd name="connsiteX4" fmla="*/ 0 w 422205"/>
                <a:gd name="connsiteY4" fmla="*/ 255973 h 448460"/>
                <a:gd name="connsiteX5" fmla="*/ 106818 w 422205"/>
                <a:gd name="connsiteY5" fmla="*/ 255973 h 448460"/>
                <a:gd name="connsiteX6" fmla="*/ 109375 w 422205"/>
                <a:gd name="connsiteY6" fmla="*/ 269829 h 448460"/>
                <a:gd name="connsiteX7" fmla="*/ 208041 w 422205"/>
                <a:gd name="connsiteY7" fmla="*/ 341378 h 448460"/>
                <a:gd name="connsiteX8" fmla="*/ 315122 w 422205"/>
                <a:gd name="connsiteY8" fmla="*/ 224230 h 448460"/>
                <a:gd name="connsiteX9" fmla="*/ 208041 w 422205"/>
                <a:gd name="connsiteY9" fmla="*/ 107082 h 448460"/>
                <a:gd name="connsiteX10" fmla="*/ 132323 w 422205"/>
                <a:gd name="connsiteY10" fmla="*/ 141394 h 448460"/>
                <a:gd name="connsiteX11" fmla="*/ 113528 w 422205"/>
                <a:gd name="connsiteY11" fmla="*/ 171892 h 448460"/>
                <a:gd name="connsiteX12" fmla="*/ 3971 w 422205"/>
                <a:gd name="connsiteY12" fmla="*/ 171892 h 448460"/>
                <a:gd name="connsiteX13" fmla="*/ 10709 w 422205"/>
                <a:gd name="connsiteY13" fmla="*/ 136950 h 448460"/>
                <a:gd name="connsiteX14" fmla="*/ 208042 w 422205"/>
                <a:gd name="connsiteY14" fmla="*/ 0 h 44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205" h="448460">
                  <a:moveTo>
                    <a:pt x="208042" y="0"/>
                  </a:moveTo>
                  <a:cubicBezTo>
                    <a:pt x="326321" y="0"/>
                    <a:pt x="422205" y="100391"/>
                    <a:pt x="422205" y="224230"/>
                  </a:cubicBezTo>
                  <a:cubicBezTo>
                    <a:pt x="422205" y="348069"/>
                    <a:pt x="326321" y="448460"/>
                    <a:pt x="208042" y="448460"/>
                  </a:cubicBezTo>
                  <a:cubicBezTo>
                    <a:pt x="119333" y="448460"/>
                    <a:pt x="43221" y="391990"/>
                    <a:pt x="10709" y="311511"/>
                  </a:cubicBezTo>
                  <a:lnTo>
                    <a:pt x="0" y="255973"/>
                  </a:lnTo>
                  <a:lnTo>
                    <a:pt x="106818" y="255973"/>
                  </a:lnTo>
                  <a:lnTo>
                    <a:pt x="109375" y="269829"/>
                  </a:lnTo>
                  <a:cubicBezTo>
                    <a:pt x="125631" y="311876"/>
                    <a:pt x="163687" y="341378"/>
                    <a:pt x="208041" y="341378"/>
                  </a:cubicBezTo>
                  <a:cubicBezTo>
                    <a:pt x="267180" y="341378"/>
                    <a:pt x="315122" y="288929"/>
                    <a:pt x="315122" y="224230"/>
                  </a:cubicBezTo>
                  <a:cubicBezTo>
                    <a:pt x="315122" y="159531"/>
                    <a:pt x="267180" y="107082"/>
                    <a:pt x="208041" y="107082"/>
                  </a:cubicBezTo>
                  <a:cubicBezTo>
                    <a:pt x="178472" y="107082"/>
                    <a:pt x="151701" y="120194"/>
                    <a:pt x="132323" y="141394"/>
                  </a:cubicBezTo>
                  <a:lnTo>
                    <a:pt x="113528" y="171892"/>
                  </a:lnTo>
                  <a:lnTo>
                    <a:pt x="3971" y="171892"/>
                  </a:lnTo>
                  <a:lnTo>
                    <a:pt x="10709" y="136950"/>
                  </a:lnTo>
                  <a:cubicBezTo>
                    <a:pt x="43221" y="56470"/>
                    <a:pt x="119333" y="0"/>
                    <a:pt x="208042" y="0"/>
                  </a:cubicBezTo>
                  <a:close/>
                </a:path>
              </a:pathLst>
            </a:custGeom>
            <a:blipFill>
              <a:blip r:embed="rId18">
                <a:alphaModFix amt="99000"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70" name="Flowchart: Connector 69">
              <a:extLst>
                <a:ext uri="{FF2B5EF4-FFF2-40B4-BE49-F238E27FC236}">
                  <a16:creationId xmlns:a16="http://schemas.microsoft.com/office/drawing/2014/main" id="{61EE1636-3E73-A6E8-BB74-ACDB110E2CA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110025" y="1438611"/>
              <a:ext cx="109390" cy="109488"/>
            </a:xfrm>
            <a:prstGeom prst="flowChartConnector">
              <a:avLst/>
            </a:prstGeom>
            <a:blipFill>
              <a:blip r:embed="rId18">
                <a:alphaModFix amt="99000"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sp>
          <p:nvSpPr>
            <p:cNvPr id="73" name="Flowchart: Connector 72">
              <a:extLst>
                <a:ext uri="{FF2B5EF4-FFF2-40B4-BE49-F238E27FC236}">
                  <a16:creationId xmlns:a16="http://schemas.microsoft.com/office/drawing/2014/main" id="{981845B8-1451-DAB9-6C13-4F4DFF55245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18714146">
              <a:off x="1987891" y="1706837"/>
              <a:ext cx="138049" cy="137927"/>
            </a:xfrm>
            <a:prstGeom prst="flowChartConnector">
              <a:avLst/>
            </a:prstGeom>
            <a:solidFill>
              <a:srgbClr val="001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FEE1108-4FD4-1B90-4040-BAEC3BABBD2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23355" r="19523"/>
          <a:stretch/>
        </p:blipFill>
        <p:spPr>
          <a:xfrm>
            <a:off x="2697481" y="1564205"/>
            <a:ext cx="2992784" cy="2737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15">
            <a:extLst>
              <a:ext uri="{FF2B5EF4-FFF2-40B4-BE49-F238E27FC236}">
                <a16:creationId xmlns:a16="http://schemas.microsoft.com/office/drawing/2014/main" id="{02EE0669-154A-FE86-C8E7-7193A0E49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8787"/>
            <a:ext cx="3238500" cy="43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None/>
            </a:pPr>
            <a:r>
              <a:rPr lang="en-GB" altLang="en-US" sz="2100" b="1" i="1" dirty="0" err="1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GB" altLang="en-US" sz="2100" b="1" i="1" dirty="0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100" b="1" i="1" dirty="0" err="1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GB" altLang="en-US" sz="2100" b="1" i="1" dirty="0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100" b="1" i="1" dirty="0" err="1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GB" altLang="en-US" sz="2100" b="1" i="1" dirty="0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100" b="1" i="1" dirty="0" err="1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GB" altLang="en-US" sz="2100" b="1" i="1" dirty="0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100" b="1" i="1" dirty="0" err="1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GB" altLang="en-US" sz="2100" b="1" i="1" dirty="0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100" b="1" i="1" dirty="0" err="1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endParaRPr lang="vi-VN" altLang="en-US" sz="2100" b="1" i="1" dirty="0">
              <a:solidFill>
                <a:schemeClr val="bg1"/>
              </a:solidFill>
              <a:latin typeface="UVN Thay Giao Nhe" panose="02090402020206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322957EF-B9ED-20CB-A977-2EAB02EFB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69012"/>
            <a:ext cx="1162323" cy="43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None/>
            </a:pPr>
            <a:r>
              <a:rPr lang="vi-VN" altLang="en-US" sz="2100" b="1" i="1" dirty="0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 bản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91A748C-C799-EC3B-78D7-DC299A0C699C}"/>
              </a:ext>
            </a:extLst>
          </p:cNvPr>
          <p:cNvSpPr/>
          <p:nvPr/>
        </p:nvSpPr>
        <p:spPr>
          <a:xfrm>
            <a:off x="5753100" y="2680601"/>
            <a:ext cx="2248020" cy="712470"/>
          </a:xfrm>
          <a:prstGeom prst="wedgeRoundRectCallout">
            <a:avLst>
              <a:gd name="adj1" fmla="val -53045"/>
              <a:gd name="adj2" fmla="val -69738"/>
              <a:gd name="adj3" fmla="val 16667"/>
            </a:avLst>
          </a:prstGeom>
          <a:solidFill>
            <a:srgbClr val="9F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dirty="0">
                <a:solidFill>
                  <a:schemeClr val="accent1">
                    <a:lumMod val="50000"/>
                  </a:schemeClr>
                </a:solidFill>
              </a:rPr>
              <a:t>1840- 1897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84EBDBE-73E8-DC42-E805-F6049CB7AFED}"/>
              </a:ext>
            </a:extLst>
          </p:cNvPr>
          <p:cNvSpPr/>
          <p:nvPr/>
        </p:nvSpPr>
        <p:spPr>
          <a:xfrm>
            <a:off x="1578188" y="859731"/>
            <a:ext cx="3000439" cy="539125"/>
          </a:xfrm>
          <a:prstGeom prst="wedgeRoundRectCallout">
            <a:avLst>
              <a:gd name="adj1" fmla="val 43647"/>
              <a:gd name="adj2" fmla="val 82001"/>
              <a:gd name="adj3" fmla="val 16667"/>
            </a:avLst>
          </a:prstGeom>
          <a:solidFill>
            <a:srgbClr val="9F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An-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phông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xơ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Đô-đê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B0E937B-4CC1-9059-D0CA-361C612FB09C}"/>
              </a:ext>
            </a:extLst>
          </p:cNvPr>
          <p:cNvSpPr/>
          <p:nvPr/>
        </p:nvSpPr>
        <p:spPr>
          <a:xfrm>
            <a:off x="2314870" y="4442156"/>
            <a:ext cx="3438230" cy="539125"/>
          </a:xfrm>
          <a:prstGeom prst="wedgeRoundRectCallout">
            <a:avLst>
              <a:gd name="adj1" fmla="val -3937"/>
              <a:gd name="adj2" fmla="val -73979"/>
              <a:gd name="adj3" fmla="val 16667"/>
            </a:avLst>
          </a:prstGeom>
          <a:solidFill>
            <a:srgbClr val="9F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dirty="0">
                <a:solidFill>
                  <a:schemeClr val="accent1">
                    <a:lumMod val="50000"/>
                  </a:schemeClr>
                </a:solidFill>
              </a:rPr>
              <a:t>Nhà văn Pháp nổi tiếng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8DE8D5-67DE-62D4-EC07-1DF300E1E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480" y="164640"/>
            <a:ext cx="4827270" cy="5959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ln w="0">
                  <a:solidFill>
                    <a:srgbClr val="210D85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BUỔI HỌC CUỐI CÙNG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01B79-6DC7-5BC5-3B27-E38C27E6E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480" y="164640"/>
            <a:ext cx="4827270" cy="5959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ln w="0">
                  <a:solidFill>
                    <a:srgbClr val="210D85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BUỔI HỌC CUỐI CÙNG</a:t>
            </a: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02EE0669-154A-FE86-C8E7-7193A0E49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8787"/>
            <a:ext cx="3238500" cy="43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None/>
            </a:pPr>
            <a:r>
              <a:rPr lang="en-GB" altLang="en-US" sz="2100" b="1" i="1" dirty="0" err="1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GB" altLang="en-US" sz="2100" b="1" i="1" dirty="0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100" b="1" i="1" dirty="0" err="1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GB" altLang="en-US" sz="2100" b="1" i="1" dirty="0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100" b="1" i="1" dirty="0" err="1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GB" altLang="en-US" sz="2100" b="1" i="1" dirty="0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100" b="1" i="1" dirty="0" err="1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GB" altLang="en-US" sz="2100" b="1" i="1" dirty="0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100" b="1" i="1" dirty="0" err="1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GB" altLang="en-US" sz="2100" b="1" i="1" dirty="0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100" b="1" i="1" dirty="0" err="1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endParaRPr lang="vi-VN" altLang="en-US" sz="2100" b="1" i="1" dirty="0">
              <a:solidFill>
                <a:schemeClr val="bg1"/>
              </a:solidFill>
              <a:latin typeface="UVN Thay Giao Nhe" panose="02090402020206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322957EF-B9ED-20CB-A977-2EAB02EFB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69012"/>
            <a:ext cx="1162323" cy="43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None/>
            </a:pPr>
            <a:r>
              <a:rPr lang="vi-VN" altLang="en-US" sz="2100" b="1" i="1" dirty="0">
                <a:solidFill>
                  <a:schemeClr val="bg1"/>
                </a:solidFill>
                <a:latin typeface="UVN Thay Giao Nhe" panose="02090402020206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 bản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C3F6304-2D9F-CD46-81F4-F2F27DBF6718}"/>
              </a:ext>
            </a:extLst>
          </p:cNvPr>
          <p:cNvGrpSpPr/>
          <p:nvPr/>
        </p:nvGrpSpPr>
        <p:grpSpPr>
          <a:xfrm>
            <a:off x="1619250" y="1194741"/>
            <a:ext cx="7152481" cy="3128944"/>
            <a:chOff x="743262" y="461421"/>
            <a:chExt cx="7152481" cy="312894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69ADBF5-DB4E-A157-B637-046CC1CB4D66}"/>
                </a:ext>
              </a:extLst>
            </p:cNvPr>
            <p:cNvSpPr/>
            <p:nvPr/>
          </p:nvSpPr>
          <p:spPr>
            <a:xfrm>
              <a:off x="743262" y="461421"/>
              <a:ext cx="6300107" cy="915120"/>
            </a:xfrm>
            <a:custGeom>
              <a:avLst/>
              <a:gdLst>
                <a:gd name="connsiteX0" fmla="*/ 0 w 5804953"/>
                <a:gd name="connsiteY0" fmla="*/ 152523 h 915120"/>
                <a:gd name="connsiteX1" fmla="*/ 152523 w 5804953"/>
                <a:gd name="connsiteY1" fmla="*/ 0 h 915120"/>
                <a:gd name="connsiteX2" fmla="*/ 5652430 w 5804953"/>
                <a:gd name="connsiteY2" fmla="*/ 0 h 915120"/>
                <a:gd name="connsiteX3" fmla="*/ 5804953 w 5804953"/>
                <a:gd name="connsiteY3" fmla="*/ 152523 h 915120"/>
                <a:gd name="connsiteX4" fmla="*/ 5804953 w 5804953"/>
                <a:gd name="connsiteY4" fmla="*/ 762597 h 915120"/>
                <a:gd name="connsiteX5" fmla="*/ 5652430 w 5804953"/>
                <a:gd name="connsiteY5" fmla="*/ 915120 h 915120"/>
                <a:gd name="connsiteX6" fmla="*/ 152523 w 5804953"/>
                <a:gd name="connsiteY6" fmla="*/ 915120 h 915120"/>
                <a:gd name="connsiteX7" fmla="*/ 0 w 5804953"/>
                <a:gd name="connsiteY7" fmla="*/ 762597 h 915120"/>
                <a:gd name="connsiteX8" fmla="*/ 0 w 5804953"/>
                <a:gd name="connsiteY8" fmla="*/ 152523 h 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04953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5652430" y="0"/>
                  </a:lnTo>
                  <a:cubicBezTo>
                    <a:pt x="5736666" y="0"/>
                    <a:pt x="5804953" y="68287"/>
                    <a:pt x="5804953" y="152523"/>
                  </a:cubicBezTo>
                  <a:lnTo>
                    <a:pt x="5804953" y="762597"/>
                  </a:lnTo>
                  <a:cubicBezTo>
                    <a:pt x="5804953" y="846833"/>
                    <a:pt x="5736666" y="915120"/>
                    <a:pt x="5652430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  <a:solidFill>
              <a:srgbClr val="98B9A7"/>
            </a:solidFill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5962" tIns="44672" rIns="205962" bIns="44672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200" b="0" i="0" kern="1200" dirty="0">
                  <a:solidFill>
                    <a:schemeClr val="tx1">
                      <a:lumMod val="50000"/>
                    </a:schemeClr>
                  </a:solidFill>
                  <a:latin typeface="Times New Roman (Headings)"/>
                </a:rPr>
                <a:t>L</a:t>
              </a:r>
              <a:r>
                <a:rPr lang="en-GB" sz="2200" b="0" i="0" kern="1200" dirty="0" err="1">
                  <a:solidFill>
                    <a:schemeClr val="tx1">
                      <a:lumMod val="50000"/>
                    </a:schemeClr>
                  </a:solidFill>
                  <a:latin typeface="Times New Roman (Headings)"/>
                </a:rPr>
                <a:t>ấy</a:t>
              </a:r>
              <a:r>
                <a:rPr lang="en-GB" sz="2200" b="0" i="0" kern="1200" dirty="0">
                  <a:solidFill>
                    <a:schemeClr val="tx1">
                      <a:lumMod val="50000"/>
                    </a:schemeClr>
                  </a:solidFill>
                  <a:latin typeface="Times New Roman (Headings)"/>
                </a:rPr>
                <a:t> </a:t>
              </a:r>
              <a:r>
                <a:rPr lang="en-GB" sz="2200" b="0" i="0" kern="1200" dirty="0" err="1">
                  <a:solidFill>
                    <a:schemeClr val="tx1">
                      <a:lumMod val="50000"/>
                    </a:schemeClr>
                  </a:solidFill>
                  <a:latin typeface="Times New Roman (Headings)"/>
                </a:rPr>
                <a:t>bối</a:t>
              </a:r>
              <a:r>
                <a:rPr lang="en-GB" sz="2200" b="0" i="0" kern="1200" dirty="0">
                  <a:solidFill>
                    <a:schemeClr val="tx1">
                      <a:lumMod val="50000"/>
                    </a:schemeClr>
                  </a:solidFill>
                  <a:latin typeface="Times New Roman (Headings)"/>
                </a:rPr>
                <a:t> </a:t>
              </a:r>
              <a:r>
                <a:rPr lang="en-GB" sz="2200" b="0" i="0" kern="1200" dirty="0" err="1">
                  <a:solidFill>
                    <a:schemeClr val="tx1">
                      <a:lumMod val="50000"/>
                    </a:schemeClr>
                  </a:solidFill>
                  <a:latin typeface="Times New Roman (Headings)"/>
                </a:rPr>
                <a:t>cảnh</a:t>
              </a:r>
              <a:r>
                <a:rPr lang="en-GB" sz="2200" b="0" i="0" kern="1200" dirty="0">
                  <a:solidFill>
                    <a:schemeClr val="tx1">
                      <a:lumMod val="50000"/>
                    </a:schemeClr>
                  </a:solidFill>
                  <a:latin typeface="Times New Roman (Headings)"/>
                </a:rPr>
                <a:t> </a:t>
              </a:r>
              <a:r>
                <a:rPr lang="en-GB" sz="2200" b="0" i="0" kern="1200" dirty="0" err="1">
                  <a:solidFill>
                    <a:schemeClr val="tx1">
                      <a:lumMod val="50000"/>
                    </a:schemeClr>
                  </a:solidFill>
                  <a:latin typeface="Times New Roman (Headings)"/>
                </a:rPr>
                <a:t>từ</a:t>
              </a:r>
              <a:r>
                <a:rPr lang="en-GB" sz="2200" b="0" i="0" kern="1200" dirty="0">
                  <a:solidFill>
                    <a:schemeClr val="tx1">
                      <a:lumMod val="50000"/>
                    </a:schemeClr>
                  </a:solidFill>
                  <a:latin typeface="Times New Roman (Headings)"/>
                </a:rPr>
                <a:t> </a:t>
              </a:r>
              <a:r>
                <a:rPr lang="en-GB" sz="2200" b="0" i="0" kern="1200" dirty="0" err="1">
                  <a:solidFill>
                    <a:schemeClr val="tx1">
                      <a:lumMod val="50000"/>
                    </a:schemeClr>
                  </a:solidFill>
                  <a:latin typeface="Times New Roman (Headings)"/>
                </a:rPr>
                <a:t>một</a:t>
              </a:r>
              <a:r>
                <a:rPr lang="en-GB" sz="2200" b="0" i="0" kern="1200" dirty="0">
                  <a:solidFill>
                    <a:schemeClr val="tx1">
                      <a:lumMod val="50000"/>
                    </a:schemeClr>
                  </a:solidFill>
                  <a:latin typeface="Times New Roman (Headings)"/>
                </a:rPr>
                <a:t> </a:t>
              </a:r>
              <a:r>
                <a:rPr lang="en-GB" sz="2200" b="0" i="0" kern="1200" dirty="0" err="1">
                  <a:solidFill>
                    <a:schemeClr val="tx1">
                      <a:lumMod val="50000"/>
                    </a:schemeClr>
                  </a:solidFill>
                  <a:latin typeface="Times New Roman (Headings)"/>
                </a:rPr>
                <a:t>biến</a:t>
              </a:r>
              <a:r>
                <a:rPr lang="en-GB" sz="2200" b="0" i="0" kern="1200" dirty="0">
                  <a:solidFill>
                    <a:schemeClr val="tx1">
                      <a:lumMod val="50000"/>
                    </a:schemeClr>
                  </a:solidFill>
                  <a:latin typeface="Times New Roman (Headings)"/>
                </a:rPr>
                <a:t> </a:t>
              </a:r>
              <a:r>
                <a:rPr lang="en-GB" sz="2200" b="0" i="0" kern="1200" dirty="0" err="1">
                  <a:solidFill>
                    <a:schemeClr val="tx1">
                      <a:lumMod val="50000"/>
                    </a:schemeClr>
                  </a:solidFill>
                  <a:latin typeface="Times New Roman (Headings)"/>
                </a:rPr>
                <a:t>cố</a:t>
              </a:r>
              <a:r>
                <a:rPr lang="en-GB" sz="2200" b="0" i="0" kern="1200" dirty="0">
                  <a:solidFill>
                    <a:schemeClr val="tx1">
                      <a:lumMod val="50000"/>
                    </a:schemeClr>
                  </a:solidFill>
                  <a:latin typeface="Times New Roman (Headings)"/>
                </a:rPr>
                <a:t> </a:t>
              </a:r>
              <a:r>
                <a:rPr lang="en-GB" sz="2200" b="0" i="0" kern="1200" dirty="0" err="1">
                  <a:solidFill>
                    <a:schemeClr val="tx1">
                      <a:lumMod val="50000"/>
                    </a:schemeClr>
                  </a:solidFill>
                  <a:latin typeface="Times New Roman (Headings)"/>
                </a:rPr>
                <a:t>lịch</a:t>
              </a:r>
              <a:r>
                <a:rPr lang="en-GB" sz="2200" b="0" i="0" kern="1200" dirty="0">
                  <a:solidFill>
                    <a:schemeClr val="tx1">
                      <a:lumMod val="50000"/>
                    </a:schemeClr>
                  </a:solidFill>
                  <a:latin typeface="Times New Roman (Headings)"/>
                </a:rPr>
                <a:t> </a:t>
              </a:r>
              <a:r>
                <a:rPr lang="en-GB" sz="2200" b="0" i="0" kern="1200" dirty="0" err="1">
                  <a:solidFill>
                    <a:schemeClr val="tx1">
                      <a:lumMod val="50000"/>
                    </a:schemeClr>
                  </a:solidFill>
                  <a:latin typeface="Times New Roman (Headings)"/>
                </a:rPr>
                <a:t>sử</a:t>
              </a:r>
              <a:r>
                <a:rPr lang="en-GB" sz="2200" b="0" i="0" kern="1200" dirty="0">
                  <a:solidFill>
                    <a:schemeClr val="tx1">
                      <a:lumMod val="50000"/>
                    </a:schemeClr>
                  </a:solidFill>
                  <a:latin typeface="Times New Roman (Headings)"/>
                </a:rPr>
                <a:t>: Sau </a:t>
              </a:r>
              <a:r>
                <a:rPr lang="en-GB" sz="2200" b="0" i="0" kern="1200" dirty="0" err="1">
                  <a:solidFill>
                    <a:schemeClr val="tx1">
                      <a:lumMod val="50000"/>
                    </a:schemeClr>
                  </a:solidFill>
                  <a:latin typeface="Times New Roman (Headings)"/>
                </a:rPr>
                <a:t>cuộc</a:t>
              </a:r>
              <a:r>
                <a:rPr lang="en-GB" sz="2200" b="0" i="0" kern="1200" dirty="0">
                  <a:solidFill>
                    <a:schemeClr val="tx1">
                      <a:lumMod val="50000"/>
                    </a:schemeClr>
                  </a:solidFill>
                  <a:latin typeface="Times New Roman (Headings)"/>
                </a:rPr>
                <a:t> </a:t>
              </a:r>
              <a:r>
                <a:rPr lang="en-GB" sz="2200" b="0" i="0" kern="1200" dirty="0" err="1">
                  <a:solidFill>
                    <a:schemeClr val="tx1">
                      <a:lumMod val="50000"/>
                    </a:schemeClr>
                  </a:solidFill>
                  <a:latin typeface="Times New Roman (Headings)"/>
                </a:rPr>
                <a:t>chiến</a:t>
              </a:r>
              <a:r>
                <a:rPr lang="en-GB" sz="2200" b="0" i="0" kern="1200" dirty="0">
                  <a:solidFill>
                    <a:schemeClr val="tx1">
                      <a:lumMod val="50000"/>
                    </a:schemeClr>
                  </a:solidFill>
                  <a:latin typeface="Times New Roman (Headings)"/>
                </a:rPr>
                <a:t> </a:t>
              </a:r>
              <a:r>
                <a:rPr lang="en-GB" sz="2200" b="0" i="0" kern="1200" dirty="0" err="1">
                  <a:solidFill>
                    <a:schemeClr val="tx1">
                      <a:lumMod val="50000"/>
                    </a:schemeClr>
                  </a:solidFill>
                  <a:latin typeface="Times New Roman (Headings)"/>
                </a:rPr>
                <a:t>tranh</a:t>
              </a:r>
              <a:r>
                <a:rPr lang="en-GB" sz="2200" b="0" i="0" kern="1200" dirty="0">
                  <a:solidFill>
                    <a:schemeClr val="tx1">
                      <a:lumMod val="50000"/>
                    </a:schemeClr>
                  </a:solidFill>
                  <a:latin typeface="Times New Roman (Headings)"/>
                </a:rPr>
                <a:t> </a:t>
              </a:r>
              <a:r>
                <a:rPr lang="en-GB" sz="2200" b="0" i="0" kern="1200" dirty="0" err="1">
                  <a:solidFill>
                    <a:schemeClr val="tx1">
                      <a:lumMod val="50000"/>
                    </a:schemeClr>
                  </a:solidFill>
                  <a:latin typeface="Times New Roman (Headings)"/>
                </a:rPr>
                <a:t>Pháp</a:t>
              </a:r>
              <a:r>
                <a:rPr lang="en-GB" sz="2200" b="0" i="0" kern="1200" dirty="0">
                  <a:solidFill>
                    <a:schemeClr val="tx1">
                      <a:lumMod val="50000"/>
                    </a:schemeClr>
                  </a:solidFill>
                  <a:latin typeface="Times New Roman (Headings)"/>
                </a:rPr>
                <a:t> - </a:t>
              </a:r>
              <a:r>
                <a:rPr lang="en-GB" sz="2200" b="0" i="0" kern="1200" dirty="0" err="1">
                  <a:solidFill>
                    <a:schemeClr val="tx1">
                      <a:lumMod val="50000"/>
                    </a:schemeClr>
                  </a:solidFill>
                  <a:latin typeface="Times New Roman (Headings)"/>
                </a:rPr>
                <a:t>Phổ</a:t>
              </a:r>
              <a:r>
                <a:rPr lang="en-GB" sz="2200" b="0" i="0" kern="1200" dirty="0">
                  <a:solidFill>
                    <a:schemeClr val="tx1">
                      <a:lumMod val="50000"/>
                    </a:schemeClr>
                  </a:solidFill>
                  <a:latin typeface="Times New Roman (Headings)"/>
                </a:rPr>
                <a:t> </a:t>
              </a:r>
              <a:r>
                <a:rPr lang="en-GB" sz="2200" b="0" i="0" kern="1200" dirty="0" err="1">
                  <a:solidFill>
                    <a:schemeClr val="tx1">
                      <a:lumMod val="50000"/>
                    </a:schemeClr>
                  </a:solidFill>
                  <a:latin typeface="Times New Roman (Headings)"/>
                </a:rPr>
                <a:t>năm</a:t>
              </a:r>
              <a:r>
                <a:rPr lang="en-GB" sz="2200" b="0" i="0" kern="1200" dirty="0">
                  <a:solidFill>
                    <a:schemeClr val="tx1">
                      <a:lumMod val="50000"/>
                    </a:schemeClr>
                  </a:solidFill>
                  <a:latin typeface="Times New Roman (Headings)"/>
                </a:rPr>
                <a:t> 1870 – 1871</a:t>
              </a:r>
              <a:r>
                <a:rPr lang="vi-VN" sz="2200" b="0" i="0" kern="1200" dirty="0">
                  <a:solidFill>
                    <a:schemeClr val="tx1">
                      <a:lumMod val="50000"/>
                    </a:schemeClr>
                  </a:solidFill>
                  <a:latin typeface="Times New Roman (Headings)"/>
                </a:rPr>
                <a:t>, Pháp thua trận</a:t>
              </a:r>
              <a:endParaRPr lang="en-GB" sz="2200" kern="1200" dirty="0">
                <a:solidFill>
                  <a:schemeClr val="tx1">
                    <a:lumMod val="50000"/>
                  </a:schemeClr>
                </a:solidFill>
                <a:latin typeface="Times New Roman (Headings)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9D6620C-DE08-F9E0-B418-04A0DEFA49B7}"/>
                </a:ext>
              </a:extLst>
            </p:cNvPr>
            <p:cNvSpPr/>
            <p:nvPr/>
          </p:nvSpPr>
          <p:spPr>
            <a:xfrm>
              <a:off x="1419137" y="1560010"/>
              <a:ext cx="5790759" cy="915120"/>
            </a:xfrm>
            <a:custGeom>
              <a:avLst/>
              <a:gdLst>
                <a:gd name="connsiteX0" fmla="*/ 0 w 5790759"/>
                <a:gd name="connsiteY0" fmla="*/ 152523 h 915120"/>
                <a:gd name="connsiteX1" fmla="*/ 152523 w 5790759"/>
                <a:gd name="connsiteY1" fmla="*/ 0 h 915120"/>
                <a:gd name="connsiteX2" fmla="*/ 5638236 w 5790759"/>
                <a:gd name="connsiteY2" fmla="*/ 0 h 915120"/>
                <a:gd name="connsiteX3" fmla="*/ 5790759 w 5790759"/>
                <a:gd name="connsiteY3" fmla="*/ 152523 h 915120"/>
                <a:gd name="connsiteX4" fmla="*/ 5790759 w 5790759"/>
                <a:gd name="connsiteY4" fmla="*/ 762597 h 915120"/>
                <a:gd name="connsiteX5" fmla="*/ 5638236 w 5790759"/>
                <a:gd name="connsiteY5" fmla="*/ 915120 h 915120"/>
                <a:gd name="connsiteX6" fmla="*/ 152523 w 5790759"/>
                <a:gd name="connsiteY6" fmla="*/ 915120 h 915120"/>
                <a:gd name="connsiteX7" fmla="*/ 0 w 5790759"/>
                <a:gd name="connsiteY7" fmla="*/ 762597 h 915120"/>
                <a:gd name="connsiteX8" fmla="*/ 0 w 5790759"/>
                <a:gd name="connsiteY8" fmla="*/ 152523 h 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0759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5638236" y="0"/>
                  </a:lnTo>
                  <a:cubicBezTo>
                    <a:pt x="5722472" y="0"/>
                    <a:pt x="5790759" y="68287"/>
                    <a:pt x="5790759" y="152523"/>
                  </a:cubicBezTo>
                  <a:lnTo>
                    <a:pt x="5790759" y="762597"/>
                  </a:lnTo>
                  <a:cubicBezTo>
                    <a:pt x="5790759" y="846833"/>
                    <a:pt x="5722472" y="915120"/>
                    <a:pt x="5638236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  <a:solidFill>
              <a:srgbClr val="EBE6C1"/>
            </a:solidFill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5962" tIns="44672" rIns="205962" bIns="44672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200" b="1" i="0" kern="1200" dirty="0">
                  <a:latin typeface="+mj-lt"/>
                </a:rPr>
                <a:t>Hai vùng An-dát và Lo-ren giáp biên giới bị nhập vào nước Phổ </a:t>
              </a:r>
              <a:r>
                <a:rPr lang="vi-VN" sz="2200" b="1" i="0" kern="1200" dirty="0">
                  <a:latin typeface="+mj-lt"/>
                  <a:sym typeface="Wingdings" panose="05000000000000000000" pitchFamily="2" charset="2"/>
                </a:rPr>
                <a:t></a:t>
              </a:r>
              <a:r>
                <a:rPr lang="vi-VN" sz="2200" b="1" i="0" kern="1200" dirty="0">
                  <a:latin typeface="+mj-lt"/>
                </a:rPr>
                <a:t>các trường học ở hai vùng này bị buộc học bằng tiếng Đức.</a:t>
              </a:r>
              <a:endParaRPr lang="en-GB" sz="2200" b="1" kern="1200" dirty="0">
                <a:latin typeface="+mj-lt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168D054-D9C5-4646-D3F4-2B5EC920413C}"/>
                </a:ext>
              </a:extLst>
            </p:cNvPr>
            <p:cNvSpPr/>
            <p:nvPr/>
          </p:nvSpPr>
          <p:spPr>
            <a:xfrm>
              <a:off x="2104995" y="2675245"/>
              <a:ext cx="5790748" cy="915120"/>
            </a:xfrm>
            <a:custGeom>
              <a:avLst/>
              <a:gdLst>
                <a:gd name="connsiteX0" fmla="*/ 0 w 5790748"/>
                <a:gd name="connsiteY0" fmla="*/ 152523 h 915120"/>
                <a:gd name="connsiteX1" fmla="*/ 152523 w 5790748"/>
                <a:gd name="connsiteY1" fmla="*/ 0 h 915120"/>
                <a:gd name="connsiteX2" fmla="*/ 5638225 w 5790748"/>
                <a:gd name="connsiteY2" fmla="*/ 0 h 915120"/>
                <a:gd name="connsiteX3" fmla="*/ 5790748 w 5790748"/>
                <a:gd name="connsiteY3" fmla="*/ 152523 h 915120"/>
                <a:gd name="connsiteX4" fmla="*/ 5790748 w 5790748"/>
                <a:gd name="connsiteY4" fmla="*/ 762597 h 915120"/>
                <a:gd name="connsiteX5" fmla="*/ 5638225 w 5790748"/>
                <a:gd name="connsiteY5" fmla="*/ 915120 h 915120"/>
                <a:gd name="connsiteX6" fmla="*/ 152523 w 5790748"/>
                <a:gd name="connsiteY6" fmla="*/ 915120 h 915120"/>
                <a:gd name="connsiteX7" fmla="*/ 0 w 5790748"/>
                <a:gd name="connsiteY7" fmla="*/ 762597 h 915120"/>
                <a:gd name="connsiteX8" fmla="*/ 0 w 5790748"/>
                <a:gd name="connsiteY8" fmla="*/ 152523 h 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0748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5638225" y="0"/>
                  </a:lnTo>
                  <a:cubicBezTo>
                    <a:pt x="5722461" y="0"/>
                    <a:pt x="5790748" y="68287"/>
                    <a:pt x="5790748" y="152523"/>
                  </a:cubicBezTo>
                  <a:lnTo>
                    <a:pt x="5790748" y="762597"/>
                  </a:lnTo>
                  <a:cubicBezTo>
                    <a:pt x="5790748" y="846833"/>
                    <a:pt x="5722461" y="915120"/>
                    <a:pt x="5638225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  <a:solidFill>
              <a:srgbClr val="E5E5E5"/>
            </a:solidFill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5962" tIns="44672" rIns="205962" bIns="44672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200" b="0" i="0" kern="1200" dirty="0">
                  <a:latin typeface="+mj-lt"/>
                </a:rPr>
                <a:t>Truyện viết về buổi học cuối cùng bằng tiếng Pháp ở một trường làng thuộc vùng An-dát.</a:t>
              </a:r>
              <a:endParaRPr lang="en-GB" sz="2200" kern="1200" dirty="0">
                <a:latin typeface="+mj-lt"/>
              </a:endParaRPr>
            </a:p>
          </p:txBody>
        </p:sp>
      </p:grpSp>
      <p:sp>
        <p:nvSpPr>
          <p:cNvPr id="18" name="Callout: Bent Line 17">
            <a:extLst>
              <a:ext uri="{FF2B5EF4-FFF2-40B4-BE49-F238E27FC236}">
                <a16:creationId xmlns:a16="http://schemas.microsoft.com/office/drawing/2014/main" id="{D6F36C45-4274-F384-6DD7-B6940360E694}"/>
              </a:ext>
            </a:extLst>
          </p:cNvPr>
          <p:cNvSpPr/>
          <p:nvPr/>
        </p:nvSpPr>
        <p:spPr>
          <a:xfrm>
            <a:off x="971550" y="1611631"/>
            <a:ext cx="647700" cy="4571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08979"/>
              <a:gd name="adj6" fmla="val -17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allout: Bent Line 19">
            <a:extLst>
              <a:ext uri="{FF2B5EF4-FFF2-40B4-BE49-F238E27FC236}">
                <a16:creationId xmlns:a16="http://schemas.microsoft.com/office/drawing/2014/main" id="{BB3016F8-16FF-5E68-A6AD-D602E582DCA9}"/>
              </a:ext>
            </a:extLst>
          </p:cNvPr>
          <p:cNvSpPr/>
          <p:nvPr/>
        </p:nvSpPr>
        <p:spPr>
          <a:xfrm>
            <a:off x="1647425" y="2705171"/>
            <a:ext cx="647700" cy="45719"/>
          </a:xfrm>
          <a:prstGeom prst="borderCallout2">
            <a:avLst>
              <a:gd name="adj1" fmla="val 36604"/>
              <a:gd name="adj2" fmla="val -3291"/>
              <a:gd name="adj3" fmla="val 54465"/>
              <a:gd name="adj4" fmla="val -123809"/>
              <a:gd name="adj5" fmla="val 2451838"/>
              <a:gd name="adj6" fmla="val -121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allout: Bent Line 21">
            <a:extLst>
              <a:ext uri="{FF2B5EF4-FFF2-40B4-BE49-F238E27FC236}">
                <a16:creationId xmlns:a16="http://schemas.microsoft.com/office/drawing/2014/main" id="{F4588DE5-C1A7-536F-5FC0-17BEC17FCF5D}"/>
              </a:ext>
            </a:extLst>
          </p:cNvPr>
          <p:cNvSpPr/>
          <p:nvPr/>
        </p:nvSpPr>
        <p:spPr>
          <a:xfrm>
            <a:off x="2295125" y="3820406"/>
            <a:ext cx="647700" cy="45719"/>
          </a:xfrm>
          <a:prstGeom prst="borderCallout2">
            <a:avLst>
              <a:gd name="adj1" fmla="val 18750"/>
              <a:gd name="adj2" fmla="val -8333"/>
              <a:gd name="adj3" fmla="val 54465"/>
              <a:gd name="adj4" fmla="val -5323"/>
              <a:gd name="adj5" fmla="val 41077"/>
              <a:gd name="adj6" fmla="val -223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09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F9D85-8DE5-434E-878D-063506983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168" y="925066"/>
            <a:ext cx="7535663" cy="782548"/>
          </a:xfrm>
        </p:spPr>
        <p:txBody>
          <a:bodyPr/>
          <a:lstStyle/>
          <a:p>
            <a:pPr algn="ctr"/>
            <a:r>
              <a:rPr lang="vi-VN" sz="3600" b="1" dirty="0">
                <a:ln w="12700">
                  <a:solidFill>
                    <a:srgbClr val="07689F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ĐỌC – HIỂU VĂN BẢN</a:t>
            </a:r>
            <a:endParaRPr lang="en-GB" sz="3600" b="1" dirty="0">
              <a:ln w="12700">
                <a:solidFill>
                  <a:srgbClr val="07689F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B1E029-29C2-442A-A86C-124C7BEA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197" y="160922"/>
            <a:ext cx="4604134" cy="764144"/>
          </a:xfrm>
        </p:spPr>
        <p:txBody>
          <a:bodyPr/>
          <a:lstStyle/>
          <a:p>
            <a:r>
              <a:rPr lang="vi-VN" sz="3000" b="1" dirty="0">
                <a:solidFill>
                  <a:srgbClr val="210D85"/>
                </a:solidFill>
                <a:latin typeface="+mj-lt"/>
              </a:rPr>
              <a:t>HƯỚNG DẪN HỌC SINH</a:t>
            </a:r>
            <a:endParaRPr lang="en-GB" sz="3000" b="1" dirty="0">
              <a:solidFill>
                <a:srgbClr val="210D85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2C82F9-0178-49B2-8D94-21A7FA531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419" y="97891"/>
            <a:ext cx="704365" cy="704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88AEB1-E5CF-4B3A-8D82-E8E3AD322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0" b="89920" l="992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917" y="167305"/>
            <a:ext cx="630739" cy="6307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752A6D-1B7E-4345-9646-6F1E94838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0" b="89920" l="992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50" y="264343"/>
            <a:ext cx="404031" cy="404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62D832-CE72-90EF-EE71-EB64BA950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0447" y="1911402"/>
            <a:ext cx="4438054" cy="2519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CB35C7-5DCA-F3D5-AFEF-1D0C6C6A07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042" y="2914420"/>
            <a:ext cx="4336708" cy="22767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6D2D61-0373-5417-D783-EB817AA3459D}"/>
              </a:ext>
            </a:extLst>
          </p:cNvPr>
          <p:cNvSpPr txBox="1"/>
          <p:nvPr/>
        </p:nvSpPr>
        <p:spPr>
          <a:xfrm>
            <a:off x="2090319" y="1703079"/>
            <a:ext cx="61395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i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 HỌC CUỐI CÙNG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5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4DB75F-44A7-AD10-D993-C32FEB8BE49D}"/>
              </a:ext>
            </a:extLst>
          </p:cNvPr>
          <p:cNvSpPr txBox="1"/>
          <p:nvPr/>
        </p:nvSpPr>
        <p:spPr>
          <a:xfrm>
            <a:off x="922565" y="1516247"/>
            <a:ext cx="7510689" cy="2468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sz="2800" spc="-5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spc="-5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kĩ</a:t>
            </a:r>
            <a:r>
              <a:rPr lang="en-US" sz="2800" spc="-5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VB</a:t>
            </a:r>
            <a:r>
              <a:rPr lang="en-US" sz="2800" spc="-5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i="1" spc="-10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spc="-5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i="1" spc="-5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spc="-5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spc="-10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spc="-5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-5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̉</a:t>
            </a:r>
            <a:r>
              <a:rPr lang="en-US" sz="2800" spc="-5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r>
              <a:rPr lang="en-US" sz="2800" spc="-10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câu</a:t>
            </a:r>
            <a:r>
              <a:rPr lang="en-US" sz="2800" spc="-5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pc="-5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(SGK/</a:t>
            </a:r>
            <a:r>
              <a:rPr lang="en-US" sz="2800" spc="-5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tr.</a:t>
            </a:r>
            <a:r>
              <a:rPr lang="en-US" sz="2800" spc="-15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80).</a:t>
            </a:r>
            <a:endParaRPr lang="en-GB" sz="2400" dirty="0">
              <a:solidFill>
                <a:schemeClr val="bg1"/>
              </a:solidFill>
              <a:effectLst/>
              <a:latin typeface="Times New Roman (Headings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(2) HS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bảng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truyện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câu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2, 3 (SGK/ tr.</a:t>
            </a:r>
            <a:r>
              <a:rPr lang="en-US" sz="2800" spc="-90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80).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tập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GB" sz="2400" dirty="0">
              <a:solidFill>
                <a:schemeClr val="bg1"/>
              </a:solidFill>
              <a:effectLst/>
              <a:latin typeface="Times New Roman (Headings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259F94-95BF-8F9A-C335-B3A3C0244319}"/>
              </a:ext>
            </a:extLst>
          </p:cNvPr>
          <p:cNvSpPr txBox="1"/>
          <p:nvPr/>
        </p:nvSpPr>
        <p:spPr>
          <a:xfrm>
            <a:off x="2147207" y="74232"/>
            <a:ext cx="4572000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endParaRPr lang="en-GB" sz="3200" dirty="0">
              <a:solidFill>
                <a:srgbClr val="FF0000"/>
              </a:solidFill>
              <a:effectLst/>
              <a:latin typeface="Times New Roman (Headings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12FCDB-A9DE-6220-21F2-A9321675B3EF}"/>
              </a:ext>
            </a:extLst>
          </p:cNvPr>
          <p:cNvSpPr txBox="1"/>
          <p:nvPr/>
        </p:nvSpPr>
        <p:spPr>
          <a:xfrm>
            <a:off x="922565" y="719345"/>
            <a:ext cx="8025492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n w="317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b="1" dirty="0" err="1">
                <a:ln w="317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3200" b="1" dirty="0">
                <a:ln w="317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17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hiện</a:t>
            </a:r>
            <a:r>
              <a:rPr lang="en-US" sz="3200" b="1" dirty="0">
                <a:ln w="317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n w="317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n w="317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17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b="1" dirty="0">
                <a:ln w="317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17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nhiệm</a:t>
            </a:r>
            <a:r>
              <a:rPr lang="en-US" sz="3200" b="1" dirty="0">
                <a:ln w="317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17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n w="317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HT </a:t>
            </a:r>
            <a:r>
              <a:rPr lang="en-US" sz="3200" b="1" dirty="0" err="1">
                <a:ln w="317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n w="317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800" b="1" dirty="0">
              <a:ln w="3175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 (Headings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6C1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69B540-0524-4086-A56E-EE4DF140C5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8F2892-AD61-A135-4E5B-4E2DD5E9B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149921"/>
              </p:ext>
            </p:extLst>
          </p:nvPr>
        </p:nvGraphicFramePr>
        <p:xfrm>
          <a:off x="922564" y="1151164"/>
          <a:ext cx="6922937" cy="3886487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1818186">
                  <a:extLst>
                    <a:ext uri="{9D8B030D-6E8A-4147-A177-3AD203B41FA5}">
                      <a16:colId xmlns:a16="http://schemas.microsoft.com/office/drawing/2014/main" val="4170315032"/>
                    </a:ext>
                  </a:extLst>
                </a:gridCol>
                <a:gridCol w="5104751">
                  <a:extLst>
                    <a:ext uri="{9D8B030D-6E8A-4147-A177-3AD203B41FA5}">
                      <a16:colId xmlns:a16="http://schemas.microsoft.com/office/drawing/2014/main" val="1528473394"/>
                    </a:ext>
                  </a:extLst>
                </a:gridCol>
              </a:tblGrid>
              <a:tr h="358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effectLst/>
                        </a:rPr>
                        <a:t>Các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yếu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tố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của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truyện</a:t>
                      </a:r>
                      <a:endParaRPr lang="en-GB" sz="1050" dirty="0">
                        <a:effectLst/>
                        <a:latin typeface="Times New Roman (Headings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2" marR="5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effectLst/>
                        </a:rPr>
                        <a:t>Thể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hiện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của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các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yếu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tố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ấy</a:t>
                      </a:r>
                      <a:r>
                        <a:rPr lang="en-US" sz="1200" dirty="0">
                          <a:effectLst/>
                        </a:rPr>
                        <a:t> qua </a:t>
                      </a:r>
                      <a:r>
                        <a:rPr lang="en-US" sz="1200" dirty="0" err="1">
                          <a:effectLst/>
                        </a:rPr>
                        <a:t>văn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bản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Buổi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học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cuối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cùng</a:t>
                      </a:r>
                      <a:endParaRPr lang="en-GB" sz="1050" dirty="0">
                        <a:effectLst/>
                        <a:latin typeface="Times New Roman (Headings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2" marR="50782" marT="0" marB="0" anchor="ctr"/>
                </a:tc>
                <a:extLst>
                  <a:ext uri="{0D108BD9-81ED-4DB2-BD59-A6C34878D82A}">
                    <a16:rowId xmlns:a16="http://schemas.microsoft.com/office/drawing/2014/main" val="1442131126"/>
                  </a:ext>
                </a:extLst>
              </a:tr>
              <a:tr h="646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Nhan </a:t>
                      </a:r>
                      <a:r>
                        <a:rPr lang="en-US" sz="1200" dirty="0" err="1">
                          <a:effectLst/>
                        </a:rPr>
                        <a:t>đề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và</a:t>
                      </a:r>
                      <a:r>
                        <a:rPr lang="en-US" sz="1200" dirty="0">
                          <a:effectLst/>
                        </a:rPr>
                        <a:t> ý</a:t>
                      </a:r>
                      <a:r>
                        <a:rPr lang="en-US" sz="1200" spc="-15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nghĩa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nhan </a:t>
                      </a:r>
                      <a:r>
                        <a:rPr lang="en-US" sz="1200" spc="-5" dirty="0" err="1">
                          <a:effectLst/>
                        </a:rPr>
                        <a:t>đề</a:t>
                      </a:r>
                      <a:endParaRPr lang="en-GB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  <a:latin typeface="Times New Roman (Headings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2" marR="50782" marT="0" marB="0" anchor="ctr"/>
                </a:tc>
                <a:tc>
                  <a:txBody>
                    <a:bodyPr/>
                    <a:lstStyle/>
                    <a:p>
                      <a:pPr marR="7245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  <a:latin typeface="Times New Roman (Headings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2" marR="50782" marT="0" marB="0" anchor="ctr"/>
                </a:tc>
                <a:extLst>
                  <a:ext uri="{0D108BD9-81ED-4DB2-BD59-A6C34878D82A}">
                    <a16:rowId xmlns:a16="http://schemas.microsoft.com/office/drawing/2014/main" val="1518743936"/>
                  </a:ext>
                </a:extLst>
              </a:tr>
              <a:tr h="475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effectLst/>
                        </a:rPr>
                        <a:t>Đề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tài</a:t>
                      </a:r>
                      <a:endParaRPr lang="en-GB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  <a:latin typeface="Times New Roman (Headings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2" marR="507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050">
                        <a:effectLst/>
                        <a:latin typeface="Times New Roman (Headings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2" marR="50782" marT="0" marB="0" anchor="ctr"/>
                </a:tc>
                <a:extLst>
                  <a:ext uri="{0D108BD9-81ED-4DB2-BD59-A6C34878D82A}">
                    <a16:rowId xmlns:a16="http://schemas.microsoft.com/office/drawing/2014/main" val="745339381"/>
                  </a:ext>
                </a:extLst>
              </a:tr>
              <a:tr h="475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Chủ đề</a:t>
                      </a:r>
                      <a:endParaRPr lang="en-GB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050">
                        <a:effectLst/>
                        <a:latin typeface="Times New Roman (Headings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2" marR="50782" marT="0" marB="0" anchor="ctr"/>
                </a:tc>
                <a:tc>
                  <a:txBody>
                    <a:bodyPr/>
                    <a:lstStyle/>
                    <a:p>
                      <a:pPr marR="7245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  <a:latin typeface="Times New Roman (Headings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2" marR="50782" marT="0" marB="0" anchor="ctr"/>
                </a:tc>
                <a:extLst>
                  <a:ext uri="{0D108BD9-81ED-4DB2-BD59-A6C34878D82A}">
                    <a16:rowId xmlns:a16="http://schemas.microsoft.com/office/drawing/2014/main" val="1326821181"/>
                  </a:ext>
                </a:extLst>
              </a:tr>
              <a:tr h="475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effectLst/>
                        </a:rPr>
                        <a:t>Thông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điệp</a:t>
                      </a:r>
                      <a:endParaRPr lang="en-GB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  <a:latin typeface="Times New Roman (Headings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2" marR="50782" marT="0" marB="0" anchor="ctr"/>
                </a:tc>
                <a:tc>
                  <a:txBody>
                    <a:bodyPr/>
                    <a:lstStyle/>
                    <a:p>
                      <a:pPr marR="7245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GB" sz="1050">
                        <a:effectLst/>
                        <a:latin typeface="Times New Roman (Headings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2" marR="50782" marT="0" marB="0" anchor="ctr"/>
                </a:tc>
                <a:extLst>
                  <a:ext uri="{0D108BD9-81ED-4DB2-BD59-A6C34878D82A}">
                    <a16:rowId xmlns:a16="http://schemas.microsoft.com/office/drawing/2014/main" val="298842574"/>
                  </a:ext>
                </a:extLst>
              </a:tr>
              <a:tr h="475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Người kể chuyện</a:t>
                      </a:r>
                      <a:endParaRPr lang="en-GB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050">
                        <a:effectLst/>
                        <a:latin typeface="Times New Roman (Headings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2" marR="507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105025" algn="l"/>
                        </a:tabLs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GB" sz="1050">
                        <a:effectLst/>
                        <a:latin typeface="Times New Roman (Headings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2" marR="50782" marT="0" marB="0" anchor="ctr"/>
                </a:tc>
                <a:extLst>
                  <a:ext uri="{0D108BD9-81ED-4DB2-BD59-A6C34878D82A}">
                    <a16:rowId xmlns:a16="http://schemas.microsoft.com/office/drawing/2014/main" val="1540224966"/>
                  </a:ext>
                </a:extLst>
              </a:tr>
              <a:tr h="956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effectLst/>
                        </a:rPr>
                        <a:t>Điểm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nhìn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và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vai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trò</a:t>
                      </a:r>
                      <a:endParaRPr lang="en-GB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  <a:latin typeface="Times New Roman (Headings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2" marR="50782" marT="0" marB="0" anchor="ctr"/>
                </a:tc>
                <a:tc>
                  <a:txBody>
                    <a:bodyPr/>
                    <a:lstStyle/>
                    <a:p>
                      <a:pPr marR="7245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  <a:latin typeface="Times New Roman (Headings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2" marR="50782" marT="0" marB="0" anchor="ctr"/>
                </a:tc>
                <a:extLst>
                  <a:ext uri="{0D108BD9-81ED-4DB2-BD59-A6C34878D82A}">
                    <a16:rowId xmlns:a16="http://schemas.microsoft.com/office/drawing/2014/main" val="387535861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7EFAB6B-98E6-5F04-6C55-EF5A1368ADC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265843" y="0"/>
            <a:ext cx="6024864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5025" algn="l"/>
              </a:tabLst>
            </a:pP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:…………………..</a:t>
            </a: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5025" algn="l"/>
              </a:tabLst>
            </a:pP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:.………………….</a:t>
            </a: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5025" algn="l"/>
              </a:tabLst>
            </a:pP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:…………………..</a:t>
            </a: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5025" algn="l"/>
              </a:tabLst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PHIẾU HỌC TẬP SỐ 1</a:t>
            </a: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5025" algn="l"/>
              </a:tabLst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5025" algn="l"/>
              </a:tabLst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64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6C1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03A0B5C0-3B2A-88DB-8BC9-21BFDD665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46" y="77297"/>
            <a:ext cx="2114097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:…………………..</a:t>
            </a: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 (Headings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     :.………………….</a:t>
            </a: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 (Headings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     :…………………..</a:t>
            </a: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 (Headings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78CFCD-64E3-BED0-89C6-BD9F04987EED}"/>
              </a:ext>
            </a:extLst>
          </p:cNvPr>
          <p:cNvSpPr txBox="1"/>
          <p:nvPr/>
        </p:nvSpPr>
        <p:spPr>
          <a:xfrm>
            <a:off x="2041072" y="152362"/>
            <a:ext cx="652326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2</a:t>
            </a:r>
            <a:endParaRPr lang="vi-VN" altLang="en-US" sz="1000" b="1" dirty="0">
              <a:solidFill>
                <a:srgbClr val="FF0000"/>
              </a:solidFill>
              <a:latin typeface="Times New Roman (Headings)"/>
              <a:ea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kumimoji="0" lang="en-US" altLang="en-US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Ha-men </a:t>
            </a:r>
            <a:r>
              <a:rPr kumimoji="0" lang="en-US" altLang="en-US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altLang="en-US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kumimoji="0" lang="en-US" altLang="en-US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kumimoji="0" lang="en-US" altLang="en-US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endParaRPr kumimoji="0" lang="en-GB" altLang="en-US" sz="7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 (Headings)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470706-40F1-DA65-1082-CB274A37C408}"/>
              </a:ext>
            </a:extLst>
          </p:cNvPr>
          <p:cNvSpPr/>
          <p:nvPr/>
        </p:nvSpPr>
        <p:spPr>
          <a:xfrm>
            <a:off x="3657599" y="1996381"/>
            <a:ext cx="4906738" cy="6832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32A0FC-F85B-3F52-AA90-C496B6FF9F39}"/>
              </a:ext>
            </a:extLst>
          </p:cNvPr>
          <p:cNvSpPr/>
          <p:nvPr/>
        </p:nvSpPr>
        <p:spPr>
          <a:xfrm>
            <a:off x="3657600" y="2632691"/>
            <a:ext cx="4906738" cy="5662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4A8ECF-6DA2-65DD-6177-71E7A861BE6C}"/>
              </a:ext>
            </a:extLst>
          </p:cNvPr>
          <p:cNvSpPr/>
          <p:nvPr/>
        </p:nvSpPr>
        <p:spPr>
          <a:xfrm>
            <a:off x="3657600" y="3197308"/>
            <a:ext cx="4906738" cy="6050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0B1046-BE7E-4596-2E0B-42119E158DF9}"/>
              </a:ext>
            </a:extLst>
          </p:cNvPr>
          <p:cNvSpPr/>
          <p:nvPr/>
        </p:nvSpPr>
        <p:spPr>
          <a:xfrm>
            <a:off x="3661410" y="3803753"/>
            <a:ext cx="4902928" cy="606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7BE3E8-9796-D1D7-E339-1CA54E2E8A54}"/>
              </a:ext>
            </a:extLst>
          </p:cNvPr>
          <p:cNvSpPr/>
          <p:nvPr/>
        </p:nvSpPr>
        <p:spPr>
          <a:xfrm>
            <a:off x="3657599" y="4384089"/>
            <a:ext cx="4906738" cy="6075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7D7FD1-7411-C74B-5B54-07089A2176AB}"/>
              </a:ext>
            </a:extLst>
          </p:cNvPr>
          <p:cNvSpPr/>
          <p:nvPr/>
        </p:nvSpPr>
        <p:spPr>
          <a:xfrm>
            <a:off x="1571937" y="1936599"/>
            <a:ext cx="2383388" cy="7430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</a:rPr>
              <a:t>ĐỐI VỚI HỌC SINH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D904A9-6DE8-49C0-C8A7-4C9421E4EA57}"/>
              </a:ext>
            </a:extLst>
          </p:cNvPr>
          <p:cNvSpPr/>
          <p:nvPr/>
        </p:nvSpPr>
        <p:spPr>
          <a:xfrm>
            <a:off x="1565926" y="2631298"/>
            <a:ext cx="2383388" cy="598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</a:rPr>
              <a:t>ĐỐI VỚI CHA MẸ HS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878914-6458-C0D8-549D-F67A1C965CB6}"/>
              </a:ext>
            </a:extLst>
          </p:cNvPr>
          <p:cNvSpPr/>
          <p:nvPr/>
        </p:nvSpPr>
        <p:spPr>
          <a:xfrm>
            <a:off x="1571937" y="3183194"/>
            <a:ext cx="2383388" cy="6615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</a:rPr>
              <a:t>ĐỐI VỚI CHÍNH MÌNH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738AA3-4DE5-FA2E-9BFF-4B0542AAB338}"/>
              </a:ext>
            </a:extLst>
          </p:cNvPr>
          <p:cNvSpPr/>
          <p:nvPr/>
        </p:nvSpPr>
        <p:spPr>
          <a:xfrm>
            <a:off x="1568126" y="3789822"/>
            <a:ext cx="2383388" cy="6839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</a:rPr>
              <a:t>ĐỐI VỚI VIỆC HỌC TIẾNG PHÁP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9D14AF-A7EF-6C12-24C0-02A0543B03F6}"/>
              </a:ext>
            </a:extLst>
          </p:cNvPr>
          <p:cNvSpPr/>
          <p:nvPr/>
        </p:nvSpPr>
        <p:spPr>
          <a:xfrm>
            <a:off x="768020" y="4407633"/>
            <a:ext cx="3183493" cy="5909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45901B-3575-C005-4E26-4CE47140A520}"/>
              </a:ext>
            </a:extLst>
          </p:cNvPr>
          <p:cNvSpPr/>
          <p:nvPr/>
        </p:nvSpPr>
        <p:spPr>
          <a:xfrm>
            <a:off x="779956" y="1938001"/>
            <a:ext cx="792482" cy="24696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71CD38-0AF9-4734-D119-387A09B11D74}"/>
              </a:ext>
            </a:extLst>
          </p:cNvPr>
          <p:cNvSpPr/>
          <p:nvPr/>
        </p:nvSpPr>
        <p:spPr>
          <a:xfrm>
            <a:off x="783766" y="823847"/>
            <a:ext cx="7780572" cy="5662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NHÂN VẬT HA-MEN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AB5ED7-790B-6FFF-2EFC-3CDD9E71AC85}"/>
              </a:ext>
            </a:extLst>
          </p:cNvPr>
          <p:cNvSpPr/>
          <p:nvPr/>
        </p:nvSpPr>
        <p:spPr>
          <a:xfrm>
            <a:off x="657451" y="2485462"/>
            <a:ext cx="1077685" cy="598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/>
              <a:t>THÁI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D8C8FD-9726-D223-6EAE-2CA6E1E293AD}"/>
              </a:ext>
            </a:extLst>
          </p:cNvPr>
          <p:cNvSpPr/>
          <p:nvPr/>
        </p:nvSpPr>
        <p:spPr>
          <a:xfrm>
            <a:off x="637354" y="2938841"/>
            <a:ext cx="1077685" cy="598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/>
              <a:t>ĐỘ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2588F4-49E9-9DD8-421A-5FEC0624451A}"/>
              </a:ext>
            </a:extLst>
          </p:cNvPr>
          <p:cNvSpPr txBox="1"/>
          <p:nvPr/>
        </p:nvSpPr>
        <p:spPr>
          <a:xfrm>
            <a:off x="83796" y="450871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HÀNH ĐỘNG, CỬ CHỈ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836A815-1609-50B4-F193-F8DEA95E796C}"/>
              </a:ext>
            </a:extLst>
          </p:cNvPr>
          <p:cNvSpPr/>
          <p:nvPr/>
        </p:nvSpPr>
        <p:spPr>
          <a:xfrm>
            <a:off x="3951514" y="1401784"/>
            <a:ext cx="4612822" cy="6075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9497CC0-BC8A-7835-C32A-89B259274AF4}"/>
              </a:ext>
            </a:extLst>
          </p:cNvPr>
          <p:cNvSpPr/>
          <p:nvPr/>
        </p:nvSpPr>
        <p:spPr>
          <a:xfrm>
            <a:off x="779956" y="1393120"/>
            <a:ext cx="3179681" cy="5909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/>
              <a:t>BỐI CẢNH</a:t>
            </a:r>
          </a:p>
        </p:txBody>
      </p:sp>
    </p:spTree>
    <p:extLst>
      <p:ext uri="{BB962C8B-B14F-4D97-AF65-F5344CB8AC3E}">
        <p14:creationId xmlns:p14="http://schemas.microsoft.com/office/powerpoint/2010/main" val="358424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5" grpId="0"/>
      <p:bldP spid="27" grpId="0"/>
      <p:bldP spid="28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3CDAB9C-2D11-48EE-AD4A-E798E1535C86}&quot;/&gt;&lt;isInvalidForFieldText val=&quot;0&quot;/&gt;&lt;Image&gt;&lt;filename val=&quot;C:\Users\ADMIN\AppData\Local\Temp\PR\data\asimages\{03CDAB9C-2D11-48EE-AD4A-E798E1535C86}_2.png&quot;/&gt;&lt;left val=&quot;54&quot;/&gt;&lt;top val=&quot;57&quot;/&gt;&lt;width val=&quot;90&quot;/&gt;&lt;height val=&quot;15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CA5B4BB-0C37-4877-B38B-A52DAAB73A18}&quot;/&gt;&lt;isInvalidForFieldText val=&quot;0&quot;/&gt;&lt;Image&gt;&lt;filename val=&quot;C:\Users\ADMIN\AppData\Local\Temp\PR\data\asimages\{1CA5B4BB-0C37-4877-B38B-A52DAAB73A18}_2.png&quot;/&gt;&lt;left val=&quot;127&quot;/&gt;&lt;top val=&quot;57&quot;/&gt;&lt;width val=&quot;94&quot;/&gt;&lt;height val=&quot;15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370</Words>
  <Application>Microsoft Office PowerPoint</Application>
  <PresentationFormat>On-screen Show (16:9)</PresentationFormat>
  <Paragraphs>70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UVN Thay Giao Nhe</vt:lpstr>
      <vt:lpstr>Calibri</vt:lpstr>
      <vt:lpstr>Pontano Sans</vt:lpstr>
      <vt:lpstr>Times New Roman</vt:lpstr>
      <vt:lpstr>Dosis Light</vt:lpstr>
      <vt:lpstr>Times New Roman (Headings)</vt:lpstr>
      <vt:lpstr>Cambria</vt:lpstr>
      <vt:lpstr>Arial</vt:lpstr>
      <vt:lpstr>Solanio template</vt:lpstr>
      <vt:lpstr>PowerPoint Presentation</vt:lpstr>
      <vt:lpstr>PowerPoint Presentation</vt:lpstr>
      <vt:lpstr>PowerPoint Presentation</vt:lpstr>
      <vt:lpstr>HƯỚNG DẪN HỌC SINH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23</cp:revision>
  <dcterms:modified xsi:type="dcterms:W3CDTF">2022-08-25T09:53:54Z</dcterms:modified>
</cp:coreProperties>
</file>