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86" r:id="rId3"/>
    <p:sldId id="284" r:id="rId4"/>
    <p:sldId id="287" r:id="rId5"/>
    <p:sldId id="272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embeddedFontLst>
    <p:embeddedFont>
      <p:font typeface=".VnMystical" panose="020B7200000000000000" pitchFamily="34" charset="0"/>
      <p:regular r:id="rId13"/>
    </p:embeddedFont>
    <p:embeddedFont>
      <p:font typeface="Aachen" panose="020B0604020202020204" charset="0"/>
      <p:bold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.TMC-Ong Do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imSun" panose="02010600030101010101" pitchFamily="2" charset="-122"/>
      <p:regular r:id="rId22"/>
    </p:embeddedFont>
    <p:embeddedFont>
      <p:font typeface="Segoe Script" panose="030B0504020000000003" pitchFamily="66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5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7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3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1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4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7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5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5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3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74" r:id="rId17"/>
    <p:sldLayoutId id="2147483672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BcdCrl2gc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8.xml"/><Relationship Id="rId26" Type="http://schemas.openxmlformats.org/officeDocument/2006/relationships/slide" Target="slide9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5" Type="http://schemas.openxmlformats.org/officeDocument/2006/relationships/image" Target="../media/image20.png"/><Relationship Id="rId2" Type="http://schemas.openxmlformats.org/officeDocument/2006/relationships/audio" Target="../media/media2.wma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1.jpg"/><Relationship Id="rId15" Type="http://schemas.openxmlformats.org/officeDocument/2006/relationships/image" Target="../media/image13.gif"/><Relationship Id="rId23" Type="http://schemas.openxmlformats.org/officeDocument/2006/relationships/slide" Target="slide7.xml"/><Relationship Id="rId28" Type="http://schemas.openxmlformats.org/officeDocument/2006/relationships/slide" Target="slide10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29;p42"/>
          <p:cNvGrpSpPr/>
          <p:nvPr/>
        </p:nvGrpSpPr>
        <p:grpSpPr>
          <a:xfrm>
            <a:off x="1977585" y="1366888"/>
            <a:ext cx="8817600" cy="3864988"/>
            <a:chOff x="2646769" y="3458220"/>
            <a:chExt cx="1419425" cy="685975"/>
          </a:xfrm>
        </p:grpSpPr>
        <p:sp>
          <p:nvSpPr>
            <p:cNvPr id="3" name="Google Shape;1130;p42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31;p42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10085" y="1882338"/>
            <a:ext cx="7947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Hoạt</a:t>
            </a:r>
            <a:r>
              <a:rPr lang="en-US" sz="80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động</a:t>
            </a:r>
            <a:r>
              <a:rPr lang="en-US" sz="80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1: </a:t>
            </a:r>
            <a:r>
              <a:rPr lang="en-US" sz="8000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Trước</a:t>
            </a:r>
            <a:r>
              <a:rPr lang="en-US" sz="80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khi</a:t>
            </a:r>
            <a:r>
              <a:rPr lang="en-US" sz="80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egoe Script" panose="030B0504020000000003" pitchFamily="66" charset="0"/>
              </a:rPr>
              <a:t>đọc</a:t>
            </a:r>
            <a:r>
              <a:rPr lang="en-US" sz="80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</a:t>
            </a:r>
            <a:endParaRPr lang="en-US" sz="8000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56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96865" y="1287628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Cảm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xúc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mỗi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khi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xuân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4400" b="1" noProof="0" dirty="0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1131216"/>
            <a:ext cx="10522857" cy="266778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khi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học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văn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bản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Đất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rừng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phương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Nam;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Giang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;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Xuân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lang="en-US" sz="4000" b="1" i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cảm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nhận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thiên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nhiên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con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Nam?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725;p48"/>
          <p:cNvGrpSpPr/>
          <p:nvPr/>
        </p:nvGrpSpPr>
        <p:grpSpPr>
          <a:xfrm rot="266759">
            <a:off x="184044" y="2567425"/>
            <a:ext cx="12113638" cy="3506770"/>
            <a:chOff x="3491529" y="3490033"/>
            <a:chExt cx="713441" cy="365585"/>
          </a:xfrm>
        </p:grpSpPr>
        <p:sp>
          <p:nvSpPr>
            <p:cNvPr id="16" name="Google Shape;1726;p48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7" name="Google Shape;1727;p48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8" name="Google Shape;1728;p48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grpSp>
        <p:nvGrpSpPr>
          <p:cNvPr id="2" name="Google Shape;1129;p42"/>
          <p:cNvGrpSpPr/>
          <p:nvPr/>
        </p:nvGrpSpPr>
        <p:grpSpPr>
          <a:xfrm>
            <a:off x="1077686" y="268827"/>
            <a:ext cx="11027229" cy="2474162"/>
            <a:chOff x="2646769" y="3458220"/>
            <a:chExt cx="1419425" cy="6859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Google Shape;1130;p42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31;p42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1528" y="674823"/>
            <a:ext cx="10297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AnkeCalligraph" panose="02020503050405090304" pitchFamily="18" charset="0"/>
              </a:rPr>
              <a:t>Nghe</a:t>
            </a:r>
            <a:r>
              <a:rPr lang="en-US" sz="6000" dirty="0" smtClean="0">
                <a:latin typeface="AnkeCalligraph" panose="02020503050405090304" pitchFamily="18" charset="0"/>
              </a:rPr>
              <a:t> </a:t>
            </a:r>
            <a:r>
              <a:rPr lang="en-US" sz="6000" dirty="0" err="1" smtClean="0">
                <a:latin typeface="AnkeCalligraph" panose="02020503050405090304" pitchFamily="18" charset="0"/>
              </a:rPr>
              <a:t>bài</a:t>
            </a:r>
            <a:r>
              <a:rPr lang="en-US" sz="6000" dirty="0" smtClean="0">
                <a:latin typeface="AnkeCalligraph" panose="02020503050405090304" pitchFamily="18" charset="0"/>
              </a:rPr>
              <a:t> </a:t>
            </a:r>
            <a:r>
              <a:rPr lang="en-US" sz="6000" dirty="0" err="1" smtClean="0">
                <a:latin typeface="AnkeCalligraph" panose="02020503050405090304" pitchFamily="18" charset="0"/>
              </a:rPr>
              <a:t>hát</a:t>
            </a:r>
            <a:r>
              <a:rPr lang="en-US" sz="6000" dirty="0" smtClean="0">
                <a:latin typeface="AnkeCalligraph" panose="02020503050405090304" pitchFamily="18" charset="0"/>
              </a:rPr>
              <a:t>: </a:t>
            </a:r>
            <a:r>
              <a:rPr lang="en-US" sz="6000" dirty="0" err="1" smtClean="0">
                <a:latin typeface="AnkeCalligraph" panose="02020503050405090304" pitchFamily="18" charset="0"/>
              </a:rPr>
              <a:t>Như</a:t>
            </a:r>
            <a:r>
              <a:rPr lang="en-US" sz="6000" dirty="0" smtClean="0">
                <a:latin typeface="AnkeCalligraph" panose="02020503050405090304" pitchFamily="18" charset="0"/>
              </a:rPr>
              <a:t> </a:t>
            </a:r>
            <a:r>
              <a:rPr lang="en-US" sz="6000" dirty="0" err="1" smtClean="0">
                <a:latin typeface="AnkeCalligraph" panose="02020503050405090304" pitchFamily="18" charset="0"/>
              </a:rPr>
              <a:t>hoa</a:t>
            </a:r>
            <a:r>
              <a:rPr lang="en-US" sz="6000" dirty="0" smtClean="0">
                <a:latin typeface="AnkeCalligraph" panose="02020503050405090304" pitchFamily="18" charset="0"/>
              </a:rPr>
              <a:t> </a:t>
            </a:r>
            <a:r>
              <a:rPr lang="en-US" sz="6000" dirty="0" err="1" smtClean="0">
                <a:latin typeface="AnkeCalligraph" panose="02020503050405090304" pitchFamily="18" charset="0"/>
              </a:rPr>
              <a:t>mùa</a:t>
            </a:r>
            <a:r>
              <a:rPr lang="en-US" sz="6000" dirty="0" smtClean="0">
                <a:latin typeface="AnkeCalligraph" panose="02020503050405090304" pitchFamily="18" charset="0"/>
              </a:rPr>
              <a:t> </a:t>
            </a:r>
            <a:r>
              <a:rPr lang="en-US" sz="6000" dirty="0" err="1" smtClean="0">
                <a:latin typeface="AnkeCalligraph" panose="02020503050405090304" pitchFamily="18" charset="0"/>
              </a:rPr>
              <a:t>xuân</a:t>
            </a:r>
            <a:endParaRPr lang="en-US" sz="6000" dirty="0">
              <a:latin typeface="AnkeCalligraph" panose="0202050305040509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6313" y="3253032"/>
            <a:ext cx="10073808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  <a:tabLst>
                <a:tab pos="102425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H: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 chia sẻ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cảm xúc của mình về ca từ và làn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iệu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hát.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  <a:tabLst>
                <a:tab pos="102362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H: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vi-VN" sz="2800" b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VB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và đọc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lướt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8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VB,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đoán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vi-VN" sz="28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VB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về nội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r>
              <a:rPr lang="vi-VN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gì?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51045" y="5556094"/>
            <a:ext cx="8371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solidFill>
                  <a:srgbClr val="0563C1"/>
                </a:solidFill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https://www.youtube.com/watch?v=sYBcdCrl2gc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587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4;p45"/>
          <p:cNvSpPr/>
          <p:nvPr/>
        </p:nvSpPr>
        <p:spPr>
          <a:xfrm>
            <a:off x="2532826" y="2055519"/>
            <a:ext cx="7242769" cy="2368725"/>
          </a:xfrm>
          <a:custGeom>
            <a:avLst/>
            <a:gdLst/>
            <a:ahLst/>
            <a:cxnLst/>
            <a:rect l="l" t="t" r="r" b="b"/>
            <a:pathLst>
              <a:path w="16216" h="15253" extrusionOk="0">
                <a:moveTo>
                  <a:pt x="13952" y="466"/>
                </a:moveTo>
                <a:cubicBezTo>
                  <a:pt x="14137" y="466"/>
                  <a:pt x="14323" y="470"/>
                  <a:pt x="14504" y="478"/>
                </a:cubicBezTo>
                <a:cubicBezTo>
                  <a:pt x="14762" y="493"/>
                  <a:pt x="15367" y="1205"/>
                  <a:pt x="15428" y="1462"/>
                </a:cubicBezTo>
                <a:cubicBezTo>
                  <a:pt x="15655" y="2355"/>
                  <a:pt x="15534" y="3264"/>
                  <a:pt x="15594" y="4172"/>
                </a:cubicBezTo>
                <a:cubicBezTo>
                  <a:pt x="15610" y="4505"/>
                  <a:pt x="15549" y="4853"/>
                  <a:pt x="15579" y="5035"/>
                </a:cubicBezTo>
                <a:cubicBezTo>
                  <a:pt x="15579" y="5777"/>
                  <a:pt x="15534" y="6352"/>
                  <a:pt x="15625" y="6912"/>
                </a:cubicBezTo>
                <a:cubicBezTo>
                  <a:pt x="15731" y="7866"/>
                  <a:pt x="15700" y="8790"/>
                  <a:pt x="15746" y="9728"/>
                </a:cubicBezTo>
                <a:cubicBezTo>
                  <a:pt x="15776" y="10606"/>
                  <a:pt x="15806" y="11515"/>
                  <a:pt x="15700" y="12378"/>
                </a:cubicBezTo>
                <a:cubicBezTo>
                  <a:pt x="15670" y="12756"/>
                  <a:pt x="15625" y="13195"/>
                  <a:pt x="15443" y="13559"/>
                </a:cubicBezTo>
                <a:cubicBezTo>
                  <a:pt x="15367" y="13695"/>
                  <a:pt x="15155" y="13771"/>
                  <a:pt x="15049" y="13892"/>
                </a:cubicBezTo>
                <a:cubicBezTo>
                  <a:pt x="14550" y="14497"/>
                  <a:pt x="13853" y="14497"/>
                  <a:pt x="13187" y="14558"/>
                </a:cubicBezTo>
                <a:cubicBezTo>
                  <a:pt x="12627" y="14618"/>
                  <a:pt x="12037" y="14649"/>
                  <a:pt x="11461" y="14649"/>
                </a:cubicBezTo>
                <a:cubicBezTo>
                  <a:pt x="10772" y="14649"/>
                  <a:pt x="10095" y="14730"/>
                  <a:pt x="9409" y="14730"/>
                </a:cubicBezTo>
                <a:cubicBezTo>
                  <a:pt x="9311" y="14730"/>
                  <a:pt x="9213" y="14728"/>
                  <a:pt x="9115" y="14724"/>
                </a:cubicBezTo>
                <a:cubicBezTo>
                  <a:pt x="8874" y="14719"/>
                  <a:pt x="8630" y="14713"/>
                  <a:pt x="8384" y="14713"/>
                </a:cubicBezTo>
                <a:cubicBezTo>
                  <a:pt x="7979" y="14713"/>
                  <a:pt x="7572" y="14728"/>
                  <a:pt x="7177" y="14785"/>
                </a:cubicBezTo>
                <a:cubicBezTo>
                  <a:pt x="7097" y="14797"/>
                  <a:pt x="7017" y="14801"/>
                  <a:pt x="6937" y="14801"/>
                </a:cubicBezTo>
                <a:cubicBezTo>
                  <a:pt x="6714" y="14801"/>
                  <a:pt x="6491" y="14768"/>
                  <a:pt x="6276" y="14768"/>
                </a:cubicBezTo>
                <a:cubicBezTo>
                  <a:pt x="6170" y="14768"/>
                  <a:pt x="6066" y="14776"/>
                  <a:pt x="5966" y="14800"/>
                </a:cubicBezTo>
                <a:cubicBezTo>
                  <a:pt x="5803" y="14841"/>
                  <a:pt x="5645" y="14855"/>
                  <a:pt x="5490" y="14855"/>
                </a:cubicBezTo>
                <a:cubicBezTo>
                  <a:pt x="5242" y="14855"/>
                  <a:pt x="5003" y="14819"/>
                  <a:pt x="4769" y="14800"/>
                </a:cubicBezTo>
                <a:cubicBezTo>
                  <a:pt x="4672" y="14794"/>
                  <a:pt x="4574" y="14792"/>
                  <a:pt x="4474" y="14792"/>
                </a:cubicBezTo>
                <a:cubicBezTo>
                  <a:pt x="4353" y="14792"/>
                  <a:pt x="4232" y="14795"/>
                  <a:pt x="4109" y="14795"/>
                </a:cubicBezTo>
                <a:cubicBezTo>
                  <a:pt x="3848" y="14795"/>
                  <a:pt x="3585" y="14783"/>
                  <a:pt x="3331" y="14709"/>
                </a:cubicBezTo>
                <a:cubicBezTo>
                  <a:pt x="3044" y="14634"/>
                  <a:pt x="2741" y="14679"/>
                  <a:pt x="2438" y="14634"/>
                </a:cubicBezTo>
                <a:cubicBezTo>
                  <a:pt x="2181" y="14618"/>
                  <a:pt x="1984" y="14452"/>
                  <a:pt x="1802" y="14300"/>
                </a:cubicBezTo>
                <a:cubicBezTo>
                  <a:pt x="985" y="13710"/>
                  <a:pt x="833" y="12832"/>
                  <a:pt x="773" y="11954"/>
                </a:cubicBezTo>
                <a:cubicBezTo>
                  <a:pt x="727" y="11288"/>
                  <a:pt x="727" y="10606"/>
                  <a:pt x="742" y="9940"/>
                </a:cubicBezTo>
                <a:cubicBezTo>
                  <a:pt x="773" y="8850"/>
                  <a:pt x="727" y="7745"/>
                  <a:pt x="651" y="6655"/>
                </a:cubicBezTo>
                <a:cubicBezTo>
                  <a:pt x="545" y="5459"/>
                  <a:pt x="651" y="4248"/>
                  <a:pt x="682" y="3036"/>
                </a:cubicBezTo>
                <a:cubicBezTo>
                  <a:pt x="697" y="2567"/>
                  <a:pt x="773" y="2052"/>
                  <a:pt x="1030" y="1613"/>
                </a:cubicBezTo>
                <a:cubicBezTo>
                  <a:pt x="1196" y="1280"/>
                  <a:pt x="1514" y="1099"/>
                  <a:pt x="1832" y="977"/>
                </a:cubicBezTo>
                <a:cubicBezTo>
                  <a:pt x="2311" y="774"/>
                  <a:pt x="2817" y="613"/>
                  <a:pt x="3338" y="613"/>
                </a:cubicBezTo>
                <a:cubicBezTo>
                  <a:pt x="3361" y="613"/>
                  <a:pt x="3384" y="613"/>
                  <a:pt x="3407" y="614"/>
                </a:cubicBezTo>
                <a:cubicBezTo>
                  <a:pt x="3997" y="629"/>
                  <a:pt x="4558" y="675"/>
                  <a:pt x="5148" y="675"/>
                </a:cubicBezTo>
                <a:cubicBezTo>
                  <a:pt x="5678" y="675"/>
                  <a:pt x="6208" y="675"/>
                  <a:pt x="6738" y="644"/>
                </a:cubicBezTo>
                <a:lnTo>
                  <a:pt x="8842" y="599"/>
                </a:lnTo>
                <a:cubicBezTo>
                  <a:pt x="9205" y="599"/>
                  <a:pt x="9569" y="560"/>
                  <a:pt x="9924" y="560"/>
                </a:cubicBezTo>
                <a:cubicBezTo>
                  <a:pt x="10013" y="560"/>
                  <a:pt x="10102" y="563"/>
                  <a:pt x="10190" y="569"/>
                </a:cubicBezTo>
                <a:cubicBezTo>
                  <a:pt x="10412" y="591"/>
                  <a:pt x="10628" y="601"/>
                  <a:pt x="10842" y="601"/>
                </a:cubicBezTo>
                <a:cubicBezTo>
                  <a:pt x="11210" y="601"/>
                  <a:pt x="11572" y="571"/>
                  <a:pt x="11946" y="523"/>
                </a:cubicBezTo>
                <a:cubicBezTo>
                  <a:pt x="12259" y="483"/>
                  <a:pt x="12585" y="476"/>
                  <a:pt x="12911" y="476"/>
                </a:cubicBezTo>
                <a:cubicBezTo>
                  <a:pt x="13074" y="476"/>
                  <a:pt x="13238" y="478"/>
                  <a:pt x="13399" y="478"/>
                </a:cubicBezTo>
                <a:cubicBezTo>
                  <a:pt x="13581" y="470"/>
                  <a:pt x="13766" y="466"/>
                  <a:pt x="13952" y="466"/>
                </a:cubicBezTo>
                <a:close/>
                <a:moveTo>
                  <a:pt x="13590" y="0"/>
                </a:moveTo>
                <a:cubicBezTo>
                  <a:pt x="13172" y="0"/>
                  <a:pt x="12755" y="31"/>
                  <a:pt x="12339" y="39"/>
                </a:cubicBezTo>
                <a:cubicBezTo>
                  <a:pt x="11840" y="69"/>
                  <a:pt x="11340" y="114"/>
                  <a:pt x="10841" y="145"/>
                </a:cubicBezTo>
                <a:cubicBezTo>
                  <a:pt x="10295" y="160"/>
                  <a:pt x="9766" y="160"/>
                  <a:pt x="9221" y="175"/>
                </a:cubicBezTo>
                <a:cubicBezTo>
                  <a:pt x="8630" y="190"/>
                  <a:pt x="8040" y="236"/>
                  <a:pt x="7449" y="236"/>
                </a:cubicBezTo>
                <a:cubicBezTo>
                  <a:pt x="7212" y="241"/>
                  <a:pt x="6973" y="242"/>
                  <a:pt x="6734" y="242"/>
                </a:cubicBezTo>
                <a:cubicBezTo>
                  <a:pt x="6255" y="242"/>
                  <a:pt x="5774" y="236"/>
                  <a:pt x="5299" y="236"/>
                </a:cubicBezTo>
                <a:cubicBezTo>
                  <a:pt x="4906" y="236"/>
                  <a:pt x="4505" y="249"/>
                  <a:pt x="4107" y="249"/>
                </a:cubicBezTo>
                <a:cubicBezTo>
                  <a:pt x="3908" y="249"/>
                  <a:pt x="3710" y="246"/>
                  <a:pt x="3513" y="236"/>
                </a:cubicBezTo>
                <a:cubicBezTo>
                  <a:pt x="3255" y="217"/>
                  <a:pt x="2992" y="189"/>
                  <a:pt x="2734" y="189"/>
                </a:cubicBezTo>
                <a:cubicBezTo>
                  <a:pt x="2354" y="189"/>
                  <a:pt x="1984" y="250"/>
                  <a:pt x="1651" y="493"/>
                </a:cubicBezTo>
                <a:cubicBezTo>
                  <a:pt x="1302" y="750"/>
                  <a:pt x="788" y="826"/>
                  <a:pt x="682" y="1280"/>
                </a:cubicBezTo>
                <a:cubicBezTo>
                  <a:pt x="591" y="1659"/>
                  <a:pt x="379" y="1992"/>
                  <a:pt x="303" y="2385"/>
                </a:cubicBezTo>
                <a:cubicBezTo>
                  <a:pt x="197" y="2946"/>
                  <a:pt x="197" y="3491"/>
                  <a:pt x="167" y="4036"/>
                </a:cubicBezTo>
                <a:cubicBezTo>
                  <a:pt x="152" y="4157"/>
                  <a:pt x="243" y="4278"/>
                  <a:pt x="212" y="4354"/>
                </a:cubicBezTo>
                <a:cubicBezTo>
                  <a:pt x="76" y="4656"/>
                  <a:pt x="167" y="5005"/>
                  <a:pt x="91" y="5323"/>
                </a:cubicBezTo>
                <a:cubicBezTo>
                  <a:pt x="0" y="5671"/>
                  <a:pt x="61" y="6064"/>
                  <a:pt x="76" y="6428"/>
                </a:cubicBezTo>
                <a:cubicBezTo>
                  <a:pt x="106" y="6852"/>
                  <a:pt x="152" y="7291"/>
                  <a:pt x="152" y="7730"/>
                </a:cubicBezTo>
                <a:cubicBezTo>
                  <a:pt x="152" y="8108"/>
                  <a:pt x="318" y="8487"/>
                  <a:pt x="228" y="8820"/>
                </a:cubicBezTo>
                <a:cubicBezTo>
                  <a:pt x="106" y="9259"/>
                  <a:pt x="258" y="9683"/>
                  <a:pt x="228" y="10107"/>
                </a:cubicBezTo>
                <a:cubicBezTo>
                  <a:pt x="182" y="10410"/>
                  <a:pt x="76" y="10758"/>
                  <a:pt x="182" y="11076"/>
                </a:cubicBezTo>
                <a:cubicBezTo>
                  <a:pt x="243" y="11288"/>
                  <a:pt x="137" y="11575"/>
                  <a:pt x="182" y="11681"/>
                </a:cubicBezTo>
                <a:cubicBezTo>
                  <a:pt x="334" y="12045"/>
                  <a:pt x="243" y="12423"/>
                  <a:pt x="303" y="12771"/>
                </a:cubicBezTo>
                <a:cubicBezTo>
                  <a:pt x="409" y="13559"/>
                  <a:pt x="833" y="14088"/>
                  <a:pt x="1363" y="14573"/>
                </a:cubicBezTo>
                <a:cubicBezTo>
                  <a:pt x="2044" y="15224"/>
                  <a:pt x="2938" y="15179"/>
                  <a:pt x="3770" y="15224"/>
                </a:cubicBezTo>
                <a:cubicBezTo>
                  <a:pt x="4277" y="15241"/>
                  <a:pt x="4784" y="15253"/>
                  <a:pt x="5290" y="15253"/>
                </a:cubicBezTo>
                <a:cubicBezTo>
                  <a:pt x="5707" y="15253"/>
                  <a:pt x="6124" y="15244"/>
                  <a:pt x="6541" y="15224"/>
                </a:cubicBezTo>
                <a:cubicBezTo>
                  <a:pt x="7120" y="15182"/>
                  <a:pt x="7697" y="15173"/>
                  <a:pt x="8273" y="15173"/>
                </a:cubicBezTo>
                <a:cubicBezTo>
                  <a:pt x="8693" y="15173"/>
                  <a:pt x="9112" y="15178"/>
                  <a:pt x="9531" y="15178"/>
                </a:cubicBezTo>
                <a:cubicBezTo>
                  <a:pt x="9993" y="15178"/>
                  <a:pt x="10455" y="15172"/>
                  <a:pt x="10916" y="15148"/>
                </a:cubicBezTo>
                <a:cubicBezTo>
                  <a:pt x="11749" y="15103"/>
                  <a:pt x="12582" y="15088"/>
                  <a:pt x="13414" y="14997"/>
                </a:cubicBezTo>
                <a:cubicBezTo>
                  <a:pt x="15352" y="14770"/>
                  <a:pt x="15912" y="13695"/>
                  <a:pt x="16094" y="12196"/>
                </a:cubicBezTo>
                <a:cubicBezTo>
                  <a:pt x="16215" y="11091"/>
                  <a:pt x="16064" y="9986"/>
                  <a:pt x="15988" y="8865"/>
                </a:cubicBezTo>
                <a:cubicBezTo>
                  <a:pt x="15897" y="7457"/>
                  <a:pt x="15988" y="6049"/>
                  <a:pt x="16018" y="4641"/>
                </a:cubicBezTo>
                <a:cubicBezTo>
                  <a:pt x="16033" y="3733"/>
                  <a:pt x="16018" y="2840"/>
                  <a:pt x="16018" y="1810"/>
                </a:cubicBezTo>
                <a:cubicBezTo>
                  <a:pt x="16094" y="1144"/>
                  <a:pt x="15458" y="236"/>
                  <a:pt x="14671" y="99"/>
                </a:cubicBezTo>
                <a:cubicBezTo>
                  <a:pt x="14308" y="23"/>
                  <a:pt x="13948" y="0"/>
                  <a:pt x="1359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999"/>
              </a:lnSpc>
            </a:pPr>
            <a:endParaRPr lang="vi-VN" b="1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956" y="2208253"/>
            <a:ext cx="67316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.VnMystical" panose="020B7200000000000000" pitchFamily="34" charset="0"/>
              </a:rPr>
              <a:t>XUÂN VỀ</a:t>
            </a:r>
            <a:endParaRPr lang="en-US" sz="13800" dirty="0">
              <a:solidFill>
                <a:srgbClr val="FF0000"/>
              </a:solidFill>
              <a:latin typeface=".VnMystic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8781" y="4562291"/>
            <a:ext cx="3116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TMC-Ong Do" pitchFamily="2" charset="0"/>
              </a:rPr>
              <a:t>Nguyễn </a:t>
            </a:r>
            <a:r>
              <a:rPr lang="en-US" sz="4400" dirty="0" err="1" smtClean="0">
                <a:latin typeface=".TMC-Ong Do" pitchFamily="2" charset="0"/>
              </a:rPr>
              <a:t>Bính</a:t>
            </a:r>
            <a:endParaRPr lang="en-US" sz="4400" dirty="0">
              <a:latin typeface=".TMC-Ong D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48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29;p42"/>
          <p:cNvGrpSpPr/>
          <p:nvPr/>
        </p:nvGrpSpPr>
        <p:grpSpPr>
          <a:xfrm>
            <a:off x="3018913" y="-24262"/>
            <a:ext cx="7251866" cy="1090698"/>
            <a:chOff x="2646769" y="3458220"/>
            <a:chExt cx="1419425" cy="68597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Google Shape;1130;p42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7" name="Google Shape;1131;p42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09706" y="213336"/>
            <a:ext cx="676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2: ĐỌC VĂN BẢN</a:t>
            </a:r>
            <a:endParaRPr lang="en-US" sz="32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grpSp>
        <p:nvGrpSpPr>
          <p:cNvPr id="9" name="Google Shape;1725;p48"/>
          <p:cNvGrpSpPr/>
          <p:nvPr/>
        </p:nvGrpSpPr>
        <p:grpSpPr>
          <a:xfrm rot="266759">
            <a:off x="2949438" y="291272"/>
            <a:ext cx="9513449" cy="7342352"/>
            <a:chOff x="3491529" y="3490033"/>
            <a:chExt cx="713441" cy="365585"/>
          </a:xfrm>
        </p:grpSpPr>
        <p:sp>
          <p:nvSpPr>
            <p:cNvPr id="10" name="Google Shape;1726;p48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1" name="Google Shape;1727;p48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2" name="Google Shape;1728;p48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09912" y="1531348"/>
            <a:ext cx="84689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670;p48"/>
          <p:cNvGrpSpPr/>
          <p:nvPr/>
        </p:nvGrpSpPr>
        <p:grpSpPr>
          <a:xfrm rot="-518687">
            <a:off x="171581" y="-138996"/>
            <a:ext cx="2955113" cy="3901507"/>
            <a:chOff x="2358590" y="2770261"/>
            <a:chExt cx="701327" cy="327531"/>
          </a:xfrm>
        </p:grpSpPr>
        <p:sp>
          <p:nvSpPr>
            <p:cNvPr id="15" name="Google Shape;1671;p4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6" name="Google Shape;1672;p4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17" name="Google Shape;1673;p4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B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30652" y="577509"/>
            <a:ext cx="23636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53" y="3129750"/>
            <a:ext cx="3077150" cy="28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4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hoặc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viết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mùa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xuân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biết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317225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dụ</a:t>
            </a:r>
            <a:r>
              <a:rPr lang="en-US" sz="3200" b="1" dirty="0" smtClean="0">
                <a:solidFill>
                  <a:schemeClr val="bg1"/>
                </a:solidFill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</a:rPr>
              <a:t>Mưa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xuân</a:t>
            </a:r>
            <a:r>
              <a:rPr lang="en-US" sz="3200" b="1" dirty="0" smtClean="0">
                <a:solidFill>
                  <a:schemeClr val="bg1"/>
                </a:solidFill>
              </a:rPr>
              <a:t>” – Nguyễn </a:t>
            </a:r>
            <a:r>
              <a:rPr lang="en-US" sz="3200" b="1" dirty="0" err="1" smtClean="0">
                <a:solidFill>
                  <a:schemeClr val="bg1"/>
                </a:solidFill>
              </a:rPr>
              <a:t>Bính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vi-VN" sz="3200" i="1" dirty="0" smtClean="0"/>
              <a:t>Bữa </a:t>
            </a:r>
            <a:r>
              <a:rPr lang="vi-VN" sz="3200" i="1" dirty="0"/>
              <a:t>ấy mưa xuân phơi phới bay</a:t>
            </a:r>
            <a:r>
              <a:rPr lang="vi-VN" sz="3200" i="1" dirty="0"/>
              <a:t/>
            </a:r>
            <a:br>
              <a:rPr lang="vi-VN" sz="3200" i="1" dirty="0"/>
            </a:br>
            <a:r>
              <a:rPr lang="vi-VN" sz="3200" i="1" dirty="0"/>
              <a:t>Hoa xoan lớp lớp rụng vơi đầy</a:t>
            </a:r>
            <a:r>
              <a:rPr lang="vi-VN" sz="3200" i="1" dirty="0"/>
              <a:t/>
            </a:r>
            <a:br>
              <a:rPr lang="vi-VN" sz="3200" i="1" dirty="0"/>
            </a:br>
            <a:r>
              <a:rPr lang="vi-VN" sz="3200" i="1" dirty="0"/>
              <a:t>Hội chèo làng Ðặng đi ngang ngõ</a:t>
            </a:r>
            <a:r>
              <a:rPr lang="vi-VN" sz="3200" i="1" dirty="0"/>
              <a:t/>
            </a:r>
            <a:br>
              <a:rPr lang="vi-VN" sz="3200" i="1" dirty="0"/>
            </a:br>
            <a:r>
              <a:rPr lang="vi-VN" sz="3200" i="1" dirty="0"/>
              <a:t>Mẹ bảo: “Thôn Ðoài hát tối nay”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ở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miền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Nam,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70331"/>
            <a:ext cx="10522857" cy="127746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38267" y="1231067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1381896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/>
              <a:t>Anh/chị có đồng tình với quan điểm “</a:t>
            </a:r>
            <a:r>
              <a:rPr lang="vi-VN" sz="3200" i="1" dirty="0"/>
              <a:t>biết yêu mến những cảnh đẹp bình dị của quê hương, con người cũng sẽ có nhiều hành động đẹp trong cuộc sống</a:t>
            </a:r>
            <a:r>
              <a:rPr lang="vi-VN" sz="3200" dirty="0"/>
              <a:t>” không? Vì sao?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09572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402</Words>
  <Application>Microsoft Office PowerPoint</Application>
  <PresentationFormat>Widescreen</PresentationFormat>
  <Paragraphs>21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.VnMystical</vt:lpstr>
      <vt:lpstr>Aachen</vt:lpstr>
      <vt:lpstr>Calibri Light</vt:lpstr>
      <vt:lpstr>.TMC-Ong Do</vt:lpstr>
      <vt:lpstr>Arial</vt:lpstr>
      <vt:lpstr>Calibri</vt:lpstr>
      <vt:lpstr>AnkeCalligraph</vt:lpstr>
      <vt:lpstr>SimSun</vt:lpstr>
      <vt:lpstr>Segoe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Dell</cp:lastModifiedBy>
  <cp:revision>134</cp:revision>
  <dcterms:created xsi:type="dcterms:W3CDTF">2018-10-29T09:59:25Z</dcterms:created>
  <dcterms:modified xsi:type="dcterms:W3CDTF">2022-08-19T10:37:54Z</dcterms:modified>
</cp:coreProperties>
</file>