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1" r:id="rId4"/>
    <p:sldId id="262" r:id="rId5"/>
    <p:sldId id="263" r:id="rId6"/>
    <p:sldId id="270" r:id="rId7"/>
    <p:sldId id="265" r:id="rId8"/>
    <p:sldId id="264" r:id="rId9"/>
    <p:sldId id="272" r:id="rId10"/>
    <p:sldId id="271" r:id="rId11"/>
    <p:sldId id="267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1" autoAdjust="0"/>
    <p:restoredTop sz="94660"/>
  </p:normalViewPr>
  <p:slideViewPr>
    <p:cSldViewPr snapToGrid="0">
      <p:cViewPr varScale="1">
        <p:scale>
          <a:sx n="95" d="100"/>
          <a:sy n="95" d="100"/>
        </p:scale>
        <p:origin x="-43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4E037-29D2-42F5-A357-A7D15BCD4BF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80798-EAEB-4DB4-8EF9-51B30939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88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12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93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48b7f5c3d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448b7f5c3d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146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48b7f5c3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1448b7f5c3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39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48b7f5c3d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448b7f5c3d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2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48b7f5c3d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448b7f5c3d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71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89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2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0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2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A403-8832-4531-9473-C8D3080FAA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5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1435445" y="2168554"/>
            <a:ext cx="952244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Chia sẻ ngắn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43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7"/>
          <p:cNvSpPr txBox="1"/>
          <p:nvPr/>
        </p:nvSpPr>
        <p:spPr>
          <a:xfrm>
            <a:off x="350520" y="-43124"/>
            <a:ext cx="11576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trao đổi, đánh giá và rút kinh nghiệm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53504"/>
            <a:ext cx="3368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dựa trên bảng kiểm SGK để có phần trao đổi, góp ý lẫn nhau.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749215"/>
            <a:ext cx="8351521" cy="61087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13360" y="2753504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" y="4018424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 l="30059" t="23831" r="29570" b="13832"/>
          <a:stretch/>
        </p:blipFill>
        <p:spPr>
          <a:xfrm>
            <a:off x="3923250" y="-119921"/>
            <a:ext cx="6479924" cy="558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 rotWithShape="1">
          <a:blip r:embed="rId4">
            <a:alphaModFix/>
          </a:blip>
          <a:srcRect l="29712" t="66690" r="29691" b="20264"/>
          <a:stretch/>
        </p:blipFill>
        <p:spPr>
          <a:xfrm>
            <a:off x="3923250" y="5447250"/>
            <a:ext cx="6479924" cy="14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3"/>
          <p:cNvSpPr txBox="1"/>
          <p:nvPr/>
        </p:nvSpPr>
        <p:spPr>
          <a:xfrm>
            <a:off x="212470" y="584176"/>
            <a:ext cx="344513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Bảng kiểm kĩ năng nghe giới thiệu, đánh giá về nội dung, hình thức của một truyện kể</a:t>
            </a:r>
            <a:endParaRPr lang="en-US" sz="25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2470" y="2307694"/>
            <a:ext cx="3445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2470" y="615863"/>
            <a:ext cx="3445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615440"/>
            <a:ext cx="10241280" cy="307520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0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0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" y="1691686"/>
            <a:ext cx="10241280" cy="3261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Nêu ít nhất 3 điều em đã học được/ làm tốt khi trình bày kết quả nghiên cứu và nghe, nắm bắt nội dung trình bày.</a:t>
            </a:r>
            <a:endParaRPr lang="en-US" sz="30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Nêu ít nhất 3 điều em chưa làm tốt/ chưa hiểu rõ thao tác khi trình bày báo cáo.</a:t>
            </a:r>
            <a:endParaRPr lang="en-US" sz="30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Nêu ít nhất 3 điều em đề xuất để hoạt động trình bày báo cáo kết quả nghiên cứu có thể hiệu quả hơn.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/>
          <p:nvPr/>
        </p:nvSpPr>
        <p:spPr>
          <a:xfrm>
            <a:off x="846221" y="2000835"/>
            <a:ext cx="10499558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em, bài báo cáo kết quả nghiên cứu có những yêu cầu gì về nội dung, ngôn ngữ, cách trích dẫn và sử dụng phương tiện phi ngôn ngữ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bố cục bài viết báo cáo kết quả nghiên cứu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Trong tình huống nào chúng ta cần thực hiện bài báo cáo kết quả nghiên cứu?</a:t>
            </a:r>
          </a:p>
        </p:txBody>
      </p:sp>
    </p:spTree>
    <p:extLst>
      <p:ext uri="{BB962C8B-B14F-4D97-AF65-F5344CB8AC3E}">
        <p14:creationId xmlns:p14="http://schemas.microsoft.com/office/powerpoint/2010/main" val="26375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2867751" y="2067651"/>
            <a:ext cx="9042401" cy="647861"/>
          </a:xfrm>
        </p:spPr>
        <p:txBody>
          <a:bodyPr>
            <a:normAutofit/>
          </a:bodyPr>
          <a:lstStyle/>
          <a:p>
            <a:r>
              <a:rPr lang="en-US" altLang="en-US" sz="2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NHỮNG DI SẢN VĂN HOÁ</a:t>
            </a:r>
            <a:endParaRPr lang="en-US" altLang="en-US" sz="25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1" y="1245192"/>
            <a:ext cx="3299053" cy="4678057"/>
          </a:xfrm>
          <a:prstGeom prst="rect">
            <a:avLst/>
          </a:prstGeom>
        </p:spPr>
      </p:pic>
      <p:sp>
        <p:nvSpPr>
          <p:cNvPr id="11" name="Subtitle 2"/>
          <p:cNvSpPr txBox="1">
            <a:spLocks noChangeArrowheads="1"/>
          </p:cNvSpPr>
          <p:nvPr/>
        </p:nvSpPr>
        <p:spPr>
          <a:xfrm>
            <a:off x="2663792" y="2830123"/>
            <a:ext cx="9042401" cy="105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r>
              <a:rPr lang="en-US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NÓI VÀ NGHE</a:t>
            </a:r>
            <a:endParaRPr lang="en-US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8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/>
        </p:nvSpPr>
        <p:spPr>
          <a:xfrm>
            <a:off x="442845" y="126245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latin typeface="Times New Roman"/>
                <a:ea typeface="Times New Roman"/>
                <a:cs typeface="Times New Roman"/>
                <a:sym typeface="Times New Roman"/>
              </a:rPr>
              <a:t>Chuẩn </a:t>
            </a: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bị nói</a:t>
            </a:r>
            <a:endParaRPr sz="3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304800" y="156600"/>
            <a:ext cx="11576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chuẩn bị nói và nghe</a:t>
            </a:r>
            <a:endParaRPr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712999" y="1796838"/>
            <a:ext cx="95223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4372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</a:t>
            </a:r>
            <a:r>
              <a:rPr lang="en-US" sz="3000" b="1" smtClean="0">
                <a:solidFill>
                  <a:srgbClr val="4372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 các yếu tố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408195" y="321650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6375671" y="1338659"/>
            <a:ext cx="5306013" cy="5234515"/>
            <a:chOff x="1670845" y="365760"/>
            <a:chExt cx="4786229" cy="4687066"/>
          </a:xfrm>
        </p:grpSpPr>
        <p:sp>
          <p:nvSpPr>
            <p:cNvPr id="113" name="Google Shape;113;p7"/>
            <p:cNvSpPr/>
            <p:nvPr/>
          </p:nvSpPr>
          <p:spPr>
            <a:xfrm>
              <a:off x="1905474" y="365760"/>
              <a:ext cx="4551600" cy="4551600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rgbClr val="C55A1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 txBox="1"/>
            <p:nvPr/>
          </p:nvSpPr>
          <p:spPr>
            <a:xfrm>
              <a:off x="4380179" y="1205653"/>
              <a:ext cx="1544400" cy="15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b="0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không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gian và thời gian nói</a:t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670845" y="501226"/>
              <a:ext cx="4551600" cy="455160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 txBox="1"/>
            <p:nvPr/>
          </p:nvSpPr>
          <p:spPr>
            <a:xfrm>
              <a:off x="2917139" y="3373120"/>
              <a:ext cx="2059200" cy="14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b="0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đối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tượng người nghe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670845" y="501226"/>
              <a:ext cx="4551600" cy="455160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 txBox="1"/>
            <p:nvPr/>
          </p:nvSpPr>
          <p:spPr>
            <a:xfrm>
              <a:off x="2158525" y="1395306"/>
              <a:ext cx="1544400" cy="15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350" tIns="39350" rIns="39350" bIns="3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Times New Roman"/>
                <a:buNone/>
              </a:pPr>
              <a:r>
                <a:rPr lang="en-US" sz="3100" b="0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đề tài, </a:t>
              </a:r>
              <a:r>
                <a:rPr lang="en-US" sz="31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mục đích nói</a:t>
              </a:r>
              <a:endParaRPr sz="3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48b7f5c3d_1_33"/>
          <p:cNvSpPr txBox="1"/>
          <p:nvPr/>
        </p:nvSpPr>
        <p:spPr>
          <a:xfrm>
            <a:off x="442845" y="126245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latin typeface="Times New Roman"/>
                <a:ea typeface="Times New Roman"/>
                <a:cs typeface="Times New Roman"/>
                <a:sym typeface="Times New Roman"/>
              </a:rPr>
              <a:t>Chuẩn </a:t>
            </a: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bị nói</a:t>
            </a:r>
            <a:endParaRPr sz="3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g1448b7f5c3d_1_33"/>
          <p:cNvSpPr txBox="1"/>
          <p:nvPr/>
        </p:nvSpPr>
        <p:spPr>
          <a:xfrm>
            <a:off x="717507" y="1740354"/>
            <a:ext cx="9522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Xác định </a:t>
            </a:r>
            <a:r>
              <a:rPr lang="en-US" sz="3000" smtClean="0">
                <a:latin typeface="Times New Roman"/>
                <a:ea typeface="Times New Roman"/>
                <a:cs typeface="Times New Roman"/>
                <a:sym typeface="Times New Roman"/>
              </a:rPr>
              <a:t>các yếu tố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4372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ý và lập dàn ý</a:t>
            </a:r>
            <a:endParaRPr sz="3000" b="1">
              <a:solidFill>
                <a:srgbClr val="4372C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g1448b7f5c3d_1_33"/>
          <p:cNvSpPr txBox="1"/>
          <p:nvPr/>
        </p:nvSpPr>
        <p:spPr>
          <a:xfrm>
            <a:off x="1408195" y="321650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09;p7"/>
          <p:cNvSpPr txBox="1"/>
          <p:nvPr/>
        </p:nvSpPr>
        <p:spPr>
          <a:xfrm>
            <a:off x="304800" y="156600"/>
            <a:ext cx="11576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chuẩn bị nói và nghe</a:t>
            </a:r>
            <a:endParaRPr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1"/>
          <a:stretch/>
        </p:blipFill>
        <p:spPr>
          <a:xfrm>
            <a:off x="1408195" y="2916576"/>
            <a:ext cx="10685597" cy="35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7" y="48126"/>
            <a:ext cx="10170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48b7f5c3d_1_2"/>
          <p:cNvSpPr txBox="1"/>
          <p:nvPr/>
        </p:nvSpPr>
        <p:spPr>
          <a:xfrm>
            <a:off x="1408195" y="321650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82782"/>
              </p:ext>
            </p:extLst>
          </p:nvPr>
        </p:nvGraphicFramePr>
        <p:xfrm>
          <a:off x="506481" y="2663393"/>
          <a:ext cx="11325727" cy="2661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067">
                  <a:extLst>
                    <a:ext uri="{9D8B030D-6E8A-4147-A177-3AD203B41FA5}">
                      <a16:colId xmlns:a16="http://schemas.microsoft.com/office/drawing/2014/main" xmlns="" val="803609896"/>
                    </a:ext>
                  </a:extLst>
                </a:gridCol>
                <a:gridCol w="3379548">
                  <a:extLst>
                    <a:ext uri="{9D8B030D-6E8A-4147-A177-3AD203B41FA5}">
                      <a16:colId xmlns:a16="http://schemas.microsoft.com/office/drawing/2014/main" xmlns="" val="3991025973"/>
                    </a:ext>
                  </a:extLst>
                </a:gridCol>
                <a:gridCol w="1962319">
                  <a:extLst>
                    <a:ext uri="{9D8B030D-6E8A-4147-A177-3AD203B41FA5}">
                      <a16:colId xmlns:a16="http://schemas.microsoft.com/office/drawing/2014/main" xmlns="" val="4074696163"/>
                    </a:ext>
                  </a:extLst>
                </a:gridCol>
                <a:gridCol w="2961648">
                  <a:extLst>
                    <a:ext uri="{9D8B030D-6E8A-4147-A177-3AD203B41FA5}">
                      <a16:colId xmlns:a16="http://schemas.microsoft.com/office/drawing/2014/main" xmlns="" val="3875688673"/>
                    </a:ext>
                  </a:extLst>
                </a:gridCol>
                <a:gridCol w="2265145">
                  <a:extLst>
                    <a:ext uri="{9D8B030D-6E8A-4147-A177-3AD203B41FA5}">
                      <a16:colId xmlns:a16="http://schemas.microsoft.com/office/drawing/2014/main" xmlns="" val="1835010182"/>
                    </a:ext>
                  </a:extLst>
                </a:gridCol>
              </a:tblGrid>
              <a:tr h="876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tài liệu – Tác giả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công bố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của tôi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2219424"/>
                  </a:ext>
                </a:extLst>
              </a:tr>
              <a:tr h="1785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545432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11958" y="1678952"/>
            <a:ext cx="4243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</a:t>
            </a:r>
            <a:r>
              <a:rPr kumimoji="0" lang="en-US" altLang="en-US" sz="3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Google Shape;123;g1448b7f5c3d_1_33"/>
          <p:cNvSpPr txBox="1"/>
          <p:nvPr/>
        </p:nvSpPr>
        <p:spPr>
          <a:xfrm>
            <a:off x="506481" y="554640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latin typeface="Times New Roman"/>
                <a:ea typeface="Times New Roman"/>
                <a:cs typeface="Times New Roman"/>
                <a:sym typeface="Times New Roman"/>
              </a:rPr>
              <a:t>Chuẩn </a:t>
            </a: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bị </a:t>
            </a:r>
            <a:r>
              <a:rPr lang="en-US" sz="3000" b="1" smtClean="0">
                <a:latin typeface="Times New Roman"/>
                <a:ea typeface="Times New Roman"/>
                <a:cs typeface="Times New Roman"/>
                <a:sym typeface="Times New Roman"/>
              </a:rPr>
              <a:t>nghe</a:t>
            </a:r>
            <a:endParaRPr sz="3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35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48b7f5c3d_1_48"/>
          <p:cNvSpPr txBox="1"/>
          <p:nvPr/>
        </p:nvSpPr>
        <p:spPr>
          <a:xfrm>
            <a:off x="1408195" y="321650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6" name="Google Shape;136;g1448b7f5c3d_1_48"/>
          <p:cNvGrpSpPr/>
          <p:nvPr/>
        </p:nvGrpSpPr>
        <p:grpSpPr>
          <a:xfrm>
            <a:off x="2293125" y="1255265"/>
            <a:ext cx="7752440" cy="5410500"/>
            <a:chOff x="200394" y="-6612"/>
            <a:chExt cx="7752440" cy="5410500"/>
          </a:xfrm>
        </p:grpSpPr>
        <p:sp>
          <p:nvSpPr>
            <p:cNvPr id="137" name="Google Shape;137;g1448b7f5c3d_1_48"/>
            <p:cNvSpPr/>
            <p:nvPr/>
          </p:nvSpPr>
          <p:spPr>
            <a:xfrm>
              <a:off x="1016718" y="-6612"/>
              <a:ext cx="5410500" cy="541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67" y="5451"/>
                  </a:moveTo>
                  <a:lnTo>
                    <a:pt x="75067" y="5451"/>
                  </a:lnTo>
                  <a:cubicBezTo>
                    <a:pt x="100823" y="12565"/>
                    <a:pt x="118094" y="36725"/>
                    <a:pt x="116490" y="63397"/>
                  </a:cubicBezTo>
                  <a:cubicBezTo>
                    <a:pt x="114886" y="90070"/>
                    <a:pt x="94844" y="111986"/>
                    <a:pt x="68421" y="115962"/>
                  </a:cubicBezTo>
                  <a:cubicBezTo>
                    <a:pt x="41998" y="119938"/>
                    <a:pt x="16394" y="104891"/>
                    <a:pt x="7011" y="79871"/>
                  </a:cubicBezTo>
                  <a:cubicBezTo>
                    <a:pt x="-2371" y="54852"/>
                    <a:pt x="7025" y="26679"/>
                    <a:pt x="29547" y="12300"/>
                  </a:cubicBezTo>
                  <a:lnTo>
                    <a:pt x="27972" y="9292"/>
                  </a:lnTo>
                  <a:lnTo>
                    <a:pt x="35217" y="12668"/>
                  </a:lnTo>
                  <a:lnTo>
                    <a:pt x="34069" y="20937"/>
                  </a:lnTo>
                  <a:lnTo>
                    <a:pt x="32495" y="17930"/>
                  </a:lnTo>
                  <a:lnTo>
                    <a:pt x="32495" y="17930"/>
                  </a:lnTo>
                  <a:cubicBezTo>
                    <a:pt x="12674" y="30889"/>
                    <a:pt x="4587" y="55926"/>
                    <a:pt x="13082" y="78031"/>
                  </a:cubicBezTo>
                  <a:cubicBezTo>
                    <a:pt x="21578" y="100136"/>
                    <a:pt x="44350" y="113313"/>
                    <a:pt x="67749" y="109662"/>
                  </a:cubicBezTo>
                  <a:cubicBezTo>
                    <a:pt x="91147" y="106012"/>
                    <a:pt x="108823" y="86524"/>
                    <a:pt x="110181" y="62881"/>
                  </a:cubicBezTo>
                  <a:cubicBezTo>
                    <a:pt x="111538" y="39239"/>
                    <a:pt x="96209" y="17856"/>
                    <a:pt x="73382" y="11551"/>
                  </a:cubicBezTo>
                  <a:close/>
                </a:path>
              </a:pathLst>
            </a:cu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1448b7f5c3d_1_48"/>
            <p:cNvSpPr/>
            <p:nvPr/>
          </p:nvSpPr>
          <p:spPr>
            <a:xfrm>
              <a:off x="2694012" y="0"/>
              <a:ext cx="2055900" cy="1027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g1448b7f5c3d_1_48"/>
            <p:cNvSpPr txBox="1"/>
            <p:nvPr/>
          </p:nvSpPr>
          <p:spPr>
            <a:xfrm>
              <a:off x="2744190" y="50178"/>
              <a:ext cx="19554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b="1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Lựa chọn từ ngữ</a:t>
              </a:r>
              <a:endParaRPr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" name="Google Shape;140;g1448b7f5c3d_1_48"/>
            <p:cNvSpPr/>
            <p:nvPr/>
          </p:nvSpPr>
          <p:spPr>
            <a:xfrm>
              <a:off x="4282634" y="1341219"/>
              <a:ext cx="3670200" cy="1027800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g1448b7f5c3d_1_48"/>
            <p:cNvSpPr txBox="1"/>
            <p:nvPr/>
          </p:nvSpPr>
          <p:spPr>
            <a:xfrm>
              <a:off x="4332812" y="1391397"/>
              <a:ext cx="35697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Ngôn ngữ khách quan</a:t>
              </a:r>
              <a:endParaRPr sz="28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g1448b7f5c3d_1_48"/>
            <p:cNvSpPr/>
            <p:nvPr/>
          </p:nvSpPr>
          <p:spPr>
            <a:xfrm>
              <a:off x="4424324" y="2965665"/>
              <a:ext cx="3437100" cy="10278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g1448b7f5c3d_1_48"/>
            <p:cNvSpPr txBox="1"/>
            <p:nvPr/>
          </p:nvSpPr>
          <p:spPr>
            <a:xfrm>
              <a:off x="4474502" y="3015843"/>
              <a:ext cx="33366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Sắc thái biểu cảm trung tính</a:t>
              </a:r>
              <a:endParaRPr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Google Shape;144;g1448b7f5c3d_1_48"/>
            <p:cNvSpPr/>
            <p:nvPr/>
          </p:nvSpPr>
          <p:spPr>
            <a:xfrm>
              <a:off x="2381537" y="4298479"/>
              <a:ext cx="2865300" cy="1027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g1448b7f5c3d_1_48"/>
            <p:cNvSpPr txBox="1"/>
            <p:nvPr/>
          </p:nvSpPr>
          <p:spPr>
            <a:xfrm>
              <a:off x="2431724" y="4348647"/>
              <a:ext cx="28653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 một mình/ với bạn bè</a:t>
              </a:r>
              <a:endParaRPr sz="28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g1448b7f5c3d_1_48"/>
            <p:cNvSpPr/>
            <p:nvPr/>
          </p:nvSpPr>
          <p:spPr>
            <a:xfrm>
              <a:off x="446930" y="3041160"/>
              <a:ext cx="2882700" cy="10278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g1448b7f5c3d_1_48"/>
            <p:cNvSpPr txBox="1"/>
            <p:nvPr/>
          </p:nvSpPr>
          <p:spPr>
            <a:xfrm>
              <a:off x="660874" y="3091347"/>
              <a:ext cx="26184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Hệ thống thuật ngữ chuẩn xác</a:t>
              </a:r>
              <a:endParaRPr sz="28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g1448b7f5c3d_1_48"/>
            <p:cNvSpPr/>
            <p:nvPr/>
          </p:nvSpPr>
          <p:spPr>
            <a:xfrm>
              <a:off x="200394" y="1391551"/>
              <a:ext cx="3207900" cy="1027800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g1448b7f5c3d_1_48"/>
            <p:cNvSpPr txBox="1"/>
            <p:nvPr/>
          </p:nvSpPr>
          <p:spPr>
            <a:xfrm>
              <a:off x="250572" y="1441729"/>
              <a:ext cx="31074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500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Có tính thống nhất trong phần trình bày</a:t>
              </a:r>
              <a:endParaRPr sz="25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" name="Google Shape;109;p7"/>
          <p:cNvSpPr txBox="1"/>
          <p:nvPr/>
        </p:nvSpPr>
        <p:spPr>
          <a:xfrm>
            <a:off x="304800" y="124516"/>
            <a:ext cx="11576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 nói và nghe</a:t>
            </a:r>
            <a:endParaRPr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16738"/>
            <a:ext cx="3529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5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hoạt động Nói</a:t>
            </a:r>
            <a:endParaRPr lang="en-US" sz="25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48b7f5c3d_1_48"/>
          <p:cNvSpPr txBox="1"/>
          <p:nvPr/>
        </p:nvSpPr>
        <p:spPr>
          <a:xfrm>
            <a:off x="1408195" y="321650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109;p7"/>
          <p:cNvSpPr txBox="1"/>
          <p:nvPr/>
        </p:nvSpPr>
        <p:spPr>
          <a:xfrm>
            <a:off x="304800" y="124516"/>
            <a:ext cx="11576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 nói và nghe</a:t>
            </a:r>
            <a:endParaRPr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16738"/>
            <a:ext cx="54543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5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hoạt động Nghe và ghi chép</a:t>
            </a:r>
            <a:endParaRPr lang="en-US" sz="25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" t="5114" r="1416" b="2744"/>
          <a:stretch/>
        </p:blipFill>
        <p:spPr>
          <a:xfrm>
            <a:off x="617110" y="1844843"/>
            <a:ext cx="10933205" cy="41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355</Words>
  <Application>Microsoft Office PowerPoint</Application>
  <PresentationFormat>Custom</PresentationFormat>
  <Paragraphs>50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</cp:revision>
  <dcterms:created xsi:type="dcterms:W3CDTF">2022-08-24T02:23:03Z</dcterms:created>
  <dcterms:modified xsi:type="dcterms:W3CDTF">2022-08-30T00:27:26Z</dcterms:modified>
</cp:coreProperties>
</file>