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2" r:id="rId5"/>
    <p:sldId id="256" r:id="rId6"/>
    <p:sldId id="257" r:id="rId7"/>
    <p:sldId id="313" r:id="rId8"/>
    <p:sldId id="261" r:id="rId9"/>
    <p:sldId id="263" r:id="rId10"/>
    <p:sldId id="294" r:id="rId11"/>
    <p:sldId id="264" r:id="rId12"/>
    <p:sldId id="260" r:id="rId13"/>
    <p:sldId id="259" r:id="rId14"/>
    <p:sldId id="295" r:id="rId15"/>
    <p:sldId id="300" r:id="rId16"/>
    <p:sldId id="271" r:id="rId17"/>
    <p:sldId id="306" r:id="rId18"/>
    <p:sldId id="307" r:id="rId19"/>
    <p:sldId id="308" r:id="rId20"/>
    <p:sldId id="309" r:id="rId21"/>
    <p:sldId id="310" r:id="rId22"/>
    <p:sldId id="311" r:id="rId23"/>
    <p:sldId id="279" r:id="rId24"/>
    <p:sldId id="316" r:id="rId25"/>
    <p:sldId id="317" r:id="rId26"/>
    <p:sldId id="318" r:id="rId27"/>
    <p:sldId id="297" r:id="rId28"/>
    <p:sldId id="296" r:id="rId29"/>
    <p:sldId id="282" r:id="rId30"/>
    <p:sldId id="319" r:id="rId31"/>
    <p:sldId id="299" r:id="rId32"/>
    <p:sldId id="290" r:id="rId33"/>
    <p:sldId id="292" r:id="rId34"/>
    <p:sldId id="291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9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DB198-0A6B-2889-8D35-0A031106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1C80EC-39E1-F8DD-3473-1A6C6F1B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176D20-CFFE-5130-4A17-2061303C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98442-4EFB-AAB7-E6CC-BC4E2BB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A4EAD7-0F86-8A6D-F025-7E6E0DBB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02E6D-6C57-8D11-0D73-CDABAAD1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371C58-C3D2-C972-1B29-056BD81F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323CE-150C-B48A-45C3-6EEB32F8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CA091-308D-AB99-8457-A5003FB3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2EDBCA-EC97-89C2-6A33-4E833F3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DD5E2F-6D73-C3AA-DC25-5B080620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0636A4-FB19-6553-C698-C4B5A494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B872E9-BA95-ADDC-1FBC-6E62CC91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E486EF-1AA4-F598-D3D9-0E2CAA9E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69FB68-4BFB-D55B-1B30-0B8580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3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3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31146-305F-5378-4A45-342218CA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12299D-ADCD-E5C5-470F-DCFD9851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C6A967-9C05-40B1-18B4-77BF938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A18E97-47F9-74C3-5E7C-536C8CD2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BC18E2-1B7B-E958-31E1-F989772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3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1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89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998AA-B0E8-9CF0-6A20-7816783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F39DC3-6475-1410-DAFC-8632AA6D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1A5980-8818-C132-84D1-764A4B5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7C62D9-3AB3-BCBC-959B-2532497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699D56-3957-4C0C-0216-A9FC17E1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3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9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4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57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E839C-D363-2C9F-0AA2-6C11665F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526AA1-8DE0-8900-F7EF-7A65C946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D4AE81-DAD9-3A7A-DDC9-5AA2A3A1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BF6151-4D51-B088-378A-B72EB99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DB47A7-EBEA-C4E2-C74A-65E66B3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8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CF2-3818-FCDE-2252-1695EE9D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D3DA3-4221-D3B2-020C-648EA2F5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A8D4F7-0187-E2DD-E56A-0AD700E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B9E53-DFBB-10E9-E6EE-2D9BB37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D8C51-49A8-E8B4-53E8-03B8F0D5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4CCC8-9005-64FB-ACBD-B87B32F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647845-011A-2F2A-4588-C6ED669F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66738-B655-0520-F818-ABD99CEE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AFE0B-1B1B-2DB5-A44E-E258EBA7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8EB96C-E28D-5CFD-398B-3CB576C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4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2B31F-47D7-6A62-FDD4-2C9BB94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739C8-AAF6-9E2B-5EF3-D7E43358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B7C7CA-F9D1-7D7F-0A7B-18849AE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733F32-9883-7C81-72BE-6A8A0DC0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B89437-AD2E-425B-6FEF-E9CEC5F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15FC1-29DF-8EF6-56B9-67C1DC5F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0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B1807-625B-B8B1-5679-391F490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140675-7A6C-31BC-5172-DB6E4C33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E06906-D955-FB29-5200-F334F300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2CF0A3-DB1B-722A-2F5B-1D014ED3A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6985FA-CE9A-C5B3-1680-F8069EED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80D0181-10F9-BBA4-A8BD-A7A1139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58349E-1098-AC07-89E5-07EAE6D9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F4979D-5A4E-A1DE-B7DF-73E3AD7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D09E4-93F4-7690-0C47-ACEEAC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363B80-F088-9789-75B1-55B5E2BA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55C39A-FC18-04A6-D62D-2292B9D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643AAE-BEDE-9986-6E50-4DE00EE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5F5DE-482C-C6DB-8CD2-30C5F1B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4C9233-BE1A-9622-AF7F-4709F899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4A4D93-8C07-45CC-FC64-1DEAC291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CEC074-24C1-37AB-81C4-9AD0A498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091B84-70ED-4083-8755-DCD802D5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20266F-9C98-4653-6BFF-C64EA60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6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6B410-BFB3-E683-C0E2-BFFDB6D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ECDA51-3104-009E-BDB3-A03C757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BCEE63-8D85-6111-D0A2-44A55413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49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5050C-1D70-5CEB-3885-15D5BA4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CB7667-999A-E7D8-8B77-BEE035F7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B31714-F0BF-85CF-2979-3733FDCD3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835C8-C059-E2EF-DD0C-D078552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E41BDD-5B88-BC19-1DF9-EB44DBA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7A4902-D71E-1B30-3076-60C0334A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1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6D399-72C9-022E-D2AB-54590804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A4D4A9-E977-F114-2E64-B5BD4E11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9FD094-D49F-F0B0-2F30-55FAD370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2A1451-19AE-A538-26C2-EC5FF86F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ED74B-BA43-F6E4-2E2C-E48886CF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6C17F5-4D6F-F080-0E20-09346590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51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4FAA7-83CF-21F6-4150-0720A57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B89F47-174E-7BE5-6630-BBDDF966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44BB6F-366E-C8B0-9EAD-40B6116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5CCD0-6209-96DF-6752-4193997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3B3398-B065-425E-667B-1E932782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DD6F54-5EF2-2EDC-2F2C-D667DC089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0E5CCA-0C1A-E78D-861F-8D0F5807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AD5BCA-0D15-E925-674D-B83DD1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BABE19-48CE-F5DE-655F-D72DE76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D4885-4469-9452-50D8-36C994B1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B33B9A-74BD-5145-70DB-D602593B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A23CB6-2D9A-AA5F-28E1-63BA855C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C23C27-8FFE-F413-0C14-1F6F900B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5A77D73-E8DC-55F8-8EF9-C12EDB60D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44AD06-0F57-8C4B-52FE-25E3D7A5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D3B1CF-1705-0DAA-D53D-DF4C93C6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E0E526-1505-99BD-9068-D7F4B728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82F577-E336-4328-D231-E893A27D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7BA97-D659-0A61-662C-EF753BA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B55A70-17EC-8048-CDCD-0A44B22E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0C7452-60E0-B75E-6293-77871754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A95E74-441B-FAFE-DB1E-BFB1588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35B098-25E7-7222-46A9-67F2EB54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5DE72C-69EA-C2D2-2BDD-FE5B98C7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68D2FA-0676-A3BD-F468-7F15ADA4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98AF9-41D3-F298-1B49-7DCCB7F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FC5A5-17CD-AA01-CF04-D6CAA66A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0140CB-EE3C-3139-07C7-1413BD84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9514BE-2696-A2C0-B837-26739CEF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7FEB88-FA69-7B75-352E-BA04C314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01F42E-B495-C6D0-AF70-810CCD5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97C98-2121-093E-1D2C-A561116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8F127B-7482-FED6-B9CF-0BF6FB945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362BC4-EBE6-CF43-1C31-03C0E0E6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66BADC-7706-B7E7-D1C6-5842EBF3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7536FB-65BB-682B-0FA9-0D10C2E2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1D502A-1534-C3AF-D3FA-8F40E03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ADF1B9-5C62-6A96-9776-63D8CF68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3D7C1A-87E0-6406-11A2-C4845E8F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10CB94-9970-7CDD-92E6-DF24A31B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7AB9-7B54-43FF-825E-C27DD9E7CC4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57AEB9-3AB2-D61A-715C-5BEE7EE75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577A5-3DE3-0623-C980-5AF1B8C8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AF90E8-823F-6976-4EEC-63D780E3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4DE486-5271-D1F3-34E6-EB4A9A6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06781-BB7D-5BA8-CBB2-2878102E7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648-938A-4FA8-8DB1-C60F4C659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ECD4B3-9615-7277-8E56-39E73C26B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5625E-C830-9732-35BF-5F0A6DE3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B46B-8EFB-4E50-B1F1-CA0D0813F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706581" y="373817"/>
            <a:ext cx="9543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CÙNG CÁC EM HỌC SINH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CEF8CF-A715-7490-A558-1BFCC9EFBC8A}"/>
              </a:ext>
            </a:extLst>
          </p:cNvPr>
          <p:cNvSpPr txBox="1"/>
          <p:nvPr/>
        </p:nvSpPr>
        <p:spPr>
          <a:xfrm>
            <a:off x="1840734" y="3518425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7762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8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F721FD-2401-1949-14FC-17B5870AAD11}"/>
              </a:ext>
            </a:extLst>
          </p:cNvPr>
          <p:cNvSpPr txBox="1"/>
          <p:nvPr/>
        </p:nvSpPr>
        <p:spPr>
          <a:xfrm>
            <a:off x="3103927" y="239357"/>
            <a:ext cx="6486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2087" y="1160813"/>
            <a:ext cx="904689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Nội</a:t>
            </a:r>
            <a:r>
              <a:rPr lang="en-US" b="1" dirty="0">
                <a:latin typeface="Times New Roman"/>
                <a:ea typeface="Times New Roman"/>
              </a:rPr>
              <a:t> dung </a:t>
            </a:r>
            <a:r>
              <a:rPr lang="en-US" b="1" dirty="0" err="1">
                <a:latin typeface="Times New Roman"/>
                <a:ea typeface="Times New Roman"/>
              </a:rPr>
              <a:t>trình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bày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chính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đầy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đủ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kết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quả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nghiên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cứu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Ngôn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ngữ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chính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khách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quan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Sử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dụng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lí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cước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chú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và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phương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tiện</a:t>
            </a:r>
            <a:r>
              <a:rPr lang="en-US" b="1" dirty="0">
                <a:latin typeface="Times New Roman"/>
                <a:ea typeface="Times New Roman"/>
              </a:rPr>
              <a:t> phi </a:t>
            </a:r>
            <a:r>
              <a:rPr lang="en-US" b="1" dirty="0" err="1">
                <a:latin typeface="Times New Roman"/>
                <a:ea typeface="Times New Roman"/>
              </a:rPr>
              <a:t>ngôn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ngữ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như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số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hình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ảnh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bảng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biểu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sơ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đồ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Trích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dẫn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và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danh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mục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tham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khảo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đúng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quy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cách</a:t>
            </a:r>
            <a:r>
              <a:rPr lang="en-US" b="1" dirty="0" smtClean="0">
                <a:latin typeface="Times New Roman"/>
                <a:ea typeface="Times New Roman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366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50700E-E319-D83B-4213-C72A82907908}"/>
              </a:ext>
            </a:extLst>
          </p:cNvPr>
          <p:cNvSpPr txBox="1"/>
          <p:nvPr/>
        </p:nvSpPr>
        <p:spPr>
          <a:xfrm>
            <a:off x="884867" y="3182740"/>
            <a:ext cx="14999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D6E6F2-CA98-B1AE-7FEA-69509DD85181}"/>
              </a:ext>
            </a:extLst>
          </p:cNvPr>
          <p:cNvSpPr txBox="1"/>
          <p:nvPr/>
        </p:nvSpPr>
        <p:spPr>
          <a:xfrm>
            <a:off x="3443507" y="1302422"/>
            <a:ext cx="7252456" cy="109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Nhan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endParaRPr lang="vi-VN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Tóm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tắt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Nêu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bối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cảnh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hỏi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076911B-77E5-0C7A-FD9A-DBE8E6DC1973}"/>
              </a:ext>
            </a:extLst>
          </p:cNvPr>
          <p:cNvSpPr txBox="1"/>
          <p:nvPr/>
        </p:nvSpPr>
        <p:spPr>
          <a:xfrm>
            <a:off x="3443507" y="2789077"/>
            <a:ext cx="7252456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sở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thuyết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Nêu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niệm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thuyết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nền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tảng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triển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khai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Trình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bày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lẽ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chứng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D4D02B3-67ED-3E86-234D-C59BCD8D6B9D}"/>
              </a:ext>
            </a:extLst>
          </p:cNvPr>
          <p:cNvSpPr txBox="1"/>
          <p:nvPr/>
        </p:nvSpPr>
        <p:spPr>
          <a:xfrm>
            <a:off x="3510791" y="4519520"/>
            <a:ext cx="718517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luận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Khái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giải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hướng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triển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luệ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tham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khải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Sắp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xếp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giả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năm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…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A1CF8F3-FC27-68A5-ACDD-BA3B8EA0B884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800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57B52E4-254F-41D6-5B0D-CB4A5261C6B8}"/>
              </a:ext>
            </a:extLst>
          </p:cNvPr>
          <p:cNvCxnSpPr>
            <a:cxnSpLocks/>
          </p:cNvCxnSpPr>
          <p:nvPr/>
        </p:nvCxnSpPr>
        <p:spPr>
          <a:xfrm>
            <a:off x="2374084" y="3481574"/>
            <a:ext cx="419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A8E3ED4-A90B-F4B7-E21F-214CB7DA3A4A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58723" cy="1863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87EF1795-0682-DF0B-52CF-8A661E4D50B9}"/>
              </a:ext>
            </a:extLst>
          </p:cNvPr>
          <p:cNvCxnSpPr>
            <a:cxnSpLocks/>
          </p:cNvCxnSpPr>
          <p:nvPr/>
        </p:nvCxnSpPr>
        <p:spPr>
          <a:xfrm>
            <a:off x="2709817" y="3481574"/>
            <a:ext cx="7336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3EF3622-BAAC-F7D3-DD32-A9F3E2A00F4B}"/>
              </a:ext>
            </a:extLst>
          </p:cNvPr>
          <p:cNvCxnSpPr>
            <a:cxnSpLocks/>
          </p:cNvCxnSpPr>
          <p:nvPr/>
        </p:nvCxnSpPr>
        <p:spPr>
          <a:xfrm>
            <a:off x="2701255" y="3481574"/>
            <a:ext cx="33643" cy="1863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019E670-A5FD-AB84-68F4-59D2B8E47DC4}"/>
              </a:ext>
            </a:extLst>
          </p:cNvPr>
          <p:cNvCxnSpPr>
            <a:cxnSpLocks/>
          </p:cNvCxnSpPr>
          <p:nvPr/>
        </p:nvCxnSpPr>
        <p:spPr>
          <a:xfrm>
            <a:off x="2734898" y="5344861"/>
            <a:ext cx="7673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Đọc và phân tích ngữ liệu tham khảo</a:t>
            </a:r>
          </a:p>
        </p:txBody>
      </p:sp>
    </p:spTree>
    <p:extLst>
      <p:ext uri="{BB962C8B-B14F-4D97-AF65-F5344CB8AC3E}">
        <p14:creationId xmlns:p14="http://schemas.microsoft.com/office/powerpoint/2010/main" val="9339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cứu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mức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độ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quan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tâm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của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học</a:t>
            </a:r>
            <a:endParaRPr lang="vi-VN" sz="3600" b="1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sinh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khối</a:t>
            </a:r>
            <a:r>
              <a:rPr lang="en-US" sz="3600" b="1" dirty="0"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latin typeface="Times New Roman"/>
                <a:ea typeface="Times New Roman"/>
              </a:rPr>
              <a:t>với</a:t>
            </a:r>
            <a:r>
              <a:rPr lang="en-US" sz="3600" b="1" dirty="0"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</a:rPr>
              <a:t>hò</a:t>
            </a:r>
            <a:r>
              <a:rPr lang="en-US" sz="3600" b="1" dirty="0"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latin typeface="Times New Roman"/>
                <a:ea typeface="Times New Roman"/>
              </a:rPr>
              <a:t>Bộ</a:t>
            </a:r>
            <a:r>
              <a:rPr lang="en-US" sz="3600" b="1" dirty="0"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7646973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1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viết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đáp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ứng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cầu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bố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cục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kiểu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báo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không</a:t>
            </a:r>
            <a:r>
              <a:rPr lang="en-US" sz="2800" dirty="0"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8385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2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1</a:t>
            </a:r>
            <a:r>
              <a:rPr lang="en-US" sz="2800" b="1" dirty="0">
                <a:latin typeface="Times New Roman"/>
                <a:ea typeface="Times New Roman"/>
              </a:rPr>
              <a:t>): </a:t>
            </a:r>
            <a:r>
              <a:rPr lang="en-US" sz="2800" dirty="0" err="1">
                <a:latin typeface="Times New Roman"/>
                <a:ea typeface="Times New Roman"/>
              </a:rPr>
              <a:t>Nhan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 </a:t>
            </a:r>
            <a:r>
              <a:rPr lang="en-US" sz="2800" i="1" dirty="0" err="1">
                <a:latin typeface="Times New Roman"/>
                <a:ea typeface="Times New Roman"/>
              </a:rPr>
              <a:t>Tóm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tắt</a:t>
            </a:r>
            <a:r>
              <a:rPr lang="en-US" sz="2800" i="1" dirty="0">
                <a:latin typeface="Times New Roman"/>
                <a:ea typeface="Times New Roman"/>
              </a:rPr>
              <a:t> 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đặc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điểm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83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73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3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Xác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định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những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câu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hỏi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thấy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vấn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 smtClean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4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tìm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hiểu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vấn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mức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độ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tâm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sinh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khối</a:t>
            </a:r>
            <a:r>
              <a:rPr lang="en-US" sz="2800" dirty="0">
                <a:latin typeface="Times New Roman"/>
                <a:ea typeface="Times New Roman"/>
              </a:rPr>
              <a:t> 10 </a:t>
            </a:r>
            <a:r>
              <a:rPr lang="en-US" sz="2800" dirty="0" err="1">
                <a:latin typeface="Times New Roman"/>
                <a:ea typeface="Times New Roman"/>
              </a:rPr>
              <a:t>trường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Đ.K </a:t>
            </a:r>
            <a:r>
              <a:rPr lang="en-US" sz="2800" dirty="0" err="1">
                <a:latin typeface="Times New Roman"/>
                <a:ea typeface="Times New Roman"/>
              </a:rPr>
              <a:t>với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hò</a:t>
            </a:r>
            <a:r>
              <a:rPr lang="en-US" sz="2800" dirty="0">
                <a:latin typeface="Times New Roman"/>
                <a:ea typeface="Times New Roman"/>
              </a:rPr>
              <a:t> Nam </a:t>
            </a:r>
            <a:r>
              <a:rPr lang="en-US" sz="2800" dirty="0" err="1">
                <a:latin typeface="Times New Roman"/>
                <a:ea typeface="Times New Roman"/>
              </a:rPr>
              <a:t>Bộ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dụng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pháp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nghiên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5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trích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dẫn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và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cước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viết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chức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năng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</a:rPr>
              <a:t>Cần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>
                <a:latin typeface="Times New Roman"/>
                <a:ea typeface="Times New Roman"/>
              </a:rPr>
              <a:t> ý </a:t>
            </a:r>
            <a:r>
              <a:rPr lang="en-US" sz="2800" dirty="0" err="1">
                <a:latin typeface="Times New Roman"/>
                <a:ea typeface="Times New Roman"/>
              </a:rPr>
              <a:t>điều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khi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trình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trích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dẫn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cước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6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viết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các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  </a:t>
            </a:r>
            <a:r>
              <a:rPr lang="en-US" sz="2800" dirty="0" err="1">
                <a:latin typeface="Times New Roman"/>
                <a:ea typeface="Times New Roman"/>
              </a:rPr>
              <a:t>sử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dụng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tiện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hỗ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trình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bày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</a:rPr>
              <a:t>Từ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đó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rút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được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dùng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tiện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hỗ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cứu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D9F538-5549-3DA1-6A36-AA8131C540B9}"/>
              </a:ext>
            </a:extLst>
          </p:cNvPr>
          <p:cNvSpPr txBox="1"/>
          <p:nvPr/>
        </p:nvSpPr>
        <p:spPr>
          <a:xfrm>
            <a:off x="1760635" y="401175"/>
            <a:ext cx="8347046" cy="75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tâm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endParaRPr lang="vi-VN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Đ.K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hò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027" y="3036585"/>
            <a:ext cx="9127815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Câu</a:t>
            </a:r>
            <a:r>
              <a:rPr lang="en-US" sz="2800" b="1" dirty="0">
                <a:latin typeface="Times New Roman"/>
                <a:ea typeface="Times New Roman"/>
              </a:rPr>
              <a:t> 7 (</a:t>
            </a:r>
            <a:r>
              <a:rPr lang="en-US" sz="2800" b="1" dirty="0" err="1">
                <a:latin typeface="Times New Roman"/>
                <a:ea typeface="Times New Roman"/>
              </a:rPr>
              <a:t>trang</a:t>
            </a:r>
            <a:r>
              <a:rPr lang="en-US" sz="2800" b="1" dirty="0">
                <a:latin typeface="Times New Roman"/>
                <a:ea typeface="Times New Roman"/>
              </a:rPr>
              <a:t> 99 </a:t>
            </a:r>
            <a:r>
              <a:rPr lang="en-US" sz="2800" b="1" dirty="0" err="1">
                <a:latin typeface="Times New Roman"/>
                <a:ea typeface="Times New Roman"/>
              </a:rPr>
              <a:t>sgk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Ngữ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văn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</a:rPr>
              <a:t> 10 </a:t>
            </a:r>
            <a:r>
              <a:rPr lang="en-US" sz="2800" b="1" dirty="0" err="1">
                <a:latin typeface="Times New Roman"/>
                <a:ea typeface="Times New Roman"/>
              </a:rPr>
              <a:t>Tập</a:t>
            </a:r>
            <a:r>
              <a:rPr lang="en-US" sz="2800" b="1" dirty="0">
                <a:latin typeface="Times New Roman"/>
                <a:ea typeface="Times New Roman"/>
              </a:rPr>
              <a:t> 1): </a:t>
            </a:r>
            <a:r>
              <a:rPr lang="en-US" sz="2800" dirty="0">
                <a:latin typeface="Times New Roman"/>
                <a:ea typeface="Times New Roman"/>
              </a:rPr>
              <a:t>Ở </a:t>
            </a:r>
            <a:r>
              <a:rPr lang="en-US" sz="2800" dirty="0" err="1">
                <a:latin typeface="Times New Roman"/>
                <a:ea typeface="Times New Roman"/>
              </a:rPr>
              <a:t>phần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luận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đề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xuất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hướng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tiếp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theo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phát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vi-VN" sz="28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triển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từ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này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Hướng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nghiên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cứu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ấy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 smtClean="0">
                <a:latin typeface="Times New Roman"/>
                <a:ea typeface="Times New Roman"/>
              </a:rPr>
              <a:t>?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70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405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FE9487-60FC-00B9-A4C2-D8DC3D4EB254}"/>
              </a:ext>
            </a:extLst>
          </p:cNvPr>
          <p:cNvSpPr txBox="1"/>
          <p:nvPr/>
        </p:nvSpPr>
        <p:spPr>
          <a:xfrm>
            <a:off x="1958274" y="133927"/>
            <a:ext cx="8779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hướng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dẫn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>
                <a:latin typeface="Times New Roman"/>
                <a:ea typeface="Times New Roman"/>
                <a:cs typeface="Arial"/>
              </a:rPr>
              <a:t>quy</a:t>
            </a:r>
            <a:r>
              <a:rPr lang="en-US" sz="40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err="1" smtClean="0">
                <a:latin typeface="Times New Roman"/>
                <a:ea typeface="Times New Roman"/>
                <a:cs typeface="Arial"/>
              </a:rPr>
              <a:t>trình</a:t>
            </a:r>
            <a:r>
              <a:rPr lang="vi-VN" sz="4000" b="1" dirty="0" smtClean="0">
                <a:latin typeface="Times New Roman"/>
                <a:ea typeface="Times New Roman"/>
                <a:cs typeface="Arial"/>
              </a:rPr>
              <a:t> viết</a:t>
            </a:r>
            <a:r>
              <a:rPr lang="en-US" sz="4000" b="1" dirty="0" smtClean="0">
                <a:latin typeface="Times New Roman"/>
                <a:ea typeface="Times New Roman"/>
                <a:cs typeface="Arial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0642" y="1028210"/>
            <a:ext cx="782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phần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hướng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dẫn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quy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trình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dirty="0">
                <a:latin typeface="Times New Roman"/>
                <a:ea typeface="Times New Roman"/>
                <a:cs typeface="Arial"/>
              </a:rPr>
              <a:t> (SGK/ tr. 100 – 102),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chú</a:t>
            </a:r>
            <a:r>
              <a:rPr lang="en-US" dirty="0">
                <a:latin typeface="Times New Roman"/>
                <a:ea typeface="Times New Roman"/>
                <a:cs typeface="Arial"/>
              </a:rPr>
              <a:t> ý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ví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dụ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về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cách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chọn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đề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tài</a:t>
            </a:r>
            <a:r>
              <a:rPr lang="en-US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đặt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hỏi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đó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thảo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luận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đôi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điền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tin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vào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bảng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mẫu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dirty="0">
                <a:latin typeface="Times New Roman"/>
                <a:ea typeface="Times New Roman"/>
                <a:cs typeface="Arial"/>
              </a:rPr>
              <a:t>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60574" y="1872932"/>
            <a:ext cx="74851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PHT SỐ 1:</a:t>
            </a:r>
            <a:endParaRPr lang="en-US" sz="1100" dirty="0">
              <a:ea typeface="Calibri"/>
              <a:cs typeface="Arial"/>
            </a:endParaRPr>
          </a:p>
          <a:p>
            <a:pPr>
              <a:lnSpc>
                <a:spcPts val="345"/>
              </a:lnSpc>
              <a:spcAft>
                <a:spcPts val="0"/>
              </a:spcAft>
            </a:pPr>
            <a:r>
              <a:rPr lang="en-US" sz="1100" dirty="0">
                <a:latin typeface="Times New Roman"/>
                <a:ea typeface="Times New Roman"/>
                <a:cs typeface="Arial"/>
              </a:rPr>
              <a:t> </a:t>
            </a:r>
            <a:endParaRPr lang="en-US" sz="1100" dirty="0">
              <a:ea typeface="Calibri"/>
              <a:cs typeface="Arial"/>
            </a:endParaRPr>
          </a:p>
          <a:p>
            <a:pPr marL="469900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QUY TRÌNH VIẾT BÁO CÁO KẾT QUẢ KẾT QUẢ NGHIÊN CỨU</a:t>
            </a:r>
            <a:endParaRPr lang="en-US" sz="1100" dirty="0"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2483" y="1872931"/>
            <a:ext cx="74851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PHT SỐ 1:</a:t>
            </a:r>
            <a:endParaRPr lang="en-US" sz="1100" dirty="0">
              <a:ea typeface="Calibri"/>
              <a:cs typeface="Arial"/>
            </a:endParaRPr>
          </a:p>
          <a:p>
            <a:pPr>
              <a:lnSpc>
                <a:spcPts val="345"/>
              </a:lnSpc>
              <a:spcAft>
                <a:spcPts val="0"/>
              </a:spcAft>
            </a:pPr>
            <a:r>
              <a:rPr lang="en-US" sz="1100" dirty="0">
                <a:latin typeface="Times New Roman"/>
                <a:ea typeface="Times New Roman"/>
                <a:cs typeface="Arial"/>
              </a:rPr>
              <a:t> </a:t>
            </a:r>
            <a:endParaRPr lang="en-US" sz="1100" dirty="0">
              <a:ea typeface="Calibri"/>
              <a:cs typeface="Arial"/>
            </a:endParaRPr>
          </a:p>
          <a:p>
            <a:pPr marL="469900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QUY TRÌNH VIẾT BÁO CÁO KẾT QUẢ KẾT QUẢ NGHIÊN CỨU</a:t>
            </a:r>
            <a:endParaRPr lang="en-US" sz="11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598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6771F2-6DA8-4D61-C287-FF65A863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F2D811C-EC33-CFE9-7383-9E344D614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041601"/>
              </p:ext>
            </p:extLst>
          </p:nvPr>
        </p:nvGraphicFramePr>
        <p:xfrm>
          <a:off x="326003" y="294198"/>
          <a:ext cx="11585051" cy="6440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42011">
                  <a:extLst>
                    <a:ext uri="{9D8B030D-6E8A-4147-A177-3AD203B41FA5}">
                      <a16:colId xmlns="" xmlns:a16="http://schemas.microsoft.com/office/drawing/2014/main" val="1634423952"/>
                    </a:ext>
                  </a:extLst>
                </a:gridCol>
                <a:gridCol w="6096822">
                  <a:extLst>
                    <a:ext uri="{9D8B030D-6E8A-4147-A177-3AD203B41FA5}">
                      <a16:colId xmlns="" xmlns:a16="http://schemas.microsoft.com/office/drawing/2014/main" val="2825422914"/>
                    </a:ext>
                  </a:extLst>
                </a:gridCol>
                <a:gridCol w="3246218">
                  <a:extLst>
                    <a:ext uri="{9D8B030D-6E8A-4147-A177-3AD203B41FA5}">
                      <a16:colId xmlns="" xmlns:a16="http://schemas.microsoft.com/office/drawing/2014/main" val="626383395"/>
                    </a:ext>
                  </a:extLst>
                </a:gridCol>
              </a:tblGrid>
              <a:tr h="877124">
                <a:tc>
                  <a:txBody>
                    <a:bodyPr/>
                    <a:lstStyle/>
                    <a:p>
                      <a:pPr marL="90805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Quy trình </a:t>
                      </a:r>
                      <a:r>
                        <a:rPr lang="vi-VN" sz="1800" spc="-20" dirty="0">
                          <a:effectLst/>
                        </a:rPr>
                        <a:t>viết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84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Thao tác cần </a:t>
                      </a:r>
                      <a:r>
                        <a:rPr lang="vi-VN" sz="1800" spc="-25">
                          <a:effectLst/>
                        </a:rPr>
                        <a:t>làm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0" marR="725805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Lưu </a:t>
                      </a:r>
                      <a:r>
                        <a:rPr lang="vi-VN" sz="1800" spc="-50">
                          <a:effectLst/>
                        </a:rPr>
                        <a:t>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2380009"/>
                  </a:ext>
                </a:extLst>
              </a:tr>
              <a:tr h="35157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 marL="50800" algn="just">
                        <a:lnSpc>
                          <a:spcPct val="1130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</a:rPr>
                        <a:t>Bước</a:t>
                      </a:r>
                      <a:r>
                        <a:rPr lang="vi-VN" sz="1800" b="0" spc="170" dirty="0">
                          <a:effectLst/>
                        </a:rPr>
                        <a:t> </a:t>
                      </a:r>
                      <a:r>
                        <a:rPr lang="vi-VN" sz="1800" b="0" dirty="0">
                          <a:effectLst/>
                        </a:rPr>
                        <a:t>1:</a:t>
                      </a:r>
                      <a:r>
                        <a:rPr lang="vi-VN" sz="1800" b="0" spc="170" dirty="0">
                          <a:effectLst/>
                        </a:rPr>
                        <a:t> </a:t>
                      </a:r>
                      <a:r>
                        <a:rPr lang="vi-VN" sz="1800" b="0" dirty="0">
                          <a:effectLst/>
                        </a:rPr>
                        <a:t>Chuẩn bị viết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algn="just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Xác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định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đề</a:t>
                      </a:r>
                      <a:r>
                        <a:rPr lang="vi-VN" sz="1800" spc="-15" dirty="0">
                          <a:effectLst/>
                        </a:rPr>
                        <a:t> </a:t>
                      </a:r>
                      <a:r>
                        <a:rPr lang="vi-VN" sz="1800" spc="-25" dirty="0">
                          <a:effectLst/>
                        </a:rPr>
                        <a:t>tài</a:t>
                      </a:r>
                      <a:endParaRPr lang="en-US" sz="1800" dirty="0">
                        <a:effectLst/>
                      </a:endParaRPr>
                    </a:p>
                    <a:p>
                      <a:pPr marL="50165" marR="3683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Trả lời một số câu hỏi xác định thông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tin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về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bài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báo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cáo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kết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quả</a:t>
                      </a:r>
                      <a:r>
                        <a:rPr lang="vi-VN" sz="1800" spc="-2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ng- hiên cứu: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74625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</a:t>
                      </a:r>
                      <a:r>
                        <a:rPr lang="vi-VN" sz="1800" spc="-1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tài có cụ thể, rõ ràng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94310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 tài có phù hợp với điều kiện nghiên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cứu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của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bản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thân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hay</a:t>
                      </a:r>
                      <a:r>
                        <a:rPr lang="vi-VN" sz="1800" spc="-75" dirty="0">
                          <a:effectLst/>
                        </a:rPr>
                        <a:t>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87325" algn="l"/>
                        </a:tabLst>
                      </a:pPr>
                      <a:r>
                        <a:rPr lang="vi-VN" sz="1800" dirty="0">
                          <a:effectLst/>
                        </a:rPr>
                        <a:t>Đề tài có khơi gợi được sự hứng thú,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quan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tâm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của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người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đọc</a:t>
                      </a:r>
                      <a:r>
                        <a:rPr lang="vi-VN" sz="1800" spc="-60" dirty="0">
                          <a:effectLst/>
                        </a:rPr>
                        <a:t> </a:t>
                      </a:r>
                      <a:r>
                        <a:rPr lang="vi-VN" sz="1800" spc="-10" dirty="0">
                          <a:effectLst/>
                        </a:rPr>
                        <a:t>không?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5"/>
                        </a:spcBef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50165" marR="36830" algn="just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Chọn đề tài cần: cụ thể, rõ ràng,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thiết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thực,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có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tính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khả </a:t>
                      </a:r>
                      <a:r>
                        <a:rPr lang="vi-VN" sz="1800" spc="-20">
                          <a:effectLst/>
                        </a:rPr>
                        <a:t>thi.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29947020"/>
                  </a:ext>
                </a:extLst>
              </a:tr>
              <a:tr h="2047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2145" indent="-382905" algn="just">
                        <a:lnSpc>
                          <a:spcPct val="113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Xác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định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mục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đích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viết,</a:t>
                      </a:r>
                      <a:r>
                        <a:rPr lang="vi-VN" sz="1800" spc="-4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đối tượng người đọc</a:t>
                      </a:r>
                      <a:endParaRPr lang="en-US" sz="180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Trả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lời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các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câu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hỏi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 spc="-20">
                          <a:effectLst/>
                        </a:rPr>
                        <a:t>sau:</a:t>
                      </a:r>
                      <a:endParaRPr lang="en-US" sz="1800">
                        <a:effectLst/>
                      </a:endParaRPr>
                    </a:p>
                    <a:p>
                      <a:pPr marL="342900" marR="36830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67005" algn="l"/>
                        </a:tabLst>
                      </a:pPr>
                      <a:r>
                        <a:rPr lang="vi-VN" sz="1800">
                          <a:effectLst/>
                        </a:rPr>
                        <a:t>Bài</a:t>
                      </a:r>
                      <a:r>
                        <a:rPr lang="vi-VN" sz="1800" spc="-8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báo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cáo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này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được</a:t>
                      </a:r>
                      <a:r>
                        <a:rPr lang="vi-VN" sz="1800" spc="-8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viết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với</a:t>
                      </a:r>
                      <a:r>
                        <a:rPr lang="vi-VN" sz="1800" spc="-8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mục đích gì?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74625" algn="l"/>
                        </a:tabLst>
                      </a:pPr>
                      <a:r>
                        <a:rPr lang="vi-VN" sz="1800">
                          <a:effectLst/>
                        </a:rPr>
                        <a:t>Người</a:t>
                      </a:r>
                      <a:r>
                        <a:rPr lang="vi-VN" sz="1800" spc="-10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đọc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bản báo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cáo này</a:t>
                      </a:r>
                      <a:r>
                        <a:rPr lang="vi-VN" sz="1800" spc="-5">
                          <a:effectLst/>
                        </a:rPr>
                        <a:t> </a:t>
                      </a:r>
                      <a:r>
                        <a:rPr lang="vi-VN" sz="1800">
                          <a:effectLst/>
                        </a:rPr>
                        <a:t>là </a:t>
                      </a:r>
                      <a:r>
                        <a:rPr lang="vi-VN" sz="1800" spc="-25">
                          <a:effectLst/>
                        </a:rPr>
                        <a:t>ai?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5"/>
                        </a:spcBef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</a:pPr>
                      <a:r>
                        <a:rPr lang="vi-VN" sz="1800" dirty="0">
                          <a:effectLst/>
                        </a:rPr>
                        <a:t>Lựa chọn nội dung và cách viết phù hợp.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029430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DE28BE47-CC25-E762-8054-06F1DA91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48377" y="0"/>
            <a:ext cx="238935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2E599-1AF9-FEC5-AB7A-28A91C58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308"/>
            <a:ext cx="10515600" cy="1325563"/>
          </a:xfrm>
        </p:spPr>
        <p:txBody>
          <a:bodyPr/>
          <a:lstStyle/>
          <a:p>
            <a:endParaRPr lang="en-US" sz="2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5C423C3-9AD1-4DE9-1240-2624A1BFD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26055"/>
              </p:ext>
            </p:extLst>
          </p:nvPr>
        </p:nvGraphicFramePr>
        <p:xfrm>
          <a:off x="238541" y="93110"/>
          <a:ext cx="11775880" cy="71579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3639">
                  <a:extLst>
                    <a:ext uri="{9D8B030D-6E8A-4147-A177-3AD203B41FA5}">
                      <a16:colId xmlns="" xmlns:a16="http://schemas.microsoft.com/office/drawing/2014/main" val="3350015846"/>
                    </a:ext>
                  </a:extLst>
                </a:gridCol>
                <a:gridCol w="5070516">
                  <a:extLst>
                    <a:ext uri="{9D8B030D-6E8A-4147-A177-3AD203B41FA5}">
                      <a16:colId xmlns="" xmlns:a16="http://schemas.microsoft.com/office/drawing/2014/main" val="2925041890"/>
                    </a:ext>
                  </a:extLst>
                </a:gridCol>
                <a:gridCol w="4381725">
                  <a:extLst>
                    <a:ext uri="{9D8B030D-6E8A-4147-A177-3AD203B41FA5}">
                      <a16:colId xmlns="" xmlns:a16="http://schemas.microsoft.com/office/drawing/2014/main" val="967142472"/>
                    </a:ext>
                  </a:extLst>
                </a:gridCol>
              </a:tblGrid>
              <a:tr h="168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7860" algn="just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Thu thập tư </a:t>
                      </a:r>
                      <a:r>
                        <a:rPr lang="vi-VN" sz="2000" spc="-20" dirty="0">
                          <a:effectLst/>
                        </a:rPr>
                        <a:t>liệu</a:t>
                      </a:r>
                      <a:endParaRPr lang="en-US" sz="2000" dirty="0">
                        <a:effectLst/>
                      </a:endParaRPr>
                    </a:p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Tìm các tư liệu liên quan đến đề tài từ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nhiều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nguồn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tham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khảo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như:</a:t>
                      </a:r>
                      <a:r>
                        <a:rPr lang="vi-VN" sz="2000" spc="-1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báo chí, sách biên khảo, bài phỏng vấn chuyên gia, các công trình nghiên cứu khoa học,…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Nguồn</a:t>
                      </a:r>
                      <a:r>
                        <a:rPr lang="vi-VN" sz="2000" spc="-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liệu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tin</a:t>
                      </a:r>
                      <a:r>
                        <a:rPr lang="vi-VN" sz="2000" spc="-5" dirty="0">
                          <a:effectLst/>
                        </a:rPr>
                        <a:t> </a:t>
                      </a:r>
                      <a:r>
                        <a:rPr lang="vi-VN" sz="2000" spc="-20" dirty="0">
                          <a:effectLst/>
                        </a:rPr>
                        <a:t>cậy: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43205" algn="l"/>
                        </a:tabLst>
                      </a:pPr>
                      <a:r>
                        <a:rPr lang="vi-VN" sz="2000" dirty="0">
                          <a:effectLst/>
                        </a:rPr>
                        <a:t>Bài nghiên cứu: tác giả, nhà xuất bản, năm xuất </a:t>
                      </a:r>
                      <a:r>
                        <a:rPr lang="vi-VN" sz="2000" spc="-10" dirty="0">
                          <a:effectLst/>
                        </a:rPr>
                        <a:t>bản,...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1780" algn="l"/>
                        </a:tabLst>
                      </a:pPr>
                      <a:r>
                        <a:rPr lang="vi-VN" sz="2000" dirty="0">
                          <a:effectLst/>
                        </a:rPr>
                        <a:t>Các</a:t>
                      </a:r>
                      <a:r>
                        <a:rPr lang="vi-VN" sz="2000" spc="2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trang</a:t>
                      </a:r>
                      <a:r>
                        <a:rPr lang="vi-VN" sz="2000" spc="22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web</a:t>
                      </a:r>
                      <a:r>
                        <a:rPr lang="vi-VN" sz="2000" spc="2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có</a:t>
                      </a:r>
                      <a:r>
                        <a:rPr lang="vi-VN" sz="2000" spc="220" dirty="0">
                          <a:effectLst/>
                        </a:rPr>
                        <a:t> </a:t>
                      </a:r>
                      <a:r>
                        <a:rPr lang="vi-VN" sz="2000" spc="-20" dirty="0">
                          <a:effectLst/>
                        </a:rPr>
                        <a:t>đuôi</a:t>
                      </a:r>
                      <a:endParaRPr lang="en-US" sz="2000" dirty="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.edu, </a:t>
                      </a:r>
                      <a:r>
                        <a:rPr lang="vi-VN" sz="2000" spc="-10" dirty="0">
                          <a:effectLst/>
                        </a:rPr>
                        <a:t>.gov,...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834495537"/>
                  </a:ext>
                </a:extLst>
              </a:tr>
              <a:tr h="302549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5"/>
                        </a:spcBef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</a:pPr>
                      <a:r>
                        <a:rPr lang="vi-VN" sz="2000">
                          <a:effectLst/>
                        </a:rPr>
                        <a:t>Bước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2: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Tìm</a:t>
                      </a:r>
                      <a:r>
                        <a:rPr lang="vi-VN" sz="2000" spc="2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ý và lập dàn 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3620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Tìm </a:t>
                      </a:r>
                      <a:r>
                        <a:rPr lang="vi-VN" sz="2000" spc="-50" dirty="0">
                          <a:effectLst/>
                        </a:rPr>
                        <a:t>ý</a:t>
                      </a:r>
                      <a:endParaRPr lang="en-US" sz="2000" dirty="0">
                        <a:effectLst/>
                      </a:endParaRPr>
                    </a:p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Xử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lí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các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liệu;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phác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thảo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ý</a:t>
                      </a:r>
                      <a:r>
                        <a:rPr lang="vi-VN" sz="2000" spc="-5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tưởng; dự tính trích dẫn, cước chú và các phương tiện phi ngôn ngữ.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8100" lvl="0" indent="-3429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7010" algn="l"/>
                        </a:tabLst>
                      </a:pPr>
                      <a:r>
                        <a:rPr lang="vi-VN" sz="2000">
                          <a:effectLst/>
                        </a:rPr>
                        <a:t>Bám</a:t>
                      </a:r>
                      <a:r>
                        <a:rPr lang="vi-VN" sz="2000" spc="-8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sát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mục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đích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nghiên </a:t>
                      </a:r>
                      <a:r>
                        <a:rPr lang="vi-VN" sz="2000" spc="-20">
                          <a:effectLst/>
                        </a:rPr>
                        <a:t>cứu.</a:t>
                      </a:r>
                      <a:endParaRPr lang="en-US" sz="200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9400" algn="l"/>
                        </a:tabLst>
                      </a:pPr>
                      <a:r>
                        <a:rPr lang="vi-VN" sz="2000">
                          <a:effectLst/>
                        </a:rPr>
                        <a:t>Các ý tưởng phải thoả mãn/ phù hợp với câu hỏi nghiên cứu.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8280" algn="l"/>
                        </a:tabLst>
                      </a:pPr>
                      <a:r>
                        <a:rPr lang="vi-VN" sz="2000">
                          <a:effectLst/>
                        </a:rPr>
                        <a:t>Trích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dẫn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đúng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quy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 spc="-10">
                          <a:effectLst/>
                        </a:rPr>
                        <a:t>định.</a:t>
                      </a:r>
                      <a:endParaRPr lang="en-US" sz="200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09550" algn="l"/>
                        </a:tabLst>
                      </a:pPr>
                      <a:r>
                        <a:rPr lang="vi-VN" sz="2000">
                          <a:effectLst/>
                        </a:rPr>
                        <a:t>Phương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tiện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giao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tiếp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phi ngôn ngữ phù hợp, có tính thẩm mĩ.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12794264"/>
                  </a:ext>
                </a:extLst>
              </a:tr>
              <a:tr h="1958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5505" marR="854710" algn="just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Lập</a:t>
                      </a:r>
                      <a:r>
                        <a:rPr lang="vi-VN" sz="2000" spc="-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dàn</a:t>
                      </a:r>
                      <a:r>
                        <a:rPr lang="vi-VN" sz="2000" spc="-10">
                          <a:effectLst/>
                        </a:rPr>
                        <a:t> </a:t>
                      </a:r>
                      <a:r>
                        <a:rPr lang="vi-VN" sz="2000" spc="-50">
                          <a:effectLst/>
                        </a:rPr>
                        <a:t>ý</a:t>
                      </a:r>
                      <a:endParaRPr lang="en-US" sz="2000">
                        <a:effectLst/>
                      </a:endParaRPr>
                    </a:p>
                    <a:p>
                      <a:pPr marL="50165" marR="36830" indent="-635" algn="just">
                        <a:lnSpc>
                          <a:spcPct val="113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Từ các ý tìm được, chọn lọc và sắp xếp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đảm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bảo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các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trong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bố</a:t>
                      </a:r>
                      <a:r>
                        <a:rPr lang="vi-VN" sz="2000" spc="-15">
                          <a:effectLst/>
                        </a:rPr>
                        <a:t> </a:t>
                      </a:r>
                      <a:r>
                        <a:rPr lang="vi-VN" sz="2000" spc="-20">
                          <a:effectLst/>
                        </a:rPr>
                        <a:t>cục.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6830" algn="just">
                        <a:lnSpc>
                          <a:spcPct val="113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Các đề mục rõ ràng, thể hiện được một luận điểm, có tính hệ thống, tính liên </a:t>
                      </a:r>
                      <a:r>
                        <a:rPr lang="vi-VN" sz="2000" spc="-10" dirty="0">
                          <a:effectLst/>
                        </a:rPr>
                        <a:t>kết,...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349522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641412D-ACFF-7158-F8EE-FB742D1F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36253" y="-625957"/>
            <a:ext cx="28055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0E86B-8B7B-ED41-008E-58DC9418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58BF28C-91CF-2434-DA56-BBC4E4B65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04804"/>
              </p:ext>
            </p:extLst>
          </p:nvPr>
        </p:nvGraphicFramePr>
        <p:xfrm>
          <a:off x="604300" y="-54951"/>
          <a:ext cx="11123874" cy="70714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7833">
                  <a:extLst>
                    <a:ext uri="{9D8B030D-6E8A-4147-A177-3AD203B41FA5}">
                      <a16:colId xmlns="" xmlns:a16="http://schemas.microsoft.com/office/drawing/2014/main" val="2808146795"/>
                    </a:ext>
                  </a:extLst>
                </a:gridCol>
                <a:gridCol w="3686570">
                  <a:extLst>
                    <a:ext uri="{9D8B030D-6E8A-4147-A177-3AD203B41FA5}">
                      <a16:colId xmlns="" xmlns:a16="http://schemas.microsoft.com/office/drawing/2014/main" val="3409601528"/>
                    </a:ext>
                  </a:extLst>
                </a:gridCol>
                <a:gridCol w="5329471">
                  <a:extLst>
                    <a:ext uri="{9D8B030D-6E8A-4147-A177-3AD203B41FA5}">
                      <a16:colId xmlns="" xmlns:a16="http://schemas.microsoft.com/office/drawing/2014/main" val="2953927068"/>
                    </a:ext>
                  </a:extLst>
                </a:gridCol>
              </a:tblGrid>
              <a:tr h="2834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500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Bước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3:</a:t>
                      </a:r>
                      <a:r>
                        <a:rPr lang="vi-VN" sz="2000" spc="-3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Viết</a:t>
                      </a:r>
                      <a:r>
                        <a:rPr lang="vi-VN" sz="2000" spc="-30">
                          <a:effectLst/>
                        </a:rPr>
                        <a:t> </a:t>
                      </a:r>
                      <a:r>
                        <a:rPr lang="vi-VN" sz="2000" spc="-25">
                          <a:effectLst/>
                        </a:rPr>
                        <a:t>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Từ dàn ý đã lập, tiến hành viết bài báo cáo hoàn chỉnh.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49555" algn="l"/>
                        </a:tabLst>
                      </a:pPr>
                      <a:r>
                        <a:rPr lang="vi-VN" sz="1800" dirty="0">
                          <a:effectLst/>
                        </a:rPr>
                        <a:t>Nhan đề ngắn gọn, giới thiệu được nội dung chính, có chứa từ khoá.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79400" algn="l"/>
                        </a:tabLst>
                      </a:pPr>
                      <a:r>
                        <a:rPr lang="vi-VN" sz="1800" dirty="0">
                          <a:effectLst/>
                        </a:rPr>
                        <a:t>Sử dụng từ ngữ khách quan,</a:t>
                      </a:r>
                      <a:r>
                        <a:rPr lang="vi-VN" sz="1800" spc="-8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từ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toàn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dân,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thuật</a:t>
                      </a:r>
                      <a:r>
                        <a:rPr lang="vi-VN" sz="1800" spc="-85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ngữ chính xác, thống nhất.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308610" algn="l"/>
                        </a:tabLst>
                      </a:pPr>
                      <a:r>
                        <a:rPr lang="vi-VN" sz="1800" dirty="0">
                          <a:effectLst/>
                        </a:rPr>
                        <a:t>Sử dụng trích dẫn và cước chú đúng quy cách; phương tiện phi ngôn ngữ trực quan, dễ theo dõi.</a:t>
                      </a:r>
                      <a:endParaRPr lang="en-US" sz="1800" dirty="0">
                        <a:effectLst/>
                      </a:endParaRPr>
                    </a:p>
                    <a:p>
                      <a:pPr marL="49530" marR="37465" indent="36195" algn="just">
                        <a:lnSpc>
                          <a:spcPct val="113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–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Chống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đạo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văn,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tôn</a:t>
                      </a:r>
                      <a:r>
                        <a:rPr lang="vi-VN" sz="1800" spc="-8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trọng quyền sở hữu trí tuệ.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97831391"/>
                  </a:ext>
                </a:extLst>
              </a:tr>
              <a:tr h="1310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Bước 4: Xem lại và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Kiểm tra</a:t>
                      </a:r>
                      <a:endParaRPr lang="en-US" sz="2000">
                        <a:effectLst/>
                      </a:endParaRPr>
                    </a:p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Kiểm tra lại bài báo cáo nghiên cứu theo bảng kiểm.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7465" indent="5842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49555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49530" marR="37465" indent="58420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49555" algn="l"/>
                        </a:tabLst>
                      </a:pPr>
                      <a:r>
                        <a:rPr lang="vi-VN" sz="2000" dirty="0">
                          <a:effectLst/>
                        </a:rPr>
                        <a:t>Sử dụng bảng kiểm (SGK/ tr. 102) để kiểm tra.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26268685"/>
                  </a:ext>
                </a:extLst>
              </a:tr>
              <a:tr h="1649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Đọc lại và chỉnh sửa</a:t>
                      </a:r>
                      <a:endParaRPr lang="en-US" sz="2000">
                        <a:effectLst/>
                      </a:endParaRPr>
                    </a:p>
                    <a:p>
                      <a:pPr marL="342900" marR="459105" lvl="0" indent="-342900" algn="just">
                        <a:lnSpc>
                          <a:spcPct val="115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23825" algn="l"/>
                        </a:tabLst>
                      </a:pPr>
                      <a:r>
                        <a:rPr lang="vi-VN" sz="2000">
                          <a:effectLst/>
                        </a:rPr>
                        <a:t>Chỉnh sửa các lỗi (nếu có).</a:t>
                      </a:r>
                      <a:endParaRPr lang="en-US" sz="2000">
                        <a:effectLst/>
                      </a:endParaRPr>
                    </a:p>
                    <a:p>
                      <a:pPr marL="342900" marR="408940" lvl="0" indent="-342900" algn="just">
                        <a:lnSpc>
                          <a:spcPct val="115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123825" algn="l"/>
                        </a:tabLst>
                      </a:pPr>
                      <a:r>
                        <a:rPr lang="vi-VN" sz="2000">
                          <a:effectLst/>
                        </a:rPr>
                        <a:t>Ghi lại những kinh nghiệm.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54000" algn="l"/>
                        </a:tabLst>
                      </a:pPr>
                      <a:r>
                        <a:rPr lang="vi-VN" sz="2000" dirty="0">
                          <a:effectLst/>
                        </a:rPr>
                        <a:t>Khách quan, trung thực để nhìn nhận ưu điểm, hạn chế.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37465" lvl="0" indent="-342900" algn="just">
                        <a:lnSpc>
                          <a:spcPct val="11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–"/>
                        <a:tabLst>
                          <a:tab pos="259080" algn="l"/>
                        </a:tabLst>
                      </a:pPr>
                      <a:r>
                        <a:rPr lang="vi-VN" sz="2000" dirty="0">
                          <a:effectLst/>
                        </a:rPr>
                        <a:t>Lắng nghe ý kiến đóng góp của người khác.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6301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2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74" y="-34551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5F9EBF-4B84-F607-4AEE-3DE0232F8E65}"/>
              </a:ext>
            </a:extLst>
          </p:cNvPr>
          <p:cNvSpPr txBox="1"/>
          <p:nvPr/>
        </p:nvSpPr>
        <p:spPr>
          <a:xfrm>
            <a:off x="2192943" y="240413"/>
            <a:ext cx="86099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cs typeface="Arial"/>
              </a:rPr>
              <a:t>HOẠT </a:t>
            </a:r>
            <a:r>
              <a:rPr lang="en-US" sz="2800" b="1" dirty="0">
                <a:latin typeface="Times New Roman"/>
                <a:ea typeface="Times New Roman"/>
                <a:cs typeface="Arial"/>
              </a:rPr>
              <a:t>ĐỘNG LUYỆN TẬP VIẾT BÀI BÁO CÁO KẾT QUẢ NGHIÊN CỨU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770137-5DDC-0A60-8096-23354AE24A34}"/>
              </a:ext>
            </a:extLst>
          </p:cNvPr>
          <p:cNvSpPr txBox="1"/>
          <p:nvPr/>
        </p:nvSpPr>
        <p:spPr>
          <a:xfrm>
            <a:off x="1882688" y="1327693"/>
            <a:ext cx="6112243" cy="16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>
                <a:latin typeface="Times New Roman"/>
                <a:ea typeface="Times New Roman"/>
              </a:rPr>
              <a:t>Đề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bài</a:t>
            </a:r>
            <a:r>
              <a:rPr lang="en-US" sz="2000" b="1" dirty="0">
                <a:latin typeface="Times New Roman"/>
                <a:ea typeface="Times New Roman"/>
              </a:rPr>
              <a:t> (</a:t>
            </a:r>
            <a:r>
              <a:rPr lang="en-US" sz="2000" b="1" dirty="0" err="1">
                <a:latin typeface="Times New Roman"/>
                <a:ea typeface="Times New Roman"/>
              </a:rPr>
              <a:t>trang</a:t>
            </a:r>
            <a:r>
              <a:rPr lang="en-US" sz="2000" b="1" dirty="0">
                <a:latin typeface="Times New Roman"/>
                <a:ea typeface="Times New Roman"/>
              </a:rPr>
              <a:t> 26 </a:t>
            </a:r>
            <a:r>
              <a:rPr lang="en-US" sz="2000" b="1" dirty="0" err="1">
                <a:latin typeface="Times New Roman"/>
                <a:ea typeface="Times New Roman"/>
              </a:rPr>
              <a:t>sgk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Ngữ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văn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lớp</a:t>
            </a:r>
            <a:r>
              <a:rPr lang="en-US" sz="2000" b="1" dirty="0">
                <a:latin typeface="Times New Roman"/>
                <a:ea typeface="Times New Roman"/>
              </a:rPr>
              <a:t> 10 </a:t>
            </a:r>
            <a:r>
              <a:rPr lang="en-US" sz="2000" b="1" dirty="0" err="1">
                <a:latin typeface="Times New Roman"/>
                <a:ea typeface="Times New Roman"/>
              </a:rPr>
              <a:t>Tập</a:t>
            </a:r>
            <a:r>
              <a:rPr lang="en-US" sz="2000" b="1" dirty="0">
                <a:latin typeface="Times New Roman"/>
                <a:ea typeface="Times New Roman"/>
              </a:rPr>
              <a:t> 1):</a:t>
            </a:r>
            <a:endParaRPr lang="en-US" sz="20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>
                <a:latin typeface="Times New Roman"/>
                <a:ea typeface="Times New Roman"/>
              </a:rPr>
              <a:t>Đề</a:t>
            </a:r>
            <a:r>
              <a:rPr lang="en-US" sz="2000" b="1" dirty="0">
                <a:latin typeface="Times New Roman"/>
                <a:ea typeface="Times New Roman"/>
              </a:rPr>
              <a:t> 1: </a:t>
            </a:r>
            <a:r>
              <a:rPr lang="en-US" sz="2000" dirty="0" err="1">
                <a:latin typeface="Times New Roman"/>
                <a:ea typeface="Times New Roman"/>
              </a:rPr>
              <a:t>Trường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tổ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chức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Tìm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hiểu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tồn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sắc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văn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hóa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mỗi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miền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đất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( Nam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Trung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Bắc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Bộ</a:t>
            </a:r>
            <a:r>
              <a:rPr lang="en-US" sz="2000" dirty="0">
                <a:latin typeface="Times New Roman"/>
                <a:ea typeface="Times New Roman"/>
              </a:rPr>
              <a:t> ).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hãy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thành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thực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tài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tham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gia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bày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3D8AF2-D5BB-44F3-20A9-1A4087D3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633" y="1161576"/>
            <a:ext cx="3288354" cy="3288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4917" y="2805753"/>
            <a:ext cx="71290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vi-VN" b="1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vi-VN" b="1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b="1" dirty="0" err="1" smtClean="0">
                <a:latin typeface="Times New Roman"/>
                <a:ea typeface="Times New Roman"/>
              </a:rPr>
              <a:t>Đề</a:t>
            </a:r>
            <a:r>
              <a:rPr lang="en-US" sz="2000" b="1" dirty="0" smtClean="0">
                <a:latin typeface="Times New Roman"/>
                <a:ea typeface="Times New Roman"/>
              </a:rPr>
              <a:t> </a:t>
            </a:r>
            <a:r>
              <a:rPr lang="en-US" sz="2000" b="1" dirty="0">
                <a:latin typeface="Times New Roman"/>
                <a:ea typeface="Times New Roman"/>
              </a:rPr>
              <a:t>2: 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được</a:t>
            </a:r>
            <a:r>
              <a:rPr lang="en-US" sz="2000" dirty="0">
                <a:latin typeface="Times New Roman"/>
                <a:ea typeface="Times New Roman"/>
              </a:rPr>
              <a:t> ban </a:t>
            </a:r>
            <a:r>
              <a:rPr lang="en-US" sz="2000" dirty="0" err="1">
                <a:latin typeface="Times New Roman"/>
                <a:ea typeface="Times New Roman"/>
              </a:rPr>
              <a:t>biên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đặc</a:t>
            </a:r>
            <a:r>
              <a:rPr lang="en-US" sz="2000" dirty="0">
                <a:latin typeface="Times New Roman"/>
                <a:ea typeface="Times New Roman"/>
              </a:rPr>
              <a:t> san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chuyên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mục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Tôi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tập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làm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đặc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điểm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nội</a:t>
            </a:r>
            <a:r>
              <a:rPr lang="en-US" sz="2000" dirty="0">
                <a:latin typeface="Times New Roman"/>
                <a:ea typeface="Times New Roman"/>
              </a:rPr>
              <a:t> dung, </a:t>
            </a:r>
            <a:r>
              <a:rPr lang="en-US" sz="2000" dirty="0" err="1">
                <a:latin typeface="Times New Roman"/>
                <a:ea typeface="Times New Roman"/>
              </a:rPr>
              <a:t>nghệ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thuật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số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loại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văn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gian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</a:rPr>
              <a:t>Sau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thực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tài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bạn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hãy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một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kết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quả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cứu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nhóm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933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904" y="379116"/>
            <a:ext cx="12192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26A890-7391-07E3-AFCF-747B0E94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81" y="922992"/>
            <a:ext cx="3292125" cy="3292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0234" y="524710"/>
            <a:ext cx="6096000" cy="7965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00" lvl="0">
              <a:lnSpc>
                <a:spcPct val="133000"/>
              </a:lnSpc>
              <a:spcAft>
                <a:spcPts val="0"/>
              </a:spcAft>
              <a:tabLst>
                <a:tab pos="228600" algn="l"/>
                <a:tab pos="357505" algn="l"/>
              </a:tabLst>
            </a:pPr>
            <a:r>
              <a:rPr lang="en-US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chuẩn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bị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trước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khi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: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Xác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định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đề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tài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mục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đích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đối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tượng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thu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thập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tư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liệu</a:t>
            </a:r>
            <a:endParaRPr lang="en-US" sz="1100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684937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định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đề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chính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lựa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chọn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chọn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hoặc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nhìn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tính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thực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khơi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mối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thú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1356" y="322334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Xác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định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tác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phẩm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truyện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mục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đích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viết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người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đọc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Bản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với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gì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ai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Từ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đó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xác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định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nội</a:t>
            </a:r>
            <a:r>
              <a:rPr lang="en-US" dirty="0">
                <a:latin typeface="Times New Roman"/>
                <a:ea typeface="Times New Roman"/>
              </a:rPr>
              <a:t> dung,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phù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hợp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645" y="459273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Thu </a:t>
            </a:r>
            <a:r>
              <a:rPr lang="en-US" b="1" dirty="0" err="1">
                <a:latin typeface="Times New Roman"/>
                <a:ea typeface="Times New Roman"/>
              </a:rPr>
              <a:t>thập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tài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liệu</a:t>
            </a:r>
            <a:r>
              <a:rPr lang="en-US" b="1" dirty="0">
                <a:latin typeface="Times New Roman"/>
                <a:ea typeface="Times New Roman"/>
              </a:rPr>
              <a:t>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Để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thập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đến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như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chí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sách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khảo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phỏng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vấn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chuyên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trình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</a:rPr>
              <a:t>...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đánh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giá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mức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 tin </a:t>
            </a:r>
            <a:r>
              <a:rPr lang="en-US" dirty="0" err="1">
                <a:latin typeface="Times New Roman"/>
                <a:ea typeface="Times New Roman"/>
              </a:rPr>
              <a:t>cậy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bằng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</a:rPr>
              <a:t>? Ai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giả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Đơn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vị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công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...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9959" y="1321275"/>
            <a:ext cx="24102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</a:rPr>
              <a:t> 1: </a:t>
            </a:r>
            <a:r>
              <a:rPr lang="en-US" b="1" u="sng" dirty="0" err="1">
                <a:latin typeface="Times New Roman"/>
                <a:ea typeface="Times New Roman"/>
              </a:rPr>
              <a:t>Chuẩn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bị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viết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825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22" y="153748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3709" y="459482"/>
            <a:ext cx="43639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lvl="0" algn="just">
              <a:lnSpc>
                <a:spcPts val="18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Bước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Tìm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lập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dàn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ý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8279" y="105588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solidFill>
                  <a:prstClr val="black"/>
                </a:solidFill>
                <a:latin typeface="Times New Roman"/>
                <a:ea typeface="Times New Roman"/>
              </a:rPr>
              <a:t>Tìm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 ý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xử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tư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liệu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thập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thảo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tưởng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trả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hỏi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dự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tính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trích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dẫn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cước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chú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tiện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phi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sử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Times New Roman"/>
              </a:rPr>
              <a:t>dụng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2728809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dirty="0" err="1">
                <a:latin typeface="Times New Roman"/>
                <a:ea typeface="Times New Roman"/>
              </a:rPr>
              <a:t>Lập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dàn</a:t>
            </a:r>
            <a:r>
              <a:rPr lang="en-US" b="1" dirty="0">
                <a:latin typeface="Times New Roman"/>
                <a:ea typeface="Times New Roman"/>
              </a:rPr>
              <a:t> ý: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</a:rPr>
              <a:t>Từ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ý </a:t>
            </a:r>
            <a:r>
              <a:rPr lang="en-US" dirty="0" err="1">
                <a:latin typeface="Times New Roman"/>
                <a:ea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tìm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bạn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sắp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xếp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ý </a:t>
            </a:r>
            <a:r>
              <a:rPr lang="en-US" dirty="0" err="1">
                <a:latin typeface="Times New Roman"/>
                <a:ea typeface="Times New Roman"/>
              </a:rPr>
              <a:t>đảm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bảo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bố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cáo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mục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diễn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rõ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ràng-loogic</a:t>
            </a:r>
            <a:r>
              <a:rPr lang="en-US" dirty="0">
                <a:latin typeface="Times New Roman"/>
                <a:ea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cùng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hướng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về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sáng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tỏ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nghiên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cứu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085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22" y="153748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8363" y="297899"/>
            <a:ext cx="18396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</a:rPr>
              <a:t> 3: </a:t>
            </a:r>
            <a:r>
              <a:rPr lang="en-US" b="1" u="sng" dirty="0" err="1">
                <a:latin typeface="Times New Roman"/>
                <a:ea typeface="Times New Roman"/>
              </a:rPr>
              <a:t>Viết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bài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814" y="90251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theo các bước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84422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</a:rPr>
              <a:t>Bài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mẫu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tham</a:t>
            </a:r>
            <a:r>
              <a:rPr lang="en-US" b="1" u="sng" dirty="0"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</a:rPr>
              <a:t>khảo</a:t>
            </a:r>
            <a:r>
              <a:rPr lang="en-US" b="1" u="sng" dirty="0">
                <a:latin typeface="Times New Roman"/>
                <a:ea typeface="Times New Roman"/>
              </a:rPr>
              <a:t>:</a:t>
            </a:r>
            <a:endParaRPr lang="en-US" sz="1600" dirty="0">
              <a:latin typeface="Times New Roman"/>
              <a:ea typeface="Times New Roman"/>
            </a:endParaRPr>
          </a:p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b="1" dirty="0">
                <a:latin typeface="Times New Roman"/>
                <a:ea typeface="Times New Roman"/>
              </a:rPr>
              <a:t>GIỮ GÌN VÀ PHÁT HUY BẢN SẮC VĂN HÓA DÂN TỘC MƯỜNG TRONG QUÁ TRÌNH PHÁT TRIỂN KINH TẾ THỜI KỲ HỘI NHẬP QUỐC TẾ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427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6089" y="224309"/>
            <a:ext cx="31380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Bước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4: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Xem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sửa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44" name="Picture 43" descr="Soạn bài Viết báo cáo kết quả nghiên cứu có sử dụng trích dẫn, cước chú và phương tiện hỗ trợ | Hay nhất Soạn văn 10 Chân trời sáng tạo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28737"/>
            <a:ext cx="581025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70460" y="66722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xong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1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427215" y="-373660"/>
            <a:ext cx="6834230" cy="6834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3949466" y="1421536"/>
            <a:ext cx="4377238" cy="324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>
                <a:latin typeface="Times New Roman"/>
                <a:ea typeface="Times New Roman"/>
                <a:cs typeface="Arial"/>
              </a:rPr>
              <a:t>Theo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ta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thường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tình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huống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nào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sau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Arial"/>
              </a:rPr>
              <a:t>đây</a:t>
            </a:r>
            <a:r>
              <a:rPr lang="en-US" sz="3200" i="1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14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74" y="79647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BFDF1-20E4-F08C-7058-57D5554D0913}"/>
              </a:ext>
            </a:extLst>
          </p:cNvPr>
          <p:cNvSpPr txBox="1"/>
          <p:nvPr/>
        </p:nvSpPr>
        <p:spPr>
          <a:xfrm>
            <a:off x="2741102" y="1651059"/>
            <a:ext cx="5295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i="1" dirty="0" smtClean="0">
                <a:latin typeface="Times New Roman"/>
                <a:ea typeface="Arial"/>
              </a:rPr>
              <a:t>Nét </a:t>
            </a:r>
            <a:r>
              <a:rPr lang="vi-VN" sz="2800" i="1" dirty="0">
                <a:latin typeface="Times New Roman"/>
                <a:ea typeface="Arial"/>
              </a:rPr>
              <a:t>độc đáo của chợ nổi Ngã Năm</a:t>
            </a:r>
            <a:r>
              <a:rPr lang="en-US" sz="2800" i="1" dirty="0">
                <a:latin typeface="Times New Roman"/>
                <a:ea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59CB5A-5156-AA61-A25A-FB0C190CE1C6}"/>
              </a:ext>
            </a:extLst>
          </p:cNvPr>
          <p:cNvSpPr txBox="1"/>
          <p:nvPr/>
        </p:nvSpPr>
        <p:spPr>
          <a:xfrm>
            <a:off x="4519569" y="113522"/>
            <a:ext cx="3517084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0203B8-D241-392F-B0CE-D587A10D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222" l="9778" r="90667">
                        <a14:foregroundMark x1="38222" y1="6667" x2="38222" y2="6667"/>
                        <a14:foregroundMark x1="38222" y1="6667" x2="38222" y2="6667"/>
                        <a14:foregroundMark x1="30222" y1="7556" x2="30222" y2="7556"/>
                        <a14:foregroundMark x1="29778" y1="7111" x2="29778" y2="7111"/>
                        <a14:foregroundMark x1="87556" y1="21778" x2="87556" y2="21778"/>
                        <a14:foregroundMark x1="87556" y1="21778" x2="87556" y2="21778"/>
                        <a14:foregroundMark x1="87556" y1="21778" x2="91111" y2="26667"/>
                        <a14:foregroundMark x1="90222" y1="25778" x2="90222" y2="25778"/>
                        <a14:foregroundMark x1="47556" y1="93333" x2="47556" y2="93333"/>
                        <a14:foregroundMark x1="44889" y1="94222" x2="44889" y2="9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128" y="1349076"/>
            <a:ext cx="3405800" cy="340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9122" y="1004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  <a:cs typeface="Arial"/>
              </a:rPr>
              <a:t>Hoạt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động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tìm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ý,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lập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dàn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ý,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(ở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nhà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92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A4C4D0-C248-5CD3-50B2-107698FF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47075" y="-645417"/>
            <a:ext cx="5264703" cy="671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76FDC4-26AC-9630-24F0-1CB858845773}"/>
              </a:ext>
            </a:extLst>
          </p:cNvPr>
          <p:cNvSpPr txBox="1"/>
          <p:nvPr/>
        </p:nvSpPr>
        <p:spPr>
          <a:xfrm>
            <a:off x="1460962" y="1721164"/>
            <a:ext cx="3842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8D7D9A-47E7-28D1-0C08-D9CA1355962A}"/>
              </a:ext>
            </a:extLst>
          </p:cNvPr>
          <p:cNvSpPr txBox="1"/>
          <p:nvPr/>
        </p:nvSpPr>
        <p:spPr>
          <a:xfrm>
            <a:off x="4264522" y="266725"/>
            <a:ext cx="4334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FCB7FF-93EA-AF92-F908-E5FDDCE2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731471" y="947880"/>
            <a:ext cx="5264703" cy="671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D306CF-0C57-2F3A-E772-6DF4597D9063}"/>
              </a:ext>
            </a:extLst>
          </p:cNvPr>
          <p:cNvSpPr txBox="1"/>
          <p:nvPr/>
        </p:nvSpPr>
        <p:spPr>
          <a:xfrm>
            <a:off x="6645358" y="3314461"/>
            <a:ext cx="3842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7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530661" y="914250"/>
            <a:ext cx="9543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 TẤT CẢ QUÝ THẦY CÔ CÙNG CÁC EM HỌC SINH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2604"/>
              </p:ext>
            </p:extLst>
          </p:nvPr>
        </p:nvGraphicFramePr>
        <p:xfrm>
          <a:off x="3082392" y="809328"/>
          <a:ext cx="5428403" cy="45065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17"/>
                <a:gridCol w="4342979"/>
                <a:gridCol w="45117"/>
                <a:gridCol w="429452"/>
                <a:gridCol w="514858"/>
                <a:gridCol w="50880"/>
              </a:tblGrid>
              <a:tr h="79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21024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r>
                        <a:rPr lang="vi-VN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THẺ</a:t>
                      </a:r>
                      <a:r>
                        <a:rPr lang="vi-VN" sz="1300" b="1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vi-VN" sz="1300" b="1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0800" algn="just">
                        <a:lnSpc>
                          <a:spcPct val="11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em,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thường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viết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báo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cáo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nghiên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tình</a:t>
                      </a:r>
                      <a:r>
                        <a:rPr lang="vi-VN" sz="1300" i="1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huống nào sau đây?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44040" marR="183134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Tình </a:t>
                      </a:r>
                      <a:r>
                        <a:rPr lang="vi-VN" sz="1300" b="1" spc="-1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huống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922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spc="-25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7470" algn="just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vi-VN" sz="1300" b="1" spc="-1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 lại nội dung chuyến tham quan di tích lịch sử ở địa phương cho các bạn trong lớp.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marR="3556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tìm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vấn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đề:</a:t>
                      </a:r>
                      <a:r>
                        <a:rPr lang="vi-VN" sz="13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độc,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mạng</a:t>
                      </a:r>
                      <a:r>
                        <a:rPr lang="vi-VN" sz="1300" i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xã hội – thực trạng và giải pháp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 một buổi sinh hoạt chuyên đề của câu lạc bộ Tin học trong nhà trường.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giám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trường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giải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vi-VN" sz="13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khuyến khích học sinh tham gia các hoạt động ngoại khoá.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350">
                <a:tc gridSpan="3">
                  <a:txBody>
                    <a:bodyPr/>
                    <a:lstStyle/>
                    <a:p>
                      <a:pPr marL="50165" marR="36195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vi-VN" sz="1300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vi-VN" sz="13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quả:</a:t>
                      </a:r>
                      <a:r>
                        <a:rPr lang="vi-VN" sz="1300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Tìm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vi-VN" sz="1300" i="1" spc="-4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dao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Nam</a:t>
                      </a:r>
                      <a:r>
                        <a:rPr lang="vi-VN" sz="1300" i="1" spc="-4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Bộ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để tham gia cuộc thi giới thiệu về văn học địa phương do thư viện trường tổ chức.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858">
                <a:tc gridSpan="3">
                  <a:txBody>
                    <a:bodyPr/>
                    <a:lstStyle/>
                    <a:p>
                      <a:pPr marL="50165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Viết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hoạch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vi-VN" sz="13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13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nghiệp.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01">
                <a:tc gridSpan="3">
                  <a:txBody>
                    <a:bodyPr/>
                    <a:lstStyle/>
                    <a:p>
                      <a:pPr marL="50165" algn="just">
                        <a:lnSpc>
                          <a:spcPct val="113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Thuyết minh về một lễ hội văn hoá ở địa phương để giới thiệu với bạn bè bốn phương hoặc khách du lịch.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28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2142575" y="-12062"/>
            <a:ext cx="759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CEF8CF-A715-7490-A558-1BFCC9EFBC8A}"/>
              </a:ext>
            </a:extLst>
          </p:cNvPr>
          <p:cNvSpPr txBox="1"/>
          <p:nvPr/>
        </p:nvSpPr>
        <p:spPr>
          <a:xfrm>
            <a:off x="1212251" y="861109"/>
            <a:ext cx="9967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vi-VN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CÁO KẾT QUẢ NGHIÊN CỨU </a:t>
            </a:r>
            <a:r>
              <a:rPr lang="en-US" sz="5400" b="1" dirty="0" smtClean="0">
                <a:latin typeface="Times New Roman"/>
                <a:ea typeface="Calibri"/>
              </a:rPr>
              <a:t>CÓ </a:t>
            </a:r>
            <a:r>
              <a:rPr lang="en-US" sz="5400" b="1" dirty="0">
                <a:latin typeface="Times New Roman"/>
                <a:ea typeface="Calibri"/>
              </a:rPr>
              <a:t>SỬ DỤNG TRÍCH DẪN, CƯỚC CHÚ VÀ PHƯƠNG TIỆN HỖ TRỢ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về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070069" y="-2443731"/>
            <a:ext cx="7504302" cy="11644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497027" y="423305"/>
            <a:ext cx="9143999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431800" algn="l"/>
              </a:tabLst>
            </a:pPr>
            <a:r>
              <a:rPr lang="en-US" sz="3200" b="1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khung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tin (SGK/ tr. 96)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thực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:</a:t>
            </a:r>
            <a:endParaRPr lang="en-US" sz="3200" b="1" dirty="0">
              <a:ea typeface="Calibri"/>
              <a:cs typeface="Arial"/>
            </a:endParaRPr>
          </a:p>
          <a:p>
            <a:pPr>
              <a:lnSpc>
                <a:spcPts val="825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là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Khi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viết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cần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đảm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bảo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Bố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cục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báo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cáo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kết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quả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nghiên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cứu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gồm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mấy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phần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kể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?</a:t>
            </a:r>
            <a:endParaRPr lang="en-US" sz="3200" dirty="0">
              <a:ea typeface="Calibri"/>
              <a:cs typeface="Arial"/>
            </a:endParaRPr>
          </a:p>
          <a:p>
            <a:pPr>
              <a:lnSpc>
                <a:spcPts val="770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  <a:p>
            <a:pPr marL="31750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Nêu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ít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nhất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một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điều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chưa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rõ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về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tin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(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nếu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Arial"/>
              </a:rPr>
              <a:t>có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).</a:t>
            </a:r>
            <a:endParaRPr lang="en-US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24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4980965" y="89828"/>
            <a:ext cx="267818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7419" y="2364946"/>
            <a:ext cx="836177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 smtClean="0">
                <a:latin typeface="Times New Roman"/>
                <a:ea typeface="Times New Roman"/>
              </a:rPr>
              <a:t>   </a:t>
            </a:r>
            <a:r>
              <a:rPr lang="en-US" sz="3200" dirty="0" err="1" smtClean="0">
                <a:latin typeface="Times New Roman"/>
                <a:ea typeface="Times New Roman"/>
              </a:rPr>
              <a:t>Bài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viết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báo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nghiên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cứu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là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kiểu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bài</a:t>
            </a:r>
            <a:endParaRPr lang="vi-VN" sz="32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bày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phương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pháp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dữ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liệu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và</a:t>
            </a:r>
            <a:endParaRPr lang="vi-VN" sz="32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một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quá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trình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nghiên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cứu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T8,19VIẾT</Template>
  <TotalTime>198</TotalTime>
  <Words>1755</Words>
  <Application>Microsoft Office PowerPoint</Application>
  <PresentationFormat>Custom</PresentationFormat>
  <Paragraphs>227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20</cp:revision>
  <dcterms:created xsi:type="dcterms:W3CDTF">2022-07-29T13:08:36Z</dcterms:created>
  <dcterms:modified xsi:type="dcterms:W3CDTF">2022-08-30T00:25:02Z</dcterms:modified>
</cp:coreProperties>
</file>