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2" r:id="rId8"/>
    <p:sldId id="294" r:id="rId9"/>
    <p:sldId id="263" r:id="rId10"/>
    <p:sldId id="266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6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61C1-A073-9FBD-FEDC-AD70EFA24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57031-257D-F8EA-CD74-438CC27FA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7BA8F-95EF-E511-ADB2-CD6B1530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84802-16F2-7F4C-281A-0CC7EBA0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1AE7F-A96A-1422-0AD8-BE4354B1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4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2C3DF-50D6-E6AB-0989-83721230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21CD4-770F-E30C-D3A9-E60CED047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3CB07-7C4E-5CD5-A3B4-DC5B6313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50A63-7917-EC32-DB36-494915C0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EB1D4-BCB4-C533-CD87-F69FF9B4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41AAB-0DE9-EC6A-B38D-6FA60B2AF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79E7E-4A14-4B82-5EC2-682B37D07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B2005-767B-B7F9-D5ED-12FC43C1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5CCDA-9254-A178-134A-2C618688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40306-D2D7-370A-9E2A-8EDFAF7F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B2C4-8B7E-E9C7-ADA1-36C3EDDA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3AA80-7E89-0F92-987B-7D4318E7C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B7A55-4917-C5DB-3AB5-892D7DB53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539A7-86CD-DCBB-A379-9CEEE7AE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DEA6B-26C5-F673-6683-93B8E1D4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1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BA61-AF2D-2590-ECD9-0CEDF2FA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33EC6-4B04-3E6E-6B7D-D1CD7D542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694B1-E36B-6E0A-F6D3-C5DBEE5C6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660E8-DCC1-A314-B823-156D6FC6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ED5C-CE6F-7AEB-CFD2-D3BF3B2C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1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B9BE-1DD2-99E5-AF19-3A1EB6217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1A3DA-2B70-9105-419E-E34750146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6240A-39F9-20ED-E169-D3D8B3BDB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500F2-CCC4-A622-BA7E-822D5B5E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14A08-49B5-83D7-7E9A-B871B0E1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4B6D2-D70C-6690-4392-4E044EB8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8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16F7-EA5F-A3EF-349D-22BA028A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8015C-9101-4DA6-E753-4F369563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745AF-59AF-7474-4A4C-8660E5598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48D9F-B135-2730-663A-EA849B9E8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8B1576-2AFD-CAB1-16B4-80B43D2AB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9E719D-97D5-2A83-3E3D-85D4EA13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C1B4F8-B42C-D347-8A75-1BB8C0A4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5A42A-6442-5DE9-3C6E-AA0C5288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2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476D-D2C5-AD35-A076-58458C63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77F2F-B440-5BCB-BCD7-AB26196D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63985-797A-D579-B0E1-0D89CE37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3AF21-A7FF-7467-B2ED-7D1CD423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0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F77CE-AD1F-D5AB-53D9-D647AD34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E1F2C-C727-2535-5B88-01AA9289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CBEF8-2B04-37DA-1BB4-0DA17351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4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09A8-D3B6-6C37-2AD7-309BA31F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E75D-0199-3354-B9C8-05B37A916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D6CA0-0083-C359-202E-A0A94C783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3D1727-C779-F9DE-E7F4-5A4F10B7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38BE8-CD56-B565-10B0-3ECC3E60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B52BF-7DEA-A8B6-756A-D1BF7E85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0659-87FE-BA63-9CFB-25AF53BD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56FF5-BC93-5711-4292-B3063E9F1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73A60-4122-3F82-DDA2-6C9A815AA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68879-3969-B641-49CA-CF910B2E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86E7-2814-496F-84D9-5E9008C63A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7170C-21D5-A036-301E-1C5E1169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F7A68-667C-8206-7D52-6C7EC7C3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E2DFC-F3AF-CC84-ADF4-9B5F557E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80E3D-625D-AF15-6975-89C69C97D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E07DA-82FA-FCCC-D4EC-904FF5C327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86E7-2814-496F-84D9-5E9008C63ACD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C4CBC-7CB6-EEB9-E5A8-99957F4C1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7DD6D-B299-8515-A15C-66CB262C4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F6F4-077D-4FA1-AEC1-61485DA11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EC91BA-3A4B-1EC1-E3B6-0C030665E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83" y="703163"/>
            <a:ext cx="2541086" cy="3804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1BBED3-8B25-28F5-4B46-2AEB08854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766">
            <a:off x="8559613" y="2241072"/>
            <a:ext cx="2686597" cy="3776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584A4D-9234-E048-F940-38D46D9FCF46}"/>
              </a:ext>
            </a:extLst>
          </p:cNvPr>
          <p:cNvSpPr txBox="1"/>
          <p:nvPr/>
        </p:nvSpPr>
        <p:spPr>
          <a:xfrm>
            <a:off x="1959137" y="1209106"/>
            <a:ext cx="2200166" cy="40408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NHỮNG 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DI 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SẢN 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VĂN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HOÁ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E6B392-1DBF-2AE9-F5B8-9B0E1663F3F5}"/>
              </a:ext>
            </a:extLst>
          </p:cNvPr>
          <p:cNvSpPr/>
          <p:nvPr/>
        </p:nvSpPr>
        <p:spPr>
          <a:xfrm>
            <a:off x="626825" y="2752542"/>
            <a:ext cx="1684421" cy="6764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BÀI 4</a:t>
            </a:r>
          </a:p>
        </p:txBody>
      </p:sp>
    </p:spTree>
    <p:extLst>
      <p:ext uri="{BB962C8B-B14F-4D97-AF65-F5344CB8AC3E}">
        <p14:creationId xmlns:p14="http://schemas.microsoft.com/office/powerpoint/2010/main" val="331883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2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C349CB-5F36-2B89-BAA4-77055C83F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15481"/>
              </p:ext>
            </p:extLst>
          </p:nvPr>
        </p:nvGraphicFramePr>
        <p:xfrm>
          <a:off x="486117" y="1146879"/>
          <a:ext cx="11219766" cy="483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tình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huống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Câu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trả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tiếp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của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HS.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vi-VN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Trong tình huống nào sau đây, chúng ta cần viết bài báo cáo kết quả nghiên cứu?</a:t>
                      </a:r>
                      <a:endParaRPr lang="en-US" sz="2500" u="none" strike="noStrike" kern="1200" dirty="0">
                        <a:solidFill>
                          <a:srgbClr val="0070C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trực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tiếp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ý.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giới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thiệu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kiểu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896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4BDE7D-2B8A-76FD-AC12-0A9AED420577}"/>
              </a:ext>
            </a:extLst>
          </p:cNvPr>
          <p:cNvSpPr txBox="1"/>
          <p:nvPr/>
        </p:nvSpPr>
        <p:spPr>
          <a:xfrm>
            <a:off x="142376" y="0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4F1C1-E3A9-493D-41A8-DA9B16D5DC2C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9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C3E54A-FE06-0326-DB21-D18C03EE1620}"/>
              </a:ext>
            </a:extLst>
          </p:cNvPr>
          <p:cNvSpPr txBox="1"/>
          <p:nvPr/>
        </p:nvSpPr>
        <p:spPr>
          <a:xfrm>
            <a:off x="142376" y="0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343C7-F18A-C011-ADA5-C46A0EB60214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C2ECB-2816-121F-082B-C8887D0860AF}"/>
              </a:ext>
            </a:extLst>
          </p:cNvPr>
          <p:cNvSpPr txBox="1"/>
          <p:nvPr/>
        </p:nvSpPr>
        <p:spPr>
          <a:xfrm>
            <a:off x="802105" y="1463301"/>
            <a:ext cx="10587790" cy="40668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  <a:tabLst>
                <a:tab pos="347345" algn="l"/>
              </a:tabLst>
            </a:pPr>
            <a:r>
              <a:rPr lang="vi-VN" sz="2500" b="1" u="none" strike="noStrike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Trong tình huống nào sau đây, chúng ta cần viết bài báo cáo kết quả nghiên cứu?</a:t>
            </a:r>
            <a:endParaRPr lang="en-US" sz="2500" b="1" u="none" strike="noStrike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347345" algn="l"/>
              </a:tabLst>
            </a:pPr>
            <a:r>
              <a:rPr lang="vi-VN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Trình bày kết quả của việc tìm hiểu về </a:t>
            </a:r>
            <a:r>
              <a:rPr lang="vi-VN" sz="2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imes New Roman" panose="02020603050405020304" pitchFamily="18" charset="0"/>
              </a:rPr>
              <a:t>Thực trạng học trực tuyến của học sinh THPT tại TP.HCM</a:t>
            </a:r>
            <a:r>
              <a:rPr lang="vi-VN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. </a:t>
            </a:r>
            <a:endParaRPr lang="en-US" sz="25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347345" algn="l"/>
              </a:tabLst>
            </a:pPr>
            <a:r>
              <a:rPr lang="vi-VN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Trình bày những cảm xúc, ấn tượng của bản thân về việc học trực tuyến trong năm học vừa qua. </a:t>
            </a:r>
            <a:endParaRPr lang="en-US" sz="25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347345" algn="l"/>
              </a:tabLst>
            </a:pP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…</a:t>
            </a:r>
            <a:endParaRPr lang="en-US" sz="25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9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86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C349CB-5F36-2B89-BAA4-77055C83F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27806"/>
              </p:ext>
            </p:extLst>
          </p:nvPr>
        </p:nvGraphicFramePr>
        <p:xfrm>
          <a:off x="486117" y="1146879"/>
          <a:ext cx="11219766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khái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yêu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bố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cục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Câu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trả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nhân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qua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phiếu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/ 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03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trắc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nghiệm</a:t>
                      </a:r>
                      <a:endParaRPr lang="en-US" sz="2500" u="none" strike="noStrike" kern="1200" dirty="0">
                        <a:solidFill>
                          <a:srgbClr val="0070C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phiếu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/ form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>
                          <a:latin typeface="Montserrat" panose="00000500000000000000" pitchFamily="2" charset="0"/>
                        </a:rPr>
                        <a:t>HS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trả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nhân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sơ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đồ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tư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duy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8960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64F1C1-E3A9-493D-41A8-DA9B16D5DC2C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26C46C-D262-EFE3-EECD-5DB5F79E1B45}"/>
              </a:ext>
            </a:extLst>
          </p:cNvPr>
          <p:cNvSpPr txBox="1"/>
          <p:nvPr/>
        </p:nvSpPr>
        <p:spPr>
          <a:xfrm>
            <a:off x="0" y="0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50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FA76DC-CE7C-E98E-B591-A876EFE206DC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8463E-ABC4-F7CA-F587-EC179FAB7DB5}"/>
              </a:ext>
            </a:extLst>
          </p:cNvPr>
          <p:cNvSpPr txBox="1"/>
          <p:nvPr/>
        </p:nvSpPr>
        <p:spPr>
          <a:xfrm>
            <a:off x="0" y="0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0E5D3-213E-79C9-649A-74BA97D79DA2}"/>
              </a:ext>
            </a:extLst>
          </p:cNvPr>
          <p:cNvSpPr txBox="1"/>
          <p:nvPr/>
        </p:nvSpPr>
        <p:spPr>
          <a:xfrm>
            <a:off x="-433135" y="1420501"/>
            <a:ext cx="12063662" cy="4016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algn="just">
              <a:lnSpc>
                <a:spcPct val="115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CHÍNH XÁC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bẳng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D/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4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FA76DC-CE7C-E98E-B591-A876EFE206DC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8463E-ABC4-F7CA-F587-EC179FAB7DB5}"/>
              </a:ext>
            </a:extLst>
          </p:cNvPr>
          <p:cNvSpPr txBox="1"/>
          <p:nvPr/>
        </p:nvSpPr>
        <p:spPr>
          <a:xfrm>
            <a:off x="0" y="0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0E5D3-213E-79C9-649A-74BA97D79DA2}"/>
              </a:ext>
            </a:extLst>
          </p:cNvPr>
          <p:cNvSpPr txBox="1"/>
          <p:nvPr/>
        </p:nvSpPr>
        <p:spPr>
          <a:xfrm>
            <a:off x="-335815" y="1292164"/>
            <a:ext cx="12351353" cy="3984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b="1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cước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               D/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Trích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dẫn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danh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mục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tài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liệu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tham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khảo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đúng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quy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cách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3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FA76DC-CE7C-E98E-B591-A876EFE206DC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8463E-ABC4-F7CA-F587-EC179FAB7DB5}"/>
              </a:ext>
            </a:extLst>
          </p:cNvPr>
          <p:cNvSpPr txBox="1"/>
          <p:nvPr/>
        </p:nvSpPr>
        <p:spPr>
          <a:xfrm>
            <a:off x="0" y="0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0E5D3-213E-79C9-649A-74BA97D79DA2}"/>
              </a:ext>
            </a:extLst>
          </p:cNvPr>
          <p:cNvSpPr txBox="1"/>
          <p:nvPr/>
        </p:nvSpPr>
        <p:spPr>
          <a:xfrm>
            <a:off x="-433135" y="1211954"/>
            <a:ext cx="12063662" cy="489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CHÍNH XÁC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500" b="1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A/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B/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C/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800"/>
              </a:spcAft>
            </a:pP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D/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500" i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27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b="1" i="1" dirty="0">
              <a:solidFill>
                <a:srgbClr val="FF000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7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C349CB-5F36-2B89-BAA4-77055C83F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141108"/>
              </p:ext>
            </p:extLst>
          </p:nvPr>
        </p:nvGraphicFramePr>
        <p:xfrm>
          <a:off x="486117" y="1146879"/>
          <a:ext cx="11219766" cy="559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Phân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tích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ngữ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tham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khảo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rút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hoạch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Câu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trả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qua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phiếu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học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tập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số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2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theo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4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người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tham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khảo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chiếu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yêu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hỏi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SGK/ tr.99 –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Rút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hoạch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phiếu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vi-VN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Mỗi nhóm trình bày một câu hỏi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; c</a:t>
                      </a:r>
                      <a:r>
                        <a:rPr lang="vi-VN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ác nhóm khác bổ sung, nhận xét.</a:t>
                      </a:r>
                      <a:endParaRPr lang="en-US" sz="2500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8960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64F1C1-E3A9-493D-41A8-DA9B16D5DC2C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b="1" i="1" dirty="0">
              <a:solidFill>
                <a:srgbClr val="FF000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26C46C-D262-EFE3-EECD-5DB5F79E1B45}"/>
              </a:ext>
            </a:extLst>
          </p:cNvPr>
          <p:cNvSpPr txBox="1"/>
          <p:nvPr/>
        </p:nvSpPr>
        <p:spPr>
          <a:xfrm>
            <a:off x="0" y="0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6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7D420C-6695-B4F1-B617-DC253EEE016C}"/>
              </a:ext>
            </a:extLst>
          </p:cNvPr>
          <p:cNvSpPr txBox="1"/>
          <p:nvPr/>
        </p:nvSpPr>
        <p:spPr>
          <a:xfrm>
            <a:off x="2049779" y="1629340"/>
            <a:ext cx="8092439" cy="66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500" u="sng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 HOẠCH BÀI DẠY KĨ NĂNG VIẾT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DB535B-3ABC-43C0-27DD-ED83F2283B72}"/>
              </a:ext>
            </a:extLst>
          </p:cNvPr>
          <p:cNvSpPr txBox="1"/>
          <p:nvPr/>
        </p:nvSpPr>
        <p:spPr>
          <a:xfrm>
            <a:off x="1325071" y="2598453"/>
            <a:ext cx="9541857" cy="2630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 BÁO CÁO KẾT QUẢ NGHIÊN CỨU</a:t>
            </a:r>
            <a:endParaRPr lang="en-US" sz="3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 SỬ DỤNG TRÍCH DẪN, CƯỚC CHÚ</a:t>
            </a:r>
            <a:endParaRPr lang="en-US" sz="3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VÀ PHƯƠNG TIỆN HỖ TRỢ</a:t>
            </a:r>
            <a:endParaRPr lang="en-US" sz="3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4DFCB-05AE-47A6-9C5A-6830A2A5D98E}"/>
              </a:ext>
            </a:extLst>
          </p:cNvPr>
          <p:cNvSpPr txBox="1"/>
          <p:nvPr/>
        </p:nvSpPr>
        <p:spPr>
          <a:xfrm>
            <a:off x="3718364" y="5702320"/>
            <a:ext cx="4992703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</a:pP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02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500" b="1" dirty="0"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0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F4BADE-2A21-0BE2-FD6A-71293DE1A56F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b="1" i="0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b="1" i="1" dirty="0">
              <a:solidFill>
                <a:srgbClr val="FF000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87186-4BE4-4773-C3E3-D9F0AB1E71B5}"/>
              </a:ext>
            </a:extLst>
          </p:cNvPr>
          <p:cNvSpPr txBox="1"/>
          <p:nvPr/>
        </p:nvSpPr>
        <p:spPr>
          <a:xfrm>
            <a:off x="0" y="0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7AED56-5FDE-1D71-A6BF-995FE00BD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33373"/>
              </p:ext>
            </p:extLst>
          </p:nvPr>
        </p:nvGraphicFramePr>
        <p:xfrm>
          <a:off x="769185" y="1852948"/>
          <a:ext cx="10989678" cy="470344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46170">
                  <a:extLst>
                    <a:ext uri="{9D8B030D-6E8A-4147-A177-3AD203B41FA5}">
                      <a16:colId xmlns:a16="http://schemas.microsoft.com/office/drawing/2014/main" val="1267917211"/>
                    </a:ext>
                  </a:extLst>
                </a:gridCol>
                <a:gridCol w="3046550">
                  <a:extLst>
                    <a:ext uri="{9D8B030D-6E8A-4147-A177-3AD203B41FA5}">
                      <a16:colId xmlns:a16="http://schemas.microsoft.com/office/drawing/2014/main" val="1299013435"/>
                    </a:ext>
                  </a:extLst>
                </a:gridCol>
                <a:gridCol w="2333103">
                  <a:extLst>
                    <a:ext uri="{9D8B030D-6E8A-4147-A177-3AD203B41FA5}">
                      <a16:colId xmlns:a16="http://schemas.microsoft.com/office/drawing/2014/main" val="2859726476"/>
                    </a:ext>
                  </a:extLst>
                </a:gridCol>
                <a:gridCol w="4663855">
                  <a:extLst>
                    <a:ext uri="{9D8B030D-6E8A-4147-A177-3AD203B41FA5}">
                      <a16:colId xmlns:a16="http://schemas.microsoft.com/office/drawing/2014/main" val="21443484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TT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TIÊU CHÍ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ĐẠT</a:t>
                      </a: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/CHƯA ĐẠT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(Câu 1)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THU HOẠCH VỀ CÁCH VIẾT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(Câu 2 -&gt; Câu 7)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9884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1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Nhan đề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0408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2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Tóm tắt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6742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3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Cơ sở lí thuyết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265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4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Kết quả nghiên cứu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602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5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Kết luận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7608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6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Tài liệu tham khảo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070569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1A9193-31D1-7F0C-0FFF-2D7C88DB3560}"/>
              </a:ext>
            </a:extLst>
          </p:cNvPr>
          <p:cNvSpPr txBox="1"/>
          <p:nvPr/>
        </p:nvSpPr>
        <p:spPr>
          <a:xfrm>
            <a:off x="4604084" y="1179608"/>
            <a:ext cx="37378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Montserrat" panose="00000500000000000000" pitchFamily="2" charset="0"/>
              </a:rPr>
              <a:t>PHIẾU HỌC TẬP SỐ 2</a:t>
            </a:r>
          </a:p>
        </p:txBody>
      </p:sp>
    </p:spTree>
    <p:extLst>
      <p:ext uri="{BB962C8B-B14F-4D97-AF65-F5344CB8AC3E}">
        <p14:creationId xmlns:p14="http://schemas.microsoft.com/office/powerpoint/2010/main" val="318194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23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C349CB-5F36-2B89-BAA4-77055C83F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649012"/>
              </p:ext>
            </p:extLst>
          </p:nvPr>
        </p:nvGraphicFramePr>
        <p:xfrm>
          <a:off x="486117" y="1165941"/>
          <a:ext cx="11219766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Khái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quát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quy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lập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văn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bản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Câu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trả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qua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phiếu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học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tập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số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3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theo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4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người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quy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SGK/ tr. 100 -&gt; tr. 102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điền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tin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bảng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u="none" strike="noStrike" kern="1200" dirty="0">
                        <a:solidFill>
                          <a:srgbClr val="0070C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phiếu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vi-VN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Mỗi nhóm trình bày một câu hỏi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; c</a:t>
                      </a:r>
                      <a:r>
                        <a:rPr lang="vi-VN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ác nhóm khác bổ sung, nhận xét.</a:t>
                      </a:r>
                      <a:endParaRPr lang="en-US" sz="2500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8960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64F1C1-E3A9-493D-41A8-DA9B16D5DC2C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26C46C-D262-EFE3-EECD-5DB5F79E1B45}"/>
              </a:ext>
            </a:extLst>
          </p:cNvPr>
          <p:cNvSpPr txBox="1"/>
          <p:nvPr/>
        </p:nvSpPr>
        <p:spPr>
          <a:xfrm>
            <a:off x="0" y="0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00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5A6BCA-1559-0E9F-57C2-59473DE17722}"/>
              </a:ext>
            </a:extLst>
          </p:cNvPr>
          <p:cNvSpPr txBox="1"/>
          <p:nvPr/>
        </p:nvSpPr>
        <p:spPr>
          <a:xfrm>
            <a:off x="386080" y="479979"/>
            <a:ext cx="1150112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F63D1-E834-B827-993E-9CCCC49CF604}"/>
              </a:ext>
            </a:extLst>
          </p:cNvPr>
          <p:cNvSpPr txBox="1"/>
          <p:nvPr/>
        </p:nvSpPr>
        <p:spPr>
          <a:xfrm>
            <a:off x="0" y="0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28B9F4E-DBA8-0617-88D7-753A67E39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79490"/>
              </p:ext>
            </p:extLst>
          </p:nvPr>
        </p:nvGraphicFramePr>
        <p:xfrm>
          <a:off x="631775" y="1290960"/>
          <a:ext cx="11014794" cy="50399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64616">
                  <a:extLst>
                    <a:ext uri="{9D8B030D-6E8A-4147-A177-3AD203B41FA5}">
                      <a16:colId xmlns:a16="http://schemas.microsoft.com/office/drawing/2014/main" val="3407932443"/>
                    </a:ext>
                  </a:extLst>
                </a:gridCol>
                <a:gridCol w="3825089">
                  <a:extLst>
                    <a:ext uri="{9D8B030D-6E8A-4147-A177-3AD203B41FA5}">
                      <a16:colId xmlns:a16="http://schemas.microsoft.com/office/drawing/2014/main" val="1811382153"/>
                    </a:ext>
                  </a:extLst>
                </a:gridCol>
                <a:gridCol w="3825089">
                  <a:extLst>
                    <a:ext uri="{9D8B030D-6E8A-4147-A177-3AD203B41FA5}">
                      <a16:colId xmlns:a16="http://schemas.microsoft.com/office/drawing/2014/main" val="13681474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QUY TRÌNH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THAO TÁC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NHỮNG ĐIỀU CẦN LƯU Ý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31144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Bước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1: </a:t>
                      </a: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Chuẩn bị viết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Xác định đề tài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34132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Xác định mục đích viết, đối tượng người đọc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5522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Thu thập tư liệu 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93803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Bước 2: </a:t>
                      </a: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Tìm ý và lập dàn ý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Tìm ý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90079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Lập dàn ý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9438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Bước 3: Viết bài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Viết bài theo dàn ý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084779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Bước 3: </a:t>
                      </a: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Xem lại và chỉnh sửa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Xem lại bài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4143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Chỉnh sửa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231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982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31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A8AD01-FF5E-EC80-2848-982176914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30886"/>
              </p:ext>
            </p:extLst>
          </p:nvPr>
        </p:nvGraphicFramePr>
        <p:xfrm>
          <a:off x="486117" y="1165941"/>
          <a:ext cx="11219766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đề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đối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tượng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mục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đích</a:t>
                      </a:r>
                      <a:endParaRPr lang="en-US" sz="2500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Thu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thập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tư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Câu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trả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qua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phiếu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học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tập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số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4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theo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6 – 8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người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Tham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khảo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Điền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tin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phiếu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qua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phiếu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vi-VN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Mỗi nhóm trình bày một câu hỏi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; c</a:t>
                      </a:r>
                      <a:r>
                        <a:rPr lang="vi-VN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ác nhóm khác bổ sung, nhận xét.</a:t>
                      </a:r>
                      <a:endParaRPr lang="en-US" sz="2500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896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B0A257-9AC3-9662-C598-FED0C064C274}"/>
              </a:ext>
            </a:extLst>
          </p:cNvPr>
          <p:cNvSpPr txBox="1"/>
          <p:nvPr/>
        </p:nvSpPr>
        <p:spPr>
          <a:xfrm>
            <a:off x="108438" y="32084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5FD57-9870-6DD5-1BC5-2DCF11C32648}"/>
              </a:ext>
            </a:extLst>
          </p:cNvPr>
          <p:cNvSpPr txBox="1"/>
          <p:nvPr/>
        </p:nvSpPr>
        <p:spPr>
          <a:xfrm>
            <a:off x="403860" y="422001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80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044CB0-5BB5-8871-737F-8F8ACDF30D3E}"/>
              </a:ext>
            </a:extLst>
          </p:cNvPr>
          <p:cNvSpPr txBox="1"/>
          <p:nvPr/>
        </p:nvSpPr>
        <p:spPr>
          <a:xfrm>
            <a:off x="108438" y="32084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B80C0-C76E-F028-724C-C9972FD3E9D4}"/>
              </a:ext>
            </a:extLst>
          </p:cNvPr>
          <p:cNvSpPr txBox="1"/>
          <p:nvPr/>
        </p:nvSpPr>
        <p:spPr>
          <a:xfrm>
            <a:off x="403860" y="535427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6BA27B-3EC2-BE47-4F0F-1575605DF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37494"/>
              </p:ext>
            </p:extLst>
          </p:nvPr>
        </p:nvGraphicFramePr>
        <p:xfrm>
          <a:off x="594017" y="1315261"/>
          <a:ext cx="11003965" cy="48672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790408">
                  <a:extLst>
                    <a:ext uri="{9D8B030D-6E8A-4147-A177-3AD203B41FA5}">
                      <a16:colId xmlns:a16="http://schemas.microsoft.com/office/drawing/2014/main" val="749783885"/>
                    </a:ext>
                  </a:extLst>
                </a:gridCol>
                <a:gridCol w="5678905">
                  <a:extLst>
                    <a:ext uri="{9D8B030D-6E8A-4147-A177-3AD203B41FA5}">
                      <a16:colId xmlns:a16="http://schemas.microsoft.com/office/drawing/2014/main" val="529133295"/>
                    </a:ext>
                  </a:extLst>
                </a:gridCol>
                <a:gridCol w="2534652">
                  <a:extLst>
                    <a:ext uri="{9D8B030D-6E8A-4147-A177-3AD203B41FA5}">
                      <a16:colId xmlns:a16="http://schemas.microsoft.com/office/drawing/2014/main" val="5975388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NỘI DUNG CẦN XÁC ĐỊNH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GỢI Ý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CÂU TRẢ LỜI CỦA NHÓM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853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Xác định đề tài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-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Đề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tài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chọn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là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gì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119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Xác định mục đích viết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- M</a:t>
                      </a: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ục đích viết của bài báo cáo này là gì?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722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Xác định đối tượng người đọc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- </a:t>
                      </a: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Đối tượng đọc bài báo cáo của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 có thể là ai?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1184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Thu thập tư liệu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Tài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liệu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tham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khảo</a:t>
                      </a:r>
                      <a:endParaRPr lang="en-US" sz="2500" u="none" strike="noStrike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Các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phương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tiện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hỗ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trợ</a:t>
                      </a:r>
                      <a:endParaRPr lang="en-US" sz="2500" u="none" strike="noStrike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404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466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044CB0-5BB5-8871-737F-8F8ACDF30D3E}"/>
              </a:ext>
            </a:extLst>
          </p:cNvPr>
          <p:cNvSpPr txBox="1"/>
          <p:nvPr/>
        </p:nvSpPr>
        <p:spPr>
          <a:xfrm>
            <a:off x="108438" y="32084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B80C0-C76E-F028-724C-C9972FD3E9D4}"/>
              </a:ext>
            </a:extLst>
          </p:cNvPr>
          <p:cNvSpPr txBox="1"/>
          <p:nvPr/>
        </p:nvSpPr>
        <p:spPr>
          <a:xfrm>
            <a:off x="403860" y="535427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6BA27B-3EC2-BE47-4F0F-1575605DF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19245"/>
              </p:ext>
            </p:extLst>
          </p:nvPr>
        </p:nvGraphicFramePr>
        <p:xfrm>
          <a:off x="594017" y="1315261"/>
          <a:ext cx="11325266" cy="520382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71884">
                  <a:extLst>
                    <a:ext uri="{9D8B030D-6E8A-4147-A177-3AD203B41FA5}">
                      <a16:colId xmlns:a16="http://schemas.microsoft.com/office/drawing/2014/main" val="749783885"/>
                    </a:ext>
                  </a:extLst>
                </a:gridCol>
                <a:gridCol w="4639927">
                  <a:extLst>
                    <a:ext uri="{9D8B030D-6E8A-4147-A177-3AD203B41FA5}">
                      <a16:colId xmlns:a16="http://schemas.microsoft.com/office/drawing/2014/main" val="529133295"/>
                    </a:ext>
                  </a:extLst>
                </a:gridCol>
                <a:gridCol w="3813455">
                  <a:extLst>
                    <a:ext uri="{9D8B030D-6E8A-4147-A177-3AD203B41FA5}">
                      <a16:colId xmlns:a16="http://schemas.microsoft.com/office/drawing/2014/main" val="5975388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NỘI DUNG CẦN XÁC ĐỊNH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GỢI Ý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CÂU TRẢ LỜI CỦA NHÓM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853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Xác định đề tài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-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Đề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tài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chọn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là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gì</a:t>
                      </a: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?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…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119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Xác định mục đích viết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- M</a:t>
                      </a: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ục đích viết của bài báo cáo này là gì?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vi-VN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ang lại những thông tin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Bày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tỏ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quan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điểm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đưa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nghiên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cứu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722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Xác định đối tượng người đọc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- </a:t>
                      </a: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Đối tượng đọc bài báo cáo của </a:t>
                      </a:r>
                      <a:r>
                        <a:rPr lang="en-US" sz="2500" dirty="0" err="1">
                          <a:effectLst/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 có thể là ai?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vi-VN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ạn bè đồng trang lứa, hoặc thầy cô</a:t>
                      </a:r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1184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>
                          <a:effectLst/>
                          <a:latin typeface="Montserrat" panose="00000500000000000000" pitchFamily="2" charset="0"/>
                        </a:rPr>
                        <a:t>Thu thập tư liệu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Tài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liệu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tham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khảo</a:t>
                      </a:r>
                      <a:endParaRPr lang="en-US" sz="2500" u="none" strike="noStrike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Các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phương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tiện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hỗ</a:t>
                      </a:r>
                      <a:r>
                        <a:rPr lang="en-US" sz="2500" u="none" strike="noStrike" dirty="0"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u="none" strike="noStrike" dirty="0" err="1">
                          <a:effectLst/>
                          <a:latin typeface="Montserrat" panose="00000500000000000000" pitchFamily="2" charset="0"/>
                        </a:rPr>
                        <a:t>trợ</a:t>
                      </a:r>
                      <a:endParaRPr lang="en-US" sz="2500" u="none" strike="noStrike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404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799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D01643-A1BA-BB36-3150-27E479B4C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072715"/>
              </p:ext>
            </p:extLst>
          </p:nvPr>
        </p:nvGraphicFramePr>
        <p:xfrm>
          <a:off x="2037346" y="218875"/>
          <a:ext cx="9914020" cy="25044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27464">
                  <a:extLst>
                    <a:ext uri="{9D8B030D-6E8A-4147-A177-3AD203B41FA5}">
                      <a16:colId xmlns:a16="http://schemas.microsoft.com/office/drawing/2014/main" val="1011311684"/>
                    </a:ext>
                  </a:extLst>
                </a:gridCol>
                <a:gridCol w="1397556">
                  <a:extLst>
                    <a:ext uri="{9D8B030D-6E8A-4147-A177-3AD203B41FA5}">
                      <a16:colId xmlns:a16="http://schemas.microsoft.com/office/drawing/2014/main" val="3041269877"/>
                    </a:ext>
                  </a:extLst>
                </a:gridCol>
                <a:gridCol w="1590835">
                  <a:extLst>
                    <a:ext uri="{9D8B030D-6E8A-4147-A177-3AD203B41FA5}">
                      <a16:colId xmlns:a16="http://schemas.microsoft.com/office/drawing/2014/main" val="2421305429"/>
                    </a:ext>
                  </a:extLst>
                </a:gridCol>
                <a:gridCol w="2334216">
                  <a:extLst>
                    <a:ext uri="{9D8B030D-6E8A-4147-A177-3AD203B41FA5}">
                      <a16:colId xmlns:a16="http://schemas.microsoft.com/office/drawing/2014/main" val="916309223"/>
                    </a:ext>
                  </a:extLst>
                </a:gridCol>
                <a:gridCol w="2363949">
                  <a:extLst>
                    <a:ext uri="{9D8B030D-6E8A-4147-A177-3AD203B41FA5}">
                      <a16:colId xmlns:a16="http://schemas.microsoft.com/office/drawing/2014/main" val="32620840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Số thứ tự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Tên tài liệu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Tên tác giả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Năm xuất bản – Nhà xuất bản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Những ý </a:t>
                      </a:r>
                      <a:endParaRPr lang="en-US" sz="2500"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quan trọng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4214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7548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1363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8115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2F72A5-8AFA-F484-2416-2684B0A47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25301"/>
              </p:ext>
            </p:extLst>
          </p:nvPr>
        </p:nvGraphicFramePr>
        <p:xfrm>
          <a:off x="2037346" y="3156785"/>
          <a:ext cx="9914019" cy="34823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28778">
                  <a:extLst>
                    <a:ext uri="{9D8B030D-6E8A-4147-A177-3AD203B41FA5}">
                      <a16:colId xmlns:a16="http://schemas.microsoft.com/office/drawing/2014/main" val="1811202835"/>
                    </a:ext>
                  </a:extLst>
                </a:gridCol>
                <a:gridCol w="2220011">
                  <a:extLst>
                    <a:ext uri="{9D8B030D-6E8A-4147-A177-3AD203B41FA5}">
                      <a16:colId xmlns:a16="http://schemas.microsoft.com/office/drawing/2014/main" val="198116038"/>
                    </a:ext>
                  </a:extLst>
                </a:gridCol>
                <a:gridCol w="2858644">
                  <a:extLst>
                    <a:ext uri="{9D8B030D-6E8A-4147-A177-3AD203B41FA5}">
                      <a16:colId xmlns:a16="http://schemas.microsoft.com/office/drawing/2014/main" val="3377158966"/>
                    </a:ext>
                  </a:extLst>
                </a:gridCol>
                <a:gridCol w="2706586">
                  <a:extLst>
                    <a:ext uri="{9D8B030D-6E8A-4147-A177-3AD203B41FA5}">
                      <a16:colId xmlns:a16="http://schemas.microsoft.com/office/drawing/2014/main" val="1509947410"/>
                    </a:ext>
                  </a:extLst>
                </a:gridCol>
              </a:tblGrid>
              <a:tr h="807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Tên tư liệu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Dạng tư liệu</a:t>
                      </a:r>
                      <a:endParaRPr lang="en-US" sz="2500"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(hình ảnh, bảng biểu, sơ đồ…)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Nguồn tư liệu </a:t>
                      </a:r>
                      <a:endParaRPr lang="en-US" sz="2500"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(Ghi số thự tự của tư liệu trong bảng ở mục 2)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Lí do tư liệu này đáng lưu ý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471841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7819110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0948725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25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2500" dirty="0">
                        <a:effectLst/>
                        <a:latin typeface="Montserrat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79366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E4D73A-532C-16CC-3874-F08D97144088}"/>
              </a:ext>
            </a:extLst>
          </p:cNvPr>
          <p:cNvSpPr txBox="1"/>
          <p:nvPr/>
        </p:nvSpPr>
        <p:spPr>
          <a:xfrm>
            <a:off x="240635" y="3730167"/>
            <a:ext cx="1761741" cy="2335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PHƯƠNG </a:t>
            </a:r>
            <a:endParaRPr lang="en-US" sz="2500" b="1" dirty="0">
              <a:solidFill>
                <a:srgbClr val="0070C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TIỆN</a:t>
            </a:r>
            <a:endParaRPr lang="en-US" sz="2500" b="1" dirty="0">
              <a:solidFill>
                <a:srgbClr val="0070C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HỖ </a:t>
            </a:r>
            <a:endParaRPr lang="en-US" sz="2500" b="1" dirty="0">
              <a:solidFill>
                <a:srgbClr val="0070C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TRỢ </a:t>
            </a:r>
            <a:endParaRPr lang="en-US" sz="2500" b="1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B718A-E135-41C0-7906-1A0A0527F52F}"/>
              </a:ext>
            </a:extLst>
          </p:cNvPr>
          <p:cNvSpPr txBox="1"/>
          <p:nvPr/>
        </p:nvSpPr>
        <p:spPr>
          <a:xfrm>
            <a:off x="240634" y="303307"/>
            <a:ext cx="1761741" cy="2335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TÀI 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0070C0"/>
                </a:solidFill>
                <a:latin typeface="Montserrat" panose="00000500000000000000" pitchFamily="2" charset="0"/>
              </a:rPr>
              <a:t>LIỆU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0070C0"/>
                </a:solidFill>
                <a:latin typeface="Montserrat" panose="00000500000000000000" pitchFamily="2" charset="0"/>
              </a:rPr>
              <a:t>THAM 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rgbClr val="0070C0"/>
                </a:solidFill>
                <a:latin typeface="Montserrat" panose="00000500000000000000" pitchFamily="2" charset="0"/>
              </a:rPr>
              <a:t>KHẢO</a:t>
            </a:r>
          </a:p>
        </p:txBody>
      </p:sp>
    </p:spTree>
    <p:extLst>
      <p:ext uri="{BB962C8B-B14F-4D97-AF65-F5344CB8AC3E}">
        <p14:creationId xmlns:p14="http://schemas.microsoft.com/office/powerpoint/2010/main" val="2025238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1035854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4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561AC3-5017-3577-C907-510CF9E658DB}"/>
              </a:ext>
            </a:extLst>
          </p:cNvPr>
          <p:cNvSpPr txBox="1"/>
          <p:nvPr/>
        </p:nvSpPr>
        <p:spPr>
          <a:xfrm>
            <a:off x="2052218" y="2143049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I. MỤC TIÊU BÀI DẠY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EDE495-C2AC-2321-A03D-893065CF7290}"/>
              </a:ext>
            </a:extLst>
          </p:cNvPr>
          <p:cNvSpPr txBox="1"/>
          <p:nvPr/>
        </p:nvSpPr>
        <p:spPr>
          <a:xfrm>
            <a:off x="3223291" y="3074054"/>
            <a:ext cx="609834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II. KIẾN THỨC CẦN DẠY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7683B-4E21-D3E0-4CD1-30D0D3BBC206}"/>
              </a:ext>
            </a:extLst>
          </p:cNvPr>
          <p:cNvSpPr txBox="1"/>
          <p:nvPr/>
        </p:nvSpPr>
        <p:spPr>
          <a:xfrm>
            <a:off x="4410407" y="3978770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III. THIẾT BỊ DẠY HỌC VÀ HỌC LIỆU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DF506-94CB-3BEE-7758-CBDBBB54195B}"/>
              </a:ext>
            </a:extLst>
          </p:cNvPr>
          <p:cNvSpPr txBox="1"/>
          <p:nvPr/>
        </p:nvSpPr>
        <p:spPr>
          <a:xfrm>
            <a:off x="5757944" y="49097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00"/>
              </a:spcBef>
              <a:tabLst>
                <a:tab pos="422910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TIẾN TRÌNH DẠY</a:t>
            </a:r>
            <a:r>
              <a:rPr lang="en-US" sz="2500" b="1" spc="-55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AB4CD7-45BE-5DBD-3904-2CB0FC944CA3}"/>
              </a:ext>
            </a:extLst>
          </p:cNvPr>
          <p:cNvSpPr/>
          <p:nvPr/>
        </p:nvSpPr>
        <p:spPr>
          <a:xfrm>
            <a:off x="721894" y="449181"/>
            <a:ext cx="3224464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58B27F5-747C-9C5D-2213-5CDE4FCCA031}"/>
              </a:ext>
            </a:extLst>
          </p:cNvPr>
          <p:cNvSpPr/>
          <p:nvPr/>
        </p:nvSpPr>
        <p:spPr>
          <a:xfrm>
            <a:off x="882315" y="545433"/>
            <a:ext cx="2919663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CẤU TRÚC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2C12D8-4905-4517-2998-D3172BC7A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" y="449180"/>
            <a:ext cx="686033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503B4F-4672-5085-AEFE-82FB1FEA1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8195" y="1952369"/>
            <a:ext cx="694023" cy="6940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22EEA8-5F0C-0061-1D2D-09E80FD86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9268" y="2857085"/>
            <a:ext cx="694023" cy="6940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93EAFE-6650-A2F7-8202-4D47061F8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1978" y="3692353"/>
            <a:ext cx="694023" cy="6940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7A6246-14C0-D9EC-1B1A-C641FDE89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1390" y="4719095"/>
            <a:ext cx="694023" cy="69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56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A8AD01-FF5E-EC80-2848-982176914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21678"/>
              </p:ext>
            </p:extLst>
          </p:nvPr>
        </p:nvGraphicFramePr>
        <p:xfrm>
          <a:off x="486117" y="1165941"/>
          <a:ext cx="11219766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tìm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ý,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lập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dàn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ý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Dàn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ý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của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theo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phiếu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học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tập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số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kĩ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dẫn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SGK/ tr.101</a:t>
                      </a:r>
                    </a:p>
                    <a:p>
                      <a:pPr lvl="0" algn="just"/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Điền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thông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tin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phiếu</a:t>
                      </a:r>
                      <a:endParaRPr lang="en-US" sz="2500" u="none" strike="noStrike" kern="1200" dirty="0">
                        <a:solidFill>
                          <a:srgbClr val="0070C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en-US" sz="25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Tham</a:t>
                      </a:r>
                      <a:r>
                        <a:rPr lang="en-US" sz="2500" u="none" strike="noStrike" kern="12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khảo</a:t>
                      </a:r>
                      <a:r>
                        <a:rPr lang="en-US" sz="2500" u="none" strike="noStrike" kern="12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mẫu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theo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u="none" strike="noStrike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gợi</a:t>
                      </a:r>
                      <a:r>
                        <a:rPr lang="en-US" sz="2500" u="none" strike="noStrike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vụ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HT ở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gửi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lên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ứng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Padlet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500" kern="12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sản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dựa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bảng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(SGK/ tr. 102)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896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B0A257-9AC3-9662-C598-FED0C064C274}"/>
              </a:ext>
            </a:extLst>
          </p:cNvPr>
          <p:cNvSpPr txBox="1"/>
          <p:nvPr/>
        </p:nvSpPr>
        <p:spPr>
          <a:xfrm>
            <a:off x="108438" y="32084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E11831-A0F2-CE81-2D90-975812910207}"/>
              </a:ext>
            </a:extLst>
          </p:cNvPr>
          <p:cNvSpPr txBox="1"/>
          <p:nvPr/>
        </p:nvSpPr>
        <p:spPr>
          <a:xfrm>
            <a:off x="486117" y="479979"/>
            <a:ext cx="1083960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841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BFA36A-85D2-E8F5-D0B8-13F1F99F8871}"/>
              </a:ext>
            </a:extLst>
          </p:cNvPr>
          <p:cNvSpPr txBox="1"/>
          <p:nvPr/>
        </p:nvSpPr>
        <p:spPr>
          <a:xfrm>
            <a:off x="108438" y="32084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0172-880C-25BC-B084-BF3BE7A00CFE}"/>
              </a:ext>
            </a:extLst>
          </p:cNvPr>
          <p:cNvSpPr txBox="1"/>
          <p:nvPr/>
        </p:nvSpPr>
        <p:spPr>
          <a:xfrm>
            <a:off x="486117" y="479979"/>
            <a:ext cx="1083960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C09BD2-370C-0C9A-29E6-F3A0FABCC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98195"/>
              </p:ext>
            </p:extLst>
          </p:nvPr>
        </p:nvGraphicFramePr>
        <p:xfrm>
          <a:off x="673768" y="1264222"/>
          <a:ext cx="11229474" cy="5161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9474">
                  <a:extLst>
                    <a:ext uri="{9D8B030D-6E8A-4147-A177-3AD203B41FA5}">
                      <a16:colId xmlns:a16="http://schemas.microsoft.com/office/drawing/2014/main" val="15637692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DÀN Ý BÁO CÁO KẾT QUẢ NGHIÊN CỨU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Tên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đề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tài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:………………………………………………..           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Nhóm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:……………………………………………………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I. CÁC Ý CƠ BẢN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CƠ SỞ LÍ THUYẾT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Thuật ngữ cần giải thích: .................................................................................</a:t>
                      </a:r>
                      <a:endParaRPr lang="en-US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Lí thuyết làm nền tảng cho nghiên cứu (nếu có): .........................................</a:t>
                      </a:r>
                      <a:endParaRPr lang="en-US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                                      PHƯƠNG PHÁP NGHIÊN CỨU</a:t>
                      </a:r>
                      <a:endParaRPr lang="en-US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Để cho ra kết quả nghiên cứu, chúng tôi đã sử dụng phương pháp: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……………….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Bằng cách: .....................................................................................................</a:t>
                      </a:r>
                      <a:endParaRPr lang="en-US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                                            KẾT QUẢ NGHIÊN CỨU</a:t>
                      </a:r>
                      <a:endParaRPr lang="en-US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Sau quá trình tìm hiểu, chúng tôi nhận thấy: </a:t>
                      </a:r>
                      <a:endParaRPr lang="en-US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KẾT LUẬN</a:t>
                      </a:r>
                      <a:endParaRPr lang="en-US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Khái quát kết quả nghiên cứu: ...................................................................</a:t>
                      </a:r>
                      <a:endParaRPr lang="en-US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Đề xuất giải pháp, hướng phát triển của đề tài: ........................................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33993" marR="3399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76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37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57784-D46D-6D71-AB89-6D061DE171F4}"/>
              </a:ext>
            </a:extLst>
          </p:cNvPr>
          <p:cNvSpPr txBox="1"/>
          <p:nvPr/>
        </p:nvSpPr>
        <p:spPr>
          <a:xfrm>
            <a:off x="1684421" y="1895627"/>
            <a:ext cx="8823158" cy="329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500" dirty="0">
                <a:solidFill>
                  <a:schemeClr val="tx1"/>
                </a:solidFill>
                <a:latin typeface="Montserrat" panose="00000500000000000000" pitchFamily="2" charset="0"/>
              </a:rPr>
              <a:t>II. </a:t>
            </a:r>
            <a:r>
              <a:rPr lang="vi-VN" sz="2500" dirty="0">
                <a:solidFill>
                  <a:schemeClr val="tx1"/>
                </a:solidFill>
                <a:latin typeface="Montserrat" panose="00000500000000000000" pitchFamily="2" charset="0"/>
              </a:rPr>
              <a:t>XÁC ĐỊNH TÊN CÁC ĐỀ MỤC CHO BÀI VIẾT</a:t>
            </a:r>
            <a:endParaRPr lang="en-US" sz="25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vi-VN" sz="2500" dirty="0">
                <a:solidFill>
                  <a:schemeClr val="tx1"/>
                </a:solidFill>
                <a:latin typeface="Montserrat" panose="00000500000000000000" pitchFamily="2" charset="0"/>
              </a:rPr>
              <a:t>Từ các ý đã thực hiện ở phần trên, tôi dự kiến tên các đề mục của bài viết như sau:</a:t>
            </a:r>
            <a:endParaRPr lang="en-US" sz="25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vi-VN" sz="2500" dirty="0">
                <a:solidFill>
                  <a:schemeClr val="tx1"/>
                </a:solidFill>
                <a:latin typeface="Montserrat" panose="00000500000000000000" pitchFamily="2" charset="0"/>
              </a:rPr>
              <a:t>I...............................................................................................................................</a:t>
            </a:r>
            <a:endParaRPr lang="en-US" sz="25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vi-VN" sz="2500" dirty="0">
                <a:solidFill>
                  <a:schemeClr val="tx1"/>
                </a:solidFill>
                <a:latin typeface="Montserrat" panose="00000500000000000000" pitchFamily="2" charset="0"/>
              </a:rPr>
              <a:t>II..............................................................................................................................</a:t>
            </a:r>
            <a:endParaRPr lang="en-US" sz="25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vi-VN" sz="2500" dirty="0">
                <a:solidFill>
                  <a:schemeClr val="tx1"/>
                </a:solidFill>
                <a:latin typeface="Montserrat" panose="00000500000000000000" pitchFamily="2" charset="0"/>
              </a:rPr>
              <a:t>III...........................................................................................................................</a:t>
            </a:r>
            <a:endParaRPr lang="en-US" sz="25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vi-VN" sz="2500" dirty="0">
                <a:solidFill>
                  <a:schemeClr val="tx1"/>
                </a:solidFill>
                <a:latin typeface="Montserrat" panose="00000500000000000000" pitchFamily="2" charset="0"/>
              </a:rPr>
              <a:t>IV...........................................................................................................................</a:t>
            </a:r>
            <a:endParaRPr lang="en-US" sz="25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3AE32-7F03-1371-52FE-A45DCEE4B608}"/>
              </a:ext>
            </a:extLst>
          </p:cNvPr>
          <p:cNvSpPr txBox="1"/>
          <p:nvPr/>
        </p:nvSpPr>
        <p:spPr>
          <a:xfrm>
            <a:off x="108438" y="32084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28780-04F0-D97D-78C8-8310DC2BDA23}"/>
              </a:ext>
            </a:extLst>
          </p:cNvPr>
          <p:cNvSpPr txBox="1"/>
          <p:nvPr/>
        </p:nvSpPr>
        <p:spPr>
          <a:xfrm>
            <a:off x="486117" y="479979"/>
            <a:ext cx="1083960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0802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66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A8AD01-FF5E-EC80-2848-982176914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58883"/>
              </p:ext>
            </p:extLst>
          </p:nvPr>
        </p:nvGraphicFramePr>
        <p:xfrm>
          <a:off x="486117" y="1165941"/>
          <a:ext cx="11219766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xem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chỉnh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sửa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HS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dùng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bảng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(SGK/ tr. 102)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mình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chỉnh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sửa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u="none" strike="noStrike" kern="1200" dirty="0">
                        <a:solidFill>
                          <a:srgbClr val="0070C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vụ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HT ở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Mỗi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viên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nêu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ý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chỉnh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sửa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sản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dựa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bảng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(SGK/ tr. 102)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896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B0A257-9AC3-9662-C598-FED0C064C274}"/>
              </a:ext>
            </a:extLst>
          </p:cNvPr>
          <p:cNvSpPr txBox="1"/>
          <p:nvPr/>
        </p:nvSpPr>
        <p:spPr>
          <a:xfrm>
            <a:off x="108438" y="32084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83782-44B1-5350-813A-ABF72BCBC679}"/>
              </a:ext>
            </a:extLst>
          </p:cNvPr>
          <p:cNvSpPr txBox="1"/>
          <p:nvPr/>
        </p:nvSpPr>
        <p:spPr>
          <a:xfrm>
            <a:off x="486117" y="579499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4A171-C584-8F47-C44D-0030F3A420F1}"/>
              </a:ext>
            </a:extLst>
          </p:cNvPr>
          <p:cNvSpPr/>
          <p:nvPr/>
        </p:nvSpPr>
        <p:spPr>
          <a:xfrm>
            <a:off x="9251441" y="578215"/>
            <a:ext cx="2454442" cy="52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Montserrat" panose="00000500000000000000" pitchFamily="2" charset="0"/>
              </a:rPr>
              <a:t>CHỈNH SỬA</a:t>
            </a:r>
          </a:p>
        </p:txBody>
      </p:sp>
    </p:spTree>
    <p:extLst>
      <p:ext uri="{BB962C8B-B14F-4D97-AF65-F5344CB8AC3E}">
        <p14:creationId xmlns:p14="http://schemas.microsoft.com/office/powerpoint/2010/main" val="519569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A28B53-4211-CB79-EE29-0FDC73B4B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366546"/>
              </p:ext>
            </p:extLst>
          </p:nvPr>
        </p:nvGraphicFramePr>
        <p:xfrm>
          <a:off x="88232" y="567038"/>
          <a:ext cx="12047620" cy="622679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340760">
                  <a:extLst>
                    <a:ext uri="{9D8B030D-6E8A-4147-A177-3AD203B41FA5}">
                      <a16:colId xmlns:a16="http://schemas.microsoft.com/office/drawing/2014/main" val="3220568124"/>
                    </a:ext>
                  </a:extLst>
                </a:gridCol>
                <a:gridCol w="7365210">
                  <a:extLst>
                    <a:ext uri="{9D8B030D-6E8A-4147-A177-3AD203B41FA5}">
                      <a16:colId xmlns:a16="http://schemas.microsoft.com/office/drawing/2014/main" val="3978397886"/>
                    </a:ext>
                  </a:extLst>
                </a:gridCol>
                <a:gridCol w="1221731">
                  <a:extLst>
                    <a:ext uri="{9D8B030D-6E8A-4147-A177-3AD203B41FA5}">
                      <a16:colId xmlns:a16="http://schemas.microsoft.com/office/drawing/2014/main" val="86929171"/>
                    </a:ext>
                  </a:extLst>
                </a:gridCol>
                <a:gridCol w="1119919">
                  <a:extLst>
                    <a:ext uri="{9D8B030D-6E8A-4147-A177-3AD203B41FA5}">
                      <a16:colId xmlns:a16="http://schemas.microsoft.com/office/drawing/2014/main" val="833385325"/>
                    </a:ext>
                  </a:extLst>
                </a:gridCol>
              </a:tblGrid>
              <a:tr h="1618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Nội dung kiểm tra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Đạt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191895" algn="r"/>
                        </a:tabLs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Chưa đạt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3571715564"/>
                  </a:ext>
                </a:extLst>
              </a:tr>
              <a:tr h="507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Tóm tắt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Nêu ngắn gọn các nội dung của bài viết như bối cảnh nghiên cứu, phương pháp và kết quả nghiên cứu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387381179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Cơ sở lí thuyết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Nêu ngắn gọn khái niệm, lí thuyết làm cơ sở, nền tảng cho đề tài.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227312289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Kết quả nghiên cứu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Montserrat" panose="00000500000000000000" pitchFamily="2" charset="0"/>
                        </a:rPr>
                        <a:t>Trình bày đầy đủ các kết quả nghiên cứu đã thu thập</a:t>
                      </a:r>
                      <a:endParaRPr lang="en-US" sz="1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104600685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Đưa ra lí giải và bằng chứng để làm sáng tỏ kết quả nghiên cứu.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364039525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Kết luận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Khái quát những nội dung chính từ kết quả nghiên cứu.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315523159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Đề xuất giải pháp và hướng phát triển của đề tài (nếu có)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237663031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Tài liệu tham khảo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Nêu các tài liệu tham khảo có liên quan đến đề tài.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91308856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Trình bày tài liệu đúng quy cách, sắp xếp theo tên tác giả (trình tự an-pha-bê)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3562259897"/>
                  </a:ext>
                </a:extLst>
              </a:tr>
              <a:tr h="507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Yêu cầu về cách trình bày, diễn đạt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Bài báo cáo được chia thành các đề mục rõ ràng, lo-gic, sắp xếp theo trình tự hợp lí.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153255645"/>
                  </a:ext>
                </a:extLst>
              </a:tr>
              <a:tr h="161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Sử dụng trích dẫn, cước chú đúng quy cách.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312549150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Sử dụng các phương tiện phi ngôn ngữ một cách hợp lí.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3621919147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Ngôn ngữ chính xác. Khách quan, đảm bảo tính khoa học.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1800" dirty="0"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29" marR="52029" marT="0" marB="0"/>
                </a:tc>
                <a:extLst>
                  <a:ext uri="{0D108BD9-81ED-4DB2-BD59-A6C34878D82A}">
                    <a16:rowId xmlns:a16="http://schemas.microsoft.com/office/drawing/2014/main" val="89130913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4891062-24CC-04FD-C0F0-4AE52996647A}"/>
              </a:ext>
            </a:extLst>
          </p:cNvPr>
          <p:cNvSpPr txBox="1"/>
          <p:nvPr/>
        </p:nvSpPr>
        <p:spPr>
          <a:xfrm>
            <a:off x="357780" y="21606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F7614-07D4-10DA-DF0E-72C0C841755C}"/>
              </a:ext>
            </a:extLst>
          </p:cNvPr>
          <p:cNvSpPr/>
          <p:nvPr/>
        </p:nvSpPr>
        <p:spPr>
          <a:xfrm>
            <a:off x="9379778" y="19332"/>
            <a:ext cx="2454442" cy="52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Montserrat" panose="00000500000000000000" pitchFamily="2" charset="0"/>
              </a:rPr>
              <a:t>CHỈNH SỬA</a:t>
            </a:r>
          </a:p>
        </p:txBody>
      </p:sp>
    </p:spTree>
    <p:extLst>
      <p:ext uri="{BB962C8B-B14F-4D97-AF65-F5344CB8AC3E}">
        <p14:creationId xmlns:p14="http://schemas.microsoft.com/office/powerpoint/2010/main" val="3356517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2A8AD01-FF5E-EC80-2848-982176914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45011"/>
              </p:ext>
            </p:extLst>
          </p:nvPr>
        </p:nvGraphicFramePr>
        <p:xfrm>
          <a:off x="486117" y="1165941"/>
          <a:ext cx="11219766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cách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rút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HS.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 HS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ghi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kinh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hệ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thống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kinh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chung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u="none" strike="noStrike" kern="1200" dirty="0">
                        <a:solidFill>
                          <a:srgbClr val="0070C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Mỗi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ghi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lại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những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từng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viên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tổng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hợp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Mỗi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bày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nghiệm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Paldet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tổng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896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B0A257-9AC3-9662-C598-FED0C064C274}"/>
              </a:ext>
            </a:extLst>
          </p:cNvPr>
          <p:cNvSpPr txBox="1"/>
          <p:nvPr/>
        </p:nvSpPr>
        <p:spPr>
          <a:xfrm>
            <a:off x="108438" y="32084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83782-44B1-5350-813A-ABF72BCBC679}"/>
              </a:ext>
            </a:extLst>
          </p:cNvPr>
          <p:cNvSpPr txBox="1"/>
          <p:nvPr/>
        </p:nvSpPr>
        <p:spPr>
          <a:xfrm>
            <a:off x="486117" y="579499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4A171-C584-8F47-C44D-0030F3A420F1}"/>
              </a:ext>
            </a:extLst>
          </p:cNvPr>
          <p:cNvSpPr/>
          <p:nvPr/>
        </p:nvSpPr>
        <p:spPr>
          <a:xfrm>
            <a:off x="9251440" y="578215"/>
            <a:ext cx="2940559" cy="52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Montserrat" panose="00000500000000000000" pitchFamily="2" charset="0"/>
              </a:rPr>
              <a:t>Rút</a:t>
            </a:r>
            <a:r>
              <a:rPr lang="en-US" sz="2500" dirty="0">
                <a:latin typeface="Montserrat" panose="00000500000000000000" pitchFamily="2" charset="0"/>
              </a:rPr>
              <a:t> </a:t>
            </a:r>
            <a:r>
              <a:rPr lang="en-US" sz="2500" dirty="0" err="1">
                <a:latin typeface="Montserrat" panose="00000500000000000000" pitchFamily="2" charset="0"/>
              </a:rPr>
              <a:t>kinh</a:t>
            </a:r>
            <a:r>
              <a:rPr lang="en-US" sz="2500" dirty="0">
                <a:latin typeface="Montserrat" panose="00000500000000000000" pitchFamily="2" charset="0"/>
              </a:rPr>
              <a:t> </a:t>
            </a:r>
            <a:r>
              <a:rPr lang="en-US" sz="2500" dirty="0" err="1">
                <a:latin typeface="Montserrat" panose="00000500000000000000" pitchFamily="2" charset="0"/>
              </a:rPr>
              <a:t>nghiệm</a:t>
            </a:r>
            <a:endParaRPr lang="en-US" sz="25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64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FCEA7-710B-A2E7-8A94-D5205C37CCE4}"/>
              </a:ext>
            </a:extLst>
          </p:cNvPr>
          <p:cNvSpPr txBox="1"/>
          <p:nvPr/>
        </p:nvSpPr>
        <p:spPr>
          <a:xfrm>
            <a:off x="686033" y="6223026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98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39A1CF-4C5B-1E17-B3C3-B3DA6D936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766909"/>
              </p:ext>
            </p:extLst>
          </p:nvPr>
        </p:nvGraphicFramePr>
        <p:xfrm>
          <a:off x="486117" y="1165941"/>
          <a:ext cx="11219766" cy="483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Nắm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vững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quy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trình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sản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phẩm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Căn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cứ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vào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bảng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kiểm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SGK/ tr.102,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ưu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điểm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hạn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chế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u="none" strike="noStrike" kern="1200" dirty="0">
                        <a:solidFill>
                          <a:srgbClr val="0070C0"/>
                        </a:solidFill>
                        <a:effectLst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ý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bạn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dưới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bài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đăng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nhóm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bạn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trên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ứng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dụng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Padlet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tổng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đánh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giá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8960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EE5331-3566-E513-8F15-DB0D72581BEC}"/>
              </a:ext>
            </a:extLst>
          </p:cNvPr>
          <p:cNvSpPr txBox="1"/>
          <p:nvPr/>
        </p:nvSpPr>
        <p:spPr>
          <a:xfrm>
            <a:off x="108438" y="0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CEF9A-6BE6-61CB-D3BC-0CAD3427ABC2}"/>
              </a:ext>
            </a:extLst>
          </p:cNvPr>
          <p:cNvSpPr txBox="1"/>
          <p:nvPr/>
        </p:nvSpPr>
        <p:spPr>
          <a:xfrm>
            <a:off x="486117" y="503343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b="1" dirty="0">
                <a:solidFill>
                  <a:srgbClr val="C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72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7D420C-6695-B4F1-B617-DC253EEE016C}"/>
              </a:ext>
            </a:extLst>
          </p:cNvPr>
          <p:cNvSpPr txBox="1"/>
          <p:nvPr/>
        </p:nvSpPr>
        <p:spPr>
          <a:xfrm>
            <a:off x="2049779" y="1629340"/>
            <a:ext cx="8092439" cy="66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500" u="sng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 HOẠCH BÀI DẠY KĨ NĂNG VIẾT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DB535B-3ABC-43C0-27DD-ED83F2283B72}"/>
              </a:ext>
            </a:extLst>
          </p:cNvPr>
          <p:cNvSpPr txBox="1"/>
          <p:nvPr/>
        </p:nvSpPr>
        <p:spPr>
          <a:xfrm>
            <a:off x="1325071" y="2598453"/>
            <a:ext cx="9541857" cy="2630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 BÁO CÁO KẾT QUẢ NGHIÊN CỨU</a:t>
            </a:r>
            <a:endParaRPr lang="en-US" sz="3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 SỬ DỤNG TRÍCH DẪN, CƯỚC CHÚ</a:t>
            </a:r>
            <a:endParaRPr lang="en-US" sz="3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VÀ PHƯƠNG TIỆN HỖ TRỢ</a:t>
            </a:r>
            <a:endParaRPr lang="en-US" sz="3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4DFCB-05AE-47A6-9C5A-6830A2A5D98E}"/>
              </a:ext>
            </a:extLst>
          </p:cNvPr>
          <p:cNvSpPr txBox="1"/>
          <p:nvPr/>
        </p:nvSpPr>
        <p:spPr>
          <a:xfrm>
            <a:off x="3718364" y="5702320"/>
            <a:ext cx="4992703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</a:pP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02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500" b="1" dirty="0"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9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E8B728-BD09-3F99-FA98-27AF5317C669}"/>
              </a:ext>
            </a:extLst>
          </p:cNvPr>
          <p:cNvSpPr txBox="1"/>
          <p:nvPr/>
        </p:nvSpPr>
        <p:spPr>
          <a:xfrm>
            <a:off x="2237874" y="1635623"/>
            <a:ext cx="7716252" cy="46448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US" sz="25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1.1.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5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5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5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2500" dirty="0" err="1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Biết</a:t>
            </a: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u="none" strike="noStrike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 được</a:t>
            </a:r>
            <a:r>
              <a:rPr lang="en-US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báo cáo kết quả nghiên cứu</a:t>
            </a:r>
            <a:endParaRPr lang="en-US" sz="250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lvl="1" algn="just">
              <a:spcAft>
                <a:spcPts val="800"/>
              </a:spcAft>
            </a:pP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1.2.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31115" lvl="1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</a:t>
            </a: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ự chủ và tự học</a:t>
            </a:r>
            <a:r>
              <a:rPr lang="en-US" sz="2500" dirty="0">
                <a:latin typeface="Montserrat" panose="00000500000000000000" pitchFamily="2" charset="0"/>
                <a:ea typeface="Calibri" panose="020F0502020204030204" pitchFamily="34" charset="0"/>
              </a:rPr>
              <a:t>         - </a:t>
            </a: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G</a:t>
            </a: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iao tiếp, hợp tác</a:t>
            </a:r>
            <a:endParaRPr lang="en-US" sz="250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R="31115" lvl="0" algn="just">
              <a:spcAft>
                <a:spcPts val="800"/>
              </a:spcAf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Calibri" panose="020F0502020204030204" pitchFamily="34" charset="0"/>
              <a:buChar char="-"/>
            </a:pP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Chăm chỉ</a:t>
            </a:r>
            <a:r>
              <a:rPr lang="en-US" sz="2500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                      - </a:t>
            </a: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Trung thực</a:t>
            </a:r>
            <a:endParaRPr lang="en-US" sz="2500" u="none" strike="noStrike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911D82-790C-DA71-91A5-56813F5B977C}"/>
              </a:ext>
            </a:extLst>
          </p:cNvPr>
          <p:cNvSpPr/>
          <p:nvPr/>
        </p:nvSpPr>
        <p:spPr>
          <a:xfrm>
            <a:off x="721894" y="449181"/>
            <a:ext cx="5053264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9F2B49-2B06-90B8-8059-3F79A7526B6C}"/>
              </a:ext>
            </a:extLst>
          </p:cNvPr>
          <p:cNvSpPr/>
          <p:nvPr/>
        </p:nvSpPr>
        <p:spPr>
          <a:xfrm>
            <a:off x="882315" y="545433"/>
            <a:ext cx="4700338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I. MỤC TIÊU BÀI DẠY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809BA0-69B3-B910-8E10-633065F11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" y="449180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9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14A21-FB66-C0AE-6E44-AC1AC7C535E3}"/>
              </a:ext>
            </a:extLst>
          </p:cNvPr>
          <p:cNvSpPr txBox="1"/>
          <p:nvPr/>
        </p:nvSpPr>
        <p:spPr>
          <a:xfrm>
            <a:off x="1106906" y="1459833"/>
            <a:ext cx="9416715" cy="1181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Tri thức về kiểu bài </a:t>
            </a:r>
            <a:r>
              <a:rPr lang="en-US" sz="250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</a:t>
            </a:r>
            <a:r>
              <a:rPr lang="vi-VN" sz="250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áo cáo kết quả nghiên cứu</a:t>
            </a:r>
            <a:r>
              <a:rPr lang="en-US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</a:t>
            </a:r>
            <a:endParaRPr lang="en-US" sz="2500" u="none" strike="noStrike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Cách đọc và cách viết bài </a:t>
            </a:r>
            <a:r>
              <a:rPr lang="vi-VN" sz="2500" i="1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Báo cáo kết quả nghiên cứu</a:t>
            </a:r>
            <a:r>
              <a:rPr lang="en-US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</a:t>
            </a:r>
            <a:endParaRPr lang="en-US" sz="2500" u="none" strike="noStrike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B550A9-AB46-FB78-EEBD-298431EB5E24}"/>
              </a:ext>
            </a:extLst>
          </p:cNvPr>
          <p:cNvSpPr/>
          <p:nvPr/>
        </p:nvSpPr>
        <p:spPr>
          <a:xfrm>
            <a:off x="721894" y="449181"/>
            <a:ext cx="5486402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E13F5F-E2BF-EFE6-F7E1-30EA9F3F2E06}"/>
              </a:ext>
            </a:extLst>
          </p:cNvPr>
          <p:cNvSpPr/>
          <p:nvPr/>
        </p:nvSpPr>
        <p:spPr>
          <a:xfrm>
            <a:off x="882315" y="545433"/>
            <a:ext cx="5118146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II. KIẾN THỨC CẦN DẠY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4F49E4-DA4D-D1C5-C27A-6349EB88C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" y="449180"/>
            <a:ext cx="686033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4457C3-81C1-08ED-CED5-5AB070B2FA61}"/>
              </a:ext>
            </a:extLst>
          </p:cNvPr>
          <p:cNvSpPr/>
          <p:nvPr/>
        </p:nvSpPr>
        <p:spPr>
          <a:xfrm>
            <a:off x="737934" y="2769583"/>
            <a:ext cx="7956887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896EF4-3208-873D-69D1-E910C4C493D7}"/>
              </a:ext>
            </a:extLst>
          </p:cNvPr>
          <p:cNvSpPr/>
          <p:nvPr/>
        </p:nvSpPr>
        <p:spPr>
          <a:xfrm>
            <a:off x="898356" y="2865835"/>
            <a:ext cx="7617356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III. THIẾT BỊ DẠY HỌC VÀ HỌC LIỆU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CBEC3F-EA6D-4F31-741A-11B4B13C6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" y="2769582"/>
            <a:ext cx="686033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C3CAF6-7F9C-C551-FDA5-FE2A755C2103}"/>
              </a:ext>
            </a:extLst>
          </p:cNvPr>
          <p:cNvSpPr txBox="1"/>
          <p:nvPr/>
        </p:nvSpPr>
        <p:spPr>
          <a:xfrm>
            <a:off x="1106906" y="3859382"/>
            <a:ext cx="8486273" cy="1181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Máy chiếu, micro, bảng, phấn, SGK, SGV; </a:t>
            </a:r>
            <a:endParaRPr lang="en-US" sz="2500" u="none" strike="noStrike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vi-VN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Phiếu học tập, </a:t>
            </a:r>
            <a:r>
              <a:rPr lang="en-US" sz="250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bảng</a:t>
            </a:r>
            <a:r>
              <a:rPr lang="en-US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u="none" strike="noStrike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kiểm</a:t>
            </a:r>
            <a:r>
              <a:rPr lang="en-US" sz="250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</a:t>
            </a:r>
            <a:endParaRPr lang="en-US" sz="2500" u="none" strike="noStrike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2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1F740-6E92-EF70-B794-96630334BB8B}"/>
              </a:ext>
            </a:extLst>
          </p:cNvPr>
          <p:cNvSpPr txBox="1"/>
          <p:nvPr/>
        </p:nvSpPr>
        <p:spPr>
          <a:xfrm>
            <a:off x="630303" y="135217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9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46253A-0C9F-7E98-B04A-D73E4D46147B}"/>
              </a:ext>
            </a:extLst>
          </p:cNvPr>
          <p:cNvSpPr txBox="1"/>
          <p:nvPr/>
        </p:nvSpPr>
        <p:spPr>
          <a:xfrm>
            <a:off x="5488793" y="1645853"/>
            <a:ext cx="5437102" cy="41694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  <a:tabLst>
                <a:tab pos="347345" algn="l"/>
              </a:tabLst>
            </a:pP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Mục tiêu</a:t>
            </a:r>
            <a:endParaRPr lang="en-US" sz="25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  <a:tabLst>
                <a:tab pos="347345" algn="l"/>
              </a:tabLst>
            </a:pP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Sản phẩm</a:t>
            </a:r>
            <a:endParaRPr lang="en-US" sz="2500" dirty="0">
              <a:solidFill>
                <a:srgbClr val="00000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  <a:tabLst>
                <a:tab pos="347345" algn="l"/>
              </a:tabLst>
            </a:pPr>
            <a:r>
              <a:rPr lang="en-US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Tổ chức hoạt động</a:t>
            </a:r>
            <a:endParaRPr lang="en-US" sz="25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Blip>
                <a:blip r:embed="rId2"/>
              </a:buBlip>
              <a:tabLst>
                <a:tab pos="347345" algn="l"/>
              </a:tabLst>
            </a:pPr>
            <a:r>
              <a:rPr lang="vi-VN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Giao nhiệm vụ HT</a:t>
            </a:r>
            <a:endParaRPr lang="en-US" sz="25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Blip>
                <a:blip r:embed="rId2"/>
              </a:buBlip>
              <a:tabLst>
                <a:tab pos="347345" algn="l"/>
              </a:tabLst>
            </a:pPr>
            <a:r>
              <a:rPr lang="vi-VN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Thực hiện nhiệm vụ HT</a:t>
            </a:r>
            <a:endParaRPr lang="en-US" sz="25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spcAft>
                <a:spcPts val="800"/>
              </a:spcAft>
              <a:buBlip>
                <a:blip r:embed="rId2"/>
              </a:buBlip>
              <a:tabLst>
                <a:tab pos="347345" algn="l"/>
              </a:tabLst>
            </a:pPr>
            <a:r>
              <a:rPr lang="vi-VN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Báo cáo, thảo luận</a:t>
            </a:r>
            <a:endParaRPr lang="en-US" sz="2500" dirty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spcAft>
                <a:spcPts val="800"/>
              </a:spcAft>
              <a:buBlip>
                <a:blip r:embed="rId2"/>
              </a:buBlip>
              <a:tabLst>
                <a:tab pos="347345" algn="l"/>
              </a:tabLst>
            </a:pP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định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CAF8C-4FC9-D7D0-A0F6-D1357ED98016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590C94-103F-AFAC-0C6E-C33E499BAF52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6C3287-4AC8-6369-530D-93783D84E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E1408E7-1604-4C0A-A816-035D0786E2FA}"/>
              </a:ext>
            </a:extLst>
          </p:cNvPr>
          <p:cNvSpPr/>
          <p:nvPr/>
        </p:nvSpPr>
        <p:spPr>
          <a:xfrm>
            <a:off x="4129224" y="3429000"/>
            <a:ext cx="1155032" cy="59355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540CC-B839-FF7D-71CF-B13488C13273}"/>
              </a:ext>
            </a:extLst>
          </p:cNvPr>
          <p:cNvSpPr txBox="1"/>
          <p:nvPr/>
        </p:nvSpPr>
        <p:spPr>
          <a:xfrm>
            <a:off x="1951509" y="3135072"/>
            <a:ext cx="1973179" cy="1181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atin typeface="Montserrat" panose="00000500000000000000" pitchFamily="2" charset="0"/>
              </a:rPr>
              <a:t>HOẠT 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latin typeface="Montserrat" panose="00000500000000000000" pitchFamily="2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89283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5160CF-D6EB-CA5F-9251-839AE5FC07C7}"/>
              </a:ext>
            </a:extLst>
          </p:cNvPr>
          <p:cNvSpPr txBox="1"/>
          <p:nvPr/>
        </p:nvSpPr>
        <p:spPr>
          <a:xfrm>
            <a:off x="334881" y="982182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1F740-6E92-EF70-B794-96630334BB8B}"/>
              </a:ext>
            </a:extLst>
          </p:cNvPr>
          <p:cNvSpPr txBox="1"/>
          <p:nvPr/>
        </p:nvSpPr>
        <p:spPr>
          <a:xfrm>
            <a:off x="630302" y="1352175"/>
            <a:ext cx="694157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5AE8E-5073-775C-86DB-D0994786F832}"/>
              </a:ext>
            </a:extLst>
          </p:cNvPr>
          <p:cNvSpPr txBox="1"/>
          <p:nvPr/>
        </p:nvSpPr>
        <p:spPr>
          <a:xfrm>
            <a:off x="630301" y="1837635"/>
            <a:ext cx="1153433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6759F-05B2-4C69-A6B6-BC38DE2A6933}"/>
              </a:ext>
            </a:extLst>
          </p:cNvPr>
          <p:cNvSpPr txBox="1"/>
          <p:nvPr/>
        </p:nvSpPr>
        <p:spPr>
          <a:xfrm>
            <a:off x="334881" y="2337813"/>
            <a:ext cx="94921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B. HOẠT ĐỘNG HÌNH THÀNH KIẾN THỨC MỚI </a:t>
            </a:r>
            <a:endParaRPr lang="en-US" sz="2500" dirty="0">
              <a:solidFill>
                <a:srgbClr val="0070C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D65B8-FC07-7EAA-17CB-A11F511C6777}"/>
              </a:ext>
            </a:extLst>
          </p:cNvPr>
          <p:cNvSpPr txBox="1"/>
          <p:nvPr/>
        </p:nvSpPr>
        <p:spPr>
          <a:xfrm>
            <a:off x="630302" y="281308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F5EB1-3C56-EE6B-912C-DF2A916279DD}"/>
              </a:ext>
            </a:extLst>
          </p:cNvPr>
          <p:cNvSpPr txBox="1"/>
          <p:nvPr/>
        </p:nvSpPr>
        <p:spPr>
          <a:xfrm>
            <a:off x="81663" y="3313519"/>
            <a:ext cx="926006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3085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</a:pPr>
            <a:r>
              <a:rPr lang="vi-VN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Hoạt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động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hướng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dẫn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tích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kiểu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văn</a:t>
            </a:r>
            <a:r>
              <a:rPr lang="en-US" sz="250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bản</a:t>
            </a:r>
            <a:endParaRPr lang="en-US" sz="2500" i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6C871-42BE-A2B1-D55E-EA12DF48D9D0}"/>
              </a:ext>
            </a:extLst>
          </p:cNvPr>
          <p:cNvSpPr txBox="1"/>
          <p:nvPr/>
        </p:nvSpPr>
        <p:spPr>
          <a:xfrm>
            <a:off x="630301" y="3833998"/>
            <a:ext cx="8711421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7F544-F221-AE17-6BEC-CA88208C86E0}"/>
              </a:ext>
            </a:extLst>
          </p:cNvPr>
          <p:cNvSpPr txBox="1"/>
          <p:nvPr/>
        </p:nvSpPr>
        <p:spPr>
          <a:xfrm>
            <a:off x="334881" y="4405028"/>
            <a:ext cx="1197512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C. HOẠT ĐỘNG</a:t>
            </a:r>
            <a:r>
              <a:rPr lang="en-US" sz="25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LUYỆN TẬP: VIẾT BÀI BÁO CÁO KẾT QUẢ NGHIÊN CỨU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D87D44-3AD8-8500-4F2B-BB70D10045DC}"/>
              </a:ext>
            </a:extLst>
          </p:cNvPr>
          <p:cNvSpPr txBox="1"/>
          <p:nvPr/>
        </p:nvSpPr>
        <p:spPr>
          <a:xfrm>
            <a:off x="630303" y="4794945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bị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67C61-D899-4873-BD5D-79C5E6A3B817}"/>
              </a:ext>
            </a:extLst>
          </p:cNvPr>
          <p:cNvSpPr txBox="1"/>
          <p:nvPr/>
        </p:nvSpPr>
        <p:spPr>
          <a:xfrm>
            <a:off x="630301" y="5257314"/>
            <a:ext cx="9513279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lập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dàn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ý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viết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thực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)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D00269-F6FB-62AA-7CA0-E50D24B9700E}"/>
              </a:ext>
            </a:extLst>
          </p:cNvPr>
          <p:cNvSpPr txBox="1"/>
          <p:nvPr/>
        </p:nvSpPr>
        <p:spPr>
          <a:xfrm>
            <a:off x="630300" y="5760657"/>
            <a:ext cx="9161587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90170" algn="l"/>
              </a:tabLst>
            </a:pP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xem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chỉnh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sửa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rút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kinh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nghiệm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FCEA7-710B-A2E7-8A94-D5205C37CCE4}"/>
              </a:ext>
            </a:extLst>
          </p:cNvPr>
          <p:cNvSpPr txBox="1"/>
          <p:nvPr/>
        </p:nvSpPr>
        <p:spPr>
          <a:xfrm>
            <a:off x="630299" y="6249315"/>
            <a:ext cx="6527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4.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Hoạt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mở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rộng</a:t>
            </a:r>
            <a:r>
              <a:rPr lang="en-US" sz="25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endParaRPr lang="en-US" sz="2500" dirty="0">
              <a:latin typeface="Montserrat" panose="000005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40BDF7-9A3E-628E-7593-335869E85CD5}"/>
              </a:ext>
            </a:extLst>
          </p:cNvPr>
          <p:cNvSpPr/>
          <p:nvPr/>
        </p:nvSpPr>
        <p:spPr>
          <a:xfrm>
            <a:off x="669992" y="19146"/>
            <a:ext cx="560968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29CCB96-AB03-8F39-8F82-2D30D67E504E}"/>
              </a:ext>
            </a:extLst>
          </p:cNvPr>
          <p:cNvSpPr/>
          <p:nvPr/>
        </p:nvSpPr>
        <p:spPr>
          <a:xfrm>
            <a:off x="814370" y="115398"/>
            <a:ext cx="5339585" cy="721895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Montserrat" panose="00000500000000000000" pitchFamily="2" charset="0"/>
              </a:rPr>
              <a:t>IV. TIẾN TRÌNH DẠY HỌC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A0E5466-0647-DB5F-8632-DFFF3A02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5"/>
            <a:ext cx="68603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6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1C349CB-5F36-2B89-BAA4-77055C83F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118725"/>
              </p:ext>
            </p:extLst>
          </p:nvPr>
        </p:nvGraphicFramePr>
        <p:xfrm>
          <a:off x="486117" y="1146879"/>
          <a:ext cx="11219766" cy="483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135">
                  <a:extLst>
                    <a:ext uri="{9D8B030D-6E8A-4147-A177-3AD203B41FA5}">
                      <a16:colId xmlns:a16="http://schemas.microsoft.com/office/drawing/2014/main" val="340565942"/>
                    </a:ext>
                  </a:extLst>
                </a:gridCol>
                <a:gridCol w="1155185">
                  <a:extLst>
                    <a:ext uri="{9D8B030D-6E8A-4147-A177-3AD203B41FA5}">
                      <a16:colId xmlns:a16="http://schemas.microsoft.com/office/drawing/2014/main" val="2267542819"/>
                    </a:ext>
                  </a:extLst>
                </a:gridCol>
                <a:gridCol w="2176268">
                  <a:extLst>
                    <a:ext uri="{9D8B030D-6E8A-4147-A177-3AD203B41FA5}">
                      <a16:colId xmlns:a16="http://schemas.microsoft.com/office/drawing/2014/main" val="2360615450"/>
                    </a:ext>
                  </a:extLst>
                </a:gridCol>
                <a:gridCol w="7246178">
                  <a:extLst>
                    <a:ext uri="{9D8B030D-6E8A-4147-A177-3AD203B41FA5}">
                      <a16:colId xmlns:a16="http://schemas.microsoft.com/office/drawing/2014/main" val="193297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CÁC KHÂU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NỘI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196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Mục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tiêu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nhiệm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vụ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0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Sản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phẩm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Câu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trả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lời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trực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tiếp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của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HS.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38622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500" dirty="0">
                          <a:latin typeface="Montserrat" panose="000005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Tổ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chức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hoạt</a:t>
                      </a:r>
                      <a:r>
                        <a:rPr lang="en-US" sz="2500" b="1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latin typeface="Montserrat" panose="00000500000000000000" pitchFamily="2" charset="0"/>
                        </a:rPr>
                        <a:t>động</a:t>
                      </a:r>
                      <a:endParaRPr lang="en-US" sz="2500" b="1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Montserrat" panose="00000500000000000000" pitchFamily="2" charset="0"/>
                        </a:rPr>
                        <a:t>Giao NVHT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i="1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Yêu</a:t>
                      </a:r>
                      <a:r>
                        <a:rPr lang="en-US" sz="2500" i="1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i="1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2500" i="1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i="1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cần</a:t>
                      </a:r>
                      <a:r>
                        <a:rPr lang="en-US" sz="2500" i="1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i="1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đạt</a:t>
                      </a:r>
                      <a:r>
                        <a:rPr lang="en-US" sz="2500" i="1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i="1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tiêu</a:t>
                      </a:r>
                      <a:r>
                        <a:rPr lang="en-US" sz="2500" i="1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i="1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đề</a:t>
                      </a:r>
                      <a:r>
                        <a:rPr lang="en-US" sz="2500" i="1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phần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xác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nhiệm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vụ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2500" kern="1200" dirty="0">
                          <a:solidFill>
                            <a:srgbClr val="0070C0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(tr. 80, 95)</a:t>
                      </a:r>
                      <a:endParaRPr lang="en-US" sz="2500" dirty="0">
                        <a:solidFill>
                          <a:srgbClr val="0070C0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901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Thực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hiện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NVHT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HS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trực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tiếp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418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Báo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cáo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thảo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trả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lời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học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sinh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khác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ý.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717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Kết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luận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,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nhận</a:t>
                      </a:r>
                      <a:r>
                        <a:rPr lang="en-US" sz="25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US" sz="2500" dirty="0" err="1">
                          <a:latin typeface="Montserrat" panose="00000500000000000000" pitchFamily="2" charset="0"/>
                        </a:rPr>
                        <a:t>định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GV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nhận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xét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định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kern="12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2500" kern="12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  <a:endParaRPr lang="en-US" sz="2500" dirty="0"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8960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4BDE7D-2B8A-76FD-AC12-0A9AED420577}"/>
              </a:ext>
            </a:extLst>
          </p:cNvPr>
          <p:cNvSpPr txBox="1"/>
          <p:nvPr/>
        </p:nvSpPr>
        <p:spPr>
          <a:xfrm>
            <a:off x="142376" y="0"/>
            <a:ext cx="6098344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HOẠT ĐỘNG MỞ ĐẦU </a:t>
            </a:r>
            <a:endParaRPr lang="en-US" sz="2500" dirty="0">
              <a:solidFill>
                <a:srgbClr val="0070C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4F1C1-E3A9-493D-41A8-DA9B16D5DC2C}"/>
              </a:ext>
            </a:extLst>
          </p:cNvPr>
          <p:cNvSpPr txBox="1"/>
          <p:nvPr/>
        </p:nvSpPr>
        <p:spPr>
          <a:xfrm>
            <a:off x="386080" y="479979"/>
            <a:ext cx="7246370" cy="503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5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FF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01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4542</Words>
  <Application>Microsoft Office PowerPoint</Application>
  <PresentationFormat>Widescreen</PresentationFormat>
  <Paragraphs>642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Thanh Tuan</dc:creator>
  <cp:lastModifiedBy>Nguyen Thanh Tuan</cp:lastModifiedBy>
  <cp:revision>4</cp:revision>
  <dcterms:created xsi:type="dcterms:W3CDTF">2022-08-18T12:56:29Z</dcterms:created>
  <dcterms:modified xsi:type="dcterms:W3CDTF">2022-08-18T14:38:22Z</dcterms:modified>
</cp:coreProperties>
</file>