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1" r:id="rId11"/>
    <p:sldId id="272" r:id="rId12"/>
    <p:sldId id="266" r:id="rId13"/>
    <p:sldId id="269" r:id="rId14"/>
    <p:sldId id="268"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p:cViewPr varScale="1">
        <p:scale>
          <a:sx n="96" d="100"/>
          <a:sy n="96" d="100"/>
        </p:scale>
        <p:origin x="77"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E839C-D363-2C9F-0AA2-6C11665FE3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526AA1-8DE0-8900-F7EF-7A65C9469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D4AE81-DAD9-3A7A-DDC9-5AA2A3A160F4}"/>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5" name="Footer Placeholder 4">
            <a:extLst>
              <a:ext uri="{FF2B5EF4-FFF2-40B4-BE49-F238E27FC236}">
                <a16:creationId xmlns:a16="http://schemas.microsoft.com/office/drawing/2014/main" id="{CFBF6151-4D51-B088-378A-B72EB99F8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DB47A7-EBEA-C4E2-C74A-65E66B3937D2}"/>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2522957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4FAA7-83CF-21F6-4150-0720A57C23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B89F47-174E-7BE5-6630-BBDDF96616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44BB6F-366E-C8B0-9EAD-40B611616693}"/>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5" name="Footer Placeholder 4">
            <a:extLst>
              <a:ext uri="{FF2B5EF4-FFF2-40B4-BE49-F238E27FC236}">
                <a16:creationId xmlns:a16="http://schemas.microsoft.com/office/drawing/2014/main" id="{A005CCD0-6209-96DF-6752-4193997A0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3B3398-B065-425E-667B-1E932782FD76}"/>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90318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DD6F54-5EF2-2EDC-2F2C-D667DC0890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00E5CCA-0C1A-E78D-861F-8D0F580779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D5BCA-0D15-E925-674D-B83DD1D143D4}"/>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5" name="Footer Placeholder 4">
            <a:extLst>
              <a:ext uri="{FF2B5EF4-FFF2-40B4-BE49-F238E27FC236}">
                <a16:creationId xmlns:a16="http://schemas.microsoft.com/office/drawing/2014/main" id="{8CBABE19-48CE-F5DE-655F-D72DE765D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D4885-4469-9452-50D8-36C994B18D46}"/>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73405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CFCF2-3818-FCDE-2252-1695EE9DB8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3D3DA3-4221-D3B2-020C-648EA2F52C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A8D4F7-0187-E2DD-E56A-0AD700EEBEA9}"/>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5" name="Footer Placeholder 4">
            <a:extLst>
              <a:ext uri="{FF2B5EF4-FFF2-40B4-BE49-F238E27FC236}">
                <a16:creationId xmlns:a16="http://schemas.microsoft.com/office/drawing/2014/main" id="{165B9E53-DFBB-10E9-E6EE-2D9BB37CF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D8C51-49A8-E8B4-53E8-03B8F0D52835}"/>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06151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4CCC8-9005-64FB-ACBD-B87B32F85D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647845-011A-2F2A-4588-C6ED669FAA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D66738-B655-0520-F818-ABD99CEEC3A7}"/>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5" name="Footer Placeholder 4">
            <a:extLst>
              <a:ext uri="{FF2B5EF4-FFF2-40B4-BE49-F238E27FC236}">
                <a16:creationId xmlns:a16="http://schemas.microsoft.com/office/drawing/2014/main" id="{B1DAFE0B-1B1B-2DB5-A44E-E258EBA7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EB96C-E28D-5CFD-398B-3CB576C3C4FB}"/>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04205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2B31F-47D7-6A62-FDD4-2C9BB940F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8739C8-AAF6-9E2B-5EF3-D7E433583A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B7C7CA-F9D1-7D7F-0A7B-18849AE3BB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733F32-9883-7C81-72BE-6A8A0DC0D157}"/>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6" name="Footer Placeholder 5">
            <a:extLst>
              <a:ext uri="{FF2B5EF4-FFF2-40B4-BE49-F238E27FC236}">
                <a16:creationId xmlns:a16="http://schemas.microsoft.com/office/drawing/2014/main" id="{E2B89437-AD2E-425B-6FEF-E9CEC5F1BD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15FC1-29DF-8EF6-56B9-67C1DC5F4A27}"/>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358930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B1807-625B-B8B1-5679-391F4900B1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140675-7A6C-31BC-5172-DB6E4C33B0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E06906-D955-FB29-5200-F334F3003F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2CF0A3-DB1B-722A-2F5B-1D014ED3A8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6985FA-CE9A-C5B3-1680-F8069EEDB5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0D0181-10F9-BBA4-A8BD-A7A11398E14C}"/>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8" name="Footer Placeholder 7">
            <a:extLst>
              <a:ext uri="{FF2B5EF4-FFF2-40B4-BE49-F238E27FC236}">
                <a16:creationId xmlns:a16="http://schemas.microsoft.com/office/drawing/2014/main" id="{1358349E-1098-AC07-89E5-07EAE6D9F2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F4979D-5A4E-A1DE-B7DF-73E3AD7A3433}"/>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388890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09E4-93F4-7690-0C47-ACEEAC1840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63B80-F088-9789-75B1-55B5E2BAE12E}"/>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4" name="Footer Placeholder 3">
            <a:extLst>
              <a:ext uri="{FF2B5EF4-FFF2-40B4-BE49-F238E27FC236}">
                <a16:creationId xmlns:a16="http://schemas.microsoft.com/office/drawing/2014/main" id="{9F55C39A-FC18-04A6-D62D-2292B9DF17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643AAE-BEDE-9986-6E50-4DE00EE0B7BE}"/>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266533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6B410-BFB3-E683-C0E2-BFFDB6DE623A}"/>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3" name="Footer Placeholder 2">
            <a:extLst>
              <a:ext uri="{FF2B5EF4-FFF2-40B4-BE49-F238E27FC236}">
                <a16:creationId xmlns:a16="http://schemas.microsoft.com/office/drawing/2014/main" id="{7BECDA51-3104-009E-BDB3-A03C757225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BCEE63-8D85-6111-D0A2-44A554133889}"/>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12996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5050C-1D70-5CEB-3885-15D5BA4CE0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CB7667-999A-E7D8-8B77-BEE035F7F2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B31714-F0BF-85CF-2979-3733FDCD39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8835C8-C059-E2EF-DD0C-D0785525928E}"/>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6" name="Footer Placeholder 5">
            <a:extLst>
              <a:ext uri="{FF2B5EF4-FFF2-40B4-BE49-F238E27FC236}">
                <a16:creationId xmlns:a16="http://schemas.microsoft.com/office/drawing/2014/main" id="{DFE41BDD-5B88-BC19-1DF9-EB44DBA68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7A4902-D71E-1B30-3076-60C0334AF499}"/>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286921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6D399-72C9-022E-D2AB-545908046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A4D4A9-E977-F114-2E64-B5BD4E118F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9FD094-D49F-F0B0-2F30-55FAD370F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2A1451-19AE-A538-26C2-EC5FF86F004F}"/>
              </a:ext>
            </a:extLst>
          </p:cNvPr>
          <p:cNvSpPr>
            <a:spLocks noGrp="1"/>
          </p:cNvSpPr>
          <p:nvPr>
            <p:ph type="dt" sz="half" idx="10"/>
          </p:nvPr>
        </p:nvSpPr>
        <p:spPr/>
        <p:txBody>
          <a:bodyPr/>
          <a:lstStyle/>
          <a:p>
            <a:fld id="{618A8648-938A-4FA8-8DB1-C60F4C6596A1}" type="datetimeFigureOut">
              <a:rPr lang="en-US" smtClean="0"/>
              <a:t>20/8/2022</a:t>
            </a:fld>
            <a:endParaRPr lang="en-US"/>
          </a:p>
        </p:txBody>
      </p:sp>
      <p:sp>
        <p:nvSpPr>
          <p:cNvPr id="6" name="Footer Placeholder 5">
            <a:extLst>
              <a:ext uri="{FF2B5EF4-FFF2-40B4-BE49-F238E27FC236}">
                <a16:creationId xmlns:a16="http://schemas.microsoft.com/office/drawing/2014/main" id="{572ED74B-BA43-F6E4-2E2C-E48886CFE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6C17F5-4D6F-F080-0E20-093465904B49}"/>
              </a:ext>
            </a:extLst>
          </p:cNvPr>
          <p:cNvSpPr>
            <a:spLocks noGrp="1"/>
          </p:cNvSpPr>
          <p:nvPr>
            <p:ph type="sldNum" sz="quarter" idx="12"/>
          </p:nvPr>
        </p:nvSpPr>
        <p:spPr/>
        <p:txBody>
          <a:bodyPr/>
          <a:lstStyle/>
          <a:p>
            <a:fld id="{2F42B46B-8EFB-4E50-B1F1-CA0D0813F25F}" type="slidenum">
              <a:rPr lang="en-US" smtClean="0"/>
              <a:t>‹#›</a:t>
            </a:fld>
            <a:endParaRPr lang="en-US"/>
          </a:p>
        </p:txBody>
      </p:sp>
    </p:spTree>
    <p:extLst>
      <p:ext uri="{BB962C8B-B14F-4D97-AF65-F5344CB8AC3E}">
        <p14:creationId xmlns:p14="http://schemas.microsoft.com/office/powerpoint/2010/main" val="194049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AF90E8-823F-6976-4EEC-63D780E35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4DE486-5271-D1F3-34E6-EB4A9A6DB1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06781-BB7D-5BA8-CBB2-2878102E7A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A8648-938A-4FA8-8DB1-C60F4C6596A1}" type="datetimeFigureOut">
              <a:rPr lang="en-US" smtClean="0"/>
              <a:t>20/8/2022</a:t>
            </a:fld>
            <a:endParaRPr lang="en-US"/>
          </a:p>
        </p:txBody>
      </p:sp>
      <p:sp>
        <p:nvSpPr>
          <p:cNvPr id="5" name="Footer Placeholder 4">
            <a:extLst>
              <a:ext uri="{FF2B5EF4-FFF2-40B4-BE49-F238E27FC236}">
                <a16:creationId xmlns:a16="http://schemas.microsoft.com/office/drawing/2014/main" id="{84ECD4B3-9615-7277-8E56-39E73C26B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C5625E-C830-9732-35BF-5F0A6DE3E3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42B46B-8EFB-4E50-B1F1-CA0D0813F25F}" type="slidenum">
              <a:rPr lang="en-US" smtClean="0"/>
              <a:t>‹#›</a:t>
            </a:fld>
            <a:endParaRPr lang="en-US"/>
          </a:p>
        </p:txBody>
      </p:sp>
    </p:spTree>
    <p:extLst>
      <p:ext uri="{BB962C8B-B14F-4D97-AF65-F5344CB8AC3E}">
        <p14:creationId xmlns:p14="http://schemas.microsoft.com/office/powerpoint/2010/main" val="3890877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8D24-6BF8-EEA0-814E-07967011A42C}"/>
              </a:ext>
            </a:extLst>
          </p:cNvPr>
          <p:cNvSpPr>
            <a:spLocks noGrp="1"/>
          </p:cNvSpPr>
          <p:nvPr>
            <p:ph type="ctrTitle"/>
          </p:nvPr>
        </p:nvSpPr>
        <p:spPr/>
        <p:txBody>
          <a:bodyPr>
            <a:normAutofit/>
          </a:bodyPr>
          <a:lstStyle/>
          <a:p>
            <a:pPr>
              <a:lnSpc>
                <a:spcPct val="120000"/>
              </a:lnSpc>
              <a:spcAft>
                <a:spcPts val="1000"/>
              </a:spcAft>
            </a:pPr>
            <a:r>
              <a:rPr lang="en-US" sz="3800" b="1"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BÀI 4 NHỮNG DI SẢN VĂN HOÁ</a:t>
            </a:r>
            <a:br>
              <a:rPr lang="en-US" sz="3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3800" b="1" dirty="0">
                <a:solidFill>
                  <a:schemeClr val="accent1">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VĂN BẢN THÔNG TIN)</a:t>
            </a:r>
            <a:br>
              <a:rPr lang="en-US" sz="3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800" dirty="0">
              <a:solidFill>
                <a:schemeClr val="accent1">
                  <a:lumMod val="75000"/>
                </a:schemeClr>
              </a:solidFill>
            </a:endParaRPr>
          </a:p>
        </p:txBody>
      </p:sp>
      <p:sp>
        <p:nvSpPr>
          <p:cNvPr id="3" name="Subtitle 2">
            <a:extLst>
              <a:ext uri="{FF2B5EF4-FFF2-40B4-BE49-F238E27FC236}">
                <a16:creationId xmlns:a16="http://schemas.microsoft.com/office/drawing/2014/main" id="{16DAC13E-7811-8F89-25A8-5FF9A418E365}"/>
              </a:ext>
            </a:extLst>
          </p:cNvPr>
          <p:cNvSpPr>
            <a:spLocks noGrp="1"/>
          </p:cNvSpPr>
          <p:nvPr>
            <p:ph type="subTitle" idx="1"/>
          </p:nvPr>
        </p:nvSpPr>
        <p:spPr/>
        <p:txBody>
          <a:bodyPr/>
          <a:lstStyle/>
          <a:p>
            <a:pPr algn="just"/>
            <a:r>
              <a:rPr lang="en-US" sz="1800"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III.1 ĐỌC – 5 </a:t>
            </a:r>
            <a:r>
              <a:rPr lang="en-US" sz="1800" b="1" dirty="0" err="1">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tiết</a:t>
            </a:r>
            <a:endParaRPr lang="en-US"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1800"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III.2 VIẾT - 2 </a:t>
            </a:r>
            <a:r>
              <a:rPr lang="en-US" sz="1800" b="1" dirty="0" err="1">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tiết</a:t>
            </a:r>
            <a:endPar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III. 3 NÓI- NGHE- 1 </a:t>
            </a:r>
            <a:r>
              <a:rPr lang="en-US" sz="1800" b="1" dirty="0" err="1">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Tiết</a:t>
            </a:r>
            <a:endPar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800" b="1"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III. 4 </a:t>
            </a:r>
            <a:r>
              <a:rPr lang="en-US" sz="1800"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ÔN TẬP</a:t>
            </a:r>
            <a:endParaRPr lang="en-US" sz="1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21715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78779-5019-BB8A-3EC0-A0C49605074C}"/>
              </a:ext>
            </a:extLst>
          </p:cNvPr>
          <p:cNvSpPr>
            <a:spLocks noGrp="1"/>
          </p:cNvSpPr>
          <p:nvPr>
            <p:ph type="title"/>
          </p:nvPr>
        </p:nvSpPr>
        <p:spPr>
          <a:xfrm>
            <a:off x="838199" y="364605"/>
            <a:ext cx="10519725" cy="1326084"/>
          </a:xfrm>
        </p:spPr>
        <p:txBody>
          <a:bodyPr>
            <a:normAutofit/>
          </a:bodyPr>
          <a:lstStyle/>
          <a:p>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Mẫu</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phiếu</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 1: HƯỚNG DẪN THU THẬP TƯ LIỆU THAM KHẢO</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endParaRPr lang="en-US" sz="2200" dirty="0"/>
          </a:p>
        </p:txBody>
      </p:sp>
      <p:sp>
        <p:nvSpPr>
          <p:cNvPr id="3" name="Content Placeholder 2">
            <a:extLst>
              <a:ext uri="{FF2B5EF4-FFF2-40B4-BE49-F238E27FC236}">
                <a16:creationId xmlns:a16="http://schemas.microsoft.com/office/drawing/2014/main" id="{33349A16-73B4-7FE8-678F-68AEC7550D33}"/>
              </a:ext>
            </a:extLst>
          </p:cNvPr>
          <p:cNvSpPr>
            <a:spLocks noGrp="1"/>
          </p:cNvSpPr>
          <p:nvPr>
            <p:ph idx="1"/>
          </p:nvPr>
        </p:nvSpPr>
        <p:spPr>
          <a:xfrm>
            <a:off x="838199" y="1823914"/>
            <a:ext cx="10519725" cy="4353049"/>
          </a:xfrm>
        </p:spPr>
        <p:txBody>
          <a:bodyPr>
            <a:normAutofit/>
          </a:bodyPr>
          <a:lstStyle/>
          <a:p>
            <a:endParaRPr lang="en-US" sz="2200" dirty="0"/>
          </a:p>
        </p:txBody>
      </p:sp>
      <p:graphicFrame>
        <p:nvGraphicFramePr>
          <p:cNvPr id="4" name="Object 3">
            <a:extLst>
              <a:ext uri="{FF2B5EF4-FFF2-40B4-BE49-F238E27FC236}">
                <a16:creationId xmlns:a16="http://schemas.microsoft.com/office/drawing/2014/main" id="{FB0B02C3-2781-A490-B2B4-EC37A0F8A8FB}"/>
              </a:ext>
            </a:extLst>
          </p:cNvPr>
          <p:cNvGraphicFramePr>
            <a:graphicFrameLocks noChangeAspect="1"/>
          </p:cNvGraphicFramePr>
          <p:nvPr>
            <p:extLst>
              <p:ext uri="{D42A27DB-BD31-4B8C-83A1-F6EECF244321}">
                <p14:modId xmlns:p14="http://schemas.microsoft.com/office/powerpoint/2010/main" val="3273624205"/>
              </p:ext>
            </p:extLst>
          </p:nvPr>
        </p:nvGraphicFramePr>
        <p:xfrm>
          <a:off x="2716695" y="1025718"/>
          <a:ext cx="6761266" cy="5567674"/>
        </p:xfrm>
        <a:graphic>
          <a:graphicData uri="http://schemas.openxmlformats.org/presentationml/2006/ole">
            <mc:AlternateContent xmlns:mc="http://schemas.openxmlformats.org/markup-compatibility/2006">
              <mc:Choice xmlns:v="urn:schemas-microsoft-com:vml" Requires="v">
                <p:oleObj name="Document" r:id="rId2" imgW="6116446" imgH="6437769" progId="Word.Document.12">
                  <p:embed/>
                </p:oleObj>
              </mc:Choice>
              <mc:Fallback>
                <p:oleObj name="Document" r:id="rId2" imgW="6116446" imgH="6437769" progId="Word.Document.12">
                  <p:embed/>
                  <p:pic>
                    <p:nvPicPr>
                      <p:cNvPr id="0" name=""/>
                      <p:cNvPicPr/>
                      <p:nvPr/>
                    </p:nvPicPr>
                    <p:blipFill>
                      <a:blip r:embed="rId3"/>
                      <a:stretch>
                        <a:fillRect/>
                      </a:stretch>
                    </p:blipFill>
                    <p:spPr>
                      <a:xfrm>
                        <a:off x="2716695" y="1025718"/>
                        <a:ext cx="6761266" cy="5567674"/>
                      </a:xfrm>
                      <a:prstGeom prst="rect">
                        <a:avLst/>
                      </a:prstGeom>
                    </p:spPr>
                  </p:pic>
                </p:oleObj>
              </mc:Fallback>
            </mc:AlternateContent>
          </a:graphicData>
        </a:graphic>
      </p:graphicFrame>
    </p:spTree>
    <p:extLst>
      <p:ext uri="{BB962C8B-B14F-4D97-AF65-F5344CB8AC3E}">
        <p14:creationId xmlns:p14="http://schemas.microsoft.com/office/powerpoint/2010/main" val="2076965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EBB7B-525A-E09C-BCA9-64ED8C7084C7}"/>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16FCE460-E2F4-2B9C-E919-2723B3288E63}"/>
              </a:ext>
            </a:extLst>
          </p:cNvPr>
          <p:cNvPicPr>
            <a:picLocks noGrp="1" noChangeAspect="1"/>
          </p:cNvPicPr>
          <p:nvPr>
            <p:ph idx="1"/>
          </p:nvPr>
        </p:nvPicPr>
        <p:blipFill>
          <a:blip r:embed="rId2"/>
          <a:stretch>
            <a:fillRect/>
          </a:stretch>
        </p:blipFill>
        <p:spPr>
          <a:xfrm>
            <a:off x="2695492" y="0"/>
            <a:ext cx="7243637" cy="6847068"/>
          </a:xfrm>
          <a:prstGeom prst="rect">
            <a:avLst/>
          </a:prstGeom>
        </p:spPr>
      </p:pic>
    </p:spTree>
    <p:extLst>
      <p:ext uri="{BB962C8B-B14F-4D97-AF65-F5344CB8AC3E}">
        <p14:creationId xmlns:p14="http://schemas.microsoft.com/office/powerpoint/2010/main" val="2199223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71F2-6DA8-4D61-C287-FF65A863796C}"/>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1F2D811C-EC33-CFE9-7383-9E344D6144C9}"/>
              </a:ext>
            </a:extLst>
          </p:cNvPr>
          <p:cNvGraphicFramePr>
            <a:graphicFrameLocks noGrp="1"/>
          </p:cNvGraphicFramePr>
          <p:nvPr>
            <p:ph idx="1"/>
            <p:extLst>
              <p:ext uri="{D42A27DB-BD31-4B8C-83A1-F6EECF244321}">
                <p14:modId xmlns:p14="http://schemas.microsoft.com/office/powerpoint/2010/main" val="3048829530"/>
              </p:ext>
            </p:extLst>
          </p:nvPr>
        </p:nvGraphicFramePr>
        <p:xfrm>
          <a:off x="326003" y="294198"/>
          <a:ext cx="11585051" cy="6440557"/>
        </p:xfrm>
        <a:graphic>
          <a:graphicData uri="http://schemas.openxmlformats.org/drawingml/2006/table">
            <a:tbl>
              <a:tblPr firstRow="1" firstCol="1" lastRow="1" lastCol="1" bandRow="1" bandCol="1">
                <a:tableStyleId>{5C22544A-7EE6-4342-B048-85BDC9FD1C3A}</a:tableStyleId>
              </a:tblPr>
              <a:tblGrid>
                <a:gridCol w="2242011">
                  <a:extLst>
                    <a:ext uri="{9D8B030D-6E8A-4147-A177-3AD203B41FA5}">
                      <a16:colId xmlns:a16="http://schemas.microsoft.com/office/drawing/2014/main" val="1634423952"/>
                    </a:ext>
                  </a:extLst>
                </a:gridCol>
                <a:gridCol w="6096822">
                  <a:extLst>
                    <a:ext uri="{9D8B030D-6E8A-4147-A177-3AD203B41FA5}">
                      <a16:colId xmlns:a16="http://schemas.microsoft.com/office/drawing/2014/main" val="2825422914"/>
                    </a:ext>
                  </a:extLst>
                </a:gridCol>
                <a:gridCol w="3246218">
                  <a:extLst>
                    <a:ext uri="{9D8B030D-6E8A-4147-A177-3AD203B41FA5}">
                      <a16:colId xmlns:a16="http://schemas.microsoft.com/office/drawing/2014/main" val="626383395"/>
                    </a:ext>
                  </a:extLst>
                </a:gridCol>
              </a:tblGrid>
              <a:tr h="877124">
                <a:tc>
                  <a:txBody>
                    <a:bodyPr/>
                    <a:lstStyle/>
                    <a:p>
                      <a:pPr marL="90805" algn="just">
                        <a:lnSpc>
                          <a:spcPct val="115000"/>
                        </a:lnSpc>
                        <a:spcBef>
                          <a:spcPts val="465"/>
                        </a:spcBef>
                        <a:spcAft>
                          <a:spcPts val="0"/>
                        </a:spcAft>
                      </a:pPr>
                      <a:r>
                        <a:rPr lang="vi-VN" sz="1800" dirty="0">
                          <a:effectLst/>
                        </a:rPr>
                        <a:t>Quy trình </a:t>
                      </a:r>
                      <a:r>
                        <a:rPr lang="vi-VN" sz="1800" spc="-20" dirty="0">
                          <a:effectLst/>
                        </a:rPr>
                        <a:t>viết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24840" algn="just">
                        <a:lnSpc>
                          <a:spcPct val="115000"/>
                        </a:lnSpc>
                        <a:spcBef>
                          <a:spcPts val="465"/>
                        </a:spcBef>
                        <a:spcAft>
                          <a:spcPts val="0"/>
                        </a:spcAft>
                      </a:pPr>
                      <a:r>
                        <a:rPr lang="vi-VN" sz="1800">
                          <a:effectLst/>
                        </a:rPr>
                        <a:t>Thao tác cần </a:t>
                      </a:r>
                      <a:r>
                        <a:rPr lang="vi-VN" sz="1800" spc="-25">
                          <a:effectLst/>
                        </a:rPr>
                        <a:t>làm</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6600" marR="725805" algn="just">
                        <a:lnSpc>
                          <a:spcPct val="115000"/>
                        </a:lnSpc>
                        <a:spcBef>
                          <a:spcPts val="465"/>
                        </a:spcBef>
                        <a:spcAft>
                          <a:spcPts val="0"/>
                        </a:spcAft>
                      </a:pPr>
                      <a:r>
                        <a:rPr lang="vi-VN" sz="1800">
                          <a:effectLst/>
                        </a:rPr>
                        <a:t>Lưu </a:t>
                      </a:r>
                      <a:r>
                        <a:rPr lang="vi-VN" sz="1800" spc="-50">
                          <a:effectLst/>
                        </a:rPr>
                        <a:t>ý</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32380009"/>
                  </a:ext>
                </a:extLst>
              </a:tr>
              <a:tr h="3515707">
                <a:tc rowSpan="2">
                  <a:txBody>
                    <a:bodyPr/>
                    <a:lstStyle/>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algn="just">
                        <a:lnSpc>
                          <a:spcPct val="115000"/>
                        </a:lnSpc>
                      </a:pPr>
                      <a:r>
                        <a:rPr lang="vi-VN" sz="1800" b="0" dirty="0">
                          <a:effectLst/>
                        </a:rPr>
                        <a:t> </a:t>
                      </a:r>
                      <a:endParaRPr lang="en-US" sz="1800" b="0" dirty="0">
                        <a:effectLst/>
                      </a:endParaRPr>
                    </a:p>
                    <a:p>
                      <a:pPr marL="50800" algn="just">
                        <a:lnSpc>
                          <a:spcPct val="113000"/>
                        </a:lnSpc>
                        <a:spcBef>
                          <a:spcPts val="1085"/>
                        </a:spcBef>
                        <a:spcAft>
                          <a:spcPts val="0"/>
                        </a:spcAft>
                      </a:pPr>
                      <a:r>
                        <a:rPr lang="vi-VN" sz="1800" b="0" dirty="0">
                          <a:effectLst/>
                        </a:rPr>
                        <a:t>Bước</a:t>
                      </a:r>
                      <a:r>
                        <a:rPr lang="vi-VN" sz="1800" b="0" spc="170" dirty="0">
                          <a:effectLst/>
                        </a:rPr>
                        <a:t> </a:t>
                      </a:r>
                      <a:r>
                        <a:rPr lang="vi-VN" sz="1800" b="0" dirty="0">
                          <a:effectLst/>
                        </a:rPr>
                        <a:t>1:</a:t>
                      </a:r>
                      <a:r>
                        <a:rPr lang="vi-VN" sz="1800" b="0" spc="170" dirty="0">
                          <a:effectLst/>
                        </a:rPr>
                        <a:t> </a:t>
                      </a:r>
                      <a:r>
                        <a:rPr lang="vi-VN" sz="1800" b="0" dirty="0">
                          <a:effectLst/>
                        </a:rPr>
                        <a:t>Chuẩn bị viết</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0" algn="just">
                        <a:lnSpc>
                          <a:spcPct val="115000"/>
                        </a:lnSpc>
                        <a:spcBef>
                          <a:spcPts val="485"/>
                        </a:spcBef>
                        <a:spcAft>
                          <a:spcPts val="0"/>
                        </a:spcAft>
                      </a:pPr>
                      <a:r>
                        <a:rPr lang="vi-VN" sz="1800" dirty="0">
                          <a:effectLst/>
                        </a:rPr>
                        <a:t>Xác</a:t>
                      </a:r>
                      <a:r>
                        <a:rPr lang="vi-VN" sz="1800" spc="-15" dirty="0">
                          <a:effectLst/>
                        </a:rPr>
                        <a:t> </a:t>
                      </a:r>
                      <a:r>
                        <a:rPr lang="vi-VN" sz="1800" dirty="0">
                          <a:effectLst/>
                        </a:rPr>
                        <a:t>định</a:t>
                      </a:r>
                      <a:r>
                        <a:rPr lang="vi-VN" sz="1800" spc="-15" dirty="0">
                          <a:effectLst/>
                        </a:rPr>
                        <a:t> </a:t>
                      </a:r>
                      <a:r>
                        <a:rPr lang="vi-VN" sz="1800" dirty="0">
                          <a:effectLst/>
                        </a:rPr>
                        <a:t>đề</a:t>
                      </a:r>
                      <a:r>
                        <a:rPr lang="vi-VN" sz="1800" spc="-15" dirty="0">
                          <a:effectLst/>
                        </a:rPr>
                        <a:t> </a:t>
                      </a:r>
                      <a:r>
                        <a:rPr lang="vi-VN" sz="1800" spc="-25" dirty="0">
                          <a:effectLst/>
                        </a:rPr>
                        <a:t>tài</a:t>
                      </a:r>
                      <a:endParaRPr lang="en-US" sz="1800" dirty="0">
                        <a:effectLst/>
                      </a:endParaRPr>
                    </a:p>
                    <a:p>
                      <a:pPr marL="50165" marR="36830" algn="just">
                        <a:lnSpc>
                          <a:spcPct val="113000"/>
                        </a:lnSpc>
                        <a:spcBef>
                          <a:spcPts val="775"/>
                        </a:spcBef>
                        <a:spcAft>
                          <a:spcPts val="0"/>
                        </a:spcAft>
                      </a:pPr>
                      <a:r>
                        <a:rPr lang="vi-VN" sz="1800" dirty="0">
                          <a:effectLst/>
                        </a:rPr>
                        <a:t>Trả lời một số câu hỏi xác định thông</a:t>
                      </a:r>
                      <a:r>
                        <a:rPr lang="vi-VN" sz="1800" spc="-25" dirty="0">
                          <a:effectLst/>
                        </a:rPr>
                        <a:t> </a:t>
                      </a:r>
                      <a:r>
                        <a:rPr lang="vi-VN" sz="1800" dirty="0">
                          <a:effectLst/>
                        </a:rPr>
                        <a:t>tin</a:t>
                      </a:r>
                      <a:r>
                        <a:rPr lang="vi-VN" sz="1800" spc="-25" dirty="0">
                          <a:effectLst/>
                        </a:rPr>
                        <a:t> </a:t>
                      </a:r>
                      <a:r>
                        <a:rPr lang="vi-VN" sz="1800" dirty="0">
                          <a:effectLst/>
                        </a:rPr>
                        <a:t>về</a:t>
                      </a:r>
                      <a:r>
                        <a:rPr lang="vi-VN" sz="1800" spc="-25" dirty="0">
                          <a:effectLst/>
                        </a:rPr>
                        <a:t> </a:t>
                      </a:r>
                      <a:r>
                        <a:rPr lang="vi-VN" sz="1800" dirty="0">
                          <a:effectLst/>
                        </a:rPr>
                        <a:t>bài</a:t>
                      </a:r>
                      <a:r>
                        <a:rPr lang="vi-VN" sz="1800" spc="-25" dirty="0">
                          <a:effectLst/>
                        </a:rPr>
                        <a:t> </a:t>
                      </a:r>
                      <a:r>
                        <a:rPr lang="vi-VN" sz="1800" dirty="0">
                          <a:effectLst/>
                        </a:rPr>
                        <a:t>báo</a:t>
                      </a:r>
                      <a:r>
                        <a:rPr lang="vi-VN" sz="1800" spc="-25" dirty="0">
                          <a:effectLst/>
                        </a:rPr>
                        <a:t> </a:t>
                      </a:r>
                      <a:r>
                        <a:rPr lang="vi-VN" sz="1800" dirty="0">
                          <a:effectLst/>
                        </a:rPr>
                        <a:t>cáo</a:t>
                      </a:r>
                      <a:r>
                        <a:rPr lang="vi-VN" sz="1800" spc="-25" dirty="0">
                          <a:effectLst/>
                        </a:rPr>
                        <a:t> </a:t>
                      </a:r>
                      <a:r>
                        <a:rPr lang="vi-VN" sz="1800" dirty="0">
                          <a:effectLst/>
                        </a:rPr>
                        <a:t>kết</a:t>
                      </a:r>
                      <a:r>
                        <a:rPr lang="vi-VN" sz="1800" spc="-25" dirty="0">
                          <a:effectLst/>
                        </a:rPr>
                        <a:t> </a:t>
                      </a:r>
                      <a:r>
                        <a:rPr lang="vi-VN" sz="1800" dirty="0">
                          <a:effectLst/>
                        </a:rPr>
                        <a:t>quả</a:t>
                      </a:r>
                      <a:r>
                        <a:rPr lang="vi-VN" sz="1800" spc="-25" dirty="0">
                          <a:effectLst/>
                        </a:rPr>
                        <a:t> </a:t>
                      </a:r>
                      <a:r>
                        <a:rPr lang="vi-VN" sz="1800" dirty="0">
                          <a:effectLst/>
                        </a:rPr>
                        <a:t>ng- hiên cứu:</a:t>
                      </a:r>
                      <a:endParaRPr lang="en-US" sz="1800" dirty="0">
                        <a:effectLst/>
                      </a:endParaRPr>
                    </a:p>
                    <a:p>
                      <a:pPr marL="342900" lvl="0" indent="-342900" algn="just">
                        <a:lnSpc>
                          <a:spcPct val="115000"/>
                        </a:lnSpc>
                        <a:spcBef>
                          <a:spcPts val="555"/>
                        </a:spcBef>
                        <a:spcAft>
                          <a:spcPts val="0"/>
                        </a:spcAft>
                        <a:buSzPts val="1300"/>
                        <a:buFont typeface="Times New Roman" panose="02020603050405020304" pitchFamily="18" charset="0"/>
                        <a:buChar char="–"/>
                        <a:tabLst>
                          <a:tab pos="174625" algn="l"/>
                        </a:tabLst>
                      </a:pPr>
                      <a:r>
                        <a:rPr lang="vi-VN" sz="1800" dirty="0">
                          <a:effectLst/>
                        </a:rPr>
                        <a:t>Đề</a:t>
                      </a:r>
                      <a:r>
                        <a:rPr lang="vi-VN" sz="1800" spc="-10" dirty="0">
                          <a:effectLst/>
                        </a:rPr>
                        <a:t> </a:t>
                      </a:r>
                      <a:r>
                        <a:rPr lang="vi-VN" sz="1800" dirty="0">
                          <a:effectLst/>
                        </a:rPr>
                        <a:t>tài có cụ thể, rõ ràng </a:t>
                      </a:r>
                      <a:r>
                        <a:rPr lang="vi-VN" sz="1800" spc="-10" dirty="0">
                          <a:effectLst/>
                        </a:rPr>
                        <a:t>không?</a:t>
                      </a:r>
                      <a:endParaRPr lang="en-US" sz="1800" dirty="0">
                        <a:effectLst/>
                      </a:endParaRPr>
                    </a:p>
                    <a:p>
                      <a:pPr marL="342900" marR="36830" lvl="0" indent="-342900" algn="just">
                        <a:lnSpc>
                          <a:spcPct val="113000"/>
                        </a:lnSpc>
                        <a:spcBef>
                          <a:spcPts val="770"/>
                        </a:spcBef>
                        <a:spcAft>
                          <a:spcPts val="0"/>
                        </a:spcAft>
                        <a:buSzPts val="1300"/>
                        <a:buFont typeface="Times New Roman" panose="02020603050405020304" pitchFamily="18" charset="0"/>
                        <a:buChar char="–"/>
                        <a:tabLst>
                          <a:tab pos="194310" algn="l"/>
                        </a:tabLst>
                      </a:pPr>
                      <a:r>
                        <a:rPr lang="vi-VN" sz="1800" dirty="0">
                          <a:effectLst/>
                        </a:rPr>
                        <a:t>Đề tài có phù hợp với điều kiện nghiên</a:t>
                      </a:r>
                      <a:r>
                        <a:rPr lang="vi-VN" sz="1800" spc="-75" dirty="0">
                          <a:effectLst/>
                        </a:rPr>
                        <a:t> </a:t>
                      </a:r>
                      <a:r>
                        <a:rPr lang="vi-VN" sz="1800" dirty="0">
                          <a:effectLst/>
                        </a:rPr>
                        <a:t>cứu</a:t>
                      </a:r>
                      <a:r>
                        <a:rPr lang="vi-VN" sz="1800" spc="-75" dirty="0">
                          <a:effectLst/>
                        </a:rPr>
                        <a:t> </a:t>
                      </a:r>
                      <a:r>
                        <a:rPr lang="vi-VN" sz="1800" dirty="0">
                          <a:effectLst/>
                        </a:rPr>
                        <a:t>của</a:t>
                      </a:r>
                      <a:r>
                        <a:rPr lang="vi-VN" sz="1800" spc="-75" dirty="0">
                          <a:effectLst/>
                        </a:rPr>
                        <a:t> </a:t>
                      </a:r>
                      <a:r>
                        <a:rPr lang="vi-VN" sz="1800" dirty="0">
                          <a:effectLst/>
                        </a:rPr>
                        <a:t>bản</a:t>
                      </a:r>
                      <a:r>
                        <a:rPr lang="vi-VN" sz="1800" spc="-75" dirty="0">
                          <a:effectLst/>
                        </a:rPr>
                        <a:t> </a:t>
                      </a:r>
                      <a:r>
                        <a:rPr lang="vi-VN" sz="1800" dirty="0">
                          <a:effectLst/>
                        </a:rPr>
                        <a:t>thân</a:t>
                      </a:r>
                      <a:r>
                        <a:rPr lang="vi-VN" sz="1800" spc="-75" dirty="0">
                          <a:effectLst/>
                        </a:rPr>
                        <a:t> </a:t>
                      </a:r>
                      <a:r>
                        <a:rPr lang="vi-VN" sz="1800" dirty="0">
                          <a:effectLst/>
                        </a:rPr>
                        <a:t>hay</a:t>
                      </a:r>
                      <a:r>
                        <a:rPr lang="vi-VN" sz="1800" spc="-75" dirty="0">
                          <a:effectLst/>
                        </a:rPr>
                        <a:t> </a:t>
                      </a:r>
                      <a:r>
                        <a:rPr lang="vi-VN" sz="1800" spc="-10" dirty="0">
                          <a:effectLst/>
                        </a:rPr>
                        <a:t>không?</a:t>
                      </a:r>
                      <a:endParaRPr lang="en-US" sz="1800" dirty="0">
                        <a:effectLst/>
                      </a:endParaRPr>
                    </a:p>
                    <a:p>
                      <a:pPr marL="342900" marR="36830" lvl="0" indent="-342900" algn="just">
                        <a:lnSpc>
                          <a:spcPct val="113000"/>
                        </a:lnSpc>
                        <a:spcBef>
                          <a:spcPts val="560"/>
                        </a:spcBef>
                        <a:spcAft>
                          <a:spcPts val="0"/>
                        </a:spcAft>
                        <a:buSzPts val="1300"/>
                        <a:buFont typeface="Times New Roman" panose="02020603050405020304" pitchFamily="18" charset="0"/>
                        <a:buChar char="–"/>
                        <a:tabLst>
                          <a:tab pos="187325" algn="l"/>
                        </a:tabLst>
                      </a:pPr>
                      <a:r>
                        <a:rPr lang="vi-VN" sz="1800" dirty="0">
                          <a:effectLst/>
                        </a:rPr>
                        <a:t>Đề tài có khơi gợi được sự hứng thú,</a:t>
                      </a:r>
                      <a:r>
                        <a:rPr lang="vi-VN" sz="1800" spc="-60" dirty="0">
                          <a:effectLst/>
                        </a:rPr>
                        <a:t> </a:t>
                      </a:r>
                      <a:r>
                        <a:rPr lang="vi-VN" sz="1800" dirty="0">
                          <a:effectLst/>
                        </a:rPr>
                        <a:t>quan</a:t>
                      </a:r>
                      <a:r>
                        <a:rPr lang="vi-VN" sz="1800" spc="-60" dirty="0">
                          <a:effectLst/>
                        </a:rPr>
                        <a:t> </a:t>
                      </a:r>
                      <a:r>
                        <a:rPr lang="vi-VN" sz="1800" dirty="0">
                          <a:effectLst/>
                        </a:rPr>
                        <a:t>tâm</a:t>
                      </a:r>
                      <a:r>
                        <a:rPr lang="vi-VN" sz="1800" spc="-60" dirty="0">
                          <a:effectLst/>
                        </a:rPr>
                        <a:t> </a:t>
                      </a:r>
                      <a:r>
                        <a:rPr lang="vi-VN" sz="1800" dirty="0">
                          <a:effectLst/>
                        </a:rPr>
                        <a:t>của</a:t>
                      </a:r>
                      <a:r>
                        <a:rPr lang="vi-VN" sz="1800" spc="-60" dirty="0">
                          <a:effectLst/>
                        </a:rPr>
                        <a:t> </a:t>
                      </a:r>
                      <a:r>
                        <a:rPr lang="vi-VN" sz="1800" dirty="0">
                          <a:effectLst/>
                        </a:rPr>
                        <a:t>người</a:t>
                      </a:r>
                      <a:r>
                        <a:rPr lang="vi-VN" sz="1800" spc="-60" dirty="0">
                          <a:effectLst/>
                        </a:rPr>
                        <a:t> </a:t>
                      </a:r>
                      <a:r>
                        <a:rPr lang="vi-VN" sz="1800" dirty="0">
                          <a:effectLst/>
                        </a:rPr>
                        <a:t>đọc</a:t>
                      </a:r>
                      <a:r>
                        <a:rPr lang="vi-VN" sz="1800" spc="-60" dirty="0">
                          <a:effectLst/>
                        </a:rPr>
                        <a:t> </a:t>
                      </a:r>
                      <a:r>
                        <a:rPr lang="vi-VN" sz="1800" spc="-10" dirty="0">
                          <a:effectLst/>
                        </a:rPr>
                        <a:t>không?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800">
                          <a:effectLst/>
                        </a:rPr>
                        <a:t> </a:t>
                      </a:r>
                      <a:endParaRPr lang="en-US" sz="1800">
                        <a:effectLst/>
                      </a:endParaRPr>
                    </a:p>
                    <a:p>
                      <a:pPr algn="just">
                        <a:lnSpc>
                          <a:spcPct val="115000"/>
                        </a:lnSpc>
                      </a:pPr>
                      <a:r>
                        <a:rPr lang="vi-VN" sz="1800">
                          <a:effectLst/>
                        </a:rPr>
                        <a:t> </a:t>
                      </a:r>
                      <a:endParaRPr lang="en-US" sz="1800">
                        <a:effectLst/>
                      </a:endParaRPr>
                    </a:p>
                    <a:p>
                      <a:pPr algn="just">
                        <a:lnSpc>
                          <a:spcPct val="115000"/>
                        </a:lnSpc>
                      </a:pPr>
                      <a:r>
                        <a:rPr lang="vi-VN" sz="1800">
                          <a:effectLst/>
                        </a:rPr>
                        <a:t> </a:t>
                      </a:r>
                      <a:endParaRPr lang="en-US" sz="1800">
                        <a:effectLst/>
                      </a:endParaRPr>
                    </a:p>
                    <a:p>
                      <a:pPr algn="just">
                        <a:lnSpc>
                          <a:spcPct val="115000"/>
                        </a:lnSpc>
                        <a:spcBef>
                          <a:spcPts val="55"/>
                        </a:spcBef>
                      </a:pPr>
                      <a:r>
                        <a:rPr lang="vi-VN" sz="1800">
                          <a:effectLst/>
                        </a:rPr>
                        <a:t> </a:t>
                      </a:r>
                      <a:endParaRPr lang="en-US" sz="1800">
                        <a:effectLst/>
                      </a:endParaRPr>
                    </a:p>
                    <a:p>
                      <a:pPr marL="50165" marR="36830" algn="just">
                        <a:lnSpc>
                          <a:spcPct val="113000"/>
                        </a:lnSpc>
                        <a:spcAft>
                          <a:spcPts val="0"/>
                        </a:spcAft>
                      </a:pPr>
                      <a:r>
                        <a:rPr lang="vi-VN" sz="1800">
                          <a:effectLst/>
                        </a:rPr>
                        <a:t>Chọn đề tài cần: cụ thể, rõ ràng,</a:t>
                      </a:r>
                      <a:r>
                        <a:rPr lang="vi-VN" sz="1800" spc="-40">
                          <a:effectLst/>
                        </a:rPr>
                        <a:t> </a:t>
                      </a:r>
                      <a:r>
                        <a:rPr lang="vi-VN" sz="1800">
                          <a:effectLst/>
                        </a:rPr>
                        <a:t>thiết</a:t>
                      </a:r>
                      <a:r>
                        <a:rPr lang="vi-VN" sz="1800" spc="-40">
                          <a:effectLst/>
                        </a:rPr>
                        <a:t> </a:t>
                      </a:r>
                      <a:r>
                        <a:rPr lang="vi-VN" sz="1800">
                          <a:effectLst/>
                        </a:rPr>
                        <a:t>thực,</a:t>
                      </a:r>
                      <a:r>
                        <a:rPr lang="vi-VN" sz="1800" spc="-40">
                          <a:effectLst/>
                        </a:rPr>
                        <a:t> </a:t>
                      </a:r>
                      <a:r>
                        <a:rPr lang="vi-VN" sz="1800">
                          <a:effectLst/>
                        </a:rPr>
                        <a:t>có</a:t>
                      </a:r>
                      <a:r>
                        <a:rPr lang="vi-VN" sz="1800" spc="-40">
                          <a:effectLst/>
                        </a:rPr>
                        <a:t> </a:t>
                      </a:r>
                      <a:r>
                        <a:rPr lang="vi-VN" sz="1800">
                          <a:effectLst/>
                        </a:rPr>
                        <a:t>tính</a:t>
                      </a:r>
                      <a:r>
                        <a:rPr lang="vi-VN" sz="1800" spc="-40">
                          <a:effectLst/>
                        </a:rPr>
                        <a:t> </a:t>
                      </a:r>
                      <a:r>
                        <a:rPr lang="vi-VN" sz="1800">
                          <a:effectLst/>
                        </a:rPr>
                        <a:t>khả </a:t>
                      </a:r>
                      <a:r>
                        <a:rPr lang="vi-VN" sz="1800" spc="-20">
                          <a:effectLst/>
                        </a:rPr>
                        <a:t>thi.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29947020"/>
                  </a:ext>
                </a:extLst>
              </a:tr>
              <a:tr h="2047726">
                <a:tc vMerge="1">
                  <a:txBody>
                    <a:bodyPr/>
                    <a:lstStyle/>
                    <a:p>
                      <a:endParaRPr lang="en-US"/>
                    </a:p>
                  </a:txBody>
                  <a:tcPr/>
                </a:tc>
                <a:tc>
                  <a:txBody>
                    <a:bodyPr/>
                    <a:lstStyle/>
                    <a:p>
                      <a:pPr marL="652145" indent="-382905" algn="just">
                        <a:lnSpc>
                          <a:spcPct val="113000"/>
                        </a:lnSpc>
                        <a:spcBef>
                          <a:spcPts val="470"/>
                        </a:spcBef>
                        <a:spcAft>
                          <a:spcPts val="0"/>
                        </a:spcAft>
                      </a:pPr>
                      <a:r>
                        <a:rPr lang="vi-VN" sz="1800">
                          <a:effectLst/>
                        </a:rPr>
                        <a:t>Xác</a:t>
                      </a:r>
                      <a:r>
                        <a:rPr lang="vi-VN" sz="1800" spc="-40">
                          <a:effectLst/>
                        </a:rPr>
                        <a:t> </a:t>
                      </a:r>
                      <a:r>
                        <a:rPr lang="vi-VN" sz="1800">
                          <a:effectLst/>
                        </a:rPr>
                        <a:t>định</a:t>
                      </a:r>
                      <a:r>
                        <a:rPr lang="vi-VN" sz="1800" spc="-40">
                          <a:effectLst/>
                        </a:rPr>
                        <a:t> </a:t>
                      </a:r>
                      <a:r>
                        <a:rPr lang="vi-VN" sz="1800">
                          <a:effectLst/>
                        </a:rPr>
                        <a:t>mục</a:t>
                      </a:r>
                      <a:r>
                        <a:rPr lang="vi-VN" sz="1800" spc="-40">
                          <a:effectLst/>
                        </a:rPr>
                        <a:t> </a:t>
                      </a:r>
                      <a:r>
                        <a:rPr lang="vi-VN" sz="1800">
                          <a:effectLst/>
                        </a:rPr>
                        <a:t>đích</a:t>
                      </a:r>
                      <a:r>
                        <a:rPr lang="vi-VN" sz="1800" spc="-40">
                          <a:effectLst/>
                        </a:rPr>
                        <a:t> </a:t>
                      </a:r>
                      <a:r>
                        <a:rPr lang="vi-VN" sz="1800">
                          <a:effectLst/>
                        </a:rPr>
                        <a:t>viết,</a:t>
                      </a:r>
                      <a:r>
                        <a:rPr lang="vi-VN" sz="1800" spc="-40">
                          <a:effectLst/>
                        </a:rPr>
                        <a:t> </a:t>
                      </a:r>
                      <a:r>
                        <a:rPr lang="vi-VN" sz="1800">
                          <a:effectLst/>
                        </a:rPr>
                        <a:t>đối tượng người đọc</a:t>
                      </a:r>
                      <a:endParaRPr lang="en-US" sz="1800">
                        <a:effectLst/>
                      </a:endParaRPr>
                    </a:p>
                    <a:p>
                      <a:pPr marL="50165" algn="just">
                        <a:lnSpc>
                          <a:spcPct val="115000"/>
                        </a:lnSpc>
                        <a:spcBef>
                          <a:spcPts val="560"/>
                        </a:spcBef>
                        <a:spcAft>
                          <a:spcPts val="0"/>
                        </a:spcAft>
                      </a:pPr>
                      <a:r>
                        <a:rPr lang="vi-VN" sz="1800">
                          <a:effectLst/>
                        </a:rPr>
                        <a:t>Trả</a:t>
                      </a:r>
                      <a:r>
                        <a:rPr lang="vi-VN" sz="1800" spc="-10">
                          <a:effectLst/>
                        </a:rPr>
                        <a:t> </a:t>
                      </a:r>
                      <a:r>
                        <a:rPr lang="vi-VN" sz="1800">
                          <a:effectLst/>
                        </a:rPr>
                        <a:t>lời</a:t>
                      </a:r>
                      <a:r>
                        <a:rPr lang="vi-VN" sz="1800" spc="-10">
                          <a:effectLst/>
                        </a:rPr>
                        <a:t> </a:t>
                      </a:r>
                      <a:r>
                        <a:rPr lang="vi-VN" sz="1800">
                          <a:effectLst/>
                        </a:rPr>
                        <a:t>các</a:t>
                      </a:r>
                      <a:r>
                        <a:rPr lang="vi-VN" sz="1800" spc="-10">
                          <a:effectLst/>
                        </a:rPr>
                        <a:t> </a:t>
                      </a:r>
                      <a:r>
                        <a:rPr lang="vi-VN" sz="1800">
                          <a:effectLst/>
                        </a:rPr>
                        <a:t>câu</a:t>
                      </a:r>
                      <a:r>
                        <a:rPr lang="vi-VN" sz="1800" spc="-10">
                          <a:effectLst/>
                        </a:rPr>
                        <a:t> </a:t>
                      </a:r>
                      <a:r>
                        <a:rPr lang="vi-VN" sz="1800">
                          <a:effectLst/>
                        </a:rPr>
                        <a:t>hỏi</a:t>
                      </a:r>
                      <a:r>
                        <a:rPr lang="vi-VN" sz="1800" spc="-10">
                          <a:effectLst/>
                        </a:rPr>
                        <a:t> </a:t>
                      </a:r>
                      <a:r>
                        <a:rPr lang="vi-VN" sz="1800" spc="-20">
                          <a:effectLst/>
                        </a:rPr>
                        <a:t>sau:</a:t>
                      </a:r>
                      <a:endParaRPr lang="en-US" sz="1800">
                        <a:effectLst/>
                      </a:endParaRPr>
                    </a:p>
                    <a:p>
                      <a:pPr marL="342900" marR="36830" lvl="0" indent="-342900" algn="just">
                        <a:lnSpc>
                          <a:spcPct val="113000"/>
                        </a:lnSpc>
                        <a:spcBef>
                          <a:spcPts val="770"/>
                        </a:spcBef>
                        <a:spcAft>
                          <a:spcPts val="0"/>
                        </a:spcAft>
                        <a:buSzPts val="1300"/>
                        <a:buFont typeface="Times New Roman" panose="02020603050405020304" pitchFamily="18" charset="0"/>
                        <a:buChar char="–"/>
                        <a:tabLst>
                          <a:tab pos="167005" algn="l"/>
                        </a:tabLst>
                      </a:pPr>
                      <a:r>
                        <a:rPr lang="vi-VN" sz="1800">
                          <a:effectLst/>
                        </a:rPr>
                        <a:t>Bài</a:t>
                      </a:r>
                      <a:r>
                        <a:rPr lang="vi-VN" sz="1800" spc="-85">
                          <a:effectLst/>
                        </a:rPr>
                        <a:t> </a:t>
                      </a:r>
                      <a:r>
                        <a:rPr lang="vi-VN" sz="1800">
                          <a:effectLst/>
                        </a:rPr>
                        <a:t>báo</a:t>
                      </a:r>
                      <a:r>
                        <a:rPr lang="vi-VN" sz="1800" spc="-80">
                          <a:effectLst/>
                        </a:rPr>
                        <a:t> </a:t>
                      </a:r>
                      <a:r>
                        <a:rPr lang="vi-VN" sz="1800">
                          <a:effectLst/>
                        </a:rPr>
                        <a:t>cáo</a:t>
                      </a:r>
                      <a:r>
                        <a:rPr lang="vi-VN" sz="1800" spc="-80">
                          <a:effectLst/>
                        </a:rPr>
                        <a:t> </a:t>
                      </a:r>
                      <a:r>
                        <a:rPr lang="vi-VN" sz="1800">
                          <a:effectLst/>
                        </a:rPr>
                        <a:t>này</a:t>
                      </a:r>
                      <a:r>
                        <a:rPr lang="vi-VN" sz="1800" spc="-80">
                          <a:effectLst/>
                        </a:rPr>
                        <a:t> </a:t>
                      </a:r>
                      <a:r>
                        <a:rPr lang="vi-VN" sz="1800">
                          <a:effectLst/>
                        </a:rPr>
                        <a:t>được</a:t>
                      </a:r>
                      <a:r>
                        <a:rPr lang="vi-VN" sz="1800" spc="-85">
                          <a:effectLst/>
                        </a:rPr>
                        <a:t> </a:t>
                      </a:r>
                      <a:r>
                        <a:rPr lang="vi-VN" sz="1800">
                          <a:effectLst/>
                        </a:rPr>
                        <a:t>viết</a:t>
                      </a:r>
                      <a:r>
                        <a:rPr lang="vi-VN" sz="1800" spc="-80">
                          <a:effectLst/>
                        </a:rPr>
                        <a:t> </a:t>
                      </a:r>
                      <a:r>
                        <a:rPr lang="vi-VN" sz="1800">
                          <a:effectLst/>
                        </a:rPr>
                        <a:t>với</a:t>
                      </a:r>
                      <a:r>
                        <a:rPr lang="vi-VN" sz="1800" spc="-80">
                          <a:effectLst/>
                        </a:rPr>
                        <a:t> </a:t>
                      </a:r>
                      <a:r>
                        <a:rPr lang="vi-VN" sz="1800">
                          <a:effectLst/>
                        </a:rPr>
                        <a:t>mục đích gì?</a:t>
                      </a:r>
                      <a:endParaRPr lang="en-US" sz="1800">
                        <a:effectLst/>
                      </a:endParaRPr>
                    </a:p>
                    <a:p>
                      <a:pPr marL="342900" lvl="0" indent="-342900" algn="just">
                        <a:lnSpc>
                          <a:spcPct val="115000"/>
                        </a:lnSpc>
                        <a:spcBef>
                          <a:spcPts val="560"/>
                        </a:spcBef>
                        <a:spcAft>
                          <a:spcPts val="0"/>
                        </a:spcAft>
                        <a:buSzPts val="1300"/>
                        <a:buFont typeface="Times New Roman" panose="02020603050405020304" pitchFamily="18" charset="0"/>
                        <a:buChar char="–"/>
                        <a:tabLst>
                          <a:tab pos="174625" algn="l"/>
                        </a:tabLst>
                      </a:pPr>
                      <a:r>
                        <a:rPr lang="vi-VN" sz="1800">
                          <a:effectLst/>
                        </a:rPr>
                        <a:t>Người</a:t>
                      </a:r>
                      <a:r>
                        <a:rPr lang="vi-VN" sz="1800" spc="-10">
                          <a:effectLst/>
                        </a:rPr>
                        <a:t> </a:t>
                      </a:r>
                      <a:r>
                        <a:rPr lang="vi-VN" sz="1800">
                          <a:effectLst/>
                        </a:rPr>
                        <a:t>đọc</a:t>
                      </a:r>
                      <a:r>
                        <a:rPr lang="vi-VN" sz="1800" spc="-5">
                          <a:effectLst/>
                        </a:rPr>
                        <a:t> </a:t>
                      </a:r>
                      <a:r>
                        <a:rPr lang="vi-VN" sz="1800">
                          <a:effectLst/>
                        </a:rPr>
                        <a:t>bản báo</a:t>
                      </a:r>
                      <a:r>
                        <a:rPr lang="vi-VN" sz="1800" spc="-5">
                          <a:effectLst/>
                        </a:rPr>
                        <a:t> </a:t>
                      </a:r>
                      <a:r>
                        <a:rPr lang="vi-VN" sz="1800">
                          <a:effectLst/>
                        </a:rPr>
                        <a:t>cáo này</a:t>
                      </a:r>
                      <a:r>
                        <a:rPr lang="vi-VN" sz="1800" spc="-5">
                          <a:effectLst/>
                        </a:rPr>
                        <a:t> </a:t>
                      </a:r>
                      <a:r>
                        <a:rPr lang="vi-VN" sz="1800">
                          <a:effectLst/>
                        </a:rPr>
                        <a:t>là </a:t>
                      </a:r>
                      <a:r>
                        <a:rPr lang="vi-VN" sz="1800" spc="-25">
                          <a:effectLst/>
                        </a:rPr>
                        <a:t>ai?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800" dirty="0">
                          <a:effectLst/>
                        </a:rPr>
                        <a:t> </a:t>
                      </a:r>
                      <a:endParaRPr lang="en-US" sz="1800" dirty="0">
                        <a:effectLst/>
                      </a:endParaRPr>
                    </a:p>
                    <a:p>
                      <a:pPr algn="just">
                        <a:lnSpc>
                          <a:spcPct val="115000"/>
                        </a:lnSpc>
                      </a:pPr>
                      <a:r>
                        <a:rPr lang="vi-VN" sz="1800" dirty="0">
                          <a:effectLst/>
                        </a:rPr>
                        <a:t> </a:t>
                      </a:r>
                      <a:endParaRPr lang="en-US" sz="1800" dirty="0">
                        <a:effectLst/>
                      </a:endParaRPr>
                    </a:p>
                    <a:p>
                      <a:pPr algn="just">
                        <a:lnSpc>
                          <a:spcPct val="115000"/>
                        </a:lnSpc>
                        <a:spcBef>
                          <a:spcPts val="15"/>
                        </a:spcBef>
                      </a:pPr>
                      <a:r>
                        <a:rPr lang="vi-VN" sz="1800" dirty="0">
                          <a:effectLst/>
                        </a:rPr>
                        <a:t> </a:t>
                      </a:r>
                      <a:endParaRPr lang="en-US" sz="1800" dirty="0">
                        <a:effectLst/>
                      </a:endParaRPr>
                    </a:p>
                    <a:p>
                      <a:pPr marL="50165" algn="just">
                        <a:lnSpc>
                          <a:spcPct val="113000"/>
                        </a:lnSpc>
                      </a:pPr>
                      <a:r>
                        <a:rPr lang="vi-VN" sz="1800" dirty="0">
                          <a:effectLst/>
                        </a:rPr>
                        <a:t>Lựa chọn nội dung và cách viết phù hợp.</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02943074"/>
                  </a:ext>
                </a:extLst>
              </a:tr>
            </a:tbl>
          </a:graphicData>
        </a:graphic>
      </p:graphicFrame>
      <p:sp>
        <p:nvSpPr>
          <p:cNvPr id="5" name="Rectangle 1">
            <a:extLst>
              <a:ext uri="{FF2B5EF4-FFF2-40B4-BE49-F238E27FC236}">
                <a16:creationId xmlns:a16="http://schemas.microsoft.com/office/drawing/2014/main" id="{DE28BE47-CC25-E762-8054-06F1DA91D97E}"/>
              </a:ext>
            </a:extLst>
          </p:cNvPr>
          <p:cNvSpPr>
            <a:spLocks noChangeArrowheads="1"/>
          </p:cNvSpPr>
          <p:nvPr/>
        </p:nvSpPr>
        <p:spPr bwMode="auto">
          <a:xfrm>
            <a:off x="-5148377" y="0"/>
            <a:ext cx="238935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87245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E599-1AF9-FEC5-AB7A-28A91C58CECC}"/>
              </a:ext>
            </a:extLst>
          </p:cNvPr>
          <p:cNvSpPr>
            <a:spLocks noGrp="1"/>
          </p:cNvSpPr>
          <p:nvPr>
            <p:ph type="title"/>
          </p:nvPr>
        </p:nvSpPr>
        <p:spPr>
          <a:xfrm>
            <a:off x="838200" y="387308"/>
            <a:ext cx="10515600" cy="1325563"/>
          </a:xfrm>
        </p:spPr>
        <p:txBody>
          <a:bodyPr/>
          <a:lstStyle/>
          <a:p>
            <a:endParaRPr lang="en-US" sz="2000"/>
          </a:p>
        </p:txBody>
      </p:sp>
      <p:graphicFrame>
        <p:nvGraphicFramePr>
          <p:cNvPr id="4" name="Content Placeholder 3">
            <a:extLst>
              <a:ext uri="{FF2B5EF4-FFF2-40B4-BE49-F238E27FC236}">
                <a16:creationId xmlns:a16="http://schemas.microsoft.com/office/drawing/2014/main" id="{15C423C3-9AD1-4DE9-1240-2624A1BFDA3F}"/>
              </a:ext>
            </a:extLst>
          </p:cNvPr>
          <p:cNvGraphicFramePr>
            <a:graphicFrameLocks noGrp="1"/>
          </p:cNvGraphicFramePr>
          <p:nvPr>
            <p:ph idx="1"/>
            <p:extLst>
              <p:ext uri="{D42A27DB-BD31-4B8C-83A1-F6EECF244321}">
                <p14:modId xmlns:p14="http://schemas.microsoft.com/office/powerpoint/2010/main" val="1276714804"/>
              </p:ext>
            </p:extLst>
          </p:nvPr>
        </p:nvGraphicFramePr>
        <p:xfrm>
          <a:off x="238541" y="93110"/>
          <a:ext cx="11775880" cy="7131054"/>
        </p:xfrm>
        <a:graphic>
          <a:graphicData uri="http://schemas.openxmlformats.org/drawingml/2006/table">
            <a:tbl>
              <a:tblPr firstRow="1" firstCol="1" lastRow="1" lastCol="1" bandRow="1" bandCol="1">
                <a:tableStyleId>{5C22544A-7EE6-4342-B048-85BDC9FD1C3A}</a:tableStyleId>
              </a:tblPr>
              <a:tblGrid>
                <a:gridCol w="2323639">
                  <a:extLst>
                    <a:ext uri="{9D8B030D-6E8A-4147-A177-3AD203B41FA5}">
                      <a16:colId xmlns:a16="http://schemas.microsoft.com/office/drawing/2014/main" val="3350015846"/>
                    </a:ext>
                  </a:extLst>
                </a:gridCol>
                <a:gridCol w="5070516">
                  <a:extLst>
                    <a:ext uri="{9D8B030D-6E8A-4147-A177-3AD203B41FA5}">
                      <a16:colId xmlns:a16="http://schemas.microsoft.com/office/drawing/2014/main" val="2925041890"/>
                    </a:ext>
                  </a:extLst>
                </a:gridCol>
                <a:gridCol w="4381725">
                  <a:extLst>
                    <a:ext uri="{9D8B030D-6E8A-4147-A177-3AD203B41FA5}">
                      <a16:colId xmlns:a16="http://schemas.microsoft.com/office/drawing/2014/main" val="967142472"/>
                    </a:ext>
                  </a:extLst>
                </a:gridCol>
              </a:tblGrid>
              <a:tr h="1688041">
                <a:tc>
                  <a:txBody>
                    <a:bodyPr/>
                    <a:lstStyle/>
                    <a:p>
                      <a:pPr algn="just">
                        <a:lnSpc>
                          <a:spcPct val="115000"/>
                        </a:lnSpc>
                      </a:pPr>
                      <a:r>
                        <a:rPr lang="vi-VN"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57860" algn="just">
                        <a:lnSpc>
                          <a:spcPct val="115000"/>
                        </a:lnSpc>
                        <a:spcBef>
                          <a:spcPts val="485"/>
                        </a:spcBef>
                        <a:spcAft>
                          <a:spcPts val="0"/>
                        </a:spcAft>
                      </a:pPr>
                      <a:r>
                        <a:rPr lang="vi-VN" sz="2000" dirty="0">
                          <a:effectLst/>
                        </a:rPr>
                        <a:t>Thu thập tư </a:t>
                      </a:r>
                      <a:r>
                        <a:rPr lang="vi-VN" sz="2000" spc="-20" dirty="0">
                          <a:effectLst/>
                        </a:rPr>
                        <a:t>liệu</a:t>
                      </a:r>
                      <a:endParaRPr lang="en-US" sz="2000" dirty="0">
                        <a:effectLst/>
                      </a:endParaRPr>
                    </a:p>
                    <a:p>
                      <a:pPr marL="50165" marR="36195" algn="just">
                        <a:lnSpc>
                          <a:spcPct val="113000"/>
                        </a:lnSpc>
                        <a:spcBef>
                          <a:spcPts val="775"/>
                        </a:spcBef>
                        <a:spcAft>
                          <a:spcPts val="0"/>
                        </a:spcAft>
                      </a:pPr>
                      <a:r>
                        <a:rPr lang="vi-VN" sz="2000" dirty="0">
                          <a:effectLst/>
                        </a:rPr>
                        <a:t>Tìm các tư liệu liên quan đến đề tài từ</a:t>
                      </a:r>
                      <a:r>
                        <a:rPr lang="vi-VN" sz="2000" spc="-15" dirty="0">
                          <a:effectLst/>
                        </a:rPr>
                        <a:t> </a:t>
                      </a:r>
                      <a:r>
                        <a:rPr lang="vi-VN" sz="2000" dirty="0">
                          <a:effectLst/>
                        </a:rPr>
                        <a:t>nhiều</a:t>
                      </a:r>
                      <a:r>
                        <a:rPr lang="vi-VN" sz="2000" spc="-15" dirty="0">
                          <a:effectLst/>
                        </a:rPr>
                        <a:t> </a:t>
                      </a:r>
                      <a:r>
                        <a:rPr lang="vi-VN" sz="2000" dirty="0">
                          <a:effectLst/>
                        </a:rPr>
                        <a:t>nguồn</a:t>
                      </a:r>
                      <a:r>
                        <a:rPr lang="vi-VN" sz="2000" spc="-15" dirty="0">
                          <a:effectLst/>
                        </a:rPr>
                        <a:t> </a:t>
                      </a:r>
                      <a:r>
                        <a:rPr lang="vi-VN" sz="2000" dirty="0">
                          <a:effectLst/>
                        </a:rPr>
                        <a:t>tham</a:t>
                      </a:r>
                      <a:r>
                        <a:rPr lang="vi-VN" sz="2000" spc="-15" dirty="0">
                          <a:effectLst/>
                        </a:rPr>
                        <a:t> </a:t>
                      </a:r>
                      <a:r>
                        <a:rPr lang="vi-VN" sz="2000" dirty="0">
                          <a:effectLst/>
                        </a:rPr>
                        <a:t>khảo</a:t>
                      </a:r>
                      <a:r>
                        <a:rPr lang="vi-VN" sz="2000" spc="-15" dirty="0">
                          <a:effectLst/>
                        </a:rPr>
                        <a:t> </a:t>
                      </a:r>
                      <a:r>
                        <a:rPr lang="vi-VN" sz="2000" dirty="0">
                          <a:effectLst/>
                        </a:rPr>
                        <a:t>như:</a:t>
                      </a:r>
                      <a:r>
                        <a:rPr lang="vi-VN" sz="2000" spc="-15" dirty="0">
                          <a:effectLst/>
                        </a:rPr>
                        <a:t> </a:t>
                      </a:r>
                      <a:r>
                        <a:rPr lang="vi-VN" sz="2000" dirty="0">
                          <a:effectLst/>
                        </a:rPr>
                        <a:t>báo chí, sách biên khảo, bài phỏng vấn chuyên gia, các công trình nghiên cứu khoa học,…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5000"/>
                        </a:lnSpc>
                        <a:spcBef>
                          <a:spcPts val="490"/>
                        </a:spcBef>
                        <a:spcAft>
                          <a:spcPts val="0"/>
                        </a:spcAft>
                      </a:pPr>
                      <a:r>
                        <a:rPr lang="vi-VN" sz="2000" dirty="0">
                          <a:effectLst/>
                        </a:rPr>
                        <a:t>Nguồn</a:t>
                      </a:r>
                      <a:r>
                        <a:rPr lang="vi-VN" sz="2000" spc="-10" dirty="0">
                          <a:effectLst/>
                        </a:rPr>
                        <a:t> </a:t>
                      </a:r>
                      <a:r>
                        <a:rPr lang="vi-VN" sz="2000" dirty="0">
                          <a:effectLst/>
                        </a:rPr>
                        <a:t>tư</a:t>
                      </a:r>
                      <a:r>
                        <a:rPr lang="vi-VN" sz="2000" spc="-5" dirty="0">
                          <a:effectLst/>
                        </a:rPr>
                        <a:t> </a:t>
                      </a:r>
                      <a:r>
                        <a:rPr lang="vi-VN" sz="2000" dirty="0">
                          <a:effectLst/>
                        </a:rPr>
                        <a:t>liệu</a:t>
                      </a:r>
                      <a:r>
                        <a:rPr lang="vi-VN" sz="2000" spc="-5" dirty="0">
                          <a:effectLst/>
                        </a:rPr>
                        <a:t> </a:t>
                      </a:r>
                      <a:r>
                        <a:rPr lang="vi-VN" sz="2000" dirty="0">
                          <a:effectLst/>
                        </a:rPr>
                        <a:t>tin</a:t>
                      </a:r>
                      <a:r>
                        <a:rPr lang="vi-VN" sz="2000" spc="-5" dirty="0">
                          <a:effectLst/>
                        </a:rPr>
                        <a:t> </a:t>
                      </a:r>
                      <a:r>
                        <a:rPr lang="vi-VN" sz="2000" spc="-20" dirty="0">
                          <a:effectLst/>
                        </a:rPr>
                        <a:t>cậy:</a:t>
                      </a:r>
                      <a:endParaRPr lang="en-US" sz="2000" dirty="0">
                        <a:effectLst/>
                      </a:endParaRPr>
                    </a:p>
                    <a:p>
                      <a:pPr marL="342900" marR="37465" lvl="0" indent="-342900" algn="just">
                        <a:lnSpc>
                          <a:spcPct val="113000"/>
                        </a:lnSpc>
                        <a:spcBef>
                          <a:spcPts val="770"/>
                        </a:spcBef>
                        <a:spcAft>
                          <a:spcPts val="0"/>
                        </a:spcAft>
                        <a:buSzPts val="1300"/>
                        <a:buFont typeface="Times New Roman" panose="02020603050405020304" pitchFamily="18" charset="0"/>
                        <a:buChar char="–"/>
                        <a:tabLst>
                          <a:tab pos="243205" algn="l"/>
                        </a:tabLst>
                      </a:pPr>
                      <a:r>
                        <a:rPr lang="vi-VN" sz="2000" dirty="0">
                          <a:effectLst/>
                        </a:rPr>
                        <a:t>Bài nghiên cứu: tác giả, nhà xuất bản, năm xuất </a:t>
                      </a:r>
                      <a:r>
                        <a:rPr lang="vi-VN" sz="2000" spc="-10" dirty="0">
                          <a:effectLst/>
                        </a:rPr>
                        <a:t>bản,...</a:t>
                      </a:r>
                      <a:endParaRPr lang="en-US" sz="2000" dirty="0">
                        <a:effectLst/>
                      </a:endParaRPr>
                    </a:p>
                    <a:p>
                      <a:pPr marL="342900" lvl="0" indent="-342900" algn="just">
                        <a:lnSpc>
                          <a:spcPct val="115000"/>
                        </a:lnSpc>
                        <a:spcBef>
                          <a:spcPts val="555"/>
                        </a:spcBef>
                        <a:spcAft>
                          <a:spcPts val="0"/>
                        </a:spcAft>
                        <a:buSzPts val="1300"/>
                        <a:buFont typeface="Times New Roman" panose="02020603050405020304" pitchFamily="18" charset="0"/>
                        <a:buChar char="–"/>
                        <a:tabLst>
                          <a:tab pos="271780" algn="l"/>
                        </a:tabLst>
                      </a:pPr>
                      <a:r>
                        <a:rPr lang="vi-VN" sz="2000" dirty="0">
                          <a:effectLst/>
                        </a:rPr>
                        <a:t>Các</a:t>
                      </a:r>
                      <a:r>
                        <a:rPr lang="vi-VN" sz="2000" spc="210" dirty="0">
                          <a:effectLst/>
                        </a:rPr>
                        <a:t> </a:t>
                      </a:r>
                      <a:r>
                        <a:rPr lang="vi-VN" sz="2000" dirty="0">
                          <a:effectLst/>
                        </a:rPr>
                        <a:t>trang</a:t>
                      </a:r>
                      <a:r>
                        <a:rPr lang="vi-VN" sz="2000" spc="220" dirty="0">
                          <a:effectLst/>
                        </a:rPr>
                        <a:t> </a:t>
                      </a:r>
                      <a:r>
                        <a:rPr lang="vi-VN" sz="2000" dirty="0">
                          <a:effectLst/>
                        </a:rPr>
                        <a:t>web</a:t>
                      </a:r>
                      <a:r>
                        <a:rPr lang="vi-VN" sz="2000" spc="210" dirty="0">
                          <a:effectLst/>
                        </a:rPr>
                        <a:t> </a:t>
                      </a:r>
                      <a:r>
                        <a:rPr lang="vi-VN" sz="2000" dirty="0">
                          <a:effectLst/>
                        </a:rPr>
                        <a:t>có</a:t>
                      </a:r>
                      <a:r>
                        <a:rPr lang="vi-VN" sz="2000" spc="220" dirty="0">
                          <a:effectLst/>
                        </a:rPr>
                        <a:t> </a:t>
                      </a:r>
                      <a:r>
                        <a:rPr lang="vi-VN" sz="2000" spc="-20" dirty="0">
                          <a:effectLst/>
                        </a:rPr>
                        <a:t>đuôi</a:t>
                      </a:r>
                      <a:endParaRPr lang="en-US" sz="2000" dirty="0">
                        <a:effectLst/>
                      </a:endParaRPr>
                    </a:p>
                    <a:p>
                      <a:pPr marL="50165" algn="just">
                        <a:lnSpc>
                          <a:spcPct val="115000"/>
                        </a:lnSpc>
                        <a:spcBef>
                          <a:spcPts val="205"/>
                        </a:spcBef>
                        <a:spcAft>
                          <a:spcPts val="0"/>
                        </a:spcAft>
                      </a:pPr>
                      <a:r>
                        <a:rPr lang="vi-VN" sz="2000" dirty="0">
                          <a:effectLst/>
                        </a:rPr>
                        <a:t>.edu, </a:t>
                      </a:r>
                      <a:r>
                        <a:rPr lang="vi-VN" sz="2000" spc="-10" dirty="0">
                          <a:effectLst/>
                        </a:rPr>
                        <a:t>.gov,...</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34495537"/>
                  </a:ext>
                </a:extLst>
              </a:tr>
              <a:tr h="3025492">
                <a:tc rowSpan="2">
                  <a:txBody>
                    <a:bodyPr/>
                    <a:lstStyle/>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spcBef>
                          <a:spcPts val="45"/>
                        </a:spcBef>
                      </a:pPr>
                      <a:r>
                        <a:rPr lang="vi-VN" sz="2000">
                          <a:effectLst/>
                        </a:rPr>
                        <a:t> </a:t>
                      </a:r>
                      <a:endParaRPr lang="en-US" sz="2000">
                        <a:effectLst/>
                      </a:endParaRPr>
                    </a:p>
                    <a:p>
                      <a:pPr marL="50165" algn="just">
                        <a:lnSpc>
                          <a:spcPct val="113000"/>
                        </a:lnSpc>
                      </a:pPr>
                      <a:r>
                        <a:rPr lang="vi-VN" sz="2000">
                          <a:effectLst/>
                        </a:rPr>
                        <a:t>Bước</a:t>
                      </a:r>
                      <a:r>
                        <a:rPr lang="vi-VN" sz="2000" spc="200">
                          <a:effectLst/>
                        </a:rPr>
                        <a:t> </a:t>
                      </a:r>
                      <a:r>
                        <a:rPr lang="vi-VN" sz="2000">
                          <a:effectLst/>
                        </a:rPr>
                        <a:t>2:</a:t>
                      </a:r>
                      <a:r>
                        <a:rPr lang="vi-VN" sz="2000" spc="200">
                          <a:effectLst/>
                        </a:rPr>
                        <a:t> </a:t>
                      </a:r>
                      <a:r>
                        <a:rPr lang="vi-VN" sz="2000">
                          <a:effectLst/>
                        </a:rPr>
                        <a:t>Tìm</a:t>
                      </a:r>
                      <a:r>
                        <a:rPr lang="vi-VN" sz="2000" spc="200">
                          <a:effectLst/>
                        </a:rPr>
                        <a:t> </a:t>
                      </a:r>
                      <a:r>
                        <a:rPr lang="vi-VN" sz="2000">
                          <a:effectLst/>
                        </a:rPr>
                        <a:t>ý và lập dàn ý</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23620" algn="just">
                        <a:lnSpc>
                          <a:spcPct val="115000"/>
                        </a:lnSpc>
                        <a:spcBef>
                          <a:spcPts val="490"/>
                        </a:spcBef>
                        <a:spcAft>
                          <a:spcPts val="0"/>
                        </a:spcAft>
                      </a:pPr>
                      <a:r>
                        <a:rPr lang="vi-VN" sz="2000" dirty="0">
                          <a:effectLst/>
                        </a:rPr>
                        <a:t>Tìm </a:t>
                      </a:r>
                      <a:r>
                        <a:rPr lang="vi-VN" sz="2000" spc="-50" dirty="0">
                          <a:effectLst/>
                        </a:rPr>
                        <a:t>ý</a:t>
                      </a:r>
                      <a:endParaRPr lang="en-US" sz="2000" dirty="0">
                        <a:effectLst/>
                      </a:endParaRPr>
                    </a:p>
                    <a:p>
                      <a:pPr marL="50165" marR="36195" algn="just">
                        <a:lnSpc>
                          <a:spcPct val="113000"/>
                        </a:lnSpc>
                        <a:spcBef>
                          <a:spcPts val="770"/>
                        </a:spcBef>
                        <a:spcAft>
                          <a:spcPts val="0"/>
                        </a:spcAft>
                      </a:pPr>
                      <a:r>
                        <a:rPr lang="vi-VN" sz="2000" dirty="0">
                          <a:effectLst/>
                        </a:rPr>
                        <a:t>Xử</a:t>
                      </a:r>
                      <a:r>
                        <a:rPr lang="vi-VN" sz="2000" spc="-50" dirty="0">
                          <a:effectLst/>
                        </a:rPr>
                        <a:t> </a:t>
                      </a:r>
                      <a:r>
                        <a:rPr lang="vi-VN" sz="2000" dirty="0">
                          <a:effectLst/>
                        </a:rPr>
                        <a:t>lí</a:t>
                      </a:r>
                      <a:r>
                        <a:rPr lang="vi-VN" sz="2000" spc="-50" dirty="0">
                          <a:effectLst/>
                        </a:rPr>
                        <a:t> </a:t>
                      </a:r>
                      <a:r>
                        <a:rPr lang="vi-VN" sz="2000" dirty="0">
                          <a:effectLst/>
                        </a:rPr>
                        <a:t>các</a:t>
                      </a:r>
                      <a:r>
                        <a:rPr lang="vi-VN" sz="2000" spc="-50" dirty="0">
                          <a:effectLst/>
                        </a:rPr>
                        <a:t> </a:t>
                      </a:r>
                      <a:r>
                        <a:rPr lang="vi-VN" sz="2000" dirty="0">
                          <a:effectLst/>
                        </a:rPr>
                        <a:t>tư</a:t>
                      </a:r>
                      <a:r>
                        <a:rPr lang="vi-VN" sz="2000" spc="-50" dirty="0">
                          <a:effectLst/>
                        </a:rPr>
                        <a:t> </a:t>
                      </a:r>
                      <a:r>
                        <a:rPr lang="vi-VN" sz="2000" dirty="0">
                          <a:effectLst/>
                        </a:rPr>
                        <a:t>liệu;</a:t>
                      </a:r>
                      <a:r>
                        <a:rPr lang="vi-VN" sz="2000" spc="-50" dirty="0">
                          <a:effectLst/>
                        </a:rPr>
                        <a:t> </a:t>
                      </a:r>
                      <a:r>
                        <a:rPr lang="vi-VN" sz="2000" dirty="0">
                          <a:effectLst/>
                        </a:rPr>
                        <a:t>phác</a:t>
                      </a:r>
                      <a:r>
                        <a:rPr lang="vi-VN" sz="2000" spc="-50" dirty="0">
                          <a:effectLst/>
                        </a:rPr>
                        <a:t> </a:t>
                      </a:r>
                      <a:r>
                        <a:rPr lang="vi-VN" sz="2000" dirty="0">
                          <a:effectLst/>
                        </a:rPr>
                        <a:t>thảo</a:t>
                      </a:r>
                      <a:r>
                        <a:rPr lang="vi-VN" sz="2000" spc="-50" dirty="0">
                          <a:effectLst/>
                        </a:rPr>
                        <a:t> </a:t>
                      </a:r>
                      <a:r>
                        <a:rPr lang="vi-VN" sz="2000" dirty="0">
                          <a:effectLst/>
                        </a:rPr>
                        <a:t>ý</a:t>
                      </a:r>
                      <a:r>
                        <a:rPr lang="vi-VN" sz="2000" spc="-50" dirty="0">
                          <a:effectLst/>
                        </a:rPr>
                        <a:t> </a:t>
                      </a:r>
                      <a:r>
                        <a:rPr lang="vi-VN" sz="2000" dirty="0">
                          <a:effectLst/>
                        </a:rPr>
                        <a:t>tưởng; dự tính trích dẫn, cước chú và các phương tiện phi ngôn ngữ.</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8100" lvl="0" indent="-342900" algn="just">
                        <a:lnSpc>
                          <a:spcPct val="113000"/>
                        </a:lnSpc>
                        <a:spcBef>
                          <a:spcPts val="490"/>
                        </a:spcBef>
                        <a:spcAft>
                          <a:spcPts val="0"/>
                        </a:spcAft>
                        <a:buSzPts val="1300"/>
                        <a:buFont typeface="Times New Roman" panose="02020603050405020304" pitchFamily="18" charset="0"/>
                        <a:buChar char="–"/>
                        <a:tabLst>
                          <a:tab pos="207010" algn="l"/>
                        </a:tabLst>
                      </a:pPr>
                      <a:r>
                        <a:rPr lang="vi-VN" sz="2000">
                          <a:effectLst/>
                        </a:rPr>
                        <a:t>Bám</a:t>
                      </a:r>
                      <a:r>
                        <a:rPr lang="vi-VN" sz="2000" spc="-85">
                          <a:effectLst/>
                        </a:rPr>
                        <a:t> </a:t>
                      </a:r>
                      <a:r>
                        <a:rPr lang="vi-VN" sz="2000">
                          <a:effectLst/>
                        </a:rPr>
                        <a:t>sát</a:t>
                      </a:r>
                      <a:r>
                        <a:rPr lang="vi-VN" sz="2000" spc="-80">
                          <a:effectLst/>
                        </a:rPr>
                        <a:t> </a:t>
                      </a:r>
                      <a:r>
                        <a:rPr lang="vi-VN" sz="2000">
                          <a:effectLst/>
                        </a:rPr>
                        <a:t>mục</a:t>
                      </a:r>
                      <a:r>
                        <a:rPr lang="vi-VN" sz="2000" spc="-80">
                          <a:effectLst/>
                        </a:rPr>
                        <a:t> </a:t>
                      </a:r>
                      <a:r>
                        <a:rPr lang="vi-VN" sz="2000">
                          <a:effectLst/>
                        </a:rPr>
                        <a:t>đích</a:t>
                      </a:r>
                      <a:r>
                        <a:rPr lang="vi-VN" sz="2000" spc="-80">
                          <a:effectLst/>
                        </a:rPr>
                        <a:t> </a:t>
                      </a:r>
                      <a:r>
                        <a:rPr lang="vi-VN" sz="2000">
                          <a:effectLst/>
                        </a:rPr>
                        <a:t>nghiên </a:t>
                      </a:r>
                      <a:r>
                        <a:rPr lang="vi-VN" sz="2000" spc="-20">
                          <a:effectLst/>
                        </a:rPr>
                        <a:t>cứu.</a:t>
                      </a:r>
                      <a:endParaRPr lang="en-US" sz="2000">
                        <a:effectLst/>
                      </a:endParaRPr>
                    </a:p>
                    <a:p>
                      <a:pPr marL="342900" marR="37465" lvl="0" indent="-342900" algn="just">
                        <a:lnSpc>
                          <a:spcPct val="113000"/>
                        </a:lnSpc>
                        <a:spcBef>
                          <a:spcPts val="560"/>
                        </a:spcBef>
                        <a:spcAft>
                          <a:spcPts val="0"/>
                        </a:spcAft>
                        <a:buSzPts val="1300"/>
                        <a:buFont typeface="Times New Roman" panose="02020603050405020304" pitchFamily="18" charset="0"/>
                        <a:buChar char="–"/>
                        <a:tabLst>
                          <a:tab pos="279400" algn="l"/>
                        </a:tabLst>
                      </a:pPr>
                      <a:r>
                        <a:rPr lang="vi-VN" sz="2000">
                          <a:effectLst/>
                        </a:rPr>
                        <a:t>Các ý tưởng phải thoả mãn/ phù hợp với câu hỏi nghiên cứu.</a:t>
                      </a:r>
                      <a:endParaRPr lang="en-US" sz="2000">
                        <a:effectLst/>
                      </a:endParaRPr>
                    </a:p>
                    <a:p>
                      <a:pPr marL="342900" lvl="0" indent="-342900" algn="just">
                        <a:lnSpc>
                          <a:spcPct val="115000"/>
                        </a:lnSpc>
                        <a:spcBef>
                          <a:spcPts val="555"/>
                        </a:spcBef>
                        <a:spcAft>
                          <a:spcPts val="0"/>
                        </a:spcAft>
                        <a:buSzPts val="1300"/>
                        <a:buFont typeface="Times New Roman" panose="02020603050405020304" pitchFamily="18" charset="0"/>
                        <a:buChar char="–"/>
                        <a:tabLst>
                          <a:tab pos="208280" algn="l"/>
                        </a:tabLst>
                      </a:pPr>
                      <a:r>
                        <a:rPr lang="vi-VN" sz="2000">
                          <a:effectLst/>
                        </a:rPr>
                        <a:t>Trích</a:t>
                      </a:r>
                      <a:r>
                        <a:rPr lang="vi-VN" sz="2000" spc="-35">
                          <a:effectLst/>
                        </a:rPr>
                        <a:t> </a:t>
                      </a:r>
                      <a:r>
                        <a:rPr lang="vi-VN" sz="2000">
                          <a:effectLst/>
                        </a:rPr>
                        <a:t>dẫn</a:t>
                      </a:r>
                      <a:r>
                        <a:rPr lang="vi-VN" sz="2000" spc="-30">
                          <a:effectLst/>
                        </a:rPr>
                        <a:t> </a:t>
                      </a:r>
                      <a:r>
                        <a:rPr lang="vi-VN" sz="2000">
                          <a:effectLst/>
                        </a:rPr>
                        <a:t>đúng</a:t>
                      </a:r>
                      <a:r>
                        <a:rPr lang="vi-VN" sz="2000" spc="-35">
                          <a:effectLst/>
                        </a:rPr>
                        <a:t> </a:t>
                      </a:r>
                      <a:r>
                        <a:rPr lang="vi-VN" sz="2000">
                          <a:effectLst/>
                        </a:rPr>
                        <a:t>quy</a:t>
                      </a:r>
                      <a:r>
                        <a:rPr lang="vi-VN" sz="2000" spc="-30">
                          <a:effectLst/>
                        </a:rPr>
                        <a:t> </a:t>
                      </a:r>
                      <a:r>
                        <a:rPr lang="vi-VN" sz="2000" spc="-10">
                          <a:effectLst/>
                        </a:rPr>
                        <a:t>định.</a:t>
                      </a:r>
                      <a:endParaRPr lang="en-US" sz="2000">
                        <a:effectLst/>
                      </a:endParaRPr>
                    </a:p>
                    <a:p>
                      <a:pPr marL="342900" marR="37465" lvl="0" indent="-342900" algn="just">
                        <a:lnSpc>
                          <a:spcPct val="113000"/>
                        </a:lnSpc>
                        <a:spcBef>
                          <a:spcPts val="775"/>
                        </a:spcBef>
                        <a:spcAft>
                          <a:spcPts val="0"/>
                        </a:spcAft>
                        <a:buSzPts val="1300"/>
                        <a:buFont typeface="Times New Roman" panose="02020603050405020304" pitchFamily="18" charset="0"/>
                        <a:buChar char="–"/>
                        <a:tabLst>
                          <a:tab pos="209550" algn="l"/>
                        </a:tabLst>
                      </a:pPr>
                      <a:r>
                        <a:rPr lang="vi-VN" sz="2000">
                          <a:effectLst/>
                        </a:rPr>
                        <a:t>Phương</a:t>
                      </a:r>
                      <a:r>
                        <a:rPr lang="vi-VN" sz="2000" spc="-75">
                          <a:effectLst/>
                        </a:rPr>
                        <a:t> </a:t>
                      </a:r>
                      <a:r>
                        <a:rPr lang="vi-VN" sz="2000">
                          <a:effectLst/>
                        </a:rPr>
                        <a:t>tiện</a:t>
                      </a:r>
                      <a:r>
                        <a:rPr lang="vi-VN" sz="2000" spc="-75">
                          <a:effectLst/>
                        </a:rPr>
                        <a:t> </a:t>
                      </a:r>
                      <a:r>
                        <a:rPr lang="vi-VN" sz="2000">
                          <a:effectLst/>
                        </a:rPr>
                        <a:t>giao</a:t>
                      </a:r>
                      <a:r>
                        <a:rPr lang="vi-VN" sz="2000" spc="-75">
                          <a:effectLst/>
                        </a:rPr>
                        <a:t> </a:t>
                      </a:r>
                      <a:r>
                        <a:rPr lang="vi-VN" sz="2000">
                          <a:effectLst/>
                        </a:rPr>
                        <a:t>tiếp</a:t>
                      </a:r>
                      <a:r>
                        <a:rPr lang="vi-VN" sz="2000" spc="-75">
                          <a:effectLst/>
                        </a:rPr>
                        <a:t> </a:t>
                      </a:r>
                      <a:r>
                        <a:rPr lang="vi-VN" sz="2000">
                          <a:effectLst/>
                        </a:rPr>
                        <a:t>phi ngôn ngữ phù hợp, có tính thẩm mĩ.</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12794264"/>
                  </a:ext>
                </a:extLst>
              </a:tr>
              <a:tr h="1958246">
                <a:tc vMerge="1">
                  <a:txBody>
                    <a:bodyPr/>
                    <a:lstStyle/>
                    <a:p>
                      <a:endParaRPr lang="en-US"/>
                    </a:p>
                  </a:txBody>
                  <a:tcPr/>
                </a:tc>
                <a:tc>
                  <a:txBody>
                    <a:bodyPr/>
                    <a:lstStyle/>
                    <a:p>
                      <a:pPr marL="865505" marR="854710" algn="just">
                        <a:lnSpc>
                          <a:spcPct val="115000"/>
                        </a:lnSpc>
                        <a:spcBef>
                          <a:spcPts val="495"/>
                        </a:spcBef>
                        <a:spcAft>
                          <a:spcPts val="0"/>
                        </a:spcAft>
                      </a:pPr>
                      <a:r>
                        <a:rPr lang="vi-VN" sz="2000">
                          <a:effectLst/>
                        </a:rPr>
                        <a:t>Lập</a:t>
                      </a:r>
                      <a:r>
                        <a:rPr lang="vi-VN" sz="2000" spc="-5">
                          <a:effectLst/>
                        </a:rPr>
                        <a:t> </a:t>
                      </a:r>
                      <a:r>
                        <a:rPr lang="vi-VN" sz="2000">
                          <a:effectLst/>
                        </a:rPr>
                        <a:t>dàn</a:t>
                      </a:r>
                      <a:r>
                        <a:rPr lang="vi-VN" sz="2000" spc="-10">
                          <a:effectLst/>
                        </a:rPr>
                        <a:t> </a:t>
                      </a:r>
                      <a:r>
                        <a:rPr lang="vi-VN" sz="2000" spc="-50">
                          <a:effectLst/>
                        </a:rPr>
                        <a:t>ý</a:t>
                      </a:r>
                      <a:endParaRPr lang="en-US" sz="2000">
                        <a:effectLst/>
                      </a:endParaRPr>
                    </a:p>
                    <a:p>
                      <a:pPr marL="50165" marR="36830" indent="-635" algn="just">
                        <a:lnSpc>
                          <a:spcPct val="113000"/>
                        </a:lnSpc>
                        <a:spcBef>
                          <a:spcPts val="770"/>
                        </a:spcBef>
                        <a:spcAft>
                          <a:spcPts val="0"/>
                        </a:spcAft>
                      </a:pPr>
                      <a:r>
                        <a:rPr lang="vi-VN" sz="2000">
                          <a:effectLst/>
                        </a:rPr>
                        <a:t>Từ các ý tìm được, chọn lọc và sắp xếp</a:t>
                      </a:r>
                      <a:r>
                        <a:rPr lang="vi-VN" sz="2000" spc="-15">
                          <a:effectLst/>
                        </a:rPr>
                        <a:t> </a:t>
                      </a:r>
                      <a:r>
                        <a:rPr lang="vi-VN" sz="2000">
                          <a:effectLst/>
                        </a:rPr>
                        <a:t>đảm</a:t>
                      </a:r>
                      <a:r>
                        <a:rPr lang="vi-VN" sz="2000" spc="-15">
                          <a:effectLst/>
                        </a:rPr>
                        <a:t> </a:t>
                      </a:r>
                      <a:r>
                        <a:rPr lang="vi-VN" sz="2000">
                          <a:effectLst/>
                        </a:rPr>
                        <a:t>bảo</a:t>
                      </a:r>
                      <a:r>
                        <a:rPr lang="vi-VN" sz="2000" spc="-15">
                          <a:effectLst/>
                        </a:rPr>
                        <a:t> </a:t>
                      </a:r>
                      <a:r>
                        <a:rPr lang="vi-VN" sz="2000">
                          <a:effectLst/>
                        </a:rPr>
                        <a:t>các</a:t>
                      </a:r>
                      <a:r>
                        <a:rPr lang="vi-VN" sz="2000" spc="-15">
                          <a:effectLst/>
                        </a:rPr>
                        <a:t> </a:t>
                      </a:r>
                      <a:r>
                        <a:rPr lang="vi-VN" sz="2000">
                          <a:effectLst/>
                        </a:rPr>
                        <a:t>phần</a:t>
                      </a:r>
                      <a:r>
                        <a:rPr lang="vi-VN" sz="2000" spc="-15">
                          <a:effectLst/>
                        </a:rPr>
                        <a:t> </a:t>
                      </a:r>
                      <a:r>
                        <a:rPr lang="vi-VN" sz="2000">
                          <a:effectLst/>
                        </a:rPr>
                        <a:t>trong</a:t>
                      </a:r>
                      <a:r>
                        <a:rPr lang="vi-VN" sz="2000" spc="-15">
                          <a:effectLst/>
                        </a:rPr>
                        <a:t> </a:t>
                      </a:r>
                      <a:r>
                        <a:rPr lang="vi-VN" sz="2000">
                          <a:effectLst/>
                        </a:rPr>
                        <a:t>bố</a:t>
                      </a:r>
                      <a:r>
                        <a:rPr lang="vi-VN" sz="2000" spc="-15">
                          <a:effectLst/>
                        </a:rPr>
                        <a:t> </a:t>
                      </a:r>
                      <a:r>
                        <a:rPr lang="vi-VN" sz="2000" spc="-20">
                          <a:effectLst/>
                        </a:rPr>
                        <a:t>cục.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36830" algn="just">
                        <a:lnSpc>
                          <a:spcPct val="113000"/>
                        </a:lnSpc>
                        <a:spcBef>
                          <a:spcPts val="495"/>
                        </a:spcBef>
                        <a:spcAft>
                          <a:spcPts val="0"/>
                        </a:spcAft>
                      </a:pPr>
                      <a:r>
                        <a:rPr lang="vi-VN" sz="2000" dirty="0">
                          <a:effectLst/>
                        </a:rPr>
                        <a:t>Các đề mục rõ ràng, thể hiện được một luận điểm, có tính hệ thống, tính liên </a:t>
                      </a:r>
                      <a:r>
                        <a:rPr lang="vi-VN" sz="2000" spc="-10" dirty="0">
                          <a:effectLst/>
                        </a:rPr>
                        <a:t>kết,...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34952229"/>
                  </a:ext>
                </a:extLst>
              </a:tr>
            </a:tbl>
          </a:graphicData>
        </a:graphic>
      </p:graphicFrame>
      <p:sp>
        <p:nvSpPr>
          <p:cNvPr id="5" name="Rectangle 1">
            <a:extLst>
              <a:ext uri="{FF2B5EF4-FFF2-40B4-BE49-F238E27FC236}">
                <a16:creationId xmlns:a16="http://schemas.microsoft.com/office/drawing/2014/main" id="{6641412D-ACFF-7158-F8EE-FB742D1F2B63}"/>
              </a:ext>
            </a:extLst>
          </p:cNvPr>
          <p:cNvSpPr>
            <a:spLocks noChangeArrowheads="1"/>
          </p:cNvSpPr>
          <p:nvPr/>
        </p:nvSpPr>
        <p:spPr bwMode="auto">
          <a:xfrm>
            <a:off x="-9036253" y="-625957"/>
            <a:ext cx="280555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09550" algn="l"/>
              </a:tabLst>
              <a:defRPr>
                <a:solidFill>
                  <a:schemeClr val="tx1"/>
                </a:solidFill>
                <a:latin typeface="Arial" panose="020B0604020202020204" pitchFamily="34" charset="0"/>
              </a:defRPr>
            </a:lvl1pPr>
            <a:lvl2pPr eaLnBrk="0" fontAlgn="base" hangingPunct="0">
              <a:spcBef>
                <a:spcPct val="0"/>
              </a:spcBef>
              <a:spcAft>
                <a:spcPct val="0"/>
              </a:spcAft>
              <a:tabLst>
                <a:tab pos="209550" algn="l"/>
              </a:tabLst>
              <a:defRPr>
                <a:solidFill>
                  <a:schemeClr val="tx1"/>
                </a:solidFill>
                <a:latin typeface="Arial" panose="020B0604020202020204" pitchFamily="34" charset="0"/>
              </a:defRPr>
            </a:lvl2pPr>
            <a:lvl3pPr eaLnBrk="0" fontAlgn="base" hangingPunct="0">
              <a:spcBef>
                <a:spcPct val="0"/>
              </a:spcBef>
              <a:spcAft>
                <a:spcPct val="0"/>
              </a:spcAft>
              <a:tabLst>
                <a:tab pos="209550" algn="l"/>
              </a:tabLst>
              <a:defRPr>
                <a:solidFill>
                  <a:schemeClr val="tx1"/>
                </a:solidFill>
                <a:latin typeface="Arial" panose="020B0604020202020204" pitchFamily="34" charset="0"/>
              </a:defRPr>
            </a:lvl3pPr>
            <a:lvl4pPr eaLnBrk="0" fontAlgn="base" hangingPunct="0">
              <a:spcBef>
                <a:spcPct val="0"/>
              </a:spcBef>
              <a:spcAft>
                <a:spcPct val="0"/>
              </a:spcAft>
              <a:tabLst>
                <a:tab pos="209550" algn="l"/>
              </a:tabLst>
              <a:defRPr>
                <a:solidFill>
                  <a:schemeClr val="tx1"/>
                </a:solidFill>
                <a:latin typeface="Arial" panose="020B0604020202020204" pitchFamily="34" charset="0"/>
              </a:defRPr>
            </a:lvl4pPr>
            <a:lvl5pPr eaLnBrk="0" fontAlgn="base" hangingPunct="0">
              <a:spcBef>
                <a:spcPct val="0"/>
              </a:spcBef>
              <a:spcAft>
                <a:spcPct val="0"/>
              </a:spcAft>
              <a:tabLst>
                <a:tab pos="209550" algn="l"/>
              </a:tabLst>
              <a:defRPr>
                <a:solidFill>
                  <a:schemeClr val="tx1"/>
                </a:solidFill>
                <a:latin typeface="Arial" panose="020B0604020202020204" pitchFamily="34" charset="0"/>
              </a:defRPr>
            </a:lvl5pPr>
            <a:lvl6pPr eaLnBrk="0" fontAlgn="base" hangingPunct="0">
              <a:spcBef>
                <a:spcPct val="0"/>
              </a:spcBef>
              <a:spcAft>
                <a:spcPct val="0"/>
              </a:spcAft>
              <a:tabLst>
                <a:tab pos="209550" algn="l"/>
              </a:tabLst>
              <a:defRPr>
                <a:solidFill>
                  <a:schemeClr val="tx1"/>
                </a:solidFill>
                <a:latin typeface="Arial" panose="020B0604020202020204" pitchFamily="34" charset="0"/>
              </a:defRPr>
            </a:lvl6pPr>
            <a:lvl7pPr eaLnBrk="0" fontAlgn="base" hangingPunct="0">
              <a:spcBef>
                <a:spcPct val="0"/>
              </a:spcBef>
              <a:spcAft>
                <a:spcPct val="0"/>
              </a:spcAft>
              <a:tabLst>
                <a:tab pos="209550" algn="l"/>
              </a:tabLst>
              <a:defRPr>
                <a:solidFill>
                  <a:schemeClr val="tx1"/>
                </a:solidFill>
                <a:latin typeface="Arial" panose="020B0604020202020204" pitchFamily="34" charset="0"/>
              </a:defRPr>
            </a:lvl7pPr>
            <a:lvl8pPr eaLnBrk="0" fontAlgn="base" hangingPunct="0">
              <a:spcBef>
                <a:spcPct val="0"/>
              </a:spcBef>
              <a:spcAft>
                <a:spcPct val="0"/>
              </a:spcAft>
              <a:tabLst>
                <a:tab pos="209550" algn="l"/>
              </a:tabLst>
              <a:defRPr>
                <a:solidFill>
                  <a:schemeClr val="tx1"/>
                </a:solidFill>
                <a:latin typeface="Arial" panose="020B0604020202020204" pitchFamily="34" charset="0"/>
              </a:defRPr>
            </a:lvl8pPr>
            <a:lvl9pPr eaLnBrk="0" fontAlgn="base" hangingPunct="0">
              <a:spcBef>
                <a:spcPct val="0"/>
              </a:spcBef>
              <a:spcAft>
                <a:spcPct val="0"/>
              </a:spcAft>
              <a:tabLst>
                <a:tab pos="209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09550" algn="l"/>
              </a:tabLst>
            </a:pPr>
            <a:br>
              <a:rPr kumimoji="0" lang="en-US" altLang="en-US" sz="2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n-US" altLang="en-US" sz="20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261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0E86B-8B7B-ED41-008E-58DC94188BAE}"/>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958BF28C-91CF-2434-DA56-BBC4E4B6561F}"/>
              </a:ext>
            </a:extLst>
          </p:cNvPr>
          <p:cNvGraphicFramePr>
            <a:graphicFrameLocks noGrp="1"/>
          </p:cNvGraphicFramePr>
          <p:nvPr>
            <p:ph idx="1"/>
            <p:extLst>
              <p:ext uri="{D42A27DB-BD31-4B8C-83A1-F6EECF244321}">
                <p14:modId xmlns:p14="http://schemas.microsoft.com/office/powerpoint/2010/main" val="1599265140"/>
              </p:ext>
            </p:extLst>
          </p:nvPr>
        </p:nvGraphicFramePr>
        <p:xfrm>
          <a:off x="604300" y="-54951"/>
          <a:ext cx="11123874" cy="6990398"/>
        </p:xfrm>
        <a:graphic>
          <a:graphicData uri="http://schemas.openxmlformats.org/drawingml/2006/table">
            <a:tbl>
              <a:tblPr firstRow="1" firstCol="1" lastRow="1" lastCol="1" bandRow="1" bandCol="1">
                <a:tableStyleId>{5C22544A-7EE6-4342-B048-85BDC9FD1C3A}</a:tableStyleId>
              </a:tblPr>
              <a:tblGrid>
                <a:gridCol w="2107833">
                  <a:extLst>
                    <a:ext uri="{9D8B030D-6E8A-4147-A177-3AD203B41FA5}">
                      <a16:colId xmlns:a16="http://schemas.microsoft.com/office/drawing/2014/main" val="2808146795"/>
                    </a:ext>
                  </a:extLst>
                </a:gridCol>
                <a:gridCol w="3686570">
                  <a:extLst>
                    <a:ext uri="{9D8B030D-6E8A-4147-A177-3AD203B41FA5}">
                      <a16:colId xmlns:a16="http://schemas.microsoft.com/office/drawing/2014/main" val="3409601528"/>
                    </a:ext>
                  </a:extLst>
                </a:gridCol>
                <a:gridCol w="5329471">
                  <a:extLst>
                    <a:ext uri="{9D8B030D-6E8A-4147-A177-3AD203B41FA5}">
                      <a16:colId xmlns:a16="http://schemas.microsoft.com/office/drawing/2014/main" val="2953927068"/>
                    </a:ext>
                  </a:extLst>
                </a:gridCol>
              </a:tblGrid>
              <a:tr h="2834369">
                <a:tc>
                  <a:txBody>
                    <a:bodyPr/>
                    <a:lstStyle/>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marL="50165" algn="just">
                        <a:lnSpc>
                          <a:spcPct val="115000"/>
                        </a:lnSpc>
                        <a:spcBef>
                          <a:spcPts val="1040"/>
                        </a:spcBef>
                        <a:spcAft>
                          <a:spcPts val="0"/>
                        </a:spcAft>
                      </a:pPr>
                      <a:r>
                        <a:rPr lang="vi-VN" sz="2000">
                          <a:effectLst/>
                        </a:rPr>
                        <a:t>Bước</a:t>
                      </a:r>
                      <a:r>
                        <a:rPr lang="vi-VN" sz="2000" spc="-35">
                          <a:effectLst/>
                        </a:rPr>
                        <a:t> </a:t>
                      </a:r>
                      <a:r>
                        <a:rPr lang="vi-VN" sz="2000">
                          <a:effectLst/>
                        </a:rPr>
                        <a:t>3:</a:t>
                      </a:r>
                      <a:r>
                        <a:rPr lang="vi-VN" sz="2000" spc="-35">
                          <a:effectLst/>
                        </a:rPr>
                        <a:t> </a:t>
                      </a:r>
                      <a:r>
                        <a:rPr lang="vi-VN" sz="2000">
                          <a:effectLst/>
                        </a:rPr>
                        <a:t>Viết</a:t>
                      </a:r>
                      <a:r>
                        <a:rPr lang="vi-VN" sz="2000" spc="-30">
                          <a:effectLst/>
                        </a:rPr>
                        <a:t> </a:t>
                      </a:r>
                      <a:r>
                        <a:rPr lang="vi-VN" sz="2000" spc="-25">
                          <a:effectLst/>
                        </a:rPr>
                        <a:t>bài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3000"/>
                        </a:lnSpc>
                        <a:spcBef>
                          <a:spcPts val="500"/>
                        </a:spcBef>
                        <a:spcAft>
                          <a:spcPts val="0"/>
                        </a:spcAft>
                      </a:pPr>
                      <a:r>
                        <a:rPr lang="vi-VN" sz="2000">
                          <a:effectLst/>
                        </a:rPr>
                        <a:t>Từ dàn ý đã lập, tiến hành viết bài báo cáo hoàn chỉnh.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7465" lvl="0" indent="-342900" algn="just">
                        <a:lnSpc>
                          <a:spcPct val="113000"/>
                        </a:lnSpc>
                        <a:spcBef>
                          <a:spcPts val="500"/>
                        </a:spcBef>
                        <a:spcAft>
                          <a:spcPts val="0"/>
                        </a:spcAft>
                        <a:buSzPts val="1300"/>
                        <a:buFont typeface="Times New Roman" panose="02020603050405020304" pitchFamily="18" charset="0"/>
                        <a:buChar char="–"/>
                        <a:tabLst>
                          <a:tab pos="249555" algn="l"/>
                        </a:tabLst>
                      </a:pPr>
                      <a:r>
                        <a:rPr lang="vi-VN" sz="1800" dirty="0">
                          <a:effectLst/>
                        </a:rPr>
                        <a:t>Nhan đề ngắn gọn, giới thiệu được nội dung chính, có chứa từ khoá.</a:t>
                      </a:r>
                      <a:endParaRPr lang="en-US" sz="1800" dirty="0">
                        <a:effectLst/>
                      </a:endParaRPr>
                    </a:p>
                    <a:p>
                      <a:pPr marL="342900" marR="37465" lvl="0" indent="-342900" algn="just">
                        <a:lnSpc>
                          <a:spcPct val="113000"/>
                        </a:lnSpc>
                        <a:spcBef>
                          <a:spcPts val="555"/>
                        </a:spcBef>
                        <a:spcAft>
                          <a:spcPts val="0"/>
                        </a:spcAft>
                        <a:buSzPts val="1300"/>
                        <a:buFont typeface="Times New Roman" panose="02020603050405020304" pitchFamily="18" charset="0"/>
                        <a:buChar char="–"/>
                        <a:tabLst>
                          <a:tab pos="279400" algn="l"/>
                        </a:tabLst>
                      </a:pPr>
                      <a:r>
                        <a:rPr lang="vi-VN" sz="1800" dirty="0">
                          <a:effectLst/>
                        </a:rPr>
                        <a:t>Sử dụng từ ngữ khách quan,</a:t>
                      </a:r>
                      <a:r>
                        <a:rPr lang="vi-VN" sz="1800" spc="-85" dirty="0">
                          <a:effectLst/>
                        </a:rPr>
                        <a:t> </a:t>
                      </a:r>
                      <a:r>
                        <a:rPr lang="vi-VN" sz="1800" dirty="0">
                          <a:effectLst/>
                        </a:rPr>
                        <a:t>từ</a:t>
                      </a:r>
                      <a:r>
                        <a:rPr lang="vi-VN" sz="1800" spc="-80" dirty="0">
                          <a:effectLst/>
                        </a:rPr>
                        <a:t> </a:t>
                      </a:r>
                      <a:r>
                        <a:rPr lang="vi-VN" sz="1800" dirty="0">
                          <a:effectLst/>
                        </a:rPr>
                        <a:t>toàn</a:t>
                      </a:r>
                      <a:r>
                        <a:rPr lang="vi-VN" sz="1800" spc="-80" dirty="0">
                          <a:effectLst/>
                        </a:rPr>
                        <a:t> </a:t>
                      </a:r>
                      <a:r>
                        <a:rPr lang="vi-VN" sz="1800" dirty="0">
                          <a:effectLst/>
                        </a:rPr>
                        <a:t>dân,</a:t>
                      </a:r>
                      <a:r>
                        <a:rPr lang="vi-VN" sz="1800" spc="-80" dirty="0">
                          <a:effectLst/>
                        </a:rPr>
                        <a:t> </a:t>
                      </a:r>
                      <a:r>
                        <a:rPr lang="vi-VN" sz="1800" dirty="0">
                          <a:effectLst/>
                        </a:rPr>
                        <a:t>thuật</a:t>
                      </a:r>
                      <a:r>
                        <a:rPr lang="vi-VN" sz="1800" spc="-85" dirty="0">
                          <a:effectLst/>
                        </a:rPr>
                        <a:t> </a:t>
                      </a:r>
                      <a:r>
                        <a:rPr lang="vi-VN" sz="1800" dirty="0">
                          <a:effectLst/>
                        </a:rPr>
                        <a:t>ngữ chính xác, thống nhất.</a:t>
                      </a:r>
                      <a:endParaRPr lang="en-US" sz="1800" dirty="0">
                        <a:effectLst/>
                      </a:endParaRPr>
                    </a:p>
                    <a:p>
                      <a:pPr marL="342900" marR="37465" lvl="0" indent="-342900" algn="just">
                        <a:lnSpc>
                          <a:spcPct val="113000"/>
                        </a:lnSpc>
                        <a:spcBef>
                          <a:spcPts val="555"/>
                        </a:spcBef>
                        <a:spcAft>
                          <a:spcPts val="0"/>
                        </a:spcAft>
                        <a:buSzPts val="1300"/>
                        <a:buFont typeface="Times New Roman" panose="02020603050405020304" pitchFamily="18" charset="0"/>
                        <a:buChar char="–"/>
                        <a:tabLst>
                          <a:tab pos="308610" algn="l"/>
                        </a:tabLst>
                      </a:pPr>
                      <a:r>
                        <a:rPr lang="vi-VN" sz="1800" dirty="0">
                          <a:effectLst/>
                        </a:rPr>
                        <a:t>Sử dụng trích dẫn và cước chú đúng quy cách; phương tiện phi ngôn ngữ trực quan, dễ theo dõi.</a:t>
                      </a:r>
                      <a:endParaRPr lang="en-US" sz="1800" dirty="0">
                        <a:effectLst/>
                      </a:endParaRPr>
                    </a:p>
                    <a:p>
                      <a:pPr marL="49530" marR="37465" indent="36195" algn="just">
                        <a:lnSpc>
                          <a:spcPct val="113000"/>
                        </a:lnSpc>
                        <a:spcBef>
                          <a:spcPts val="550"/>
                        </a:spcBef>
                        <a:spcAft>
                          <a:spcPts val="0"/>
                        </a:spcAft>
                      </a:pPr>
                      <a:r>
                        <a:rPr lang="vi-VN" sz="1800" dirty="0">
                          <a:effectLst/>
                        </a:rPr>
                        <a:t>–</a:t>
                      </a:r>
                      <a:r>
                        <a:rPr lang="vi-VN" sz="1800" spc="-80" dirty="0">
                          <a:effectLst/>
                        </a:rPr>
                        <a:t> </a:t>
                      </a:r>
                      <a:r>
                        <a:rPr lang="vi-VN" sz="1800" dirty="0">
                          <a:effectLst/>
                        </a:rPr>
                        <a:t>Chống</a:t>
                      </a:r>
                      <a:r>
                        <a:rPr lang="vi-VN" sz="1800" spc="-80" dirty="0">
                          <a:effectLst/>
                        </a:rPr>
                        <a:t> </a:t>
                      </a:r>
                      <a:r>
                        <a:rPr lang="vi-VN" sz="1800" dirty="0">
                          <a:effectLst/>
                        </a:rPr>
                        <a:t>đạo</a:t>
                      </a:r>
                      <a:r>
                        <a:rPr lang="vi-VN" sz="1800" spc="-80" dirty="0">
                          <a:effectLst/>
                        </a:rPr>
                        <a:t> </a:t>
                      </a:r>
                      <a:r>
                        <a:rPr lang="vi-VN" sz="1800" dirty="0">
                          <a:effectLst/>
                        </a:rPr>
                        <a:t>văn,</a:t>
                      </a:r>
                      <a:r>
                        <a:rPr lang="vi-VN" sz="1800" spc="-80" dirty="0">
                          <a:effectLst/>
                        </a:rPr>
                        <a:t> </a:t>
                      </a:r>
                      <a:r>
                        <a:rPr lang="vi-VN" sz="1800" dirty="0">
                          <a:effectLst/>
                        </a:rPr>
                        <a:t>tôn</a:t>
                      </a:r>
                      <a:r>
                        <a:rPr lang="vi-VN" sz="1800" spc="-80" dirty="0">
                          <a:effectLst/>
                        </a:rPr>
                        <a:t> </a:t>
                      </a:r>
                      <a:r>
                        <a:rPr lang="vi-VN" sz="1800" dirty="0">
                          <a:effectLst/>
                        </a:rPr>
                        <a:t>trọng quyền sở hữu trí tuệ.</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697831391"/>
                  </a:ext>
                </a:extLst>
              </a:tr>
              <a:tr h="1310213">
                <a:tc>
                  <a:txBody>
                    <a:bodyPr/>
                    <a:lstStyle/>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 </a:t>
                      </a:r>
                      <a:endParaRPr lang="en-US" sz="2000">
                        <a:effectLst/>
                      </a:endParaRPr>
                    </a:p>
                    <a:p>
                      <a:pPr algn="just">
                        <a:lnSpc>
                          <a:spcPct val="115000"/>
                        </a:lnSpc>
                      </a:pPr>
                      <a:r>
                        <a:rPr lang="vi-VN" sz="2000">
                          <a:effectLst/>
                        </a:rPr>
                        <a:t>Bước 4: Xem lại và chỉnh sửa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3000"/>
                        </a:lnSpc>
                        <a:spcBef>
                          <a:spcPts val="500"/>
                        </a:spcBef>
                        <a:spcAft>
                          <a:spcPts val="0"/>
                        </a:spcAft>
                      </a:pPr>
                      <a:r>
                        <a:rPr lang="vi-VN" sz="2000">
                          <a:effectLst/>
                        </a:rPr>
                        <a:t>Kiểm tra</a:t>
                      </a:r>
                      <a:endParaRPr lang="en-US" sz="2000">
                        <a:effectLst/>
                      </a:endParaRPr>
                    </a:p>
                    <a:p>
                      <a:pPr marL="50165" algn="just">
                        <a:lnSpc>
                          <a:spcPct val="113000"/>
                        </a:lnSpc>
                        <a:spcBef>
                          <a:spcPts val="500"/>
                        </a:spcBef>
                        <a:spcAft>
                          <a:spcPts val="0"/>
                        </a:spcAft>
                      </a:pPr>
                      <a:r>
                        <a:rPr lang="vi-VN" sz="2000">
                          <a:effectLst/>
                        </a:rPr>
                        <a:t>Kiểm tra lại bài báo cáo nghiên cứu theo bảng kiểm.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37465" indent="58420" algn="just">
                        <a:lnSpc>
                          <a:spcPct val="113000"/>
                        </a:lnSpc>
                        <a:spcBef>
                          <a:spcPts val="500"/>
                        </a:spcBef>
                        <a:spcAft>
                          <a:spcPts val="0"/>
                        </a:spcAft>
                        <a:tabLst>
                          <a:tab pos="249555" algn="l"/>
                        </a:tabLst>
                      </a:pPr>
                      <a:r>
                        <a:rPr lang="vi-VN" sz="2000" dirty="0">
                          <a:effectLst/>
                        </a:rPr>
                        <a:t> </a:t>
                      </a:r>
                      <a:endParaRPr lang="en-US" sz="2000" dirty="0">
                        <a:effectLst/>
                      </a:endParaRPr>
                    </a:p>
                    <a:p>
                      <a:pPr marL="49530" marR="37465" indent="58420" algn="just">
                        <a:lnSpc>
                          <a:spcPct val="113000"/>
                        </a:lnSpc>
                        <a:spcBef>
                          <a:spcPts val="500"/>
                        </a:spcBef>
                        <a:spcAft>
                          <a:spcPts val="0"/>
                        </a:spcAft>
                        <a:tabLst>
                          <a:tab pos="249555" algn="l"/>
                        </a:tabLst>
                      </a:pPr>
                      <a:r>
                        <a:rPr lang="vi-VN" sz="2000" dirty="0">
                          <a:effectLst/>
                        </a:rPr>
                        <a:t>Sử dụng bảng kiểm (SGK/ tr. 102) để kiểm tra.</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26268685"/>
                  </a:ext>
                </a:extLst>
              </a:tr>
              <a:tr h="1649421">
                <a:tc>
                  <a:txBody>
                    <a:bodyPr/>
                    <a:lstStyle/>
                    <a:p>
                      <a:pPr algn="just">
                        <a:lnSpc>
                          <a:spcPct val="115000"/>
                        </a:lnSpc>
                      </a:pPr>
                      <a:r>
                        <a:rPr lang="vi-VN"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algn="just">
                        <a:lnSpc>
                          <a:spcPct val="113000"/>
                        </a:lnSpc>
                        <a:spcBef>
                          <a:spcPts val="500"/>
                        </a:spcBef>
                        <a:spcAft>
                          <a:spcPts val="0"/>
                        </a:spcAft>
                      </a:pPr>
                      <a:r>
                        <a:rPr lang="vi-VN" sz="2000">
                          <a:effectLst/>
                        </a:rPr>
                        <a:t>Đọc lại và chỉnh sửa</a:t>
                      </a:r>
                      <a:endParaRPr lang="en-US" sz="2000">
                        <a:effectLst/>
                      </a:endParaRPr>
                    </a:p>
                    <a:p>
                      <a:pPr marL="342900" marR="459105" lvl="0" indent="-342900" algn="just">
                        <a:lnSpc>
                          <a:spcPct val="115000"/>
                        </a:lnSpc>
                        <a:spcBef>
                          <a:spcPts val="770"/>
                        </a:spcBef>
                        <a:spcAft>
                          <a:spcPts val="0"/>
                        </a:spcAft>
                        <a:buSzPts val="1300"/>
                        <a:buFont typeface="Times New Roman" panose="02020603050405020304" pitchFamily="18" charset="0"/>
                        <a:buChar char="–"/>
                        <a:tabLst>
                          <a:tab pos="123825" algn="l"/>
                        </a:tabLst>
                      </a:pPr>
                      <a:r>
                        <a:rPr lang="vi-VN" sz="2000">
                          <a:effectLst/>
                        </a:rPr>
                        <a:t>Chỉnh sửa các lỗi (nếu có).</a:t>
                      </a:r>
                      <a:endParaRPr lang="en-US" sz="2000">
                        <a:effectLst/>
                      </a:endParaRPr>
                    </a:p>
                    <a:p>
                      <a:pPr marL="342900" marR="408940" lvl="0" indent="-342900" algn="just">
                        <a:lnSpc>
                          <a:spcPct val="115000"/>
                        </a:lnSpc>
                        <a:spcBef>
                          <a:spcPts val="775"/>
                        </a:spcBef>
                        <a:spcAft>
                          <a:spcPts val="0"/>
                        </a:spcAft>
                        <a:buSzPts val="1300"/>
                        <a:buFont typeface="Times New Roman" panose="02020603050405020304" pitchFamily="18" charset="0"/>
                        <a:buChar char="–"/>
                        <a:tabLst>
                          <a:tab pos="123825" algn="l"/>
                        </a:tabLst>
                      </a:pPr>
                      <a:r>
                        <a:rPr lang="vi-VN" sz="2000">
                          <a:effectLst/>
                        </a:rPr>
                        <a:t>Ghi lại những kinh nghiệm.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2900" marR="37465" lvl="0" indent="-342900" algn="just">
                        <a:lnSpc>
                          <a:spcPct val="113000"/>
                        </a:lnSpc>
                        <a:spcBef>
                          <a:spcPts val="490"/>
                        </a:spcBef>
                        <a:spcAft>
                          <a:spcPts val="0"/>
                        </a:spcAft>
                        <a:buSzPts val="1300"/>
                        <a:buFont typeface="Times New Roman" panose="02020603050405020304" pitchFamily="18" charset="0"/>
                        <a:buChar char="–"/>
                        <a:tabLst>
                          <a:tab pos="254000" algn="l"/>
                        </a:tabLst>
                      </a:pPr>
                      <a:r>
                        <a:rPr lang="vi-VN" sz="2000" dirty="0">
                          <a:effectLst/>
                        </a:rPr>
                        <a:t>Khách quan, trung thực để nhìn nhận ưu điểm, hạn chế.</a:t>
                      </a:r>
                      <a:endParaRPr lang="en-US" sz="2000" dirty="0">
                        <a:effectLst/>
                      </a:endParaRPr>
                    </a:p>
                    <a:p>
                      <a:pPr marL="342900" marR="37465" lvl="0" indent="-342900" algn="just">
                        <a:lnSpc>
                          <a:spcPct val="113000"/>
                        </a:lnSpc>
                        <a:spcBef>
                          <a:spcPts val="555"/>
                        </a:spcBef>
                        <a:spcAft>
                          <a:spcPts val="0"/>
                        </a:spcAft>
                        <a:buSzPts val="1300"/>
                        <a:buFont typeface="Times New Roman" panose="02020603050405020304" pitchFamily="18" charset="0"/>
                        <a:buChar char="–"/>
                        <a:tabLst>
                          <a:tab pos="259080" algn="l"/>
                        </a:tabLst>
                      </a:pPr>
                      <a:r>
                        <a:rPr lang="vi-VN" sz="2000" dirty="0">
                          <a:effectLst/>
                        </a:rPr>
                        <a:t>Lắng nghe ý kiến đóng góp của người khác.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863018386"/>
                  </a:ext>
                </a:extLst>
              </a:tr>
            </a:tbl>
          </a:graphicData>
        </a:graphic>
      </p:graphicFrame>
    </p:spTree>
    <p:extLst>
      <p:ext uri="{BB962C8B-B14F-4D97-AF65-F5344CB8AC3E}">
        <p14:creationId xmlns:p14="http://schemas.microsoft.com/office/powerpoint/2010/main" val="45655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2B1AC-CE92-5102-6CBE-41C850A468A8}"/>
              </a:ext>
            </a:extLst>
          </p:cNvPr>
          <p:cNvSpPr>
            <a:spLocks noGrp="1"/>
          </p:cNvSpPr>
          <p:nvPr>
            <p:ph type="title"/>
          </p:nvPr>
        </p:nvSpPr>
        <p:spPr/>
        <p:txBody>
          <a:bodyPr/>
          <a:lstStyle/>
          <a:p>
            <a:r>
              <a:rPr lang="en-US" dirty="0"/>
              <a:t>VIẾT BÀI THEO ĐỀ TÀI ĐÃ CHỌN</a:t>
            </a:r>
          </a:p>
        </p:txBody>
      </p:sp>
      <p:sp>
        <p:nvSpPr>
          <p:cNvPr id="3" name="Content Placeholder 2">
            <a:extLst>
              <a:ext uri="{FF2B5EF4-FFF2-40B4-BE49-F238E27FC236}">
                <a16:creationId xmlns:a16="http://schemas.microsoft.com/office/drawing/2014/main" id="{41D114C6-68A5-C0E2-BE66-60E01705BA1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8442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1BC3-D008-8BA7-8006-2C2CCC95AF3E}"/>
              </a:ext>
            </a:extLst>
          </p:cNvPr>
          <p:cNvSpPr>
            <a:spLocks noGrp="1"/>
          </p:cNvSpPr>
          <p:nvPr>
            <p:ph type="title"/>
          </p:nvPr>
        </p:nvSpPr>
        <p:spPr>
          <a:xfrm>
            <a:off x="838200" y="-16331"/>
            <a:ext cx="10515600" cy="849086"/>
          </a:xfrm>
        </p:spPr>
        <p:txBody>
          <a:bodyPr>
            <a:normAutofit/>
          </a:bodyPr>
          <a:lstStyle/>
          <a:p>
            <a:pPr marL="342900" lvl="0" indent="-342900">
              <a:lnSpc>
                <a:spcPct val="120000"/>
              </a:lnSpc>
              <a:spcBef>
                <a:spcPts val="440"/>
              </a:spcBef>
            </a:pPr>
            <a:r>
              <a:rPr lang="vi-VN" sz="3000" b="1" dirty="0">
                <a:solidFill>
                  <a:srgbClr val="0070C0"/>
                </a:solidFill>
                <a:effectLst/>
                <a:ea typeface="Times New Roman" panose="02020603050405020304" pitchFamily="18" charset="0"/>
              </a:rPr>
              <a:t> KHỞI ĐỘNG:</a:t>
            </a:r>
            <a:r>
              <a:rPr lang="en-US" sz="3000"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Giới</a:t>
            </a:r>
            <a:r>
              <a:rPr lang="en-US" sz="3000" spc="-5"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thiệu</a:t>
            </a:r>
            <a:r>
              <a:rPr lang="en-US" sz="3000" spc="-5"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tình</a:t>
            </a:r>
            <a:r>
              <a:rPr lang="en-US" sz="3000" spc="-5"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huống</a:t>
            </a:r>
            <a:r>
              <a:rPr lang="en-US" sz="3000" spc="-10"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giao</a:t>
            </a:r>
            <a:r>
              <a:rPr lang="en-US" sz="3000" spc="-10" dirty="0">
                <a:effectLst/>
                <a:ea typeface="Calibri" panose="020F0502020204030204" pitchFamily="34" charset="0"/>
                <a:cs typeface="Times New Roman" panose="02020603050405020304" pitchFamily="18" charset="0"/>
              </a:rPr>
              <a:t> </a:t>
            </a:r>
            <a:r>
              <a:rPr lang="en-US" sz="3000" dirty="0" err="1">
                <a:effectLst/>
                <a:ea typeface="Calibri" panose="020F0502020204030204" pitchFamily="34" charset="0"/>
                <a:cs typeface="Times New Roman" panose="02020603050405020304" pitchFamily="18" charset="0"/>
              </a:rPr>
              <a:t>tiếp</a:t>
            </a:r>
            <a:r>
              <a:rPr lang="en-US" sz="3000" spc="-5" dirty="0">
                <a:effectLst/>
                <a:ea typeface="Calibri" panose="020F0502020204030204" pitchFamily="34" charset="0"/>
                <a:cs typeface="Times New Roman" panose="02020603050405020304" pitchFamily="18" charset="0"/>
              </a:rPr>
              <a:t> </a:t>
            </a:r>
            <a:endParaRPr lang="en-US" sz="3000" dirty="0"/>
          </a:p>
        </p:txBody>
      </p:sp>
      <p:graphicFrame>
        <p:nvGraphicFramePr>
          <p:cNvPr id="4" name="Content Placeholder 3">
            <a:extLst>
              <a:ext uri="{FF2B5EF4-FFF2-40B4-BE49-F238E27FC236}">
                <a16:creationId xmlns:a16="http://schemas.microsoft.com/office/drawing/2014/main" id="{7E84DBB1-3508-0324-92C3-0C2A00E158EA}"/>
              </a:ext>
            </a:extLst>
          </p:cNvPr>
          <p:cNvGraphicFramePr>
            <a:graphicFrameLocks noGrp="1"/>
          </p:cNvGraphicFramePr>
          <p:nvPr>
            <p:ph idx="1"/>
            <p:extLst>
              <p:ext uri="{D42A27DB-BD31-4B8C-83A1-F6EECF244321}">
                <p14:modId xmlns:p14="http://schemas.microsoft.com/office/powerpoint/2010/main" val="3193876493"/>
              </p:ext>
            </p:extLst>
          </p:nvPr>
        </p:nvGraphicFramePr>
        <p:xfrm>
          <a:off x="685800" y="832755"/>
          <a:ext cx="11413672" cy="5861961"/>
        </p:xfrm>
        <a:graphic>
          <a:graphicData uri="http://schemas.openxmlformats.org/drawingml/2006/table">
            <a:tbl>
              <a:tblPr firstRow="1" firstCol="1" lastRow="1" lastCol="1" bandRow="1" bandCol="1">
                <a:tableStyleId>{5C22544A-7EE6-4342-B048-85BDC9FD1C3A}</a:tableStyleId>
              </a:tblPr>
              <a:tblGrid>
                <a:gridCol w="95369">
                  <a:extLst>
                    <a:ext uri="{9D8B030D-6E8A-4147-A177-3AD203B41FA5}">
                      <a16:colId xmlns:a16="http://schemas.microsoft.com/office/drawing/2014/main" val="3835320175"/>
                    </a:ext>
                  </a:extLst>
                </a:gridCol>
                <a:gridCol w="9155585">
                  <a:extLst>
                    <a:ext uri="{9D8B030D-6E8A-4147-A177-3AD203B41FA5}">
                      <a16:colId xmlns:a16="http://schemas.microsoft.com/office/drawing/2014/main" val="1959182690"/>
                    </a:ext>
                  </a:extLst>
                </a:gridCol>
                <a:gridCol w="1000711">
                  <a:extLst>
                    <a:ext uri="{9D8B030D-6E8A-4147-A177-3AD203B41FA5}">
                      <a16:colId xmlns:a16="http://schemas.microsoft.com/office/drawing/2014/main" val="3611334239"/>
                    </a:ext>
                  </a:extLst>
                </a:gridCol>
                <a:gridCol w="1085390">
                  <a:extLst>
                    <a:ext uri="{9D8B030D-6E8A-4147-A177-3AD203B41FA5}">
                      <a16:colId xmlns:a16="http://schemas.microsoft.com/office/drawing/2014/main" val="3416609319"/>
                    </a:ext>
                  </a:extLst>
                </a:gridCol>
                <a:gridCol w="76617">
                  <a:extLst>
                    <a:ext uri="{9D8B030D-6E8A-4147-A177-3AD203B41FA5}">
                      <a16:colId xmlns:a16="http://schemas.microsoft.com/office/drawing/2014/main" val="1272486671"/>
                    </a:ext>
                  </a:extLst>
                </a:gridCol>
              </a:tblGrid>
              <a:tr h="1417981">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gridSpan="4">
                  <a:txBody>
                    <a:bodyPr/>
                    <a:lstStyle/>
                    <a:p>
                      <a:pPr marR="2102485" algn="ctr">
                        <a:lnSpc>
                          <a:spcPct val="115000"/>
                        </a:lnSpc>
                        <a:spcBef>
                          <a:spcPts val="485"/>
                        </a:spcBef>
                        <a:spcAft>
                          <a:spcPts val="0"/>
                        </a:spcAft>
                      </a:pPr>
                      <a:r>
                        <a:rPr lang="en-US" sz="1300" dirty="0">
                          <a:effectLst/>
                        </a:rPr>
                        <a:t>                                          </a:t>
                      </a:r>
                      <a:r>
                        <a:rPr lang="vi-VN" sz="1300" dirty="0">
                          <a:effectLst/>
                        </a:rPr>
                        <a:t>THẺ</a:t>
                      </a:r>
                      <a:r>
                        <a:rPr lang="vi-VN" sz="1300" spc="-25" dirty="0">
                          <a:effectLst/>
                        </a:rPr>
                        <a:t> </a:t>
                      </a:r>
                      <a:r>
                        <a:rPr lang="vi-VN" sz="1300" dirty="0">
                          <a:effectLst/>
                        </a:rPr>
                        <a:t>THÔNG</a:t>
                      </a:r>
                      <a:r>
                        <a:rPr lang="vi-VN" sz="1300" spc="-25" dirty="0">
                          <a:effectLst/>
                        </a:rPr>
                        <a:t> TIN</a:t>
                      </a:r>
                      <a:endParaRPr lang="en-US" sz="1000" dirty="0">
                        <a:effectLst/>
                      </a:endParaRPr>
                    </a:p>
                    <a:p>
                      <a:pPr marL="50800" algn="just">
                        <a:lnSpc>
                          <a:spcPct val="113000"/>
                        </a:lnSpc>
                        <a:spcBef>
                          <a:spcPts val="775"/>
                        </a:spcBef>
                        <a:spcAft>
                          <a:spcPts val="0"/>
                        </a:spcAft>
                      </a:pPr>
                      <a:r>
                        <a:rPr lang="vi-VN" sz="1300" dirty="0">
                          <a:effectLst/>
                        </a:rPr>
                        <a:t>Theo</a:t>
                      </a:r>
                      <a:r>
                        <a:rPr lang="vi-VN" sz="1300" spc="-15" dirty="0">
                          <a:effectLst/>
                        </a:rPr>
                        <a:t> </a:t>
                      </a:r>
                      <a:r>
                        <a:rPr lang="vi-VN" sz="1300" dirty="0">
                          <a:effectLst/>
                        </a:rPr>
                        <a:t>em,</a:t>
                      </a:r>
                      <a:r>
                        <a:rPr lang="vi-VN" sz="1300" spc="-15" dirty="0">
                          <a:effectLst/>
                        </a:rPr>
                        <a:t> </a:t>
                      </a:r>
                      <a:r>
                        <a:rPr lang="vi-VN" sz="1300" dirty="0">
                          <a:effectLst/>
                        </a:rPr>
                        <a:t>người</a:t>
                      </a:r>
                      <a:r>
                        <a:rPr lang="vi-VN" sz="1300" spc="-15" dirty="0">
                          <a:effectLst/>
                        </a:rPr>
                        <a:t> </a:t>
                      </a:r>
                      <a:r>
                        <a:rPr lang="vi-VN" sz="1300" dirty="0">
                          <a:effectLst/>
                        </a:rPr>
                        <a:t>ta</a:t>
                      </a:r>
                      <a:r>
                        <a:rPr lang="vi-VN" sz="1300" spc="-15" dirty="0">
                          <a:effectLst/>
                        </a:rPr>
                        <a:t> </a:t>
                      </a:r>
                      <a:r>
                        <a:rPr lang="vi-VN" sz="1300" dirty="0">
                          <a:effectLst/>
                        </a:rPr>
                        <a:t>thường</a:t>
                      </a:r>
                      <a:r>
                        <a:rPr lang="vi-VN" sz="1300" spc="-15" dirty="0">
                          <a:effectLst/>
                        </a:rPr>
                        <a:t> </a:t>
                      </a:r>
                      <a:r>
                        <a:rPr lang="vi-VN" sz="1300" dirty="0">
                          <a:effectLst/>
                        </a:rPr>
                        <a:t>viết</a:t>
                      </a:r>
                      <a:r>
                        <a:rPr lang="vi-VN" sz="1300" spc="-15" dirty="0">
                          <a:effectLst/>
                        </a:rPr>
                        <a:t> </a:t>
                      </a:r>
                      <a:r>
                        <a:rPr lang="vi-VN" sz="1300" dirty="0">
                          <a:effectLst/>
                        </a:rPr>
                        <a:t>báo</a:t>
                      </a:r>
                      <a:r>
                        <a:rPr lang="vi-VN" sz="1300" spc="-15" dirty="0">
                          <a:effectLst/>
                        </a:rPr>
                        <a:t> </a:t>
                      </a:r>
                      <a:r>
                        <a:rPr lang="vi-VN" sz="1300" dirty="0">
                          <a:effectLst/>
                        </a:rPr>
                        <a:t>cáo</a:t>
                      </a:r>
                      <a:r>
                        <a:rPr lang="vi-VN" sz="1300" spc="-15" dirty="0">
                          <a:effectLst/>
                        </a:rPr>
                        <a:t> </a:t>
                      </a:r>
                      <a:r>
                        <a:rPr lang="vi-VN" sz="1300" dirty="0">
                          <a:effectLst/>
                        </a:rPr>
                        <a:t>kết</a:t>
                      </a:r>
                      <a:r>
                        <a:rPr lang="vi-VN" sz="1300" spc="-15" dirty="0">
                          <a:effectLst/>
                        </a:rPr>
                        <a:t> </a:t>
                      </a:r>
                      <a:r>
                        <a:rPr lang="vi-VN" sz="1300" dirty="0">
                          <a:effectLst/>
                        </a:rPr>
                        <a:t>quả</a:t>
                      </a:r>
                      <a:r>
                        <a:rPr lang="vi-VN" sz="1300" spc="-15" dirty="0">
                          <a:effectLst/>
                        </a:rPr>
                        <a:t> </a:t>
                      </a:r>
                      <a:r>
                        <a:rPr lang="vi-VN" sz="1300" dirty="0">
                          <a:effectLst/>
                        </a:rPr>
                        <a:t>nghiên</a:t>
                      </a:r>
                      <a:r>
                        <a:rPr lang="vi-VN" sz="1300" spc="-15" dirty="0">
                          <a:effectLst/>
                        </a:rPr>
                        <a:t> </a:t>
                      </a:r>
                      <a:r>
                        <a:rPr lang="vi-VN" sz="1300" dirty="0">
                          <a:effectLst/>
                        </a:rPr>
                        <a:t>cứu</a:t>
                      </a:r>
                      <a:r>
                        <a:rPr lang="vi-VN" sz="1300" spc="-15" dirty="0">
                          <a:effectLst/>
                        </a:rPr>
                        <a:t> </a:t>
                      </a:r>
                      <a:r>
                        <a:rPr lang="vi-VN" sz="1300" dirty="0">
                          <a:effectLst/>
                        </a:rPr>
                        <a:t>trong</a:t>
                      </a:r>
                      <a:r>
                        <a:rPr lang="vi-VN" sz="1300" spc="-15" dirty="0">
                          <a:effectLst/>
                        </a:rPr>
                        <a:t> </a:t>
                      </a:r>
                      <a:r>
                        <a:rPr lang="vi-VN" sz="1300" dirty="0">
                          <a:effectLst/>
                        </a:rPr>
                        <a:t>những</a:t>
                      </a:r>
                      <a:r>
                        <a:rPr lang="vi-VN" sz="1300" spc="-15" dirty="0">
                          <a:effectLst/>
                        </a:rPr>
                        <a:t> </a:t>
                      </a:r>
                      <a:r>
                        <a:rPr lang="vi-VN" sz="1300" dirty="0">
                          <a:effectLst/>
                        </a:rPr>
                        <a:t>tình</a:t>
                      </a:r>
                      <a:r>
                        <a:rPr lang="vi-VN" sz="1300" spc="-15" dirty="0">
                          <a:effectLst/>
                        </a:rPr>
                        <a:t> </a:t>
                      </a:r>
                      <a:r>
                        <a:rPr lang="vi-VN" sz="1300" dirty="0">
                          <a:effectLst/>
                        </a:rPr>
                        <a:t>huống nào sau đây?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64511823"/>
                  </a:ext>
                </a:extLst>
              </a:tr>
              <a:tr h="538381">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1844040" marR="1831340" algn="just">
                        <a:lnSpc>
                          <a:spcPct val="115000"/>
                        </a:lnSpc>
                        <a:spcBef>
                          <a:spcPts val="465"/>
                        </a:spcBef>
                        <a:spcAft>
                          <a:spcPts val="0"/>
                        </a:spcAft>
                      </a:pPr>
                      <a:r>
                        <a:rPr lang="vi-VN" sz="1300">
                          <a:effectLst/>
                        </a:rPr>
                        <a:t>Tình </a:t>
                      </a:r>
                      <a:r>
                        <a:rPr lang="vi-VN" sz="1300" spc="-10">
                          <a:effectLst/>
                        </a:rPr>
                        <a:t>huống</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9220" algn="just">
                        <a:lnSpc>
                          <a:spcPct val="115000"/>
                        </a:lnSpc>
                        <a:spcBef>
                          <a:spcPts val="465"/>
                        </a:spcBef>
                        <a:spcAft>
                          <a:spcPts val="0"/>
                        </a:spcAft>
                      </a:pPr>
                      <a:r>
                        <a:rPr lang="vi-VN" sz="1300" spc="-25">
                          <a:effectLst/>
                        </a:rPr>
                        <a:t>Có</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marL="77470" algn="just">
                        <a:lnSpc>
                          <a:spcPct val="115000"/>
                        </a:lnSpc>
                        <a:spcBef>
                          <a:spcPts val="465"/>
                        </a:spcBef>
                        <a:spcAft>
                          <a:spcPts val="0"/>
                        </a:spcAft>
                      </a:pPr>
                      <a:r>
                        <a:rPr lang="vi-VN" sz="1300" spc="-10">
                          <a:effectLst/>
                        </a:rPr>
                        <a:t>Không</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2787088768"/>
                  </a:ext>
                </a:extLst>
              </a:tr>
              <a:tr h="609570">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50800" algn="just">
                        <a:lnSpc>
                          <a:spcPct val="113000"/>
                        </a:lnSpc>
                        <a:spcBef>
                          <a:spcPts val="490"/>
                        </a:spcBef>
                        <a:spcAft>
                          <a:spcPts val="0"/>
                        </a:spcAft>
                      </a:pPr>
                      <a:r>
                        <a:rPr lang="vi-VN" sz="1300" dirty="0">
                          <a:effectLst/>
                        </a:rPr>
                        <a:t>Thuật lại nội dung chuyến tham quan di tích lịch sử ở địa phương cho các bạn trong lớp.</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220298844"/>
                  </a:ext>
                </a:extLst>
              </a:tr>
              <a:tr h="857025">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50800" marR="35560" algn="just">
                        <a:lnSpc>
                          <a:spcPct val="113000"/>
                        </a:lnSpc>
                        <a:spcBef>
                          <a:spcPts val="490"/>
                        </a:spcBef>
                        <a:spcAft>
                          <a:spcPts val="0"/>
                        </a:spcAft>
                      </a:pPr>
                      <a:r>
                        <a:rPr lang="vi-VN" sz="1300">
                          <a:effectLst/>
                        </a:rPr>
                        <a:t>Trình</a:t>
                      </a:r>
                      <a:r>
                        <a:rPr lang="vi-VN" sz="1300" spc="-20">
                          <a:effectLst/>
                        </a:rPr>
                        <a:t> </a:t>
                      </a:r>
                      <a:r>
                        <a:rPr lang="vi-VN" sz="1300">
                          <a:effectLst/>
                        </a:rPr>
                        <a:t>bày</a:t>
                      </a:r>
                      <a:r>
                        <a:rPr lang="vi-VN" sz="1300" spc="-20">
                          <a:effectLst/>
                        </a:rPr>
                        <a:t> </a:t>
                      </a:r>
                      <a:r>
                        <a:rPr lang="vi-VN" sz="1300">
                          <a:effectLst/>
                        </a:rPr>
                        <a:t>kết</a:t>
                      </a:r>
                      <a:r>
                        <a:rPr lang="vi-VN" sz="1300" spc="-20">
                          <a:effectLst/>
                        </a:rPr>
                        <a:t> </a:t>
                      </a:r>
                      <a:r>
                        <a:rPr lang="vi-VN" sz="1300">
                          <a:effectLst/>
                        </a:rPr>
                        <a:t>quả</a:t>
                      </a:r>
                      <a:r>
                        <a:rPr lang="vi-VN" sz="1300" spc="-20">
                          <a:effectLst/>
                        </a:rPr>
                        <a:t> </a:t>
                      </a:r>
                      <a:r>
                        <a:rPr lang="vi-VN" sz="1300">
                          <a:effectLst/>
                        </a:rPr>
                        <a:t>tìm</a:t>
                      </a:r>
                      <a:r>
                        <a:rPr lang="vi-VN" sz="1300" spc="-20">
                          <a:effectLst/>
                        </a:rPr>
                        <a:t> </a:t>
                      </a:r>
                      <a:r>
                        <a:rPr lang="vi-VN" sz="1300">
                          <a:effectLst/>
                        </a:rPr>
                        <a:t>hiểu</a:t>
                      </a:r>
                      <a:r>
                        <a:rPr lang="vi-VN" sz="1300" spc="-20">
                          <a:effectLst/>
                        </a:rPr>
                        <a:t> </a:t>
                      </a:r>
                      <a:r>
                        <a:rPr lang="vi-VN" sz="1300">
                          <a:effectLst/>
                        </a:rPr>
                        <a:t>về</a:t>
                      </a:r>
                      <a:r>
                        <a:rPr lang="vi-VN" sz="1300" spc="-20">
                          <a:effectLst/>
                        </a:rPr>
                        <a:t> </a:t>
                      </a:r>
                      <a:r>
                        <a:rPr lang="vi-VN" sz="1300">
                          <a:effectLst/>
                        </a:rPr>
                        <a:t>vấn</a:t>
                      </a:r>
                      <a:r>
                        <a:rPr lang="vi-VN" sz="1300" spc="-20">
                          <a:effectLst/>
                        </a:rPr>
                        <a:t> </a:t>
                      </a:r>
                      <a:r>
                        <a:rPr lang="vi-VN" sz="1300">
                          <a:effectLst/>
                        </a:rPr>
                        <a:t>đề:</a:t>
                      </a:r>
                      <a:r>
                        <a:rPr lang="vi-VN" sz="1300" spc="-20">
                          <a:effectLst/>
                        </a:rPr>
                        <a:t> </a:t>
                      </a:r>
                      <a:r>
                        <a:rPr lang="vi-VN" sz="1300">
                          <a:effectLst/>
                        </a:rPr>
                        <a:t>Tin</a:t>
                      </a:r>
                      <a:r>
                        <a:rPr lang="vi-VN" sz="1300" spc="-20">
                          <a:effectLst/>
                        </a:rPr>
                        <a:t> </a:t>
                      </a:r>
                      <a:r>
                        <a:rPr lang="vi-VN" sz="1300">
                          <a:effectLst/>
                        </a:rPr>
                        <a:t>độc,</a:t>
                      </a:r>
                      <a:r>
                        <a:rPr lang="vi-VN" sz="1300" spc="-20">
                          <a:effectLst/>
                        </a:rPr>
                        <a:t> </a:t>
                      </a:r>
                      <a:r>
                        <a:rPr lang="vi-VN" sz="1300">
                          <a:effectLst/>
                        </a:rPr>
                        <a:t>tin</a:t>
                      </a:r>
                      <a:r>
                        <a:rPr lang="vi-VN" sz="1300" spc="-20">
                          <a:effectLst/>
                        </a:rPr>
                        <a:t> </a:t>
                      </a:r>
                      <a:r>
                        <a:rPr lang="vi-VN" sz="1300">
                          <a:effectLst/>
                        </a:rPr>
                        <a:t>giả</a:t>
                      </a:r>
                      <a:r>
                        <a:rPr lang="vi-VN" sz="1300" spc="-20">
                          <a:effectLst/>
                        </a:rPr>
                        <a:t> </a:t>
                      </a:r>
                      <a:r>
                        <a:rPr lang="vi-VN" sz="1300">
                          <a:effectLst/>
                        </a:rPr>
                        <a:t>trên</a:t>
                      </a:r>
                      <a:r>
                        <a:rPr lang="vi-VN" sz="1300" spc="-20">
                          <a:effectLst/>
                        </a:rPr>
                        <a:t> </a:t>
                      </a:r>
                      <a:r>
                        <a:rPr lang="vi-VN" sz="1300">
                          <a:effectLst/>
                        </a:rPr>
                        <a:t>mạng</a:t>
                      </a:r>
                      <a:r>
                        <a:rPr lang="vi-VN" sz="1300" spc="-20">
                          <a:effectLst/>
                        </a:rPr>
                        <a:t> </a:t>
                      </a:r>
                      <a:r>
                        <a:rPr lang="vi-VN" sz="1300">
                          <a:effectLst/>
                        </a:rPr>
                        <a:t>xã hội – thực trạng và giải pháp trong một buổi sinh hoạt chuyên đề của câu lạc bộ Tin học trong nhà trường.</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3219275132"/>
                  </a:ext>
                </a:extLst>
              </a:tr>
              <a:tr h="609570">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50800" algn="just">
                        <a:lnSpc>
                          <a:spcPct val="113000"/>
                        </a:lnSpc>
                        <a:spcBef>
                          <a:spcPts val="490"/>
                        </a:spcBef>
                        <a:spcAft>
                          <a:spcPts val="0"/>
                        </a:spcAft>
                      </a:pPr>
                      <a:r>
                        <a:rPr lang="vi-VN" sz="1300">
                          <a:effectLst/>
                        </a:rPr>
                        <a:t>Đề</a:t>
                      </a:r>
                      <a:r>
                        <a:rPr lang="vi-VN" sz="1300" spc="-5">
                          <a:effectLst/>
                        </a:rPr>
                        <a:t> </a:t>
                      </a:r>
                      <a:r>
                        <a:rPr lang="vi-VN" sz="1300">
                          <a:effectLst/>
                        </a:rPr>
                        <a:t>xuất</a:t>
                      </a:r>
                      <a:r>
                        <a:rPr lang="vi-VN" sz="1300" spc="-5">
                          <a:effectLst/>
                        </a:rPr>
                        <a:t> </a:t>
                      </a:r>
                      <a:r>
                        <a:rPr lang="vi-VN" sz="1300">
                          <a:effectLst/>
                        </a:rPr>
                        <a:t>với</a:t>
                      </a:r>
                      <a:r>
                        <a:rPr lang="vi-VN" sz="1300" spc="-5">
                          <a:effectLst/>
                        </a:rPr>
                        <a:t> </a:t>
                      </a:r>
                      <a:r>
                        <a:rPr lang="vi-VN" sz="1300">
                          <a:effectLst/>
                        </a:rPr>
                        <a:t>Ban</a:t>
                      </a:r>
                      <a:r>
                        <a:rPr lang="vi-VN" sz="1300" spc="-5">
                          <a:effectLst/>
                        </a:rPr>
                        <a:t> </a:t>
                      </a:r>
                      <a:r>
                        <a:rPr lang="vi-VN" sz="1300">
                          <a:effectLst/>
                        </a:rPr>
                        <a:t>giám</a:t>
                      </a:r>
                      <a:r>
                        <a:rPr lang="vi-VN" sz="1300" spc="-5">
                          <a:effectLst/>
                        </a:rPr>
                        <a:t> </a:t>
                      </a:r>
                      <a:r>
                        <a:rPr lang="vi-VN" sz="1300">
                          <a:effectLst/>
                        </a:rPr>
                        <a:t>hiệu</a:t>
                      </a:r>
                      <a:r>
                        <a:rPr lang="vi-VN" sz="1300" spc="-5">
                          <a:effectLst/>
                        </a:rPr>
                        <a:t> </a:t>
                      </a:r>
                      <a:r>
                        <a:rPr lang="vi-VN" sz="1300">
                          <a:effectLst/>
                        </a:rPr>
                        <a:t>nhà</a:t>
                      </a:r>
                      <a:r>
                        <a:rPr lang="vi-VN" sz="1300" spc="-5">
                          <a:effectLst/>
                        </a:rPr>
                        <a:t> </a:t>
                      </a:r>
                      <a:r>
                        <a:rPr lang="vi-VN" sz="1300">
                          <a:effectLst/>
                        </a:rPr>
                        <a:t>trường</a:t>
                      </a:r>
                      <a:r>
                        <a:rPr lang="vi-VN" sz="1300" spc="-5">
                          <a:effectLst/>
                        </a:rPr>
                        <a:t> </a:t>
                      </a:r>
                      <a:r>
                        <a:rPr lang="vi-VN" sz="1300">
                          <a:effectLst/>
                        </a:rPr>
                        <a:t>về</a:t>
                      </a:r>
                      <a:r>
                        <a:rPr lang="vi-VN" sz="1300" spc="-5">
                          <a:effectLst/>
                        </a:rPr>
                        <a:t> </a:t>
                      </a:r>
                      <a:r>
                        <a:rPr lang="vi-VN" sz="1300">
                          <a:effectLst/>
                        </a:rPr>
                        <a:t>một</a:t>
                      </a:r>
                      <a:r>
                        <a:rPr lang="vi-VN" sz="1300" spc="-5">
                          <a:effectLst/>
                        </a:rPr>
                        <a:t> </a:t>
                      </a:r>
                      <a:r>
                        <a:rPr lang="vi-VN" sz="1300">
                          <a:effectLst/>
                        </a:rPr>
                        <a:t>số</a:t>
                      </a:r>
                      <a:r>
                        <a:rPr lang="vi-VN" sz="1300" spc="-5">
                          <a:effectLst/>
                        </a:rPr>
                        <a:t> </a:t>
                      </a:r>
                      <a:r>
                        <a:rPr lang="vi-VN" sz="1300">
                          <a:effectLst/>
                        </a:rPr>
                        <a:t>giải</a:t>
                      </a:r>
                      <a:r>
                        <a:rPr lang="vi-VN" sz="1300" spc="-5">
                          <a:effectLst/>
                        </a:rPr>
                        <a:t> </a:t>
                      </a:r>
                      <a:r>
                        <a:rPr lang="vi-VN" sz="1300">
                          <a:effectLst/>
                        </a:rPr>
                        <a:t>pháp</a:t>
                      </a:r>
                      <a:r>
                        <a:rPr lang="vi-VN" sz="1300" spc="-5">
                          <a:effectLst/>
                        </a:rPr>
                        <a:t> </a:t>
                      </a:r>
                      <a:r>
                        <a:rPr lang="vi-VN" sz="1300">
                          <a:effectLst/>
                        </a:rPr>
                        <a:t>khuyến khích học sinh tham gia các hoạt động ngoại khoá.</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gridSpan="2">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2062431621"/>
                  </a:ext>
                </a:extLst>
              </a:tr>
              <a:tr h="857025">
                <a:tc gridSpan="2">
                  <a:txBody>
                    <a:bodyPr/>
                    <a:lstStyle/>
                    <a:p>
                      <a:pPr marL="50165" marR="36195" algn="just">
                        <a:lnSpc>
                          <a:spcPct val="113000"/>
                        </a:lnSpc>
                        <a:spcBef>
                          <a:spcPts val="490"/>
                        </a:spcBef>
                        <a:spcAft>
                          <a:spcPts val="0"/>
                        </a:spcAft>
                      </a:pPr>
                      <a:r>
                        <a:rPr lang="vi-VN" sz="1300" dirty="0">
                          <a:effectLst/>
                        </a:rPr>
                        <a:t>Trình</a:t>
                      </a:r>
                      <a:r>
                        <a:rPr lang="vi-VN" sz="1300" spc="-45" dirty="0">
                          <a:effectLst/>
                        </a:rPr>
                        <a:t> </a:t>
                      </a:r>
                      <a:r>
                        <a:rPr lang="vi-VN" sz="1300" dirty="0">
                          <a:effectLst/>
                        </a:rPr>
                        <a:t>bày</a:t>
                      </a:r>
                      <a:r>
                        <a:rPr lang="vi-VN" sz="1300" spc="-40" dirty="0">
                          <a:effectLst/>
                        </a:rPr>
                        <a:t> </a:t>
                      </a:r>
                      <a:r>
                        <a:rPr lang="vi-VN" sz="1300" dirty="0">
                          <a:effectLst/>
                        </a:rPr>
                        <a:t>kết</a:t>
                      </a:r>
                      <a:r>
                        <a:rPr lang="vi-VN" sz="1300" spc="-45" dirty="0">
                          <a:effectLst/>
                        </a:rPr>
                        <a:t> </a:t>
                      </a:r>
                      <a:r>
                        <a:rPr lang="vi-VN" sz="1300" dirty="0">
                          <a:effectLst/>
                        </a:rPr>
                        <a:t>quả:</a:t>
                      </a:r>
                      <a:r>
                        <a:rPr lang="vi-VN" sz="1300" spc="-40" dirty="0">
                          <a:effectLst/>
                        </a:rPr>
                        <a:t> </a:t>
                      </a:r>
                      <a:r>
                        <a:rPr lang="vi-VN" sz="1300" dirty="0">
                          <a:effectLst/>
                        </a:rPr>
                        <a:t>Tìm</a:t>
                      </a:r>
                      <a:r>
                        <a:rPr lang="vi-VN" sz="1300" spc="-40" dirty="0">
                          <a:effectLst/>
                        </a:rPr>
                        <a:t> </a:t>
                      </a:r>
                      <a:r>
                        <a:rPr lang="vi-VN" sz="1300" dirty="0">
                          <a:effectLst/>
                        </a:rPr>
                        <a:t>hiểu</a:t>
                      </a:r>
                      <a:r>
                        <a:rPr lang="vi-VN" sz="1300" spc="-45" dirty="0">
                          <a:effectLst/>
                        </a:rPr>
                        <a:t> </a:t>
                      </a:r>
                      <a:r>
                        <a:rPr lang="vi-VN" sz="1300" dirty="0">
                          <a:effectLst/>
                        </a:rPr>
                        <a:t>hình</a:t>
                      </a:r>
                      <a:r>
                        <a:rPr lang="vi-VN" sz="1300" spc="-40" dirty="0">
                          <a:effectLst/>
                        </a:rPr>
                        <a:t> </a:t>
                      </a:r>
                      <a:r>
                        <a:rPr lang="vi-VN" sz="1300" dirty="0">
                          <a:effectLst/>
                        </a:rPr>
                        <a:t>ảnh</a:t>
                      </a:r>
                      <a:r>
                        <a:rPr lang="vi-VN" sz="1300" spc="-40" dirty="0">
                          <a:effectLst/>
                        </a:rPr>
                        <a:t> </a:t>
                      </a:r>
                      <a:r>
                        <a:rPr lang="vi-VN" sz="1300" dirty="0">
                          <a:effectLst/>
                        </a:rPr>
                        <a:t>cây</a:t>
                      </a:r>
                      <a:r>
                        <a:rPr lang="vi-VN" sz="1300" spc="-40" dirty="0">
                          <a:effectLst/>
                        </a:rPr>
                        <a:t> </a:t>
                      </a:r>
                      <a:r>
                        <a:rPr lang="vi-VN" sz="1300" dirty="0">
                          <a:effectLst/>
                        </a:rPr>
                        <a:t>cầu</a:t>
                      </a:r>
                      <a:r>
                        <a:rPr lang="vi-VN" sz="1300" spc="-40" dirty="0">
                          <a:effectLst/>
                        </a:rPr>
                        <a:t> </a:t>
                      </a:r>
                      <a:r>
                        <a:rPr lang="vi-VN" sz="1300" dirty="0">
                          <a:effectLst/>
                        </a:rPr>
                        <a:t>trong</a:t>
                      </a:r>
                      <a:r>
                        <a:rPr lang="vi-VN" sz="1300" spc="-40" dirty="0">
                          <a:effectLst/>
                        </a:rPr>
                        <a:t> </a:t>
                      </a:r>
                      <a:r>
                        <a:rPr lang="vi-VN" sz="1300" dirty="0">
                          <a:effectLst/>
                        </a:rPr>
                        <a:t>ca</a:t>
                      </a:r>
                      <a:r>
                        <a:rPr lang="vi-VN" sz="1300" spc="-40" dirty="0">
                          <a:effectLst/>
                        </a:rPr>
                        <a:t> </a:t>
                      </a:r>
                      <a:r>
                        <a:rPr lang="vi-VN" sz="1300" dirty="0">
                          <a:effectLst/>
                        </a:rPr>
                        <a:t>dao</a:t>
                      </a:r>
                      <a:r>
                        <a:rPr lang="vi-VN" sz="1300" spc="-40" dirty="0">
                          <a:effectLst/>
                        </a:rPr>
                        <a:t> </a:t>
                      </a:r>
                      <a:r>
                        <a:rPr lang="vi-VN" sz="1300" dirty="0">
                          <a:effectLst/>
                        </a:rPr>
                        <a:t>Nam</a:t>
                      </a:r>
                      <a:r>
                        <a:rPr lang="vi-VN" sz="1300" spc="-40" dirty="0">
                          <a:effectLst/>
                        </a:rPr>
                        <a:t> </a:t>
                      </a:r>
                      <a:r>
                        <a:rPr lang="vi-VN" sz="1300" dirty="0">
                          <a:effectLst/>
                        </a:rPr>
                        <a:t>Bộ để tham gia cuộc thi giới thiệu về văn học địa phương do thư viện trường tổ chức.</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r>
                        <a:rPr lang="vi-VN" sz="1300">
                          <a:effectLst/>
                        </a:rPr>
                        <a:t> </a:t>
                      </a:r>
                      <a:endParaRPr lang="en-US"/>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9866049"/>
                  </a:ext>
                </a:extLst>
              </a:tr>
              <a:tr h="362839">
                <a:tc gridSpan="2">
                  <a:txBody>
                    <a:bodyPr/>
                    <a:lstStyle/>
                    <a:p>
                      <a:pPr marL="50165" algn="just">
                        <a:lnSpc>
                          <a:spcPct val="115000"/>
                        </a:lnSpc>
                        <a:spcBef>
                          <a:spcPts val="490"/>
                        </a:spcBef>
                        <a:spcAft>
                          <a:spcPts val="0"/>
                        </a:spcAft>
                      </a:pPr>
                      <a:r>
                        <a:rPr lang="vi-VN" sz="1300">
                          <a:effectLst/>
                        </a:rPr>
                        <a:t>Viết</a:t>
                      </a:r>
                      <a:r>
                        <a:rPr lang="vi-VN" sz="1300" spc="-10">
                          <a:effectLst/>
                        </a:rPr>
                        <a:t> </a:t>
                      </a:r>
                      <a:r>
                        <a:rPr lang="vi-VN" sz="1300">
                          <a:effectLst/>
                        </a:rPr>
                        <a:t>bài</a:t>
                      </a:r>
                      <a:r>
                        <a:rPr lang="vi-VN" sz="1300" spc="-10">
                          <a:effectLst/>
                        </a:rPr>
                        <a:t> </a:t>
                      </a:r>
                      <a:r>
                        <a:rPr lang="vi-VN" sz="1300">
                          <a:effectLst/>
                        </a:rPr>
                        <a:t>thu</a:t>
                      </a:r>
                      <a:r>
                        <a:rPr lang="vi-VN" sz="1300" spc="-5">
                          <a:effectLst/>
                        </a:rPr>
                        <a:t> </a:t>
                      </a:r>
                      <a:r>
                        <a:rPr lang="vi-VN" sz="1300">
                          <a:effectLst/>
                        </a:rPr>
                        <a:t>hoạch</a:t>
                      </a:r>
                      <a:r>
                        <a:rPr lang="vi-VN" sz="1300" spc="-10">
                          <a:effectLst/>
                        </a:rPr>
                        <a:t> </a:t>
                      </a:r>
                      <a:r>
                        <a:rPr lang="vi-VN" sz="1300">
                          <a:effectLst/>
                        </a:rPr>
                        <a:t>về</a:t>
                      </a:r>
                      <a:r>
                        <a:rPr lang="vi-VN" sz="1300" spc="-5">
                          <a:effectLst/>
                        </a:rPr>
                        <a:t> </a:t>
                      </a:r>
                      <a:r>
                        <a:rPr lang="vi-VN" sz="1300">
                          <a:effectLst/>
                        </a:rPr>
                        <a:t>kết</a:t>
                      </a:r>
                      <a:r>
                        <a:rPr lang="vi-VN" sz="1300" spc="-10">
                          <a:effectLst/>
                        </a:rPr>
                        <a:t> </a:t>
                      </a:r>
                      <a:r>
                        <a:rPr lang="vi-VN" sz="1300">
                          <a:effectLst/>
                        </a:rPr>
                        <a:t>quả</a:t>
                      </a:r>
                      <a:r>
                        <a:rPr lang="vi-VN" sz="1300" spc="-10">
                          <a:effectLst/>
                        </a:rPr>
                        <a:t> </a:t>
                      </a:r>
                      <a:r>
                        <a:rPr lang="vi-VN" sz="1300">
                          <a:effectLst/>
                        </a:rPr>
                        <a:t>tham</a:t>
                      </a:r>
                      <a:r>
                        <a:rPr lang="vi-VN" sz="1300" spc="-5">
                          <a:effectLst/>
                        </a:rPr>
                        <a:t> </a:t>
                      </a:r>
                      <a:r>
                        <a:rPr lang="vi-VN" sz="1300">
                          <a:effectLst/>
                        </a:rPr>
                        <a:t>quan</a:t>
                      </a:r>
                      <a:r>
                        <a:rPr lang="vi-VN" sz="1300" spc="-10">
                          <a:effectLst/>
                        </a:rPr>
                        <a:t> </a:t>
                      </a:r>
                      <a:r>
                        <a:rPr lang="vi-VN" sz="1300">
                          <a:effectLst/>
                        </a:rPr>
                        <a:t>hướng</a:t>
                      </a:r>
                      <a:r>
                        <a:rPr lang="vi-VN" sz="1300" spc="-5">
                          <a:effectLst/>
                        </a:rPr>
                        <a:t> </a:t>
                      </a:r>
                      <a:r>
                        <a:rPr lang="vi-VN" sz="1300" spc="-10">
                          <a:effectLst/>
                        </a:rPr>
                        <a:t>nghiệp.</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r>
                        <a:rPr lang="vi-VN" sz="1300">
                          <a:effectLst/>
                        </a:rPr>
                        <a:t> </a:t>
                      </a:r>
                      <a:endParaRPr lang="en-US"/>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15000"/>
                        </a:lnSpc>
                        <a:spcAft>
                          <a:spcPts val="100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43617670"/>
                  </a:ext>
                </a:extLst>
              </a:tr>
              <a:tr h="609570">
                <a:tc gridSpan="2">
                  <a:txBody>
                    <a:bodyPr/>
                    <a:lstStyle/>
                    <a:p>
                      <a:pPr marL="50165" algn="just">
                        <a:lnSpc>
                          <a:spcPct val="113000"/>
                        </a:lnSpc>
                        <a:spcBef>
                          <a:spcPts val="490"/>
                        </a:spcBef>
                        <a:spcAft>
                          <a:spcPts val="0"/>
                        </a:spcAft>
                      </a:pPr>
                      <a:r>
                        <a:rPr lang="vi-VN" sz="1300">
                          <a:effectLst/>
                        </a:rPr>
                        <a:t>Thuyết minh về một lễ hội văn hoá ở địa phương để giới thiệu với bạn bè bốn phương hoặc khách du lịch.</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r>
                        <a:rPr lang="vi-VN" sz="1300" dirty="0">
                          <a:effectLst/>
                        </a:rPr>
                        <a:t> </a:t>
                      </a:r>
                      <a:endParaRPr lang="en-US" dirty="0"/>
                    </a:p>
                  </a:txBody>
                  <a:tcPr marL="0" marR="0" marT="0" marB="0"/>
                </a:tc>
                <a:tc>
                  <a:txBody>
                    <a:bodyPr/>
                    <a:lstStyle/>
                    <a:p>
                      <a:pPr algn="just">
                        <a:lnSpc>
                          <a:spcPct val="115000"/>
                        </a:lnSpc>
                      </a:pPr>
                      <a:r>
                        <a:rPr lang="vi-VN" sz="13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nSpc>
                          <a:spcPct val="115000"/>
                        </a:lnSpc>
                        <a:spcAft>
                          <a:spcPts val="100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53630385"/>
                  </a:ext>
                </a:extLst>
              </a:tr>
            </a:tbl>
          </a:graphicData>
        </a:graphic>
      </p:graphicFrame>
    </p:spTree>
    <p:extLst>
      <p:ext uri="{BB962C8B-B14F-4D97-AF65-F5344CB8AC3E}">
        <p14:creationId xmlns:p14="http://schemas.microsoft.com/office/powerpoint/2010/main" val="93653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83932-A420-E5FE-DC66-BBF5EF2A7300}"/>
              </a:ext>
            </a:extLst>
          </p:cNvPr>
          <p:cNvSpPr>
            <a:spLocks noGrp="1"/>
          </p:cNvSpPr>
          <p:nvPr>
            <p:ph type="title"/>
          </p:nvPr>
        </p:nvSpPr>
        <p:spPr>
          <a:xfrm>
            <a:off x="838200" y="159027"/>
            <a:ext cx="10515600" cy="914400"/>
          </a:xfrm>
        </p:spPr>
        <p:txBody>
          <a:bodyPr>
            <a:normAutofit/>
          </a:bodyPr>
          <a:lstStyle/>
          <a:p>
            <a:r>
              <a:rPr lang="en-US" sz="3000" dirty="0">
                <a:solidFill>
                  <a:schemeClr val="accent2"/>
                </a:solidFill>
                <a:latin typeface="Times New Roman" panose="02020603050405020304" pitchFamily="18" charset="0"/>
                <a:ea typeface="Tahoma" panose="020B0604030504040204" pitchFamily="34" charset="0"/>
                <a:cs typeface="Times New Roman" panose="02020603050405020304" pitchFamily="18" charset="0"/>
              </a:rPr>
              <a:t>HĐ HÌNH THÀNH KIẾN THỨC</a:t>
            </a:r>
          </a:p>
        </p:txBody>
      </p:sp>
      <p:sp>
        <p:nvSpPr>
          <p:cNvPr id="3" name="Content Placeholder 2">
            <a:extLst>
              <a:ext uri="{FF2B5EF4-FFF2-40B4-BE49-F238E27FC236}">
                <a16:creationId xmlns:a16="http://schemas.microsoft.com/office/drawing/2014/main" id="{095062E7-69C3-492A-7966-51B71FBEAF4C}"/>
              </a:ext>
            </a:extLst>
          </p:cNvPr>
          <p:cNvSpPr>
            <a:spLocks noGrp="1"/>
          </p:cNvSpPr>
          <p:nvPr>
            <p:ph idx="1"/>
          </p:nvPr>
        </p:nvSpPr>
        <p:spPr>
          <a:xfrm>
            <a:off x="437322" y="1041622"/>
            <a:ext cx="10916478" cy="4705972"/>
          </a:xfrm>
        </p:spPr>
        <p:txBody>
          <a:bodyPr>
            <a:noAutofit/>
          </a:bodyPr>
          <a:lstStyle/>
          <a:p>
            <a:pPr marL="0" indent="0" algn="just">
              <a:lnSpc>
                <a:spcPct val="120000"/>
              </a:lnSpc>
              <a:spcAft>
                <a:spcPts val="1000"/>
              </a:spcAft>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I.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tri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niệm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đủ</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khách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cước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tiện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phi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ngôn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bảng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danh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p:txBody>
      </p:sp>
      <p:sp>
        <p:nvSpPr>
          <p:cNvPr id="4" name="Oval 3">
            <a:extLst>
              <a:ext uri="{FF2B5EF4-FFF2-40B4-BE49-F238E27FC236}">
                <a16:creationId xmlns:a16="http://schemas.microsoft.com/office/drawing/2014/main" id="{31162940-41E9-7283-597B-030C7A64DCFF}"/>
              </a:ext>
            </a:extLst>
          </p:cNvPr>
          <p:cNvSpPr/>
          <p:nvPr/>
        </p:nvSpPr>
        <p:spPr>
          <a:xfrm>
            <a:off x="5239910" y="55660"/>
            <a:ext cx="6514768" cy="36814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Aft>
                <a:spcPts val="1000"/>
              </a:spcAft>
            </a:pP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Em</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hiểu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thế</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nào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là</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kết</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quả</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nghiên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cứu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Kiểu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kết</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quả</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nghiên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cứu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có</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yêu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cầu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gì</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Trình</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bày</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sơ</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đồ</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dàn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ý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kiểu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bài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cáo</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kết</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quả</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nghiên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cứu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và</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những</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lưu</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ý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với</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từng</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phần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trong</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phần</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bố</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i="1" dirty="0" err="1">
                <a:effectLst/>
                <a:latin typeface="Calibri" panose="020F0502020204030204" pitchFamily="34" charset="0"/>
                <a:ea typeface="Times New Roman" panose="02020603050405020304" pitchFamily="18" charset="0"/>
                <a:cs typeface="Times New Roman" panose="02020603050405020304" pitchFamily="18" charset="0"/>
              </a:rPr>
              <a:t>cục</a:t>
            </a:r>
            <a:r>
              <a:rPr lang="en-US" sz="1800" b="1"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80662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500"/>
                                        <p:tgtEl>
                                          <p:spTgt spid="3">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A61B-1F89-CEEA-3719-1A5C9520C1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4B510E-B95E-0E10-662F-09A0169BEC3B}"/>
              </a:ext>
            </a:extLst>
          </p:cNvPr>
          <p:cNvSpPr>
            <a:spLocks noGrp="1"/>
          </p:cNvSpPr>
          <p:nvPr>
            <p:ph idx="1"/>
          </p:nvPr>
        </p:nvSpPr>
        <p:spPr>
          <a:xfrm>
            <a:off x="532737" y="270344"/>
            <a:ext cx="10821063" cy="5906619"/>
          </a:xfrm>
        </p:spPr>
        <p:txBody>
          <a:bodyPr>
            <a:noAutofit/>
          </a:bodyPr>
          <a:lstStyle/>
          <a:p>
            <a:pPr marL="0" indent="0" algn="just">
              <a:lnSpc>
                <a:spcPct val="120000"/>
              </a:lnSpc>
              <a:spcAft>
                <a:spcPts val="1000"/>
              </a:spcAft>
              <a:buNone/>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3.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Bố</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cục</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Nhan</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đè</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Tóm</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tắt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bối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thuyết</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niệm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nền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tảng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khai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lẽ</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thích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lnSpc>
                <a:spcPct val="120000"/>
              </a:lnSpc>
              <a:spcAft>
                <a:spcPts val="10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khái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kết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i="1"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Sắp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xếp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tự</a:t>
            </a:r>
            <a:r>
              <a:rPr lang="en-US" dirty="0">
                <a:effectLst/>
                <a:latin typeface="Times New Roman" panose="02020603050405020304" pitchFamily="18" charset="0"/>
                <a:ea typeface="Calibri" panose="020F0502020204030204" pitchFamily="34" charset="0"/>
                <a:cs typeface="Times New Roman" panose="02020603050405020304" pitchFamily="18" charset="0"/>
              </a:rPr>
              <a:t> ABC..),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tên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năm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59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8412C-FAC7-3199-877F-1D107030BCCD}"/>
              </a:ext>
            </a:extLst>
          </p:cNvPr>
          <p:cNvSpPr>
            <a:spLocks noGrp="1"/>
          </p:cNvSpPr>
          <p:nvPr>
            <p:ph type="title"/>
          </p:nvPr>
        </p:nvSpPr>
        <p:spPr/>
        <p:txBody>
          <a:bodyPr>
            <a:normAutofit/>
          </a:bodyPr>
          <a:lstStyle/>
          <a:p>
            <a:r>
              <a:rPr lang="en-US" sz="3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II. PHÂN TÍCH NGỮ LIỆU THAM KHẢO </a:t>
            </a:r>
            <a:endParaRPr lang="en-US" sz="3000" dirty="0">
              <a:solidFill>
                <a:schemeClr val="accent2">
                  <a:lumMod val="75000"/>
                </a:schemeClr>
              </a:solidFill>
            </a:endParaRPr>
          </a:p>
        </p:txBody>
      </p:sp>
      <p:sp>
        <p:nvSpPr>
          <p:cNvPr id="3" name="Content Placeholder 2">
            <a:extLst>
              <a:ext uri="{FF2B5EF4-FFF2-40B4-BE49-F238E27FC236}">
                <a16:creationId xmlns:a16="http://schemas.microsoft.com/office/drawing/2014/main" id="{04F3574C-94B9-23D1-7F98-B57E907C4600}"/>
              </a:ext>
            </a:extLst>
          </p:cNvPr>
          <p:cNvSpPr>
            <a:spLocks noGrp="1"/>
          </p:cNvSpPr>
          <p:nvPr>
            <p:ph idx="1"/>
          </p:nvPr>
        </p:nvSpPr>
        <p:spPr>
          <a:xfrm>
            <a:off x="254442" y="1327868"/>
            <a:ext cx="11099358" cy="4849095"/>
          </a:xfrm>
        </p:spPr>
        <p:txBody>
          <a:bodyPr>
            <a:noAutofit/>
          </a:bodyPr>
          <a:lstStyle/>
          <a:p>
            <a:pPr marL="0" indent="0" algn="just">
              <a:lnSpc>
                <a:spcPct val="120000"/>
              </a:lnSpc>
              <a:spcAft>
                <a:spcPts val="1000"/>
              </a:spcAft>
              <a:buNone/>
              <a:tabLst>
                <a:tab pos="7334250" algn="l"/>
              </a:tabLst>
            </a:pPr>
            <a:r>
              <a:rPr lang="en-US" sz="23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1</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Bài</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viết</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đáp</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ứng</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yêu</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cầu</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và</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bố</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cục</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của</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kiểu</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bài</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3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2.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Nhan</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đề</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và</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phần</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Tóm</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tắt</a:t>
            </a:r>
            <a:r>
              <a:rPr lang="en-US" sz="23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Nhan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đề</a:t>
            </a:r>
            <a:r>
              <a:rPr lang="en-US" sz="2300" dirty="0">
                <a:effectLst/>
                <a:latin typeface="Calibri" panose="020F0502020204030204" pitchFamily="34" charset="0"/>
                <a:ea typeface="Calibri" panose="020F0502020204030204" pitchFamily="34" charset="0"/>
                <a:cs typeface="Times New Roman" panose="02020603050405020304" pitchFamily="18" charset="0"/>
              </a:rPr>
              <a:t> :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khái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quát</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vấn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đề</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Mức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độ</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quan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tâm</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hs</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khối</a:t>
            </a:r>
            <a:r>
              <a:rPr lang="en-US" sz="2300" dirty="0">
                <a:effectLst/>
                <a:latin typeface="Calibri" panose="020F0502020204030204" pitchFamily="34" charset="0"/>
                <a:ea typeface="Calibri" panose="020F0502020204030204" pitchFamily="34" charset="0"/>
                <a:cs typeface="Times New Roman" panose="02020603050405020304" pitchFamily="18" charset="0"/>
              </a:rPr>
              <a:t> 10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trường</a:t>
            </a:r>
            <a:r>
              <a:rPr lang="en-US" sz="2300" dirty="0">
                <a:effectLst/>
                <a:latin typeface="Calibri" panose="020F0502020204030204" pitchFamily="34" charset="0"/>
                <a:ea typeface="Calibri" panose="020F0502020204030204" pitchFamily="34" charset="0"/>
                <a:cs typeface="Times New Roman" panose="02020603050405020304" pitchFamily="18" charset="0"/>
              </a:rPr>
              <a:t> D.K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với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3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Phần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tóm</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tắt</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Nêu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bối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cảnh</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văn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hoá</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truyền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thống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dân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tộc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nói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chung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và</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làn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điệu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3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nói</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riêng</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Câu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hỏi</a:t>
            </a: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học</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sinh</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trên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địa</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bài</a:t>
            </a:r>
            <a:r>
              <a:rPr lang="en-US" sz="2300" dirty="0">
                <a:effectLst/>
                <a:latin typeface="Calibri" panose="020F0502020204030204" pitchFamily="34" charset="0"/>
                <a:ea typeface="Calibri" panose="020F0502020204030204" pitchFamily="34" charset="0"/>
                <a:cs typeface="Times New Roman" panose="02020603050405020304" pitchFamily="18" charset="0"/>
              </a:rPr>
              <a:t> THPHCM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có</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quan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tâm</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đến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3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300" dirty="0">
                <a:effectLst/>
                <a:latin typeface="Calibri" panose="020F0502020204030204" pitchFamily="34" charset="0"/>
                <a:ea typeface="Calibri" panose="020F0502020204030204" pitchFamily="34" charset="0"/>
                <a:cs typeface="Times New Roman" panose="02020603050405020304" pitchFamily="18" charset="0"/>
              </a:rPr>
              <a:t> hay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không</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300" b="1"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pháp</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Khảo</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sát</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sử</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dụng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số</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liệu</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phỏng</a:t>
            </a: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r>
              <a:rPr lang="en-US" sz="2300" dirty="0" err="1">
                <a:effectLst/>
                <a:latin typeface="Calibri" panose="020F0502020204030204" pitchFamily="34" charset="0"/>
                <a:ea typeface="Calibri" panose="020F0502020204030204" pitchFamily="34" charset="0"/>
                <a:cs typeface="Times New Roman" panose="02020603050405020304" pitchFamily="18" charset="0"/>
              </a:rPr>
              <a:t>vấn</a:t>
            </a:r>
            <a:r>
              <a:rPr lang="en-US" sz="23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3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sz="2300" dirty="0"/>
          </a:p>
        </p:txBody>
      </p:sp>
      <p:sp>
        <p:nvSpPr>
          <p:cNvPr id="4" name="Rectangle: Rounded Corners 3">
            <a:extLst>
              <a:ext uri="{FF2B5EF4-FFF2-40B4-BE49-F238E27FC236}">
                <a16:creationId xmlns:a16="http://schemas.microsoft.com/office/drawing/2014/main" id="{E7005C33-47A5-5BE6-FB5A-812D09DF5E09}"/>
              </a:ext>
            </a:extLst>
          </p:cNvPr>
          <p:cNvSpPr/>
          <p:nvPr/>
        </p:nvSpPr>
        <p:spPr>
          <a:xfrm>
            <a:off x="6535973" y="540689"/>
            <a:ext cx="5679882" cy="23615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spcAft>
                <a:spcPts val="1000"/>
              </a:spcAft>
            </a:pP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Đọc</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bài</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viết</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tham</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khảo</a:t>
            </a:r>
            <a:endParaRPr lang="en-US" sz="3000" dirty="0">
              <a:solidFill>
                <a:schemeClr val="accent2">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1000"/>
              </a:spcAft>
            </a:pP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Trả</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lời</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câu</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hỏi</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a:t>
            </a:r>
            <a:r>
              <a:rPr lang="en-US" sz="3000" b="1" dirty="0" err="1">
                <a:effectLst/>
                <a:latin typeface="Calibri" panose="020F0502020204030204" pitchFamily="34" charset="0"/>
                <a:ea typeface="Calibri" panose="020F0502020204030204" pitchFamily="34" charset="0"/>
                <a:cs typeface="Times New Roman" panose="02020603050405020304" pitchFamily="18" charset="0"/>
              </a:rPr>
              <a:t>trong</a:t>
            </a:r>
            <a:r>
              <a:rPr lang="en-US" sz="3000" b="1" dirty="0">
                <a:effectLst/>
                <a:latin typeface="Calibri" panose="020F0502020204030204" pitchFamily="34" charset="0"/>
                <a:ea typeface="Calibri" panose="020F0502020204030204" pitchFamily="34" charset="0"/>
                <a:cs typeface="Times New Roman" panose="02020603050405020304" pitchFamily="18" charset="0"/>
              </a:rPr>
              <a:t> SGK (99)</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977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0E22-D0F4-E387-F27D-72D9E7DA46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2ED2A7-FA4E-A3FB-457A-8B502EEAF80D}"/>
              </a:ext>
            </a:extLst>
          </p:cNvPr>
          <p:cNvSpPr>
            <a:spLocks noGrp="1"/>
          </p:cNvSpPr>
          <p:nvPr>
            <p:ph idx="1"/>
          </p:nvPr>
        </p:nvSpPr>
        <p:spPr>
          <a:xfrm>
            <a:off x="166977" y="477078"/>
            <a:ext cx="11186823" cy="5699885"/>
          </a:xfrm>
        </p:spPr>
        <p:txBody>
          <a:bodyPr>
            <a:noAutofit/>
          </a:bodyPr>
          <a:lstStyle/>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3.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Những</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hỏi</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cho</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thấy</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vấn</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đề</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cứu</a:t>
            </a:r>
            <a:r>
              <a:rPr lang="en-US" sz="2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200" b="1"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Liệu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bạn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học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sinh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có</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nghe</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đến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2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chưa</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Bạn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có</a:t>
            </a:r>
            <a:r>
              <a:rPr lang="en-US" sz="2200" dirty="0">
                <a:effectLst/>
                <a:latin typeface="Calibri" panose="020F0502020204030204" pitchFamily="34" charset="0"/>
                <a:ea typeface="Calibri" panose="020F0502020204030204" pitchFamily="34" charset="0"/>
                <a:cs typeface="Times New Roman" panose="02020603050405020304" pitchFamily="18" charset="0"/>
              </a:rPr>
              <a:t> ý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định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tìm</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hiểu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về</a:t>
            </a:r>
            <a:r>
              <a:rPr lang="en-US" sz="22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không</a:t>
            </a:r>
            <a:r>
              <a:rPr lang="en-US" sz="22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4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Điều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phỏng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vấn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học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sinh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trường</a:t>
            </a:r>
            <a:r>
              <a:rPr lang="en-US" sz="2200" dirty="0">
                <a:effectLst/>
                <a:latin typeface="Calibri" panose="020F0502020204030204" pitchFamily="34" charset="0"/>
                <a:ea typeface="Calibri" panose="020F0502020204030204" pitchFamily="34" charset="0"/>
                <a:cs typeface="Times New Roman" panose="02020603050405020304" pitchFamily="18" charset="0"/>
              </a:rPr>
              <a:t> Đ.K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với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phiếu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hỏi</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5</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Tăng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tin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cậy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ràng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thông</a:t>
            </a:r>
            <a:r>
              <a:rPr lang="en-US" sz="2200" dirty="0">
                <a:effectLst/>
                <a:latin typeface="Calibri" panose="020F0502020204030204" pitchFamily="34" charset="0"/>
                <a:ea typeface="Calibri" panose="020F0502020204030204" pitchFamily="34" charset="0"/>
                <a:cs typeface="Times New Roman" panose="02020603050405020304" pitchFamily="18" charset="0"/>
              </a:rPr>
              <a:t> tin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và</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kết</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quả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trong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báo</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cáo</a:t>
            </a:r>
            <a:r>
              <a:rPr lang="en-US" sz="2200" dirty="0">
                <a:effectLst/>
                <a:latin typeface="Calibri" panose="020F0502020204030204" pitchFamily="34" charset="0"/>
                <a:ea typeface="Calibri" panose="020F0502020204030204" pitchFamily="34" charset="0"/>
                <a:cs typeface="Times New Roman" panose="02020603050405020304" pitchFamily="18" charset="0"/>
              </a:rPr>
              <a:t>. Khi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trình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bày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trích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dẫn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cần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phải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ghi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đánh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dấu</a:t>
            </a:r>
            <a:r>
              <a:rPr lang="en-US" sz="2200" dirty="0">
                <a:effectLst/>
                <a:latin typeface="Calibri" panose="020F0502020204030204" pitchFamily="34" charset="0"/>
                <a:ea typeface="Calibri" panose="020F0502020204030204" pitchFamily="34" charset="0"/>
                <a:cs typeface="Times New Roman" panose="02020603050405020304" pitchFamily="18" charset="0"/>
              </a:rPr>
              <a:t> 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đậm</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hoặc</a:t>
            </a:r>
            <a:r>
              <a:rPr lang="en-US" sz="2200" dirty="0">
                <a:effectLst/>
                <a:latin typeface="Calibri" panose="020F0502020204030204" pitchFamily="34" charset="0"/>
                <a:ea typeface="Calibri" panose="020F0502020204030204" pitchFamily="34" charset="0"/>
                <a:cs typeface="Times New Roman" panose="02020603050405020304" pitchFamily="18" charset="0"/>
              </a:rPr>
              <a:t> in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để</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nổi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tiêu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đề</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trích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dẫn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Aft>
                <a:spcPts val="1000"/>
              </a:spcAft>
              <a:buNone/>
              <a:tabLst>
                <a:tab pos="7334250" algn="l"/>
              </a:tabLst>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6.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giả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sử</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dụng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tiện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hỗ</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là</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bảng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và</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biểu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đồ</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thống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kê</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để</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trình</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bày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rõ</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ràng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kết</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quả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200" dirty="0">
                <a:effectLst/>
                <a:latin typeface="Calibri" panose="020F0502020204030204" pitchFamily="34" charset="0"/>
                <a:ea typeface="Calibri" panose="020F0502020204030204" pitchFamily="34" charset="0"/>
                <a:cs typeface="Times New Roman" panose="02020603050405020304" pitchFamily="18" charset="0"/>
              </a:rPr>
              <a:t>. Cho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khi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dùng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tiện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này</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chúng</a:t>
            </a:r>
            <a:r>
              <a:rPr lang="en-US" sz="2200" dirty="0">
                <a:effectLst/>
                <a:latin typeface="Calibri" panose="020F0502020204030204" pitchFamily="34" charset="0"/>
                <a:ea typeface="Calibri" panose="020F0502020204030204" pitchFamily="34" charset="0"/>
                <a:cs typeface="Times New Roman" panose="02020603050405020304" pitchFamily="18" charset="0"/>
              </a:rPr>
              <a:t> ta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cần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phải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chuẩn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bị</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số</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liệu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cũng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như</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chọn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được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phương</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tiện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hỗ</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phù</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hợp</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2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Câu</a:t>
            </a:r>
            <a:r>
              <a:rPr lang="en-US" sz="2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7.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Nghiên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cứu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về</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quả</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của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các</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giải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pháp</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đứa</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điệu</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hò</a:t>
            </a:r>
            <a:r>
              <a:rPr lang="en-US" sz="2200" dirty="0">
                <a:effectLst/>
                <a:latin typeface="Calibri" panose="020F0502020204030204" pitchFamily="34" charset="0"/>
                <a:ea typeface="Calibri" panose="020F0502020204030204" pitchFamily="34" charset="0"/>
                <a:cs typeface="Times New Roman" panose="02020603050405020304" pitchFamily="18" charset="0"/>
              </a:rPr>
              <a:t> Nam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Bộ</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dến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gần</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với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giới</a:t>
            </a:r>
            <a:r>
              <a:rPr lang="en-US" sz="2200" dirty="0">
                <a:effectLst/>
                <a:latin typeface="Calibri" panose="020F0502020204030204" pitchFamily="34" charset="0"/>
                <a:ea typeface="Calibri" panose="020F0502020204030204" pitchFamily="34" charset="0"/>
                <a:cs typeface="Times New Roman" panose="02020603050405020304" pitchFamily="18" charset="0"/>
              </a:rPr>
              <a:t>  </a:t>
            </a:r>
            <a:r>
              <a:rPr lang="en-US" sz="2200" dirty="0" err="1">
                <a:effectLst/>
                <a:latin typeface="Calibri" panose="020F0502020204030204" pitchFamily="34" charset="0"/>
                <a:ea typeface="Calibri" panose="020F0502020204030204" pitchFamily="34" charset="0"/>
                <a:cs typeface="Times New Roman" panose="02020603050405020304" pitchFamily="18" charset="0"/>
              </a:rPr>
              <a:t>trẻ</a:t>
            </a:r>
            <a:endParaRPr lang="en-US" sz="2200" dirty="0"/>
          </a:p>
        </p:txBody>
      </p:sp>
    </p:spTree>
    <p:extLst>
      <p:ext uri="{BB962C8B-B14F-4D97-AF65-F5344CB8AC3E}">
        <p14:creationId xmlns:p14="http://schemas.microsoft.com/office/powerpoint/2010/main" val="386347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A4D3A-ACCC-F686-C085-2D8488E7EFDC}"/>
              </a:ext>
            </a:extLst>
          </p:cNvPr>
          <p:cNvSpPr>
            <a:spLocks noGrp="1"/>
          </p:cNvSpPr>
          <p:nvPr>
            <p:ph type="title"/>
          </p:nvPr>
        </p:nvSpPr>
        <p:spPr/>
        <p:txBody>
          <a:bodyPr>
            <a:normAutofit/>
          </a:bodyPr>
          <a:lstStyle/>
          <a:p>
            <a:r>
              <a:rPr lang="en-US" sz="3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III. THỰC HÀNH VIẾT THEO QUY TRÌNH- 70P</a:t>
            </a:r>
            <a:br>
              <a:rPr lang="en-US" sz="30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en-US" sz="3000" dirty="0">
              <a:solidFill>
                <a:schemeClr val="accent2">
                  <a:lumMod val="75000"/>
                </a:schemeClr>
              </a:solidFill>
            </a:endParaRPr>
          </a:p>
        </p:txBody>
      </p:sp>
      <p:sp>
        <p:nvSpPr>
          <p:cNvPr id="3" name="Content Placeholder 2">
            <a:extLst>
              <a:ext uri="{FF2B5EF4-FFF2-40B4-BE49-F238E27FC236}">
                <a16:creationId xmlns:a16="http://schemas.microsoft.com/office/drawing/2014/main" id="{811485FA-0233-113B-A7C9-1A44BDB56DBD}"/>
              </a:ext>
            </a:extLst>
          </p:cNvPr>
          <p:cNvSpPr>
            <a:spLocks noGrp="1"/>
          </p:cNvSpPr>
          <p:nvPr>
            <p:ph idx="1"/>
          </p:nvPr>
        </p:nvSpPr>
        <p:spPr>
          <a:xfrm>
            <a:off x="159026" y="1192696"/>
            <a:ext cx="11194774" cy="4984267"/>
          </a:xfrm>
        </p:spPr>
        <p:txBody>
          <a:bodyPr/>
          <a:lstStyle/>
          <a:p>
            <a:pPr marL="0" indent="0">
              <a:buNone/>
            </a:pPr>
            <a:endParaRPr lang="en-US" dirty="0"/>
          </a:p>
          <a:p>
            <a:pPr marL="0" indent="0">
              <a:buNone/>
            </a:pPr>
            <a:r>
              <a:rPr lang="vi-VN" dirty="0"/>
              <a:t>Đề 1: Trường bạn tổ chức cuộc thi Tìm hiểu và bảo tồn bản sắc văn hóa của mỗi miền đất nước ( Nam Bộ, Trung Bộ, Bắc Bộ ). Bạn hãy thành lập nhóm thực hiện đề tài nghiên cứu để tham gia cuộc thi và viết báo cáo trình bày kết quả nghiên cứu của nhóm mình.</a:t>
            </a:r>
            <a:endParaRPr lang="en-US" dirty="0"/>
          </a:p>
          <a:p>
            <a:pPr marL="0" indent="0">
              <a:buNone/>
            </a:pPr>
            <a:endParaRPr lang="vi-VN" dirty="0"/>
          </a:p>
          <a:p>
            <a:pPr marL="0" indent="0">
              <a:buNone/>
            </a:pPr>
            <a:r>
              <a:rPr lang="vi-VN" dirty="0"/>
              <a:t>Đề 2: Nhóm học tập của bạn được ban biên tập đặc san của trường đặt viết cho chuyên mục Tôi tập làm nhà nghiên cứu một báo cáo về đặc điểm nội dung, nghệ thuật của một số thể loại văn học dân gian đã học. Sau khi thực hiện đề tài, bạn hãy viết một báo cáo về kết quả nghiên cứu của nhóm mình.</a:t>
            </a:r>
          </a:p>
          <a:p>
            <a:pPr marL="0" indent="0">
              <a:buNone/>
            </a:pPr>
            <a:endParaRPr lang="en-US" dirty="0"/>
          </a:p>
        </p:txBody>
      </p:sp>
    </p:spTree>
    <p:extLst>
      <p:ext uri="{BB962C8B-B14F-4D97-AF65-F5344CB8AC3E}">
        <p14:creationId xmlns:p14="http://schemas.microsoft.com/office/powerpoint/2010/main" val="3811986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0C6CF-D998-63D4-D36F-62A15070B3DB}"/>
              </a:ext>
            </a:extLst>
          </p:cNvPr>
          <p:cNvSpPr>
            <a:spLocks noGrp="1"/>
          </p:cNvSpPr>
          <p:nvPr>
            <p:ph type="title"/>
          </p:nvPr>
        </p:nvSpPr>
        <p:spPr/>
        <p:txBody>
          <a:bodyPr>
            <a:normAutofit fontScale="90000"/>
          </a:bodyPr>
          <a:lstStyle/>
          <a:p>
            <a:pPr>
              <a:lnSpc>
                <a:spcPct val="120000"/>
              </a:lnSpc>
              <a:spcAft>
                <a:spcPts val="1000"/>
              </a:spcAft>
            </a:pP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1 :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3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300" b="1" dirty="0" err="1">
                <a:effectLst/>
                <a:latin typeface="Times New Roman" panose="02020603050405020304" pitchFamily="18" charset="0"/>
                <a:ea typeface="Calibri" panose="020F0502020204030204" pitchFamily="34" charset="0"/>
                <a:cs typeface="Times New Roman" panose="02020603050405020304" pitchFamily="18" charset="0"/>
              </a:rPr>
              <a:t>viết</a:t>
            </a:r>
            <a:br>
              <a:rPr lang="en-US" sz="3300" dirty="0">
                <a:effectLst/>
                <a:latin typeface="Times New Roman" panose="02020603050405020304" pitchFamily="18" charset="0"/>
                <a:ea typeface="Calibri" panose="020F0502020204030204" pitchFamily="34" charset="0"/>
                <a:cs typeface="Times New Roman" panose="02020603050405020304" pitchFamily="18" charset="0"/>
              </a:rPr>
            </a:br>
            <a:r>
              <a:rPr lang="vi-VN" sz="3300" b="1" dirty="0">
                <a:effectLst/>
                <a:latin typeface="Times New Roman" panose="02020603050405020304" pitchFamily="18" charset="0"/>
                <a:ea typeface="Times New Roman" panose="02020603050405020304" pitchFamily="18" charset="0"/>
                <a:cs typeface="Times New Roman" panose="02020603050405020304" pitchFamily="18" charset="0"/>
              </a:rPr>
              <a:t>Xác định đề tài</a:t>
            </a:r>
            <a:br>
              <a:rPr lang="en-US" sz="1800" dirty="0">
                <a:effectLst/>
                <a:latin typeface="Times New Roman" panose="02020603050405020304" pitchFamily="18" charset="0"/>
                <a:ea typeface="Times New Roman" panose="02020603050405020304" pitchFamily="18" charset="0"/>
              </a:rPr>
            </a:br>
            <a:endParaRPr lang="en-US" dirty="0"/>
          </a:p>
        </p:txBody>
      </p:sp>
      <p:pic>
        <p:nvPicPr>
          <p:cNvPr id="4" name="image42.png">
            <a:extLst>
              <a:ext uri="{FF2B5EF4-FFF2-40B4-BE49-F238E27FC236}">
                <a16:creationId xmlns:a16="http://schemas.microsoft.com/office/drawing/2014/main" id="{67EC3091-985B-20E2-9BC6-0E8ECDA0B51F}"/>
              </a:ext>
            </a:extLst>
          </p:cNvPr>
          <p:cNvPicPr>
            <a:picLocks noGrp="1" noChangeAspect="1"/>
          </p:cNvPicPr>
          <p:nvPr>
            <p:ph idx="1"/>
          </p:nvPr>
        </p:nvPicPr>
        <p:blipFill>
          <a:blip r:embed="rId2" cstate="print"/>
          <a:stretch>
            <a:fillRect/>
          </a:stretch>
        </p:blipFill>
        <p:spPr>
          <a:xfrm>
            <a:off x="1765190" y="1335813"/>
            <a:ext cx="8992925" cy="5191148"/>
          </a:xfrm>
          <a:prstGeom prst="rect">
            <a:avLst/>
          </a:prstGeom>
        </p:spPr>
      </p:pic>
    </p:spTree>
    <p:extLst>
      <p:ext uri="{BB962C8B-B14F-4D97-AF65-F5344CB8AC3E}">
        <p14:creationId xmlns:p14="http://schemas.microsoft.com/office/powerpoint/2010/main" val="1284376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9344F-C746-AB08-CE5F-1327AAAD22E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7525DB6-272B-DEE9-2D5B-01975BD6DAF3}"/>
              </a:ext>
            </a:extLst>
          </p:cNvPr>
          <p:cNvSpPr>
            <a:spLocks noGrp="1"/>
          </p:cNvSpPr>
          <p:nvPr>
            <p:ph idx="1"/>
          </p:nvPr>
        </p:nvSpPr>
        <p:spPr/>
        <p:txBody>
          <a:bodyPr>
            <a:noAutofit/>
          </a:bodyPr>
          <a:lstStyle/>
          <a:p>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đọc</a:t>
            </a:r>
            <a:endParaRPr lang="en-US" sz="3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1000"/>
              </a:spcAft>
              <a:tabLst>
                <a:tab pos="7334250" algn="l"/>
              </a:tabLst>
            </a:pP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c. Thu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thập</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b="1"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1000"/>
              </a:spcAft>
              <a:buNone/>
            </a:pP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HS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GV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tra</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cứu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kiếm</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viện</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Internet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web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uy</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tín</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sắp</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xếp</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khảo</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thập</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800" dirty="0">
                <a:effectLst/>
                <a:latin typeface="Times New Roman" panose="02020603050405020304" pitchFamily="18" charset="0"/>
                <a:ea typeface="Calibri" panose="020F0502020204030204" pitchFamily="34" charset="0"/>
                <a:cs typeface="Times New Roman" panose="02020603050405020304" pitchFamily="18" charset="0"/>
              </a:rPr>
              <a:t> tin.</a:t>
            </a:r>
          </a:p>
          <a:p>
            <a:endParaRPr 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75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1704</Words>
  <Application>Microsoft Office PowerPoint</Application>
  <PresentationFormat>Widescreen</PresentationFormat>
  <Paragraphs>167</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Office Theme</vt:lpstr>
      <vt:lpstr>Microsoft Word Document</vt:lpstr>
      <vt:lpstr>BÀI 4 NHỮNG DI SẢN VĂN HOÁ ( VĂN BẢN THÔNG TIN) </vt:lpstr>
      <vt:lpstr> KHỞI ĐỘNG: Giới thiệu tình huống giao tiếp </vt:lpstr>
      <vt:lpstr>HĐ HÌNH THÀNH KIẾN THỨC</vt:lpstr>
      <vt:lpstr>PowerPoint Presentation</vt:lpstr>
      <vt:lpstr>II. PHÂN TÍCH NGỮ LIỆU THAM KHẢO </vt:lpstr>
      <vt:lpstr>PowerPoint Presentation</vt:lpstr>
      <vt:lpstr>III. THỰC HÀNH VIẾT THEO QUY TRÌNH- 70P </vt:lpstr>
      <vt:lpstr>1 : Chuẩn bị viết Xác định đề tài </vt:lpstr>
      <vt:lpstr>PowerPoint Presentation</vt:lpstr>
      <vt:lpstr>Mẫu phiếu học tập số 1: HƯỚNG DẪN THU THẬP TƯ LIỆU THAM KHẢO </vt:lpstr>
      <vt:lpstr>PowerPoint Presentation</vt:lpstr>
      <vt:lpstr>PowerPoint Presentation</vt:lpstr>
      <vt:lpstr>PowerPoint Presentation</vt:lpstr>
      <vt:lpstr>PowerPoint Presentation</vt:lpstr>
      <vt:lpstr>VIẾT BÀI THEO ĐỀ TÀI ĐÃ CHỌN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NHỮNG DI SẢN VĂN HOÁ ( VĂN BẢN THÔNG TIN) </dc:title>
  <dc:creator>Admin</dc:creator>
  <cp:lastModifiedBy>Admin</cp:lastModifiedBy>
  <cp:revision>4</cp:revision>
  <dcterms:created xsi:type="dcterms:W3CDTF">2022-08-20T01:44:25Z</dcterms:created>
  <dcterms:modified xsi:type="dcterms:W3CDTF">2022-08-20T02:25:55Z</dcterms:modified>
</cp:coreProperties>
</file>