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1"/>
  </p:sldMasterIdLst>
  <p:notesMasterIdLst>
    <p:notesMasterId r:id="rId35"/>
  </p:notesMasterIdLst>
  <p:sldIdLst>
    <p:sldId id="346" r:id="rId2"/>
    <p:sldId id="313" r:id="rId3"/>
    <p:sldId id="316" r:id="rId4"/>
    <p:sldId id="347" r:id="rId5"/>
    <p:sldId id="318" r:id="rId6"/>
    <p:sldId id="319" r:id="rId7"/>
    <p:sldId id="320" r:id="rId8"/>
    <p:sldId id="321" r:id="rId9"/>
    <p:sldId id="348" r:id="rId10"/>
    <p:sldId id="322" r:id="rId11"/>
    <p:sldId id="323" r:id="rId12"/>
    <p:sldId id="324" r:id="rId13"/>
    <p:sldId id="349" r:id="rId14"/>
    <p:sldId id="350" r:id="rId15"/>
    <p:sldId id="340" r:id="rId16"/>
    <p:sldId id="351" r:id="rId17"/>
    <p:sldId id="328" r:id="rId18"/>
    <p:sldId id="329" r:id="rId19"/>
    <p:sldId id="352" r:id="rId20"/>
    <p:sldId id="330" r:id="rId21"/>
    <p:sldId id="341" r:id="rId22"/>
    <p:sldId id="331" r:id="rId23"/>
    <p:sldId id="345" r:id="rId24"/>
    <p:sldId id="332" r:id="rId25"/>
    <p:sldId id="333" r:id="rId26"/>
    <p:sldId id="344" r:id="rId27"/>
    <p:sldId id="334" r:id="rId28"/>
    <p:sldId id="335" r:id="rId29"/>
    <p:sldId id="342" r:id="rId30"/>
    <p:sldId id="337" r:id="rId31"/>
    <p:sldId id="343" r:id="rId32"/>
    <p:sldId id="338" r:id="rId33"/>
    <p:sldId id="339" r:id="rId34"/>
  </p:sldIdLst>
  <p:sldSz cx="9144000" cy="5143500" type="screen16x9"/>
  <p:notesSz cx="6858000" cy="9144000"/>
  <p:embeddedFontLst>
    <p:embeddedFont>
      <p:font typeface="Bahianita" pitchFamily="2" charset="77"/>
      <p:regular r:id="rId36"/>
    </p:embeddedFont>
    <p:embeddedFont>
      <p:font typeface="Barrio" pitchFamily="2" charset="77"/>
      <p:regular r:id="rId37"/>
    </p:embeddedFont>
    <p:embeddedFont>
      <p:font typeface="Dosis" pitchFamily="2" charset="77"/>
      <p:regular r:id="rId38"/>
      <p:bold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64C2173-23FB-4AAB-9D51-7CAF47A00FFB}">
  <a:tblStyle styleId="{664C2173-23FB-4AAB-9D51-7CAF47A00FF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02"/>
    <p:restoredTop sz="94659"/>
  </p:normalViewPr>
  <p:slideViewPr>
    <p:cSldViewPr snapToGrid="0" snapToObjects="1">
      <p:cViewPr>
        <p:scale>
          <a:sx n="134" d="100"/>
          <a:sy n="134" d="100"/>
        </p:scale>
        <p:origin x="1096" y="3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11621753f2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11621753f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4612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11621753f2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11621753f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0618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11621753f2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11621753f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5616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11621753f2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11621753f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5703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11621753f2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11621753f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3016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11621753f2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11621753f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61491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11621753f2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11621753f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51042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11621753f2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11621753f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9424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11621753f2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11621753f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74132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11621753f2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11621753f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26427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11621753f2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11621753f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9001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11621753f2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11621753f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45826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11621753f2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11621753f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17284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11621753f2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11621753f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984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11621753f2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11621753f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34302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11621753f2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11621753f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35210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11621753f2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11621753f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33448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11621753f2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11621753f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30146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11621753f2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11621753f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66853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11621753f2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11621753f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45375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11621753f2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11621753f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82927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11621753f2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11621753f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2996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11621753f2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11621753f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35602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11621753f2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11621753f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6814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11621753f2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11621753f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64244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11621753f2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11621753f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4116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11621753f2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11621753f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9843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11621753f2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11621753f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5188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11621753f2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11621753f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4845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11621753f2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11621753f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9547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11621753f2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11621753f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0186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11621753f2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11621753f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2759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Ref idx="1001">
        <a:schemeClr val="bg1"/>
      </p:bgRef>
    </p:bg>
    <p:spTree>
      <p:nvGrpSpPr>
        <p:cNvPr id="1" name="Shape 56"/>
        <p:cNvGrpSpPr/>
        <p:nvPr/>
      </p:nvGrpSpPr>
      <p:grpSpPr>
        <a:xfrm>
          <a:off x="0" y="0"/>
          <a:ext cx="0" cy="0"/>
          <a:chOff x="0" y="0"/>
          <a:chExt cx="0" cy="0"/>
        </a:xfrm>
      </p:grpSpPr>
      <p:sp>
        <p:nvSpPr>
          <p:cNvPr id="57" name="Google Shape;57;p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8" name="Google Shape;58;p6"/>
          <p:cNvSpPr/>
          <p:nvPr/>
        </p:nvSpPr>
        <p:spPr>
          <a:xfrm flipH="1">
            <a:off x="0" y="4933243"/>
            <a:ext cx="9144000" cy="244255"/>
          </a:xfrm>
          <a:custGeom>
            <a:avLst/>
            <a:gdLst/>
            <a:ahLst/>
            <a:cxnLst/>
            <a:rect l="l" t="t" r="r" b="b"/>
            <a:pathLst>
              <a:path w="225029" h="17433" extrusionOk="0">
                <a:moveTo>
                  <a:pt x="56591" y="10265"/>
                </a:moveTo>
                <a:cubicBezTo>
                  <a:pt x="56817" y="10265"/>
                  <a:pt x="56817" y="10599"/>
                  <a:pt x="56591" y="10599"/>
                </a:cubicBezTo>
                <a:cubicBezTo>
                  <a:pt x="56365" y="10599"/>
                  <a:pt x="56365" y="10265"/>
                  <a:pt x="56591" y="10265"/>
                </a:cubicBezTo>
                <a:close/>
                <a:moveTo>
                  <a:pt x="35214" y="1"/>
                </a:moveTo>
                <a:cubicBezTo>
                  <a:pt x="13075" y="1"/>
                  <a:pt x="2142" y="438"/>
                  <a:pt x="1" y="538"/>
                </a:cubicBezTo>
                <a:lnTo>
                  <a:pt x="1" y="17433"/>
                </a:lnTo>
                <a:lnTo>
                  <a:pt x="225029" y="17433"/>
                </a:lnTo>
                <a:lnTo>
                  <a:pt x="225029" y="7944"/>
                </a:lnTo>
                <a:cubicBezTo>
                  <a:pt x="204967" y="6193"/>
                  <a:pt x="163938" y="2919"/>
                  <a:pt x="124897" y="1657"/>
                </a:cubicBezTo>
                <a:cubicBezTo>
                  <a:pt x="84586" y="361"/>
                  <a:pt x="55292" y="1"/>
                  <a:pt x="35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08"/>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341"/>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351"/>
        <p:cNvGrpSpPr/>
        <p:nvPr/>
      </p:nvGrpSpPr>
      <p:grpSpPr>
        <a:xfrm>
          <a:off x="0" y="0"/>
          <a:ext cx="0" cy="0"/>
          <a:chOff x="0" y="0"/>
          <a:chExt cx="0" cy="0"/>
        </a:xfrm>
      </p:grpSpPr>
      <p:pic>
        <p:nvPicPr>
          <p:cNvPr id="352" name="Google Shape;352;p35"/>
          <p:cNvPicPr preferRelativeResize="0"/>
          <p:nvPr/>
        </p:nvPicPr>
        <p:blipFill>
          <a:blip r:embed="rId2">
            <a:alphaModFix/>
          </a:blip>
          <a:stretch>
            <a:fillRect/>
          </a:stretch>
        </p:blipFill>
        <p:spPr>
          <a:xfrm>
            <a:off x="898093" y="1228075"/>
            <a:ext cx="609753" cy="3716500"/>
          </a:xfrm>
          <a:prstGeom prst="rect">
            <a:avLst/>
          </a:prstGeom>
          <a:noFill/>
          <a:ln>
            <a:noFill/>
          </a:ln>
        </p:spPr>
      </p:pic>
      <p:pic>
        <p:nvPicPr>
          <p:cNvPr id="353" name="Google Shape;353;p35"/>
          <p:cNvPicPr preferRelativeResize="0"/>
          <p:nvPr/>
        </p:nvPicPr>
        <p:blipFill>
          <a:blip r:embed="rId2">
            <a:alphaModFix/>
          </a:blip>
          <a:stretch>
            <a:fillRect/>
          </a:stretch>
        </p:blipFill>
        <p:spPr>
          <a:xfrm>
            <a:off x="179800" y="1748545"/>
            <a:ext cx="546664" cy="3331953"/>
          </a:xfrm>
          <a:prstGeom prst="rect">
            <a:avLst/>
          </a:prstGeom>
          <a:noFill/>
          <a:ln>
            <a:noFill/>
          </a:ln>
        </p:spPr>
      </p:pic>
      <p:sp>
        <p:nvSpPr>
          <p:cNvPr id="354" name="Google Shape;354;p35"/>
          <p:cNvSpPr/>
          <p:nvPr/>
        </p:nvSpPr>
        <p:spPr>
          <a:xfrm flipH="1">
            <a:off x="0" y="4628229"/>
            <a:ext cx="9144053" cy="549270"/>
          </a:xfrm>
          <a:custGeom>
            <a:avLst/>
            <a:gdLst/>
            <a:ahLst/>
            <a:cxnLst/>
            <a:rect l="l" t="t" r="r" b="b"/>
            <a:pathLst>
              <a:path w="225029" h="17433" extrusionOk="0">
                <a:moveTo>
                  <a:pt x="56591" y="10265"/>
                </a:moveTo>
                <a:cubicBezTo>
                  <a:pt x="56817" y="10265"/>
                  <a:pt x="56817" y="10599"/>
                  <a:pt x="56591" y="10599"/>
                </a:cubicBezTo>
                <a:cubicBezTo>
                  <a:pt x="56365" y="10599"/>
                  <a:pt x="56365" y="10265"/>
                  <a:pt x="56591" y="10265"/>
                </a:cubicBezTo>
                <a:close/>
                <a:moveTo>
                  <a:pt x="35214" y="1"/>
                </a:moveTo>
                <a:cubicBezTo>
                  <a:pt x="13075" y="1"/>
                  <a:pt x="2142" y="438"/>
                  <a:pt x="1" y="538"/>
                </a:cubicBezTo>
                <a:lnTo>
                  <a:pt x="1" y="17433"/>
                </a:lnTo>
                <a:lnTo>
                  <a:pt x="225029" y="17433"/>
                </a:lnTo>
                <a:lnTo>
                  <a:pt x="225029" y="7944"/>
                </a:lnTo>
                <a:cubicBezTo>
                  <a:pt x="204967" y="6193"/>
                  <a:pt x="163938" y="2919"/>
                  <a:pt x="124897" y="1657"/>
                </a:cubicBezTo>
                <a:cubicBezTo>
                  <a:pt x="84586" y="361"/>
                  <a:pt x="55292" y="1"/>
                  <a:pt x="35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5" name="Google Shape;355;p35"/>
          <p:cNvPicPr preferRelativeResize="0"/>
          <p:nvPr/>
        </p:nvPicPr>
        <p:blipFill>
          <a:blip r:embed="rId2">
            <a:alphaModFix/>
          </a:blip>
          <a:stretch>
            <a:fillRect/>
          </a:stretch>
        </p:blipFill>
        <p:spPr>
          <a:xfrm flipH="1">
            <a:off x="7636150" y="1228075"/>
            <a:ext cx="609753" cy="3716500"/>
          </a:xfrm>
          <a:prstGeom prst="rect">
            <a:avLst/>
          </a:prstGeom>
          <a:noFill/>
          <a:ln>
            <a:noFill/>
          </a:ln>
        </p:spPr>
      </p:pic>
      <p:pic>
        <p:nvPicPr>
          <p:cNvPr id="356" name="Google Shape;356;p35"/>
          <p:cNvPicPr preferRelativeResize="0"/>
          <p:nvPr/>
        </p:nvPicPr>
        <p:blipFill>
          <a:blip r:embed="rId2">
            <a:alphaModFix/>
          </a:blip>
          <a:stretch>
            <a:fillRect/>
          </a:stretch>
        </p:blipFill>
        <p:spPr>
          <a:xfrm flipH="1">
            <a:off x="8417532" y="1748545"/>
            <a:ext cx="546664" cy="3331953"/>
          </a:xfrm>
          <a:prstGeom prst="rect">
            <a:avLst/>
          </a:prstGeom>
          <a:noFill/>
          <a:ln>
            <a:noFill/>
          </a:ln>
        </p:spPr>
      </p:pic>
      <p:grpSp>
        <p:nvGrpSpPr>
          <p:cNvPr id="357" name="Google Shape;357;p35"/>
          <p:cNvGrpSpPr/>
          <p:nvPr/>
        </p:nvGrpSpPr>
        <p:grpSpPr>
          <a:xfrm flipH="1">
            <a:off x="0" y="4608333"/>
            <a:ext cx="9144053" cy="635377"/>
            <a:chOff x="0" y="4104450"/>
            <a:chExt cx="9144053" cy="1139486"/>
          </a:xfrm>
        </p:grpSpPr>
        <p:grpSp>
          <p:nvGrpSpPr>
            <p:cNvPr id="358" name="Google Shape;358;p35"/>
            <p:cNvGrpSpPr/>
            <p:nvPr/>
          </p:nvGrpSpPr>
          <p:grpSpPr>
            <a:xfrm>
              <a:off x="0" y="4104450"/>
              <a:ext cx="9144053" cy="1139486"/>
              <a:chOff x="0" y="4104450"/>
              <a:chExt cx="9144053" cy="1139486"/>
            </a:xfrm>
          </p:grpSpPr>
          <p:sp>
            <p:nvSpPr>
              <p:cNvPr id="359" name="Google Shape;359;p35"/>
              <p:cNvSpPr/>
              <p:nvPr/>
            </p:nvSpPr>
            <p:spPr>
              <a:xfrm>
                <a:off x="0" y="4104450"/>
                <a:ext cx="9144053" cy="1139486"/>
              </a:xfrm>
              <a:custGeom>
                <a:avLst/>
                <a:gdLst/>
                <a:ahLst/>
                <a:cxnLst/>
                <a:rect l="l" t="t" r="r" b="b"/>
                <a:pathLst>
                  <a:path w="225029" h="20167" extrusionOk="0">
                    <a:moveTo>
                      <a:pt x="56591" y="10891"/>
                    </a:moveTo>
                    <a:cubicBezTo>
                      <a:pt x="56817" y="10891"/>
                      <a:pt x="56817" y="11225"/>
                      <a:pt x="56591" y="11225"/>
                    </a:cubicBezTo>
                    <a:cubicBezTo>
                      <a:pt x="56377" y="11225"/>
                      <a:pt x="56377" y="10891"/>
                      <a:pt x="56591" y="10891"/>
                    </a:cubicBezTo>
                    <a:close/>
                    <a:moveTo>
                      <a:pt x="180637" y="1"/>
                    </a:moveTo>
                    <a:cubicBezTo>
                      <a:pt x="126455" y="1"/>
                      <a:pt x="49679" y="3512"/>
                      <a:pt x="1" y="14261"/>
                    </a:cubicBezTo>
                    <a:lnTo>
                      <a:pt x="1" y="18190"/>
                    </a:lnTo>
                    <a:lnTo>
                      <a:pt x="225029" y="20166"/>
                    </a:lnTo>
                    <a:lnTo>
                      <a:pt x="225029" y="1009"/>
                    </a:lnTo>
                    <a:cubicBezTo>
                      <a:pt x="213862" y="381"/>
                      <a:pt x="198474" y="1"/>
                      <a:pt x="180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5"/>
              <p:cNvSpPr/>
              <p:nvPr/>
            </p:nvSpPr>
            <p:spPr>
              <a:xfrm>
                <a:off x="2285400" y="4713300"/>
                <a:ext cx="27300" cy="38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1" name="Google Shape;361;p35"/>
            <p:cNvSpPr/>
            <p:nvPr/>
          </p:nvSpPr>
          <p:spPr>
            <a:xfrm>
              <a:off x="2286400" y="4717050"/>
              <a:ext cx="35700" cy="43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2">
  <p:cSld name="BLANK_1_1_1_1_1_1_1_1_1">
    <p:spTree>
      <p:nvGrpSpPr>
        <p:cNvPr id="1" name="Shape 362"/>
        <p:cNvGrpSpPr/>
        <p:nvPr/>
      </p:nvGrpSpPr>
      <p:grpSpPr>
        <a:xfrm>
          <a:off x="0" y="0"/>
          <a:ext cx="0" cy="0"/>
          <a:chOff x="0" y="0"/>
          <a:chExt cx="0" cy="0"/>
        </a:xfrm>
      </p:grpSpPr>
      <p:pic>
        <p:nvPicPr>
          <p:cNvPr id="363" name="Google Shape;363;p36"/>
          <p:cNvPicPr preferRelativeResize="0"/>
          <p:nvPr/>
        </p:nvPicPr>
        <p:blipFill>
          <a:blip r:embed="rId2">
            <a:alphaModFix/>
          </a:blip>
          <a:stretch>
            <a:fillRect/>
          </a:stretch>
        </p:blipFill>
        <p:spPr>
          <a:xfrm>
            <a:off x="538518" y="1228075"/>
            <a:ext cx="609753" cy="3716500"/>
          </a:xfrm>
          <a:prstGeom prst="rect">
            <a:avLst/>
          </a:prstGeom>
          <a:noFill/>
          <a:ln>
            <a:noFill/>
          </a:ln>
        </p:spPr>
      </p:pic>
      <p:grpSp>
        <p:nvGrpSpPr>
          <p:cNvPr id="364" name="Google Shape;364;p36"/>
          <p:cNvGrpSpPr/>
          <p:nvPr/>
        </p:nvGrpSpPr>
        <p:grpSpPr>
          <a:xfrm flipH="1">
            <a:off x="-3" y="4467915"/>
            <a:ext cx="9144053" cy="709672"/>
            <a:chOff x="0" y="4104450"/>
            <a:chExt cx="9144053" cy="1139486"/>
          </a:xfrm>
        </p:grpSpPr>
        <p:grpSp>
          <p:nvGrpSpPr>
            <p:cNvPr id="365" name="Google Shape;365;p36"/>
            <p:cNvGrpSpPr/>
            <p:nvPr/>
          </p:nvGrpSpPr>
          <p:grpSpPr>
            <a:xfrm>
              <a:off x="0" y="4104450"/>
              <a:ext cx="9144053" cy="1139486"/>
              <a:chOff x="0" y="4104450"/>
              <a:chExt cx="9144053" cy="1139486"/>
            </a:xfrm>
          </p:grpSpPr>
          <p:sp>
            <p:nvSpPr>
              <p:cNvPr id="366" name="Google Shape;366;p36"/>
              <p:cNvSpPr/>
              <p:nvPr/>
            </p:nvSpPr>
            <p:spPr>
              <a:xfrm>
                <a:off x="0" y="4104450"/>
                <a:ext cx="9144053" cy="1139486"/>
              </a:xfrm>
              <a:custGeom>
                <a:avLst/>
                <a:gdLst/>
                <a:ahLst/>
                <a:cxnLst/>
                <a:rect l="l" t="t" r="r" b="b"/>
                <a:pathLst>
                  <a:path w="225029" h="20167" extrusionOk="0">
                    <a:moveTo>
                      <a:pt x="56591" y="10891"/>
                    </a:moveTo>
                    <a:cubicBezTo>
                      <a:pt x="56817" y="10891"/>
                      <a:pt x="56817" y="11225"/>
                      <a:pt x="56591" y="11225"/>
                    </a:cubicBezTo>
                    <a:cubicBezTo>
                      <a:pt x="56377" y="11225"/>
                      <a:pt x="56377" y="10891"/>
                      <a:pt x="56591" y="10891"/>
                    </a:cubicBezTo>
                    <a:close/>
                    <a:moveTo>
                      <a:pt x="180637" y="1"/>
                    </a:moveTo>
                    <a:cubicBezTo>
                      <a:pt x="126455" y="1"/>
                      <a:pt x="49679" y="3512"/>
                      <a:pt x="1" y="14261"/>
                    </a:cubicBezTo>
                    <a:lnTo>
                      <a:pt x="1" y="18190"/>
                    </a:lnTo>
                    <a:lnTo>
                      <a:pt x="225029" y="20166"/>
                    </a:lnTo>
                    <a:lnTo>
                      <a:pt x="225029" y="1009"/>
                    </a:lnTo>
                    <a:cubicBezTo>
                      <a:pt x="213862" y="381"/>
                      <a:pt x="198474" y="1"/>
                      <a:pt x="180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6"/>
              <p:cNvSpPr/>
              <p:nvPr/>
            </p:nvSpPr>
            <p:spPr>
              <a:xfrm>
                <a:off x="2285400" y="4713300"/>
                <a:ext cx="27300" cy="38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8" name="Google Shape;368;p36"/>
            <p:cNvSpPr/>
            <p:nvPr/>
          </p:nvSpPr>
          <p:spPr>
            <a:xfrm>
              <a:off x="2286400" y="4717050"/>
              <a:ext cx="35700" cy="43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9" name="Google Shape;369;p36"/>
          <p:cNvSpPr/>
          <p:nvPr/>
        </p:nvSpPr>
        <p:spPr>
          <a:xfrm flipH="1">
            <a:off x="-3" y="4574586"/>
            <a:ext cx="9144053" cy="602920"/>
          </a:xfrm>
          <a:custGeom>
            <a:avLst/>
            <a:gdLst/>
            <a:ahLst/>
            <a:cxnLst/>
            <a:rect l="l" t="t" r="r" b="b"/>
            <a:pathLst>
              <a:path w="225029" h="17433" extrusionOk="0">
                <a:moveTo>
                  <a:pt x="56591" y="10265"/>
                </a:moveTo>
                <a:cubicBezTo>
                  <a:pt x="56817" y="10265"/>
                  <a:pt x="56817" y="10599"/>
                  <a:pt x="56591" y="10599"/>
                </a:cubicBezTo>
                <a:cubicBezTo>
                  <a:pt x="56365" y="10599"/>
                  <a:pt x="56365" y="10265"/>
                  <a:pt x="56591" y="10265"/>
                </a:cubicBezTo>
                <a:close/>
                <a:moveTo>
                  <a:pt x="35214" y="1"/>
                </a:moveTo>
                <a:cubicBezTo>
                  <a:pt x="13075" y="1"/>
                  <a:pt x="2142" y="438"/>
                  <a:pt x="1" y="538"/>
                </a:cubicBezTo>
                <a:lnTo>
                  <a:pt x="1" y="17433"/>
                </a:lnTo>
                <a:lnTo>
                  <a:pt x="225029" y="17433"/>
                </a:lnTo>
                <a:lnTo>
                  <a:pt x="225029" y="7944"/>
                </a:lnTo>
                <a:cubicBezTo>
                  <a:pt x="204967" y="6193"/>
                  <a:pt x="163938" y="2919"/>
                  <a:pt x="124897" y="1657"/>
                </a:cubicBezTo>
                <a:cubicBezTo>
                  <a:pt x="84586" y="361"/>
                  <a:pt x="55292" y="1"/>
                  <a:pt x="35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7">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4000"/>
              <a:buFont typeface="Bahianita"/>
              <a:buNone/>
              <a:defRPr sz="4000">
                <a:solidFill>
                  <a:schemeClr val="dk1"/>
                </a:solidFill>
                <a:latin typeface="Bahianita"/>
                <a:ea typeface="Bahianita"/>
                <a:cs typeface="Bahianita"/>
                <a:sym typeface="Bahianita"/>
              </a:defRPr>
            </a:lvl1pPr>
            <a:lvl2pPr lvl="1" rtl="0">
              <a:spcBef>
                <a:spcPts val="0"/>
              </a:spcBef>
              <a:spcAft>
                <a:spcPts val="0"/>
              </a:spcAft>
              <a:buClr>
                <a:schemeClr val="dk1"/>
              </a:buClr>
              <a:buSzPts val="3500"/>
              <a:buFont typeface="Barrio"/>
              <a:buNone/>
              <a:defRPr sz="3500">
                <a:solidFill>
                  <a:schemeClr val="dk1"/>
                </a:solidFill>
                <a:latin typeface="Barrio"/>
                <a:ea typeface="Barrio"/>
                <a:cs typeface="Barrio"/>
                <a:sym typeface="Barrio"/>
              </a:defRPr>
            </a:lvl2pPr>
            <a:lvl3pPr lvl="2" rtl="0">
              <a:spcBef>
                <a:spcPts val="0"/>
              </a:spcBef>
              <a:spcAft>
                <a:spcPts val="0"/>
              </a:spcAft>
              <a:buClr>
                <a:schemeClr val="dk1"/>
              </a:buClr>
              <a:buSzPts val="3500"/>
              <a:buFont typeface="Barrio"/>
              <a:buNone/>
              <a:defRPr sz="3500">
                <a:solidFill>
                  <a:schemeClr val="dk1"/>
                </a:solidFill>
                <a:latin typeface="Barrio"/>
                <a:ea typeface="Barrio"/>
                <a:cs typeface="Barrio"/>
                <a:sym typeface="Barrio"/>
              </a:defRPr>
            </a:lvl3pPr>
            <a:lvl4pPr lvl="3" rtl="0">
              <a:spcBef>
                <a:spcPts val="0"/>
              </a:spcBef>
              <a:spcAft>
                <a:spcPts val="0"/>
              </a:spcAft>
              <a:buClr>
                <a:schemeClr val="dk1"/>
              </a:buClr>
              <a:buSzPts val="3500"/>
              <a:buFont typeface="Barrio"/>
              <a:buNone/>
              <a:defRPr sz="3500">
                <a:solidFill>
                  <a:schemeClr val="dk1"/>
                </a:solidFill>
                <a:latin typeface="Barrio"/>
                <a:ea typeface="Barrio"/>
                <a:cs typeface="Barrio"/>
                <a:sym typeface="Barrio"/>
              </a:defRPr>
            </a:lvl4pPr>
            <a:lvl5pPr lvl="4" rtl="0">
              <a:spcBef>
                <a:spcPts val="0"/>
              </a:spcBef>
              <a:spcAft>
                <a:spcPts val="0"/>
              </a:spcAft>
              <a:buClr>
                <a:schemeClr val="dk1"/>
              </a:buClr>
              <a:buSzPts val="3500"/>
              <a:buFont typeface="Barrio"/>
              <a:buNone/>
              <a:defRPr sz="3500">
                <a:solidFill>
                  <a:schemeClr val="dk1"/>
                </a:solidFill>
                <a:latin typeface="Barrio"/>
                <a:ea typeface="Barrio"/>
                <a:cs typeface="Barrio"/>
                <a:sym typeface="Barrio"/>
              </a:defRPr>
            </a:lvl5pPr>
            <a:lvl6pPr lvl="5" rtl="0">
              <a:spcBef>
                <a:spcPts val="0"/>
              </a:spcBef>
              <a:spcAft>
                <a:spcPts val="0"/>
              </a:spcAft>
              <a:buClr>
                <a:schemeClr val="dk1"/>
              </a:buClr>
              <a:buSzPts val="3500"/>
              <a:buFont typeface="Barrio"/>
              <a:buNone/>
              <a:defRPr sz="3500">
                <a:solidFill>
                  <a:schemeClr val="dk1"/>
                </a:solidFill>
                <a:latin typeface="Barrio"/>
                <a:ea typeface="Barrio"/>
                <a:cs typeface="Barrio"/>
                <a:sym typeface="Barrio"/>
              </a:defRPr>
            </a:lvl6pPr>
            <a:lvl7pPr lvl="6" rtl="0">
              <a:spcBef>
                <a:spcPts val="0"/>
              </a:spcBef>
              <a:spcAft>
                <a:spcPts val="0"/>
              </a:spcAft>
              <a:buClr>
                <a:schemeClr val="dk1"/>
              </a:buClr>
              <a:buSzPts val="3500"/>
              <a:buFont typeface="Barrio"/>
              <a:buNone/>
              <a:defRPr sz="3500">
                <a:solidFill>
                  <a:schemeClr val="dk1"/>
                </a:solidFill>
                <a:latin typeface="Barrio"/>
                <a:ea typeface="Barrio"/>
                <a:cs typeface="Barrio"/>
                <a:sym typeface="Barrio"/>
              </a:defRPr>
            </a:lvl7pPr>
            <a:lvl8pPr lvl="7" rtl="0">
              <a:spcBef>
                <a:spcPts val="0"/>
              </a:spcBef>
              <a:spcAft>
                <a:spcPts val="0"/>
              </a:spcAft>
              <a:buClr>
                <a:schemeClr val="dk1"/>
              </a:buClr>
              <a:buSzPts val="3500"/>
              <a:buFont typeface="Barrio"/>
              <a:buNone/>
              <a:defRPr sz="3500">
                <a:solidFill>
                  <a:schemeClr val="dk1"/>
                </a:solidFill>
                <a:latin typeface="Barrio"/>
                <a:ea typeface="Barrio"/>
                <a:cs typeface="Barrio"/>
                <a:sym typeface="Barrio"/>
              </a:defRPr>
            </a:lvl8pPr>
            <a:lvl9pPr lvl="8" rtl="0">
              <a:spcBef>
                <a:spcPts val="0"/>
              </a:spcBef>
              <a:spcAft>
                <a:spcPts val="0"/>
              </a:spcAft>
              <a:buClr>
                <a:schemeClr val="dk1"/>
              </a:buClr>
              <a:buSzPts val="3500"/>
              <a:buFont typeface="Barrio"/>
              <a:buNone/>
              <a:defRPr sz="3500">
                <a:solidFill>
                  <a:schemeClr val="dk1"/>
                </a:solidFill>
                <a:latin typeface="Barrio"/>
                <a:ea typeface="Barrio"/>
                <a:cs typeface="Barrio"/>
                <a:sym typeface="Barri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Dosis"/>
              <a:buChar char="●"/>
              <a:defRPr>
                <a:solidFill>
                  <a:schemeClr val="dk1"/>
                </a:solidFill>
                <a:latin typeface="Dosis"/>
                <a:ea typeface="Dosis"/>
                <a:cs typeface="Dosis"/>
                <a:sym typeface="Dosis"/>
              </a:defRPr>
            </a:lvl1pPr>
            <a:lvl2pPr marL="914400" lvl="1" indent="-317500">
              <a:lnSpc>
                <a:spcPct val="100000"/>
              </a:lnSpc>
              <a:spcBef>
                <a:spcPts val="1600"/>
              </a:spcBef>
              <a:spcAft>
                <a:spcPts val="0"/>
              </a:spcAft>
              <a:buClr>
                <a:schemeClr val="dk1"/>
              </a:buClr>
              <a:buSzPts val="1400"/>
              <a:buFont typeface="Dosis"/>
              <a:buChar char="○"/>
              <a:defRPr>
                <a:solidFill>
                  <a:schemeClr val="dk1"/>
                </a:solidFill>
                <a:latin typeface="Dosis"/>
                <a:ea typeface="Dosis"/>
                <a:cs typeface="Dosis"/>
                <a:sym typeface="Dosis"/>
              </a:defRPr>
            </a:lvl2pPr>
            <a:lvl3pPr marL="1371600" lvl="2" indent="-317500">
              <a:lnSpc>
                <a:spcPct val="100000"/>
              </a:lnSpc>
              <a:spcBef>
                <a:spcPts val="1600"/>
              </a:spcBef>
              <a:spcAft>
                <a:spcPts val="0"/>
              </a:spcAft>
              <a:buClr>
                <a:schemeClr val="dk1"/>
              </a:buClr>
              <a:buSzPts val="1400"/>
              <a:buFont typeface="Dosis"/>
              <a:buChar char="■"/>
              <a:defRPr>
                <a:solidFill>
                  <a:schemeClr val="dk1"/>
                </a:solidFill>
                <a:latin typeface="Dosis"/>
                <a:ea typeface="Dosis"/>
                <a:cs typeface="Dosis"/>
                <a:sym typeface="Dosis"/>
              </a:defRPr>
            </a:lvl3pPr>
            <a:lvl4pPr marL="1828800" lvl="3" indent="-317500">
              <a:lnSpc>
                <a:spcPct val="100000"/>
              </a:lnSpc>
              <a:spcBef>
                <a:spcPts val="1600"/>
              </a:spcBef>
              <a:spcAft>
                <a:spcPts val="0"/>
              </a:spcAft>
              <a:buClr>
                <a:schemeClr val="dk1"/>
              </a:buClr>
              <a:buSzPts val="1400"/>
              <a:buFont typeface="Dosis"/>
              <a:buChar char="●"/>
              <a:defRPr>
                <a:solidFill>
                  <a:schemeClr val="dk1"/>
                </a:solidFill>
                <a:latin typeface="Dosis"/>
                <a:ea typeface="Dosis"/>
                <a:cs typeface="Dosis"/>
                <a:sym typeface="Dosis"/>
              </a:defRPr>
            </a:lvl4pPr>
            <a:lvl5pPr marL="2286000" lvl="4" indent="-317500">
              <a:lnSpc>
                <a:spcPct val="100000"/>
              </a:lnSpc>
              <a:spcBef>
                <a:spcPts val="1600"/>
              </a:spcBef>
              <a:spcAft>
                <a:spcPts val="0"/>
              </a:spcAft>
              <a:buClr>
                <a:schemeClr val="dk1"/>
              </a:buClr>
              <a:buSzPts val="1400"/>
              <a:buFont typeface="Dosis"/>
              <a:buChar char="○"/>
              <a:defRPr>
                <a:solidFill>
                  <a:schemeClr val="dk1"/>
                </a:solidFill>
                <a:latin typeface="Dosis"/>
                <a:ea typeface="Dosis"/>
                <a:cs typeface="Dosis"/>
                <a:sym typeface="Dosis"/>
              </a:defRPr>
            </a:lvl5pPr>
            <a:lvl6pPr marL="2743200" lvl="5" indent="-317500">
              <a:lnSpc>
                <a:spcPct val="100000"/>
              </a:lnSpc>
              <a:spcBef>
                <a:spcPts val="1600"/>
              </a:spcBef>
              <a:spcAft>
                <a:spcPts val="0"/>
              </a:spcAft>
              <a:buClr>
                <a:schemeClr val="dk1"/>
              </a:buClr>
              <a:buSzPts val="1400"/>
              <a:buFont typeface="Dosis"/>
              <a:buChar char="■"/>
              <a:defRPr>
                <a:solidFill>
                  <a:schemeClr val="dk1"/>
                </a:solidFill>
                <a:latin typeface="Dosis"/>
                <a:ea typeface="Dosis"/>
                <a:cs typeface="Dosis"/>
                <a:sym typeface="Dosis"/>
              </a:defRPr>
            </a:lvl6pPr>
            <a:lvl7pPr marL="3200400" lvl="6" indent="-317500">
              <a:lnSpc>
                <a:spcPct val="100000"/>
              </a:lnSpc>
              <a:spcBef>
                <a:spcPts val="1600"/>
              </a:spcBef>
              <a:spcAft>
                <a:spcPts val="0"/>
              </a:spcAft>
              <a:buClr>
                <a:schemeClr val="dk1"/>
              </a:buClr>
              <a:buSzPts val="1400"/>
              <a:buFont typeface="Dosis"/>
              <a:buChar char="●"/>
              <a:defRPr>
                <a:solidFill>
                  <a:schemeClr val="dk1"/>
                </a:solidFill>
                <a:latin typeface="Dosis"/>
                <a:ea typeface="Dosis"/>
                <a:cs typeface="Dosis"/>
                <a:sym typeface="Dosis"/>
              </a:defRPr>
            </a:lvl7pPr>
            <a:lvl8pPr marL="3657600" lvl="7" indent="-317500">
              <a:lnSpc>
                <a:spcPct val="100000"/>
              </a:lnSpc>
              <a:spcBef>
                <a:spcPts val="1600"/>
              </a:spcBef>
              <a:spcAft>
                <a:spcPts val="0"/>
              </a:spcAft>
              <a:buClr>
                <a:schemeClr val="dk1"/>
              </a:buClr>
              <a:buSzPts val="1400"/>
              <a:buFont typeface="Dosis"/>
              <a:buChar char="○"/>
              <a:defRPr>
                <a:solidFill>
                  <a:schemeClr val="dk1"/>
                </a:solidFill>
                <a:latin typeface="Dosis"/>
                <a:ea typeface="Dosis"/>
                <a:cs typeface="Dosis"/>
                <a:sym typeface="Dosis"/>
              </a:defRPr>
            </a:lvl8pPr>
            <a:lvl9pPr marL="4114800" lvl="8" indent="-317500">
              <a:lnSpc>
                <a:spcPct val="100000"/>
              </a:lnSpc>
              <a:spcBef>
                <a:spcPts val="1600"/>
              </a:spcBef>
              <a:spcAft>
                <a:spcPts val="1600"/>
              </a:spcAft>
              <a:buClr>
                <a:schemeClr val="dk1"/>
              </a:buClr>
              <a:buSzPts val="1400"/>
              <a:buFont typeface="Dosis"/>
              <a:buChar char="■"/>
              <a:defRPr>
                <a:solidFill>
                  <a:schemeClr val="dk1"/>
                </a:solidFill>
                <a:latin typeface="Dosis"/>
                <a:ea typeface="Dosis"/>
                <a:cs typeface="Dosis"/>
                <a:sym typeface="Dosis"/>
              </a:defRPr>
            </a:lvl9pPr>
          </a:lstStyle>
          <a:p>
            <a:endParaRPr/>
          </a:p>
        </p:txBody>
      </p:sp>
    </p:spTree>
  </p:cSld>
  <p:clrMap bg1="lt1" tx1="dk1" bg2="dk2" tx2="lt2" accent1="accent1" accent2="accent2" accent3="accent3" accent4="accent4" accent5="accent5" accent6="accent6" hlink="hlink" folHlink="folHlink"/>
  <p:sldLayoutIdLst>
    <p:sldLayoutId id="2147483652" r:id="rId1"/>
    <p:sldLayoutId id="2147483658" r:id="rId2"/>
    <p:sldLayoutId id="2147483680" r:id="rId3"/>
    <p:sldLayoutId id="2147483681" r:id="rId4"/>
    <p:sldLayoutId id="2147483682" r:id="rId5"/>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53000">
              <a:schemeClr val="bg2">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7410" name="Picture 2" descr="Hương Sơn - khám phá chốn thiên bồng">
            <a:extLst>
              <a:ext uri="{FF2B5EF4-FFF2-40B4-BE49-F238E27FC236}">
                <a16:creationId xmlns:a16="http://schemas.microsoft.com/office/drawing/2014/main" id="{0628A56A-4707-4B71-9072-A9899C4928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516366" y="1541774"/>
            <a:ext cx="2063245" cy="2122003"/>
          </a:xfrm>
          <a:prstGeom prst="ellipse">
            <a:avLst/>
          </a:prstGeom>
          <a:noFill/>
          <a:extLst>
            <a:ext uri="{909E8E84-426E-40DD-AFC4-6F175D3DCCD1}">
              <a14:hiddenFill xmlns:a14="http://schemas.microsoft.com/office/drawing/2010/main">
                <a:solidFill>
                  <a:srgbClr val="FFFFFF"/>
                </a:solidFill>
              </a14:hiddenFill>
            </a:ext>
          </a:extLst>
        </p:spPr>
      </p:pic>
      <p:pic>
        <p:nvPicPr>
          <p:cNvPr id="17412" name="Picture 4" descr="Hương Sơn - khám phá chốn thiên bồng">
            <a:extLst>
              <a:ext uri="{FF2B5EF4-FFF2-40B4-BE49-F238E27FC236}">
                <a16:creationId xmlns:a16="http://schemas.microsoft.com/office/drawing/2014/main" id="{76D2DA07-109F-B568-DB9E-2248E38D70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3397" y="2948385"/>
            <a:ext cx="2201123" cy="2064994"/>
          </a:xfrm>
          <a:prstGeom prst="ellipse">
            <a:avLst/>
          </a:prstGeom>
          <a:noFill/>
          <a:extLst>
            <a:ext uri="{909E8E84-426E-40DD-AFC4-6F175D3DCCD1}">
              <a14:hiddenFill xmlns:a14="http://schemas.microsoft.com/office/drawing/2010/main">
                <a:solidFill>
                  <a:srgbClr val="FFFFFF"/>
                </a:solidFill>
              </a14:hiddenFill>
            </a:ext>
          </a:extLst>
        </p:spPr>
      </p:pic>
      <p:pic>
        <p:nvPicPr>
          <p:cNvPr id="17414" name="Picture 6" descr="Hương Sơn - khám phá chốn thiên bồng">
            <a:extLst>
              <a:ext uri="{FF2B5EF4-FFF2-40B4-BE49-F238E27FC236}">
                <a16:creationId xmlns:a16="http://schemas.microsoft.com/office/drawing/2014/main" id="{E9FBDE4F-893C-1F2E-4030-6D8DBC07329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298"/>
          <a:stretch/>
        </p:blipFill>
        <p:spPr bwMode="auto">
          <a:xfrm flipH="1">
            <a:off x="8176435" y="4005988"/>
            <a:ext cx="1677427" cy="1626929"/>
          </a:xfrm>
          <a:prstGeom prst="ellipse">
            <a:avLst/>
          </a:prstGeom>
          <a:noFill/>
          <a:extLst>
            <a:ext uri="{909E8E84-426E-40DD-AFC4-6F175D3DCCD1}">
              <a14:hiddenFill xmlns:a14="http://schemas.microsoft.com/office/drawing/2010/main">
                <a:solidFill>
                  <a:srgbClr val="FFFFFF"/>
                </a:solidFill>
              </a14:hiddenFill>
            </a:ext>
          </a:extLst>
        </p:spPr>
      </p:pic>
      <p:pic>
        <p:nvPicPr>
          <p:cNvPr id="17416" name="Picture 8" descr="Hương Sơn - khám phá chốn thiên bồng">
            <a:extLst>
              <a:ext uri="{FF2B5EF4-FFF2-40B4-BE49-F238E27FC236}">
                <a16:creationId xmlns:a16="http://schemas.microsoft.com/office/drawing/2014/main" id="{F3D32D4A-27C4-7DDB-00A5-DE24935C10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2675" y="-280657"/>
            <a:ext cx="1887383" cy="1822431"/>
          </a:xfrm>
          <a:prstGeom prst="ellipse">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4BC4541-09B5-0140-4791-8DBCAED416E0}"/>
              </a:ext>
            </a:extLst>
          </p:cNvPr>
          <p:cNvSpPr txBox="1"/>
          <p:nvPr/>
        </p:nvSpPr>
        <p:spPr>
          <a:xfrm>
            <a:off x="471119" y="928625"/>
            <a:ext cx="6575839" cy="1226298"/>
          </a:xfrm>
          <a:prstGeom prst="rect">
            <a:avLst/>
          </a:prstGeom>
          <a:noFill/>
        </p:spPr>
        <p:txBody>
          <a:bodyPr wrap="none" rtlCol="0">
            <a:spAutoFit/>
          </a:bodyPr>
          <a:lstStyle/>
          <a:p>
            <a:pPr algn="ctr">
              <a:lnSpc>
                <a:spcPct val="150000"/>
              </a:lnSpc>
            </a:pPr>
            <a:r>
              <a:rPr lang="en-VN" sz="2800" b="1">
                <a:solidFill>
                  <a:srgbClr val="C00000"/>
                </a:solidFill>
                <a:latin typeface="Times New Roman" panose="02020603050405020304" pitchFamily="18" charset="0"/>
                <a:cs typeface="Times New Roman" panose="02020603050405020304" pitchFamily="18" charset="0"/>
              </a:rPr>
              <a:t>BÀI 3 - GIAO CẢM VỚI THIÊN NHIÊN</a:t>
            </a:r>
          </a:p>
          <a:p>
            <a:pPr algn="ctr">
              <a:lnSpc>
                <a:spcPct val="150000"/>
              </a:lnSpc>
            </a:pPr>
            <a:r>
              <a:rPr lang="en-VN" sz="2400" b="1">
                <a:solidFill>
                  <a:srgbClr val="002060"/>
                </a:solidFill>
                <a:latin typeface="Times New Roman" panose="02020603050405020304" pitchFamily="18" charset="0"/>
                <a:cs typeface="Times New Roman" panose="02020603050405020304" pitchFamily="18" charset="0"/>
              </a:rPr>
              <a:t>ĐỌC HIỂU VĂN BẢN</a:t>
            </a:r>
          </a:p>
        </p:txBody>
      </p:sp>
      <p:pic>
        <p:nvPicPr>
          <p:cNvPr id="5" name="Picture 4">
            <a:extLst>
              <a:ext uri="{FF2B5EF4-FFF2-40B4-BE49-F238E27FC236}">
                <a16:creationId xmlns:a16="http://schemas.microsoft.com/office/drawing/2014/main" id="{AC1F6CC4-94A6-3782-0CE8-EB4D74077F35}"/>
              </a:ext>
            </a:extLst>
          </p:cNvPr>
          <p:cNvPicPr>
            <a:picLocks noChangeAspect="1"/>
          </p:cNvPicPr>
          <p:nvPr/>
        </p:nvPicPr>
        <p:blipFill>
          <a:blip r:embed="rId6"/>
          <a:stretch>
            <a:fillRect/>
          </a:stretch>
        </p:blipFill>
        <p:spPr>
          <a:xfrm>
            <a:off x="252997" y="2249340"/>
            <a:ext cx="8120982" cy="671660"/>
          </a:xfrm>
          <a:prstGeom prst="rect">
            <a:avLst/>
          </a:prstGeom>
        </p:spPr>
      </p:pic>
    </p:spTree>
    <p:extLst>
      <p:ext uri="{BB962C8B-B14F-4D97-AF65-F5344CB8AC3E}">
        <p14:creationId xmlns:p14="http://schemas.microsoft.com/office/powerpoint/2010/main" val="23585104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41"/>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0000"/>
                </a:solidFill>
              </a:rPr>
              <a:t>IV. TIẾN TRÌNH DẠY HỌC</a:t>
            </a:r>
            <a:endParaRPr>
              <a:solidFill>
                <a:srgbClr val="FF0000"/>
              </a:solidFill>
            </a:endParaRPr>
          </a:p>
        </p:txBody>
      </p:sp>
      <p:sp>
        <p:nvSpPr>
          <p:cNvPr id="8" name="TextBox 7">
            <a:extLst>
              <a:ext uri="{FF2B5EF4-FFF2-40B4-BE49-F238E27FC236}">
                <a16:creationId xmlns:a16="http://schemas.microsoft.com/office/drawing/2014/main" id="{5D67CD10-FFF1-CD54-1B14-C7E7E0C309A9}"/>
              </a:ext>
            </a:extLst>
          </p:cNvPr>
          <p:cNvSpPr txBox="1"/>
          <p:nvPr/>
        </p:nvSpPr>
        <p:spPr>
          <a:xfrm>
            <a:off x="399516" y="1128820"/>
            <a:ext cx="8344968" cy="3384068"/>
          </a:xfrm>
          <a:prstGeom prst="rect">
            <a:avLst/>
          </a:prstGeom>
          <a:noFill/>
        </p:spPr>
        <p:txBody>
          <a:bodyPr wrap="square">
            <a:spAutoFit/>
          </a:bodyPr>
          <a:lstStyle/>
          <a:p>
            <a:pPr algn="just">
              <a:lnSpc>
                <a:spcPct val="120000"/>
              </a:lnSpc>
            </a:pPr>
            <a:r>
              <a:rPr lang="vi-VN" sz="20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 TỔ CHỨC THỰC HIỆN</a:t>
            </a:r>
            <a:endParaRPr lang="en-VN" sz="20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20000"/>
              </a:lnSpc>
              <a:tabLst>
                <a:tab pos="228600" algn="l"/>
              </a:tabLst>
            </a:pPr>
            <a:r>
              <a:rPr lang="vi-VN" sz="20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1. Hoạt động giới thiệu chủ điểm </a:t>
            </a:r>
            <a:r>
              <a:rPr lang="vi-VN" sz="2000" b="1"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Giao cảm với thiên nhiên:</a:t>
            </a:r>
            <a:endParaRPr lang="vi-VN" sz="2000" b="1" i="1">
              <a:solidFill>
                <a:srgbClr val="000000"/>
              </a:solidFill>
              <a:effectLst/>
              <a:latin typeface="Times New Roman" panose="02020603050405020304" pitchFamily="18" charset="0"/>
              <a:ea typeface="Times New Roman" panose="02020603050405020304" pitchFamily="18" charset="0"/>
            </a:endParaRPr>
          </a:p>
          <a:p>
            <a:pPr algn="just">
              <a:lnSpc>
                <a:spcPct val="120000"/>
              </a:lnSpc>
            </a:pPr>
            <a:r>
              <a:rPr lang="vi-VN" sz="2000" b="1" i="1">
                <a:solidFill>
                  <a:srgbClr val="000000"/>
                </a:solidFill>
                <a:effectLst/>
                <a:latin typeface="Times New Roman" panose="02020603050405020304" pitchFamily="18" charset="0"/>
                <a:ea typeface="Times New Roman" panose="02020603050405020304" pitchFamily="18" charset="0"/>
              </a:rPr>
              <a:t>* Thực hiện nhiệm vụ:</a:t>
            </a:r>
            <a:r>
              <a:rPr lang="vi-VN" sz="2000">
                <a:solidFill>
                  <a:srgbClr val="000000"/>
                </a:solidFill>
                <a:effectLst/>
                <a:latin typeface="Times New Roman" panose="02020603050405020304" pitchFamily="18" charset="0"/>
                <a:ea typeface="Times New Roman" panose="02020603050405020304" pitchFamily="18" charset="0"/>
              </a:rPr>
              <a:t> HS thực hiện nhiệm vụ ở nhà: chia sẻ trải nghiệm và nhận xét trải nghiệm của bạn mình.</a:t>
            </a:r>
            <a:endParaRPr lang="en-VN" sz="2000">
              <a:effectLst/>
              <a:latin typeface="Times New Roman" panose="02020603050405020304" pitchFamily="18" charset="0"/>
              <a:ea typeface="Times New Roman" panose="02020603050405020304" pitchFamily="18" charset="0"/>
            </a:endParaRPr>
          </a:p>
          <a:p>
            <a:pPr algn="just">
              <a:lnSpc>
                <a:spcPct val="120000"/>
              </a:lnSpc>
            </a:pPr>
            <a:r>
              <a:rPr lang="vi-VN" sz="2000">
                <a:solidFill>
                  <a:srgbClr val="000000"/>
                </a:solidFill>
                <a:effectLst/>
                <a:latin typeface="Times New Roman" panose="02020603050405020304" pitchFamily="18" charset="0"/>
                <a:ea typeface="Times New Roman" panose="02020603050405020304" pitchFamily="18" charset="0"/>
              </a:rPr>
              <a:t>* </a:t>
            </a:r>
            <a:r>
              <a:rPr lang="vi-VN" sz="2000" b="1" i="1">
                <a:solidFill>
                  <a:srgbClr val="000000"/>
                </a:solidFill>
                <a:effectLst/>
                <a:latin typeface="Times New Roman" panose="02020603050405020304" pitchFamily="18" charset="0"/>
                <a:ea typeface="Times New Roman" panose="02020603050405020304" pitchFamily="18" charset="0"/>
              </a:rPr>
              <a:t>Báo cáo, thảo luận:</a:t>
            </a:r>
            <a:r>
              <a:rPr lang="vi-VN" sz="2000">
                <a:solidFill>
                  <a:srgbClr val="000000"/>
                </a:solidFill>
                <a:effectLst/>
                <a:latin typeface="Times New Roman" panose="02020603050405020304" pitchFamily="18" charset="0"/>
                <a:ea typeface="Times New Roman" panose="02020603050405020304" pitchFamily="18" charset="0"/>
              </a:rPr>
              <a:t> Khi đến lớp, GV chiếu phòng tranh trên Padlet, gọi một vài HS tạo được lượng tương tác lớn trình bày trải nghiệm của mình.</a:t>
            </a:r>
            <a:endParaRPr lang="en-VN" sz="2000">
              <a:effectLst/>
              <a:latin typeface="Times New Roman" panose="02020603050405020304" pitchFamily="18" charset="0"/>
              <a:ea typeface="Times New Roman" panose="02020603050405020304" pitchFamily="18" charset="0"/>
            </a:endParaRPr>
          </a:p>
          <a:p>
            <a:pPr algn="just">
              <a:lnSpc>
                <a:spcPct val="120000"/>
              </a:lnSpc>
            </a:pPr>
            <a:r>
              <a:rPr lang="vi-VN" sz="2000">
                <a:solidFill>
                  <a:srgbClr val="000000"/>
                </a:solidFill>
                <a:effectLst/>
                <a:latin typeface="Times New Roman" panose="02020603050405020304" pitchFamily="18" charset="0"/>
                <a:ea typeface="Times New Roman" panose="02020603050405020304" pitchFamily="18" charset="0"/>
              </a:rPr>
              <a:t>* </a:t>
            </a:r>
            <a:r>
              <a:rPr lang="vi-VN" sz="2000" b="1" i="1">
                <a:solidFill>
                  <a:srgbClr val="000000"/>
                </a:solidFill>
                <a:effectLst/>
                <a:latin typeface="Times New Roman" panose="02020603050405020304" pitchFamily="18" charset="0"/>
                <a:ea typeface="Times New Roman" panose="02020603050405020304" pitchFamily="18" charset="0"/>
              </a:rPr>
              <a:t>Kết luận, nhận định:</a:t>
            </a:r>
            <a:endParaRPr lang="en-VN" sz="2000">
              <a:effectLst/>
              <a:latin typeface="Times New Roman" panose="02020603050405020304" pitchFamily="18" charset="0"/>
              <a:ea typeface="Times New Roman" panose="02020603050405020304" pitchFamily="18" charset="0"/>
            </a:endParaRPr>
          </a:p>
          <a:p>
            <a:pPr algn="just">
              <a:lnSpc>
                <a:spcPct val="120000"/>
              </a:lnSpc>
            </a:pPr>
            <a:r>
              <a:rPr lang="vi-VN" sz="2000">
                <a:solidFill>
                  <a:srgbClr val="000000"/>
                </a:solidFill>
                <a:effectLst/>
                <a:latin typeface="Times New Roman" panose="02020603050405020304" pitchFamily="18" charset="0"/>
                <a:ea typeface="Times New Roman" panose="02020603050405020304" pitchFamily="18" charset="0"/>
              </a:rPr>
              <a:t>- GV nhận xét về kết quả làm việc của HS.</a:t>
            </a:r>
          </a:p>
          <a:p>
            <a:pPr algn="just">
              <a:lnSpc>
                <a:spcPct val="120000"/>
              </a:lnSpc>
            </a:pPr>
            <a:r>
              <a:rPr lang="vi-VN" sz="2000">
                <a:latin typeface="Times New Roman" panose="02020603050405020304" pitchFamily="18" charset="0"/>
                <a:ea typeface="Times New Roman" panose="02020603050405020304" pitchFamily="18" charset="0"/>
              </a:rPr>
              <a:t>- </a:t>
            </a:r>
            <a:r>
              <a:rPr lang="vi-VN" sz="2000">
                <a:solidFill>
                  <a:srgbClr val="000000"/>
                </a:solidFill>
                <a:effectLst/>
                <a:latin typeface="Times New Roman" panose="02020603050405020304" pitchFamily="18" charset="0"/>
                <a:ea typeface="Times New Roman" panose="02020603050405020304" pitchFamily="18" charset="0"/>
              </a:rPr>
              <a:t>GV trao đổi, dẫn dắt.</a:t>
            </a:r>
            <a:endParaRPr lang="en-VN" sz="20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929387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41"/>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0000"/>
                </a:solidFill>
              </a:rPr>
              <a:t>IV. TIẾN TRÌNH DẠY HỌC</a:t>
            </a:r>
            <a:endParaRPr>
              <a:solidFill>
                <a:srgbClr val="FF0000"/>
              </a:solidFill>
            </a:endParaRPr>
          </a:p>
        </p:txBody>
      </p:sp>
      <p:sp>
        <p:nvSpPr>
          <p:cNvPr id="5" name="TextBox 4">
            <a:extLst>
              <a:ext uri="{FF2B5EF4-FFF2-40B4-BE49-F238E27FC236}">
                <a16:creationId xmlns:a16="http://schemas.microsoft.com/office/drawing/2014/main" id="{D25FB4C0-D930-8B38-0F79-E088654535A9}"/>
              </a:ext>
            </a:extLst>
          </p:cNvPr>
          <p:cNvSpPr txBox="1"/>
          <p:nvPr/>
        </p:nvSpPr>
        <p:spPr>
          <a:xfrm>
            <a:off x="299103" y="1017725"/>
            <a:ext cx="8383423" cy="3719673"/>
          </a:xfrm>
          <a:prstGeom prst="rect">
            <a:avLst/>
          </a:prstGeom>
          <a:noFill/>
        </p:spPr>
        <p:txBody>
          <a:bodyPr wrap="square">
            <a:spAutoFit/>
          </a:bodyPr>
          <a:lstStyle/>
          <a:p>
            <a:pPr algn="just">
              <a:lnSpc>
                <a:spcPct val="120000"/>
              </a:lnSpc>
            </a:pPr>
            <a:r>
              <a:rPr lang="vi-VN" sz="1800" b="1">
                <a:solidFill>
                  <a:srgbClr val="0070C0"/>
                </a:solidFill>
                <a:effectLst/>
                <a:latin typeface="Times New Roman" panose="02020603050405020304" pitchFamily="18" charset="0"/>
                <a:ea typeface="Times New Roman" panose="02020603050405020304" pitchFamily="18" charset="0"/>
              </a:rPr>
              <a:t>2. Hoạt động chuyển giao nhiệm vụ học tập:</a:t>
            </a:r>
            <a:endParaRPr lang="en-VN" sz="1800">
              <a:effectLst/>
              <a:latin typeface="Times New Roman" panose="02020603050405020304" pitchFamily="18" charset="0"/>
              <a:ea typeface="Times New Roman" panose="02020603050405020304" pitchFamily="18" charset="0"/>
            </a:endParaRPr>
          </a:p>
          <a:p>
            <a:pPr algn="just">
              <a:lnSpc>
                <a:spcPct val="120000"/>
              </a:lnSpc>
              <a:tabLst>
                <a:tab pos="228600" algn="l"/>
              </a:tabLst>
            </a:pPr>
            <a:r>
              <a:rPr lang="vi-VN" sz="1800" i="1">
                <a:effectLst/>
                <a:latin typeface="Times New Roman" panose="02020603050405020304" pitchFamily="18" charset="0"/>
                <a:ea typeface="Times New Roman" panose="02020603050405020304" pitchFamily="18" charset="0"/>
              </a:rPr>
              <a:t>* </a:t>
            </a:r>
            <a:r>
              <a:rPr lang="vi-VN" sz="1800" b="1" i="1">
                <a:effectLst/>
                <a:latin typeface="Times New Roman" panose="02020603050405020304" pitchFamily="18" charset="0"/>
                <a:ea typeface="Times New Roman" panose="02020603050405020304" pitchFamily="18" charset="0"/>
              </a:rPr>
              <a:t>Chuyển giao nhiệm vụ:</a:t>
            </a:r>
            <a:r>
              <a:rPr lang="vi-VN" sz="1800">
                <a:solidFill>
                  <a:srgbClr val="000000"/>
                </a:solidFill>
                <a:effectLst/>
                <a:latin typeface="Times New Roman" panose="02020603050405020304" pitchFamily="18" charset="0"/>
                <a:ea typeface="Times New Roman" panose="02020603050405020304" pitchFamily="18" charset="0"/>
              </a:rPr>
              <a:t> GV yêu cầu HS xem lướt qua nội dung phần Đọc hiểu văn bản của Bài 3 – Giao cảm với thiên nhiên và xác định mục tiêu học tập trong bài học này.</a:t>
            </a:r>
            <a:endParaRPr lang="en-VN" sz="1800">
              <a:effectLst/>
              <a:latin typeface="Times New Roman" panose="02020603050405020304" pitchFamily="18" charset="0"/>
              <a:ea typeface="Times New Roman" panose="02020603050405020304" pitchFamily="18" charset="0"/>
            </a:endParaRPr>
          </a:p>
          <a:p>
            <a:pPr algn="just">
              <a:lnSpc>
                <a:spcPct val="120000"/>
              </a:lnSpc>
            </a:pPr>
            <a:r>
              <a:rPr lang="vi-VN" sz="1800" b="1" i="1">
                <a:solidFill>
                  <a:srgbClr val="000000"/>
                </a:solidFill>
                <a:effectLst/>
                <a:latin typeface="Times New Roman" panose="02020603050405020304" pitchFamily="18" charset="0"/>
                <a:ea typeface="Times New Roman" panose="02020603050405020304" pitchFamily="18" charset="0"/>
              </a:rPr>
              <a:t>* Thực hiện nhiệm vụ:</a:t>
            </a:r>
            <a:r>
              <a:rPr lang="vi-VN" sz="1800">
                <a:solidFill>
                  <a:srgbClr val="000000"/>
                </a:solidFill>
                <a:effectLst/>
                <a:latin typeface="Times New Roman" panose="02020603050405020304" pitchFamily="18" charset="0"/>
                <a:ea typeface="Times New Roman" panose="02020603050405020304" pitchFamily="18" charset="0"/>
              </a:rPr>
              <a:t> HS thực hiện nhiệm vụ cá nhân, ghi chú lại nhiệm vụ học tập trong bài.</a:t>
            </a:r>
            <a:endParaRPr lang="en-VN" sz="1800">
              <a:effectLst/>
              <a:latin typeface="Times New Roman" panose="02020603050405020304" pitchFamily="18" charset="0"/>
              <a:ea typeface="Times New Roman" panose="02020603050405020304" pitchFamily="18" charset="0"/>
            </a:endParaRPr>
          </a:p>
          <a:p>
            <a:pPr algn="just">
              <a:lnSpc>
                <a:spcPct val="120000"/>
              </a:lnSpc>
            </a:pPr>
            <a:r>
              <a:rPr lang="vi-VN" sz="1800">
                <a:solidFill>
                  <a:srgbClr val="000000"/>
                </a:solidFill>
                <a:effectLst/>
                <a:latin typeface="Times New Roman" panose="02020603050405020304" pitchFamily="18" charset="0"/>
                <a:ea typeface="Times New Roman" panose="02020603050405020304" pitchFamily="18" charset="0"/>
              </a:rPr>
              <a:t>* </a:t>
            </a:r>
            <a:r>
              <a:rPr lang="vi-VN" sz="1800" b="1" i="1">
                <a:solidFill>
                  <a:srgbClr val="000000"/>
                </a:solidFill>
                <a:effectLst/>
                <a:latin typeface="Times New Roman" panose="02020603050405020304" pitchFamily="18" charset="0"/>
                <a:ea typeface="Times New Roman" panose="02020603050405020304" pitchFamily="18" charset="0"/>
              </a:rPr>
              <a:t>Báo cáo, thảo luận:</a:t>
            </a:r>
            <a:r>
              <a:rPr lang="vi-VN" sz="1800">
                <a:solidFill>
                  <a:srgbClr val="000000"/>
                </a:solidFill>
                <a:effectLst/>
                <a:latin typeface="Times New Roman" panose="02020603050405020304" pitchFamily="18" charset="0"/>
                <a:ea typeface="Times New Roman" panose="02020603050405020304" pitchFamily="18" charset="0"/>
              </a:rPr>
              <a:t> GV yêu cầu từ 1 đến 3 HS trình bày kết quả làm việc; các HS khác lắng nghe, nhận xét, góp ý.</a:t>
            </a:r>
            <a:endParaRPr lang="en-VN" sz="1800">
              <a:effectLst/>
              <a:latin typeface="Times New Roman" panose="02020603050405020304" pitchFamily="18" charset="0"/>
              <a:ea typeface="Times New Roman" panose="02020603050405020304" pitchFamily="18" charset="0"/>
            </a:endParaRPr>
          </a:p>
          <a:p>
            <a:pPr algn="just">
              <a:lnSpc>
                <a:spcPct val="120000"/>
              </a:lnSpc>
            </a:pPr>
            <a:r>
              <a:rPr lang="vi-VN" sz="1800">
                <a:solidFill>
                  <a:srgbClr val="000000"/>
                </a:solidFill>
                <a:effectLst/>
                <a:latin typeface="Times New Roman" panose="02020603050405020304" pitchFamily="18" charset="0"/>
                <a:ea typeface="Times New Roman" panose="02020603050405020304" pitchFamily="18" charset="0"/>
              </a:rPr>
              <a:t>* </a:t>
            </a:r>
            <a:r>
              <a:rPr lang="vi-VN" sz="1800" b="1" i="1">
                <a:solidFill>
                  <a:srgbClr val="000000"/>
                </a:solidFill>
                <a:effectLst/>
                <a:latin typeface="Times New Roman" panose="02020603050405020304" pitchFamily="18" charset="0"/>
                <a:ea typeface="Times New Roman" panose="02020603050405020304" pitchFamily="18" charset="0"/>
              </a:rPr>
              <a:t>Kết luận, nhận định: </a:t>
            </a:r>
            <a:r>
              <a:rPr lang="vi-VN" sz="1800">
                <a:solidFill>
                  <a:srgbClr val="000000"/>
                </a:solidFill>
                <a:effectLst/>
                <a:latin typeface="Times New Roman" panose="02020603050405020304" pitchFamily="18" charset="0"/>
                <a:ea typeface="Times New Roman" panose="02020603050405020304" pitchFamily="18" charset="0"/>
              </a:rPr>
              <a:t>GV kết luận nhiệm vụ: Trong bài học này, chúng ta sẽ học về </a:t>
            </a:r>
            <a:r>
              <a:rPr lang="vi-VN" sz="1800" b="1">
                <a:solidFill>
                  <a:srgbClr val="000000"/>
                </a:solidFill>
                <a:effectLst/>
                <a:latin typeface="Times New Roman" panose="02020603050405020304" pitchFamily="18" charset="0"/>
                <a:ea typeface="Times New Roman" panose="02020603050405020304" pitchFamily="18" charset="0"/>
              </a:rPr>
              <a:t>04</a:t>
            </a:r>
            <a:r>
              <a:rPr lang="vi-VN" sz="1800">
                <a:solidFill>
                  <a:srgbClr val="000000"/>
                </a:solidFill>
                <a:effectLst/>
                <a:latin typeface="Times New Roman" panose="02020603050405020304" pitchFamily="18" charset="0"/>
                <a:ea typeface="Times New Roman" panose="02020603050405020304" pitchFamily="18" charset="0"/>
              </a:rPr>
              <a:t> văn bản. Trong đó </a:t>
            </a:r>
            <a:r>
              <a:rPr lang="vi-VN" sz="1800" b="1" i="1">
                <a:solidFill>
                  <a:srgbClr val="000000"/>
                </a:solidFill>
                <a:effectLst/>
                <a:latin typeface="Times New Roman" panose="02020603050405020304" pitchFamily="18" charset="0"/>
                <a:ea typeface="Times New Roman" panose="02020603050405020304" pitchFamily="18" charset="0"/>
              </a:rPr>
              <a:t>văn bản 1 và 2 </a:t>
            </a:r>
            <a:r>
              <a:rPr lang="vi-VN" sz="1800">
                <a:solidFill>
                  <a:srgbClr val="000000"/>
                </a:solidFill>
                <a:effectLst/>
                <a:latin typeface="Times New Roman" panose="02020603050405020304" pitchFamily="18" charset="0"/>
                <a:ea typeface="Times New Roman" panose="02020603050405020304" pitchFamily="18" charset="0"/>
              </a:rPr>
              <a:t>nhằm mục đích </a:t>
            </a:r>
            <a:r>
              <a:rPr lang="vi-VN" sz="1800" b="1" i="1">
                <a:solidFill>
                  <a:srgbClr val="000000"/>
                </a:solidFill>
                <a:effectLst/>
                <a:latin typeface="Times New Roman" panose="02020603050405020304" pitchFamily="18" charset="0"/>
                <a:ea typeface="Times New Roman" panose="02020603050405020304" pitchFamily="18" charset="0"/>
              </a:rPr>
              <a:t>hình thành và phát triển năng lực đọc thơ</a:t>
            </a:r>
            <a:r>
              <a:rPr lang="vi-VN" sz="1800">
                <a:solidFill>
                  <a:srgbClr val="000000"/>
                </a:solidFill>
                <a:effectLst/>
                <a:latin typeface="Times New Roman" panose="02020603050405020304" pitchFamily="18" charset="0"/>
                <a:ea typeface="Times New Roman" panose="02020603050405020304" pitchFamily="18" charset="0"/>
              </a:rPr>
              <a:t>; </a:t>
            </a:r>
            <a:r>
              <a:rPr lang="vi-VN" sz="1800" b="1" i="1">
                <a:solidFill>
                  <a:srgbClr val="000000"/>
                </a:solidFill>
                <a:effectLst/>
                <a:latin typeface="Times New Roman" panose="02020603050405020304" pitchFamily="18" charset="0"/>
                <a:ea typeface="Times New Roman" panose="02020603050405020304" pitchFamily="18" charset="0"/>
              </a:rPr>
              <a:t>văn bản 3 </a:t>
            </a:r>
            <a:r>
              <a:rPr lang="vi-VN" sz="1800">
                <a:solidFill>
                  <a:srgbClr val="000000"/>
                </a:solidFill>
                <a:effectLst/>
                <a:latin typeface="Times New Roman" panose="02020603050405020304" pitchFamily="18" charset="0"/>
                <a:ea typeface="Times New Roman" panose="02020603050405020304" pitchFamily="18" charset="0"/>
              </a:rPr>
              <a:t>để </a:t>
            </a:r>
            <a:r>
              <a:rPr lang="vi-VN" sz="1800" b="1">
                <a:solidFill>
                  <a:srgbClr val="000000"/>
                </a:solidFill>
                <a:effectLst/>
                <a:latin typeface="Times New Roman" panose="02020603050405020304" pitchFamily="18" charset="0"/>
                <a:ea typeface="Times New Roman" panose="02020603050405020304" pitchFamily="18" charset="0"/>
              </a:rPr>
              <a:t>kết nối, mở rộng về chủ điểm </a:t>
            </a:r>
            <a:r>
              <a:rPr lang="vi-VN" sz="1800" b="1" i="1">
                <a:solidFill>
                  <a:srgbClr val="000000"/>
                </a:solidFill>
                <a:effectLst/>
                <a:latin typeface="Times New Roman" panose="02020603050405020304" pitchFamily="18" charset="0"/>
                <a:ea typeface="Times New Roman" panose="02020603050405020304" pitchFamily="18" charset="0"/>
              </a:rPr>
              <a:t>Giao cảm với thiên nhiên</a:t>
            </a:r>
            <a:r>
              <a:rPr lang="vi-VN" sz="1800" i="1">
                <a:solidFill>
                  <a:srgbClr val="000000"/>
                </a:solidFill>
                <a:effectLst/>
                <a:latin typeface="Times New Roman" panose="02020603050405020304" pitchFamily="18" charset="0"/>
                <a:ea typeface="Times New Roman" panose="02020603050405020304" pitchFamily="18" charset="0"/>
              </a:rPr>
              <a:t>; </a:t>
            </a:r>
            <a:r>
              <a:rPr lang="vi-VN" sz="1800" b="1">
                <a:solidFill>
                  <a:srgbClr val="000000"/>
                </a:solidFill>
                <a:effectLst/>
                <a:latin typeface="Times New Roman" panose="02020603050405020304" pitchFamily="18" charset="0"/>
                <a:ea typeface="Times New Roman" panose="02020603050405020304" pitchFamily="18" charset="0"/>
              </a:rPr>
              <a:t>văn bản 4 </a:t>
            </a:r>
            <a:r>
              <a:rPr lang="vi-VN" sz="1800">
                <a:solidFill>
                  <a:srgbClr val="000000"/>
                </a:solidFill>
                <a:effectLst/>
                <a:latin typeface="Times New Roman" panose="02020603050405020304" pitchFamily="18" charset="0"/>
                <a:ea typeface="Times New Roman" panose="02020603050405020304" pitchFamily="18" charset="0"/>
              </a:rPr>
              <a:t>để rèn luyện </a:t>
            </a:r>
            <a:r>
              <a:rPr lang="vi-VN" sz="1800" b="1" i="1">
                <a:solidFill>
                  <a:srgbClr val="000000"/>
                </a:solidFill>
                <a:effectLst/>
                <a:latin typeface="Times New Roman" panose="02020603050405020304" pitchFamily="18" charset="0"/>
                <a:ea typeface="Times New Roman" panose="02020603050405020304" pitchFamily="18" charset="0"/>
              </a:rPr>
              <a:t>năng lực đọc theo thể loại thơ</a:t>
            </a:r>
            <a:r>
              <a:rPr lang="vi-VN" sz="1800">
                <a:solidFill>
                  <a:srgbClr val="000000"/>
                </a:solidFill>
                <a:effectLst/>
                <a:latin typeface="Times New Roman" panose="02020603050405020304" pitchFamily="18" charset="0"/>
                <a:ea typeface="Times New Roman" panose="02020603050405020304" pitchFamily="18" charset="0"/>
              </a:rPr>
              <a:t>.</a:t>
            </a:r>
            <a:endParaRPr lang="en-VN" sz="1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823473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6" name="TextBox 5">
            <a:extLst>
              <a:ext uri="{FF2B5EF4-FFF2-40B4-BE49-F238E27FC236}">
                <a16:creationId xmlns:a16="http://schemas.microsoft.com/office/drawing/2014/main" id="{4F041E00-11B4-F15B-12A6-D0A8820D991B}"/>
              </a:ext>
            </a:extLst>
          </p:cNvPr>
          <p:cNvSpPr txBox="1"/>
          <p:nvPr/>
        </p:nvSpPr>
        <p:spPr>
          <a:xfrm>
            <a:off x="135467" y="73098"/>
            <a:ext cx="8906933" cy="4539191"/>
          </a:xfrm>
          <a:prstGeom prst="rect">
            <a:avLst/>
          </a:prstGeom>
          <a:noFill/>
        </p:spPr>
        <p:txBody>
          <a:bodyPr wrap="square">
            <a:spAutoFit/>
          </a:bodyPr>
          <a:lstStyle/>
          <a:p>
            <a:pPr>
              <a:lnSpc>
                <a:spcPct val="150000"/>
              </a:lnSpc>
            </a:pPr>
            <a:r>
              <a:rPr lang="vi-VN" sz="2800" b="1">
                <a:solidFill>
                  <a:srgbClr val="FF0000"/>
                </a:solidFill>
                <a:latin typeface="Times New Roman" panose="02020603050405020304" pitchFamily="18" charset="0"/>
                <a:cs typeface="Times New Roman" panose="02020603050405020304" pitchFamily="18" charset="0"/>
              </a:rPr>
              <a:t>B. Hoạt động 2: Hình thành kiến thức mới </a:t>
            </a:r>
            <a:endParaRPr lang="en-VN" sz="2800">
              <a:solidFill>
                <a:srgbClr val="FF0000"/>
              </a:solidFill>
              <a:latin typeface="Times New Roman" panose="02020603050405020304" pitchFamily="18" charset="0"/>
              <a:cs typeface="Times New Roman" panose="02020603050405020304" pitchFamily="18" charset="0"/>
            </a:endParaRPr>
          </a:p>
          <a:p>
            <a:pPr>
              <a:lnSpc>
                <a:spcPct val="150000"/>
              </a:lnSpc>
            </a:pPr>
            <a:r>
              <a:rPr lang="vi-VN" sz="2800" b="1">
                <a:solidFill>
                  <a:srgbClr val="FF0000"/>
                </a:solidFill>
                <a:latin typeface="Times New Roman" panose="02020603050405020304" pitchFamily="18" charset="0"/>
                <a:cs typeface="Times New Roman" panose="02020603050405020304" pitchFamily="18" charset="0"/>
              </a:rPr>
              <a:t>1. Hoạt động tìm hiểu Tri thức đọc hiểu văn bản</a:t>
            </a:r>
            <a:endParaRPr lang="vi-VN"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tabLst>
                <a:tab pos="228600" algn="l"/>
              </a:tabLst>
            </a:pPr>
            <a:r>
              <a:rPr lang="vi-VN" sz="28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VN" sz="28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MỤC TIÊU</a:t>
            </a:r>
            <a:endParaRPr lang="en-VN"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tabLst>
                <a:tab pos="228600" algn="l"/>
              </a:tabLst>
            </a:pPr>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Nhận biết một số đặc điểm về hình thức (</a:t>
            </a: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từ ngữ, hình ảnh, vần, nhịp, đối, chủ thể trữ tình</a:t>
            </a:r>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và nội dung (chủ đề, cảm xúc, cảm hứng chủ đạo) của thơ.</a:t>
            </a:r>
          </a:p>
          <a:p>
            <a:pPr algn="just">
              <a:lnSpc>
                <a:spcPct val="150000"/>
              </a:lnSpc>
              <a:tabLst>
                <a:tab pos="228600" algn="l"/>
              </a:tabLst>
            </a:pPr>
            <a:r>
              <a:rPr lang="en-VN" sz="2800">
                <a:effectLst/>
                <a:latin typeface="Times New Roman" panose="02020603050405020304" pitchFamily="18" charset="0"/>
                <a:ea typeface="Times New Roman" panose="02020603050405020304" pitchFamily="18" charset="0"/>
                <a:cs typeface="Times New Roman" panose="02020603050405020304" pitchFamily="18" charset="0"/>
              </a:rPr>
              <a:t>- Giao tiếp và hợp tác.</a:t>
            </a:r>
          </a:p>
        </p:txBody>
      </p:sp>
    </p:spTree>
    <p:extLst>
      <p:ext uri="{BB962C8B-B14F-4D97-AF65-F5344CB8AC3E}">
        <p14:creationId xmlns:p14="http://schemas.microsoft.com/office/powerpoint/2010/main" val="12658010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6" name="TextBox 5">
            <a:extLst>
              <a:ext uri="{FF2B5EF4-FFF2-40B4-BE49-F238E27FC236}">
                <a16:creationId xmlns:a16="http://schemas.microsoft.com/office/drawing/2014/main" id="{4F041E00-11B4-F15B-12A6-D0A8820D991B}"/>
              </a:ext>
            </a:extLst>
          </p:cNvPr>
          <p:cNvSpPr txBox="1"/>
          <p:nvPr/>
        </p:nvSpPr>
        <p:spPr>
          <a:xfrm>
            <a:off x="135467" y="73098"/>
            <a:ext cx="8906933" cy="5011949"/>
          </a:xfrm>
          <a:prstGeom prst="rect">
            <a:avLst/>
          </a:prstGeom>
          <a:noFill/>
        </p:spPr>
        <p:txBody>
          <a:bodyPr wrap="square">
            <a:spAutoFit/>
          </a:bodyPr>
          <a:lstStyle/>
          <a:p>
            <a:pPr>
              <a:lnSpc>
                <a:spcPct val="150000"/>
              </a:lnSpc>
            </a:pPr>
            <a:r>
              <a:rPr lang="vi-VN" sz="2400" b="1">
                <a:solidFill>
                  <a:srgbClr val="FF0000"/>
                </a:solidFill>
                <a:latin typeface="Times New Roman" panose="02020603050405020304" pitchFamily="18" charset="0"/>
                <a:cs typeface="Times New Roman" panose="02020603050405020304" pitchFamily="18" charset="0"/>
              </a:rPr>
              <a:t>B. Hoạt động 2: Hình thành kiến thức mới </a:t>
            </a:r>
            <a:endParaRPr lang="en-VN" sz="2400">
              <a:solidFill>
                <a:srgbClr val="FF0000"/>
              </a:solidFill>
              <a:latin typeface="Times New Roman" panose="02020603050405020304" pitchFamily="18" charset="0"/>
              <a:cs typeface="Times New Roman" panose="02020603050405020304" pitchFamily="18" charset="0"/>
            </a:endParaRPr>
          </a:p>
          <a:p>
            <a:pPr>
              <a:lnSpc>
                <a:spcPct val="150000"/>
              </a:lnSpc>
            </a:pPr>
            <a:r>
              <a:rPr lang="vi-VN" sz="2400" b="1">
                <a:solidFill>
                  <a:srgbClr val="FF0000"/>
                </a:solidFill>
                <a:latin typeface="Times New Roman" panose="02020603050405020304" pitchFamily="18" charset="0"/>
                <a:cs typeface="Times New Roman" panose="02020603050405020304" pitchFamily="18" charset="0"/>
              </a:rPr>
              <a:t>1. Hoạt động tìm hiểu Tri thức đọc hiểu văn bản</a:t>
            </a:r>
            <a:endParaRPr lang="vi-VN" sz="2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tabLst>
                <a:tab pos="228600" algn="l"/>
              </a:tabLst>
            </a:pPr>
            <a:r>
              <a:rPr lang="vi-VN" sz="24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 TỔ CHỨC THỰC HIỆN</a:t>
            </a:r>
            <a:endParaRPr lang="en-VN"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tabLst>
                <a:tab pos="228600" algn="l"/>
              </a:tabLst>
            </a:pPr>
            <a:r>
              <a:rPr lang="vi-VN" sz="24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Chuyển giao nhiệm vụ:</a:t>
            </a:r>
            <a:endParaRPr lang="en-VN"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GV sử dụng kĩ thuật XYZ (231 – 2 người, 3 ý kiến, 1 phút) để yêu cầu HS làm việc cặp đôi, liệt kê những yếu tố về nội dung và hình thức cần chú ý khi đọc hiểu một văn bản thơ.</a:t>
            </a:r>
            <a:endParaRPr lang="en-VN"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vi-VN" sz="24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Thực hiện nhiệm vụ:</a:t>
            </a: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HS thực hiện cặp đôi trong thời gian quy định (1 phút).</a:t>
            </a:r>
            <a:endParaRPr lang="en-VN" sz="24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42048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6" name="TextBox 5">
            <a:extLst>
              <a:ext uri="{FF2B5EF4-FFF2-40B4-BE49-F238E27FC236}">
                <a16:creationId xmlns:a16="http://schemas.microsoft.com/office/drawing/2014/main" id="{4F041E00-11B4-F15B-12A6-D0A8820D991B}"/>
              </a:ext>
            </a:extLst>
          </p:cNvPr>
          <p:cNvSpPr txBox="1"/>
          <p:nvPr/>
        </p:nvSpPr>
        <p:spPr>
          <a:xfrm>
            <a:off x="135467" y="73098"/>
            <a:ext cx="8906933" cy="4488858"/>
          </a:xfrm>
          <a:prstGeom prst="rect">
            <a:avLst/>
          </a:prstGeom>
          <a:noFill/>
        </p:spPr>
        <p:txBody>
          <a:bodyPr wrap="square">
            <a:spAutoFit/>
          </a:bodyPr>
          <a:lstStyle/>
          <a:p>
            <a:r>
              <a:rPr lang="vi-VN" sz="2400" b="1">
                <a:solidFill>
                  <a:srgbClr val="FF0000"/>
                </a:solidFill>
                <a:latin typeface="Times New Roman" panose="02020603050405020304" pitchFamily="18" charset="0"/>
                <a:cs typeface="Times New Roman" panose="02020603050405020304" pitchFamily="18" charset="0"/>
              </a:rPr>
              <a:t>B. Hoạt động 2: Hình thành kiến thức mới </a:t>
            </a:r>
            <a:endParaRPr lang="en-VN" sz="2400">
              <a:solidFill>
                <a:srgbClr val="FF0000"/>
              </a:solidFill>
              <a:latin typeface="Times New Roman" panose="02020603050405020304" pitchFamily="18" charset="0"/>
              <a:cs typeface="Times New Roman" panose="02020603050405020304" pitchFamily="18" charset="0"/>
            </a:endParaRPr>
          </a:p>
          <a:p>
            <a:r>
              <a:rPr lang="vi-VN" sz="2400" b="1">
                <a:solidFill>
                  <a:srgbClr val="FF0000"/>
                </a:solidFill>
                <a:latin typeface="Times New Roman" panose="02020603050405020304" pitchFamily="18" charset="0"/>
                <a:cs typeface="Times New Roman" panose="02020603050405020304" pitchFamily="18" charset="0"/>
              </a:rPr>
              <a:t>1. Hoạt động tìm hiểu Tri thức đọc hiểu văn bản</a:t>
            </a:r>
            <a:endParaRPr lang="vi-VN" sz="2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20000"/>
              </a:lnSpc>
              <a:tabLst>
                <a:tab pos="228600" algn="l"/>
              </a:tabLst>
            </a:pPr>
            <a:r>
              <a:rPr lang="vi-VN" sz="24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 TỔ CHỨC THỰC HIỆN</a:t>
            </a:r>
            <a:endParaRPr lang="en-VN"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20000"/>
              </a:lnSpc>
            </a:pPr>
            <a:r>
              <a:rPr lang="vi-VN"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Báo cáo, thảo luận: </a:t>
            </a:r>
            <a:r>
              <a:rPr lang="vi-VN"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GV yêu cầu 1 nhóm HS trình bày kết quả, GV ghi chú nhanh kết quả lên bảng. Những nhóm khác lắng nghe và bổ sung, hoàn thiện.</a:t>
            </a:r>
            <a:endParaRPr lang="en-VN" sz="22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20000"/>
              </a:lnSpc>
            </a:pPr>
            <a:r>
              <a:rPr lang="vi-VN"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 luận, nhận định:</a:t>
            </a:r>
            <a:r>
              <a:rPr lang="vi-VN"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Sau khi HS đã liệt kê được tương đối đầy đủ những yếu tố về nội dung và hình thức của bài thơ, GV chiếu tên các yếu tố ấy lên bảng và yêu cầu HS dựa vào kinh nghiệm đọc của bản thân cùng với việc đọc ngữ liệu ở mục Tri thức ngữ văn (trang 63) để nối từng khái niệm với nội hàm của nó. Với mỗi khái niệm, GV có thể giảng giải thêm để nhấn mạnh những điểm cần lưu ý.</a:t>
            </a:r>
            <a:endParaRPr lang="en-VN" sz="22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89927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6" name="TextBox 5">
            <a:extLst>
              <a:ext uri="{FF2B5EF4-FFF2-40B4-BE49-F238E27FC236}">
                <a16:creationId xmlns:a16="http://schemas.microsoft.com/office/drawing/2014/main" id="{4F041E00-11B4-F15B-12A6-D0A8820D991B}"/>
              </a:ext>
            </a:extLst>
          </p:cNvPr>
          <p:cNvSpPr txBox="1"/>
          <p:nvPr/>
        </p:nvSpPr>
        <p:spPr>
          <a:xfrm>
            <a:off x="135467" y="73098"/>
            <a:ext cx="8906933" cy="553998"/>
          </a:xfrm>
          <a:prstGeom prst="rect">
            <a:avLst/>
          </a:prstGeom>
          <a:noFill/>
        </p:spPr>
        <p:txBody>
          <a:bodyPr wrap="square">
            <a:spAutoFit/>
          </a:bodyPr>
          <a:lstStyle/>
          <a:p>
            <a:r>
              <a:rPr lang="vi-VN" sz="1500" b="1">
                <a:solidFill>
                  <a:srgbClr val="FF0000"/>
                </a:solidFill>
                <a:latin typeface="Times New Roman" panose="02020603050405020304" pitchFamily="18" charset="0"/>
                <a:cs typeface="Times New Roman" panose="02020603050405020304" pitchFamily="18" charset="0"/>
              </a:rPr>
              <a:t>B. Hoạt động 2: Hình thành kiến thức mới </a:t>
            </a:r>
            <a:endParaRPr lang="en-VN" sz="1500">
              <a:solidFill>
                <a:srgbClr val="FF0000"/>
              </a:solidFill>
              <a:latin typeface="Times New Roman" panose="02020603050405020304" pitchFamily="18" charset="0"/>
              <a:cs typeface="Times New Roman" panose="02020603050405020304" pitchFamily="18" charset="0"/>
            </a:endParaRPr>
          </a:p>
          <a:p>
            <a:r>
              <a:rPr lang="vi-VN" sz="1500" b="1">
                <a:solidFill>
                  <a:srgbClr val="FF0000"/>
                </a:solidFill>
                <a:latin typeface="Times New Roman" panose="02020603050405020304" pitchFamily="18" charset="0"/>
                <a:cs typeface="Times New Roman" panose="02020603050405020304" pitchFamily="18" charset="0"/>
              </a:rPr>
              <a:t>1. Hoạt động tìm hiểu Tri thức đọc hiểu văn bản</a:t>
            </a:r>
            <a:endParaRPr lang="vi-VN" sz="15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 name="Picture 2" descr="Table&#10;&#10;Description automatically generated">
            <a:extLst>
              <a:ext uri="{FF2B5EF4-FFF2-40B4-BE49-F238E27FC236}">
                <a16:creationId xmlns:a16="http://schemas.microsoft.com/office/drawing/2014/main" id="{5FEF8D14-9DA2-2640-2323-DADC9A307616}"/>
              </a:ext>
            </a:extLst>
          </p:cNvPr>
          <p:cNvPicPr>
            <a:picLocks noChangeAspect="1"/>
          </p:cNvPicPr>
          <p:nvPr/>
        </p:nvPicPr>
        <p:blipFill>
          <a:blip r:embed="rId3"/>
          <a:stretch>
            <a:fillRect/>
          </a:stretch>
        </p:blipFill>
        <p:spPr>
          <a:xfrm>
            <a:off x="844550" y="627096"/>
            <a:ext cx="6973570" cy="4443306"/>
          </a:xfrm>
          <a:prstGeom prst="rect">
            <a:avLst/>
          </a:prstGeom>
        </p:spPr>
      </p:pic>
    </p:spTree>
    <p:extLst>
      <p:ext uri="{BB962C8B-B14F-4D97-AF65-F5344CB8AC3E}">
        <p14:creationId xmlns:p14="http://schemas.microsoft.com/office/powerpoint/2010/main" val="30569580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6" name="TextBox 5">
            <a:extLst>
              <a:ext uri="{FF2B5EF4-FFF2-40B4-BE49-F238E27FC236}">
                <a16:creationId xmlns:a16="http://schemas.microsoft.com/office/drawing/2014/main" id="{4F041E00-11B4-F15B-12A6-D0A8820D991B}"/>
              </a:ext>
            </a:extLst>
          </p:cNvPr>
          <p:cNvSpPr txBox="1"/>
          <p:nvPr/>
        </p:nvSpPr>
        <p:spPr>
          <a:xfrm>
            <a:off x="135467" y="73098"/>
            <a:ext cx="8906933" cy="553998"/>
          </a:xfrm>
          <a:prstGeom prst="rect">
            <a:avLst/>
          </a:prstGeom>
          <a:noFill/>
        </p:spPr>
        <p:txBody>
          <a:bodyPr wrap="square">
            <a:spAutoFit/>
          </a:bodyPr>
          <a:lstStyle/>
          <a:p>
            <a:r>
              <a:rPr lang="vi-VN" sz="1500" b="1">
                <a:solidFill>
                  <a:srgbClr val="FF0000"/>
                </a:solidFill>
                <a:latin typeface="Times New Roman" panose="02020603050405020304" pitchFamily="18" charset="0"/>
                <a:cs typeface="Times New Roman" panose="02020603050405020304" pitchFamily="18" charset="0"/>
              </a:rPr>
              <a:t>B. Hoạt động 2: Hình thành kiến thức mới </a:t>
            </a:r>
            <a:endParaRPr lang="en-VN" sz="1500">
              <a:solidFill>
                <a:srgbClr val="FF0000"/>
              </a:solidFill>
              <a:latin typeface="Times New Roman" panose="02020603050405020304" pitchFamily="18" charset="0"/>
              <a:cs typeface="Times New Roman" panose="02020603050405020304" pitchFamily="18" charset="0"/>
            </a:endParaRPr>
          </a:p>
          <a:p>
            <a:r>
              <a:rPr lang="vi-VN" sz="1500" b="1">
                <a:solidFill>
                  <a:srgbClr val="FF0000"/>
                </a:solidFill>
                <a:latin typeface="Times New Roman" panose="02020603050405020304" pitchFamily="18" charset="0"/>
                <a:cs typeface="Times New Roman" panose="02020603050405020304" pitchFamily="18" charset="0"/>
              </a:rPr>
              <a:t>1. Hoạt động tìm hiểu Tri thức đọc hiểu văn bản</a:t>
            </a:r>
            <a:endParaRPr lang="vi-VN" sz="15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Picture 3" descr="Diagram&#10;&#10;Description automatically generated">
            <a:extLst>
              <a:ext uri="{FF2B5EF4-FFF2-40B4-BE49-F238E27FC236}">
                <a16:creationId xmlns:a16="http://schemas.microsoft.com/office/drawing/2014/main" id="{621A5352-F9A5-8070-018E-E63D07FC93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9719" y="914401"/>
            <a:ext cx="6102621" cy="3743348"/>
          </a:xfrm>
          <a:prstGeom prst="rect">
            <a:avLst/>
          </a:prstGeom>
        </p:spPr>
      </p:pic>
    </p:spTree>
    <p:extLst>
      <p:ext uri="{BB962C8B-B14F-4D97-AF65-F5344CB8AC3E}">
        <p14:creationId xmlns:p14="http://schemas.microsoft.com/office/powerpoint/2010/main" val="32533201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5" name="TextBox 4">
            <a:extLst>
              <a:ext uri="{FF2B5EF4-FFF2-40B4-BE49-F238E27FC236}">
                <a16:creationId xmlns:a16="http://schemas.microsoft.com/office/drawing/2014/main" id="{D09A494C-5F67-AFF2-BE7F-600D2BFA4EB0}"/>
              </a:ext>
            </a:extLst>
          </p:cNvPr>
          <p:cNvSpPr txBox="1"/>
          <p:nvPr/>
        </p:nvSpPr>
        <p:spPr>
          <a:xfrm>
            <a:off x="123825" y="99961"/>
            <a:ext cx="8763000" cy="4861395"/>
          </a:xfrm>
          <a:prstGeom prst="rect">
            <a:avLst/>
          </a:prstGeom>
          <a:noFill/>
        </p:spPr>
        <p:txBody>
          <a:bodyPr wrap="square">
            <a:spAutoFit/>
          </a:bodyPr>
          <a:lstStyle/>
          <a:p>
            <a:pPr algn="just">
              <a:lnSpc>
                <a:spcPct val="120000"/>
              </a:lnSpc>
              <a:tabLst>
                <a:tab pos="228600" algn="l"/>
              </a:tabLst>
            </a:pPr>
            <a:r>
              <a:rPr lang="vi-VN" sz="2000" b="1">
                <a:solidFill>
                  <a:srgbClr val="FF0000"/>
                </a:solidFill>
                <a:effectLst/>
                <a:latin typeface="Times New Roman" panose="02020603050405020304" pitchFamily="18" charset="0"/>
                <a:ea typeface="Times New Roman" panose="02020603050405020304" pitchFamily="18" charset="0"/>
              </a:rPr>
              <a:t>2. Hoạt động Đọc hiểu văn bản </a:t>
            </a:r>
            <a:r>
              <a:rPr lang="vi-VN" sz="2000" b="1" i="1">
                <a:solidFill>
                  <a:srgbClr val="FF0000"/>
                </a:solidFill>
                <a:effectLst/>
                <a:latin typeface="Times New Roman" panose="02020603050405020304" pitchFamily="18" charset="0"/>
                <a:ea typeface="Times New Roman" panose="02020603050405020304" pitchFamily="18" charset="0"/>
              </a:rPr>
              <a:t>Hương Sơn phong cảnh </a:t>
            </a:r>
            <a:r>
              <a:rPr lang="vi-VN" sz="2000" b="1">
                <a:solidFill>
                  <a:srgbClr val="FF0000"/>
                </a:solidFill>
                <a:effectLst/>
                <a:latin typeface="Times New Roman" panose="02020603050405020304" pitchFamily="18" charset="0"/>
                <a:ea typeface="Times New Roman" panose="02020603050405020304" pitchFamily="18" charset="0"/>
              </a:rPr>
              <a:t>(Chu Mạnh Trinh)</a:t>
            </a:r>
            <a:endParaRPr lang="en-VN" sz="2000">
              <a:effectLst/>
              <a:latin typeface="Times New Roman" panose="02020603050405020304" pitchFamily="18" charset="0"/>
              <a:ea typeface="Times New Roman" panose="02020603050405020304" pitchFamily="18" charset="0"/>
            </a:endParaRPr>
          </a:p>
          <a:p>
            <a:pPr algn="just">
              <a:lnSpc>
                <a:spcPct val="120000"/>
              </a:lnSpc>
              <a:tabLst>
                <a:tab pos="228600" algn="l"/>
              </a:tabLst>
            </a:pPr>
            <a:r>
              <a:rPr lang="vi-VN" sz="2000" b="1">
                <a:solidFill>
                  <a:srgbClr val="0070C0"/>
                </a:solidFill>
                <a:effectLst/>
                <a:latin typeface="Times New Roman" panose="02020603050405020304" pitchFamily="18" charset="0"/>
                <a:ea typeface="Times New Roman" panose="02020603050405020304" pitchFamily="18" charset="0"/>
              </a:rPr>
              <a:t>a. </a:t>
            </a:r>
            <a:r>
              <a:rPr lang="en-VN" sz="2000" b="1">
                <a:solidFill>
                  <a:srgbClr val="0070C0"/>
                </a:solidFill>
                <a:effectLst/>
                <a:latin typeface="Times New Roman" panose="02020603050405020304" pitchFamily="18" charset="0"/>
                <a:ea typeface="Times New Roman" panose="02020603050405020304" pitchFamily="18" charset="0"/>
              </a:rPr>
              <a:t>MỤC TIÊU</a:t>
            </a:r>
            <a:endParaRPr lang="en-VN" sz="2000">
              <a:effectLst/>
              <a:latin typeface="Times New Roman" panose="02020603050405020304" pitchFamily="18" charset="0"/>
              <a:ea typeface="Times New Roman" panose="02020603050405020304" pitchFamily="18" charset="0"/>
            </a:endParaRPr>
          </a:p>
          <a:p>
            <a:pPr algn="just">
              <a:lnSpc>
                <a:spcPct val="120000"/>
              </a:lnSpc>
              <a:tabLst>
                <a:tab pos="228600" algn="l"/>
              </a:tabLst>
            </a:pPr>
            <a:r>
              <a:rPr lang="vi-VN" sz="2000">
                <a:solidFill>
                  <a:srgbClr val="000000"/>
                </a:solidFill>
                <a:effectLst/>
                <a:latin typeface="Times New Roman" panose="02020603050405020304" pitchFamily="18" charset="0"/>
                <a:ea typeface="Times New Roman" panose="02020603050405020304" pitchFamily="18" charset="0"/>
              </a:rPr>
              <a:t>- HS vận dụng kiến thức về thể loại thơ trữ tình để đọc hiểu văn bản </a:t>
            </a:r>
            <a:r>
              <a:rPr lang="vi-VN" sz="2000" i="1">
                <a:solidFill>
                  <a:srgbClr val="000000"/>
                </a:solidFill>
                <a:effectLst/>
                <a:latin typeface="Times New Roman" panose="02020603050405020304" pitchFamily="18" charset="0"/>
                <a:ea typeface="Times New Roman" panose="02020603050405020304" pitchFamily="18" charset="0"/>
              </a:rPr>
              <a:t>Hương Sơn phong cảnh</a:t>
            </a:r>
            <a:r>
              <a:rPr lang="vi-VN" sz="2000">
                <a:solidFill>
                  <a:srgbClr val="000000"/>
                </a:solidFill>
                <a:effectLst/>
                <a:latin typeface="Times New Roman" panose="02020603050405020304" pitchFamily="18" charset="0"/>
                <a:ea typeface="Times New Roman" panose="02020603050405020304" pitchFamily="18" charset="0"/>
              </a:rPr>
              <a:t>, trong đó:</a:t>
            </a:r>
            <a:endParaRPr lang="en-VN" sz="2000">
              <a:effectLst/>
              <a:latin typeface="Times New Roman" panose="02020603050405020304" pitchFamily="18" charset="0"/>
              <a:ea typeface="Times New Roman" panose="02020603050405020304" pitchFamily="18" charset="0"/>
            </a:endParaRPr>
          </a:p>
          <a:p>
            <a:pPr algn="just">
              <a:lnSpc>
                <a:spcPct val="120000"/>
              </a:lnSpc>
              <a:tabLst>
                <a:tab pos="228600" algn="l"/>
              </a:tabLst>
            </a:pPr>
            <a:r>
              <a:rPr lang="vi-VN" sz="2000">
                <a:solidFill>
                  <a:srgbClr val="000000"/>
                </a:solidFill>
                <a:effectLst/>
                <a:latin typeface="Times New Roman" panose="02020603050405020304" pitchFamily="18" charset="0"/>
                <a:ea typeface="Times New Roman" panose="02020603050405020304" pitchFamily="18" charset="0"/>
              </a:rPr>
              <a:t>+</a:t>
            </a:r>
            <a:r>
              <a:rPr lang="vi-VN" sz="2000">
                <a:effectLst/>
                <a:latin typeface="Times New Roman" panose="02020603050405020304" pitchFamily="18" charset="0"/>
                <a:ea typeface="Times New Roman" panose="02020603050405020304" pitchFamily="18" charset="0"/>
              </a:rPr>
              <a:t> </a:t>
            </a:r>
            <a:r>
              <a:rPr lang="vi-VN" sz="2000" b="1">
                <a:effectLst/>
                <a:latin typeface="Times New Roman" panose="02020603050405020304" pitchFamily="18" charset="0"/>
                <a:ea typeface="Times New Roman" panose="02020603050405020304" pitchFamily="18" charset="0"/>
              </a:rPr>
              <a:t>Phân tích </a:t>
            </a:r>
            <a:r>
              <a:rPr lang="vi-VN" sz="2000">
                <a:effectLst/>
                <a:latin typeface="Times New Roman" panose="02020603050405020304" pitchFamily="18" charset="0"/>
                <a:ea typeface="Times New Roman" panose="02020603050405020304" pitchFamily="18" charset="0"/>
              </a:rPr>
              <a:t>và </a:t>
            </a:r>
            <a:r>
              <a:rPr lang="vi-VN" sz="2000" b="1">
                <a:effectLst/>
                <a:latin typeface="Times New Roman" panose="02020603050405020304" pitchFamily="18" charset="0"/>
                <a:ea typeface="Times New Roman" panose="02020603050405020304" pitchFamily="18" charset="0"/>
              </a:rPr>
              <a:t>đánh giá </a:t>
            </a:r>
            <a:r>
              <a:rPr lang="vi-VN" sz="2000">
                <a:effectLst/>
                <a:latin typeface="Times New Roman" panose="02020603050405020304" pitchFamily="18" charset="0"/>
                <a:ea typeface="Times New Roman" panose="02020603050405020304" pitchFamily="18" charset="0"/>
              </a:rPr>
              <a:t>được tình cảm, cảm xúc, cảm hứng chủ đạo mà người viết thể hiện qua văn bản;</a:t>
            </a:r>
            <a:endParaRPr lang="en-VN" sz="2000">
              <a:effectLst/>
              <a:latin typeface="Times New Roman" panose="02020603050405020304" pitchFamily="18" charset="0"/>
              <a:ea typeface="Times New Roman" panose="02020603050405020304" pitchFamily="18" charset="0"/>
            </a:endParaRPr>
          </a:p>
          <a:p>
            <a:pPr algn="just">
              <a:lnSpc>
                <a:spcPct val="120000"/>
              </a:lnSpc>
            </a:pPr>
            <a:r>
              <a:rPr lang="vi-VN" sz="2000">
                <a:effectLst/>
                <a:latin typeface="Times New Roman" panose="02020603050405020304" pitchFamily="18" charset="0"/>
                <a:ea typeface="Times New Roman" panose="02020603050405020304" pitchFamily="18" charset="0"/>
              </a:rPr>
              <a:t>+ </a:t>
            </a:r>
            <a:r>
              <a:rPr lang="vi-VN" sz="2000" b="1">
                <a:effectLst/>
                <a:latin typeface="Times New Roman" panose="02020603050405020304" pitchFamily="18" charset="0"/>
                <a:ea typeface="Times New Roman" panose="02020603050405020304" pitchFamily="18" charset="0"/>
              </a:rPr>
              <a:t>Phân tích </a:t>
            </a:r>
            <a:r>
              <a:rPr lang="vi-VN" sz="2000">
                <a:effectLst/>
                <a:latin typeface="Times New Roman" panose="02020603050405020304" pitchFamily="18" charset="0"/>
                <a:ea typeface="Times New Roman" panose="02020603050405020304" pitchFamily="18" charset="0"/>
              </a:rPr>
              <a:t>và </a:t>
            </a:r>
            <a:r>
              <a:rPr lang="vi-VN" sz="2000" b="1">
                <a:effectLst/>
                <a:latin typeface="Times New Roman" panose="02020603050405020304" pitchFamily="18" charset="0"/>
                <a:ea typeface="Times New Roman" panose="02020603050405020304" pitchFamily="18" charset="0"/>
              </a:rPr>
              <a:t>đánh giá </a:t>
            </a:r>
            <a:r>
              <a:rPr lang="vi-VN" sz="2000">
                <a:effectLst/>
                <a:latin typeface="Times New Roman" panose="02020603050405020304" pitchFamily="18" charset="0"/>
                <a:ea typeface="Times New Roman" panose="02020603050405020304" pitchFamily="18" charset="0"/>
              </a:rPr>
              <a:t>được giá trị thẩm mĩ của một số yếu tố trong thơ như: từ ngữ, hình ảnh, vần, nhịp, đối, chủ thể trữ tình.</a:t>
            </a:r>
            <a:endParaRPr lang="en-VN" sz="2000">
              <a:effectLst/>
              <a:latin typeface="Times New Roman" panose="02020603050405020304" pitchFamily="18" charset="0"/>
              <a:ea typeface="Times New Roman" panose="02020603050405020304" pitchFamily="18" charset="0"/>
            </a:endParaRPr>
          </a:p>
          <a:p>
            <a:pPr algn="just">
              <a:lnSpc>
                <a:spcPct val="120000"/>
              </a:lnSpc>
            </a:pPr>
            <a:r>
              <a:rPr lang="vi-VN" sz="2000">
                <a:solidFill>
                  <a:srgbClr val="000000"/>
                </a:solidFill>
                <a:effectLst/>
                <a:latin typeface="Times New Roman" panose="02020603050405020304" pitchFamily="18" charset="0"/>
                <a:ea typeface="Times New Roman" panose="02020603050405020304" pitchFamily="18" charset="0"/>
              </a:rPr>
              <a:t>+ </a:t>
            </a:r>
            <a:r>
              <a:rPr lang="vi-VN" sz="2000" b="1">
                <a:solidFill>
                  <a:srgbClr val="000000"/>
                </a:solidFill>
                <a:effectLst/>
                <a:latin typeface="Times New Roman" panose="02020603050405020304" pitchFamily="18" charset="0"/>
                <a:ea typeface="Times New Roman" panose="02020603050405020304" pitchFamily="18" charset="0"/>
              </a:rPr>
              <a:t>Nêu được ý nghĩa hay tác động</a:t>
            </a:r>
            <a:r>
              <a:rPr lang="vi-VN" sz="2000">
                <a:solidFill>
                  <a:srgbClr val="000000"/>
                </a:solidFill>
                <a:effectLst/>
                <a:latin typeface="Times New Roman" panose="02020603050405020304" pitchFamily="18" charset="0"/>
                <a:ea typeface="Times New Roman" panose="02020603050405020304" pitchFamily="18" charset="0"/>
              </a:rPr>
              <a:t> của tác phẩm văn học đối với quan niệm, cách nhìn, cách nghĩ và tình cảm của người đọc; thể hiện được cảm xúc và sự đánh giá của cá nhân về tác phẩm.</a:t>
            </a:r>
            <a:endParaRPr lang="en-VN" sz="2000">
              <a:effectLst/>
              <a:latin typeface="Times New Roman" panose="02020603050405020304" pitchFamily="18" charset="0"/>
              <a:ea typeface="Times New Roman" panose="02020603050405020304" pitchFamily="18" charset="0"/>
            </a:endParaRPr>
          </a:p>
          <a:p>
            <a:pPr algn="just">
              <a:lnSpc>
                <a:spcPct val="120000"/>
              </a:lnSpc>
            </a:pPr>
            <a:r>
              <a:rPr lang="vi-VN" sz="2000">
                <a:solidFill>
                  <a:srgbClr val="000000"/>
                </a:solidFill>
                <a:effectLst/>
                <a:latin typeface="Times New Roman" panose="02020603050405020304" pitchFamily="18" charset="0"/>
                <a:ea typeface="Times New Roman" panose="02020603050405020304" pitchFamily="18" charset="0"/>
              </a:rPr>
              <a:t>+ Rèn luyện kĩ năng </a:t>
            </a:r>
            <a:r>
              <a:rPr lang="vi-VN" sz="2000" b="1" i="1">
                <a:solidFill>
                  <a:srgbClr val="000000"/>
                </a:solidFill>
                <a:effectLst/>
                <a:latin typeface="Times New Roman" panose="02020603050405020304" pitchFamily="18" charset="0"/>
                <a:ea typeface="Times New Roman" panose="02020603050405020304" pitchFamily="18" charset="0"/>
              </a:rPr>
              <a:t>đọc quét </a:t>
            </a:r>
            <a:r>
              <a:rPr lang="vi-VN" sz="2000">
                <a:solidFill>
                  <a:srgbClr val="000000"/>
                </a:solidFill>
                <a:effectLst/>
                <a:latin typeface="Times New Roman" panose="02020603050405020304" pitchFamily="18" charset="0"/>
                <a:ea typeface="Times New Roman" panose="02020603050405020304" pitchFamily="18" charset="0"/>
              </a:rPr>
              <a:t>và </a:t>
            </a:r>
            <a:r>
              <a:rPr lang="vi-VN" sz="2000" b="1" i="1">
                <a:solidFill>
                  <a:srgbClr val="000000"/>
                </a:solidFill>
                <a:effectLst/>
                <a:latin typeface="Times New Roman" panose="02020603050405020304" pitchFamily="18" charset="0"/>
                <a:ea typeface="Times New Roman" panose="02020603050405020304" pitchFamily="18" charset="0"/>
              </a:rPr>
              <a:t>đọc tưởng tượng</a:t>
            </a:r>
            <a:r>
              <a:rPr lang="vi-VN" sz="2000">
                <a:solidFill>
                  <a:srgbClr val="000000"/>
                </a:solidFill>
                <a:effectLst/>
                <a:latin typeface="Times New Roman" panose="02020603050405020304" pitchFamily="18" charset="0"/>
                <a:ea typeface="Times New Roman" panose="02020603050405020304" pitchFamily="18" charset="0"/>
              </a:rPr>
              <a:t>.</a:t>
            </a:r>
          </a:p>
          <a:p>
            <a:pPr algn="just">
              <a:lnSpc>
                <a:spcPct val="120000"/>
              </a:lnSpc>
            </a:pPr>
            <a:r>
              <a:rPr lang="vi-VN" sz="2000">
                <a:effectLst/>
                <a:latin typeface="Times New Roman" panose="02020603050405020304" pitchFamily="18" charset="0"/>
                <a:ea typeface="Times New Roman" panose="02020603050405020304" pitchFamily="18" charset="0"/>
              </a:rPr>
              <a:t>- Giao tiếp hợp tác, tự học tự chủ, giải quyết vấn đề và sáng tạo.</a:t>
            </a:r>
            <a:endParaRPr lang="en-VN" sz="20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887572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6" name="TextBox 5">
            <a:extLst>
              <a:ext uri="{FF2B5EF4-FFF2-40B4-BE49-F238E27FC236}">
                <a16:creationId xmlns:a16="http://schemas.microsoft.com/office/drawing/2014/main" id="{B4EC34A0-FB90-7FD6-0561-7B4D5DF7DBD6}"/>
              </a:ext>
            </a:extLst>
          </p:cNvPr>
          <p:cNvSpPr txBox="1"/>
          <p:nvPr/>
        </p:nvSpPr>
        <p:spPr>
          <a:xfrm>
            <a:off x="247649" y="184341"/>
            <a:ext cx="8639175" cy="4324261"/>
          </a:xfrm>
          <a:prstGeom prst="rect">
            <a:avLst/>
          </a:prstGeom>
          <a:noFill/>
        </p:spPr>
        <p:txBody>
          <a:bodyPr wrap="square">
            <a:spAutoFit/>
          </a:bodyPr>
          <a:lstStyle/>
          <a:p>
            <a:pPr algn="just">
              <a:lnSpc>
                <a:spcPct val="120000"/>
              </a:lnSpc>
              <a:tabLst>
                <a:tab pos="228600" algn="l"/>
              </a:tabLst>
            </a:pPr>
            <a:r>
              <a:rPr lang="vi-VN" sz="2100" b="1">
                <a:solidFill>
                  <a:srgbClr val="0070C0"/>
                </a:solidFill>
                <a:effectLst/>
                <a:latin typeface="Times New Roman" panose="02020603050405020304" pitchFamily="18" charset="0"/>
                <a:ea typeface="Times New Roman" panose="02020603050405020304" pitchFamily="18" charset="0"/>
              </a:rPr>
              <a:t>b. TỔ CHỨC THỰC HIỆN</a:t>
            </a:r>
            <a:endParaRPr lang="en-VN" sz="2100">
              <a:effectLst/>
              <a:latin typeface="Times New Roman" panose="02020603050405020304" pitchFamily="18" charset="0"/>
              <a:ea typeface="Times New Roman" panose="02020603050405020304" pitchFamily="18" charset="0"/>
            </a:endParaRPr>
          </a:p>
          <a:p>
            <a:pPr algn="just">
              <a:lnSpc>
                <a:spcPct val="120000"/>
              </a:lnSpc>
            </a:pPr>
            <a:r>
              <a:rPr lang="vi-VN" sz="2100" b="1">
                <a:solidFill>
                  <a:srgbClr val="0070C0"/>
                </a:solidFill>
                <a:effectLst/>
                <a:latin typeface="Times New Roman" panose="02020603050405020304" pitchFamily="18" charset="0"/>
                <a:ea typeface="Times New Roman" panose="02020603050405020304" pitchFamily="18" charset="0"/>
              </a:rPr>
              <a:t>2.1. Trước khi đọc:</a:t>
            </a:r>
            <a:endParaRPr lang="en-VN" sz="2100">
              <a:effectLst/>
              <a:latin typeface="Times New Roman" panose="02020603050405020304" pitchFamily="18" charset="0"/>
              <a:ea typeface="Times New Roman" panose="02020603050405020304" pitchFamily="18" charset="0"/>
            </a:endParaRPr>
          </a:p>
          <a:p>
            <a:pPr algn="just">
              <a:lnSpc>
                <a:spcPct val="120000"/>
              </a:lnSpc>
            </a:pPr>
            <a:r>
              <a:rPr lang="vi-VN" sz="2100" b="1" i="1">
                <a:solidFill>
                  <a:srgbClr val="000000"/>
                </a:solidFill>
                <a:effectLst/>
                <a:latin typeface="Times New Roman" panose="02020603050405020304" pitchFamily="18" charset="0"/>
                <a:ea typeface="Times New Roman" panose="02020603050405020304" pitchFamily="18" charset="0"/>
              </a:rPr>
              <a:t>* Chuyển giao nhiệm vụ:</a:t>
            </a:r>
            <a:endParaRPr lang="en-VN" sz="2100">
              <a:effectLst/>
              <a:latin typeface="Times New Roman" panose="02020603050405020304" pitchFamily="18" charset="0"/>
              <a:ea typeface="Times New Roman" panose="02020603050405020304" pitchFamily="18" charset="0"/>
            </a:endParaRPr>
          </a:p>
          <a:p>
            <a:pPr algn="just">
              <a:lnSpc>
                <a:spcPct val="120000"/>
              </a:lnSpc>
            </a:pPr>
            <a:r>
              <a:rPr lang="vi-VN" sz="2100">
                <a:solidFill>
                  <a:srgbClr val="000000"/>
                </a:solidFill>
                <a:effectLst/>
                <a:latin typeface="Times New Roman" panose="02020603050405020304" pitchFamily="18" charset="0"/>
                <a:ea typeface="Times New Roman" panose="02020603050405020304" pitchFamily="18" charset="0"/>
              </a:rPr>
              <a:t>- GV hỏi HS: </a:t>
            </a:r>
            <a:r>
              <a:rPr lang="vi-VN" sz="2100" i="1">
                <a:solidFill>
                  <a:srgbClr val="002060"/>
                </a:solidFill>
                <a:effectLst/>
                <a:latin typeface="Times New Roman" panose="02020603050405020304" pitchFamily="18" charset="0"/>
                <a:ea typeface="Times New Roman" panose="02020603050405020304" pitchFamily="18" charset="0"/>
              </a:rPr>
              <a:t>Trong lớp chúng ta, có ai đã từng đến tham quan Hương Sơn? Nếu đã đến rồi, em hãy chia sẻ ngắn gọn trong khoảng 1 phút cảm nhận của em về phong cảnh nơi đó. Nếu chưa, em hãy quan sát hình ảnh Hương Sơn trong SGK trang 65 kết hợp một số hình ảnh Hương Sơn trên màn chiếu, từ đó cho biết cảm nhận ban đầu của em về phong cảnh Hương Sơn. Với những trải nghiệm đó, em dự đoán bài thơ “Hương Sơn phong cảnh” sẽ viết về điều gì?</a:t>
            </a:r>
            <a:endParaRPr lang="en-VN" sz="2100">
              <a:solidFill>
                <a:srgbClr val="002060"/>
              </a:solidFill>
              <a:effectLst/>
              <a:latin typeface="Times New Roman" panose="02020603050405020304" pitchFamily="18" charset="0"/>
              <a:ea typeface="Times New Roman" panose="02020603050405020304" pitchFamily="18" charset="0"/>
            </a:endParaRPr>
          </a:p>
          <a:p>
            <a:pPr algn="just">
              <a:lnSpc>
                <a:spcPct val="120000"/>
              </a:lnSpc>
            </a:pPr>
            <a:r>
              <a:rPr lang="vi-VN" sz="2100" b="1" i="1">
                <a:solidFill>
                  <a:srgbClr val="000000"/>
                </a:solidFill>
                <a:effectLst/>
                <a:latin typeface="Times New Roman" panose="02020603050405020304" pitchFamily="18" charset="0"/>
                <a:ea typeface="Times New Roman" panose="02020603050405020304" pitchFamily="18" charset="0"/>
              </a:rPr>
              <a:t>* Thực hiện nhiệm vụ: </a:t>
            </a:r>
            <a:r>
              <a:rPr lang="vi-VN" sz="2100">
                <a:solidFill>
                  <a:srgbClr val="000000"/>
                </a:solidFill>
                <a:effectLst/>
                <a:latin typeface="Times New Roman" panose="02020603050405020304" pitchFamily="18" charset="0"/>
                <a:ea typeface="Times New Roman" panose="02020603050405020304" pitchFamily="18" charset="0"/>
              </a:rPr>
              <a:t>HS thực hành cá nhân, ghi chú nhanh một vài từ khoá để cụ thể hoá trải nghiệm của bản thân.</a:t>
            </a:r>
            <a:endParaRPr lang="en-VN" sz="21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128139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6" name="TextBox 5">
            <a:extLst>
              <a:ext uri="{FF2B5EF4-FFF2-40B4-BE49-F238E27FC236}">
                <a16:creationId xmlns:a16="http://schemas.microsoft.com/office/drawing/2014/main" id="{B4EC34A0-FB90-7FD6-0561-7B4D5DF7DBD6}"/>
              </a:ext>
            </a:extLst>
          </p:cNvPr>
          <p:cNvSpPr txBox="1"/>
          <p:nvPr/>
        </p:nvSpPr>
        <p:spPr>
          <a:xfrm>
            <a:off x="247649" y="184341"/>
            <a:ext cx="8639175" cy="4525854"/>
          </a:xfrm>
          <a:prstGeom prst="rect">
            <a:avLst/>
          </a:prstGeom>
          <a:noFill/>
        </p:spPr>
        <p:txBody>
          <a:bodyPr wrap="square">
            <a:spAutoFit/>
          </a:bodyPr>
          <a:lstStyle/>
          <a:p>
            <a:pPr algn="just">
              <a:lnSpc>
                <a:spcPct val="120000"/>
              </a:lnSpc>
              <a:tabLst>
                <a:tab pos="228600" algn="l"/>
              </a:tabLst>
            </a:pPr>
            <a:r>
              <a:rPr lang="vi-VN" sz="2200" b="1">
                <a:solidFill>
                  <a:srgbClr val="0070C0"/>
                </a:solidFill>
                <a:effectLst/>
                <a:latin typeface="Times New Roman" panose="02020603050405020304" pitchFamily="18" charset="0"/>
                <a:ea typeface="Times New Roman" panose="02020603050405020304" pitchFamily="18" charset="0"/>
              </a:rPr>
              <a:t>b. TỔ CHỨC THỰC HIỆN</a:t>
            </a:r>
            <a:endParaRPr lang="en-VN" sz="2200">
              <a:effectLst/>
              <a:latin typeface="Times New Roman" panose="02020603050405020304" pitchFamily="18" charset="0"/>
              <a:ea typeface="Times New Roman" panose="02020603050405020304" pitchFamily="18" charset="0"/>
            </a:endParaRPr>
          </a:p>
          <a:p>
            <a:pPr algn="just">
              <a:lnSpc>
                <a:spcPct val="120000"/>
              </a:lnSpc>
            </a:pPr>
            <a:r>
              <a:rPr lang="vi-VN" sz="2200" b="1">
                <a:solidFill>
                  <a:srgbClr val="0070C0"/>
                </a:solidFill>
                <a:effectLst/>
                <a:latin typeface="Times New Roman" panose="02020603050405020304" pitchFamily="18" charset="0"/>
                <a:ea typeface="Times New Roman" panose="02020603050405020304" pitchFamily="18" charset="0"/>
              </a:rPr>
              <a:t>2.1. Trước khi đọc:</a:t>
            </a:r>
            <a:endParaRPr lang="en-VN" sz="2200">
              <a:effectLst/>
              <a:latin typeface="Times New Roman" panose="02020603050405020304" pitchFamily="18" charset="0"/>
              <a:ea typeface="Times New Roman" panose="02020603050405020304" pitchFamily="18" charset="0"/>
            </a:endParaRPr>
          </a:p>
          <a:p>
            <a:pPr algn="just">
              <a:lnSpc>
                <a:spcPct val="120000"/>
              </a:lnSpc>
            </a:pPr>
            <a:r>
              <a:rPr lang="vi-VN" sz="2200" b="1" i="1">
                <a:solidFill>
                  <a:srgbClr val="000000"/>
                </a:solidFill>
                <a:effectLst/>
                <a:latin typeface="Times New Roman" panose="02020603050405020304" pitchFamily="18" charset="0"/>
                <a:ea typeface="Times New Roman" panose="02020603050405020304" pitchFamily="18" charset="0"/>
              </a:rPr>
              <a:t>* Báo cáo kết quả:</a:t>
            </a:r>
            <a:endParaRPr lang="en-VN" sz="2200">
              <a:effectLst/>
              <a:latin typeface="Times New Roman" panose="02020603050405020304" pitchFamily="18" charset="0"/>
              <a:ea typeface="Times New Roman" panose="02020603050405020304" pitchFamily="18" charset="0"/>
            </a:endParaRPr>
          </a:p>
          <a:p>
            <a:pPr algn="just">
              <a:lnSpc>
                <a:spcPct val="120000"/>
              </a:lnSpc>
            </a:pPr>
            <a:r>
              <a:rPr lang="vi-VN" sz="2200">
                <a:solidFill>
                  <a:srgbClr val="000000"/>
                </a:solidFill>
                <a:effectLst/>
                <a:latin typeface="Times New Roman" panose="02020603050405020304" pitchFamily="18" charset="0"/>
                <a:ea typeface="Times New Roman" panose="02020603050405020304" pitchFamily="18" charset="0"/>
              </a:rPr>
              <a:t>- HS chia sẻ trải nghiệm cùng lớp. </a:t>
            </a:r>
            <a:endParaRPr lang="en-VN" sz="2200">
              <a:effectLst/>
              <a:latin typeface="Times New Roman" panose="02020603050405020304" pitchFamily="18" charset="0"/>
              <a:ea typeface="Times New Roman" panose="02020603050405020304" pitchFamily="18" charset="0"/>
            </a:endParaRPr>
          </a:p>
          <a:p>
            <a:pPr algn="just">
              <a:lnSpc>
                <a:spcPct val="120000"/>
              </a:lnSpc>
            </a:pPr>
            <a:r>
              <a:rPr lang="vi-VN" sz="2200">
                <a:solidFill>
                  <a:srgbClr val="000000"/>
                </a:solidFill>
                <a:effectLst/>
                <a:latin typeface="Times New Roman" panose="02020603050405020304" pitchFamily="18" charset="0"/>
                <a:ea typeface="Times New Roman" panose="02020603050405020304" pitchFamily="18" charset="0"/>
              </a:rPr>
              <a:t>- Đối với yêu cầu dự đoán, HS chia sẻ dự đoán và cùng trao đổi với các bạn trong lớp.</a:t>
            </a:r>
            <a:endParaRPr lang="en-VN" sz="2200">
              <a:effectLst/>
              <a:latin typeface="Times New Roman" panose="02020603050405020304" pitchFamily="18" charset="0"/>
              <a:ea typeface="Times New Roman" panose="02020603050405020304" pitchFamily="18" charset="0"/>
            </a:endParaRPr>
          </a:p>
          <a:p>
            <a:pPr algn="just">
              <a:lnSpc>
                <a:spcPct val="120000"/>
              </a:lnSpc>
            </a:pPr>
            <a:r>
              <a:rPr lang="vi-VN" sz="2200" b="1" i="1">
                <a:solidFill>
                  <a:srgbClr val="000000"/>
                </a:solidFill>
                <a:effectLst/>
                <a:latin typeface="Times New Roman" panose="02020603050405020304" pitchFamily="18" charset="0"/>
                <a:ea typeface="Times New Roman" panose="02020603050405020304" pitchFamily="18" charset="0"/>
              </a:rPr>
              <a:t>* Kết luận, nhận định:</a:t>
            </a:r>
            <a:endParaRPr lang="en-VN" sz="2200">
              <a:effectLst/>
              <a:latin typeface="Times New Roman" panose="02020603050405020304" pitchFamily="18" charset="0"/>
              <a:ea typeface="Times New Roman" panose="02020603050405020304" pitchFamily="18" charset="0"/>
            </a:endParaRPr>
          </a:p>
          <a:p>
            <a:pPr algn="just">
              <a:lnSpc>
                <a:spcPct val="120000"/>
              </a:lnSpc>
            </a:pPr>
            <a:r>
              <a:rPr lang="vi-VN" sz="2200">
                <a:solidFill>
                  <a:srgbClr val="000000"/>
                </a:solidFill>
                <a:effectLst/>
                <a:latin typeface="Times New Roman" panose="02020603050405020304" pitchFamily="18" charset="0"/>
                <a:ea typeface="Times New Roman" panose="02020603050405020304" pitchFamily="18" charset="0"/>
              </a:rPr>
              <a:t>- GV nhận xét kết quả làm việc của HS.</a:t>
            </a:r>
            <a:endParaRPr lang="en-VN" sz="2200">
              <a:effectLst/>
              <a:latin typeface="Times New Roman" panose="02020603050405020304" pitchFamily="18" charset="0"/>
              <a:ea typeface="Times New Roman" panose="02020603050405020304" pitchFamily="18" charset="0"/>
            </a:endParaRPr>
          </a:p>
          <a:p>
            <a:pPr algn="just">
              <a:lnSpc>
                <a:spcPct val="120000"/>
              </a:lnSpc>
            </a:pPr>
            <a:r>
              <a:rPr lang="vi-VN" sz="2200">
                <a:solidFill>
                  <a:srgbClr val="000000"/>
                </a:solidFill>
                <a:effectLst/>
                <a:latin typeface="Times New Roman" panose="02020603050405020304" pitchFamily="18" charset="0"/>
                <a:ea typeface="Times New Roman" panose="02020603050405020304" pitchFamily="18" charset="0"/>
              </a:rPr>
              <a:t>- GV chia sẻ dự đoán của mình đến HS và gợi dẫn: </a:t>
            </a:r>
            <a:r>
              <a:rPr lang="vi-VN" sz="2200" i="1">
                <a:solidFill>
                  <a:srgbClr val="000000"/>
                </a:solidFill>
                <a:effectLst/>
                <a:latin typeface="Times New Roman" panose="02020603050405020304" pitchFamily="18" charset="0"/>
                <a:ea typeface="Times New Roman" panose="02020603050405020304" pitchFamily="18" charset="0"/>
              </a:rPr>
              <a:t>Để kiểm chứng xem những hình dung, dự đoán về Hương Sơn và về bài thơ “Hương Sơn phong cảnh” có đúng không, chúng ta sẽ cùng nhau đọc tác phẩm nhé!</a:t>
            </a:r>
            <a:endParaRPr lang="en-VN" sz="22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51202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41"/>
          <p:cNvSpPr txBox="1">
            <a:spLocks noGrp="1"/>
          </p:cNvSpPr>
          <p:nvPr>
            <p:ph type="title"/>
          </p:nvPr>
        </p:nvSpPr>
        <p:spPr>
          <a:xfrm>
            <a:off x="720000" y="151514"/>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a:solidFill>
                  <a:srgbClr val="FF0000"/>
                </a:solidFill>
              </a:rPr>
              <a:t>I. MỤC TIÊU BÀI DẠY</a:t>
            </a:r>
            <a:endParaRPr sz="3600">
              <a:solidFill>
                <a:srgbClr val="FF0000"/>
              </a:solidFill>
            </a:endParaRPr>
          </a:p>
        </p:txBody>
      </p:sp>
      <p:sp>
        <p:nvSpPr>
          <p:cNvPr id="4" name="TextBox 3">
            <a:extLst>
              <a:ext uri="{FF2B5EF4-FFF2-40B4-BE49-F238E27FC236}">
                <a16:creationId xmlns:a16="http://schemas.microsoft.com/office/drawing/2014/main" id="{53631BB5-81BC-A296-9543-A1D5FB855C27}"/>
              </a:ext>
            </a:extLst>
          </p:cNvPr>
          <p:cNvSpPr txBox="1"/>
          <p:nvPr/>
        </p:nvSpPr>
        <p:spPr>
          <a:xfrm>
            <a:off x="289978" y="724214"/>
            <a:ext cx="8605666" cy="3930884"/>
          </a:xfrm>
          <a:prstGeom prst="rect">
            <a:avLst/>
          </a:prstGeom>
          <a:noFill/>
        </p:spPr>
        <p:txBody>
          <a:bodyPr wrap="square">
            <a:spAutoFit/>
          </a:bodyPr>
          <a:lstStyle/>
          <a:p>
            <a:pPr algn="just">
              <a:lnSpc>
                <a:spcPct val="120000"/>
              </a:lnSpc>
            </a:pPr>
            <a:r>
              <a:rPr lang="vi-VN" sz="1800" b="1">
                <a:solidFill>
                  <a:srgbClr val="FF0000"/>
                </a:solidFill>
                <a:effectLst/>
                <a:latin typeface="Times New Roman" panose="02020603050405020304" pitchFamily="18" charset="0"/>
                <a:ea typeface="Times New Roman" panose="02020603050405020304" pitchFamily="18" charset="0"/>
              </a:rPr>
              <a:t>1</a:t>
            </a:r>
            <a:r>
              <a:rPr lang="en-VN" sz="1800" b="1">
                <a:solidFill>
                  <a:srgbClr val="FF0000"/>
                </a:solidFill>
                <a:effectLst/>
                <a:latin typeface="Times New Roman" panose="02020603050405020304" pitchFamily="18" charset="0"/>
                <a:ea typeface="Times New Roman" panose="02020603050405020304" pitchFamily="18" charset="0"/>
              </a:rPr>
              <a:t>. </a:t>
            </a:r>
            <a:r>
              <a:rPr lang="vi-VN" sz="1800" b="1">
                <a:solidFill>
                  <a:srgbClr val="FF0000"/>
                </a:solidFill>
                <a:effectLst/>
                <a:latin typeface="Times New Roman" panose="02020603050405020304" pitchFamily="18" charset="0"/>
                <a:ea typeface="Times New Roman" panose="02020603050405020304" pitchFamily="18" charset="0"/>
              </a:rPr>
              <a:t>N</a:t>
            </a:r>
            <a:r>
              <a:rPr lang="en-VN" sz="1800" b="1">
                <a:solidFill>
                  <a:srgbClr val="FF0000"/>
                </a:solidFill>
                <a:effectLst/>
                <a:latin typeface="Times New Roman" panose="02020603050405020304" pitchFamily="18" charset="0"/>
                <a:ea typeface="Times New Roman" panose="02020603050405020304" pitchFamily="18" charset="0"/>
              </a:rPr>
              <a:t>ăng lực </a:t>
            </a:r>
            <a:endParaRPr lang="en-VN" sz="1800">
              <a:solidFill>
                <a:srgbClr val="FF0000"/>
              </a:solidFill>
              <a:effectLst/>
              <a:latin typeface="Times New Roman" panose="02020603050405020304" pitchFamily="18" charset="0"/>
              <a:ea typeface="Times New Roman" panose="02020603050405020304" pitchFamily="18" charset="0"/>
            </a:endParaRPr>
          </a:p>
          <a:p>
            <a:pPr algn="just">
              <a:lnSpc>
                <a:spcPct val="120000"/>
              </a:lnSpc>
            </a:pPr>
            <a:r>
              <a:rPr lang="vi-VN" sz="1800" b="1">
                <a:solidFill>
                  <a:srgbClr val="FF0000"/>
                </a:solidFill>
                <a:effectLst/>
                <a:latin typeface="Times New Roman" panose="02020603050405020304" pitchFamily="18" charset="0"/>
                <a:ea typeface="Times New Roman" panose="02020603050405020304" pitchFamily="18" charset="0"/>
              </a:rPr>
              <a:t>1</a:t>
            </a:r>
            <a:r>
              <a:rPr lang="en-VN" sz="1800" b="1">
                <a:solidFill>
                  <a:srgbClr val="FF0000"/>
                </a:solidFill>
                <a:effectLst/>
                <a:latin typeface="Times New Roman" panose="02020603050405020304" pitchFamily="18" charset="0"/>
                <a:ea typeface="Times New Roman" panose="02020603050405020304" pitchFamily="18" charset="0"/>
              </a:rPr>
              <a:t>.1. Năng lực chung</a:t>
            </a:r>
            <a:endParaRPr lang="en-VN" sz="1800">
              <a:solidFill>
                <a:srgbClr val="FF0000"/>
              </a:solidFill>
              <a:effectLst/>
              <a:latin typeface="Times New Roman" panose="02020603050405020304" pitchFamily="18" charset="0"/>
              <a:ea typeface="Times New Roman" panose="02020603050405020304" pitchFamily="18" charset="0"/>
            </a:endParaRPr>
          </a:p>
          <a:p>
            <a:pPr algn="just">
              <a:lnSpc>
                <a:spcPct val="120000"/>
              </a:lnSpc>
            </a:pPr>
            <a:r>
              <a:rPr lang="en-VN" sz="1800">
                <a:solidFill>
                  <a:srgbClr val="000000"/>
                </a:solidFill>
                <a:effectLst/>
                <a:latin typeface="Times New Roman" panose="02020603050405020304" pitchFamily="18" charset="0"/>
                <a:ea typeface="Times New Roman" panose="02020603050405020304" pitchFamily="18" charset="0"/>
              </a:rPr>
              <a:t>- Tự học</a:t>
            </a:r>
            <a:r>
              <a:rPr lang="vi-VN" sz="1800">
                <a:solidFill>
                  <a:srgbClr val="000000"/>
                </a:solidFill>
                <a:effectLst/>
                <a:latin typeface="Times New Roman" panose="02020603050405020304" pitchFamily="18" charset="0"/>
                <a:ea typeface="Times New Roman" panose="02020603050405020304" pitchFamily="18" charset="0"/>
              </a:rPr>
              <a:t>, tự chủ.</a:t>
            </a:r>
            <a:endParaRPr lang="en-VN" sz="1800">
              <a:effectLst/>
              <a:latin typeface="Times New Roman" panose="02020603050405020304" pitchFamily="18" charset="0"/>
              <a:ea typeface="Times New Roman" panose="02020603050405020304" pitchFamily="18" charset="0"/>
            </a:endParaRPr>
          </a:p>
          <a:p>
            <a:pPr algn="just">
              <a:lnSpc>
                <a:spcPct val="115000"/>
              </a:lnSpc>
            </a:pPr>
            <a:r>
              <a:rPr lang="en-VN" sz="1800">
                <a:solidFill>
                  <a:srgbClr val="000000"/>
                </a:solidFill>
                <a:effectLst/>
                <a:latin typeface="Times New Roman" panose="02020603050405020304" pitchFamily="18" charset="0"/>
                <a:ea typeface="Times New Roman" panose="02020603050405020304" pitchFamily="18" charset="0"/>
              </a:rPr>
              <a:t>- Giao tiếp, hợp tác.</a:t>
            </a:r>
            <a:endParaRPr lang="en-VN" sz="1800">
              <a:effectLst/>
              <a:latin typeface="Times New Roman" panose="02020603050405020304" pitchFamily="18" charset="0"/>
              <a:ea typeface="Times New Roman" panose="02020603050405020304" pitchFamily="18" charset="0"/>
            </a:endParaRPr>
          </a:p>
          <a:p>
            <a:pPr algn="just">
              <a:lnSpc>
                <a:spcPct val="115000"/>
              </a:lnSpc>
            </a:pPr>
            <a:r>
              <a:rPr lang="en-VN" sz="1800">
                <a:solidFill>
                  <a:srgbClr val="000000"/>
                </a:solidFill>
                <a:effectLst/>
                <a:latin typeface="Times New Roman" panose="02020603050405020304" pitchFamily="18" charset="0"/>
                <a:ea typeface="Times New Roman" panose="02020603050405020304" pitchFamily="18" charset="0"/>
              </a:rPr>
              <a:t>- Giải quyết vấn đề, sáng tạo</a:t>
            </a:r>
            <a:r>
              <a:rPr lang="vi-VN" sz="1800">
                <a:solidFill>
                  <a:srgbClr val="000000"/>
                </a:solidFill>
                <a:effectLst/>
                <a:latin typeface="Times New Roman" panose="02020603050405020304" pitchFamily="18" charset="0"/>
                <a:ea typeface="Times New Roman" panose="02020603050405020304" pitchFamily="18" charset="0"/>
              </a:rPr>
              <a:t>.</a:t>
            </a:r>
            <a:endParaRPr lang="en-VN" sz="1800">
              <a:effectLst/>
              <a:latin typeface="Times New Roman" panose="02020603050405020304" pitchFamily="18" charset="0"/>
              <a:ea typeface="Times New Roman" panose="02020603050405020304" pitchFamily="18" charset="0"/>
            </a:endParaRPr>
          </a:p>
          <a:p>
            <a:pPr algn="just">
              <a:lnSpc>
                <a:spcPct val="115000"/>
              </a:lnSpc>
            </a:pPr>
            <a:r>
              <a:rPr lang="vi-VN" sz="1800" b="1">
                <a:solidFill>
                  <a:srgbClr val="FF0000"/>
                </a:solidFill>
                <a:latin typeface="Times New Roman" panose="02020603050405020304" pitchFamily="18" charset="0"/>
                <a:ea typeface="Times New Roman" panose="02020603050405020304" pitchFamily="18" charset="0"/>
              </a:rPr>
              <a:t>1</a:t>
            </a:r>
            <a:r>
              <a:rPr lang="en-VN" sz="1800" b="1">
                <a:solidFill>
                  <a:srgbClr val="FF0000"/>
                </a:solidFill>
                <a:latin typeface="Times New Roman" panose="02020603050405020304" pitchFamily="18" charset="0"/>
                <a:ea typeface="Times New Roman" panose="02020603050405020304" pitchFamily="18" charset="0"/>
              </a:rPr>
              <a:t>.2. Năng lực đặc thù</a:t>
            </a:r>
            <a:endParaRPr lang="en-VN" sz="1800">
              <a:solidFill>
                <a:srgbClr val="FF0000"/>
              </a:solidFill>
              <a:latin typeface="Times New Roman" panose="02020603050405020304" pitchFamily="18" charset="0"/>
              <a:ea typeface="Times New Roman" panose="02020603050405020304" pitchFamily="18" charset="0"/>
            </a:endParaRPr>
          </a:p>
          <a:p>
            <a:pPr algn="just">
              <a:lnSpc>
                <a:spcPct val="115000"/>
              </a:lnSpc>
            </a:pPr>
            <a:r>
              <a:rPr lang="vi-VN" sz="1800" b="1">
                <a:solidFill>
                  <a:srgbClr val="FF0000"/>
                </a:solidFill>
                <a:latin typeface="Times New Roman" panose="02020603050405020304" pitchFamily="18" charset="0"/>
                <a:ea typeface="Times New Roman" panose="02020603050405020304" pitchFamily="18" charset="0"/>
              </a:rPr>
              <a:t>1</a:t>
            </a:r>
            <a:r>
              <a:rPr lang="en-VN" sz="1800" b="1">
                <a:solidFill>
                  <a:srgbClr val="FF0000"/>
                </a:solidFill>
                <a:latin typeface="Times New Roman" panose="02020603050405020304" pitchFamily="18" charset="0"/>
                <a:ea typeface="Times New Roman" panose="02020603050405020304" pitchFamily="18" charset="0"/>
              </a:rPr>
              <a:t>.2.1.</a:t>
            </a:r>
            <a:r>
              <a:rPr lang="en-VN" sz="1800" i="1">
                <a:solidFill>
                  <a:srgbClr val="FF0000"/>
                </a:solidFill>
                <a:latin typeface="Times New Roman" panose="02020603050405020304" pitchFamily="18" charset="0"/>
                <a:ea typeface="Times New Roman" panose="02020603050405020304" pitchFamily="18" charset="0"/>
              </a:rPr>
              <a:t> </a:t>
            </a:r>
            <a:r>
              <a:rPr lang="en-VN" sz="1800" b="1" i="1">
                <a:solidFill>
                  <a:srgbClr val="FF0000"/>
                </a:solidFill>
                <a:latin typeface="Times New Roman" panose="02020603050405020304" pitchFamily="18" charset="0"/>
                <a:ea typeface="Times New Roman" panose="02020603050405020304" pitchFamily="18" charset="0"/>
              </a:rPr>
              <a:t>Đọc hiểu nội dung</a:t>
            </a:r>
            <a:endParaRPr lang="en-VN" sz="1800">
              <a:solidFill>
                <a:srgbClr val="FF0000"/>
              </a:solidFill>
              <a:latin typeface="Times New Roman" panose="02020603050405020304" pitchFamily="18" charset="0"/>
              <a:ea typeface="Times New Roman" panose="02020603050405020304" pitchFamily="18" charset="0"/>
            </a:endParaRPr>
          </a:p>
          <a:p>
            <a:pPr algn="just">
              <a:lnSpc>
                <a:spcPct val="115000"/>
              </a:lnSpc>
            </a:pPr>
            <a:r>
              <a:rPr lang="vi-VN" sz="1800">
                <a:latin typeface="Times New Roman" panose="02020603050405020304" pitchFamily="18" charset="0"/>
                <a:ea typeface="Times New Roman" panose="02020603050405020304" pitchFamily="18" charset="0"/>
              </a:rPr>
              <a:t>- </a:t>
            </a:r>
            <a:r>
              <a:rPr lang="vi-VN" sz="1800" b="1">
                <a:latin typeface="Times New Roman" panose="02020603050405020304" pitchFamily="18" charset="0"/>
                <a:ea typeface="Times New Roman" panose="02020603050405020304" pitchFamily="18" charset="0"/>
              </a:rPr>
              <a:t>Phân tích </a:t>
            </a:r>
            <a:r>
              <a:rPr lang="vi-VN" sz="1800">
                <a:latin typeface="Times New Roman" panose="02020603050405020304" pitchFamily="18" charset="0"/>
                <a:ea typeface="Times New Roman" panose="02020603050405020304" pitchFamily="18" charset="0"/>
              </a:rPr>
              <a:t>và </a:t>
            </a:r>
            <a:r>
              <a:rPr lang="vi-VN" sz="1800" b="1">
                <a:latin typeface="Times New Roman" panose="02020603050405020304" pitchFamily="18" charset="0"/>
                <a:ea typeface="Times New Roman" panose="02020603050405020304" pitchFamily="18" charset="0"/>
              </a:rPr>
              <a:t>đánh giá </a:t>
            </a:r>
            <a:r>
              <a:rPr lang="vi-VN" sz="1800">
                <a:latin typeface="Times New Roman" panose="02020603050405020304" pitchFamily="18" charset="0"/>
                <a:ea typeface="Times New Roman" panose="02020603050405020304" pitchFamily="18" charset="0"/>
              </a:rPr>
              <a:t>được tình cảm, cảm xúc, cảm hứng chủ đạo mà người viết thể hiện qua văn bản;</a:t>
            </a:r>
            <a:endParaRPr lang="en-VN" sz="1800">
              <a:latin typeface="Times New Roman" panose="02020603050405020304" pitchFamily="18" charset="0"/>
              <a:ea typeface="Times New Roman" panose="02020603050405020304" pitchFamily="18" charset="0"/>
            </a:endParaRPr>
          </a:p>
          <a:p>
            <a:pPr algn="just">
              <a:lnSpc>
                <a:spcPct val="115000"/>
              </a:lnSpc>
            </a:pPr>
            <a:r>
              <a:rPr lang="vi-VN" sz="1800">
                <a:latin typeface="Times New Roman" panose="02020603050405020304" pitchFamily="18" charset="0"/>
                <a:ea typeface="Times New Roman" panose="02020603050405020304" pitchFamily="18" charset="0"/>
              </a:rPr>
              <a:t>- </a:t>
            </a:r>
            <a:r>
              <a:rPr lang="vi-VN" sz="1800" b="1">
                <a:latin typeface="Times New Roman" panose="02020603050405020304" pitchFamily="18" charset="0"/>
                <a:ea typeface="Times New Roman" panose="02020603050405020304" pitchFamily="18" charset="0"/>
              </a:rPr>
              <a:t>Phát hiện </a:t>
            </a:r>
            <a:r>
              <a:rPr lang="vi-VN" sz="1800">
                <a:latin typeface="Times New Roman" panose="02020603050405020304" pitchFamily="18" charset="0"/>
                <a:ea typeface="Times New Roman" panose="02020603050405020304" pitchFamily="18" charset="0"/>
              </a:rPr>
              <a:t>được các giá trị đạo đức, văn hoá từ văn bản.</a:t>
            </a:r>
            <a:endParaRPr lang="en-VN" sz="1800">
              <a:latin typeface="Times New Roman" panose="02020603050405020304" pitchFamily="18" charset="0"/>
              <a:ea typeface="Times New Roman" panose="02020603050405020304" pitchFamily="18" charset="0"/>
            </a:endParaRPr>
          </a:p>
          <a:p>
            <a:pPr algn="just">
              <a:lnSpc>
                <a:spcPct val="115000"/>
              </a:lnSpc>
            </a:pPr>
            <a:r>
              <a:rPr lang="vi-VN" sz="1800" b="1">
                <a:solidFill>
                  <a:srgbClr val="FF0000"/>
                </a:solidFill>
                <a:latin typeface="Times New Roman" panose="02020603050405020304" pitchFamily="18" charset="0"/>
                <a:ea typeface="Times New Roman" panose="02020603050405020304" pitchFamily="18" charset="0"/>
              </a:rPr>
              <a:t>1</a:t>
            </a:r>
            <a:r>
              <a:rPr lang="en-VN" sz="1800" b="1">
                <a:solidFill>
                  <a:srgbClr val="FF0000"/>
                </a:solidFill>
                <a:latin typeface="Times New Roman" panose="02020603050405020304" pitchFamily="18" charset="0"/>
                <a:ea typeface="Times New Roman" panose="02020603050405020304" pitchFamily="18" charset="0"/>
              </a:rPr>
              <a:t>.2.2.</a:t>
            </a:r>
            <a:r>
              <a:rPr lang="en-VN" sz="1800" i="1">
                <a:solidFill>
                  <a:srgbClr val="FF0000"/>
                </a:solidFill>
                <a:latin typeface="Times New Roman" panose="02020603050405020304" pitchFamily="18" charset="0"/>
                <a:ea typeface="Times New Roman" panose="02020603050405020304" pitchFamily="18" charset="0"/>
              </a:rPr>
              <a:t> </a:t>
            </a:r>
            <a:r>
              <a:rPr lang="en-VN" sz="1800" b="1" i="1">
                <a:solidFill>
                  <a:srgbClr val="FF0000"/>
                </a:solidFill>
                <a:latin typeface="Times New Roman" panose="02020603050405020304" pitchFamily="18" charset="0"/>
                <a:ea typeface="Times New Roman" panose="02020603050405020304" pitchFamily="18" charset="0"/>
              </a:rPr>
              <a:t>Đọc hiểu hình thức</a:t>
            </a:r>
            <a:r>
              <a:rPr lang="vi-VN" sz="1800" i="1">
                <a:solidFill>
                  <a:srgbClr val="FF0000"/>
                </a:solidFill>
                <a:latin typeface="Times New Roman" panose="02020603050405020304" pitchFamily="18" charset="0"/>
                <a:ea typeface="Times New Roman" panose="02020603050405020304" pitchFamily="18" charset="0"/>
              </a:rPr>
              <a:t>:</a:t>
            </a:r>
            <a:r>
              <a:rPr lang="vi-VN" sz="1800">
                <a:solidFill>
                  <a:srgbClr val="FF0000"/>
                </a:solidFill>
                <a:latin typeface="Times New Roman" panose="02020603050405020304" pitchFamily="18" charset="0"/>
                <a:ea typeface="Times New Roman" panose="02020603050405020304" pitchFamily="18" charset="0"/>
              </a:rPr>
              <a:t> </a:t>
            </a:r>
            <a:r>
              <a:rPr lang="vi-VN" sz="1800">
                <a:latin typeface="Times New Roman" panose="02020603050405020304" pitchFamily="18" charset="0"/>
                <a:ea typeface="Times New Roman" panose="02020603050405020304" pitchFamily="18" charset="0"/>
              </a:rPr>
              <a:t>Phân tích và đánh giá được giá trị thẩm mĩ của một số yếu tố trong thơ như: từ ngữ, hình ảnh, vần, nhịp, đối, chủ thể trữ tình.</a:t>
            </a:r>
            <a:endParaRPr lang="en-VN" sz="1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003657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8" name="TextBox 7">
            <a:extLst>
              <a:ext uri="{FF2B5EF4-FFF2-40B4-BE49-F238E27FC236}">
                <a16:creationId xmlns:a16="http://schemas.microsoft.com/office/drawing/2014/main" id="{70C9CD48-3F73-11F4-1735-E8513BF07EEB}"/>
              </a:ext>
            </a:extLst>
          </p:cNvPr>
          <p:cNvSpPr txBox="1"/>
          <p:nvPr/>
        </p:nvSpPr>
        <p:spPr>
          <a:xfrm>
            <a:off x="137160" y="210167"/>
            <a:ext cx="8741664" cy="845424"/>
          </a:xfrm>
          <a:prstGeom prst="rect">
            <a:avLst/>
          </a:prstGeom>
          <a:noFill/>
        </p:spPr>
        <p:txBody>
          <a:bodyPr wrap="square">
            <a:spAutoFit/>
          </a:bodyPr>
          <a:lstStyle/>
          <a:p>
            <a:pPr algn="just">
              <a:lnSpc>
                <a:spcPct val="120000"/>
              </a:lnSpc>
            </a:pPr>
            <a:r>
              <a:rPr lang="vi-VN" b="1">
                <a:solidFill>
                  <a:srgbClr val="0070C0"/>
                </a:solidFill>
                <a:latin typeface="Times New Roman" panose="02020603050405020304" pitchFamily="18" charset="0"/>
                <a:cs typeface="Times New Roman" panose="02020603050405020304" pitchFamily="18" charset="0"/>
              </a:rPr>
              <a:t>2.2. Trong khi đọc:</a:t>
            </a:r>
            <a:endParaRPr lang="vi-VN" sz="1400" b="1" i="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20000"/>
              </a:lnSpc>
            </a:pPr>
            <a:r>
              <a:rPr lang="vi-VN" sz="14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Chuyển giao nhiệm vụ:</a:t>
            </a:r>
            <a:endParaRPr lang="en-VN" sz="14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20000"/>
              </a:lnSpc>
            </a:pP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GV thị phạm kĩ năng đọc quét và tưởng tượng</a:t>
            </a: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p:txBody>
      </p:sp>
      <p:pic>
        <p:nvPicPr>
          <p:cNvPr id="1030" name="Picture 6" descr="Cartoon male teacher Royalty Free Vector Image">
            <a:extLst>
              <a:ext uri="{FF2B5EF4-FFF2-40B4-BE49-F238E27FC236}">
                <a16:creationId xmlns:a16="http://schemas.microsoft.com/office/drawing/2014/main" id="{91E57FB1-9638-C73B-8076-1A88764DBA7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241" b="90000" l="5286" r="91000">
                        <a14:foregroundMark x1="45714" y1="17407" x2="49143" y2="7315"/>
                        <a14:foregroundMark x1="49143" y1="7315" x2="61571" y2="2500"/>
                        <a14:foregroundMark x1="61571" y1="2500" x2="76857" y2="1389"/>
                        <a14:foregroundMark x1="76857" y1="1389" x2="89429" y2="6667"/>
                        <a14:foregroundMark x1="89429" y1="6667" x2="95143" y2="16389"/>
                        <a14:foregroundMark x1="95143" y1="16389" x2="90429" y2="25185"/>
                        <a14:foregroundMark x1="90429" y1="25185" x2="90429" y2="25185"/>
                        <a14:foregroundMark x1="54857" y1="20000" x2="57714" y2="20185"/>
                        <a14:foregroundMark x1="71000" y1="20741" x2="70286" y2="23981"/>
                        <a14:foregroundMark x1="48714" y1="6019" x2="78286" y2="1481"/>
                        <a14:foregroundMark x1="78286" y1="1481" x2="90000" y2="6852"/>
                        <a14:foregroundMark x1="90000" y1="6852" x2="91000" y2="7963"/>
                        <a14:foregroundMark x1="65143" y1="8611" x2="74714" y2="3241"/>
                        <a14:foregroundMark x1="53143" y1="16389" x2="63286" y2="16389"/>
                        <a14:foregroundMark x1="69143" y1="16389" x2="74286" y2="16574"/>
                        <a14:foregroundMark x1="56714" y1="28148" x2="65714" y2="27963"/>
                        <a14:foregroundMark x1="55571" y1="46111" x2="70000" y2="47222"/>
                        <a14:foregroundMark x1="70000" y1="47222" x2="76429" y2="44537"/>
                        <a14:foregroundMark x1="53714" y1="85463" x2="67000" y2="87130"/>
                        <a14:foregroundMark x1="75857" y1="89907" x2="89429" y2="88704"/>
                        <a14:foregroundMark x1="14000" y1="24167" x2="5286" y2="15370"/>
                      </a14:backgroundRemoval>
                    </a14:imgEffect>
                  </a14:imgLayer>
                </a14:imgProps>
              </a:ext>
              <a:ext uri="{28A0092B-C50C-407E-A947-70E740481C1C}">
                <a14:useLocalDpi xmlns:a14="http://schemas.microsoft.com/office/drawing/2010/main" val="0"/>
              </a:ext>
            </a:extLst>
          </a:blip>
          <a:srcRect/>
          <a:stretch>
            <a:fillRect/>
          </a:stretch>
        </p:blipFill>
        <p:spPr bwMode="auto">
          <a:xfrm>
            <a:off x="7465946" y="3024482"/>
            <a:ext cx="1285310" cy="198305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ular Callout 13">
            <a:extLst>
              <a:ext uri="{FF2B5EF4-FFF2-40B4-BE49-F238E27FC236}">
                <a16:creationId xmlns:a16="http://schemas.microsoft.com/office/drawing/2014/main" id="{32485766-4069-CAB2-F767-79B83A5E25EA}"/>
              </a:ext>
            </a:extLst>
          </p:cNvPr>
          <p:cNvSpPr/>
          <p:nvPr/>
        </p:nvSpPr>
        <p:spPr>
          <a:xfrm>
            <a:off x="168501" y="1154191"/>
            <a:ext cx="7297445" cy="3486179"/>
          </a:xfrm>
          <a:prstGeom prst="wedgeRectCallout">
            <a:avLst>
              <a:gd name="adj1" fmla="val 53863"/>
              <a:gd name="adj2" fmla="val 11094"/>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vi-VN" sz="15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 đọc bốn câu thơ đầu tiên, thầy/ cô nhận thấy trong đoạn thơ miêu tả khung cảnh Hương Sơn, để lưu ý điều này, thầy/ cô dùng bút màu </a:t>
            </a:r>
            <a:r>
              <a:rPr lang="vi-VN" sz="1500" b="1" i="1">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cam</a:t>
            </a:r>
            <a:r>
              <a:rPr lang="vi-VN" sz="1500" b="1"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15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 làm nổi bật các đối tượng thiên nhiên xuất hiện trong 6 câu này </a:t>
            </a:r>
            <a:r>
              <a:rPr lang="vi-VN" sz="15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15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non non, nước nước, mây mây, rừng mai, chim, khe Yến</a:t>
            </a:r>
            <a:r>
              <a:rPr lang="vi-VN" sz="15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15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 khi đọc, thầy/ cô ghi nhận thiên nhiên có nhiều sắc thái khác nhau và thầy/ cô làm nổi bật điều đó bằng bút màu </a:t>
            </a:r>
            <a:r>
              <a:rPr lang="vi-VN" sz="1500" b="1"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xanh</a:t>
            </a:r>
            <a:r>
              <a:rPr lang="vi-VN" sz="15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15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15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thỏ thẻ, lững lờ, cúng trái, nghe kinh</a:t>
            </a:r>
            <a:r>
              <a:rPr lang="vi-VN" sz="15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15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 6 câu thơ đầu thầy/ cô nhận thấy chủ thể trữ tình cũng đã bộc lộ cảm xúc của mình, thầy/ cô ghi nhận bằng cách dùng bút màu </a:t>
            </a:r>
            <a:r>
              <a:rPr lang="vi-VN" sz="1500" b="1" i="1">
                <a:solidFill>
                  <a:srgbClr val="FF40FF"/>
                </a:solidFill>
                <a:latin typeface="Times New Roman" panose="02020603050405020304" pitchFamily="18" charset="0"/>
                <a:ea typeface="Times New Roman" panose="02020603050405020304" pitchFamily="18" charset="0"/>
                <a:cs typeface="Times New Roman" panose="02020603050405020304" pitchFamily="18" charset="0"/>
              </a:rPr>
              <a:t>hồng</a:t>
            </a:r>
            <a:r>
              <a:rPr lang="vi-VN" sz="15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để làm nổi bật</a:t>
            </a:r>
            <a:r>
              <a:rPr lang="vi-VN" sz="15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1500">
                <a:solidFill>
                  <a:srgbClr val="FF40FF"/>
                </a:solidFill>
                <a:latin typeface="Times New Roman" panose="02020603050405020304" pitchFamily="18" charset="0"/>
                <a:ea typeface="Times New Roman" panose="02020603050405020304" pitchFamily="18" charset="0"/>
                <a:cs typeface="Times New Roman" panose="02020603050405020304" pitchFamily="18" charset="0"/>
              </a:rPr>
              <a:t>ao ước bấy lâu nay</a:t>
            </a:r>
            <a:r>
              <a:rPr lang="vi-VN" sz="15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15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 điều đó làm hiện lên trong tâm trí thầy/ cô hình ảnh một Hương Sơn rộng lớn, có núi có mây, thiên nhiên êm đềm, tĩnh lặng, mang hơi hướng Phật giáo (</a:t>
            </a:r>
            <a:r>
              <a:rPr lang="vi-VN" sz="15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cúng, kinh</a:t>
            </a:r>
            <a:r>
              <a:rPr lang="vi-VN" sz="15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nên thầy/ cô sẽ ghi nhận sự tưởng tượng của mình bằng một từ khoá như “</a:t>
            </a:r>
            <a:r>
              <a:rPr lang="vi-VN" sz="1500" b="1" i="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thoát tục</a:t>
            </a:r>
            <a:r>
              <a:rPr lang="vi-VN" sz="15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15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Thầy/ Cô vừa làm minh hoạ quá trình đọc quét và đọc tưởng tượng với 6 câu thơ đầu. </a:t>
            </a:r>
            <a:r>
              <a:rPr lang="vi-VN" sz="15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Giờ thì các em hãy làm việc cá nhân để đọc và ghi chú trong quá trình đọc của mình.</a:t>
            </a:r>
            <a:endParaRPr lang="en-VN" sz="1500" i="1">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71039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8" name="TextBox 7">
            <a:extLst>
              <a:ext uri="{FF2B5EF4-FFF2-40B4-BE49-F238E27FC236}">
                <a16:creationId xmlns:a16="http://schemas.microsoft.com/office/drawing/2014/main" id="{70C9CD48-3F73-11F4-1735-E8513BF07EEB}"/>
              </a:ext>
            </a:extLst>
          </p:cNvPr>
          <p:cNvSpPr txBox="1"/>
          <p:nvPr/>
        </p:nvSpPr>
        <p:spPr>
          <a:xfrm>
            <a:off x="137160" y="210167"/>
            <a:ext cx="8741664" cy="1248419"/>
          </a:xfrm>
          <a:prstGeom prst="rect">
            <a:avLst/>
          </a:prstGeom>
          <a:noFill/>
        </p:spPr>
        <p:txBody>
          <a:bodyPr wrap="square">
            <a:spAutoFit/>
          </a:bodyPr>
          <a:lstStyle/>
          <a:p>
            <a:pPr algn="just">
              <a:lnSpc>
                <a:spcPct val="120000"/>
              </a:lnSpc>
            </a:pPr>
            <a:r>
              <a:rPr lang="vi-VN" sz="1600" b="1">
                <a:solidFill>
                  <a:srgbClr val="0070C0"/>
                </a:solidFill>
                <a:latin typeface="Times New Roman" panose="02020603050405020304" pitchFamily="18" charset="0"/>
                <a:cs typeface="Times New Roman" panose="02020603050405020304" pitchFamily="18" charset="0"/>
              </a:rPr>
              <a:t>2.2. Trong khi đọc:</a:t>
            </a:r>
            <a:endParaRPr lang="vi-VN" sz="1600" b="1" i="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20000"/>
              </a:lnSpc>
            </a:pPr>
            <a:r>
              <a:rPr lang="vi-VN" sz="16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Chuyển giao nhiệm vụ:</a:t>
            </a:r>
            <a:endParaRPr lang="en-VN" sz="16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20000"/>
              </a:lnSpc>
            </a:pPr>
            <a:r>
              <a:rPr lang="vi-VN"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GV thị phạm kĩ năng đọc quét và tưởng tượng</a:t>
            </a:r>
            <a:r>
              <a:rPr lang="vi-VN" sz="1600" b="1">
                <a:latin typeface="Times New Roman" panose="02020603050405020304" pitchFamily="18" charset="0"/>
                <a:ea typeface="Times New Roman" panose="02020603050405020304" pitchFamily="18" charset="0"/>
                <a:cs typeface="Times New Roman" panose="02020603050405020304" pitchFamily="18" charset="0"/>
              </a:rPr>
              <a:t>.</a:t>
            </a:r>
            <a:endParaRPr lang="vi-VN"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20000"/>
              </a:lnSpc>
            </a:pPr>
            <a:r>
              <a:rPr lang="vi-VN"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GV yêu cầu HS đọc thầm văn bản, trong lúc đọc, HS thực hiện các nhiệm vụ sau:</a:t>
            </a:r>
            <a:endParaRPr lang="en-VN" sz="16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8F459C19-6FC9-0148-B5B6-60BCEFAE438A}"/>
              </a:ext>
            </a:extLst>
          </p:cNvPr>
          <p:cNvSpPr/>
          <p:nvPr/>
        </p:nvSpPr>
        <p:spPr>
          <a:xfrm>
            <a:off x="921173" y="1461190"/>
            <a:ext cx="7814786" cy="2161576"/>
          </a:xfrm>
          <a:prstGeom prst="rect">
            <a:avLst/>
          </a:prstGeom>
          <a:solidFill>
            <a:schemeClr val="tx2">
              <a:lumMod val="20000"/>
              <a:lumOff val="80000"/>
              <a:alpha val="6764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20000"/>
              </a:lnSpc>
            </a:pPr>
            <a:r>
              <a:rPr lang="vi-VN" sz="1600">
                <a:solidFill>
                  <a:srgbClr val="000000"/>
                </a:solidFill>
                <a:effectLst/>
                <a:latin typeface="Times New Roman" panose="02020603050405020304" pitchFamily="18" charset="0"/>
                <a:ea typeface="Times New Roman" panose="02020603050405020304" pitchFamily="18" charset="0"/>
              </a:rPr>
              <a:t>+ Sử dụng 3 bút highlight có 3 màu khác nhau (Ví dụ: </a:t>
            </a:r>
            <a:r>
              <a:rPr lang="vi-VN" sz="1600" b="1">
                <a:solidFill>
                  <a:srgbClr val="C45911"/>
                </a:solidFill>
                <a:effectLst/>
                <a:latin typeface="Times New Roman" panose="02020603050405020304" pitchFamily="18" charset="0"/>
                <a:ea typeface="Times New Roman" panose="02020603050405020304" pitchFamily="18" charset="0"/>
              </a:rPr>
              <a:t>cam</a:t>
            </a:r>
            <a:r>
              <a:rPr lang="vi-VN" sz="1600">
                <a:solidFill>
                  <a:srgbClr val="000000"/>
                </a:solidFill>
                <a:effectLst/>
                <a:latin typeface="Times New Roman" panose="02020603050405020304" pitchFamily="18" charset="0"/>
                <a:ea typeface="Times New Roman" panose="02020603050405020304" pitchFamily="18" charset="0"/>
              </a:rPr>
              <a:t>, </a:t>
            </a:r>
            <a:r>
              <a:rPr lang="vi-VN" sz="1600" b="1">
                <a:solidFill>
                  <a:srgbClr val="0070C0"/>
                </a:solidFill>
                <a:effectLst/>
                <a:latin typeface="Times New Roman" panose="02020603050405020304" pitchFamily="18" charset="0"/>
                <a:ea typeface="Times New Roman" panose="02020603050405020304" pitchFamily="18" charset="0"/>
              </a:rPr>
              <a:t>xanh</a:t>
            </a:r>
            <a:r>
              <a:rPr lang="vi-VN" sz="1600">
                <a:solidFill>
                  <a:srgbClr val="000000"/>
                </a:solidFill>
                <a:effectLst/>
                <a:latin typeface="Times New Roman" panose="02020603050405020304" pitchFamily="18" charset="0"/>
                <a:ea typeface="Times New Roman" panose="02020603050405020304" pitchFamily="18" charset="0"/>
              </a:rPr>
              <a:t>, </a:t>
            </a:r>
            <a:r>
              <a:rPr lang="vi-VN" sz="1600" b="1">
                <a:solidFill>
                  <a:srgbClr val="FF40FF"/>
                </a:solidFill>
                <a:effectLst/>
                <a:latin typeface="Times New Roman" panose="02020603050405020304" pitchFamily="18" charset="0"/>
                <a:ea typeface="Times New Roman" panose="02020603050405020304" pitchFamily="18" charset="0"/>
              </a:rPr>
              <a:t>hồng</a:t>
            </a:r>
            <a:r>
              <a:rPr lang="vi-VN" sz="1600">
                <a:solidFill>
                  <a:srgbClr val="000000"/>
                </a:solidFill>
                <a:effectLst/>
                <a:latin typeface="Times New Roman" panose="02020603050405020304" pitchFamily="18" charset="0"/>
                <a:ea typeface="Times New Roman" panose="02020603050405020304" pitchFamily="18" charset="0"/>
              </a:rPr>
              <a:t>), trong đó:</a:t>
            </a:r>
            <a:endParaRPr lang="en-VN" sz="1600">
              <a:effectLst/>
              <a:latin typeface="Times New Roman" panose="02020603050405020304" pitchFamily="18" charset="0"/>
              <a:ea typeface="Times New Roman" panose="02020603050405020304" pitchFamily="18" charset="0"/>
            </a:endParaRPr>
          </a:p>
          <a:p>
            <a:pPr marL="342900" lvl="0" indent="-342900" algn="just">
              <a:lnSpc>
                <a:spcPct val="120000"/>
              </a:lnSpc>
              <a:buFont typeface="Wingdings" pitchFamily="2" charset="2"/>
              <a:buChar char=""/>
            </a:pPr>
            <a:r>
              <a:rPr lang="vi-VN" sz="1600" b="1">
                <a:solidFill>
                  <a:srgbClr val="C45911"/>
                </a:solidFill>
                <a:effectLst/>
                <a:latin typeface="Times New Roman" panose="02020603050405020304" pitchFamily="18" charset="0"/>
                <a:ea typeface="Times New Roman" panose="02020603050405020304" pitchFamily="18" charset="0"/>
                <a:cs typeface="Times New Roman" panose="02020603050405020304" pitchFamily="18" charset="0"/>
              </a:rPr>
              <a:t>Màu cam</a:t>
            </a:r>
            <a:r>
              <a:rPr lang="vi-VN"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highlight những đối tượng thiên nhiên được nhắc đến/ được miêu tả trong đoạn thơ;</a:t>
            </a:r>
            <a:endParaRPr lang="en-VN"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20000"/>
              </a:lnSpc>
              <a:buFont typeface="Wingdings" pitchFamily="2" charset="2"/>
              <a:buChar char=""/>
            </a:pPr>
            <a:r>
              <a:rPr lang="vi-VN" sz="16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Màu xanh</a:t>
            </a:r>
            <a:r>
              <a:rPr lang="vi-VN"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highlight những từ ngữ thể hiện sắc thái của thiên nhiên.</a:t>
            </a:r>
            <a:endParaRPr lang="en-VN"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20000"/>
              </a:lnSpc>
              <a:buFont typeface="Wingdings" pitchFamily="2" charset="2"/>
              <a:buChar char=""/>
            </a:pPr>
            <a:r>
              <a:rPr lang="vi-VN" sz="1600" b="1">
                <a:solidFill>
                  <a:srgbClr val="FF40FF"/>
                </a:solidFill>
                <a:effectLst/>
                <a:latin typeface="Times New Roman" panose="02020603050405020304" pitchFamily="18" charset="0"/>
                <a:ea typeface="Times New Roman" panose="02020603050405020304" pitchFamily="18" charset="0"/>
                <a:cs typeface="Times New Roman" panose="02020603050405020304" pitchFamily="18" charset="0"/>
              </a:rPr>
              <a:t>Màu hồng</a:t>
            </a:r>
            <a:r>
              <a:rPr lang="vi-VN"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highlight những từ ngữ miêu tả cảm xúc, thái độ của chủ thể trữ tình.</a:t>
            </a:r>
            <a:endParaRPr lang="en-VN" sz="16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20000"/>
              </a:lnSpc>
            </a:pPr>
            <a:r>
              <a:rPr lang="vi-VN" sz="1600">
                <a:solidFill>
                  <a:srgbClr val="000000"/>
                </a:solidFill>
                <a:effectLst/>
                <a:latin typeface="Times New Roman" panose="02020603050405020304" pitchFamily="18" charset="0"/>
                <a:ea typeface="Times New Roman" panose="02020603050405020304" pitchFamily="18" charset="0"/>
              </a:rPr>
              <a:t>+ Từ những từ ngữ, hình ảnh mình chú ý, HS hình dung về bức tranh Hương Sơn và thể hiện ấn tượng chung ấy bằng </a:t>
            </a:r>
            <a:r>
              <a:rPr lang="vi-VN" sz="1600" b="1">
                <a:solidFill>
                  <a:srgbClr val="000000"/>
                </a:solidFill>
                <a:effectLst/>
                <a:latin typeface="Times New Roman" panose="02020603050405020304" pitchFamily="18" charset="0"/>
                <a:ea typeface="Times New Roman" panose="02020603050405020304" pitchFamily="18" charset="0"/>
              </a:rPr>
              <a:t>3 từ</a:t>
            </a:r>
            <a:r>
              <a:rPr lang="vi-VN" sz="1600">
                <a:solidFill>
                  <a:srgbClr val="000000"/>
                </a:solidFill>
                <a:effectLst/>
                <a:latin typeface="Times New Roman" panose="02020603050405020304" pitchFamily="18" charset="0"/>
                <a:ea typeface="Times New Roman" panose="02020603050405020304" pitchFamily="18" charset="0"/>
              </a:rPr>
              <a:t>.</a:t>
            </a:r>
            <a:endParaRPr lang="en-VN" sz="1600">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FA241BF2-2A88-5E51-E7DA-154A60A0EBF4}"/>
              </a:ext>
            </a:extLst>
          </p:cNvPr>
          <p:cNvSpPr txBox="1"/>
          <p:nvPr/>
        </p:nvSpPr>
        <p:spPr>
          <a:xfrm>
            <a:off x="137160" y="3764574"/>
            <a:ext cx="8864797" cy="1248419"/>
          </a:xfrm>
          <a:prstGeom prst="rect">
            <a:avLst/>
          </a:prstGeom>
          <a:noFill/>
        </p:spPr>
        <p:txBody>
          <a:bodyPr wrap="square">
            <a:spAutoFit/>
          </a:bodyPr>
          <a:lstStyle/>
          <a:p>
            <a:pPr algn="just">
              <a:lnSpc>
                <a:spcPct val="120000"/>
              </a:lnSpc>
            </a:pPr>
            <a:r>
              <a:rPr lang="vi-VN" sz="1600" b="1">
                <a:solidFill>
                  <a:srgbClr val="000000"/>
                </a:solidFill>
                <a:effectLst/>
                <a:latin typeface="Times New Roman" panose="02020603050405020304" pitchFamily="18" charset="0"/>
                <a:ea typeface="Times New Roman" panose="02020603050405020304" pitchFamily="18" charset="0"/>
              </a:rPr>
              <a:t>* </a:t>
            </a:r>
            <a:r>
              <a:rPr lang="vi-VN" sz="1600" b="1" i="1">
                <a:solidFill>
                  <a:srgbClr val="000000"/>
                </a:solidFill>
                <a:effectLst/>
                <a:latin typeface="Times New Roman" panose="02020603050405020304" pitchFamily="18" charset="0"/>
                <a:ea typeface="Times New Roman" panose="02020603050405020304" pitchFamily="18" charset="0"/>
              </a:rPr>
              <a:t>Thực hiện nhiệm vụ:</a:t>
            </a:r>
            <a:r>
              <a:rPr lang="vi-VN" sz="1600">
                <a:solidFill>
                  <a:srgbClr val="000000"/>
                </a:solidFill>
                <a:effectLst/>
                <a:latin typeface="Times New Roman" panose="02020603050405020304" pitchFamily="18" charset="0"/>
                <a:ea typeface="Times New Roman" panose="02020603050405020304" pitchFamily="18" charset="0"/>
              </a:rPr>
              <a:t> Thời gian đọc thầm diễn ra khoảng 3 phút. HS thực hành theo hướng dẫn của GV.</a:t>
            </a:r>
            <a:endParaRPr lang="en-VN" sz="1600">
              <a:effectLst/>
              <a:latin typeface="Times New Roman" panose="02020603050405020304" pitchFamily="18" charset="0"/>
              <a:ea typeface="Times New Roman" panose="02020603050405020304" pitchFamily="18" charset="0"/>
            </a:endParaRPr>
          </a:p>
          <a:p>
            <a:pPr algn="just">
              <a:lnSpc>
                <a:spcPct val="120000"/>
              </a:lnSpc>
            </a:pPr>
            <a:r>
              <a:rPr lang="vi-VN" sz="1600">
                <a:solidFill>
                  <a:srgbClr val="000000"/>
                </a:solidFill>
                <a:effectLst/>
                <a:latin typeface="Times New Roman" panose="02020603050405020304" pitchFamily="18" charset="0"/>
                <a:ea typeface="Times New Roman" panose="02020603050405020304" pitchFamily="18" charset="0"/>
              </a:rPr>
              <a:t>* </a:t>
            </a:r>
            <a:r>
              <a:rPr lang="vi-VN" sz="1600" b="1" i="1">
                <a:solidFill>
                  <a:srgbClr val="000000"/>
                </a:solidFill>
                <a:effectLst/>
                <a:latin typeface="Times New Roman" panose="02020603050405020304" pitchFamily="18" charset="0"/>
                <a:ea typeface="Times New Roman" panose="02020603050405020304" pitchFamily="18" charset="0"/>
              </a:rPr>
              <a:t>Báo cáo, trao đổi:</a:t>
            </a:r>
            <a:r>
              <a:rPr lang="vi-VN" sz="1600" i="1">
                <a:solidFill>
                  <a:srgbClr val="000000"/>
                </a:solidFill>
                <a:effectLst/>
                <a:latin typeface="Times New Roman" panose="02020603050405020304" pitchFamily="18" charset="0"/>
                <a:ea typeface="Times New Roman" panose="02020603050405020304" pitchFamily="18" charset="0"/>
              </a:rPr>
              <a:t> </a:t>
            </a:r>
            <a:r>
              <a:rPr lang="vi-VN" sz="1600">
                <a:solidFill>
                  <a:srgbClr val="000000"/>
                </a:solidFill>
                <a:effectLst/>
                <a:latin typeface="Times New Roman" panose="02020603050405020304" pitchFamily="18" charset="0"/>
                <a:ea typeface="Times New Roman" panose="02020603050405020304" pitchFamily="18" charset="0"/>
              </a:rPr>
              <a:t>Kết thúc thời gian đọc, GV yêu cầu một đến ba HS chia sẻ kết quả đọc của bản thân, đặc biệt là các từ khoá mà các em dùng để ghi nhận ấn tượng của mình về Hương Sơn.</a:t>
            </a:r>
            <a:endParaRPr lang="en-VN" sz="1600">
              <a:effectLst/>
              <a:latin typeface="Times New Roman" panose="02020603050405020304" pitchFamily="18" charset="0"/>
              <a:ea typeface="Times New Roman" panose="02020603050405020304" pitchFamily="18" charset="0"/>
            </a:endParaRPr>
          </a:p>
          <a:p>
            <a:pPr algn="just">
              <a:lnSpc>
                <a:spcPct val="120000"/>
              </a:lnSpc>
            </a:pPr>
            <a:r>
              <a:rPr lang="vi-VN" sz="1600">
                <a:solidFill>
                  <a:srgbClr val="000000"/>
                </a:solidFill>
                <a:effectLst/>
                <a:latin typeface="Times New Roman" panose="02020603050405020304" pitchFamily="18" charset="0"/>
                <a:ea typeface="Times New Roman" panose="02020603050405020304" pitchFamily="18" charset="0"/>
              </a:rPr>
              <a:t>* </a:t>
            </a:r>
            <a:r>
              <a:rPr lang="vi-VN" sz="1600" b="1" i="1">
                <a:solidFill>
                  <a:srgbClr val="000000"/>
                </a:solidFill>
                <a:effectLst/>
                <a:latin typeface="Times New Roman" panose="02020603050405020304" pitchFamily="18" charset="0"/>
                <a:ea typeface="Times New Roman" panose="02020603050405020304" pitchFamily="18" charset="0"/>
              </a:rPr>
              <a:t>Kết luận, nhận định:</a:t>
            </a:r>
            <a:r>
              <a:rPr lang="vi-VN" sz="1600">
                <a:solidFill>
                  <a:srgbClr val="000000"/>
                </a:solidFill>
                <a:effectLst/>
                <a:latin typeface="Times New Roman" panose="02020603050405020304" pitchFamily="18" charset="0"/>
                <a:ea typeface="Times New Roman" panose="02020603050405020304" pitchFamily="18" charset="0"/>
              </a:rPr>
              <a:t> GV nhận xét chung về kết quả làm việc của HS.</a:t>
            </a:r>
            <a:endParaRPr lang="en-VN" sz="1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221631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7" name="TextBox 6">
            <a:extLst>
              <a:ext uri="{FF2B5EF4-FFF2-40B4-BE49-F238E27FC236}">
                <a16:creationId xmlns:a16="http://schemas.microsoft.com/office/drawing/2014/main" id="{20A88907-7F85-7BD9-5F14-6F0046D9BCC2}"/>
              </a:ext>
            </a:extLst>
          </p:cNvPr>
          <p:cNvSpPr txBox="1"/>
          <p:nvPr/>
        </p:nvSpPr>
        <p:spPr>
          <a:xfrm>
            <a:off x="257050" y="218881"/>
            <a:ext cx="8689726" cy="4094198"/>
          </a:xfrm>
          <a:prstGeom prst="rect">
            <a:avLst/>
          </a:prstGeom>
          <a:noFill/>
        </p:spPr>
        <p:txBody>
          <a:bodyPr wrap="square">
            <a:spAutoFit/>
          </a:bodyPr>
          <a:lstStyle/>
          <a:p>
            <a:pPr algn="just">
              <a:lnSpc>
                <a:spcPct val="150000"/>
              </a:lnSpc>
            </a:pPr>
            <a:r>
              <a:rPr lang="vi-VN" sz="2200" b="1">
                <a:solidFill>
                  <a:srgbClr val="0070C0"/>
                </a:solidFill>
                <a:effectLst/>
                <a:latin typeface="Times New Roman" panose="02020603050405020304" pitchFamily="18" charset="0"/>
                <a:ea typeface="Times New Roman" panose="02020603050405020304" pitchFamily="18" charset="0"/>
              </a:rPr>
              <a:t>2.3. Sau khi đọc:</a:t>
            </a:r>
            <a:endParaRPr lang="en-VN" sz="2200">
              <a:effectLst/>
              <a:latin typeface="Times New Roman" panose="02020603050405020304" pitchFamily="18" charset="0"/>
              <a:ea typeface="Times New Roman" panose="02020603050405020304" pitchFamily="18" charset="0"/>
            </a:endParaRPr>
          </a:p>
          <a:p>
            <a:pPr algn="just">
              <a:lnSpc>
                <a:spcPct val="150000"/>
              </a:lnSpc>
            </a:pPr>
            <a:r>
              <a:rPr lang="vi-VN" sz="2200" b="1">
                <a:solidFill>
                  <a:srgbClr val="0070C0"/>
                </a:solidFill>
                <a:effectLst/>
                <a:latin typeface="Times New Roman" panose="02020603050405020304" pitchFamily="18" charset="0"/>
                <a:ea typeface="Times New Roman" panose="02020603050405020304" pitchFamily="18" charset="0"/>
              </a:rPr>
              <a:t>2.3.1. Tìm hiểu về bố cục và cảm hứng chủ đạo</a:t>
            </a:r>
          </a:p>
          <a:p>
            <a:pPr algn="just">
              <a:lnSpc>
                <a:spcPct val="150000"/>
              </a:lnSpc>
            </a:pPr>
            <a:r>
              <a:rPr lang="vi-VN" sz="22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2.3.2. Tìm hiểu về vẻ đẹp của phong cảnh Hương Sơn và tâm trạng của chủ thể trữ tình</a:t>
            </a:r>
          </a:p>
          <a:p>
            <a:pPr algn="just">
              <a:lnSpc>
                <a:spcPct val="150000"/>
              </a:lnSpc>
            </a:pPr>
            <a:r>
              <a:rPr lang="vi-VN" sz="2200" b="1">
                <a:solidFill>
                  <a:srgbClr val="0070C0"/>
                </a:solidFill>
                <a:latin typeface="Times New Roman" panose="02020603050405020304" pitchFamily="18" charset="0"/>
                <a:ea typeface="Times New Roman" panose="02020603050405020304" pitchFamily="18" charset="0"/>
              </a:rPr>
              <a:t>2.3.3. Tìm hiểu về giá trị thẩm mỹ của từ ngữ, hình ảnh, biện pháp tu từ trong văn bản thơ</a:t>
            </a:r>
          </a:p>
          <a:p>
            <a:pPr algn="just">
              <a:lnSpc>
                <a:spcPct val="150000"/>
              </a:lnSpc>
            </a:pPr>
            <a:r>
              <a:rPr lang="vi-VN" sz="2200" b="1">
                <a:solidFill>
                  <a:srgbClr val="0070C0"/>
                </a:solidFill>
                <a:latin typeface="Times New Roman" panose="02020603050405020304" pitchFamily="18" charset="0"/>
                <a:ea typeface="Times New Roman" panose="02020603050405020304" pitchFamily="18" charset="0"/>
              </a:rPr>
              <a:t>2.3.4. Tìm hiểu về vai trò của vần, nhịp trong thơ</a:t>
            </a:r>
          </a:p>
          <a:p>
            <a:pPr algn="just">
              <a:lnSpc>
                <a:spcPct val="150000"/>
              </a:lnSpc>
            </a:pPr>
            <a:r>
              <a:rPr lang="vi-VN" sz="2200" b="1">
                <a:solidFill>
                  <a:srgbClr val="0070C0"/>
                </a:solidFill>
                <a:latin typeface="Times New Roman" panose="02020603050405020304" pitchFamily="18" charset="0"/>
                <a:ea typeface="Times New Roman" panose="02020603050405020304" pitchFamily="18" charset="0"/>
              </a:rPr>
              <a:t>2.3.5. Liên hệ, kết nối</a:t>
            </a:r>
            <a:endParaRPr lang="en-VN" sz="22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279977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7" name="TextBox 6">
            <a:extLst>
              <a:ext uri="{FF2B5EF4-FFF2-40B4-BE49-F238E27FC236}">
                <a16:creationId xmlns:a16="http://schemas.microsoft.com/office/drawing/2014/main" id="{20A88907-7F85-7BD9-5F14-6F0046D9BCC2}"/>
              </a:ext>
            </a:extLst>
          </p:cNvPr>
          <p:cNvSpPr txBox="1"/>
          <p:nvPr/>
        </p:nvSpPr>
        <p:spPr>
          <a:xfrm>
            <a:off x="257050" y="218881"/>
            <a:ext cx="4306073" cy="4745979"/>
          </a:xfrm>
          <a:prstGeom prst="rect">
            <a:avLst/>
          </a:prstGeom>
          <a:noFill/>
        </p:spPr>
        <p:txBody>
          <a:bodyPr wrap="square">
            <a:spAutoFit/>
          </a:bodyPr>
          <a:lstStyle/>
          <a:p>
            <a:pPr algn="just">
              <a:lnSpc>
                <a:spcPct val="120000"/>
              </a:lnSpc>
            </a:pPr>
            <a:r>
              <a:rPr lang="vi-VN" sz="2000" b="1">
                <a:solidFill>
                  <a:srgbClr val="0070C0"/>
                </a:solidFill>
                <a:effectLst/>
                <a:latin typeface="Times New Roman" panose="02020603050405020304" pitchFamily="18" charset="0"/>
                <a:ea typeface="Times New Roman" panose="02020603050405020304" pitchFamily="18" charset="0"/>
              </a:rPr>
              <a:t>2.3. Sau khi đọc:</a:t>
            </a:r>
            <a:endParaRPr lang="en-VN" sz="2000">
              <a:effectLst/>
              <a:latin typeface="Times New Roman" panose="02020603050405020304" pitchFamily="18" charset="0"/>
              <a:ea typeface="Times New Roman" panose="02020603050405020304" pitchFamily="18" charset="0"/>
            </a:endParaRPr>
          </a:p>
          <a:p>
            <a:pPr algn="just">
              <a:lnSpc>
                <a:spcPct val="120000"/>
              </a:lnSpc>
            </a:pPr>
            <a:r>
              <a:rPr lang="vi-VN" sz="2000" b="1">
                <a:solidFill>
                  <a:srgbClr val="0070C0"/>
                </a:solidFill>
                <a:effectLst/>
                <a:latin typeface="Times New Roman" panose="02020603050405020304" pitchFamily="18" charset="0"/>
                <a:ea typeface="Times New Roman" panose="02020603050405020304" pitchFamily="18" charset="0"/>
              </a:rPr>
              <a:t>2.3.1. Tìm hiểu về bố cục và cảm hứng chủ đạo</a:t>
            </a:r>
            <a:endParaRPr lang="en-VN" sz="2000">
              <a:effectLst/>
              <a:latin typeface="Times New Roman" panose="02020603050405020304" pitchFamily="18" charset="0"/>
              <a:ea typeface="Times New Roman" panose="02020603050405020304" pitchFamily="18" charset="0"/>
            </a:endParaRPr>
          </a:p>
          <a:p>
            <a:pPr algn="just">
              <a:lnSpc>
                <a:spcPct val="120000"/>
              </a:lnSpc>
            </a:pPr>
            <a:r>
              <a:rPr lang="vi-VN" sz="2000" b="1" i="1">
                <a:solidFill>
                  <a:srgbClr val="000000"/>
                </a:solidFill>
                <a:effectLst/>
                <a:latin typeface="Times New Roman" panose="02020603050405020304" pitchFamily="18" charset="0"/>
                <a:ea typeface="Times New Roman" panose="02020603050405020304" pitchFamily="18" charset="0"/>
              </a:rPr>
              <a:t>* Chuyển giao nhiệm vụ:</a:t>
            </a:r>
            <a:endParaRPr lang="en-VN" sz="2000">
              <a:effectLst/>
              <a:latin typeface="Times New Roman" panose="02020603050405020304" pitchFamily="18" charset="0"/>
              <a:ea typeface="Times New Roman" panose="02020603050405020304" pitchFamily="18" charset="0"/>
            </a:endParaRPr>
          </a:p>
          <a:p>
            <a:pPr algn="just">
              <a:lnSpc>
                <a:spcPct val="150000"/>
              </a:lnSpc>
            </a:pPr>
            <a:r>
              <a:rPr lang="vi-VN" sz="2000">
                <a:solidFill>
                  <a:srgbClr val="000000"/>
                </a:solidFill>
                <a:effectLst/>
                <a:latin typeface="Times New Roman" panose="02020603050405020304" pitchFamily="18" charset="0"/>
                <a:ea typeface="Times New Roman" panose="02020603050405020304" pitchFamily="18" charset="0"/>
              </a:rPr>
              <a:t>- GV yêu cầu HS làm việc theo nhóm nhỏ (mỗi nhóm khoảng 4 HS) đọc lại văn bản, kết hợp đọc phần thông tin bổ trợ về tác giả, tác phẩm ở SGK/ 68 để chia bố cục cho văn bản và xác định nội dung chính của từng phần (hoàn thành phiếu học tập 1).</a:t>
            </a:r>
            <a:endParaRPr lang="en-VN" sz="2000">
              <a:effectLst/>
              <a:latin typeface="Times New Roman" panose="02020603050405020304" pitchFamily="18" charset="0"/>
              <a:ea typeface="Times New Roman" panose="02020603050405020304" pitchFamily="18" charset="0"/>
            </a:endParaRPr>
          </a:p>
        </p:txBody>
      </p:sp>
      <p:pic>
        <p:nvPicPr>
          <p:cNvPr id="4" name="Picture 3" descr="Table&#10;&#10;Description automatically generated">
            <a:extLst>
              <a:ext uri="{FF2B5EF4-FFF2-40B4-BE49-F238E27FC236}">
                <a16:creationId xmlns:a16="http://schemas.microsoft.com/office/drawing/2014/main" id="{15DBCCC4-1549-EDA1-A0F7-62754A4F2AB9}"/>
              </a:ext>
            </a:extLst>
          </p:cNvPr>
          <p:cNvPicPr>
            <a:picLocks noChangeAspect="1"/>
          </p:cNvPicPr>
          <p:nvPr/>
        </p:nvPicPr>
        <p:blipFill>
          <a:blip r:embed="rId3"/>
          <a:stretch>
            <a:fillRect/>
          </a:stretch>
        </p:blipFill>
        <p:spPr>
          <a:xfrm>
            <a:off x="4693559" y="1828800"/>
            <a:ext cx="4306073" cy="2670676"/>
          </a:xfrm>
          <a:prstGeom prst="rect">
            <a:avLst/>
          </a:prstGeom>
        </p:spPr>
      </p:pic>
    </p:spTree>
    <p:extLst>
      <p:ext uri="{BB962C8B-B14F-4D97-AF65-F5344CB8AC3E}">
        <p14:creationId xmlns:p14="http://schemas.microsoft.com/office/powerpoint/2010/main" val="24731034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6" name="TextBox 5">
            <a:extLst>
              <a:ext uri="{FF2B5EF4-FFF2-40B4-BE49-F238E27FC236}">
                <a16:creationId xmlns:a16="http://schemas.microsoft.com/office/drawing/2014/main" id="{E02508B0-52B3-975B-EB22-2A9E87A2F7E1}"/>
              </a:ext>
            </a:extLst>
          </p:cNvPr>
          <p:cNvSpPr txBox="1"/>
          <p:nvPr/>
        </p:nvSpPr>
        <p:spPr>
          <a:xfrm>
            <a:off x="222288" y="175196"/>
            <a:ext cx="8678644" cy="2276072"/>
          </a:xfrm>
          <a:prstGeom prst="rect">
            <a:avLst/>
          </a:prstGeom>
          <a:noFill/>
        </p:spPr>
        <p:txBody>
          <a:bodyPr wrap="square">
            <a:spAutoFit/>
          </a:bodyPr>
          <a:lstStyle/>
          <a:p>
            <a:pPr algn="just">
              <a:lnSpc>
                <a:spcPct val="120000"/>
              </a:lnSpc>
            </a:pPr>
            <a:r>
              <a:rPr lang="vi-VN" sz="2000" b="1" i="1">
                <a:solidFill>
                  <a:srgbClr val="000000"/>
                </a:solidFill>
                <a:effectLst/>
                <a:latin typeface="Times New Roman" panose="02020603050405020304" pitchFamily="18" charset="0"/>
                <a:ea typeface="Times New Roman" panose="02020603050405020304" pitchFamily="18" charset="0"/>
              </a:rPr>
              <a:t>* Thực hiện nhiệm vụ: </a:t>
            </a:r>
            <a:r>
              <a:rPr lang="vi-VN" sz="2000">
                <a:solidFill>
                  <a:srgbClr val="000000"/>
                </a:solidFill>
                <a:effectLst/>
                <a:latin typeface="Times New Roman" panose="02020603050405020304" pitchFamily="18" charset="0"/>
                <a:ea typeface="Times New Roman" panose="02020603050405020304" pitchFamily="18" charset="0"/>
              </a:rPr>
              <a:t>HS thực hiện theo nhóm nhỏ trong khoảng 5 phút.</a:t>
            </a:r>
            <a:endParaRPr lang="en-VN" sz="2000">
              <a:effectLst/>
              <a:latin typeface="Times New Roman" panose="02020603050405020304" pitchFamily="18" charset="0"/>
              <a:ea typeface="Times New Roman" panose="02020603050405020304" pitchFamily="18" charset="0"/>
            </a:endParaRPr>
          </a:p>
          <a:p>
            <a:pPr algn="just">
              <a:lnSpc>
                <a:spcPct val="120000"/>
              </a:lnSpc>
            </a:pPr>
            <a:r>
              <a:rPr lang="vi-VN" sz="2000" b="1" i="1">
                <a:solidFill>
                  <a:srgbClr val="000000"/>
                </a:solidFill>
                <a:effectLst/>
                <a:latin typeface="Times New Roman" panose="02020603050405020304" pitchFamily="18" charset="0"/>
                <a:ea typeface="Times New Roman" panose="02020603050405020304" pitchFamily="18" charset="0"/>
              </a:rPr>
              <a:t>* Báo cáo, thảo luận: </a:t>
            </a:r>
            <a:r>
              <a:rPr lang="vi-VN" sz="2000">
                <a:solidFill>
                  <a:srgbClr val="000000"/>
                </a:solidFill>
                <a:effectLst/>
                <a:latin typeface="Times New Roman" panose="02020603050405020304" pitchFamily="18" charset="0"/>
                <a:ea typeface="Times New Roman" panose="02020603050405020304" pitchFamily="18" charset="0"/>
              </a:rPr>
              <a:t>Kết thúc thời gian thảo luận. GV yêu cầu khoảng 1 đến 3 nhóm trình bày kết quả. Các nhóm khác lắng nghe, nhận xét, góp ý.</a:t>
            </a:r>
            <a:endParaRPr lang="en-VN" sz="2000">
              <a:effectLst/>
              <a:latin typeface="Times New Roman" panose="02020603050405020304" pitchFamily="18" charset="0"/>
              <a:ea typeface="Times New Roman" panose="02020603050405020304" pitchFamily="18" charset="0"/>
            </a:endParaRPr>
          </a:p>
          <a:p>
            <a:pPr algn="just">
              <a:lnSpc>
                <a:spcPct val="120000"/>
              </a:lnSpc>
            </a:pPr>
            <a:r>
              <a:rPr lang="vi-VN" sz="2000" b="1" i="1">
                <a:solidFill>
                  <a:srgbClr val="000000"/>
                </a:solidFill>
                <a:effectLst/>
                <a:latin typeface="Times New Roman" panose="02020603050405020304" pitchFamily="18" charset="0"/>
                <a:ea typeface="Times New Roman" panose="02020603050405020304" pitchFamily="18" charset="0"/>
              </a:rPr>
              <a:t>* Kết luận, nhận định:</a:t>
            </a:r>
            <a:endParaRPr lang="en-VN" sz="2000">
              <a:effectLst/>
              <a:latin typeface="Times New Roman" panose="02020603050405020304" pitchFamily="18" charset="0"/>
              <a:ea typeface="Times New Roman" panose="02020603050405020304" pitchFamily="18" charset="0"/>
            </a:endParaRPr>
          </a:p>
          <a:p>
            <a:pPr algn="just">
              <a:lnSpc>
                <a:spcPct val="120000"/>
              </a:lnSpc>
            </a:pPr>
            <a:r>
              <a:rPr lang="vi-VN" sz="2000">
                <a:solidFill>
                  <a:srgbClr val="000000"/>
                </a:solidFill>
                <a:effectLst/>
                <a:latin typeface="Times New Roman" panose="02020603050405020304" pitchFamily="18" charset="0"/>
                <a:ea typeface="Times New Roman" panose="02020603050405020304" pitchFamily="18" charset="0"/>
              </a:rPr>
              <a:t>- GV nhận xét, góp ý, bổ sung, điều chỉnh dựa trên kết quả làm việc của HS.</a:t>
            </a:r>
            <a:endParaRPr lang="en-VN" sz="2000">
              <a:effectLst/>
              <a:latin typeface="Times New Roman" panose="02020603050405020304" pitchFamily="18" charset="0"/>
              <a:ea typeface="Times New Roman" panose="02020603050405020304" pitchFamily="18" charset="0"/>
            </a:endParaRPr>
          </a:p>
          <a:p>
            <a:pPr algn="just">
              <a:lnSpc>
                <a:spcPct val="120000"/>
              </a:lnSpc>
            </a:pPr>
            <a:r>
              <a:rPr lang="vi-VN" sz="2000">
                <a:solidFill>
                  <a:srgbClr val="000000"/>
                </a:solidFill>
                <a:effectLst/>
                <a:latin typeface="Times New Roman" panose="02020603050405020304" pitchFamily="18" charset="0"/>
                <a:ea typeface="Times New Roman" panose="02020603050405020304" pitchFamily="18" charset="0"/>
              </a:rPr>
              <a:t>- GV trình bày định hướng kết quả:</a:t>
            </a:r>
            <a:endParaRPr lang="en-VN" sz="2000">
              <a:effectLst/>
              <a:latin typeface="Times New Roman" panose="02020603050405020304" pitchFamily="18" charset="0"/>
              <a:ea typeface="Times New Roman" panose="02020603050405020304" pitchFamily="18" charset="0"/>
            </a:endParaRPr>
          </a:p>
        </p:txBody>
      </p:sp>
      <p:pic>
        <p:nvPicPr>
          <p:cNvPr id="5" name="Picture 4" descr="Table&#10;&#10;Description automatically generated">
            <a:extLst>
              <a:ext uri="{FF2B5EF4-FFF2-40B4-BE49-F238E27FC236}">
                <a16:creationId xmlns:a16="http://schemas.microsoft.com/office/drawing/2014/main" id="{E5F77DAF-7878-EE8A-657B-EA27F11D525F}"/>
              </a:ext>
            </a:extLst>
          </p:cNvPr>
          <p:cNvPicPr>
            <a:picLocks noChangeAspect="1"/>
          </p:cNvPicPr>
          <p:nvPr/>
        </p:nvPicPr>
        <p:blipFill>
          <a:blip r:embed="rId3"/>
          <a:stretch>
            <a:fillRect/>
          </a:stretch>
        </p:blipFill>
        <p:spPr>
          <a:xfrm>
            <a:off x="819804" y="2571750"/>
            <a:ext cx="7483612" cy="2352668"/>
          </a:xfrm>
          <a:prstGeom prst="rect">
            <a:avLst/>
          </a:prstGeom>
        </p:spPr>
      </p:pic>
    </p:spTree>
    <p:extLst>
      <p:ext uri="{BB962C8B-B14F-4D97-AF65-F5344CB8AC3E}">
        <p14:creationId xmlns:p14="http://schemas.microsoft.com/office/powerpoint/2010/main" val="33864029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7" name="TextBox 6">
            <a:extLst>
              <a:ext uri="{FF2B5EF4-FFF2-40B4-BE49-F238E27FC236}">
                <a16:creationId xmlns:a16="http://schemas.microsoft.com/office/drawing/2014/main" id="{AB378A0B-D2B5-02A3-0B11-042F8C9943F2}"/>
              </a:ext>
            </a:extLst>
          </p:cNvPr>
          <p:cNvSpPr txBox="1"/>
          <p:nvPr/>
        </p:nvSpPr>
        <p:spPr>
          <a:xfrm>
            <a:off x="152400" y="167630"/>
            <a:ext cx="8830235" cy="4214808"/>
          </a:xfrm>
          <a:prstGeom prst="rect">
            <a:avLst/>
          </a:prstGeom>
          <a:noFill/>
        </p:spPr>
        <p:txBody>
          <a:bodyPr wrap="square">
            <a:spAutoFit/>
          </a:bodyPr>
          <a:lstStyle/>
          <a:p>
            <a:pPr algn="just">
              <a:lnSpc>
                <a:spcPct val="125000"/>
              </a:lnSpc>
            </a:pPr>
            <a:r>
              <a:rPr lang="vi-VN" sz="18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2.3.2. Tìm hiểu về vẻ đẹp của phong cảnh Hương Sơn và tâm trạng của chủ thể trữ tình</a:t>
            </a:r>
            <a:endParaRPr lang="en-VN"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25000"/>
              </a:lnSpc>
            </a:pPr>
            <a:r>
              <a:rPr lang="vi-VN" sz="18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Chuyển giao nhiệm vụ:</a:t>
            </a:r>
            <a:endParaRPr lang="en-VN"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25000"/>
              </a:lnSpc>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Dẫn dắt, định hướng quy trình: </a:t>
            </a:r>
            <a:r>
              <a:rPr lang="vi-VN"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GV hỏi HS về mối liên hệ thường thấy giữa bức tranh thiên nhiên trong thơ và cảm xúc, tâm trạng của chủ thể trữ tình. </a:t>
            </a: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HS trả lời, GV nhấn mạnh: </a:t>
            </a:r>
            <a:r>
              <a:rPr lang="vi-VN"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 bức tranh thiên nhiên trong thơ, ta hình dung được/ nhận ra được hình ảnh một con người đang ngắm nhìn, cảm nhận, suy tưởng về thiên nhiên. Trình tự tìm hiểu về nội dung thơ do đó sẽ là đi từ nhận diện, phân tích đặc điểm của bức tranh thiên nhiên; qua đó nhận diện, phân tích đặc điểm của chủ thể trữ tình.</a:t>
            </a:r>
            <a:endParaRPr lang="en-VN"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25000"/>
              </a:lnSpc>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GV yêu cầu HS thảo luận theo nhóm (khoảng 6-8 HS) trong khoảng 15 phút để hoàn thành </a:t>
            </a:r>
            <a:r>
              <a:rPr lang="vi-VN"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Phiếu học tập 2</a:t>
            </a: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 hiểu về vẻ đẹp phong cảnh Hương Sơn và sự chuyển biến trong cảm xúc của chủ thể trữ tình. </a:t>
            </a: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 </a:t>
            </a:r>
            <a:r>
              <a:rPr lang="vi-VN" sz="1800" b="1">
                <a:latin typeface="Times New Roman" panose="02020603050405020304" pitchFamily="18" charset="0"/>
                <a:ea typeface="Times New Roman" panose="02020603050405020304" pitchFamily="18" charset="0"/>
                <a:cs typeface="Times New Roman" panose="02020603050405020304" pitchFamily="18" charset="0"/>
              </a:rPr>
              <a:t>Y</a:t>
            </a:r>
            <a:r>
              <a:rPr lang="vi-VN"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êu cầu 1 </a:t>
            </a: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 phiếu học tập, HS có thể thảo luận theo hình thức khăn trải bàn để tổng hợp, thống nhất ý kiến của cả nhóm.</a:t>
            </a:r>
            <a:endParaRPr lang="en-VN" sz="1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95181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7" name="TextBox 6">
            <a:extLst>
              <a:ext uri="{FF2B5EF4-FFF2-40B4-BE49-F238E27FC236}">
                <a16:creationId xmlns:a16="http://schemas.microsoft.com/office/drawing/2014/main" id="{AB378A0B-D2B5-02A3-0B11-042F8C9943F2}"/>
              </a:ext>
            </a:extLst>
          </p:cNvPr>
          <p:cNvSpPr txBox="1"/>
          <p:nvPr/>
        </p:nvSpPr>
        <p:spPr>
          <a:xfrm>
            <a:off x="338559" y="167630"/>
            <a:ext cx="8733723" cy="4653646"/>
          </a:xfrm>
          <a:prstGeom prst="rect">
            <a:avLst/>
          </a:prstGeom>
          <a:noFill/>
        </p:spPr>
        <p:txBody>
          <a:bodyPr wrap="square">
            <a:spAutoFit/>
          </a:bodyPr>
          <a:lstStyle/>
          <a:p>
            <a:pPr algn="just">
              <a:lnSpc>
                <a:spcPct val="150000"/>
              </a:lnSpc>
            </a:pPr>
            <a:r>
              <a:rPr lang="vi-VN" sz="20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2.3.2. Tìm hiểu về vẻ đẹp của phong cảnh Hương Sơn và tâm trạng của chủ thể trữ tình</a:t>
            </a:r>
            <a:endParaRPr lang="en-VN"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pPr>
            <a:r>
              <a:rPr lang="vi-VN" sz="2000">
                <a:latin typeface="Times New Roman" panose="02020603050405020304" pitchFamily="18" charset="0"/>
                <a:cs typeface="Times New Roman" panose="02020603050405020304" pitchFamily="18" charset="0"/>
              </a:rPr>
              <a:t>* </a:t>
            </a:r>
            <a:r>
              <a:rPr lang="vi-VN" sz="2000" b="1" i="1">
                <a:latin typeface="Times New Roman" panose="02020603050405020304" pitchFamily="18" charset="0"/>
                <a:cs typeface="Times New Roman" panose="02020603050405020304" pitchFamily="18" charset="0"/>
              </a:rPr>
              <a:t>Thực hiện nhiệm vụ:</a:t>
            </a:r>
            <a:r>
              <a:rPr lang="vi-VN" sz="2000">
                <a:latin typeface="Times New Roman" panose="02020603050405020304" pitchFamily="18" charset="0"/>
                <a:cs typeface="Times New Roman" panose="02020603050405020304" pitchFamily="18" charset="0"/>
              </a:rPr>
              <a:t> HS thảo luận nhóm theo hướng dẫn của GV.</a:t>
            </a:r>
            <a:endParaRPr lang="en-VN" sz="2000">
              <a:latin typeface="Times New Roman" panose="02020603050405020304" pitchFamily="18" charset="0"/>
              <a:cs typeface="Times New Roman" panose="02020603050405020304" pitchFamily="18" charset="0"/>
            </a:endParaRPr>
          </a:p>
          <a:p>
            <a:pPr>
              <a:lnSpc>
                <a:spcPct val="150000"/>
              </a:lnSpc>
            </a:pPr>
            <a:r>
              <a:rPr lang="vi-VN" sz="2000" b="1" i="1">
                <a:latin typeface="Times New Roman" panose="02020603050405020304" pitchFamily="18" charset="0"/>
                <a:cs typeface="Times New Roman" panose="02020603050405020304" pitchFamily="18" charset="0"/>
              </a:rPr>
              <a:t>* Báo cáo kết quả: </a:t>
            </a:r>
            <a:endParaRPr lang="en-VN" sz="2000">
              <a:latin typeface="Times New Roman" panose="02020603050405020304" pitchFamily="18" charset="0"/>
              <a:cs typeface="Times New Roman" panose="02020603050405020304" pitchFamily="18" charset="0"/>
            </a:endParaRPr>
          </a:p>
          <a:p>
            <a:pPr>
              <a:lnSpc>
                <a:spcPct val="150000"/>
              </a:lnSpc>
            </a:pPr>
            <a:r>
              <a:rPr lang="vi-VN" sz="2000">
                <a:latin typeface="Times New Roman" panose="02020603050405020304" pitchFamily="18" charset="0"/>
                <a:cs typeface="Times New Roman" panose="02020603050405020304" pitchFamily="18" charset="0"/>
              </a:rPr>
              <a:t>- Kết thúc thời gian thảo luận, GV yêu cầu đại diện một đến hai nhóm HS trình bày.</a:t>
            </a:r>
            <a:endParaRPr lang="en-VN" sz="2000">
              <a:latin typeface="Times New Roman" panose="02020603050405020304" pitchFamily="18" charset="0"/>
              <a:cs typeface="Times New Roman" panose="02020603050405020304" pitchFamily="18" charset="0"/>
            </a:endParaRPr>
          </a:p>
          <a:p>
            <a:pPr>
              <a:lnSpc>
                <a:spcPct val="150000"/>
              </a:lnSpc>
            </a:pPr>
            <a:r>
              <a:rPr lang="vi-VN" sz="2000">
                <a:latin typeface="Times New Roman" panose="02020603050405020304" pitchFamily="18" charset="0"/>
                <a:cs typeface="Times New Roman" panose="02020603050405020304" pitchFamily="18" charset="0"/>
              </a:rPr>
              <a:t>- Các nhóm khác lắng nghe, nhận xét, góp ý.</a:t>
            </a:r>
            <a:endParaRPr lang="en-VN" sz="2000">
              <a:latin typeface="Times New Roman" panose="02020603050405020304" pitchFamily="18" charset="0"/>
              <a:cs typeface="Times New Roman" panose="02020603050405020304" pitchFamily="18" charset="0"/>
            </a:endParaRPr>
          </a:p>
          <a:p>
            <a:pPr>
              <a:lnSpc>
                <a:spcPct val="150000"/>
              </a:lnSpc>
            </a:pPr>
            <a:r>
              <a:rPr lang="vi-VN" sz="2000" b="1" i="1">
                <a:latin typeface="Times New Roman" panose="02020603050405020304" pitchFamily="18" charset="0"/>
                <a:cs typeface="Times New Roman" panose="02020603050405020304" pitchFamily="18" charset="0"/>
              </a:rPr>
              <a:t>* Kết luận, nhận định:</a:t>
            </a:r>
            <a:endParaRPr lang="en-VN" sz="2000">
              <a:latin typeface="Times New Roman" panose="02020603050405020304" pitchFamily="18" charset="0"/>
              <a:cs typeface="Times New Roman" panose="02020603050405020304" pitchFamily="18" charset="0"/>
            </a:endParaRPr>
          </a:p>
          <a:p>
            <a:pPr>
              <a:lnSpc>
                <a:spcPct val="150000"/>
              </a:lnSpc>
            </a:pPr>
            <a:r>
              <a:rPr lang="vi-VN" sz="2000">
                <a:latin typeface="Times New Roman" panose="02020603050405020304" pitchFamily="18" charset="0"/>
                <a:cs typeface="Times New Roman" panose="02020603050405020304" pitchFamily="18" charset="0"/>
              </a:rPr>
              <a:t>- GV nhận xét về quá trình làm việc và kết quả thảo luận của các nhóm.</a:t>
            </a:r>
            <a:endParaRPr lang="en-VN" sz="2000">
              <a:latin typeface="Times New Roman" panose="02020603050405020304" pitchFamily="18" charset="0"/>
              <a:cs typeface="Times New Roman" panose="02020603050405020304" pitchFamily="18" charset="0"/>
            </a:endParaRPr>
          </a:p>
          <a:p>
            <a:pPr>
              <a:lnSpc>
                <a:spcPct val="150000"/>
              </a:lnSpc>
            </a:pPr>
            <a:r>
              <a:rPr lang="vi-VN" sz="2000">
                <a:latin typeface="Times New Roman" panose="02020603050405020304" pitchFamily="18" charset="0"/>
                <a:cs typeface="Times New Roman" panose="02020603050405020304" pitchFamily="18" charset="0"/>
              </a:rPr>
              <a:t>- GV điều chỉnh kết quả làm việc của HS; định hướng một số nội dung trong Phiếu học tập.</a:t>
            </a:r>
            <a:endParaRPr lang="en-VN" sz="20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52138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2FE7ABAB-B393-CC85-B63A-5D33F5B5DC22}"/>
              </a:ext>
            </a:extLst>
          </p:cNvPr>
          <p:cNvPicPr>
            <a:picLocks noChangeAspect="1"/>
          </p:cNvPicPr>
          <p:nvPr/>
        </p:nvPicPr>
        <p:blipFill>
          <a:blip r:embed="rId3"/>
          <a:stretch>
            <a:fillRect/>
          </a:stretch>
        </p:blipFill>
        <p:spPr>
          <a:xfrm>
            <a:off x="215899" y="349622"/>
            <a:ext cx="8870217" cy="4446496"/>
          </a:xfrm>
          <a:prstGeom prst="rect">
            <a:avLst/>
          </a:prstGeom>
        </p:spPr>
      </p:pic>
    </p:spTree>
    <p:extLst>
      <p:ext uri="{BB962C8B-B14F-4D97-AF65-F5344CB8AC3E}">
        <p14:creationId xmlns:p14="http://schemas.microsoft.com/office/powerpoint/2010/main" val="35383057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5" name="TextBox 4">
            <a:extLst>
              <a:ext uri="{FF2B5EF4-FFF2-40B4-BE49-F238E27FC236}">
                <a16:creationId xmlns:a16="http://schemas.microsoft.com/office/drawing/2014/main" id="{C61D7365-8381-7109-C04B-4C9E798F303C}"/>
              </a:ext>
            </a:extLst>
          </p:cNvPr>
          <p:cNvSpPr txBox="1"/>
          <p:nvPr/>
        </p:nvSpPr>
        <p:spPr>
          <a:xfrm>
            <a:off x="233082" y="227417"/>
            <a:ext cx="8552330" cy="2725746"/>
          </a:xfrm>
          <a:prstGeom prst="rect">
            <a:avLst/>
          </a:prstGeom>
          <a:noFill/>
        </p:spPr>
        <p:txBody>
          <a:bodyPr wrap="square">
            <a:spAutoFit/>
          </a:bodyPr>
          <a:lstStyle/>
          <a:p>
            <a:pPr algn="just">
              <a:lnSpc>
                <a:spcPct val="120000"/>
              </a:lnSpc>
            </a:pPr>
            <a:r>
              <a:rPr lang="vi-VN" sz="1600" b="1">
                <a:solidFill>
                  <a:srgbClr val="0070C0"/>
                </a:solidFill>
                <a:effectLst/>
                <a:latin typeface="Times New Roman" panose="02020603050405020304" pitchFamily="18" charset="0"/>
                <a:ea typeface="Times New Roman" panose="02020603050405020304" pitchFamily="18" charset="0"/>
              </a:rPr>
              <a:t>2.3.3. Tìm hiểu về giá trị thẩm mỹ của từ ngữ, hình ảnh, biện pháp tu từ trong văn bản thơ</a:t>
            </a:r>
            <a:endParaRPr lang="en-VN" sz="1600">
              <a:effectLst/>
              <a:latin typeface="Times New Roman" panose="02020603050405020304" pitchFamily="18" charset="0"/>
              <a:ea typeface="Times New Roman" panose="02020603050405020304" pitchFamily="18" charset="0"/>
            </a:endParaRPr>
          </a:p>
          <a:p>
            <a:pPr algn="just">
              <a:lnSpc>
                <a:spcPct val="120000"/>
              </a:lnSpc>
            </a:pPr>
            <a:r>
              <a:rPr lang="vi-VN" sz="1600" b="1" i="1">
                <a:solidFill>
                  <a:srgbClr val="000000"/>
                </a:solidFill>
                <a:effectLst/>
                <a:latin typeface="Times New Roman" panose="02020603050405020304" pitchFamily="18" charset="0"/>
                <a:ea typeface="Times New Roman" panose="02020603050405020304" pitchFamily="18" charset="0"/>
              </a:rPr>
              <a:t>* Chuyển giao nhiệm vụ:</a:t>
            </a:r>
            <a:endParaRPr lang="en-VN" sz="1600">
              <a:effectLst/>
              <a:latin typeface="Times New Roman" panose="02020603050405020304" pitchFamily="18" charset="0"/>
              <a:ea typeface="Times New Roman" panose="02020603050405020304" pitchFamily="18" charset="0"/>
            </a:endParaRPr>
          </a:p>
          <a:p>
            <a:pPr algn="just">
              <a:lnSpc>
                <a:spcPct val="120000"/>
              </a:lnSpc>
            </a:pPr>
            <a:r>
              <a:rPr lang="vi-VN" sz="1600">
                <a:solidFill>
                  <a:srgbClr val="000000"/>
                </a:solidFill>
                <a:effectLst/>
                <a:latin typeface="Times New Roman" panose="02020603050405020304" pitchFamily="18" charset="0"/>
                <a:ea typeface="Times New Roman" panose="02020603050405020304" pitchFamily="18" charset="0"/>
              </a:rPr>
              <a:t>- GV yêu cầu các nhóm thảo luận trong khoảng 10 phút theo hình thức cặp đôi để tìm hiểu về giá trị thẩm mỹ của từ ngữ, hình ảnh, biện pháp tu từ trong văn bản thơ. HS sử dụng phiếu học tập 3 để hỗ trợ quá trình đọc.</a:t>
            </a:r>
            <a:endParaRPr lang="en-VN" sz="1600">
              <a:effectLst/>
              <a:latin typeface="Times New Roman" panose="02020603050405020304" pitchFamily="18" charset="0"/>
              <a:ea typeface="Times New Roman" panose="02020603050405020304" pitchFamily="18" charset="0"/>
            </a:endParaRPr>
          </a:p>
          <a:p>
            <a:pPr algn="just">
              <a:lnSpc>
                <a:spcPct val="120000"/>
              </a:lnSpc>
            </a:pPr>
            <a:r>
              <a:rPr lang="vi-VN" sz="1600">
                <a:solidFill>
                  <a:srgbClr val="000000"/>
                </a:solidFill>
                <a:effectLst/>
                <a:latin typeface="Times New Roman" panose="02020603050405020304" pitchFamily="18" charset="0"/>
                <a:ea typeface="Times New Roman" panose="02020603050405020304" pitchFamily="18" charset="0"/>
              </a:rPr>
              <a:t>- GV hướng dẫn:</a:t>
            </a:r>
            <a:endParaRPr lang="en-VN" sz="1600">
              <a:effectLst/>
              <a:latin typeface="Times New Roman" panose="02020603050405020304" pitchFamily="18" charset="0"/>
              <a:ea typeface="Times New Roman" panose="02020603050405020304" pitchFamily="18" charset="0"/>
            </a:endParaRPr>
          </a:p>
          <a:p>
            <a:pPr algn="just">
              <a:lnSpc>
                <a:spcPct val="120000"/>
              </a:lnSpc>
            </a:pPr>
            <a:r>
              <a:rPr lang="vi-VN" sz="1600">
                <a:solidFill>
                  <a:srgbClr val="000000"/>
                </a:solidFill>
                <a:effectLst/>
                <a:latin typeface="Times New Roman" panose="02020603050405020304" pitchFamily="18" charset="0"/>
                <a:ea typeface="Times New Roman" panose="02020603050405020304" pitchFamily="18" charset="0"/>
              </a:rPr>
              <a:t>+ </a:t>
            </a:r>
            <a:r>
              <a:rPr lang="vi-VN" sz="1600" b="1" i="1">
                <a:solidFill>
                  <a:srgbClr val="000000"/>
                </a:solidFill>
                <a:effectLst/>
                <a:latin typeface="Times New Roman" panose="02020603050405020304" pitchFamily="18" charset="0"/>
                <a:ea typeface="Times New Roman" panose="02020603050405020304" pitchFamily="18" charset="0"/>
              </a:rPr>
              <a:t>Bước 1:</a:t>
            </a:r>
            <a:r>
              <a:rPr lang="vi-VN" sz="1600">
                <a:solidFill>
                  <a:srgbClr val="000000"/>
                </a:solidFill>
                <a:effectLst/>
                <a:latin typeface="Times New Roman" panose="02020603050405020304" pitchFamily="18" charset="0"/>
                <a:ea typeface="Times New Roman" panose="02020603050405020304" pitchFamily="18" charset="0"/>
              </a:rPr>
              <a:t> HS xác định những từ ngữ, hình ảnh đặc sắc; những biện pháp tu từ trong văn bản.</a:t>
            </a:r>
            <a:endParaRPr lang="en-VN" sz="1600">
              <a:effectLst/>
              <a:latin typeface="Times New Roman" panose="02020603050405020304" pitchFamily="18" charset="0"/>
              <a:ea typeface="Times New Roman" panose="02020603050405020304" pitchFamily="18" charset="0"/>
            </a:endParaRPr>
          </a:p>
          <a:p>
            <a:pPr algn="just">
              <a:lnSpc>
                <a:spcPct val="120000"/>
              </a:lnSpc>
            </a:pPr>
            <a:r>
              <a:rPr lang="vi-VN" sz="1600">
                <a:solidFill>
                  <a:srgbClr val="000000"/>
                </a:solidFill>
                <a:effectLst/>
                <a:latin typeface="Times New Roman" panose="02020603050405020304" pitchFamily="18" charset="0"/>
                <a:ea typeface="Times New Roman" panose="02020603050405020304" pitchFamily="18" charset="0"/>
              </a:rPr>
              <a:t>+ </a:t>
            </a:r>
            <a:r>
              <a:rPr lang="vi-VN" sz="1600" b="1" i="1">
                <a:solidFill>
                  <a:srgbClr val="000000"/>
                </a:solidFill>
                <a:effectLst/>
                <a:latin typeface="Times New Roman" panose="02020603050405020304" pitchFamily="18" charset="0"/>
                <a:ea typeface="Times New Roman" panose="02020603050405020304" pitchFamily="18" charset="0"/>
              </a:rPr>
              <a:t>Bước 2: </a:t>
            </a:r>
            <a:r>
              <a:rPr lang="vi-VN" sz="1600">
                <a:solidFill>
                  <a:srgbClr val="000000"/>
                </a:solidFill>
                <a:effectLst/>
                <a:latin typeface="Times New Roman" panose="02020603050405020304" pitchFamily="18" charset="0"/>
                <a:ea typeface="Times New Roman" panose="02020603050405020304" pitchFamily="18" charset="0"/>
              </a:rPr>
              <a:t>HS chỉ ra tác dụng của những từ ngữ, hình ảnh, biện pháp tu từ đó trong việc thể hiện cảm hứng chủ đạo và vẻ đẹp phong cảnh Hương Sơn.</a:t>
            </a:r>
            <a:endParaRPr lang="en-VN" sz="1600">
              <a:effectLst/>
              <a:latin typeface="Times New Roman" panose="02020603050405020304" pitchFamily="18" charset="0"/>
              <a:ea typeface="Times New Roman" panose="02020603050405020304" pitchFamily="18" charset="0"/>
            </a:endParaRPr>
          </a:p>
        </p:txBody>
      </p:sp>
      <p:pic>
        <p:nvPicPr>
          <p:cNvPr id="6" name="Picture 5" descr="Table&#10;&#10;Description automatically generated">
            <a:extLst>
              <a:ext uri="{FF2B5EF4-FFF2-40B4-BE49-F238E27FC236}">
                <a16:creationId xmlns:a16="http://schemas.microsoft.com/office/drawing/2014/main" id="{38200327-B47C-6153-2A56-FB8D0C5268F7}"/>
              </a:ext>
            </a:extLst>
          </p:cNvPr>
          <p:cNvPicPr>
            <a:picLocks noChangeAspect="1"/>
          </p:cNvPicPr>
          <p:nvPr/>
        </p:nvPicPr>
        <p:blipFill>
          <a:blip r:embed="rId3"/>
          <a:stretch>
            <a:fillRect/>
          </a:stretch>
        </p:blipFill>
        <p:spPr>
          <a:xfrm>
            <a:off x="558800" y="2913902"/>
            <a:ext cx="8026400" cy="2184400"/>
          </a:xfrm>
          <a:prstGeom prst="rect">
            <a:avLst/>
          </a:prstGeom>
        </p:spPr>
      </p:pic>
    </p:spTree>
    <p:extLst>
      <p:ext uri="{BB962C8B-B14F-4D97-AF65-F5344CB8AC3E}">
        <p14:creationId xmlns:p14="http://schemas.microsoft.com/office/powerpoint/2010/main" val="26685155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5" name="TextBox 4">
            <a:extLst>
              <a:ext uri="{FF2B5EF4-FFF2-40B4-BE49-F238E27FC236}">
                <a16:creationId xmlns:a16="http://schemas.microsoft.com/office/drawing/2014/main" id="{C61D7365-8381-7109-C04B-4C9E798F303C}"/>
              </a:ext>
            </a:extLst>
          </p:cNvPr>
          <p:cNvSpPr txBox="1"/>
          <p:nvPr/>
        </p:nvSpPr>
        <p:spPr>
          <a:xfrm>
            <a:off x="233082" y="227417"/>
            <a:ext cx="8552330" cy="4789003"/>
          </a:xfrm>
          <a:prstGeom prst="rect">
            <a:avLst/>
          </a:prstGeom>
          <a:noFill/>
        </p:spPr>
        <p:txBody>
          <a:bodyPr wrap="square">
            <a:spAutoFit/>
          </a:bodyPr>
          <a:lstStyle/>
          <a:p>
            <a:pPr algn="just">
              <a:lnSpc>
                <a:spcPct val="120000"/>
              </a:lnSpc>
            </a:pPr>
            <a:r>
              <a:rPr lang="vi-VN" sz="1600" b="1">
                <a:solidFill>
                  <a:srgbClr val="0070C0"/>
                </a:solidFill>
                <a:effectLst/>
                <a:latin typeface="Times New Roman" panose="02020603050405020304" pitchFamily="18" charset="0"/>
                <a:ea typeface="Times New Roman" panose="02020603050405020304" pitchFamily="18" charset="0"/>
              </a:rPr>
              <a:t>2.3.3. Tìm hiểu về giá trị thẩm mỹ của từ ngữ, hình ảnh, biện pháp tu từ trong văn bản thơ</a:t>
            </a:r>
          </a:p>
          <a:p>
            <a:pPr algn="just">
              <a:lnSpc>
                <a:spcPct val="150000"/>
              </a:lnSpc>
            </a:pPr>
            <a:r>
              <a:rPr lang="vi-VN" sz="1800" b="1" i="1">
                <a:latin typeface="Times New Roman" panose="02020603050405020304" pitchFamily="18" charset="0"/>
                <a:ea typeface="Times New Roman" panose="02020603050405020304" pitchFamily="18" charset="0"/>
              </a:rPr>
              <a:t>* Thực hiện nhiệm vụ: </a:t>
            </a:r>
            <a:r>
              <a:rPr lang="vi-VN" sz="1800">
                <a:latin typeface="Times New Roman" panose="02020603050405020304" pitchFamily="18" charset="0"/>
                <a:ea typeface="Times New Roman" panose="02020603050405020304" pitchFamily="18" charset="0"/>
              </a:rPr>
              <a:t>HS thực hiện theo nhóm cặp đôi.</a:t>
            </a:r>
            <a:endParaRPr lang="en-VN" sz="1800">
              <a:latin typeface="Times New Roman" panose="02020603050405020304" pitchFamily="18" charset="0"/>
              <a:ea typeface="Times New Roman" panose="02020603050405020304" pitchFamily="18" charset="0"/>
            </a:endParaRPr>
          </a:p>
          <a:p>
            <a:pPr algn="just">
              <a:lnSpc>
                <a:spcPct val="150000"/>
              </a:lnSpc>
            </a:pPr>
            <a:r>
              <a:rPr lang="vi-VN" sz="1800" b="1" i="1">
                <a:latin typeface="Times New Roman" panose="02020603050405020304" pitchFamily="18" charset="0"/>
                <a:ea typeface="Times New Roman" panose="02020603050405020304" pitchFamily="18" charset="0"/>
              </a:rPr>
              <a:t>* Báo cáo, thảo luận:</a:t>
            </a:r>
            <a:endParaRPr lang="en-VN" sz="1800">
              <a:latin typeface="Times New Roman" panose="02020603050405020304" pitchFamily="18" charset="0"/>
              <a:ea typeface="Times New Roman" panose="02020603050405020304" pitchFamily="18" charset="0"/>
            </a:endParaRPr>
          </a:p>
          <a:p>
            <a:pPr algn="just">
              <a:lnSpc>
                <a:spcPct val="150000"/>
              </a:lnSpc>
            </a:pPr>
            <a:r>
              <a:rPr lang="vi-VN" sz="1800">
                <a:latin typeface="Times New Roman" panose="02020603050405020304" pitchFamily="18" charset="0"/>
                <a:ea typeface="Times New Roman" panose="02020603050405020304" pitchFamily="18" charset="0"/>
              </a:rPr>
              <a:t>- Kết thúc thời gian thảo luận, GV yêu cầu từ một đến ba nhóm HS trình bày.</a:t>
            </a:r>
            <a:endParaRPr lang="en-VN" sz="1800">
              <a:latin typeface="Times New Roman" panose="02020603050405020304" pitchFamily="18" charset="0"/>
              <a:ea typeface="Times New Roman" panose="02020603050405020304" pitchFamily="18" charset="0"/>
            </a:endParaRPr>
          </a:p>
          <a:p>
            <a:pPr algn="just">
              <a:lnSpc>
                <a:spcPct val="150000"/>
              </a:lnSpc>
            </a:pPr>
            <a:r>
              <a:rPr lang="vi-VN" sz="1800">
                <a:latin typeface="Times New Roman" panose="02020603050405020304" pitchFamily="18" charset="0"/>
                <a:ea typeface="Times New Roman" panose="02020603050405020304" pitchFamily="18" charset="0"/>
              </a:rPr>
              <a:t>- Các nhóm khác lắng nghe, nhận xét, góp ý.</a:t>
            </a:r>
            <a:endParaRPr lang="en-VN" sz="1800">
              <a:latin typeface="Times New Roman" panose="02020603050405020304" pitchFamily="18" charset="0"/>
              <a:ea typeface="Times New Roman" panose="02020603050405020304" pitchFamily="18" charset="0"/>
            </a:endParaRPr>
          </a:p>
          <a:p>
            <a:pPr algn="just">
              <a:lnSpc>
                <a:spcPct val="150000"/>
              </a:lnSpc>
            </a:pPr>
            <a:r>
              <a:rPr lang="vi-VN" sz="1800" b="1" i="1">
                <a:latin typeface="Times New Roman" panose="02020603050405020304" pitchFamily="18" charset="0"/>
                <a:ea typeface="Times New Roman" panose="02020603050405020304" pitchFamily="18" charset="0"/>
              </a:rPr>
              <a:t>* Kết luận, nhận định:</a:t>
            </a:r>
            <a:endParaRPr lang="en-VN" sz="1800">
              <a:latin typeface="Times New Roman" panose="02020603050405020304" pitchFamily="18" charset="0"/>
              <a:ea typeface="Times New Roman" panose="02020603050405020304" pitchFamily="18" charset="0"/>
            </a:endParaRPr>
          </a:p>
          <a:p>
            <a:pPr algn="just">
              <a:lnSpc>
                <a:spcPct val="150000"/>
              </a:lnSpc>
            </a:pPr>
            <a:r>
              <a:rPr lang="vi-VN" sz="1800">
                <a:latin typeface="Times New Roman" panose="02020603050405020304" pitchFamily="18" charset="0"/>
                <a:ea typeface="Times New Roman" panose="02020603050405020304" pitchFamily="18" charset="0"/>
              </a:rPr>
              <a:t>- GV nhận xét phần làm việc của các nhóm.</a:t>
            </a:r>
            <a:endParaRPr lang="en-VN" sz="1800">
              <a:latin typeface="Times New Roman" panose="02020603050405020304" pitchFamily="18" charset="0"/>
              <a:ea typeface="Times New Roman" panose="02020603050405020304" pitchFamily="18" charset="0"/>
            </a:endParaRPr>
          </a:p>
          <a:p>
            <a:pPr>
              <a:lnSpc>
                <a:spcPct val="150000"/>
              </a:lnSpc>
            </a:pPr>
            <a:r>
              <a:rPr lang="vi-VN" sz="1800">
                <a:latin typeface="Times New Roman" panose="02020603050405020304" pitchFamily="18" charset="0"/>
                <a:ea typeface="Times New Roman" panose="02020603050405020304" pitchFamily="18" charset="0"/>
              </a:rPr>
              <a:t>- GV định hướng một số nội dung.</a:t>
            </a:r>
          </a:p>
          <a:p>
            <a:pPr algn="just">
              <a:lnSpc>
                <a:spcPct val="150000"/>
              </a:lnSpc>
            </a:pPr>
            <a:r>
              <a:rPr lang="vi-VN" sz="1800">
                <a:latin typeface="Times New Roman" panose="02020603050405020304" pitchFamily="18" charset="0"/>
                <a:ea typeface="Times New Roman" panose="02020603050405020304" pitchFamily="18" charset="0"/>
              </a:rPr>
              <a:t>- GV cho HS thời gian ghi chép lại kinh nghiệm mà các em rút ra được trong quá trình xác định và phân tích những yếu tố hình thức trên.</a:t>
            </a:r>
            <a:endParaRPr lang="en-VN" sz="1800">
              <a:latin typeface="Times New Roman" panose="02020603050405020304" pitchFamily="18" charset="0"/>
              <a:ea typeface="Times New Roman" panose="02020603050405020304" pitchFamily="18" charset="0"/>
            </a:endParaRPr>
          </a:p>
          <a:p>
            <a:pPr algn="just">
              <a:lnSpc>
                <a:spcPct val="150000"/>
              </a:lnSpc>
            </a:pPr>
            <a:r>
              <a:rPr lang="vi-VN" sz="1800">
                <a:latin typeface="Times New Roman" panose="02020603050405020304" pitchFamily="18" charset="0"/>
                <a:ea typeface="Times New Roman" panose="02020603050405020304" pitchFamily="18" charset="0"/>
              </a:rPr>
              <a:t>- GV có thể lưu ý thêm một số điều.</a:t>
            </a:r>
            <a:endParaRPr lang="en-VN" sz="1800">
              <a:latin typeface="Times New Roman" panose="02020603050405020304" pitchFamily="18" charset="0"/>
              <a:ea typeface="Times New Roman" panose="02020603050405020304" pitchFamily="18" charset="0"/>
            </a:endParaRPr>
          </a:p>
          <a:p>
            <a:pPr marL="285750" indent="-285750">
              <a:buFontTx/>
              <a:buChar char="-"/>
            </a:pPr>
            <a:endParaRPr lang="en-VN" sz="1600"/>
          </a:p>
        </p:txBody>
      </p:sp>
    </p:spTree>
    <p:extLst>
      <p:ext uri="{BB962C8B-B14F-4D97-AF65-F5344CB8AC3E}">
        <p14:creationId xmlns:p14="http://schemas.microsoft.com/office/powerpoint/2010/main" val="23360040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41"/>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0000"/>
                </a:solidFill>
              </a:rPr>
              <a:t>I. MỤC TIÊU BÀI DẠY</a:t>
            </a:r>
            <a:endParaRPr>
              <a:solidFill>
                <a:srgbClr val="FF0000"/>
              </a:solidFill>
            </a:endParaRPr>
          </a:p>
        </p:txBody>
      </p:sp>
      <p:sp>
        <p:nvSpPr>
          <p:cNvPr id="4" name="TextBox 3">
            <a:extLst>
              <a:ext uri="{FF2B5EF4-FFF2-40B4-BE49-F238E27FC236}">
                <a16:creationId xmlns:a16="http://schemas.microsoft.com/office/drawing/2014/main" id="{53631BB5-81BC-A296-9543-A1D5FB855C27}"/>
              </a:ext>
            </a:extLst>
          </p:cNvPr>
          <p:cNvSpPr txBox="1"/>
          <p:nvPr/>
        </p:nvSpPr>
        <p:spPr>
          <a:xfrm>
            <a:off x="333213" y="1017725"/>
            <a:ext cx="8709187" cy="4023987"/>
          </a:xfrm>
          <a:prstGeom prst="rect">
            <a:avLst/>
          </a:prstGeom>
          <a:noFill/>
        </p:spPr>
        <p:txBody>
          <a:bodyPr wrap="square">
            <a:spAutoFit/>
          </a:bodyPr>
          <a:lstStyle/>
          <a:p>
            <a:pPr algn="just">
              <a:lnSpc>
                <a:spcPct val="115000"/>
              </a:lnSpc>
            </a:pPr>
            <a:r>
              <a:rPr lang="vi-VN" sz="2400" b="1">
                <a:solidFill>
                  <a:srgbClr val="FF0000"/>
                </a:solidFill>
                <a:effectLst/>
                <a:latin typeface="Times New Roman" panose="02020603050405020304" pitchFamily="18" charset="0"/>
                <a:ea typeface="Times New Roman" panose="02020603050405020304" pitchFamily="18" charset="0"/>
              </a:rPr>
              <a:t>1</a:t>
            </a:r>
            <a:r>
              <a:rPr lang="en-VN" sz="2400" b="1">
                <a:solidFill>
                  <a:srgbClr val="FF0000"/>
                </a:solidFill>
                <a:effectLst/>
                <a:latin typeface="Times New Roman" panose="02020603050405020304" pitchFamily="18" charset="0"/>
                <a:ea typeface="Times New Roman" panose="02020603050405020304" pitchFamily="18" charset="0"/>
              </a:rPr>
              <a:t>.2. Năng lực đặc thù</a:t>
            </a:r>
            <a:endParaRPr lang="en-VN" sz="2400">
              <a:solidFill>
                <a:srgbClr val="FF0000"/>
              </a:solidFill>
              <a:effectLst/>
              <a:latin typeface="Times New Roman" panose="02020603050405020304" pitchFamily="18" charset="0"/>
              <a:ea typeface="Times New Roman" panose="02020603050405020304" pitchFamily="18" charset="0"/>
            </a:endParaRPr>
          </a:p>
          <a:p>
            <a:pPr algn="just">
              <a:lnSpc>
                <a:spcPct val="120000"/>
              </a:lnSpc>
            </a:pPr>
            <a:r>
              <a:rPr lang="vi-VN" sz="2400" b="1">
                <a:solidFill>
                  <a:srgbClr val="FF0000"/>
                </a:solidFill>
                <a:effectLst/>
                <a:latin typeface="Times New Roman" panose="02020603050405020304" pitchFamily="18" charset="0"/>
                <a:ea typeface="Times New Roman" panose="02020603050405020304" pitchFamily="18" charset="0"/>
              </a:rPr>
              <a:t>1</a:t>
            </a:r>
            <a:r>
              <a:rPr lang="en-VN" sz="2400" b="1">
                <a:solidFill>
                  <a:srgbClr val="FF0000"/>
                </a:solidFill>
                <a:effectLst/>
                <a:latin typeface="Times New Roman" panose="02020603050405020304" pitchFamily="18" charset="0"/>
                <a:ea typeface="Times New Roman" panose="02020603050405020304" pitchFamily="18" charset="0"/>
              </a:rPr>
              <a:t>.2.3.</a:t>
            </a:r>
            <a:r>
              <a:rPr lang="en-VN" sz="2400" i="1">
                <a:solidFill>
                  <a:srgbClr val="FF0000"/>
                </a:solidFill>
                <a:effectLst/>
                <a:latin typeface="Times New Roman" panose="02020603050405020304" pitchFamily="18" charset="0"/>
                <a:ea typeface="Times New Roman" panose="02020603050405020304" pitchFamily="18" charset="0"/>
              </a:rPr>
              <a:t> </a:t>
            </a:r>
            <a:r>
              <a:rPr lang="en-VN" sz="2400" b="1" i="1">
                <a:solidFill>
                  <a:srgbClr val="FF0000"/>
                </a:solidFill>
                <a:effectLst/>
                <a:latin typeface="Times New Roman" panose="02020603050405020304" pitchFamily="18" charset="0"/>
                <a:ea typeface="Times New Roman" panose="02020603050405020304" pitchFamily="18" charset="0"/>
              </a:rPr>
              <a:t>Liên hệ so sánh, kết nối</a:t>
            </a:r>
            <a:endParaRPr lang="en-VN" sz="2400">
              <a:solidFill>
                <a:srgbClr val="FF0000"/>
              </a:solidFill>
              <a:effectLst/>
              <a:latin typeface="Times New Roman" panose="02020603050405020304" pitchFamily="18" charset="0"/>
              <a:ea typeface="Times New Roman" panose="02020603050405020304" pitchFamily="18" charset="0"/>
            </a:endParaRPr>
          </a:p>
          <a:p>
            <a:pPr algn="just">
              <a:lnSpc>
                <a:spcPct val="120000"/>
              </a:lnSpc>
            </a:pPr>
            <a:r>
              <a:rPr lang="en-VN" sz="2400">
                <a:solidFill>
                  <a:srgbClr val="000000"/>
                </a:solidFill>
                <a:effectLst/>
                <a:latin typeface="Times New Roman" panose="02020603050405020304" pitchFamily="18" charset="0"/>
                <a:ea typeface="Times New Roman" panose="02020603050405020304" pitchFamily="18" charset="0"/>
              </a:rPr>
              <a:t>- </a:t>
            </a:r>
            <a:r>
              <a:rPr lang="en-VN" sz="2400" b="1">
                <a:solidFill>
                  <a:srgbClr val="000000"/>
                </a:solidFill>
                <a:effectLst/>
                <a:latin typeface="Times New Roman" panose="02020603050405020304" pitchFamily="18" charset="0"/>
                <a:ea typeface="Times New Roman" panose="02020603050405020304" pitchFamily="18" charset="0"/>
              </a:rPr>
              <a:t>Nhận</a:t>
            </a:r>
            <a:r>
              <a:rPr lang="vi-VN" sz="2400" b="1">
                <a:solidFill>
                  <a:srgbClr val="000000"/>
                </a:solidFill>
                <a:effectLst/>
                <a:latin typeface="Times New Roman" panose="02020603050405020304" pitchFamily="18" charset="0"/>
                <a:ea typeface="Times New Roman" panose="02020603050405020304" pitchFamily="18" charset="0"/>
              </a:rPr>
              <a:t> biết </a:t>
            </a:r>
            <a:r>
              <a:rPr lang="vi-VN" sz="2400">
                <a:solidFill>
                  <a:srgbClr val="000000"/>
                </a:solidFill>
                <a:effectLst/>
                <a:latin typeface="Times New Roman" panose="02020603050405020304" pitchFamily="18" charset="0"/>
                <a:ea typeface="Times New Roman" panose="02020603050405020304" pitchFamily="18" charset="0"/>
              </a:rPr>
              <a:t>và </a:t>
            </a:r>
            <a:r>
              <a:rPr lang="vi-VN" sz="2400" b="1">
                <a:solidFill>
                  <a:srgbClr val="000000"/>
                </a:solidFill>
                <a:effectLst/>
                <a:latin typeface="Times New Roman" panose="02020603050405020304" pitchFamily="18" charset="0"/>
                <a:ea typeface="Times New Roman" panose="02020603050405020304" pitchFamily="18" charset="0"/>
              </a:rPr>
              <a:t>phân tích </a:t>
            </a:r>
            <a:r>
              <a:rPr lang="vi-VN" sz="2400">
                <a:solidFill>
                  <a:srgbClr val="000000"/>
                </a:solidFill>
                <a:effectLst/>
                <a:latin typeface="Times New Roman" panose="02020603050405020304" pitchFamily="18" charset="0"/>
                <a:ea typeface="Times New Roman" panose="02020603050405020304" pitchFamily="18" charset="0"/>
              </a:rPr>
              <a:t>được giá trị lịch sử, văn hoá được thể hiện trong văn bản.</a:t>
            </a:r>
            <a:endParaRPr lang="en-VN" sz="2400">
              <a:effectLst/>
              <a:latin typeface="Times New Roman" panose="02020603050405020304" pitchFamily="18" charset="0"/>
              <a:ea typeface="Times New Roman" panose="02020603050405020304" pitchFamily="18" charset="0"/>
            </a:endParaRPr>
          </a:p>
          <a:p>
            <a:pPr algn="just">
              <a:lnSpc>
                <a:spcPct val="120000"/>
              </a:lnSpc>
            </a:pPr>
            <a:r>
              <a:rPr lang="vi-VN" sz="2400">
                <a:solidFill>
                  <a:srgbClr val="000000"/>
                </a:solidFill>
                <a:effectLst/>
                <a:latin typeface="Times New Roman" panose="02020603050405020304" pitchFamily="18" charset="0"/>
                <a:ea typeface="Times New Roman" panose="02020603050405020304" pitchFamily="18" charset="0"/>
              </a:rPr>
              <a:t>- </a:t>
            </a:r>
            <a:r>
              <a:rPr lang="vi-VN" sz="2400" b="1">
                <a:solidFill>
                  <a:srgbClr val="000000"/>
                </a:solidFill>
                <a:effectLst/>
                <a:latin typeface="Times New Roman" panose="02020603050405020304" pitchFamily="18" charset="0"/>
                <a:ea typeface="Times New Roman" panose="02020603050405020304" pitchFamily="18" charset="0"/>
              </a:rPr>
              <a:t>Nêu</a:t>
            </a:r>
            <a:r>
              <a:rPr lang="vi-VN" sz="2400">
                <a:solidFill>
                  <a:srgbClr val="000000"/>
                </a:solidFill>
                <a:effectLst/>
                <a:latin typeface="Times New Roman" panose="02020603050405020304" pitchFamily="18" charset="0"/>
                <a:ea typeface="Times New Roman" panose="02020603050405020304" pitchFamily="18" charset="0"/>
              </a:rPr>
              <a:t> được ý nghĩa hay tác động của tác phẩm văn học đối với quan niệm, cách nhìn, cách nghĩ và tình cảm của người đọc; </a:t>
            </a:r>
            <a:r>
              <a:rPr lang="vi-VN" sz="2400" b="1">
                <a:solidFill>
                  <a:srgbClr val="000000"/>
                </a:solidFill>
                <a:effectLst/>
                <a:latin typeface="Times New Roman" panose="02020603050405020304" pitchFamily="18" charset="0"/>
                <a:ea typeface="Times New Roman" panose="02020603050405020304" pitchFamily="18" charset="0"/>
              </a:rPr>
              <a:t>thể hiện </a:t>
            </a:r>
            <a:r>
              <a:rPr lang="vi-VN" sz="2400">
                <a:solidFill>
                  <a:srgbClr val="000000"/>
                </a:solidFill>
                <a:effectLst/>
                <a:latin typeface="Times New Roman" panose="02020603050405020304" pitchFamily="18" charset="0"/>
                <a:ea typeface="Times New Roman" panose="02020603050405020304" pitchFamily="18" charset="0"/>
              </a:rPr>
              <a:t>được cảm xúc và sự đánh giá của cá nhân về tác phẩm.</a:t>
            </a:r>
            <a:endParaRPr lang="en-VN" sz="2400">
              <a:effectLst/>
              <a:latin typeface="Times New Roman" panose="02020603050405020304" pitchFamily="18" charset="0"/>
              <a:ea typeface="Times New Roman" panose="02020603050405020304" pitchFamily="18" charset="0"/>
            </a:endParaRPr>
          </a:p>
          <a:p>
            <a:pPr algn="just">
              <a:lnSpc>
                <a:spcPct val="120000"/>
              </a:lnSpc>
            </a:pPr>
            <a:r>
              <a:rPr lang="vi-VN" sz="2400" b="1">
                <a:solidFill>
                  <a:srgbClr val="FF0000"/>
                </a:solidFill>
                <a:effectLst/>
                <a:latin typeface="Times New Roman" panose="02020603050405020304" pitchFamily="18" charset="0"/>
                <a:ea typeface="Times New Roman" panose="02020603050405020304" pitchFamily="18" charset="0"/>
              </a:rPr>
              <a:t>1</a:t>
            </a:r>
            <a:r>
              <a:rPr lang="en-VN" sz="2400" b="1">
                <a:solidFill>
                  <a:srgbClr val="FF0000"/>
                </a:solidFill>
                <a:effectLst/>
                <a:latin typeface="Times New Roman" panose="02020603050405020304" pitchFamily="18" charset="0"/>
                <a:ea typeface="Times New Roman" panose="02020603050405020304" pitchFamily="18" charset="0"/>
              </a:rPr>
              <a:t>.2.4.</a:t>
            </a:r>
            <a:r>
              <a:rPr lang="en-VN" sz="2400" i="1">
                <a:solidFill>
                  <a:srgbClr val="FF0000"/>
                </a:solidFill>
                <a:effectLst/>
                <a:latin typeface="Times New Roman" panose="02020603050405020304" pitchFamily="18" charset="0"/>
                <a:ea typeface="Times New Roman" panose="02020603050405020304" pitchFamily="18" charset="0"/>
              </a:rPr>
              <a:t> </a:t>
            </a:r>
            <a:r>
              <a:rPr lang="en-VN" sz="2400" b="1" i="1">
                <a:solidFill>
                  <a:srgbClr val="FF0000"/>
                </a:solidFill>
                <a:effectLst/>
                <a:latin typeface="Times New Roman" panose="02020603050405020304" pitchFamily="18" charset="0"/>
                <a:ea typeface="Times New Roman" panose="02020603050405020304" pitchFamily="18" charset="0"/>
              </a:rPr>
              <a:t>Đọc mở rộng</a:t>
            </a:r>
            <a:r>
              <a:rPr lang="vi-VN" sz="2400" b="1">
                <a:solidFill>
                  <a:srgbClr val="FF0000"/>
                </a:solidFill>
                <a:effectLst/>
                <a:latin typeface="Times New Roman" panose="02020603050405020304" pitchFamily="18" charset="0"/>
                <a:ea typeface="Times New Roman" panose="02020603050405020304" pitchFamily="18" charset="0"/>
              </a:rPr>
              <a:t>: </a:t>
            </a:r>
            <a:r>
              <a:rPr lang="en-VN" sz="2400">
                <a:solidFill>
                  <a:srgbClr val="000000"/>
                </a:solidFill>
                <a:effectLst/>
                <a:latin typeface="Times New Roman" panose="02020603050405020304" pitchFamily="18" charset="0"/>
                <a:ea typeface="Times New Roman" panose="02020603050405020304" pitchFamily="18" charset="0"/>
              </a:rPr>
              <a:t>Đọc thêm</a:t>
            </a:r>
            <a:r>
              <a:rPr lang="vi-VN" sz="2400">
                <a:solidFill>
                  <a:srgbClr val="000000"/>
                </a:solidFill>
                <a:effectLst/>
                <a:latin typeface="Times New Roman" panose="02020603050405020304" pitchFamily="18" charset="0"/>
                <a:ea typeface="Times New Roman" panose="02020603050405020304" pitchFamily="18" charset="0"/>
              </a:rPr>
              <a:t> tác phẩm cùng chủ đề hoặc cùng thể loại thơ.</a:t>
            </a:r>
          </a:p>
        </p:txBody>
      </p:sp>
    </p:spTree>
    <p:extLst>
      <p:ext uri="{BB962C8B-B14F-4D97-AF65-F5344CB8AC3E}">
        <p14:creationId xmlns:p14="http://schemas.microsoft.com/office/powerpoint/2010/main" val="1954930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6" name="TextBox 5">
            <a:extLst>
              <a:ext uri="{FF2B5EF4-FFF2-40B4-BE49-F238E27FC236}">
                <a16:creationId xmlns:a16="http://schemas.microsoft.com/office/drawing/2014/main" id="{A4EA2815-EFD4-C029-B048-F336A6CF9025}"/>
              </a:ext>
            </a:extLst>
          </p:cNvPr>
          <p:cNvSpPr txBox="1"/>
          <p:nvPr/>
        </p:nvSpPr>
        <p:spPr>
          <a:xfrm>
            <a:off x="188258" y="191681"/>
            <a:ext cx="8731623" cy="4384534"/>
          </a:xfrm>
          <a:prstGeom prst="rect">
            <a:avLst/>
          </a:prstGeom>
          <a:noFill/>
        </p:spPr>
        <p:txBody>
          <a:bodyPr wrap="square">
            <a:spAutoFit/>
          </a:bodyPr>
          <a:lstStyle/>
          <a:p>
            <a:pPr algn="just">
              <a:lnSpc>
                <a:spcPct val="120000"/>
              </a:lnSpc>
            </a:pPr>
            <a:r>
              <a:rPr lang="vi-VN" sz="1800" b="1">
                <a:solidFill>
                  <a:srgbClr val="0070C0"/>
                </a:solidFill>
                <a:effectLst/>
                <a:latin typeface="Times New Roman" panose="02020603050405020304" pitchFamily="18" charset="0"/>
                <a:ea typeface="Times New Roman" panose="02020603050405020304" pitchFamily="18" charset="0"/>
              </a:rPr>
              <a:t>2.3.4. Tìm hiểu về vai trò của vần, nhịp trong thơ</a:t>
            </a:r>
            <a:endParaRPr lang="en-VN" sz="1800">
              <a:effectLst/>
              <a:latin typeface="Times New Roman" panose="02020603050405020304" pitchFamily="18" charset="0"/>
              <a:ea typeface="Times New Roman" panose="02020603050405020304" pitchFamily="18" charset="0"/>
            </a:endParaRPr>
          </a:p>
          <a:p>
            <a:pPr algn="just">
              <a:lnSpc>
                <a:spcPct val="120000"/>
              </a:lnSpc>
            </a:pPr>
            <a:r>
              <a:rPr lang="vi-VN" sz="1800">
                <a:solidFill>
                  <a:srgbClr val="000000"/>
                </a:solidFill>
                <a:effectLst/>
                <a:latin typeface="Times New Roman" panose="02020603050405020304" pitchFamily="18" charset="0"/>
                <a:ea typeface="Times New Roman" panose="02020603050405020304" pitchFamily="18" charset="0"/>
              </a:rPr>
              <a:t>* </a:t>
            </a:r>
            <a:r>
              <a:rPr lang="vi-VN" sz="1800" b="1" i="1">
                <a:solidFill>
                  <a:srgbClr val="000000"/>
                </a:solidFill>
                <a:effectLst/>
                <a:latin typeface="Times New Roman" panose="02020603050405020304" pitchFamily="18" charset="0"/>
                <a:ea typeface="Times New Roman" panose="02020603050405020304" pitchFamily="18" charset="0"/>
              </a:rPr>
              <a:t>Chuyển giao nhiệm vụ: </a:t>
            </a:r>
            <a:endParaRPr lang="en-VN" sz="1800">
              <a:effectLst/>
              <a:latin typeface="Times New Roman" panose="02020603050405020304" pitchFamily="18" charset="0"/>
              <a:ea typeface="Times New Roman" panose="02020603050405020304" pitchFamily="18" charset="0"/>
            </a:endParaRPr>
          </a:p>
          <a:p>
            <a:pPr algn="just">
              <a:lnSpc>
                <a:spcPct val="120000"/>
              </a:lnSpc>
            </a:pPr>
            <a:r>
              <a:rPr lang="vi-VN" sz="1800">
                <a:solidFill>
                  <a:srgbClr val="000000"/>
                </a:solidFill>
                <a:effectLst/>
                <a:latin typeface="Times New Roman" panose="02020603050405020304" pitchFamily="18" charset="0"/>
                <a:ea typeface="Times New Roman" panose="02020603050405020304" pitchFamily="18" charset="0"/>
              </a:rPr>
              <a:t>- GV yêu cầu 1 HS nhắc lại đặc điểm và tác dụng của vần, nhịp trong thơ.</a:t>
            </a:r>
            <a:endParaRPr lang="en-VN" sz="1800">
              <a:effectLst/>
              <a:latin typeface="Times New Roman" panose="02020603050405020304" pitchFamily="18" charset="0"/>
              <a:ea typeface="Times New Roman" panose="02020603050405020304" pitchFamily="18" charset="0"/>
            </a:endParaRPr>
          </a:p>
          <a:p>
            <a:pPr algn="just">
              <a:lnSpc>
                <a:spcPct val="120000"/>
              </a:lnSpc>
            </a:pPr>
            <a:r>
              <a:rPr lang="vi-VN" sz="1800">
                <a:solidFill>
                  <a:srgbClr val="000000"/>
                </a:solidFill>
                <a:effectLst/>
                <a:latin typeface="Times New Roman" panose="02020603050405020304" pitchFamily="18" charset="0"/>
                <a:ea typeface="Times New Roman" panose="02020603050405020304" pitchFamily="18" charset="0"/>
              </a:rPr>
              <a:t>- GV yêu cầu HS làm việc cá nhân để xác định nhịp và vần trong bài thơ. Từ đó nhận xét về tác dụng của vần, nhịp.</a:t>
            </a:r>
            <a:endParaRPr lang="en-VN" sz="1800">
              <a:effectLst/>
              <a:latin typeface="Times New Roman" panose="02020603050405020304" pitchFamily="18" charset="0"/>
              <a:ea typeface="Times New Roman" panose="02020603050405020304" pitchFamily="18" charset="0"/>
            </a:endParaRPr>
          </a:p>
          <a:p>
            <a:pPr algn="just">
              <a:lnSpc>
                <a:spcPct val="120000"/>
              </a:lnSpc>
            </a:pPr>
            <a:r>
              <a:rPr lang="vi-VN" sz="1800">
                <a:solidFill>
                  <a:srgbClr val="000000"/>
                </a:solidFill>
                <a:effectLst/>
                <a:latin typeface="Times New Roman" panose="02020603050405020304" pitchFamily="18" charset="0"/>
                <a:ea typeface="Times New Roman" panose="02020603050405020304" pitchFamily="18" charset="0"/>
              </a:rPr>
              <a:t>+ HS gạch chéo để chia các khuôn nhịp trong mỗi dòng thơ, xác định xem đó là nhịp bao nhiêu.</a:t>
            </a:r>
            <a:endParaRPr lang="en-VN" sz="1800">
              <a:effectLst/>
              <a:latin typeface="Times New Roman" panose="02020603050405020304" pitchFamily="18" charset="0"/>
              <a:ea typeface="Times New Roman" panose="02020603050405020304" pitchFamily="18" charset="0"/>
            </a:endParaRPr>
          </a:p>
          <a:p>
            <a:pPr algn="just">
              <a:lnSpc>
                <a:spcPct val="120000"/>
              </a:lnSpc>
            </a:pPr>
            <a:r>
              <a:rPr lang="vi-VN" sz="1800">
                <a:solidFill>
                  <a:srgbClr val="000000"/>
                </a:solidFill>
                <a:effectLst/>
                <a:latin typeface="Times New Roman" panose="02020603050405020304" pitchFamily="18" charset="0"/>
                <a:ea typeface="Times New Roman" panose="02020603050405020304" pitchFamily="18" charset="0"/>
              </a:rPr>
              <a:t>+ HS gạch chân/ highlight ở các từ vần với nhau.</a:t>
            </a:r>
            <a:endParaRPr lang="en-VN" sz="1800">
              <a:effectLst/>
              <a:latin typeface="Times New Roman" panose="02020603050405020304" pitchFamily="18" charset="0"/>
              <a:ea typeface="Times New Roman" panose="02020603050405020304" pitchFamily="18" charset="0"/>
            </a:endParaRPr>
          </a:p>
          <a:p>
            <a:pPr algn="just">
              <a:lnSpc>
                <a:spcPct val="120000"/>
              </a:lnSpc>
            </a:pPr>
            <a:r>
              <a:rPr lang="vi-VN" sz="1800">
                <a:solidFill>
                  <a:srgbClr val="000000"/>
                </a:solidFill>
                <a:effectLst/>
                <a:latin typeface="Times New Roman" panose="02020603050405020304" pitchFamily="18" charset="0"/>
                <a:ea typeface="Times New Roman" panose="02020603050405020304" pitchFamily="18" charset="0"/>
              </a:rPr>
              <a:t>+ Khi nhận xét về tác dụng, HS lưu ý trả lời các câu hỏi như: </a:t>
            </a:r>
            <a:r>
              <a:rPr lang="vi-VN" sz="1800" i="1">
                <a:solidFill>
                  <a:srgbClr val="0070C0"/>
                </a:solidFill>
                <a:effectLst/>
                <a:latin typeface="Times New Roman" panose="02020603050405020304" pitchFamily="18" charset="0"/>
                <a:ea typeface="Times New Roman" panose="02020603050405020304" pitchFamily="18" charset="0"/>
              </a:rPr>
              <a:t>Nhịp trong bài thơ này là tương tự nhau ở các câu thơ hay có sự biến đổi? Nhịp trong bài thơ này so với nhịp thông thường của thể thơ thì có khác nhau không? Vần trong bài thơ này thường là vần bằng hay vần trắc? Vần trong bài thơ này là vần liền hay vần cách? Vần trong bài thơ này là một vần xuyên suốt hay có sự thay đổi vần qua các đoạn thơ?...</a:t>
            </a:r>
            <a:endParaRPr lang="en-VN" sz="1800">
              <a:solidFill>
                <a:srgbClr val="0070C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465418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6" name="TextBox 5">
            <a:extLst>
              <a:ext uri="{FF2B5EF4-FFF2-40B4-BE49-F238E27FC236}">
                <a16:creationId xmlns:a16="http://schemas.microsoft.com/office/drawing/2014/main" id="{A4EA2815-EFD4-C029-B048-F336A6CF9025}"/>
              </a:ext>
            </a:extLst>
          </p:cNvPr>
          <p:cNvSpPr txBox="1"/>
          <p:nvPr/>
        </p:nvSpPr>
        <p:spPr>
          <a:xfrm>
            <a:off x="188258" y="191681"/>
            <a:ext cx="8731623" cy="4612994"/>
          </a:xfrm>
          <a:prstGeom prst="rect">
            <a:avLst/>
          </a:prstGeom>
          <a:noFill/>
        </p:spPr>
        <p:txBody>
          <a:bodyPr wrap="square">
            <a:spAutoFit/>
          </a:bodyPr>
          <a:lstStyle/>
          <a:p>
            <a:pPr algn="just">
              <a:lnSpc>
                <a:spcPct val="150000"/>
              </a:lnSpc>
            </a:pPr>
            <a:r>
              <a:rPr lang="vi-VN" sz="1800" b="1">
                <a:solidFill>
                  <a:srgbClr val="0070C0"/>
                </a:solidFill>
                <a:effectLst/>
                <a:latin typeface="Times New Roman" panose="02020603050405020304" pitchFamily="18" charset="0"/>
                <a:ea typeface="Times New Roman" panose="02020603050405020304" pitchFamily="18" charset="0"/>
              </a:rPr>
              <a:t>2.3.4. Tìm hiểu về vai trò của vần, nhịp trong thơ</a:t>
            </a:r>
            <a:endParaRPr lang="en-VN" sz="1800">
              <a:effectLst/>
              <a:latin typeface="Times New Roman" panose="02020603050405020304" pitchFamily="18" charset="0"/>
              <a:ea typeface="Times New Roman" panose="02020603050405020304" pitchFamily="18" charset="0"/>
            </a:endParaRPr>
          </a:p>
          <a:p>
            <a:pPr algn="just">
              <a:lnSpc>
                <a:spcPct val="150000"/>
              </a:lnSpc>
            </a:pPr>
            <a:r>
              <a:rPr lang="vi-VN" sz="1800">
                <a:solidFill>
                  <a:srgbClr val="000000"/>
                </a:solidFill>
                <a:effectLst/>
                <a:latin typeface="Times New Roman" panose="02020603050405020304" pitchFamily="18" charset="0"/>
                <a:ea typeface="Times New Roman" panose="02020603050405020304" pitchFamily="18" charset="0"/>
              </a:rPr>
              <a:t>* </a:t>
            </a:r>
            <a:r>
              <a:rPr lang="vi-VN" sz="1800" b="1" i="1">
                <a:solidFill>
                  <a:srgbClr val="000000"/>
                </a:solidFill>
                <a:effectLst/>
                <a:latin typeface="Times New Roman" panose="02020603050405020304" pitchFamily="18" charset="0"/>
                <a:ea typeface="Times New Roman" panose="02020603050405020304" pitchFamily="18" charset="0"/>
              </a:rPr>
              <a:t>Thực hiện nhiệm vụ:</a:t>
            </a:r>
            <a:r>
              <a:rPr lang="vi-VN" sz="1800" b="1">
                <a:solidFill>
                  <a:srgbClr val="000000"/>
                </a:solidFill>
                <a:effectLst/>
                <a:latin typeface="Times New Roman" panose="02020603050405020304" pitchFamily="18" charset="0"/>
                <a:ea typeface="Times New Roman" panose="02020603050405020304" pitchFamily="18" charset="0"/>
              </a:rPr>
              <a:t> </a:t>
            </a:r>
            <a:r>
              <a:rPr lang="vi-VN" sz="1800">
                <a:solidFill>
                  <a:srgbClr val="000000"/>
                </a:solidFill>
                <a:effectLst/>
                <a:latin typeface="Times New Roman" panose="02020603050405020304" pitchFamily="18" charset="0"/>
                <a:ea typeface="Times New Roman" panose="02020603050405020304" pitchFamily="18" charset="0"/>
              </a:rPr>
              <a:t> HS thực hành cá nhân, ghi chú kết quả vào bài thơ trong SGK kết hợp ghi chú vào giấy note, sổ tay,… (Thời gian: Khoảng 3-5 phút)</a:t>
            </a:r>
            <a:endParaRPr lang="en-VN" sz="1800">
              <a:effectLst/>
              <a:latin typeface="Times New Roman" panose="02020603050405020304" pitchFamily="18" charset="0"/>
              <a:ea typeface="Times New Roman" panose="02020603050405020304" pitchFamily="18" charset="0"/>
            </a:endParaRPr>
          </a:p>
          <a:p>
            <a:pPr algn="just">
              <a:lnSpc>
                <a:spcPct val="150000"/>
              </a:lnSpc>
            </a:pPr>
            <a:r>
              <a:rPr lang="vi-VN" sz="1800">
                <a:solidFill>
                  <a:srgbClr val="000000"/>
                </a:solidFill>
                <a:effectLst/>
                <a:latin typeface="Times New Roman" panose="02020603050405020304" pitchFamily="18" charset="0"/>
                <a:ea typeface="Times New Roman" panose="02020603050405020304" pitchFamily="18" charset="0"/>
              </a:rPr>
              <a:t>* </a:t>
            </a:r>
            <a:r>
              <a:rPr lang="vi-VN" sz="1800" b="1" i="1">
                <a:solidFill>
                  <a:srgbClr val="000000"/>
                </a:solidFill>
                <a:effectLst/>
                <a:latin typeface="Times New Roman" panose="02020603050405020304" pitchFamily="18" charset="0"/>
                <a:ea typeface="Times New Roman" panose="02020603050405020304" pitchFamily="18" charset="0"/>
              </a:rPr>
              <a:t>Báo cáo, trao đổi:</a:t>
            </a:r>
            <a:endParaRPr lang="en-VN" sz="1800">
              <a:effectLst/>
              <a:latin typeface="Times New Roman" panose="02020603050405020304" pitchFamily="18" charset="0"/>
              <a:ea typeface="Times New Roman" panose="02020603050405020304" pitchFamily="18" charset="0"/>
            </a:endParaRPr>
          </a:p>
          <a:p>
            <a:pPr algn="just">
              <a:lnSpc>
                <a:spcPct val="150000"/>
              </a:lnSpc>
            </a:pPr>
            <a:r>
              <a:rPr lang="vi-VN" sz="1800">
                <a:solidFill>
                  <a:srgbClr val="000000"/>
                </a:solidFill>
                <a:effectLst/>
                <a:latin typeface="Times New Roman" panose="02020603050405020304" pitchFamily="18" charset="0"/>
                <a:ea typeface="Times New Roman" panose="02020603050405020304" pitchFamily="18" charset="0"/>
              </a:rPr>
              <a:t>- Sau khi hoàn thành nhiệm vụ cá nhân, HS trao đổi theo nhóm 4 HS (hai bàn) để đánh giá kết quả làm việc của nhau.</a:t>
            </a:r>
            <a:endParaRPr lang="en-VN" sz="1800">
              <a:effectLst/>
              <a:latin typeface="Times New Roman" panose="02020603050405020304" pitchFamily="18" charset="0"/>
              <a:ea typeface="Times New Roman" panose="02020603050405020304" pitchFamily="18" charset="0"/>
            </a:endParaRPr>
          </a:p>
          <a:p>
            <a:pPr algn="just">
              <a:lnSpc>
                <a:spcPct val="150000"/>
              </a:lnSpc>
            </a:pPr>
            <a:r>
              <a:rPr lang="vi-VN" sz="1800">
                <a:solidFill>
                  <a:srgbClr val="000000"/>
                </a:solidFill>
                <a:effectLst/>
                <a:latin typeface="Times New Roman" panose="02020603050405020304" pitchFamily="18" charset="0"/>
                <a:ea typeface="Times New Roman" panose="02020603050405020304" pitchFamily="18" charset="0"/>
              </a:rPr>
              <a:t>- GV yêu cầu 1 HS trình bày kết quả, lưu ý trình bày cả kết quả cá nhân ban đầu lẫn kết quả thống nhất sau khi nhận được góp ý từ các bạn trong nhóm 4 người. Các bạn còn lại lắng nghe, nhận xét, góp ý.</a:t>
            </a:r>
            <a:endParaRPr lang="en-VN" sz="1800">
              <a:effectLst/>
              <a:latin typeface="Times New Roman" panose="02020603050405020304" pitchFamily="18" charset="0"/>
              <a:ea typeface="Times New Roman" panose="02020603050405020304" pitchFamily="18" charset="0"/>
            </a:endParaRPr>
          </a:p>
          <a:p>
            <a:pPr algn="just">
              <a:lnSpc>
                <a:spcPct val="150000"/>
              </a:lnSpc>
            </a:pPr>
            <a:r>
              <a:rPr lang="vi-VN" sz="1800" b="1" i="1">
                <a:solidFill>
                  <a:srgbClr val="000000"/>
                </a:solidFill>
                <a:effectLst/>
                <a:latin typeface="Times New Roman" panose="02020603050405020304" pitchFamily="18" charset="0"/>
                <a:ea typeface="Times New Roman" panose="02020603050405020304" pitchFamily="18" charset="0"/>
              </a:rPr>
              <a:t>* Kết luận, nhận định:</a:t>
            </a:r>
            <a:endParaRPr lang="en-VN" sz="1800">
              <a:effectLst/>
              <a:latin typeface="Times New Roman" panose="02020603050405020304" pitchFamily="18" charset="0"/>
              <a:ea typeface="Times New Roman" panose="02020603050405020304" pitchFamily="18" charset="0"/>
            </a:endParaRPr>
          </a:p>
          <a:p>
            <a:pPr algn="just">
              <a:lnSpc>
                <a:spcPct val="150000"/>
              </a:lnSpc>
            </a:pPr>
            <a:r>
              <a:rPr lang="vi-VN" sz="1800">
                <a:solidFill>
                  <a:srgbClr val="000000"/>
                </a:solidFill>
                <a:effectLst/>
                <a:latin typeface="Times New Roman" panose="02020603050405020304" pitchFamily="18" charset="0"/>
                <a:ea typeface="Times New Roman" panose="02020603050405020304" pitchFamily="18" charset="0"/>
              </a:rPr>
              <a:t>- GV nhận xét phần làm việc cá nhân và làm việc nhóm; nhận xét và bổ sung kết quả của HS.</a:t>
            </a:r>
            <a:endParaRPr lang="en-VN" sz="1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259562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5" name="TextBox 4">
            <a:extLst>
              <a:ext uri="{FF2B5EF4-FFF2-40B4-BE49-F238E27FC236}">
                <a16:creationId xmlns:a16="http://schemas.microsoft.com/office/drawing/2014/main" id="{C991DE57-D642-4708-AE81-C88F4E8BAE6E}"/>
              </a:ext>
            </a:extLst>
          </p:cNvPr>
          <p:cNvSpPr txBox="1"/>
          <p:nvPr/>
        </p:nvSpPr>
        <p:spPr>
          <a:xfrm>
            <a:off x="182117" y="80811"/>
            <a:ext cx="8818447" cy="4716869"/>
          </a:xfrm>
          <a:prstGeom prst="rect">
            <a:avLst/>
          </a:prstGeom>
          <a:noFill/>
        </p:spPr>
        <p:txBody>
          <a:bodyPr wrap="square">
            <a:spAutoFit/>
          </a:bodyPr>
          <a:lstStyle/>
          <a:p>
            <a:pPr algn="just">
              <a:lnSpc>
                <a:spcPct val="120000"/>
              </a:lnSpc>
            </a:pPr>
            <a:r>
              <a:rPr lang="vi-VN" sz="1800" b="1">
                <a:solidFill>
                  <a:srgbClr val="0070C0"/>
                </a:solidFill>
                <a:effectLst/>
                <a:latin typeface="Times New Roman" panose="02020603050405020304" pitchFamily="18" charset="0"/>
                <a:ea typeface="Times New Roman" panose="02020603050405020304" pitchFamily="18" charset="0"/>
              </a:rPr>
              <a:t>2.3.5. Liên hệ, kết nối</a:t>
            </a:r>
            <a:endParaRPr lang="en-VN" sz="1800">
              <a:effectLst/>
              <a:latin typeface="Times New Roman" panose="02020603050405020304" pitchFamily="18" charset="0"/>
              <a:ea typeface="Times New Roman" panose="02020603050405020304" pitchFamily="18" charset="0"/>
            </a:endParaRPr>
          </a:p>
          <a:p>
            <a:pPr algn="just">
              <a:lnSpc>
                <a:spcPct val="120000"/>
              </a:lnSpc>
            </a:pPr>
            <a:r>
              <a:rPr lang="vi-VN" sz="1800">
                <a:solidFill>
                  <a:srgbClr val="000000"/>
                </a:solidFill>
                <a:effectLst/>
                <a:latin typeface="Times New Roman" panose="02020603050405020304" pitchFamily="18" charset="0"/>
                <a:ea typeface="Times New Roman" panose="02020603050405020304" pitchFamily="18" charset="0"/>
              </a:rPr>
              <a:t>* </a:t>
            </a:r>
            <a:r>
              <a:rPr lang="vi-VN" sz="1800" b="1" i="1">
                <a:solidFill>
                  <a:srgbClr val="000000"/>
                </a:solidFill>
                <a:effectLst/>
                <a:latin typeface="Times New Roman" panose="02020603050405020304" pitchFamily="18" charset="0"/>
                <a:ea typeface="Times New Roman" panose="02020603050405020304" pitchFamily="18" charset="0"/>
              </a:rPr>
              <a:t>Chuyển giao nhiệm vụ: </a:t>
            </a:r>
            <a:r>
              <a:rPr lang="vi-VN" sz="1800">
                <a:solidFill>
                  <a:srgbClr val="000000"/>
                </a:solidFill>
                <a:effectLst/>
                <a:latin typeface="Times New Roman" panose="02020603050405020304" pitchFamily="18" charset="0"/>
                <a:ea typeface="Times New Roman" panose="02020603050405020304" pitchFamily="18" charset="0"/>
              </a:rPr>
              <a:t>HS thực hiện một trong hai nhiệm vụ sau:</a:t>
            </a:r>
            <a:endParaRPr lang="en-VN" sz="1800">
              <a:effectLst/>
              <a:latin typeface="Times New Roman" panose="02020603050405020304" pitchFamily="18" charset="0"/>
              <a:ea typeface="Times New Roman" panose="02020603050405020304" pitchFamily="18" charset="0"/>
            </a:endParaRPr>
          </a:p>
          <a:p>
            <a:pPr algn="just">
              <a:lnSpc>
                <a:spcPct val="120000"/>
              </a:lnSpc>
            </a:pPr>
            <a:r>
              <a:rPr lang="vi-VN" sz="1800">
                <a:solidFill>
                  <a:srgbClr val="000000"/>
                </a:solidFill>
                <a:effectLst/>
                <a:latin typeface="Times New Roman" panose="02020603050405020304" pitchFamily="18" charset="0"/>
                <a:ea typeface="Times New Roman" panose="02020603050405020304" pitchFamily="18" charset="0"/>
              </a:rPr>
              <a:t>- </a:t>
            </a:r>
            <a:r>
              <a:rPr lang="vi-VN" sz="1800" b="1">
                <a:solidFill>
                  <a:srgbClr val="0070C0"/>
                </a:solidFill>
                <a:effectLst/>
                <a:latin typeface="Times New Roman" panose="02020603050405020304" pitchFamily="18" charset="0"/>
                <a:ea typeface="Times New Roman" panose="02020603050405020304" pitchFamily="18" charset="0"/>
              </a:rPr>
              <a:t>Nhiệm vụ a:</a:t>
            </a:r>
            <a:r>
              <a:rPr lang="vi-VN" sz="1800">
                <a:solidFill>
                  <a:srgbClr val="0070C0"/>
                </a:solidFill>
                <a:effectLst/>
                <a:latin typeface="Times New Roman" panose="02020603050405020304" pitchFamily="18" charset="0"/>
                <a:ea typeface="Times New Roman" panose="02020603050405020304" pitchFamily="18" charset="0"/>
              </a:rPr>
              <a:t> </a:t>
            </a:r>
            <a:r>
              <a:rPr lang="vi-VN" sz="1800">
                <a:solidFill>
                  <a:srgbClr val="000000"/>
                </a:solidFill>
                <a:effectLst/>
                <a:latin typeface="Times New Roman" panose="02020603050405020304" pitchFamily="18" charset="0"/>
                <a:ea typeface="Times New Roman" panose="02020603050405020304" pitchFamily="18" charset="0"/>
              </a:rPr>
              <a:t>Ở hoạt động khởi động, HS đã chia sẻ trải nghiệm về một nơi mình từng đến/ từng tìm hiểu. Tiếp nối hoạt động đó, HS sẽ sưu tập một bài thơ viết về cảnh đẹp ấy và cho biết vẻ đẹp trong bài thơ có gì giống và khác vẻ đẹp trong cảm nhận của em (hoặc trong tìm hiểu của em)? </a:t>
            </a:r>
            <a:endParaRPr lang="en-VN" sz="1800">
              <a:effectLst/>
              <a:latin typeface="Times New Roman" panose="02020603050405020304" pitchFamily="18" charset="0"/>
              <a:ea typeface="Times New Roman" panose="02020603050405020304" pitchFamily="18" charset="0"/>
            </a:endParaRPr>
          </a:p>
          <a:p>
            <a:pPr algn="just">
              <a:lnSpc>
                <a:spcPct val="120000"/>
              </a:lnSpc>
            </a:pPr>
            <a:r>
              <a:rPr lang="vi-VN" sz="1800">
                <a:solidFill>
                  <a:srgbClr val="000000"/>
                </a:solidFill>
                <a:effectLst/>
                <a:latin typeface="Times New Roman" panose="02020603050405020304" pitchFamily="18" charset="0"/>
                <a:ea typeface="Times New Roman" panose="02020603050405020304" pitchFamily="18" charset="0"/>
              </a:rPr>
              <a:t>- </a:t>
            </a:r>
            <a:r>
              <a:rPr lang="vi-VN" sz="1800" b="1">
                <a:solidFill>
                  <a:srgbClr val="0070C0"/>
                </a:solidFill>
                <a:effectLst/>
                <a:latin typeface="Times New Roman" panose="02020603050405020304" pitchFamily="18" charset="0"/>
                <a:ea typeface="Times New Roman" panose="02020603050405020304" pitchFamily="18" charset="0"/>
              </a:rPr>
              <a:t>Nhiệm vụ b: </a:t>
            </a:r>
            <a:r>
              <a:rPr lang="vi-VN" sz="1800">
                <a:solidFill>
                  <a:srgbClr val="000000"/>
                </a:solidFill>
                <a:effectLst/>
                <a:latin typeface="Times New Roman" panose="02020603050405020304" pitchFamily="18" charset="0"/>
                <a:ea typeface="Times New Roman" panose="02020603050405020304" pitchFamily="18" charset="0"/>
              </a:rPr>
              <a:t>HS sưu tầm tư liệu thực tế về cảnh đẹp Hương Sơn. Sau đó cho biết vẻ đẹp trong bài thơ </a:t>
            </a:r>
            <a:r>
              <a:rPr lang="vi-VN" sz="1800" i="1">
                <a:solidFill>
                  <a:srgbClr val="000000"/>
                </a:solidFill>
                <a:effectLst/>
                <a:latin typeface="Times New Roman" panose="02020603050405020304" pitchFamily="18" charset="0"/>
                <a:ea typeface="Times New Roman" panose="02020603050405020304" pitchFamily="18" charset="0"/>
              </a:rPr>
              <a:t>Hương Sơn phong cảnh </a:t>
            </a:r>
            <a:r>
              <a:rPr lang="vi-VN" sz="1800">
                <a:solidFill>
                  <a:srgbClr val="000000"/>
                </a:solidFill>
                <a:effectLst/>
                <a:latin typeface="Times New Roman" panose="02020603050405020304" pitchFamily="18" charset="0"/>
                <a:ea typeface="Times New Roman" panose="02020603050405020304" pitchFamily="18" charset="0"/>
              </a:rPr>
              <a:t>có gì giống và khác vẻ đẹp thực tế mà em đã tìm hiểu.</a:t>
            </a:r>
            <a:endParaRPr lang="en-VN" sz="1800">
              <a:effectLst/>
              <a:latin typeface="Times New Roman" panose="02020603050405020304" pitchFamily="18" charset="0"/>
              <a:ea typeface="Times New Roman" panose="02020603050405020304" pitchFamily="18" charset="0"/>
            </a:endParaRPr>
          </a:p>
          <a:p>
            <a:pPr algn="just">
              <a:lnSpc>
                <a:spcPct val="120000"/>
              </a:lnSpc>
            </a:pPr>
            <a:r>
              <a:rPr lang="vi-VN" sz="1800">
                <a:solidFill>
                  <a:srgbClr val="000000"/>
                </a:solidFill>
                <a:effectLst/>
                <a:latin typeface="Times New Roman" panose="02020603050405020304" pitchFamily="18" charset="0"/>
                <a:ea typeface="Times New Roman" panose="02020603050405020304" pitchFamily="18" charset="0"/>
              </a:rPr>
              <a:t>- HS viết ngắn kết hợp các phương tiện phi ngôn ngữ và trình bày kết quả trên trang Padlet, phía sau ô trải nghiệm mình đã thực hiện.</a:t>
            </a:r>
            <a:endParaRPr lang="en-VN" sz="1800">
              <a:effectLst/>
              <a:latin typeface="Times New Roman" panose="02020603050405020304" pitchFamily="18" charset="0"/>
              <a:ea typeface="Times New Roman" panose="02020603050405020304" pitchFamily="18" charset="0"/>
            </a:endParaRPr>
          </a:p>
          <a:p>
            <a:pPr algn="just">
              <a:lnSpc>
                <a:spcPct val="120000"/>
              </a:lnSpc>
            </a:pPr>
            <a:r>
              <a:rPr lang="vi-VN" sz="1800">
                <a:solidFill>
                  <a:srgbClr val="000000"/>
                </a:solidFill>
                <a:effectLst/>
                <a:latin typeface="Times New Roman" panose="02020603050405020304" pitchFamily="18" charset="0"/>
                <a:ea typeface="Times New Roman" panose="02020603050405020304" pitchFamily="18" charset="0"/>
              </a:rPr>
              <a:t>* </a:t>
            </a:r>
            <a:r>
              <a:rPr lang="vi-VN" sz="1800" b="1" i="1">
                <a:solidFill>
                  <a:srgbClr val="000000"/>
                </a:solidFill>
                <a:effectLst/>
                <a:latin typeface="Times New Roman" panose="02020603050405020304" pitchFamily="18" charset="0"/>
                <a:ea typeface="Times New Roman" panose="02020603050405020304" pitchFamily="18" charset="0"/>
              </a:rPr>
              <a:t>Thực hiện nhiệm vụ:</a:t>
            </a:r>
            <a:r>
              <a:rPr lang="vi-VN" sz="1800" b="1">
                <a:solidFill>
                  <a:srgbClr val="000000"/>
                </a:solidFill>
                <a:effectLst/>
                <a:latin typeface="Times New Roman" panose="02020603050405020304" pitchFamily="18" charset="0"/>
                <a:ea typeface="Times New Roman" panose="02020603050405020304" pitchFamily="18" charset="0"/>
              </a:rPr>
              <a:t> </a:t>
            </a:r>
            <a:endParaRPr lang="en-VN" sz="1800">
              <a:effectLst/>
              <a:latin typeface="Times New Roman" panose="02020603050405020304" pitchFamily="18" charset="0"/>
              <a:ea typeface="Times New Roman" panose="02020603050405020304" pitchFamily="18" charset="0"/>
            </a:endParaRPr>
          </a:p>
          <a:p>
            <a:pPr algn="just">
              <a:lnSpc>
                <a:spcPct val="120000"/>
              </a:lnSpc>
            </a:pPr>
            <a:r>
              <a:rPr lang="vi-VN" sz="1800" b="1">
                <a:solidFill>
                  <a:srgbClr val="000000"/>
                </a:solidFill>
                <a:effectLst/>
                <a:latin typeface="Times New Roman" panose="02020603050405020304" pitchFamily="18" charset="0"/>
                <a:ea typeface="Times New Roman" panose="02020603050405020304" pitchFamily="18" charset="0"/>
              </a:rPr>
              <a:t>- </a:t>
            </a:r>
            <a:r>
              <a:rPr lang="vi-VN" sz="1800">
                <a:solidFill>
                  <a:srgbClr val="000000"/>
                </a:solidFill>
                <a:effectLst/>
                <a:latin typeface="Times New Roman" panose="02020603050405020304" pitchFamily="18" charset="0"/>
                <a:ea typeface="Times New Roman" panose="02020603050405020304" pitchFamily="18" charset="0"/>
              </a:rPr>
              <a:t>HS thực hiện ở nhà. </a:t>
            </a:r>
            <a:endParaRPr lang="en-VN" sz="1800">
              <a:effectLst/>
              <a:latin typeface="Times New Roman" panose="02020603050405020304" pitchFamily="18" charset="0"/>
              <a:ea typeface="Times New Roman" panose="02020603050405020304" pitchFamily="18" charset="0"/>
            </a:endParaRPr>
          </a:p>
          <a:p>
            <a:pPr algn="just">
              <a:lnSpc>
                <a:spcPct val="120000"/>
              </a:lnSpc>
            </a:pPr>
            <a:r>
              <a:rPr lang="vi-VN" sz="1800">
                <a:solidFill>
                  <a:srgbClr val="000000"/>
                </a:solidFill>
                <a:effectLst/>
                <a:latin typeface="Times New Roman" panose="02020603050405020304" pitchFamily="18" charset="0"/>
                <a:ea typeface="Times New Roman" panose="02020603050405020304" pitchFamily="18" charset="0"/>
              </a:rPr>
              <a:t>- Có thể làm theo hình thức văn bản word, inforgraphic, video,…</a:t>
            </a:r>
            <a:endParaRPr lang="en-VN" sz="1800">
              <a:effectLst/>
              <a:latin typeface="Times New Roman" panose="02020603050405020304" pitchFamily="18" charset="0"/>
              <a:ea typeface="Times New Roman" panose="02020603050405020304" pitchFamily="18" charset="0"/>
            </a:endParaRPr>
          </a:p>
          <a:p>
            <a:pPr algn="just">
              <a:lnSpc>
                <a:spcPct val="120000"/>
              </a:lnSpc>
            </a:pPr>
            <a:r>
              <a:rPr lang="vi-VN" sz="1800">
                <a:solidFill>
                  <a:srgbClr val="000000"/>
                </a:solidFill>
                <a:effectLst/>
                <a:latin typeface="Times New Roman" panose="02020603050405020304" pitchFamily="18" charset="0"/>
                <a:ea typeface="Times New Roman" panose="02020603050405020304" pitchFamily="18" charset="0"/>
              </a:rPr>
              <a:t>- Có thể chọn làm theo nhóm nhỏ, hoặc làm cá nhân.</a:t>
            </a:r>
            <a:endParaRPr lang="en-VN" sz="1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783332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98A543CA-549E-E4B1-46DB-31580BAF043C}"/>
              </a:ext>
            </a:extLst>
          </p:cNvPr>
          <p:cNvPicPr>
            <a:picLocks noChangeAspect="1"/>
          </p:cNvPicPr>
          <p:nvPr/>
        </p:nvPicPr>
        <p:blipFill>
          <a:blip r:embed="rId3"/>
          <a:stretch>
            <a:fillRect/>
          </a:stretch>
        </p:blipFill>
        <p:spPr>
          <a:xfrm>
            <a:off x="943238" y="596795"/>
            <a:ext cx="7033813" cy="2864326"/>
          </a:xfrm>
          <a:prstGeom prst="rect">
            <a:avLst/>
          </a:prstGeom>
        </p:spPr>
      </p:pic>
      <p:sp>
        <p:nvSpPr>
          <p:cNvPr id="2" name="TextBox 1">
            <a:extLst>
              <a:ext uri="{FF2B5EF4-FFF2-40B4-BE49-F238E27FC236}">
                <a16:creationId xmlns:a16="http://schemas.microsoft.com/office/drawing/2014/main" id="{37E2DD5E-1EF3-0010-EE23-13152CB3E382}"/>
              </a:ext>
            </a:extLst>
          </p:cNvPr>
          <p:cNvSpPr txBox="1"/>
          <p:nvPr/>
        </p:nvSpPr>
        <p:spPr>
          <a:xfrm>
            <a:off x="3892166" y="261258"/>
            <a:ext cx="1359668" cy="400110"/>
          </a:xfrm>
          <a:prstGeom prst="rect">
            <a:avLst/>
          </a:prstGeom>
          <a:noFill/>
        </p:spPr>
        <p:txBody>
          <a:bodyPr wrap="none" rtlCol="0">
            <a:spAutoFit/>
          </a:bodyPr>
          <a:lstStyle/>
          <a:p>
            <a:r>
              <a:rPr lang="en-VN" sz="2000" b="1">
                <a:latin typeface="Times New Roman" panose="02020603050405020304" pitchFamily="18" charset="0"/>
                <a:cs typeface="Times New Roman" panose="02020603050405020304" pitchFamily="18" charset="0"/>
              </a:rPr>
              <a:t>Bảng kiểm</a:t>
            </a:r>
          </a:p>
        </p:txBody>
      </p:sp>
      <p:sp>
        <p:nvSpPr>
          <p:cNvPr id="5" name="TextBox 4">
            <a:extLst>
              <a:ext uri="{FF2B5EF4-FFF2-40B4-BE49-F238E27FC236}">
                <a16:creationId xmlns:a16="http://schemas.microsoft.com/office/drawing/2014/main" id="{87CD5192-865B-1F86-D3E4-77E0E526054B}"/>
              </a:ext>
            </a:extLst>
          </p:cNvPr>
          <p:cNvSpPr txBox="1"/>
          <p:nvPr/>
        </p:nvSpPr>
        <p:spPr>
          <a:xfrm>
            <a:off x="161109" y="3461121"/>
            <a:ext cx="8913222" cy="1421671"/>
          </a:xfrm>
          <a:prstGeom prst="rect">
            <a:avLst/>
          </a:prstGeom>
          <a:noFill/>
        </p:spPr>
        <p:txBody>
          <a:bodyPr wrap="square">
            <a:spAutoFit/>
          </a:bodyPr>
          <a:lstStyle/>
          <a:p>
            <a:pPr algn="just">
              <a:lnSpc>
                <a:spcPct val="150000"/>
              </a:lnSpc>
            </a:pPr>
            <a:r>
              <a:rPr lang="vi-VN" sz="2000">
                <a:solidFill>
                  <a:srgbClr val="000000"/>
                </a:solidFill>
                <a:effectLst/>
                <a:latin typeface="Times New Roman" panose="02020603050405020304" pitchFamily="18" charset="0"/>
                <a:ea typeface="Times New Roman" panose="02020603050405020304" pitchFamily="18" charset="0"/>
              </a:rPr>
              <a:t>* </a:t>
            </a:r>
            <a:r>
              <a:rPr lang="vi-VN" sz="2000" b="1" i="1">
                <a:solidFill>
                  <a:srgbClr val="000000"/>
                </a:solidFill>
                <a:effectLst/>
                <a:latin typeface="Times New Roman" panose="02020603050405020304" pitchFamily="18" charset="0"/>
                <a:ea typeface="Times New Roman" panose="02020603050405020304" pitchFamily="18" charset="0"/>
              </a:rPr>
              <a:t>Báo cáo, trao đổi: </a:t>
            </a:r>
            <a:r>
              <a:rPr lang="vi-VN" sz="2000">
                <a:solidFill>
                  <a:srgbClr val="000000"/>
                </a:solidFill>
                <a:effectLst/>
                <a:latin typeface="Times New Roman" panose="02020603050405020304" pitchFamily="18" charset="0"/>
                <a:ea typeface="Times New Roman" panose="02020603050405020304" pitchFamily="18" charset="0"/>
              </a:rPr>
              <a:t>HS trình bày trên nền tảng Padlet.</a:t>
            </a:r>
            <a:endParaRPr lang="en-VN" sz="2000">
              <a:effectLst/>
              <a:latin typeface="Times New Roman" panose="02020603050405020304" pitchFamily="18" charset="0"/>
              <a:ea typeface="Times New Roman" panose="02020603050405020304" pitchFamily="18" charset="0"/>
            </a:endParaRPr>
          </a:p>
          <a:p>
            <a:pPr algn="just">
              <a:lnSpc>
                <a:spcPct val="150000"/>
              </a:lnSpc>
            </a:pPr>
            <a:r>
              <a:rPr lang="vi-VN" sz="2000" b="1" i="1">
                <a:solidFill>
                  <a:srgbClr val="000000"/>
                </a:solidFill>
                <a:effectLst/>
                <a:latin typeface="Times New Roman" panose="02020603050405020304" pitchFamily="18" charset="0"/>
                <a:ea typeface="Times New Roman" panose="02020603050405020304" pitchFamily="18" charset="0"/>
              </a:rPr>
              <a:t>* Kết luận, nhận định:</a:t>
            </a:r>
            <a:r>
              <a:rPr lang="en-VN" sz="2000" b="1" i="1">
                <a:latin typeface="Times New Roman" panose="02020603050405020304" pitchFamily="18" charset="0"/>
                <a:ea typeface="Times New Roman" panose="02020603050405020304" pitchFamily="18" charset="0"/>
              </a:rPr>
              <a:t> </a:t>
            </a:r>
            <a:r>
              <a:rPr lang="en-VN" sz="2000">
                <a:latin typeface="Times New Roman" panose="02020603050405020304" pitchFamily="18" charset="0"/>
                <a:ea typeface="Times New Roman" panose="02020603050405020304" pitchFamily="18" charset="0"/>
              </a:rPr>
              <a:t>GV có thể nhận xét trực tiếp ở bài làm HS, kết hợp nhận xét chung ngắn gọn trên lớp vào tiết sau</a:t>
            </a:r>
            <a:r>
              <a:rPr lang="vi-VN" sz="2000">
                <a:solidFill>
                  <a:srgbClr val="000000"/>
                </a:solidFill>
                <a:effectLst/>
                <a:latin typeface="Times New Roman" panose="02020603050405020304" pitchFamily="18" charset="0"/>
                <a:ea typeface="Times New Roman" panose="02020603050405020304" pitchFamily="18" charset="0"/>
              </a:rPr>
              <a:t>.</a:t>
            </a:r>
            <a:endParaRPr lang="en-VN" sz="2000"/>
          </a:p>
        </p:txBody>
      </p:sp>
    </p:spTree>
    <p:extLst>
      <p:ext uri="{BB962C8B-B14F-4D97-AF65-F5344CB8AC3E}">
        <p14:creationId xmlns:p14="http://schemas.microsoft.com/office/powerpoint/2010/main" val="6983668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41"/>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0000"/>
                </a:solidFill>
              </a:rPr>
              <a:t>I. MỤC TIÊU BÀI DẠY</a:t>
            </a:r>
            <a:endParaRPr>
              <a:solidFill>
                <a:srgbClr val="FF0000"/>
              </a:solidFill>
            </a:endParaRPr>
          </a:p>
        </p:txBody>
      </p:sp>
      <p:sp>
        <p:nvSpPr>
          <p:cNvPr id="4" name="TextBox 3">
            <a:extLst>
              <a:ext uri="{FF2B5EF4-FFF2-40B4-BE49-F238E27FC236}">
                <a16:creationId xmlns:a16="http://schemas.microsoft.com/office/drawing/2014/main" id="{53631BB5-81BC-A296-9543-A1D5FB855C27}"/>
              </a:ext>
            </a:extLst>
          </p:cNvPr>
          <p:cNvSpPr txBox="1"/>
          <p:nvPr/>
        </p:nvSpPr>
        <p:spPr>
          <a:xfrm>
            <a:off x="333213" y="1017725"/>
            <a:ext cx="8709187" cy="3149580"/>
          </a:xfrm>
          <a:prstGeom prst="rect">
            <a:avLst/>
          </a:prstGeom>
          <a:noFill/>
        </p:spPr>
        <p:txBody>
          <a:bodyPr wrap="square">
            <a:spAutoFit/>
          </a:bodyPr>
          <a:lstStyle/>
          <a:p>
            <a:pPr algn="just">
              <a:lnSpc>
                <a:spcPct val="120000"/>
              </a:lnSpc>
            </a:pPr>
            <a:r>
              <a:rPr lang="vi-VN" sz="2800" b="1">
                <a:solidFill>
                  <a:srgbClr val="FF0000"/>
                </a:solidFill>
                <a:latin typeface="Times New Roman" panose="02020603050405020304" pitchFamily="18" charset="0"/>
                <a:ea typeface="Times New Roman" panose="02020603050405020304" pitchFamily="18" charset="0"/>
              </a:rPr>
              <a:t>2. P</a:t>
            </a:r>
            <a:r>
              <a:rPr lang="en-VN" sz="2800" b="1">
                <a:solidFill>
                  <a:srgbClr val="FF0000"/>
                </a:solidFill>
                <a:latin typeface="Times New Roman" panose="02020603050405020304" pitchFamily="18" charset="0"/>
                <a:ea typeface="Times New Roman" panose="02020603050405020304" pitchFamily="18" charset="0"/>
              </a:rPr>
              <a:t>hẩm chất</a:t>
            </a:r>
            <a:r>
              <a:rPr lang="vi-VN" sz="2800" b="1">
                <a:solidFill>
                  <a:srgbClr val="FF0000"/>
                </a:solidFill>
                <a:latin typeface="Times New Roman" panose="02020603050405020304" pitchFamily="18" charset="0"/>
                <a:ea typeface="Times New Roman" panose="02020603050405020304" pitchFamily="18" charset="0"/>
              </a:rPr>
              <a:t>: </a:t>
            </a:r>
            <a:r>
              <a:rPr lang="en-VN" sz="2800">
                <a:latin typeface="Times New Roman" panose="02020603050405020304" pitchFamily="18" charset="0"/>
                <a:ea typeface="Times New Roman" panose="02020603050405020304" pitchFamily="18" charset="0"/>
              </a:rPr>
              <a:t>Phát triển những phẩm chất chủ yếu với các biểu hiện cụ thể sau:</a:t>
            </a:r>
          </a:p>
          <a:p>
            <a:pPr algn="just">
              <a:lnSpc>
                <a:spcPct val="120000"/>
              </a:lnSpc>
            </a:pPr>
            <a:r>
              <a:rPr lang="en-VN" sz="2800">
                <a:latin typeface="Times New Roman" panose="02020603050405020304" pitchFamily="18" charset="0"/>
                <a:ea typeface="Times New Roman" panose="02020603050405020304" pitchFamily="18" charset="0"/>
              </a:rPr>
              <a:t>- Biết</a:t>
            </a:r>
            <a:r>
              <a:rPr lang="vi-VN" sz="2800">
                <a:latin typeface="Times New Roman" panose="02020603050405020304" pitchFamily="18" charset="0"/>
                <a:ea typeface="Times New Roman" panose="02020603050405020304" pitchFamily="18" charset="0"/>
              </a:rPr>
              <a:t> yêu quý, trân trọng vẻ đẹp của thiên nhiên và tâm hồn con người.</a:t>
            </a:r>
            <a:endParaRPr lang="en-VN" sz="2800">
              <a:latin typeface="Times New Roman" panose="02020603050405020304" pitchFamily="18" charset="0"/>
              <a:ea typeface="Times New Roman" panose="02020603050405020304" pitchFamily="18" charset="0"/>
            </a:endParaRPr>
          </a:p>
          <a:p>
            <a:pPr algn="just">
              <a:lnSpc>
                <a:spcPct val="120000"/>
              </a:lnSpc>
            </a:pPr>
            <a:r>
              <a:rPr lang="en-VN" sz="2800">
                <a:latin typeface="Times New Roman" panose="02020603050405020304" pitchFamily="18" charset="0"/>
                <a:ea typeface="Times New Roman" panose="02020603050405020304" pitchFamily="18" charset="0"/>
              </a:rPr>
              <a:t>- C</a:t>
            </a:r>
            <a:r>
              <a:rPr lang="vi-VN" sz="2800">
                <a:latin typeface="Times New Roman" panose="02020603050405020304" pitchFamily="18" charset="0"/>
                <a:ea typeface="Times New Roman" panose="02020603050405020304" pitchFamily="18" charset="0"/>
              </a:rPr>
              <a:t>ó trách nhiệm đối với bản thân, gia đình, xã hội và môi trường xung quanh.</a:t>
            </a:r>
            <a:endParaRPr lang="en-VN"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091198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41"/>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0000"/>
                </a:solidFill>
              </a:rPr>
              <a:t>II. KIẾN THỨC CẦN DẠY</a:t>
            </a:r>
            <a:endParaRPr>
              <a:solidFill>
                <a:srgbClr val="FF0000"/>
              </a:solidFill>
            </a:endParaRPr>
          </a:p>
        </p:txBody>
      </p:sp>
      <p:sp>
        <p:nvSpPr>
          <p:cNvPr id="5" name="TextBox 4">
            <a:extLst>
              <a:ext uri="{FF2B5EF4-FFF2-40B4-BE49-F238E27FC236}">
                <a16:creationId xmlns:a16="http://schemas.microsoft.com/office/drawing/2014/main" id="{D25DE839-62C3-149E-F242-FC95AC0D2C86}"/>
              </a:ext>
            </a:extLst>
          </p:cNvPr>
          <p:cNvSpPr txBox="1"/>
          <p:nvPr/>
        </p:nvSpPr>
        <p:spPr>
          <a:xfrm>
            <a:off x="375356" y="1130614"/>
            <a:ext cx="8393288" cy="2115451"/>
          </a:xfrm>
          <a:prstGeom prst="rect">
            <a:avLst/>
          </a:prstGeom>
          <a:noFill/>
        </p:spPr>
        <p:txBody>
          <a:bodyPr wrap="square">
            <a:spAutoFit/>
          </a:bodyPr>
          <a:lstStyle/>
          <a:p>
            <a:pPr algn="just">
              <a:lnSpc>
                <a:spcPct val="120000"/>
              </a:lnSpc>
              <a:tabLst>
                <a:tab pos="228600" algn="l"/>
                <a:tab pos="400050" algn="l"/>
              </a:tabLst>
            </a:pPr>
            <a:r>
              <a:rPr lang="vi-VN" sz="2800">
                <a:effectLst/>
                <a:latin typeface="Times New Roman" panose="02020603050405020304" pitchFamily="18" charset="0"/>
                <a:ea typeface="Times New Roman" panose="02020603050405020304" pitchFamily="18" charset="0"/>
              </a:rPr>
              <a:t>- Giá trị thẩm mỹ của một số yếu tố trong thơ như: từ ngữ, hình ảnh, vần, nhịp, đối, chủ thể trữ tình,…</a:t>
            </a:r>
            <a:endParaRPr lang="en-VN" sz="2800">
              <a:effectLst/>
              <a:latin typeface="Times New Roman" panose="02020603050405020304" pitchFamily="18" charset="0"/>
              <a:ea typeface="Times New Roman" panose="02020603050405020304" pitchFamily="18" charset="0"/>
            </a:endParaRPr>
          </a:p>
          <a:p>
            <a:pPr algn="just">
              <a:lnSpc>
                <a:spcPct val="120000"/>
              </a:lnSpc>
              <a:tabLst>
                <a:tab pos="228600" algn="l"/>
                <a:tab pos="400050" algn="l"/>
              </a:tabLst>
            </a:pPr>
            <a:r>
              <a:rPr lang="vi-VN" sz="2800">
                <a:effectLst/>
                <a:latin typeface="Times New Roman" panose="02020603050405020304" pitchFamily="18" charset="0"/>
                <a:ea typeface="Times New Roman" panose="02020603050405020304" pitchFamily="18" charset="0"/>
              </a:rPr>
              <a:t>- Quy trình đọc một bài thơ.</a:t>
            </a:r>
            <a:endParaRPr lang="en-VN" sz="2800">
              <a:effectLst/>
              <a:latin typeface="Times New Roman" panose="02020603050405020304" pitchFamily="18" charset="0"/>
              <a:ea typeface="Times New Roman" panose="02020603050405020304" pitchFamily="18" charset="0"/>
            </a:endParaRPr>
          </a:p>
          <a:p>
            <a:pPr algn="just">
              <a:lnSpc>
                <a:spcPct val="120000"/>
              </a:lnSpc>
              <a:tabLst>
                <a:tab pos="228600" algn="l"/>
                <a:tab pos="400050" algn="l"/>
              </a:tabLst>
            </a:pPr>
            <a:r>
              <a:rPr lang="vi-VN" sz="2800">
                <a:effectLst/>
                <a:latin typeface="Times New Roman" panose="02020603050405020304" pitchFamily="18" charset="0"/>
                <a:ea typeface="Times New Roman" panose="02020603050405020304" pitchFamily="18" charset="0"/>
              </a:rPr>
              <a:t>- Kĩ năng đọc quét, đọc tưởng tượng.</a:t>
            </a:r>
            <a:endParaRPr lang="en-VN"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132116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41"/>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0000"/>
                </a:solidFill>
              </a:rPr>
              <a:t>III. THIẾT BỊ DẠY HỌC VÀ HỌC LIỆU</a:t>
            </a:r>
            <a:endParaRPr>
              <a:solidFill>
                <a:srgbClr val="FF0000"/>
              </a:solidFill>
            </a:endParaRPr>
          </a:p>
        </p:txBody>
      </p:sp>
      <p:sp>
        <p:nvSpPr>
          <p:cNvPr id="6" name="TextBox 5">
            <a:extLst>
              <a:ext uri="{FF2B5EF4-FFF2-40B4-BE49-F238E27FC236}">
                <a16:creationId xmlns:a16="http://schemas.microsoft.com/office/drawing/2014/main" id="{F7422A6C-231E-6B1D-CCED-98DCAAA4F350}"/>
              </a:ext>
            </a:extLst>
          </p:cNvPr>
          <p:cNvSpPr txBox="1"/>
          <p:nvPr/>
        </p:nvSpPr>
        <p:spPr>
          <a:xfrm>
            <a:off x="410704" y="1271234"/>
            <a:ext cx="8013295" cy="3599255"/>
          </a:xfrm>
          <a:prstGeom prst="rect">
            <a:avLst/>
          </a:prstGeom>
          <a:noFill/>
        </p:spPr>
        <p:txBody>
          <a:bodyPr wrap="square">
            <a:spAutoFit/>
          </a:bodyPr>
          <a:lstStyle/>
          <a:p>
            <a:pPr algn="just">
              <a:lnSpc>
                <a:spcPct val="120000"/>
              </a:lnSpc>
            </a:pPr>
            <a:r>
              <a:rPr lang="en-VN" sz="2400" b="1">
                <a:solidFill>
                  <a:srgbClr val="0070C0"/>
                </a:solidFill>
                <a:effectLst/>
                <a:latin typeface="Times New Roman" panose="02020603050405020304" pitchFamily="18" charset="0"/>
                <a:ea typeface="Times New Roman" panose="02020603050405020304" pitchFamily="18" charset="0"/>
              </a:rPr>
              <a:t>1. Phương pháp</a:t>
            </a:r>
            <a:r>
              <a:rPr lang="vi-VN" sz="2400" b="1">
                <a:solidFill>
                  <a:srgbClr val="0070C0"/>
                </a:solidFill>
                <a:effectLst/>
                <a:latin typeface="Times New Roman" panose="02020603050405020304" pitchFamily="18" charset="0"/>
                <a:ea typeface="Times New Roman" panose="02020603050405020304" pitchFamily="18" charset="0"/>
              </a:rPr>
              <a:t>: </a:t>
            </a:r>
            <a:endParaRPr lang="en-VN" sz="2400">
              <a:effectLst/>
              <a:latin typeface="Times New Roman" panose="02020603050405020304" pitchFamily="18" charset="0"/>
              <a:ea typeface="Times New Roman" panose="02020603050405020304" pitchFamily="18" charset="0"/>
            </a:endParaRPr>
          </a:p>
          <a:p>
            <a:pPr algn="just">
              <a:lnSpc>
                <a:spcPct val="120000"/>
              </a:lnSpc>
            </a:pPr>
            <a:r>
              <a:rPr lang="vi-VN" sz="2400">
                <a:solidFill>
                  <a:srgbClr val="000000"/>
                </a:solidFill>
                <a:effectLst/>
                <a:latin typeface="Times New Roman" panose="02020603050405020304" pitchFamily="18" charset="0"/>
                <a:ea typeface="Times New Roman" panose="02020603050405020304" pitchFamily="18" charset="0"/>
              </a:rPr>
              <a:t>- Phương pháp dạy học hợp tác;</a:t>
            </a:r>
            <a:endParaRPr lang="en-VN" sz="2400">
              <a:effectLst/>
              <a:latin typeface="Times New Roman" panose="02020603050405020304" pitchFamily="18" charset="0"/>
              <a:ea typeface="Times New Roman" panose="02020603050405020304" pitchFamily="18" charset="0"/>
            </a:endParaRPr>
          </a:p>
          <a:p>
            <a:pPr algn="just">
              <a:lnSpc>
                <a:spcPct val="120000"/>
              </a:lnSpc>
            </a:pPr>
            <a:r>
              <a:rPr lang="vi-VN" sz="2400">
                <a:solidFill>
                  <a:srgbClr val="000000"/>
                </a:solidFill>
                <a:effectLst/>
                <a:latin typeface="Times New Roman" panose="02020603050405020304" pitchFamily="18" charset="0"/>
                <a:ea typeface="Times New Roman" panose="02020603050405020304" pitchFamily="18" charset="0"/>
              </a:rPr>
              <a:t>- Phương pháp dạy học trực quan;</a:t>
            </a:r>
            <a:endParaRPr lang="en-VN" sz="2400">
              <a:effectLst/>
              <a:latin typeface="Times New Roman" panose="02020603050405020304" pitchFamily="18" charset="0"/>
              <a:ea typeface="Times New Roman" panose="02020603050405020304" pitchFamily="18" charset="0"/>
            </a:endParaRPr>
          </a:p>
          <a:p>
            <a:pPr algn="just">
              <a:lnSpc>
                <a:spcPct val="120000"/>
              </a:lnSpc>
            </a:pPr>
            <a:r>
              <a:rPr lang="vi-VN" sz="2400">
                <a:solidFill>
                  <a:srgbClr val="000000"/>
                </a:solidFill>
                <a:effectLst/>
                <a:latin typeface="Times New Roman" panose="02020603050405020304" pitchFamily="18" charset="0"/>
                <a:ea typeface="Times New Roman" panose="02020603050405020304" pitchFamily="18" charset="0"/>
              </a:rPr>
              <a:t>- Phương pháp thuyết trình;</a:t>
            </a:r>
            <a:endParaRPr lang="en-VN" sz="2400">
              <a:effectLst/>
              <a:latin typeface="Times New Roman" panose="02020603050405020304" pitchFamily="18" charset="0"/>
              <a:ea typeface="Times New Roman" panose="02020603050405020304" pitchFamily="18" charset="0"/>
            </a:endParaRPr>
          </a:p>
          <a:p>
            <a:pPr algn="just">
              <a:lnSpc>
                <a:spcPct val="120000"/>
              </a:lnSpc>
            </a:pPr>
            <a:r>
              <a:rPr lang="en-VN" sz="2400" b="1">
                <a:solidFill>
                  <a:srgbClr val="0070C0"/>
                </a:solidFill>
                <a:effectLst/>
                <a:latin typeface="Times New Roman" panose="02020603050405020304" pitchFamily="18" charset="0"/>
                <a:ea typeface="Times New Roman" panose="02020603050405020304" pitchFamily="18" charset="0"/>
              </a:rPr>
              <a:t>2.</a:t>
            </a:r>
            <a:r>
              <a:rPr lang="en-VN" sz="2400">
                <a:solidFill>
                  <a:srgbClr val="0070C0"/>
                </a:solidFill>
                <a:effectLst/>
                <a:latin typeface="Times New Roman" panose="02020603050405020304" pitchFamily="18" charset="0"/>
                <a:ea typeface="Times New Roman" panose="02020603050405020304" pitchFamily="18" charset="0"/>
              </a:rPr>
              <a:t> </a:t>
            </a:r>
            <a:r>
              <a:rPr lang="en-VN" sz="2400" b="1">
                <a:solidFill>
                  <a:srgbClr val="0070C0"/>
                </a:solidFill>
                <a:effectLst/>
                <a:latin typeface="Times New Roman" panose="02020603050405020304" pitchFamily="18" charset="0"/>
                <a:ea typeface="Times New Roman" panose="02020603050405020304" pitchFamily="18" charset="0"/>
              </a:rPr>
              <a:t>Phương tiện:</a:t>
            </a:r>
            <a:r>
              <a:rPr lang="en-VN" sz="2400">
                <a:solidFill>
                  <a:srgbClr val="0070C0"/>
                </a:solidFill>
                <a:effectLst/>
                <a:latin typeface="Times New Roman" panose="02020603050405020304" pitchFamily="18" charset="0"/>
                <a:ea typeface="Times New Roman" panose="02020603050405020304" pitchFamily="18" charset="0"/>
              </a:rPr>
              <a:t> </a:t>
            </a:r>
            <a:endParaRPr lang="en-VN" sz="2400">
              <a:effectLst/>
              <a:latin typeface="Times New Roman" panose="02020603050405020304" pitchFamily="18" charset="0"/>
              <a:ea typeface="Times New Roman" panose="02020603050405020304" pitchFamily="18" charset="0"/>
            </a:endParaRPr>
          </a:p>
          <a:p>
            <a:pPr algn="just">
              <a:lnSpc>
                <a:spcPct val="120000"/>
              </a:lnSpc>
            </a:pPr>
            <a:r>
              <a:rPr lang="vi-VN" sz="2400">
                <a:solidFill>
                  <a:srgbClr val="000000"/>
                </a:solidFill>
                <a:effectLst/>
                <a:latin typeface="Times New Roman" panose="02020603050405020304" pitchFamily="18" charset="0"/>
                <a:ea typeface="Times New Roman" panose="02020603050405020304" pitchFamily="18" charset="0"/>
              </a:rPr>
              <a:t>- Sách giáo khoa Ngữ văn 10 – Chân trời sáng tạo;</a:t>
            </a:r>
            <a:endParaRPr lang="en-VN" sz="2400">
              <a:effectLst/>
              <a:latin typeface="Times New Roman" panose="02020603050405020304" pitchFamily="18" charset="0"/>
              <a:ea typeface="Times New Roman" panose="02020603050405020304" pitchFamily="18" charset="0"/>
            </a:endParaRPr>
          </a:p>
          <a:p>
            <a:pPr algn="just">
              <a:lnSpc>
                <a:spcPct val="120000"/>
              </a:lnSpc>
            </a:pPr>
            <a:r>
              <a:rPr lang="en-VN" sz="2400">
                <a:solidFill>
                  <a:srgbClr val="000000"/>
                </a:solidFill>
                <a:effectLst/>
                <a:latin typeface="Times New Roman" panose="02020603050405020304" pitchFamily="18" charset="0"/>
                <a:ea typeface="Times New Roman" panose="02020603050405020304" pitchFamily="18" charset="0"/>
              </a:rPr>
              <a:t>- Phiếu</a:t>
            </a:r>
            <a:r>
              <a:rPr lang="vi-VN" sz="2400">
                <a:solidFill>
                  <a:srgbClr val="000000"/>
                </a:solidFill>
                <a:effectLst/>
                <a:latin typeface="Times New Roman" panose="02020603050405020304" pitchFamily="18" charset="0"/>
                <a:ea typeface="Times New Roman" panose="02020603050405020304" pitchFamily="18" charset="0"/>
              </a:rPr>
              <a:t> học tập 1, 2, 3;</a:t>
            </a:r>
            <a:endParaRPr lang="en-VN" sz="2400">
              <a:effectLst/>
              <a:latin typeface="Times New Roman" panose="02020603050405020304" pitchFamily="18" charset="0"/>
              <a:ea typeface="Times New Roman" panose="02020603050405020304" pitchFamily="18" charset="0"/>
            </a:endParaRPr>
          </a:p>
          <a:p>
            <a:pPr algn="just">
              <a:lnSpc>
                <a:spcPct val="120000"/>
              </a:lnSpc>
            </a:pPr>
            <a:r>
              <a:rPr lang="vi-VN" sz="2400">
                <a:solidFill>
                  <a:srgbClr val="000000"/>
                </a:solidFill>
                <a:effectLst/>
                <a:latin typeface="Times New Roman" panose="02020603050405020304" pitchFamily="18" charset="0"/>
                <a:ea typeface="Times New Roman" panose="02020603050405020304" pitchFamily="18" charset="0"/>
              </a:rPr>
              <a:t>- Máy chiếu, bảng đen;</a:t>
            </a:r>
            <a:endParaRPr lang="en-VN" sz="2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211406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41"/>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0000"/>
                </a:solidFill>
              </a:rPr>
              <a:t>IV. TIẾN TRÌNH DẠY HỌC</a:t>
            </a:r>
            <a:endParaRPr>
              <a:solidFill>
                <a:srgbClr val="FF0000"/>
              </a:solidFill>
            </a:endParaRPr>
          </a:p>
        </p:txBody>
      </p:sp>
      <p:sp>
        <p:nvSpPr>
          <p:cNvPr id="5" name="TextBox 4">
            <a:extLst>
              <a:ext uri="{FF2B5EF4-FFF2-40B4-BE49-F238E27FC236}">
                <a16:creationId xmlns:a16="http://schemas.microsoft.com/office/drawing/2014/main" id="{BCE0B276-8896-B52E-46BE-79E4B7DF26AA}"/>
              </a:ext>
            </a:extLst>
          </p:cNvPr>
          <p:cNvSpPr txBox="1"/>
          <p:nvPr/>
        </p:nvSpPr>
        <p:spPr>
          <a:xfrm>
            <a:off x="505837" y="1252445"/>
            <a:ext cx="8200418" cy="2269660"/>
          </a:xfrm>
          <a:prstGeom prst="rect">
            <a:avLst/>
          </a:prstGeom>
          <a:noFill/>
        </p:spPr>
        <p:txBody>
          <a:bodyPr wrap="square">
            <a:spAutoFit/>
          </a:bodyPr>
          <a:lstStyle/>
          <a:p>
            <a:pPr algn="just">
              <a:lnSpc>
                <a:spcPct val="120000"/>
              </a:lnSpc>
              <a:tabLst>
                <a:tab pos="228600" algn="l"/>
              </a:tabLst>
            </a:pPr>
            <a:r>
              <a:rPr lang="vi-VN" sz="2400" b="1">
                <a:solidFill>
                  <a:srgbClr val="FF0000"/>
                </a:solidFill>
                <a:effectLst/>
                <a:latin typeface="Times New Roman" panose="02020603050405020304" pitchFamily="18" charset="0"/>
                <a:ea typeface="Times New Roman" panose="02020603050405020304" pitchFamily="18" charset="0"/>
              </a:rPr>
              <a:t>A. Hoạt động 1:</a:t>
            </a:r>
            <a:r>
              <a:rPr lang="en-VN" sz="2400" b="1">
                <a:solidFill>
                  <a:srgbClr val="FF0000"/>
                </a:solidFill>
                <a:effectLst/>
                <a:latin typeface="Times New Roman" panose="02020603050405020304" pitchFamily="18" charset="0"/>
                <a:ea typeface="Times New Roman" panose="02020603050405020304" pitchFamily="18" charset="0"/>
              </a:rPr>
              <a:t> KHỞI</a:t>
            </a:r>
            <a:r>
              <a:rPr lang="vi-VN" sz="2400" b="1">
                <a:solidFill>
                  <a:srgbClr val="FF0000"/>
                </a:solidFill>
                <a:effectLst/>
                <a:latin typeface="Times New Roman" panose="02020603050405020304" pitchFamily="18" charset="0"/>
                <a:ea typeface="Times New Roman" panose="02020603050405020304" pitchFamily="18" charset="0"/>
              </a:rPr>
              <a:t> ĐỘNG VÀ GIỚI THIỆU BÀI HỌC</a:t>
            </a:r>
            <a:endParaRPr lang="en-VN" sz="2400">
              <a:effectLst/>
              <a:latin typeface="Times New Roman" panose="02020603050405020304" pitchFamily="18" charset="0"/>
              <a:ea typeface="Times New Roman" panose="02020603050405020304" pitchFamily="18" charset="0"/>
            </a:endParaRPr>
          </a:p>
          <a:p>
            <a:pPr algn="just">
              <a:lnSpc>
                <a:spcPct val="120000"/>
              </a:lnSpc>
              <a:tabLst>
                <a:tab pos="228600" algn="l"/>
              </a:tabLst>
            </a:pPr>
            <a:r>
              <a:rPr lang="vi-VN" sz="2400" b="1">
                <a:solidFill>
                  <a:srgbClr val="0070C0"/>
                </a:solidFill>
                <a:effectLst/>
                <a:latin typeface="Times New Roman" panose="02020603050405020304" pitchFamily="18" charset="0"/>
                <a:ea typeface="Times New Roman" panose="02020603050405020304" pitchFamily="18" charset="0"/>
              </a:rPr>
              <a:t>a. </a:t>
            </a:r>
            <a:r>
              <a:rPr lang="en-VN" sz="2400" b="1">
                <a:solidFill>
                  <a:srgbClr val="0070C0"/>
                </a:solidFill>
                <a:effectLst/>
                <a:latin typeface="Times New Roman" panose="02020603050405020304" pitchFamily="18" charset="0"/>
                <a:ea typeface="Times New Roman" panose="02020603050405020304" pitchFamily="18" charset="0"/>
              </a:rPr>
              <a:t>MỤC TIÊU</a:t>
            </a:r>
            <a:endParaRPr lang="en-VN" sz="2400">
              <a:effectLst/>
              <a:latin typeface="Times New Roman" panose="02020603050405020304" pitchFamily="18" charset="0"/>
              <a:ea typeface="Times New Roman" panose="02020603050405020304" pitchFamily="18" charset="0"/>
            </a:endParaRPr>
          </a:p>
          <a:p>
            <a:pPr algn="just">
              <a:lnSpc>
                <a:spcPct val="120000"/>
              </a:lnSpc>
            </a:pPr>
            <a:r>
              <a:rPr lang="vi-VN" sz="2400">
                <a:solidFill>
                  <a:srgbClr val="000000"/>
                </a:solidFill>
                <a:effectLst/>
                <a:latin typeface="Times New Roman" panose="02020603050405020304" pitchFamily="18" charset="0"/>
                <a:ea typeface="Times New Roman" panose="02020603050405020304" pitchFamily="18" charset="0"/>
              </a:rPr>
              <a:t>- HS tiếp cận với chủ đề </a:t>
            </a:r>
            <a:r>
              <a:rPr lang="vi-VN" sz="2400" i="1">
                <a:solidFill>
                  <a:srgbClr val="000000"/>
                </a:solidFill>
                <a:effectLst/>
                <a:latin typeface="Times New Roman" panose="02020603050405020304" pitchFamily="18" charset="0"/>
                <a:ea typeface="Times New Roman" panose="02020603050405020304" pitchFamily="18" charset="0"/>
              </a:rPr>
              <a:t>Giao cảm với thiên nhiên</a:t>
            </a:r>
            <a:r>
              <a:rPr lang="vi-VN" sz="2400">
                <a:solidFill>
                  <a:srgbClr val="000000"/>
                </a:solidFill>
                <a:effectLst/>
                <a:latin typeface="Times New Roman" panose="02020603050405020304" pitchFamily="18" charset="0"/>
                <a:ea typeface="Times New Roman" panose="02020603050405020304" pitchFamily="18" charset="0"/>
              </a:rPr>
              <a:t>.</a:t>
            </a:r>
          </a:p>
          <a:p>
            <a:pPr algn="just">
              <a:lnSpc>
                <a:spcPct val="120000"/>
              </a:lnSpc>
            </a:pPr>
            <a:r>
              <a:rPr lang="en-VN" sz="2400">
                <a:effectLst/>
                <a:latin typeface="Times New Roman" panose="02020603050405020304" pitchFamily="18" charset="0"/>
                <a:ea typeface="Times New Roman" panose="02020603050405020304" pitchFamily="18" charset="0"/>
              </a:rPr>
              <a:t>- HS xác định được nhiệm vụ học tập trong bài học.</a:t>
            </a:r>
          </a:p>
          <a:p>
            <a:pPr algn="just">
              <a:lnSpc>
                <a:spcPct val="120000"/>
              </a:lnSpc>
              <a:tabLst>
                <a:tab pos="228600" algn="l"/>
              </a:tabLst>
            </a:pPr>
            <a:r>
              <a:rPr lang="vi-VN" sz="2400">
                <a:solidFill>
                  <a:srgbClr val="000000"/>
                </a:solidFill>
                <a:effectLst/>
                <a:latin typeface="Times New Roman" panose="02020603050405020304" pitchFamily="18" charset="0"/>
                <a:ea typeface="Times New Roman" panose="02020603050405020304" pitchFamily="18" charset="0"/>
              </a:rPr>
              <a:t>- HS phấn khởi và chủ động hơn trong các hoạt động.</a:t>
            </a:r>
            <a:endParaRPr lang="en-VN" sz="2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352744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41"/>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0000"/>
                </a:solidFill>
              </a:rPr>
              <a:t>IV. TIẾN TRÌNH DẠY HỌC</a:t>
            </a:r>
            <a:endParaRPr>
              <a:solidFill>
                <a:srgbClr val="FF0000"/>
              </a:solidFill>
            </a:endParaRPr>
          </a:p>
        </p:txBody>
      </p:sp>
      <p:sp>
        <p:nvSpPr>
          <p:cNvPr id="6" name="TextBox 5">
            <a:extLst>
              <a:ext uri="{FF2B5EF4-FFF2-40B4-BE49-F238E27FC236}">
                <a16:creationId xmlns:a16="http://schemas.microsoft.com/office/drawing/2014/main" id="{AC704DF2-CE48-6838-4971-BAC69D534CFA}"/>
              </a:ext>
            </a:extLst>
          </p:cNvPr>
          <p:cNvSpPr txBox="1"/>
          <p:nvPr/>
        </p:nvSpPr>
        <p:spPr>
          <a:xfrm>
            <a:off x="224724" y="1017725"/>
            <a:ext cx="8701561" cy="3753400"/>
          </a:xfrm>
          <a:prstGeom prst="rect">
            <a:avLst/>
          </a:prstGeom>
          <a:noFill/>
        </p:spPr>
        <p:txBody>
          <a:bodyPr wrap="square">
            <a:spAutoFit/>
          </a:bodyPr>
          <a:lstStyle/>
          <a:p>
            <a:pPr algn="just">
              <a:lnSpc>
                <a:spcPct val="120000"/>
              </a:lnSpc>
            </a:pPr>
            <a:r>
              <a:rPr lang="vi-VN" sz="20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 TỔ CHỨC THỰC HIỆN</a:t>
            </a:r>
            <a:endParaRPr lang="en-VN"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20000"/>
              </a:lnSpc>
              <a:tabLst>
                <a:tab pos="228600" algn="l"/>
              </a:tabLst>
            </a:pPr>
            <a:r>
              <a:rPr lang="vi-VN" sz="20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 Hoạt động giới thiệu chủ điểm </a:t>
            </a:r>
            <a:r>
              <a:rPr lang="vi-VN" sz="2000" b="1" i="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Giao cảm với thiên nhiên:</a:t>
            </a:r>
            <a:endParaRPr lang="en-VN"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20000"/>
              </a:lnSpc>
              <a:tabLst>
                <a:tab pos="228600" algn="l"/>
              </a:tabLst>
            </a:pPr>
            <a:r>
              <a:rPr lang="vi-VN" sz="2000" i="1">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b="1" i="1">
                <a:effectLst/>
                <a:latin typeface="Times New Roman" panose="02020603050405020304" pitchFamily="18" charset="0"/>
                <a:ea typeface="Times New Roman" panose="02020603050405020304" pitchFamily="18" charset="0"/>
                <a:cs typeface="Times New Roman" panose="02020603050405020304" pitchFamily="18" charset="0"/>
              </a:rPr>
              <a:t>Chuyển giao nhiệm vụ:</a:t>
            </a:r>
            <a:endParaRPr lang="en-VN"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20000"/>
              </a:lnSpc>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GV yêu cầu HS thực hiện công việc ở nhà:</a:t>
            </a:r>
            <a:endParaRPr lang="en-VN"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20000"/>
              </a:lnSpc>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HS sẽ viết từ 5-7 dòng để ghi lại những trải nghiệm của mình về chủ đề: </a:t>
            </a:r>
            <a:r>
              <a:rPr lang="vi-VN" sz="2000" i="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Các em đã từng đến hoặc đã từng xem/ đọc về những cảnh đẹp nào trên đất nước ta? Trong những lần tham quan ấy, em đã ghi lại trải nghiệm của mình bằng cách nào? </a:t>
            </a: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(Nếu được, hãy đính kèm file minh hoạ)</a:t>
            </a:r>
            <a:endParaRPr lang="en-VN"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20000"/>
              </a:lnSpc>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HS sẽ chuyển sản phẩm của mình lên Padlet.</a:t>
            </a:r>
          </a:p>
          <a:p>
            <a:pPr algn="just">
              <a:lnSpc>
                <a:spcPct val="120000"/>
              </a:lnSpc>
            </a:pPr>
            <a:r>
              <a:rPr lang="vi-VN" sz="2000">
                <a:latin typeface="Times New Roman" panose="02020603050405020304" pitchFamily="18" charset="0"/>
                <a:cs typeface="Times New Roman" panose="02020603050405020304" pitchFamily="18" charset="0"/>
              </a:rPr>
              <a:t>+ Các HS khác sẽ xem trải nghiệm của bạn mình và tương tác (thích, bình luận).</a:t>
            </a:r>
            <a:endParaRPr lang="en-VN" sz="2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61211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41"/>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0000"/>
                </a:solidFill>
              </a:rPr>
              <a:t>IV. TIẾN TRÌNH DẠY HỌC</a:t>
            </a:r>
            <a:endParaRPr>
              <a:solidFill>
                <a:srgbClr val="FF0000"/>
              </a:solidFill>
            </a:endParaRPr>
          </a:p>
        </p:txBody>
      </p:sp>
      <p:pic>
        <p:nvPicPr>
          <p:cNvPr id="7" name="Picture 6" descr="A screenshot of a video game&#10;&#10;Description automatically generated with medium confidence">
            <a:extLst>
              <a:ext uri="{FF2B5EF4-FFF2-40B4-BE49-F238E27FC236}">
                <a16:creationId xmlns:a16="http://schemas.microsoft.com/office/drawing/2014/main" id="{E0B37FAE-2C9A-BBF4-0B3C-4B8596992BC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004"/>
          <a:stretch/>
        </p:blipFill>
        <p:spPr>
          <a:xfrm>
            <a:off x="428546" y="1292876"/>
            <a:ext cx="8321635" cy="32791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147054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Social Studies Subject for High School: Ancient Greece &amp; Greek Mythology by Slidesgo">
  <a:themeElements>
    <a:clrScheme name="Simple Light">
      <a:dk1>
        <a:srgbClr val="090033"/>
      </a:dk1>
      <a:lt1>
        <a:srgbClr val="FFFFFF"/>
      </a:lt1>
      <a:dk2>
        <a:srgbClr val="FFCF03"/>
      </a:dk2>
      <a:lt2>
        <a:srgbClr val="698F00"/>
      </a:lt2>
      <a:accent1>
        <a:srgbClr val="92BA3C"/>
      </a:accent1>
      <a:accent2>
        <a:srgbClr val="FFFFFF"/>
      </a:accent2>
      <a:accent3>
        <a:srgbClr val="FFFFFF"/>
      </a:accent3>
      <a:accent4>
        <a:srgbClr val="FFFFFF"/>
      </a:accent4>
      <a:accent5>
        <a:srgbClr val="FFFFFF"/>
      </a:accent5>
      <a:accent6>
        <a:srgbClr val="FFFFFF"/>
      </a:accent6>
      <a:hlink>
        <a:srgbClr val="331A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TotalTime>
  <Words>3940</Words>
  <Application>Microsoft Macintosh PowerPoint</Application>
  <PresentationFormat>On-screen Show (16:9)</PresentationFormat>
  <Paragraphs>191</Paragraphs>
  <Slides>33</Slides>
  <Notes>32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Times New Roman</vt:lpstr>
      <vt:lpstr>Barrio</vt:lpstr>
      <vt:lpstr>Arial</vt:lpstr>
      <vt:lpstr>Wingdings</vt:lpstr>
      <vt:lpstr>Dosis</vt:lpstr>
      <vt:lpstr>Bahianita</vt:lpstr>
      <vt:lpstr>Social Studies Subject for High School: Ancient Greece &amp; Greek Mythology by Slidesgo</vt:lpstr>
      <vt:lpstr>PowerPoint Presentation</vt:lpstr>
      <vt:lpstr>I. MỤC TIÊU BÀI DẠY</vt:lpstr>
      <vt:lpstr>I. MỤC TIÊU BÀI DẠY</vt:lpstr>
      <vt:lpstr>I. MỤC TIÊU BÀI DẠY</vt:lpstr>
      <vt:lpstr>II. KIẾN THỨC CẦN DẠY</vt:lpstr>
      <vt:lpstr>III. THIẾT BỊ DẠY HỌC VÀ HỌC LIỆU</vt:lpstr>
      <vt:lpstr>IV. TIẾN TRÌNH DẠY HỌC</vt:lpstr>
      <vt:lpstr>IV. TIẾN TRÌNH DẠY HỌC</vt:lpstr>
      <vt:lpstr>IV. TIẾN TRÌNH DẠY HỌC</vt:lpstr>
      <vt:lpstr>IV. TIẾN TRÌNH DẠY HỌC</vt:lpstr>
      <vt:lpstr>IV. TIẾN TRÌNH DẠY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STUDIES SUBJECT FOR HIGH SCHOOL:  ANCIENT GREECE &amp; GREEK MYTHOLOGY</dc:title>
  <cp:lastModifiedBy>Lam Hoang Phuc</cp:lastModifiedBy>
  <cp:revision>51</cp:revision>
  <dcterms:modified xsi:type="dcterms:W3CDTF">2022-08-19T00:54:24Z</dcterms:modified>
</cp:coreProperties>
</file>