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8" r:id="rId8"/>
    <p:sldId id="261" r:id="rId9"/>
    <p:sldId id="262" r:id="rId10"/>
    <p:sldId id="263" r:id="rId11"/>
    <p:sldId id="264" r:id="rId12"/>
    <p:sldId id="265"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Dang" initials="CD" lastIdx="1" clrIdx="0">
    <p:extLst>
      <p:ext uri="{19B8F6BF-5375-455C-9EA6-DF929625EA0E}">
        <p15:presenceInfo xmlns:p15="http://schemas.microsoft.com/office/powerpoint/2012/main" userId="b0e1009d9f1707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484"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19T16:18:32.356"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BCF1-3328-A6D1-278F-BEC8CE9050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FA0A86-CE87-4CAB-5B65-6B21361099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88E6C-B469-162E-BB4F-459D03E84AAB}"/>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5" name="Footer Placeholder 4">
            <a:extLst>
              <a:ext uri="{FF2B5EF4-FFF2-40B4-BE49-F238E27FC236}">
                <a16:creationId xmlns:a16="http://schemas.microsoft.com/office/drawing/2014/main" id="{33130C6E-6856-4816-4C0D-8F88F41B2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BBA71-C5DC-0AF2-8FC4-B5159DB1CCEF}"/>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220637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07A1-2EBD-D654-962E-6AECCCDDA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7B3974-9D94-5F1C-88F7-3918F56D8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30F8B-F8F9-3F50-B476-F56AC6B2323B}"/>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5" name="Footer Placeholder 4">
            <a:extLst>
              <a:ext uri="{FF2B5EF4-FFF2-40B4-BE49-F238E27FC236}">
                <a16:creationId xmlns:a16="http://schemas.microsoft.com/office/drawing/2014/main" id="{39CC2280-3BF5-E691-04FC-641E04A55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2A027-275E-AC1B-D663-173012B329F9}"/>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228630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3647A-D4F8-478F-1489-7B07A1F735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9B7B79-B262-33D6-4C61-4CCBF9FC38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3716C-ED03-696B-0C1D-E0220E67603B}"/>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5" name="Footer Placeholder 4">
            <a:extLst>
              <a:ext uri="{FF2B5EF4-FFF2-40B4-BE49-F238E27FC236}">
                <a16:creationId xmlns:a16="http://schemas.microsoft.com/office/drawing/2014/main" id="{AD7780C9-AE3F-8E07-0F38-AE8EA1416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4C0B2-D004-715E-9873-65A86FD06D9B}"/>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182432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8986-9942-BDC2-87FC-C82507B3EC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5A550-E9B3-EF09-3A7E-5C02F2DD7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1B879-246C-AD1C-F244-6B20FCDFB5EE}"/>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5" name="Footer Placeholder 4">
            <a:extLst>
              <a:ext uri="{FF2B5EF4-FFF2-40B4-BE49-F238E27FC236}">
                <a16:creationId xmlns:a16="http://schemas.microsoft.com/office/drawing/2014/main" id="{1F79B346-DB6C-0BD2-33F4-3D2E52134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0A784-9381-C7CE-607A-505918ED2098}"/>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254047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5334-F930-2057-729A-2D65586356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5ACB22-FEAD-771A-5DB5-373024057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D0BED9-6B2C-C563-7DB0-1AC70DB2BB4B}"/>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5" name="Footer Placeholder 4">
            <a:extLst>
              <a:ext uri="{FF2B5EF4-FFF2-40B4-BE49-F238E27FC236}">
                <a16:creationId xmlns:a16="http://schemas.microsoft.com/office/drawing/2014/main" id="{6CFAF356-6B6C-4A8E-EDBF-66B1EDA50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2784F-9F3C-578F-9857-2073FA9F59F5}"/>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362247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95E5-A2A4-4016-79E3-2A0626B63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D2FDDA-8E6A-5757-DFA6-379D0077E0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B3A120-6CF8-85F5-3D89-8286B1A2E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7A9DB4-65F0-D2FB-E237-66DB93DC25D8}"/>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6" name="Footer Placeholder 5">
            <a:extLst>
              <a:ext uri="{FF2B5EF4-FFF2-40B4-BE49-F238E27FC236}">
                <a16:creationId xmlns:a16="http://schemas.microsoft.com/office/drawing/2014/main" id="{97A9248F-2095-0740-2E44-B17C3643D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D8C81-4C66-9170-F7E4-383330D3CBCA}"/>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288068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F4BA-AE94-34AA-C0A0-E610121F69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18CC78-5689-F170-E676-A684D1F3D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F240C-B042-F59B-26E6-EE4EC86F63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309CA0-7215-340F-FC33-6309754EF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0AAFC-ADDF-0E4E-202A-99E4B8A0DB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01579-2642-65FC-01EB-0C07BEE198EF}"/>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8" name="Footer Placeholder 7">
            <a:extLst>
              <a:ext uri="{FF2B5EF4-FFF2-40B4-BE49-F238E27FC236}">
                <a16:creationId xmlns:a16="http://schemas.microsoft.com/office/drawing/2014/main" id="{A991C453-817B-D6A2-19A1-2A545E1F9C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00AB02-3438-30E0-0D85-4C1D5D9CDC0B}"/>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288143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6C43-6E99-094A-EB34-C7A028FE8D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2D8BEC-7259-7FA5-A1F9-18A545E72E60}"/>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4" name="Footer Placeholder 3">
            <a:extLst>
              <a:ext uri="{FF2B5EF4-FFF2-40B4-BE49-F238E27FC236}">
                <a16:creationId xmlns:a16="http://schemas.microsoft.com/office/drawing/2014/main" id="{83F5CBC1-CB60-2954-7819-8AE9A3EAFC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4A83B-5EBA-DBBA-6EF7-1F1AE5F24B9D}"/>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39242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BA178-23CE-5DB3-3BD6-4330AA609D7B}"/>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3" name="Footer Placeholder 2">
            <a:extLst>
              <a:ext uri="{FF2B5EF4-FFF2-40B4-BE49-F238E27FC236}">
                <a16:creationId xmlns:a16="http://schemas.microsoft.com/office/drawing/2014/main" id="{7C2EA923-FE9E-A807-D2B1-BB335CC1C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48F67C-CBBD-7652-BB31-7681F6E1BA74}"/>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258828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7920-1A00-46C7-AAF6-4C8F845D5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ABBE74-3A08-2591-FEE1-068EBA803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B3092B-F8E5-14D8-4967-7F4A297F1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9284B-71B3-B6D4-3241-2AC24B0225D8}"/>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6" name="Footer Placeholder 5">
            <a:extLst>
              <a:ext uri="{FF2B5EF4-FFF2-40B4-BE49-F238E27FC236}">
                <a16:creationId xmlns:a16="http://schemas.microsoft.com/office/drawing/2014/main" id="{74889941-C399-3DF3-F834-DCCF11DA5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D9D6E-DB49-B11B-2B4A-BBCF2991D8F6}"/>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137944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3C3F-EB0A-B191-BBAC-97DCECA17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7EA1B-3772-C2A8-8AAA-BEFE103E4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1C1C9F-A569-E2C2-A2CD-397686675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6DB0B-72D0-0AFF-6824-1053DE5560C1}"/>
              </a:ext>
            </a:extLst>
          </p:cNvPr>
          <p:cNvSpPr>
            <a:spLocks noGrp="1"/>
          </p:cNvSpPr>
          <p:nvPr>
            <p:ph type="dt" sz="half" idx="10"/>
          </p:nvPr>
        </p:nvSpPr>
        <p:spPr/>
        <p:txBody>
          <a:bodyPr/>
          <a:lstStyle/>
          <a:p>
            <a:fld id="{E8E40C05-1514-4EE3-8EC9-C22536E8C251}" type="datetimeFigureOut">
              <a:rPr lang="en-US" smtClean="0"/>
              <a:t>19/08/2022</a:t>
            </a:fld>
            <a:endParaRPr lang="en-US"/>
          </a:p>
        </p:txBody>
      </p:sp>
      <p:sp>
        <p:nvSpPr>
          <p:cNvPr id="6" name="Footer Placeholder 5">
            <a:extLst>
              <a:ext uri="{FF2B5EF4-FFF2-40B4-BE49-F238E27FC236}">
                <a16:creationId xmlns:a16="http://schemas.microsoft.com/office/drawing/2014/main" id="{1BB7FCB2-0AA9-FB1E-E544-CDA092221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D9AA7-3BC1-3239-2AC0-80868F83FAA5}"/>
              </a:ext>
            </a:extLst>
          </p:cNvPr>
          <p:cNvSpPr>
            <a:spLocks noGrp="1"/>
          </p:cNvSpPr>
          <p:nvPr>
            <p:ph type="sldNum" sz="quarter" idx="12"/>
          </p:nvPr>
        </p:nvSpPr>
        <p:spPr/>
        <p:txBody>
          <a:bodyPr/>
          <a:lstStyle/>
          <a:p>
            <a:fld id="{5536E6D8-CC09-4768-A208-6F2351791C23}" type="slidenum">
              <a:rPr lang="en-US" smtClean="0"/>
              <a:t>‹#›</a:t>
            </a:fld>
            <a:endParaRPr lang="en-US"/>
          </a:p>
        </p:txBody>
      </p:sp>
    </p:spTree>
    <p:extLst>
      <p:ext uri="{BB962C8B-B14F-4D97-AF65-F5344CB8AC3E}">
        <p14:creationId xmlns:p14="http://schemas.microsoft.com/office/powerpoint/2010/main" val="37090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F29CD-9B19-53E1-D5E5-B7ED3B1BF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3C6379-E763-BA87-BD11-224F8D155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F2A2F-ADE5-F51F-2E10-90D2E5C34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40C05-1514-4EE3-8EC9-C22536E8C251}" type="datetimeFigureOut">
              <a:rPr lang="en-US" smtClean="0"/>
              <a:t>19/08/2022</a:t>
            </a:fld>
            <a:endParaRPr lang="en-US"/>
          </a:p>
        </p:txBody>
      </p:sp>
      <p:sp>
        <p:nvSpPr>
          <p:cNvPr id="5" name="Footer Placeholder 4">
            <a:extLst>
              <a:ext uri="{FF2B5EF4-FFF2-40B4-BE49-F238E27FC236}">
                <a16:creationId xmlns:a16="http://schemas.microsoft.com/office/drawing/2014/main" id="{DDFD6037-E777-9133-EF50-018DCC4FD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4D5F2B-D566-92D3-C93B-E22367D25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6E6D8-CC09-4768-A208-6F2351791C23}" type="slidenum">
              <a:rPr lang="en-US" smtClean="0"/>
              <a:t>‹#›</a:t>
            </a:fld>
            <a:endParaRPr lang="en-US"/>
          </a:p>
        </p:txBody>
      </p:sp>
    </p:spTree>
    <p:extLst>
      <p:ext uri="{BB962C8B-B14F-4D97-AF65-F5344CB8AC3E}">
        <p14:creationId xmlns:p14="http://schemas.microsoft.com/office/powerpoint/2010/main" val="241670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69EDE6-5F73-86B4-8524-51584EB11777}"/>
              </a:ext>
            </a:extLst>
          </p:cNvPr>
          <p:cNvSpPr txBox="1"/>
          <p:nvPr/>
        </p:nvSpPr>
        <p:spPr>
          <a:xfrm>
            <a:off x="6743700" y="362826"/>
            <a:ext cx="5736634" cy="390684"/>
          </a:xfrm>
          <a:prstGeom prst="rect">
            <a:avLst/>
          </a:prstGeom>
          <a:noFill/>
        </p:spPr>
        <p:txBody>
          <a:bodyPr wrap="square">
            <a:spAutoFit/>
          </a:bodyPr>
          <a:lstStyle/>
          <a:p>
            <a:pPr marL="0" marR="0" algn="ctr">
              <a:lnSpc>
                <a:spcPct val="115000"/>
              </a:lnSpc>
              <a:spcBef>
                <a:spcPts val="0"/>
              </a:spcBef>
              <a:spcAft>
                <a:spcPts val="0"/>
              </a:spcAft>
            </a:pPr>
            <a:r>
              <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 TẠO LẬP THẾ GIỚI (THẦN THOẠI)</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A2E0CED-E544-D2D9-413A-3FE7F0C4B7AD}"/>
              </a:ext>
            </a:extLst>
          </p:cNvPr>
          <p:cNvSpPr txBox="1"/>
          <p:nvPr/>
        </p:nvSpPr>
        <p:spPr>
          <a:xfrm>
            <a:off x="6384334" y="1675589"/>
            <a:ext cx="6096000" cy="1453475"/>
          </a:xfrm>
          <a:prstGeom prst="rect">
            <a:avLst/>
          </a:prstGeom>
          <a:noFill/>
        </p:spPr>
        <p:txBody>
          <a:bodyPr wrap="square">
            <a:spAutoFit/>
          </a:bodyPr>
          <a:lstStyle/>
          <a:p>
            <a:pPr marL="0" marR="0" algn="ctr">
              <a:lnSpc>
                <a:spcPct val="115000"/>
              </a:lnSpc>
              <a:spcBef>
                <a:spcPts val="0"/>
              </a:spcBef>
              <a:spcAft>
                <a:spcPts val="0"/>
              </a:spcAft>
            </a:pPr>
            <a:r>
              <a:rPr lang="en-US" sz="2000" b="1" dirty="0">
                <a:solidFill>
                  <a:srgbClr val="002060"/>
                </a:solidFill>
                <a:effectLst/>
                <a:latin typeface="iCiel Cadena" panose="02000503000000020004" pitchFamily="2" charset="0"/>
                <a:ea typeface="Calibri" panose="020F0502020204030204" pitchFamily="34" charset="0"/>
                <a:cs typeface="Times New Roman" panose="02020603050405020304" pitchFamily="18" charset="0"/>
              </a:rPr>
              <a:t>THỰC HÀNH ĐỌC MỞ RỘNG THEO THỂ LOẠI:</a:t>
            </a:r>
            <a:endParaRPr lang="en-US" sz="2000" dirty="0">
              <a:effectLst/>
              <a:latin typeface="iCiel Cadena" panose="02000503000000020004" pitchFamily="2"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000" b="1" dirty="0">
                <a:solidFill>
                  <a:srgbClr val="FF0000"/>
                </a:solidFill>
                <a:effectLst/>
                <a:latin typeface="iCiel Cadena" panose="02000503000000020004" pitchFamily="2" charset="0"/>
                <a:ea typeface="Calibri" panose="020F0502020204030204" pitchFamily="34" charset="0"/>
                <a:cs typeface="Times New Roman" panose="02020603050405020304" pitchFamily="18" charset="0"/>
              </a:rPr>
              <a:t>CUỘC TU BỔ LẠI CÁC GIỐNG VẬT</a:t>
            </a:r>
            <a:r>
              <a:rPr lang="vi-VN" sz="3000" b="1" dirty="0">
                <a:solidFill>
                  <a:srgbClr val="FF0000"/>
                </a:solidFill>
                <a:effectLst/>
                <a:latin typeface="iCiel Cadena" panose="02000503000000020004" pitchFamily="2" charset="0"/>
                <a:ea typeface="Calibri" panose="020F0502020204030204" pitchFamily="34" charset="0"/>
                <a:cs typeface="Times New Roman" panose="02020603050405020304" pitchFamily="18" charset="0"/>
              </a:rPr>
              <a:t> (Thần thoại Việt Nam)</a:t>
            </a:r>
            <a:endParaRPr lang="en-US" sz="3000" dirty="0">
              <a:solidFill>
                <a:srgbClr val="FF0000"/>
              </a:solidFill>
              <a:effectLst/>
              <a:latin typeface="iCiel Cadena" panose="02000503000000020004" pitchFamily="2"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E0AE5F1-0E31-7E18-B15C-4D68E662C8C2}"/>
              </a:ext>
            </a:extLst>
          </p:cNvPr>
          <p:cNvSpPr txBox="1"/>
          <p:nvPr/>
        </p:nvSpPr>
        <p:spPr>
          <a:xfrm>
            <a:off x="6384334" y="3129064"/>
            <a:ext cx="6096000" cy="556434"/>
          </a:xfrm>
          <a:prstGeom prst="rect">
            <a:avLst/>
          </a:prstGeom>
          <a:noFill/>
        </p:spPr>
        <p:txBody>
          <a:bodyPr wrap="square">
            <a:spAutoFit/>
          </a:bodyPr>
          <a:lstStyle/>
          <a:p>
            <a:pPr marL="0" marR="0" algn="ctr">
              <a:lnSpc>
                <a:spcPct val="115000"/>
              </a:lnSpc>
              <a:spcBef>
                <a:spcPts val="0"/>
              </a:spcBef>
              <a:spcAft>
                <a:spcPts val="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502B61C3-B333-2C9A-B573-3CB17172CE5E}"/>
              </a:ext>
            </a:extLst>
          </p:cNvPr>
          <p:cNvPicPr>
            <a:picLocks noChangeAspect="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8925110" y="663799"/>
            <a:ext cx="1082084" cy="1082084"/>
          </a:xfrm>
          <a:prstGeom prst="rect">
            <a:avLst/>
          </a:prstGeom>
        </p:spPr>
      </p:pic>
      <p:pic>
        <p:nvPicPr>
          <p:cNvPr id="13" name="Picture 12">
            <a:extLst>
              <a:ext uri="{FF2B5EF4-FFF2-40B4-BE49-F238E27FC236}">
                <a16:creationId xmlns:a16="http://schemas.microsoft.com/office/drawing/2014/main" id="{7676842B-F33A-FFDE-37C9-28B9ABD17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3997150"/>
            <a:ext cx="2143058" cy="2143058"/>
          </a:xfrm>
          <a:prstGeom prst="rect">
            <a:avLst/>
          </a:prstGeom>
        </p:spPr>
      </p:pic>
      <p:pic>
        <p:nvPicPr>
          <p:cNvPr id="15" name="Picture 14">
            <a:extLst>
              <a:ext uri="{FF2B5EF4-FFF2-40B4-BE49-F238E27FC236}">
                <a16:creationId xmlns:a16="http://schemas.microsoft.com/office/drawing/2014/main" id="{8A5CCEE3-B436-F26F-B6FD-7C29C6F7D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818" y="784585"/>
            <a:ext cx="4213081" cy="568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35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B668-B9C1-F933-D5CF-3E0A08F460A9}"/>
              </a:ext>
            </a:extLst>
          </p:cNvPr>
          <p:cNvSpPr>
            <a:spLocks noGrp="1"/>
          </p:cNvSpPr>
          <p:nvPr>
            <p:ph type="title"/>
          </p:nvPr>
        </p:nvSpPr>
        <p:spPr>
          <a:xfrm>
            <a:off x="838200" y="681037"/>
            <a:ext cx="10515600" cy="1325563"/>
          </a:xfrm>
        </p:spPr>
        <p:txBody>
          <a:bodyPr/>
          <a:lstStyle/>
          <a:p>
            <a:r>
              <a:rPr lang="vi-VN" b="1" i="1" dirty="0">
                <a:solidFill>
                  <a:srgbClr val="FF0000"/>
                </a:solidFill>
              </a:rPr>
              <a:t>III. LUYỆN TẬP</a:t>
            </a:r>
            <a:endParaRPr lang="en-US" b="1" i="1" dirty="0">
              <a:solidFill>
                <a:srgbClr val="FF0000"/>
              </a:solidFill>
            </a:endParaRPr>
          </a:p>
        </p:txBody>
      </p:sp>
      <p:sp>
        <p:nvSpPr>
          <p:cNvPr id="5" name="TextBox 4">
            <a:extLst>
              <a:ext uri="{FF2B5EF4-FFF2-40B4-BE49-F238E27FC236}">
                <a16:creationId xmlns:a16="http://schemas.microsoft.com/office/drawing/2014/main" id="{3A9A0E36-89A1-DC1C-D8B2-4A3D924B2534}"/>
              </a:ext>
            </a:extLst>
          </p:cNvPr>
          <p:cNvSpPr txBox="1"/>
          <p:nvPr/>
        </p:nvSpPr>
        <p:spPr>
          <a:xfrm>
            <a:off x="2957512" y="1881525"/>
            <a:ext cx="9017000" cy="1547475"/>
          </a:xfrm>
          <a:prstGeom prst="rect">
            <a:avLst/>
          </a:prstGeom>
          <a:noFill/>
        </p:spPr>
        <p:txBody>
          <a:bodyPr wrap="square">
            <a:spAutoFit/>
          </a:bodyPr>
          <a:lstStyle/>
          <a:p>
            <a:pPr marL="685800" marR="0" algn="just">
              <a:lnSpc>
                <a:spcPct val="115000"/>
              </a:lnSpc>
              <a:spcBef>
                <a:spcPts val="0"/>
              </a:spcBef>
              <a:spcAft>
                <a:spcPts val="0"/>
              </a:spcAft>
            </a:pP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việc đọc văn bản “Cuộc tu bổ lại các giống vật”, em thấy truyện có điểm gì giống và khác nhau với văn bản “Prômêtê và loài người”?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2439FE78-62C1-67D6-8516-3E66D2FE6A17}"/>
              </a:ext>
            </a:extLst>
          </p:cNvPr>
          <p:cNvGrpSpPr/>
          <p:nvPr/>
        </p:nvGrpSpPr>
        <p:grpSpPr>
          <a:xfrm>
            <a:off x="0" y="-31526"/>
            <a:ext cx="4394200" cy="762286"/>
            <a:chOff x="4704080" y="1310640"/>
            <a:chExt cx="5791200" cy="1869440"/>
          </a:xfrm>
          <a:solidFill>
            <a:schemeClr val="accent2">
              <a:lumMod val="40000"/>
              <a:lumOff val="60000"/>
            </a:schemeClr>
          </a:solidFill>
        </p:grpSpPr>
        <p:sp>
          <p:nvSpPr>
            <p:cNvPr id="7" name="Rectangle 6">
              <a:extLst>
                <a:ext uri="{FF2B5EF4-FFF2-40B4-BE49-F238E27FC236}">
                  <a16:creationId xmlns:a16="http://schemas.microsoft.com/office/drawing/2014/main" id="{243E9BBC-E2C7-2CF0-1506-0E16AAC18A78}"/>
                </a:ext>
              </a:extLst>
            </p:cNvPr>
            <p:cNvSpPr/>
            <p:nvPr/>
          </p:nvSpPr>
          <p:spPr>
            <a:xfrm>
              <a:off x="4704080" y="1310640"/>
              <a:ext cx="4643120" cy="186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A9CCAEA6-EB42-EABA-C659-A466866AC5B9}"/>
                </a:ext>
              </a:extLst>
            </p:cNvPr>
            <p:cNvSpPr/>
            <p:nvPr/>
          </p:nvSpPr>
          <p:spPr>
            <a:xfrm rot="5400000">
              <a:off x="8986520" y="1671320"/>
              <a:ext cx="1869440" cy="11480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B53560E-177E-1BE1-55D2-03FE776FC68E}"/>
              </a:ext>
            </a:extLst>
          </p:cNvPr>
          <p:cNvSpPr txBox="1"/>
          <p:nvPr/>
        </p:nvSpPr>
        <p:spPr>
          <a:xfrm>
            <a:off x="88900" y="145985"/>
            <a:ext cx="4088285" cy="584775"/>
          </a:xfrm>
          <a:prstGeom prst="rect">
            <a:avLst/>
          </a:prstGeom>
          <a:noFill/>
        </p:spPr>
        <p:txBody>
          <a:bodyPr wrap="square" rtlCol="0">
            <a:spAutoFit/>
          </a:bodyPr>
          <a:lstStyle/>
          <a:p>
            <a:r>
              <a:rPr lang="vi-VN" sz="3200" b="1" i="1" dirty="0">
                <a:latin typeface="+mj-lt"/>
              </a:rPr>
              <a:t>Hoạt động luyện tập</a:t>
            </a:r>
            <a:endParaRPr lang="en-US" sz="3200" b="1" i="1" dirty="0">
              <a:latin typeface="+mj-lt"/>
            </a:endParaRPr>
          </a:p>
        </p:txBody>
      </p:sp>
      <p:pic>
        <p:nvPicPr>
          <p:cNvPr id="13" name="Picture 12">
            <a:extLst>
              <a:ext uri="{FF2B5EF4-FFF2-40B4-BE49-F238E27FC236}">
                <a16:creationId xmlns:a16="http://schemas.microsoft.com/office/drawing/2014/main" id="{04C0BA1D-79B7-CC72-7FA1-91430120D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75" y="2006600"/>
            <a:ext cx="3524250" cy="2857500"/>
          </a:xfrm>
          <a:prstGeom prst="rect">
            <a:avLst/>
          </a:prstGeom>
        </p:spPr>
      </p:pic>
      <p:pic>
        <p:nvPicPr>
          <p:cNvPr id="3" name="Picture 2">
            <a:extLst>
              <a:ext uri="{FF2B5EF4-FFF2-40B4-BE49-F238E27FC236}">
                <a16:creationId xmlns:a16="http://schemas.microsoft.com/office/drawing/2014/main" id="{B7BB7ADA-90D7-930F-8A43-63FBE5BF3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087" y="3607413"/>
            <a:ext cx="2740025" cy="3060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0DB0616A-CE72-C037-A13C-3220A27D44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7873" y="3528014"/>
            <a:ext cx="2740025" cy="3218884"/>
          </a:xfrm>
          <a:prstGeom prst="roundRect">
            <a:avLst>
              <a:gd name="adj" fmla="val 2196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63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5CC7A3-0423-77E6-6F80-D31F157FD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499" y="4898532"/>
            <a:ext cx="1959467" cy="1959467"/>
          </a:xfrm>
          <a:prstGeom prst="rect">
            <a:avLst/>
          </a:prstGeom>
        </p:spPr>
      </p:pic>
      <p:sp>
        <p:nvSpPr>
          <p:cNvPr id="5" name="TextBox 4">
            <a:extLst>
              <a:ext uri="{FF2B5EF4-FFF2-40B4-BE49-F238E27FC236}">
                <a16:creationId xmlns:a16="http://schemas.microsoft.com/office/drawing/2014/main" id="{95E57C82-D340-00F7-66A7-F82AD3ADA319}"/>
              </a:ext>
            </a:extLst>
          </p:cNvPr>
          <p:cNvSpPr txBox="1"/>
          <p:nvPr/>
        </p:nvSpPr>
        <p:spPr>
          <a:xfrm>
            <a:off x="577850" y="786547"/>
            <a:ext cx="11036300" cy="4791889"/>
          </a:xfrm>
          <a:prstGeom prst="rect">
            <a:avLst/>
          </a:prstGeom>
          <a:noFill/>
        </p:spPr>
        <p:txBody>
          <a:bodyPr wrap="square">
            <a:spAutoFit/>
          </a:bodyPr>
          <a:lstStyle/>
          <a:p>
            <a:pPr marL="0" marR="0" algn="just">
              <a:lnSpc>
                <a:spcPct val="115000"/>
              </a:lnSpc>
              <a:spcBef>
                <a:spcPts val="600"/>
              </a:spcBef>
              <a:spcAft>
                <a:spcPts val="600"/>
              </a:spcAft>
            </a:pPr>
            <a:r>
              <a:rPr lang="vi-VN" sz="3200" b="1" dirty="0">
                <a:solidFill>
                  <a:srgbClr val="FFFF00"/>
                </a:solidFill>
                <a:effectLst/>
                <a:latin typeface="Times New Roman" panose="02020603050405020304" pitchFamily="18" charset="0"/>
                <a:ea typeface="Times New Roman" panose="02020603050405020304" pitchFamily="18" charset="0"/>
              </a:rPr>
              <a:t>* Điểm giống nhau:</a:t>
            </a:r>
            <a:endParaRPr lang="en-US" sz="2800" dirty="0">
              <a:solidFill>
                <a:srgbClr val="FFFF00"/>
              </a:solidFill>
              <a:effectLst/>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vi-VN" sz="2400" dirty="0">
                <a:solidFill>
                  <a:schemeClr val="bg1"/>
                </a:solidFill>
                <a:effectLst/>
                <a:latin typeface="Times New Roman" panose="02020603050405020304" pitchFamily="18" charset="0"/>
                <a:ea typeface="Times New Roman" panose="02020603050405020304" pitchFamily="18" charset="0"/>
              </a:rPr>
              <a:t>- Đều là truyện thần thoại nên </a:t>
            </a:r>
            <a:r>
              <a:rPr lang="en-US" sz="2400" dirty="0" err="1">
                <a:solidFill>
                  <a:schemeClr val="bg1"/>
                </a:solidFill>
                <a:effectLst/>
                <a:latin typeface="Times New Roman" panose="02020603050405020304" pitchFamily="18" charset="0"/>
                <a:ea typeface="Times New Roman" panose="02020603050405020304" pitchFamily="18" charset="0"/>
              </a:rPr>
              <a:t>đều</a:t>
            </a:r>
            <a:r>
              <a:rPr lang="en-US" sz="2400" dirty="0">
                <a:solidFill>
                  <a:schemeClr val="bg1"/>
                </a:solidFill>
                <a:effectLst/>
                <a:latin typeface="Times New Roman" panose="02020603050405020304" pitchFamily="18" charset="0"/>
                <a:ea typeface="Times New Roman" panose="02020603050405020304" pitchFamily="18" charset="0"/>
              </a:rPr>
              <a:t> </a:t>
            </a:r>
            <a:r>
              <a:rPr lang="vi-VN" sz="2400" dirty="0">
                <a:solidFill>
                  <a:schemeClr val="bg1"/>
                </a:solidFill>
                <a:effectLst/>
                <a:latin typeface="Times New Roman" panose="02020603050405020304" pitchFamily="18" charset="0"/>
                <a:ea typeface="Times New Roman" panose="02020603050405020304" pitchFamily="18" charset="0"/>
              </a:rPr>
              <a:t>mang những đặc trưng của thể loại thần thoại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về</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không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cốt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truyện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nhân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vật</a:t>
            </a:r>
            <a:r>
              <a:rPr lang="en-US" sz="2400" dirty="0">
                <a:solidFill>
                  <a:schemeClr val="bg1"/>
                </a:solidFill>
                <a:effectLst/>
                <a:latin typeface="Times New Roman" panose="02020603050405020304" pitchFamily="18" charset="0"/>
                <a:ea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vi-VN" sz="2400" dirty="0">
                <a:solidFill>
                  <a:schemeClr val="bg1"/>
                </a:solidFill>
                <a:effectLst/>
                <a:latin typeface="Times New Roman" panose="02020603050405020304" pitchFamily="18" charset="0"/>
                <a:ea typeface="Times New Roman" panose="02020603050405020304" pitchFamily="18" charset="0"/>
              </a:rPr>
              <a:t>- Đều nói về sự hình thành của các giống vật, con vật.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vị</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thần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đều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mắc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sai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lầm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tìm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khắc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phục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lại</a:t>
            </a:r>
            <a:r>
              <a:rPr lang="en-US" sz="2400" dirty="0">
                <a:solidFill>
                  <a:schemeClr val="bg1"/>
                </a:solidFill>
                <a:effectLst/>
                <a:latin typeface="Times New Roman" panose="02020603050405020304" pitchFamily="18" charset="0"/>
                <a:ea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en-US" sz="2400" dirty="0">
                <a:solidFill>
                  <a:schemeClr val="bg1"/>
                </a:solidFill>
                <a:effectLst/>
                <a:latin typeface="Times New Roman" panose="02020603050405020304" pitchFamily="18" charset="0"/>
                <a:ea typeface="Times New Roman" panose="02020603050405020304" pitchFamily="18" charset="0"/>
              </a:rPr>
              <a:t>+ Ê-pi-</a:t>
            </a:r>
            <a:r>
              <a:rPr lang="en-US" sz="2400" dirty="0" err="1">
                <a:solidFill>
                  <a:schemeClr val="bg1"/>
                </a:solidFill>
                <a:effectLst/>
                <a:latin typeface="Times New Roman" panose="02020603050405020304" pitchFamily="18" charset="0"/>
                <a:ea typeface="Times New Roman" panose="02020603050405020304" pitchFamily="18" charset="0"/>
              </a:rPr>
              <a:t>mê</a:t>
            </a:r>
            <a:r>
              <a:rPr lang="en-US" sz="2400" dirty="0">
                <a:solidFill>
                  <a:schemeClr val="bg1"/>
                </a:solidFill>
                <a:effectLst/>
                <a:latin typeface="Times New Roman" panose="02020603050405020304" pitchFamily="18" charset="0"/>
                <a:ea typeface="Times New Roman" panose="02020603050405020304" pitchFamily="18" charset="0"/>
              </a:rPr>
              <a:t>-</a:t>
            </a:r>
            <a:r>
              <a:rPr lang="en-US" sz="2400" dirty="0" err="1">
                <a:solidFill>
                  <a:schemeClr val="bg1"/>
                </a:solidFill>
                <a:effectLst/>
                <a:latin typeface="Times New Roman" panose="02020603050405020304" pitchFamily="18" charset="0"/>
                <a:ea typeface="Times New Roman" panose="02020603050405020304" pitchFamily="18" charset="0"/>
              </a:rPr>
              <a:t>tê</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vì</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hấp</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tấp</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đãng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trí</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quên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mất</a:t>
            </a:r>
            <a:r>
              <a:rPr lang="en-US" sz="2400" dirty="0">
                <a:solidFill>
                  <a:schemeClr val="bg1"/>
                </a:solidFill>
                <a:effectLst/>
                <a:latin typeface="Times New Roman" panose="02020603050405020304" pitchFamily="18" charset="0"/>
                <a:ea typeface="Times New Roman" panose="02020603050405020304" pitchFamily="18" charset="0"/>
              </a:rPr>
              <a:t> ban </a:t>
            </a:r>
            <a:r>
              <a:rPr lang="en-US" sz="2400" dirty="0" err="1">
                <a:solidFill>
                  <a:schemeClr val="bg1"/>
                </a:solidFill>
                <a:effectLst/>
                <a:latin typeface="Times New Roman" panose="02020603050405020304" pitchFamily="18" charset="0"/>
                <a:ea typeface="Times New Roman" panose="02020603050405020304" pitchFamily="18" charset="0"/>
              </a:rPr>
              <a:t>đặc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ân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loài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người</a:t>
            </a:r>
            <a:r>
              <a:rPr lang="en-US" sz="2400" dirty="0">
                <a:solidFill>
                  <a:schemeClr val="bg1"/>
                </a:solidFill>
                <a:effectLst/>
                <a:latin typeface="Times New Roman" panose="02020603050405020304" pitchFamily="18" charset="0"/>
                <a:ea typeface="Times New Roman" panose="02020603050405020304" pitchFamily="18" charset="0"/>
              </a:rPr>
              <a:t> =&gt; </a:t>
            </a:r>
            <a:r>
              <a:rPr lang="en-US" sz="2400" dirty="0" err="1">
                <a:solidFill>
                  <a:schemeClr val="bg1"/>
                </a:solidFill>
                <a:effectLst/>
                <a:latin typeface="Times New Roman" panose="02020603050405020304" pitchFamily="18" charset="0"/>
                <a:ea typeface="Times New Roman" panose="02020603050405020304" pitchFamily="18" charset="0"/>
              </a:rPr>
              <a:t>Prô-mê-tê</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phải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tái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tạo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a:t>
            </a:r>
            <a:r>
              <a:rPr lang="en-US" sz="2400" dirty="0">
                <a:solidFill>
                  <a:schemeClr val="bg1"/>
                </a:solidFill>
                <a:effectLst/>
                <a:latin typeface="Times New Roman" panose="02020603050405020304" pitchFamily="18" charset="0"/>
                <a:ea typeface="Times New Roman" panose="02020603050405020304" pitchFamily="18" charset="0"/>
              </a:rPr>
              <a:t> ban </a:t>
            </a:r>
            <a:r>
              <a:rPr lang="en-US" sz="2400" dirty="0" err="1">
                <a:solidFill>
                  <a:schemeClr val="bg1"/>
                </a:solidFill>
                <a:effectLst/>
                <a:latin typeface="Times New Roman" panose="02020603050405020304" pitchFamily="18" charset="0"/>
                <a:ea typeface="Times New Roman" panose="02020603050405020304" pitchFamily="18" charset="0"/>
              </a:rPr>
              <a:t>vũ</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khí</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ngọn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lửa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cho</a:t>
            </a:r>
            <a:r>
              <a:rPr lang="en-US" sz="2400" dirty="0">
                <a:solidFill>
                  <a:schemeClr val="bg1"/>
                </a:solidFill>
                <a:effectLst/>
                <a:latin typeface="Times New Roman" panose="02020603050405020304" pitchFamily="18" charset="0"/>
                <a:ea typeface="Times New Roman" panose="02020603050405020304" pitchFamily="18" charset="0"/>
              </a:rPr>
              <a:t> con </a:t>
            </a:r>
            <a:r>
              <a:rPr lang="en-US" sz="2400" dirty="0" err="1">
                <a:solidFill>
                  <a:schemeClr val="bg1"/>
                </a:solidFill>
                <a:effectLst/>
                <a:latin typeface="Times New Roman" panose="02020603050405020304" pitchFamily="18" charset="0"/>
                <a:ea typeface="Times New Roman" panose="02020603050405020304" pitchFamily="18" charset="0"/>
              </a:rPr>
              <a:t>người</a:t>
            </a:r>
            <a:r>
              <a:rPr lang="en-US" sz="2400" dirty="0">
                <a:solidFill>
                  <a:schemeClr val="bg1"/>
                </a:solidFill>
                <a:effectLst/>
                <a:latin typeface="Times New Roman" panose="02020603050405020304" pitchFamily="18" charset="0"/>
                <a:ea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Ngọc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Hoàng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vì</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vội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cũng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vì</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một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phần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thiếu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nguyên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liệu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nên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tạo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ra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nhiều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loài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chưa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được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đầy</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đủ</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bộ</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phận</a:t>
            </a:r>
            <a:r>
              <a:rPr lang="en-US" sz="2400" dirty="0">
                <a:solidFill>
                  <a:schemeClr val="bg1"/>
                </a:solidFill>
                <a:effectLst/>
                <a:latin typeface="Times New Roman" panose="02020603050405020304" pitchFamily="18" charset="0"/>
                <a:ea typeface="Times New Roman" panose="02020603050405020304" pitchFamily="18" charset="0"/>
              </a:rPr>
              <a:t> =&gt; </a:t>
            </a:r>
            <a:r>
              <a:rPr lang="en-US" sz="2400" dirty="0" err="1">
                <a:solidFill>
                  <a:schemeClr val="bg1"/>
                </a:solidFill>
                <a:effectLst/>
                <a:latin typeface="Times New Roman" panose="02020603050405020304" pitchFamily="18" charset="0"/>
                <a:ea typeface="Times New Roman" panose="02020603050405020304" pitchFamily="18" charset="0"/>
              </a:rPr>
              <a:t>Ngọc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Hoàng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sai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Thiên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thần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bổ</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lại</a:t>
            </a:r>
            <a:r>
              <a:rPr lang="en-US" sz="2400" dirty="0">
                <a:solidFill>
                  <a:schemeClr val="bg1"/>
                </a:solidFill>
                <a:effectLst/>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284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3FF744-6ED7-30B9-5CBC-01CB13F2A0EC}"/>
              </a:ext>
            </a:extLst>
          </p:cNvPr>
          <p:cNvGraphicFramePr>
            <a:graphicFrameLocks noGrp="1"/>
          </p:cNvGraphicFramePr>
          <p:nvPr>
            <p:ph idx="1"/>
            <p:extLst>
              <p:ext uri="{D42A27DB-BD31-4B8C-83A1-F6EECF244321}">
                <p14:modId xmlns:p14="http://schemas.microsoft.com/office/powerpoint/2010/main" val="1043063279"/>
              </p:ext>
            </p:extLst>
          </p:nvPr>
        </p:nvGraphicFramePr>
        <p:xfrm>
          <a:off x="1236980" y="1377148"/>
          <a:ext cx="9710420" cy="3749094"/>
        </p:xfrm>
        <a:graphic>
          <a:graphicData uri="http://schemas.openxmlformats.org/drawingml/2006/table">
            <a:tbl>
              <a:tblPr firstRow="1" firstCol="1" bandRow="1">
                <a:tableStyleId>{93296810-A885-4BE3-A3E7-6D5BEEA58F35}</a:tableStyleId>
              </a:tblPr>
              <a:tblGrid>
                <a:gridCol w="4864354">
                  <a:extLst>
                    <a:ext uri="{9D8B030D-6E8A-4147-A177-3AD203B41FA5}">
                      <a16:colId xmlns:a16="http://schemas.microsoft.com/office/drawing/2014/main" val="2273885755"/>
                    </a:ext>
                  </a:extLst>
                </a:gridCol>
                <a:gridCol w="4846066">
                  <a:extLst>
                    <a:ext uri="{9D8B030D-6E8A-4147-A177-3AD203B41FA5}">
                      <a16:colId xmlns:a16="http://schemas.microsoft.com/office/drawing/2014/main" val="1258971745"/>
                    </a:ext>
                  </a:extLst>
                </a:gridCol>
              </a:tblGrid>
              <a:tr h="319543">
                <a:tc>
                  <a:txBody>
                    <a:bodyPr/>
                    <a:lstStyle/>
                    <a:p>
                      <a:pPr marL="0" marR="0" algn="ctr">
                        <a:lnSpc>
                          <a:spcPct val="115000"/>
                        </a:lnSpc>
                        <a:spcBef>
                          <a:spcPts val="600"/>
                        </a:spcBef>
                        <a:spcAft>
                          <a:spcPts val="600"/>
                        </a:spcAft>
                      </a:pPr>
                      <a:r>
                        <a:rPr lang="vi-VN" sz="3200" dirty="0">
                          <a:effectLst/>
                          <a:latin typeface="+mj-lt"/>
                        </a:rPr>
                        <a:t>Prô-mê-tê và loài người</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600"/>
                        </a:spcAft>
                      </a:pPr>
                      <a:r>
                        <a:rPr lang="vi-VN" sz="2800" dirty="0">
                          <a:effectLst/>
                          <a:latin typeface="+mj-lt"/>
                        </a:rPr>
                        <a:t>Cuộc tu bổ lại các giống vật</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3236491"/>
                  </a:ext>
                </a:extLst>
              </a:tr>
              <a:tr h="3223758">
                <a:tc>
                  <a:txBody>
                    <a:bodyPr/>
                    <a:lstStyle/>
                    <a:p>
                      <a:pPr marL="0" marR="0">
                        <a:lnSpc>
                          <a:spcPct val="115000"/>
                        </a:lnSpc>
                        <a:spcBef>
                          <a:spcPts val="600"/>
                        </a:spcBef>
                        <a:spcAft>
                          <a:spcPts val="600"/>
                        </a:spcAft>
                      </a:pPr>
                      <a:r>
                        <a:rPr lang="en-US" sz="2000" dirty="0">
                          <a:effectLst/>
                          <a:latin typeface="+mj-lt"/>
                        </a:rPr>
                        <a:t>- </a:t>
                      </a:r>
                      <a:r>
                        <a:rPr lang="vi-VN" sz="2000" dirty="0">
                          <a:effectLst/>
                          <a:latin typeface="+mj-lt"/>
                        </a:rPr>
                        <a:t>Thần thoại Hy Lạp.</a:t>
                      </a:r>
                      <a:endParaRPr lang="en-US" sz="1600" dirty="0">
                        <a:effectLst/>
                        <a:latin typeface="+mj-lt"/>
                      </a:endParaRPr>
                    </a:p>
                    <a:p>
                      <a:pPr marL="0" marR="0">
                        <a:lnSpc>
                          <a:spcPct val="115000"/>
                        </a:lnSpc>
                        <a:spcBef>
                          <a:spcPts val="600"/>
                        </a:spcBef>
                        <a:spcAft>
                          <a:spcPts val="600"/>
                        </a:spcAft>
                      </a:pPr>
                      <a:r>
                        <a:rPr lang="vi-VN" sz="2000" dirty="0">
                          <a:effectLst/>
                          <a:latin typeface="+mj-lt"/>
                        </a:rPr>
                        <a:t>- Nói về quá trình tạo lập con người và thế giới muôn loài.</a:t>
                      </a:r>
                      <a:endParaRPr lang="en-US" sz="1600" dirty="0">
                        <a:effectLst/>
                        <a:latin typeface="+mj-lt"/>
                      </a:endParaRPr>
                    </a:p>
                    <a:p>
                      <a:pPr marL="0" marR="0">
                        <a:lnSpc>
                          <a:spcPct val="115000"/>
                        </a:lnSpc>
                        <a:spcBef>
                          <a:spcPts val="600"/>
                        </a:spcBef>
                        <a:spcAft>
                          <a:spcPts val="600"/>
                        </a:spcAft>
                      </a:pPr>
                      <a:r>
                        <a:rPr lang="vi-VN" sz="2000" dirty="0">
                          <a:effectLst/>
                          <a:latin typeface="+mj-lt"/>
                        </a:rPr>
                        <a:t>- Các con vật trong truyện được ban cho đặc ân, “vũ khí” riêng để tự bảo vệ mình.</a:t>
                      </a:r>
                      <a:r>
                        <a:rPr lang="en-US" sz="2000" dirty="0">
                          <a:effectLst/>
                          <a:latin typeface="+mj-lt"/>
                        </a:rPr>
                        <a:t> </a:t>
                      </a:r>
                      <a:r>
                        <a:rPr lang="en-US" sz="2000" dirty="0" err="1">
                          <a:effectLst/>
                          <a:latin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ban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sau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ban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ngọn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lửa</a:t>
                      </a:r>
                      <a:r>
                        <a:rPr lang="en-US" sz="20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600"/>
                        </a:spcBef>
                        <a:spcAft>
                          <a:spcPts val="600"/>
                        </a:spcAft>
                      </a:pPr>
                      <a:r>
                        <a:rPr lang="vi-VN" sz="2000" dirty="0">
                          <a:effectLst/>
                          <a:latin typeface="+mj-lt"/>
                        </a:rPr>
                        <a:t>- Thần thoại Việt Nam.</a:t>
                      </a:r>
                      <a:endParaRPr lang="en-US" sz="1600" dirty="0">
                        <a:effectLst/>
                        <a:latin typeface="+mj-lt"/>
                      </a:endParaRPr>
                    </a:p>
                    <a:p>
                      <a:pPr marL="0" marR="0">
                        <a:lnSpc>
                          <a:spcPct val="115000"/>
                        </a:lnSpc>
                        <a:spcBef>
                          <a:spcPts val="600"/>
                        </a:spcBef>
                        <a:spcAft>
                          <a:spcPts val="600"/>
                        </a:spcAft>
                      </a:pPr>
                      <a:r>
                        <a:rPr lang="vi-VN" sz="2000" dirty="0">
                          <a:effectLst/>
                          <a:latin typeface="+mj-lt"/>
                        </a:rPr>
                        <a:t>- Nói về quá trình tu bổ, hoàn thiện của con vật.</a:t>
                      </a:r>
                      <a:endParaRPr lang="en-US" sz="1600" dirty="0">
                        <a:effectLst/>
                        <a:latin typeface="+mj-lt"/>
                      </a:endParaRPr>
                    </a:p>
                    <a:p>
                      <a:pPr marL="0" marR="0">
                        <a:lnSpc>
                          <a:spcPct val="115000"/>
                        </a:lnSpc>
                        <a:spcBef>
                          <a:spcPts val="600"/>
                        </a:spcBef>
                        <a:spcAft>
                          <a:spcPts val="600"/>
                        </a:spcAft>
                      </a:pPr>
                      <a:r>
                        <a:rPr lang="vi-VN" sz="2000" dirty="0">
                          <a:effectLst/>
                          <a:latin typeface="+mj-lt"/>
                        </a:rPr>
                        <a:t>- Các con vật chưa được hoàn thiện, cần được tu bổ.</a:t>
                      </a:r>
                      <a:r>
                        <a:rPr lang="en-US" sz="2000" dirty="0">
                          <a:effectLst/>
                          <a:latin typeface="+mj-lt"/>
                        </a:rPr>
                        <a:t> </a:t>
                      </a:r>
                      <a:r>
                        <a:rPr lang="en-US" sz="2000" dirty="0">
                          <a:effectLst/>
                          <a:latin typeface="Times New Roman" panose="02020603050405020304" pitchFamily="18" charset="0"/>
                          <a:cs typeface="Times New Roman" panose="02020603050405020304" pitchFamily="18" charset="0"/>
                        </a:rPr>
                        <a:t>Qua </a:t>
                      </a:r>
                      <a:r>
                        <a:rPr lang="en-US" sz="2000" dirty="0" err="1">
                          <a:effectLst/>
                          <a:latin typeface="Times New Roman" panose="02020603050405020304" pitchFamily="18" charset="0"/>
                          <a:cs typeface="Times New Roman" panose="02020603050405020304" pitchFamily="18" charset="0"/>
                        </a:rPr>
                        <a:t>đó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nhằm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vịt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chim</a:t>
                      </a:r>
                      <a:r>
                        <a:rPr lang="en-US" sz="20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4519775"/>
                  </a:ext>
                </a:extLst>
              </a:tr>
            </a:tbl>
          </a:graphicData>
        </a:graphic>
      </p:graphicFrame>
      <p:sp>
        <p:nvSpPr>
          <p:cNvPr id="5" name="Rectangle 1">
            <a:extLst>
              <a:ext uri="{FF2B5EF4-FFF2-40B4-BE49-F238E27FC236}">
                <a16:creationId xmlns:a16="http://schemas.microsoft.com/office/drawing/2014/main" id="{4ABCAF92-1D37-524E-1CAA-646CEDAA8982}"/>
              </a:ext>
            </a:extLst>
          </p:cNvPr>
          <p:cNvSpPr>
            <a:spLocks noChangeArrowheads="1"/>
          </p:cNvSpPr>
          <p:nvPr/>
        </p:nvSpPr>
        <p:spPr bwMode="auto">
          <a:xfrm>
            <a:off x="1028700" y="714405"/>
            <a:ext cx="38785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rPr>
              <a:t>* Điểm khác nhau:</a:t>
            </a:r>
            <a:endParaRPr kumimoji="0" lang="vi-VN" altLang="en-US" sz="3600" b="0" i="0" u="none" strike="noStrike" cap="none" normalizeH="0" baseline="0" dirty="0">
              <a:ln>
                <a:noFill/>
              </a:ln>
              <a:solidFill>
                <a:srgbClr val="FFFF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7F84157F-1DD6-CD18-075E-2D2FC7219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4548392"/>
            <a:ext cx="1638300" cy="1638300"/>
          </a:xfrm>
          <a:prstGeom prst="rect">
            <a:avLst/>
          </a:prstGeom>
        </p:spPr>
      </p:pic>
    </p:spTree>
    <p:extLst>
      <p:ext uri="{BB962C8B-B14F-4D97-AF65-F5344CB8AC3E}">
        <p14:creationId xmlns:p14="http://schemas.microsoft.com/office/powerpoint/2010/main" val="16751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19C2-A032-6622-8AA3-9075C637E099}"/>
              </a:ext>
            </a:extLst>
          </p:cNvPr>
          <p:cNvSpPr>
            <a:spLocks noGrp="1"/>
          </p:cNvSpPr>
          <p:nvPr>
            <p:ph type="title"/>
          </p:nvPr>
        </p:nvSpPr>
        <p:spPr>
          <a:xfrm>
            <a:off x="838200" y="609428"/>
            <a:ext cx="10515600" cy="1325563"/>
          </a:xfrm>
        </p:spPr>
        <p:txBody>
          <a:bodyPr/>
          <a:lstStyle/>
          <a:p>
            <a:r>
              <a:rPr lang="vi-VN" b="1" i="1" dirty="0">
                <a:solidFill>
                  <a:srgbClr val="FF0000"/>
                </a:solidFill>
              </a:rPr>
              <a:t>IV. VẬN DỤNG</a:t>
            </a:r>
            <a:endParaRPr lang="en-US" b="1" i="1" dirty="0">
              <a:solidFill>
                <a:srgbClr val="FF0000"/>
              </a:solidFill>
            </a:endParaRPr>
          </a:p>
        </p:txBody>
      </p:sp>
      <p:sp>
        <p:nvSpPr>
          <p:cNvPr id="5" name="TextBox 4">
            <a:extLst>
              <a:ext uri="{FF2B5EF4-FFF2-40B4-BE49-F238E27FC236}">
                <a16:creationId xmlns:a16="http://schemas.microsoft.com/office/drawing/2014/main" id="{07D8045F-FB24-5FEA-8A38-8F2784190AB8}"/>
              </a:ext>
            </a:extLst>
          </p:cNvPr>
          <p:cNvSpPr txBox="1"/>
          <p:nvPr/>
        </p:nvSpPr>
        <p:spPr>
          <a:xfrm>
            <a:off x="1790700" y="2318136"/>
            <a:ext cx="8610600" cy="1051955"/>
          </a:xfrm>
          <a:prstGeom prst="rect">
            <a:avLst/>
          </a:prstGeom>
          <a:noFill/>
        </p:spPr>
        <p:txBody>
          <a:bodyPr wrap="square">
            <a:spAutoFit/>
          </a:bodyPr>
          <a:lstStyle/>
          <a:p>
            <a:pPr marL="685800" marR="0" algn="ctr">
              <a:lnSpc>
                <a:spcPct val="115000"/>
              </a:lnSpc>
              <a:spcBef>
                <a:spcPts val="0"/>
              </a:spcBef>
              <a:spcAft>
                <a:spcPts val="0"/>
              </a:spcAft>
            </a:pP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thanh niên ngày nay cần làm gì để bảo tồn các di sản nghệ thuật của người xưa?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6D51676A-4CCC-E58A-C089-63E5EF297B2E}"/>
              </a:ext>
            </a:extLst>
          </p:cNvPr>
          <p:cNvGrpSpPr/>
          <p:nvPr/>
        </p:nvGrpSpPr>
        <p:grpSpPr>
          <a:xfrm>
            <a:off x="0" y="-31526"/>
            <a:ext cx="4394200" cy="762286"/>
            <a:chOff x="4704080" y="1310640"/>
            <a:chExt cx="5791200" cy="1869440"/>
          </a:xfrm>
          <a:solidFill>
            <a:schemeClr val="accent2">
              <a:lumMod val="40000"/>
              <a:lumOff val="60000"/>
            </a:schemeClr>
          </a:solidFill>
        </p:grpSpPr>
        <p:sp>
          <p:nvSpPr>
            <p:cNvPr id="7" name="Rectangle 6">
              <a:extLst>
                <a:ext uri="{FF2B5EF4-FFF2-40B4-BE49-F238E27FC236}">
                  <a16:creationId xmlns:a16="http://schemas.microsoft.com/office/drawing/2014/main" id="{1C691134-50BA-0CA6-9106-62CABF9C8A2F}"/>
                </a:ext>
              </a:extLst>
            </p:cNvPr>
            <p:cNvSpPr/>
            <p:nvPr/>
          </p:nvSpPr>
          <p:spPr>
            <a:xfrm>
              <a:off x="4704080" y="1310640"/>
              <a:ext cx="4643120" cy="186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6722E45-ADF6-8D7F-CF6E-21E25962B0AA}"/>
                </a:ext>
              </a:extLst>
            </p:cNvPr>
            <p:cNvSpPr/>
            <p:nvPr/>
          </p:nvSpPr>
          <p:spPr>
            <a:xfrm rot="5400000">
              <a:off x="8986520" y="1671320"/>
              <a:ext cx="1869440" cy="11480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63932249-D7DF-6176-8315-48713726DCAC}"/>
              </a:ext>
            </a:extLst>
          </p:cNvPr>
          <p:cNvSpPr txBox="1"/>
          <p:nvPr/>
        </p:nvSpPr>
        <p:spPr>
          <a:xfrm>
            <a:off x="0" y="145985"/>
            <a:ext cx="4088285" cy="584775"/>
          </a:xfrm>
          <a:prstGeom prst="rect">
            <a:avLst/>
          </a:prstGeom>
          <a:noFill/>
        </p:spPr>
        <p:txBody>
          <a:bodyPr wrap="square" rtlCol="0">
            <a:spAutoFit/>
          </a:bodyPr>
          <a:lstStyle/>
          <a:p>
            <a:r>
              <a:rPr lang="vi-VN" sz="3200" b="1" i="1" dirty="0">
                <a:latin typeface="+mj-lt"/>
              </a:rPr>
              <a:t>Hoạt động vận dụng</a:t>
            </a:r>
            <a:endParaRPr lang="en-US" sz="3200" b="1" i="1" dirty="0">
              <a:latin typeface="+mj-lt"/>
            </a:endParaRPr>
          </a:p>
        </p:txBody>
      </p:sp>
      <p:pic>
        <p:nvPicPr>
          <p:cNvPr id="11" name="Picture 10">
            <a:extLst>
              <a:ext uri="{FF2B5EF4-FFF2-40B4-BE49-F238E27FC236}">
                <a16:creationId xmlns:a16="http://schemas.microsoft.com/office/drawing/2014/main" id="{D2ED9754-8422-B18A-5341-E149EF68C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50" y="2318136"/>
            <a:ext cx="4762500" cy="4762500"/>
          </a:xfrm>
          <a:prstGeom prst="rect">
            <a:avLst/>
          </a:prstGeom>
        </p:spPr>
      </p:pic>
      <p:pic>
        <p:nvPicPr>
          <p:cNvPr id="13" name="Picture 12">
            <a:extLst>
              <a:ext uri="{FF2B5EF4-FFF2-40B4-BE49-F238E27FC236}">
                <a16:creationId xmlns:a16="http://schemas.microsoft.com/office/drawing/2014/main" id="{8FDE0A62-6F40-9422-F432-0164EB8EE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08271"/>
            <a:ext cx="10909299" cy="4762500"/>
          </a:xfrm>
          <a:prstGeom prst="rect">
            <a:avLst/>
          </a:prstGeom>
        </p:spPr>
      </p:pic>
    </p:spTree>
    <p:extLst>
      <p:ext uri="{BB962C8B-B14F-4D97-AF65-F5344CB8AC3E}">
        <p14:creationId xmlns:p14="http://schemas.microsoft.com/office/powerpoint/2010/main" val="8149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ECB2-752E-FBC6-132F-10B651E9CEA6}"/>
              </a:ext>
            </a:extLst>
          </p:cNvPr>
          <p:cNvSpPr>
            <a:spLocks noGrp="1"/>
          </p:cNvSpPr>
          <p:nvPr>
            <p:ph type="title"/>
          </p:nvPr>
        </p:nvSpPr>
        <p:spPr>
          <a:xfrm>
            <a:off x="381000" y="500062"/>
            <a:ext cx="10515600" cy="1325563"/>
          </a:xfrm>
        </p:spPr>
        <p:txBody>
          <a:bodyPr>
            <a:normAutofit/>
          </a:bodyPr>
          <a:lstStyle/>
          <a:p>
            <a:r>
              <a:rPr lang="pt-BR" sz="3600" b="1" dirty="0">
                <a:solidFill>
                  <a:srgbClr val="7030A0"/>
                </a:solidFill>
                <a:effectLst/>
                <a:latin typeface="Times New Roman" panose="02020603050405020304" pitchFamily="18" charset="0"/>
                <a:ea typeface="Times New Roman" panose="02020603050405020304" pitchFamily="18" charset="0"/>
              </a:rPr>
              <a:t>HƯỚNG DẪN TỰ HỌC</a:t>
            </a:r>
            <a:endParaRPr lang="en-US" sz="7200" dirty="0"/>
          </a:p>
        </p:txBody>
      </p:sp>
      <p:sp>
        <p:nvSpPr>
          <p:cNvPr id="3" name="Content Placeholder 2">
            <a:extLst>
              <a:ext uri="{FF2B5EF4-FFF2-40B4-BE49-F238E27FC236}">
                <a16:creationId xmlns:a16="http://schemas.microsoft.com/office/drawing/2014/main" id="{A13B9C83-C0F4-910C-B736-C56274C01A82}"/>
              </a:ext>
            </a:extLst>
          </p:cNvPr>
          <p:cNvSpPr>
            <a:spLocks noGrp="1"/>
          </p:cNvSpPr>
          <p:nvPr>
            <p:ph idx="1"/>
          </p:nvPr>
        </p:nvSpPr>
        <p:spPr>
          <a:xfrm>
            <a:off x="6946900" y="1162843"/>
            <a:ext cx="4953000" cy="4351338"/>
          </a:xfrm>
        </p:spPr>
        <p:txBody>
          <a:bodyPr>
            <a:normAutofit fontScale="92500"/>
          </a:bodyPr>
          <a:lstStyle/>
          <a:p>
            <a:pPr marL="57150" marR="0" indent="0" algn="just">
              <a:lnSpc>
                <a:spcPct val="115000"/>
              </a:lnSpc>
              <a:spcBef>
                <a:spcPts val="600"/>
              </a:spcBef>
              <a:spcAft>
                <a:spcPts val="600"/>
              </a:spcAft>
              <a:buNone/>
            </a:pPr>
            <a:r>
              <a:rPr lang="pt-BR" sz="2600" i="1" dirty="0">
                <a:effectLst/>
                <a:latin typeface="Times New Roman" panose="02020603050405020304" pitchFamily="18" charset="0"/>
                <a:ea typeface="Times New Roman" panose="02020603050405020304" pitchFamily="18" charset="0"/>
              </a:rPr>
              <a:t>- Tìm đọc thêm các văn bản thần thoại khác trên mạng Internet với độ dài tương đương với các văn bản đã học. </a:t>
            </a:r>
            <a:endParaRPr lang="en-US" sz="2600" i="1" dirty="0">
              <a:effectLst/>
              <a:latin typeface="Times New Roman" panose="02020603050405020304" pitchFamily="18" charset="0"/>
              <a:ea typeface="Times New Roman" panose="02020603050405020304" pitchFamily="18" charset="0"/>
            </a:endParaRPr>
          </a:p>
          <a:p>
            <a:pPr marL="57150" marR="0" indent="0" algn="just">
              <a:lnSpc>
                <a:spcPct val="115000"/>
              </a:lnSpc>
              <a:spcBef>
                <a:spcPts val="600"/>
              </a:spcBef>
              <a:spcAft>
                <a:spcPts val="600"/>
              </a:spcAft>
              <a:buNone/>
            </a:pPr>
            <a:r>
              <a:rPr lang="vi-VN" sz="2600" i="1" dirty="0">
                <a:effectLst/>
                <a:latin typeface="Times New Roman" panose="02020603050405020304" pitchFamily="18" charset="0"/>
                <a:ea typeface="Times New Roman" panose="02020603050405020304" pitchFamily="18" charset="0"/>
              </a:rPr>
              <a:t>- Vận dụng </a:t>
            </a:r>
            <a:r>
              <a:rPr lang="pt-BR" sz="2600" i="1" dirty="0">
                <a:effectLst/>
                <a:latin typeface="Times New Roman" panose="02020603050405020304" pitchFamily="18" charset="0"/>
                <a:ea typeface="Times New Roman" panose="02020603050405020304" pitchFamily="18" charset="0"/>
              </a:rPr>
              <a:t>kĩ năng đọc hiểu văn bản truyện thần thoại để tìm hiểu các truyện thần thoại đó.</a:t>
            </a:r>
            <a:endParaRPr lang="en-US" sz="2600" i="1" dirty="0">
              <a:effectLst/>
              <a:latin typeface="Times New Roman" panose="02020603050405020304" pitchFamily="18" charset="0"/>
              <a:ea typeface="Times New Roman" panose="02020603050405020304" pitchFamily="18" charset="0"/>
            </a:endParaRPr>
          </a:p>
          <a:p>
            <a:pPr marL="57150" marR="0" indent="0" algn="just">
              <a:lnSpc>
                <a:spcPct val="115000"/>
              </a:lnSpc>
              <a:spcBef>
                <a:spcPts val="600"/>
              </a:spcBef>
              <a:spcAft>
                <a:spcPts val="600"/>
              </a:spcAft>
              <a:buNone/>
            </a:pPr>
            <a:r>
              <a:rPr lang="pt-BR" sz="2600" i="1" dirty="0">
                <a:effectLst/>
                <a:latin typeface="Times New Roman" panose="02020603050405020304" pitchFamily="18" charset="0"/>
                <a:ea typeface="Times New Roman" panose="02020603050405020304" pitchFamily="18" charset="0"/>
              </a:rPr>
              <a:t>- Chuẩn bị bài nội dung viết: Viết văn bản nghị luận phân tích, đánh giá một truyện kể</a:t>
            </a:r>
            <a:r>
              <a:rPr lang="vi-VN" sz="2600" i="1" dirty="0">
                <a:effectLst/>
                <a:latin typeface="Times New Roman" panose="02020603050405020304" pitchFamily="18" charset="0"/>
                <a:ea typeface="Times New Roman" panose="02020603050405020304" pitchFamily="18" charset="0"/>
              </a:rPr>
              <a:t> cho tiết tiếp theo.</a:t>
            </a:r>
            <a:endParaRPr lang="en-US" sz="2600" i="1" dirty="0">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537ADD4-859B-96BF-1A14-990ABCF91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118840"/>
            <a:ext cx="1044003" cy="1044003"/>
          </a:xfrm>
          <a:prstGeom prst="rect">
            <a:avLst/>
          </a:prstGeom>
        </p:spPr>
      </p:pic>
      <p:pic>
        <p:nvPicPr>
          <p:cNvPr id="7" name="Picture 6">
            <a:extLst>
              <a:ext uri="{FF2B5EF4-FFF2-40B4-BE49-F238E27FC236}">
                <a16:creationId xmlns:a16="http://schemas.microsoft.com/office/drawing/2014/main" id="{D214A968-B1ED-5A24-07E7-6BC097DB9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8100" y="5098257"/>
            <a:ext cx="1701800" cy="1701800"/>
          </a:xfrm>
          <a:prstGeom prst="rect">
            <a:avLst/>
          </a:prstGeom>
        </p:spPr>
      </p:pic>
      <p:pic>
        <p:nvPicPr>
          <p:cNvPr id="9" name="Picture 8">
            <a:extLst>
              <a:ext uri="{FF2B5EF4-FFF2-40B4-BE49-F238E27FC236}">
                <a16:creationId xmlns:a16="http://schemas.microsoft.com/office/drawing/2014/main" id="{2D00C990-5037-50BC-99B7-5A982219EE0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1498600"/>
            <a:ext cx="4572000" cy="4572000"/>
          </a:xfrm>
          <a:prstGeom prst="rect">
            <a:avLst/>
          </a:prstGeom>
        </p:spPr>
      </p:pic>
    </p:spTree>
    <p:extLst>
      <p:ext uri="{BB962C8B-B14F-4D97-AF65-F5344CB8AC3E}">
        <p14:creationId xmlns:p14="http://schemas.microsoft.com/office/powerpoint/2010/main" val="8450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6AA725A-C66A-CBD5-C883-670AF53F7BFF}"/>
              </a:ext>
            </a:extLst>
          </p:cNvPr>
          <p:cNvGrpSpPr/>
          <p:nvPr/>
        </p:nvGrpSpPr>
        <p:grpSpPr>
          <a:xfrm>
            <a:off x="4241907" y="355596"/>
            <a:ext cx="7797800" cy="4126582"/>
            <a:chOff x="4704080" y="1310640"/>
            <a:chExt cx="5791200" cy="1869440"/>
          </a:xfrm>
          <a:solidFill>
            <a:srgbClr val="FFC000"/>
          </a:solidFill>
        </p:grpSpPr>
        <p:sp>
          <p:nvSpPr>
            <p:cNvPr id="14" name="Rectangle 13">
              <a:extLst>
                <a:ext uri="{FF2B5EF4-FFF2-40B4-BE49-F238E27FC236}">
                  <a16:creationId xmlns:a16="http://schemas.microsoft.com/office/drawing/2014/main" id="{B6356EA2-25D1-34EB-20E3-C627FE2FD561}"/>
                </a:ext>
              </a:extLst>
            </p:cNvPr>
            <p:cNvSpPr/>
            <p:nvPr/>
          </p:nvSpPr>
          <p:spPr>
            <a:xfrm>
              <a:off x="4704080" y="1310640"/>
              <a:ext cx="4643120" cy="186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34BDC2F5-2F96-BDB7-15F7-98CE33773414}"/>
                </a:ext>
              </a:extLst>
            </p:cNvPr>
            <p:cNvSpPr/>
            <p:nvPr/>
          </p:nvSpPr>
          <p:spPr>
            <a:xfrm rot="5400000">
              <a:off x="8986520" y="1671320"/>
              <a:ext cx="1869440" cy="11480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2E83383-E93F-5F1B-0BFD-51E34D21CF50}"/>
              </a:ext>
            </a:extLst>
          </p:cNvPr>
          <p:cNvGrpSpPr/>
          <p:nvPr/>
        </p:nvGrpSpPr>
        <p:grpSpPr>
          <a:xfrm>
            <a:off x="4279933" y="4598318"/>
            <a:ext cx="7797801" cy="2232308"/>
            <a:chOff x="4704080" y="1310640"/>
            <a:chExt cx="5791200" cy="1869440"/>
          </a:xfrm>
          <a:solidFill>
            <a:srgbClr val="00B0F0"/>
          </a:solidFill>
        </p:grpSpPr>
        <p:sp>
          <p:nvSpPr>
            <p:cNvPr id="17" name="Rectangle 16">
              <a:extLst>
                <a:ext uri="{FF2B5EF4-FFF2-40B4-BE49-F238E27FC236}">
                  <a16:creationId xmlns:a16="http://schemas.microsoft.com/office/drawing/2014/main" id="{E85323DC-3D34-2EF2-4FD1-7FE2C6909A6A}"/>
                </a:ext>
              </a:extLst>
            </p:cNvPr>
            <p:cNvSpPr/>
            <p:nvPr/>
          </p:nvSpPr>
          <p:spPr>
            <a:xfrm>
              <a:off x="4704080" y="1310640"/>
              <a:ext cx="4643120" cy="186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13B7B324-DA07-08D8-DE21-81D59BF80D74}"/>
                </a:ext>
              </a:extLst>
            </p:cNvPr>
            <p:cNvSpPr/>
            <p:nvPr/>
          </p:nvSpPr>
          <p:spPr>
            <a:xfrm rot="5400000">
              <a:off x="8986520" y="1671320"/>
              <a:ext cx="1869440" cy="11480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1B534E0-136D-A148-D3A0-DFAE19299A53}"/>
              </a:ext>
            </a:extLst>
          </p:cNvPr>
          <p:cNvSpPr txBox="1"/>
          <p:nvPr/>
        </p:nvSpPr>
        <p:spPr>
          <a:xfrm>
            <a:off x="4397827" y="472103"/>
            <a:ext cx="6524173" cy="3888052"/>
          </a:xfrm>
          <a:prstGeom prst="rect">
            <a:avLst/>
          </a:prstGeom>
          <a:noFill/>
        </p:spPr>
        <p:txBody>
          <a:bodyPr wrap="square">
            <a:spAutoFit/>
          </a:bodyPr>
          <a:lstStyle/>
          <a:p>
            <a:pPr marL="0" marR="0" algn="just">
              <a:lnSpc>
                <a:spcPct val="115000"/>
              </a:lnSpc>
              <a:spcBef>
                <a:spcPts val="0"/>
              </a:spcBef>
              <a:spcAft>
                <a:spcPts val="0"/>
              </a:spcAft>
            </a:pP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1.1.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thù</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 gian, không gian.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2D9CE99-04CD-22E7-B17A-7F17DF76346B}"/>
              </a:ext>
            </a:extLst>
          </p:cNvPr>
          <p:cNvSpPr txBox="1"/>
          <p:nvPr/>
        </p:nvSpPr>
        <p:spPr>
          <a:xfrm>
            <a:off x="4506100" y="4811514"/>
            <a:ext cx="6096000" cy="1339662"/>
          </a:xfrm>
          <a:prstGeom prst="rect">
            <a:avLst/>
          </a:prstGeom>
          <a:noFill/>
        </p:spPr>
        <p:txBody>
          <a:bodyPr wrap="square">
            <a:spAutoFit/>
          </a:bodyPr>
          <a:lstStyle/>
          <a:p>
            <a:pPr marL="0" marR="0" algn="just">
              <a:lnSpc>
                <a:spcPct val="115000"/>
              </a:lnSpc>
              <a:spcBef>
                <a:spcPts val="0"/>
              </a:spcBef>
              <a:spcAft>
                <a:spcPts val="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chất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góp phần bảo tồn di sản nghệ thuật của người xưa.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68F5946F-13E4-3E38-0E24-2797566BF6F4}"/>
              </a:ext>
            </a:extLst>
          </p:cNvPr>
          <p:cNvGrpSpPr/>
          <p:nvPr/>
        </p:nvGrpSpPr>
        <p:grpSpPr>
          <a:xfrm>
            <a:off x="113084" y="1365709"/>
            <a:ext cx="4015740" cy="4126582"/>
            <a:chOff x="375920" y="1757680"/>
            <a:chExt cx="3088640" cy="3098800"/>
          </a:xfrm>
        </p:grpSpPr>
        <p:sp>
          <p:nvSpPr>
            <p:cNvPr id="11" name="Oval 10">
              <a:extLst>
                <a:ext uri="{FF2B5EF4-FFF2-40B4-BE49-F238E27FC236}">
                  <a16:creationId xmlns:a16="http://schemas.microsoft.com/office/drawing/2014/main" id="{AE8A2079-8CCC-377E-F08C-F1C81E334A57}"/>
                </a:ext>
              </a:extLst>
            </p:cNvPr>
            <p:cNvSpPr/>
            <p:nvPr/>
          </p:nvSpPr>
          <p:spPr>
            <a:xfrm>
              <a:off x="579120" y="1940560"/>
              <a:ext cx="2672080" cy="2702560"/>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ircle: Hollow 11">
              <a:extLst>
                <a:ext uri="{FF2B5EF4-FFF2-40B4-BE49-F238E27FC236}">
                  <a16:creationId xmlns:a16="http://schemas.microsoft.com/office/drawing/2014/main" id="{425B566D-745F-B1C3-62ED-BCC1831742DA}"/>
                </a:ext>
              </a:extLst>
            </p:cNvPr>
            <p:cNvSpPr/>
            <p:nvPr/>
          </p:nvSpPr>
          <p:spPr>
            <a:xfrm>
              <a:off x="375920" y="1757680"/>
              <a:ext cx="3088640" cy="3098800"/>
            </a:xfrm>
            <a:prstGeom prst="donut">
              <a:avLst>
                <a:gd name="adj" fmla="val 7035"/>
              </a:avLst>
            </a:prstGeom>
            <a:solidFill>
              <a:srgbClr val="E6E6E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 name="TextBox 4">
            <a:extLst>
              <a:ext uri="{FF2B5EF4-FFF2-40B4-BE49-F238E27FC236}">
                <a16:creationId xmlns:a16="http://schemas.microsoft.com/office/drawing/2014/main" id="{F58A9D6B-ED5F-47D8-DB25-52F41539B7A7}"/>
              </a:ext>
            </a:extLst>
          </p:cNvPr>
          <p:cNvSpPr txBox="1"/>
          <p:nvPr/>
        </p:nvSpPr>
        <p:spPr>
          <a:xfrm>
            <a:off x="490360" y="2642548"/>
            <a:ext cx="4015740" cy="646331"/>
          </a:xfrm>
          <a:prstGeom prst="rect">
            <a:avLst/>
          </a:prstGeom>
          <a:noFill/>
        </p:spPr>
        <p:txBody>
          <a:bodyPr wrap="square">
            <a:spAutoFit/>
          </a:bodyPr>
          <a:lstStyle/>
          <a:p>
            <a:r>
              <a:rPr lang="en-US" sz="3600" b="1" dirty="0" err="1">
                <a:solidFill>
                  <a:srgbClr val="FF0000"/>
                </a:solidFill>
                <a:effectLst/>
                <a:latin typeface="Times New Roman" panose="02020603050405020304" pitchFamily="18" charset="0"/>
                <a:ea typeface="Calibri" panose="020F0502020204030204" pitchFamily="34" charset="0"/>
              </a:rPr>
              <a:t>Mục</a:t>
            </a:r>
            <a:r>
              <a:rPr lang="en-US" sz="3600" b="1" dirty="0">
                <a:solidFill>
                  <a:srgbClr val="FF0000"/>
                </a:solidFill>
                <a:effectLst/>
                <a:latin typeface="Times New Roman" panose="02020603050405020304" pitchFamily="18" charset="0"/>
                <a:ea typeface="Calibri" panose="020F0502020204030204" pitchFamily="34" charset="0"/>
              </a:rPr>
              <a:t> </a:t>
            </a:r>
            <a:r>
              <a:rPr lang="en-US" sz="3600" b="1" dirty="0" err="1">
                <a:solidFill>
                  <a:srgbClr val="FF0000"/>
                </a:solidFill>
                <a:effectLst/>
                <a:latin typeface="Times New Roman" panose="02020603050405020304" pitchFamily="18" charset="0"/>
                <a:ea typeface="Calibri" panose="020F0502020204030204" pitchFamily="34" charset="0"/>
              </a:rPr>
              <a:t>tiêu</a:t>
            </a:r>
            <a:r>
              <a:rPr lang="vi-VN" sz="3600" b="1" dirty="0">
                <a:solidFill>
                  <a:srgbClr val="FF0000"/>
                </a:solidFill>
                <a:effectLst/>
                <a:latin typeface="Times New Roman" panose="02020603050405020304" pitchFamily="18" charset="0"/>
                <a:ea typeface="Calibri" panose="020F0502020204030204" pitchFamily="34" charset="0"/>
              </a:rPr>
              <a:t> bài học</a:t>
            </a:r>
            <a:endParaRPr lang="en-US" sz="3600" dirty="0"/>
          </a:p>
        </p:txBody>
      </p:sp>
      <p:pic>
        <p:nvPicPr>
          <p:cNvPr id="21" name="Picture 20">
            <a:extLst>
              <a:ext uri="{FF2B5EF4-FFF2-40B4-BE49-F238E27FC236}">
                <a16:creationId xmlns:a16="http://schemas.microsoft.com/office/drawing/2014/main" id="{69B54A4A-2D0B-8EAD-8865-4F40231E3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660" y="810572"/>
            <a:ext cx="1110272" cy="1110272"/>
          </a:xfrm>
          <a:prstGeom prst="rect">
            <a:avLst/>
          </a:prstGeom>
        </p:spPr>
      </p:pic>
      <p:pic>
        <p:nvPicPr>
          <p:cNvPr id="23" name="Picture 22">
            <a:extLst>
              <a:ext uri="{FF2B5EF4-FFF2-40B4-BE49-F238E27FC236}">
                <a16:creationId xmlns:a16="http://schemas.microsoft.com/office/drawing/2014/main" id="{417B0967-F5BB-44A7-CD9C-A99106A05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336" y="4656916"/>
            <a:ext cx="1231900" cy="1231900"/>
          </a:xfrm>
          <a:prstGeom prst="rect">
            <a:avLst/>
          </a:prstGeom>
        </p:spPr>
      </p:pic>
      <p:pic>
        <p:nvPicPr>
          <p:cNvPr id="25" name="Picture 24">
            <a:extLst>
              <a:ext uri="{FF2B5EF4-FFF2-40B4-BE49-F238E27FC236}">
                <a16:creationId xmlns:a16="http://schemas.microsoft.com/office/drawing/2014/main" id="{3D2477C0-FAC8-6DBA-01E1-98E644306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331" y="3299753"/>
            <a:ext cx="1611918" cy="1709610"/>
          </a:xfrm>
          <a:prstGeom prst="rect">
            <a:avLst/>
          </a:prstGeom>
        </p:spPr>
      </p:pic>
    </p:spTree>
    <p:extLst>
      <p:ext uri="{BB962C8B-B14F-4D97-AF65-F5344CB8AC3E}">
        <p14:creationId xmlns:p14="http://schemas.microsoft.com/office/powerpoint/2010/main" val="17686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6A386B-ADBD-3744-81B0-D4467FD55576}"/>
              </a:ext>
            </a:extLst>
          </p:cNvPr>
          <p:cNvSpPr txBox="1"/>
          <p:nvPr/>
        </p:nvSpPr>
        <p:spPr>
          <a:xfrm>
            <a:off x="1460500" y="2529268"/>
            <a:ext cx="8178800" cy="1326197"/>
          </a:xfrm>
          <a:prstGeom prst="rect">
            <a:avLst/>
          </a:prstGeom>
          <a:noFill/>
        </p:spPr>
        <p:txBody>
          <a:bodyPr wrap="square">
            <a:spAutoFit/>
          </a:bodyPr>
          <a:lstStyle/>
          <a:p>
            <a:pPr marL="685800" marR="0" algn="ctr">
              <a:lnSpc>
                <a:spcPct val="115000"/>
              </a:lnSpc>
              <a:spcBef>
                <a:spcPts val="0"/>
              </a:spcBef>
              <a:spcAft>
                <a:spcPts val="0"/>
              </a:spcAft>
            </a:pP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5D7E49FA-C478-9DAE-4CAC-CFD4D9806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678" y="781336"/>
            <a:ext cx="2262643" cy="1834575"/>
          </a:xfrm>
          <a:prstGeom prst="rect">
            <a:avLst/>
          </a:prstGeom>
        </p:spPr>
      </p:pic>
      <p:pic>
        <p:nvPicPr>
          <p:cNvPr id="13" name="Picture 12">
            <a:extLst>
              <a:ext uri="{FF2B5EF4-FFF2-40B4-BE49-F238E27FC236}">
                <a16:creationId xmlns:a16="http://schemas.microsoft.com/office/drawing/2014/main" id="{93E5BB25-9E78-BA7F-5A22-018676300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56" y="2132154"/>
            <a:ext cx="1526888" cy="1526888"/>
          </a:xfrm>
          <a:prstGeom prst="rect">
            <a:avLst/>
          </a:prstGeom>
        </p:spPr>
      </p:pic>
    </p:spTree>
    <p:extLst>
      <p:ext uri="{BB962C8B-B14F-4D97-AF65-F5344CB8AC3E}">
        <p14:creationId xmlns:p14="http://schemas.microsoft.com/office/powerpoint/2010/main" val="37139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A1C6935-29D2-1F1F-0FDB-509D26AA47A9}"/>
              </a:ext>
            </a:extLst>
          </p:cNvPr>
          <p:cNvGrpSpPr/>
          <p:nvPr/>
        </p:nvGrpSpPr>
        <p:grpSpPr>
          <a:xfrm>
            <a:off x="1866898" y="116472"/>
            <a:ext cx="9588503" cy="4292740"/>
            <a:chOff x="2031999" y="722751"/>
            <a:chExt cx="9725263" cy="4292740"/>
          </a:xfrm>
        </p:grpSpPr>
        <p:sp>
          <p:nvSpPr>
            <p:cNvPr id="8" name="Freeform: Shape 7">
              <a:extLst>
                <a:ext uri="{FF2B5EF4-FFF2-40B4-BE49-F238E27FC236}">
                  <a16:creationId xmlns:a16="http://schemas.microsoft.com/office/drawing/2014/main" id="{E1C377BC-B87A-8375-BD38-83B9FB7326B7}"/>
                </a:ext>
              </a:extLst>
            </p:cNvPr>
            <p:cNvSpPr/>
            <p:nvPr/>
          </p:nvSpPr>
          <p:spPr>
            <a:xfrm>
              <a:off x="2032001" y="722751"/>
              <a:ext cx="1352020" cy="1931459"/>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130" tIns="700141" rIns="24130" bIns="700140" numCol="1" spcCol="1270" anchor="ctr" anchorCtr="0">
              <a:noAutofit/>
            </a:bodyPr>
            <a:lstStyle/>
            <a:p>
              <a:pPr marL="0" lvl="0" indent="0" algn="ctr" defTabSz="1689100">
                <a:lnSpc>
                  <a:spcPct val="90000"/>
                </a:lnSpc>
                <a:spcBef>
                  <a:spcPct val="0"/>
                </a:spcBef>
                <a:spcAft>
                  <a:spcPct val="35000"/>
                </a:spcAft>
                <a:buNone/>
              </a:pPr>
              <a:r>
                <a:rPr lang="vi-VN" sz="2400" b="1" i="1" kern="1200" dirty="0">
                  <a:latin typeface="Times New Roman" panose="02020603050405020304" pitchFamily="18" charset="0"/>
                  <a:cs typeface="Times New Roman" panose="02020603050405020304" pitchFamily="18" charset="0"/>
                </a:rPr>
                <a:t>Thời gian</a:t>
              </a:r>
              <a:endParaRPr lang="en-US" sz="2400" b="1" i="1"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2D3D1F0A-5367-A167-7A3C-31657D4226E0}"/>
                </a:ext>
              </a:extLst>
            </p:cNvPr>
            <p:cNvSpPr/>
            <p:nvPr/>
          </p:nvSpPr>
          <p:spPr>
            <a:xfrm>
              <a:off x="3384020" y="771041"/>
              <a:ext cx="8373242"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62280" tIns="102561" rIns="102561" bIns="102561" numCol="1" spcCol="1270" anchor="ctr" anchorCtr="0">
              <a:noAutofit/>
            </a:bodyPr>
            <a:lstStyle/>
            <a:p>
              <a:pPr marL="0" lvl="1" algn="just" defTabSz="2889250">
                <a:lnSpc>
                  <a:spcPct val="90000"/>
                </a:lnSpc>
                <a:spcBef>
                  <a:spcPct val="0"/>
                </a:spcBef>
                <a:spcAft>
                  <a:spcPct val="15000"/>
                </a:spcAft>
              </a:pP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hời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998B531E-7C5E-CEB0-0736-863840BB0F35}"/>
                </a:ext>
              </a:extLst>
            </p:cNvPr>
            <p:cNvSpPr/>
            <p:nvPr/>
          </p:nvSpPr>
          <p:spPr>
            <a:xfrm>
              <a:off x="2031999" y="1903392"/>
              <a:ext cx="1352020" cy="1931458"/>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130" tIns="700140" rIns="24130" bIns="700140" numCol="1" spcCol="1270" anchor="ctr" anchorCtr="0">
              <a:noAutofit/>
            </a:bodyPr>
            <a:lstStyle/>
            <a:p>
              <a:pPr marL="0" lvl="0" indent="0" algn="ctr" defTabSz="1689100">
                <a:lnSpc>
                  <a:spcPct val="90000"/>
                </a:lnSpc>
                <a:spcBef>
                  <a:spcPct val="0"/>
                </a:spcBef>
                <a:spcAft>
                  <a:spcPct val="35000"/>
                </a:spcAft>
                <a:buNone/>
              </a:pPr>
              <a:endParaRPr lang="vi-VN" sz="2400" b="1" i="1" kern="1200" dirty="0">
                <a:latin typeface="Times New Roman" panose="02020603050405020304" pitchFamily="18" charset="0"/>
                <a:cs typeface="Times New Roman" panose="02020603050405020304" pitchFamily="18" charset="0"/>
              </a:endParaRPr>
            </a:p>
            <a:p>
              <a:pPr marL="0" lvl="0" indent="0" algn="ctr" defTabSz="1689100">
                <a:lnSpc>
                  <a:spcPct val="90000"/>
                </a:lnSpc>
                <a:spcBef>
                  <a:spcPct val="0"/>
                </a:spcBef>
                <a:spcAft>
                  <a:spcPct val="35000"/>
                </a:spcAft>
                <a:buNone/>
              </a:pPr>
              <a:r>
                <a:rPr lang="vi-VN" sz="2400" b="1" i="1" kern="1200" dirty="0">
                  <a:latin typeface="Times New Roman" panose="02020603050405020304" pitchFamily="18" charset="0"/>
                  <a:cs typeface="Times New Roman" panose="02020603050405020304" pitchFamily="18" charset="0"/>
                </a:rPr>
                <a:t>Không gian</a:t>
              </a:r>
              <a:endParaRPr lang="en-US" sz="2400" b="1" i="1" kern="1200" dirty="0">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3115E5EB-B259-F3D6-86A8-32A65563CEF9}"/>
                </a:ext>
              </a:extLst>
            </p:cNvPr>
            <p:cNvSpPr/>
            <p:nvPr/>
          </p:nvSpPr>
          <p:spPr>
            <a:xfrm>
              <a:off x="3384020" y="2090912"/>
              <a:ext cx="8373242"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248920" tIns="83511" rIns="83511" bIns="83511" numCol="1" spcCol="1270" anchor="ctr" anchorCtr="0">
              <a:noAutofit/>
            </a:bodyPr>
            <a:lstStyle/>
            <a:p>
              <a:pPr marL="0" lvl="1" defTabSz="1555750">
                <a:lnSpc>
                  <a:spcPct val="90000"/>
                </a:lnSpc>
                <a:spcBef>
                  <a:spcPct val="0"/>
                </a:spcBef>
                <a:spcAft>
                  <a:spcPct val="15000"/>
                </a:spcAft>
              </a:pPr>
              <a:endPar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1" algn="just" defTabSz="1555750">
                <a:lnSpc>
                  <a:spcPct val="90000"/>
                </a:lnSpc>
                <a:spcBef>
                  <a:spcPct val="0"/>
                </a:spcBef>
                <a:spcAft>
                  <a:spcPct val="15000"/>
                </a:spcAft>
              </a:pP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i="1" kern="1200" dirty="0">
                <a:latin typeface="Times New Roman" panose="02020603050405020304" pitchFamily="18" charset="0"/>
                <a:cs typeface="Times New Roman" panose="02020603050405020304" pitchFamily="18" charset="0"/>
              </a:endParaRPr>
            </a:p>
            <a:p>
              <a:pPr marL="285750" lvl="1" indent="-285750" algn="l" defTabSz="1555750">
                <a:lnSpc>
                  <a:spcPct val="90000"/>
                </a:lnSpc>
                <a:spcBef>
                  <a:spcPct val="0"/>
                </a:spcBef>
                <a:spcAft>
                  <a:spcPct val="15000"/>
                </a:spcAft>
                <a:buChar char="•"/>
              </a:pPr>
              <a:endParaRPr lang="en-US" sz="4400" b="1" i="1" kern="1200" dirty="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3F900A4D-3707-E4F4-1F54-013F740A2CA9}"/>
                </a:ext>
              </a:extLst>
            </p:cNvPr>
            <p:cNvSpPr/>
            <p:nvPr/>
          </p:nvSpPr>
          <p:spPr>
            <a:xfrm>
              <a:off x="2031999" y="3084033"/>
              <a:ext cx="1352020" cy="1931458"/>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130" tIns="700140" rIns="24130" bIns="700140" numCol="1" spcCol="1270" anchor="ctr" anchorCtr="0">
              <a:noAutofit/>
            </a:bodyPr>
            <a:lstStyle/>
            <a:p>
              <a:pPr marL="0" lvl="0" indent="0" algn="ctr" defTabSz="1689100">
                <a:lnSpc>
                  <a:spcPct val="90000"/>
                </a:lnSpc>
                <a:spcBef>
                  <a:spcPct val="0"/>
                </a:spcBef>
                <a:spcAft>
                  <a:spcPct val="35000"/>
                </a:spcAft>
                <a:buNone/>
              </a:pPr>
              <a:endParaRPr lang="vi-VN" sz="2400" b="1" i="1" kern="1200" dirty="0">
                <a:latin typeface="Times New Roman" panose="02020603050405020304" pitchFamily="18" charset="0"/>
                <a:cs typeface="Times New Roman" panose="02020603050405020304" pitchFamily="18" charset="0"/>
              </a:endParaRPr>
            </a:p>
            <a:p>
              <a:pPr marL="0" lvl="0" indent="0" algn="ctr" defTabSz="1689100">
                <a:lnSpc>
                  <a:spcPct val="90000"/>
                </a:lnSpc>
                <a:spcBef>
                  <a:spcPct val="0"/>
                </a:spcBef>
                <a:spcAft>
                  <a:spcPct val="35000"/>
                </a:spcAft>
                <a:buNone/>
              </a:pPr>
              <a:r>
                <a:rPr lang="vi-VN" sz="2400" b="1" i="1" kern="1200" dirty="0">
                  <a:latin typeface="Times New Roman" panose="02020603050405020304" pitchFamily="18" charset="0"/>
                  <a:cs typeface="Times New Roman" panose="02020603050405020304" pitchFamily="18" charset="0"/>
                </a:rPr>
                <a:t>Cốt truyện</a:t>
              </a:r>
              <a:endParaRPr lang="en-US" sz="2400" b="1" i="1" kern="1200"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FD4E5190-AB40-5761-AD92-2780B60245DA}"/>
                </a:ext>
              </a:extLst>
            </p:cNvPr>
            <p:cNvSpPr/>
            <p:nvPr/>
          </p:nvSpPr>
          <p:spPr>
            <a:xfrm>
              <a:off x="3384020" y="3415504"/>
              <a:ext cx="8373242"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248920" tIns="83511" rIns="83511" bIns="83511" numCol="1" spcCol="1270" anchor="ctr" anchorCtr="0">
              <a:noAutofit/>
            </a:bodyPr>
            <a:lstStyle/>
            <a:p>
              <a:pPr marL="0" lvl="1" defTabSz="1555750">
                <a:lnSpc>
                  <a:spcPct val="90000"/>
                </a:lnSpc>
                <a:spcBef>
                  <a:spcPct val="0"/>
                </a:spcBef>
                <a:spcAft>
                  <a:spcPct val="15000"/>
                </a:spcAft>
              </a:pPr>
              <a:endParaRPr lang="vi-VN" sz="4400" b="1" i="1" dirty="0">
                <a:latin typeface="Times New Roman" panose="02020603050405020304" pitchFamily="18" charset="0"/>
                <a:cs typeface="Times New Roman" panose="02020603050405020304" pitchFamily="18" charset="0"/>
              </a:endParaRPr>
            </a:p>
            <a:p>
              <a:pPr marL="0" lvl="1" algn="just" defTabSz="1555750">
                <a:lnSpc>
                  <a:spcPct val="90000"/>
                </a:lnSpc>
                <a:spcBef>
                  <a:spcPct val="0"/>
                </a:spcBef>
                <a:spcAft>
                  <a:spcPct val="15000"/>
                </a:spcAft>
              </a:pPr>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huỗi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xoay</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1" indent="-285750" algn="l" defTabSz="1555750">
                <a:lnSpc>
                  <a:spcPct val="90000"/>
                </a:lnSpc>
                <a:spcBef>
                  <a:spcPct val="0"/>
                </a:spcBef>
                <a:spcAft>
                  <a:spcPct val="15000"/>
                </a:spcAft>
                <a:buChar char="•"/>
              </a:pPr>
              <a:endParaRPr lang="en-US" sz="4400" b="1" i="1" kern="1200" dirty="0">
                <a:latin typeface="Times New Roman" panose="02020603050405020304" pitchFamily="18" charset="0"/>
                <a:cs typeface="Times New Roman" panose="02020603050405020304" pitchFamily="18" charset="0"/>
              </a:endParaRPr>
            </a:p>
          </p:txBody>
        </p:sp>
      </p:grpSp>
      <p:sp>
        <p:nvSpPr>
          <p:cNvPr id="14" name="Freeform: Shape 13">
            <a:extLst>
              <a:ext uri="{FF2B5EF4-FFF2-40B4-BE49-F238E27FC236}">
                <a16:creationId xmlns:a16="http://schemas.microsoft.com/office/drawing/2014/main" id="{3C164609-FC60-76A6-CABD-64409A65C223}"/>
              </a:ext>
            </a:extLst>
          </p:cNvPr>
          <p:cNvSpPr/>
          <p:nvPr/>
        </p:nvSpPr>
        <p:spPr>
          <a:xfrm>
            <a:off x="3133195" y="5448971"/>
            <a:ext cx="8322206"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462280" tIns="102561" rIns="102561" bIns="102561" numCol="1" spcCol="1270" anchor="ctr" anchorCtr="0">
            <a:noAutofit/>
          </a:bodyPr>
          <a:lstStyle/>
          <a:p>
            <a:pPr marL="0" lvl="1" algn="just" defTabSz="2889250">
              <a:lnSpc>
                <a:spcPct val="90000"/>
              </a:lnSpc>
              <a:spcBef>
                <a:spcPct val="0"/>
              </a:spcBef>
              <a:spcAft>
                <a:spcPct val="15000"/>
              </a:spcAft>
            </a:pP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vẹn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8000" b="1" i="1" kern="1200" dirty="0">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A5B8607A-A08D-6464-1BFD-4C47C903EB1A}"/>
              </a:ext>
            </a:extLst>
          </p:cNvPr>
          <p:cNvSpPr/>
          <p:nvPr/>
        </p:nvSpPr>
        <p:spPr>
          <a:xfrm>
            <a:off x="1866897" y="3754562"/>
            <a:ext cx="1352020" cy="1931458"/>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130" tIns="700140" rIns="24130" bIns="700140" numCol="1" spcCol="1270" anchor="ctr" anchorCtr="0">
            <a:noAutofit/>
          </a:bodyPr>
          <a:lstStyle/>
          <a:p>
            <a:pPr marL="0" lvl="0" indent="0" algn="ctr" defTabSz="1689100">
              <a:lnSpc>
                <a:spcPct val="90000"/>
              </a:lnSpc>
              <a:spcBef>
                <a:spcPct val="0"/>
              </a:spcBef>
              <a:spcAft>
                <a:spcPct val="35000"/>
              </a:spcAft>
              <a:buNone/>
            </a:pPr>
            <a:r>
              <a:rPr lang="vi-VN" sz="2400" b="1" i="1" kern="1200" dirty="0">
                <a:latin typeface="+mj-lt"/>
              </a:rPr>
              <a:t>Nhân vật</a:t>
            </a:r>
            <a:endParaRPr lang="en-US" sz="2400" b="1" i="1" kern="1200" dirty="0">
              <a:latin typeface="+mj-lt"/>
            </a:endParaRPr>
          </a:p>
        </p:txBody>
      </p:sp>
      <p:sp>
        <p:nvSpPr>
          <p:cNvPr id="16" name="Freeform: Shape 15">
            <a:extLst>
              <a:ext uri="{FF2B5EF4-FFF2-40B4-BE49-F238E27FC236}">
                <a16:creationId xmlns:a16="http://schemas.microsoft.com/office/drawing/2014/main" id="{8C5EE895-8675-0813-C27D-1C84544FFB59}"/>
              </a:ext>
            </a:extLst>
          </p:cNvPr>
          <p:cNvSpPr/>
          <p:nvPr/>
        </p:nvSpPr>
        <p:spPr>
          <a:xfrm>
            <a:off x="1857391" y="5010009"/>
            <a:ext cx="1352020" cy="1931458"/>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130" tIns="700140" rIns="24130" bIns="700140" numCol="1" spcCol="1270" anchor="ctr" anchorCtr="0">
            <a:noAutofit/>
          </a:bodyPr>
          <a:lstStyle/>
          <a:p>
            <a:pPr marL="0" lvl="0" indent="0" algn="ctr" defTabSz="1689100">
              <a:lnSpc>
                <a:spcPct val="90000"/>
              </a:lnSpc>
              <a:spcBef>
                <a:spcPct val="0"/>
              </a:spcBef>
              <a:spcAft>
                <a:spcPct val="35000"/>
              </a:spcAft>
              <a:buNone/>
            </a:pPr>
            <a:r>
              <a:rPr lang="vi-VN" sz="2400" b="1" i="1" kern="1200" dirty="0">
                <a:latin typeface="+mj-lt"/>
              </a:rPr>
              <a:t>Tính chỉnh thể</a:t>
            </a:r>
            <a:endParaRPr lang="en-US" sz="2400" b="1" i="1" kern="1200" dirty="0">
              <a:latin typeface="+mj-lt"/>
            </a:endParaRPr>
          </a:p>
        </p:txBody>
      </p:sp>
      <p:sp>
        <p:nvSpPr>
          <p:cNvPr id="17" name="Freeform: Shape 16">
            <a:extLst>
              <a:ext uri="{FF2B5EF4-FFF2-40B4-BE49-F238E27FC236}">
                <a16:creationId xmlns:a16="http://schemas.microsoft.com/office/drawing/2014/main" id="{0B8E6B67-A9B1-C2BF-4166-01421ECF39E6}"/>
              </a:ext>
            </a:extLst>
          </p:cNvPr>
          <p:cNvSpPr/>
          <p:nvPr/>
        </p:nvSpPr>
        <p:spPr>
          <a:xfrm>
            <a:off x="3256997" y="4154302"/>
            <a:ext cx="8198404"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62280" tIns="102561" rIns="102561" bIns="102561" numCol="1" spcCol="1270" anchor="ctr" anchorCtr="0">
            <a:noAutofit/>
          </a:bodyPr>
          <a:lstStyle/>
          <a:p>
            <a:pPr marL="0" lvl="1" algn="just" defTabSz="2889250">
              <a:lnSpc>
                <a:spcPct val="90000"/>
              </a:lnSpc>
              <a:spcBef>
                <a:spcPct val="0"/>
              </a:spcBef>
              <a:spcAft>
                <a:spcPct val="15000"/>
              </a:spcAft>
            </a:pP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hường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DB39B02E-ACCF-A729-D00D-869C1FE7B382}"/>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04800" y="487963"/>
            <a:ext cx="1318003" cy="932246"/>
          </a:xfrm>
          <a:prstGeom prst="rect">
            <a:avLst/>
          </a:prstGeom>
        </p:spPr>
      </p:pic>
      <p:pic>
        <p:nvPicPr>
          <p:cNvPr id="20" name="Picture 19">
            <a:extLst>
              <a:ext uri="{FF2B5EF4-FFF2-40B4-BE49-F238E27FC236}">
                <a16:creationId xmlns:a16="http://schemas.microsoft.com/office/drawing/2014/main" id="{F2CB6E2E-D0A8-D164-7770-EDC5B1964B8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04800" y="1671437"/>
            <a:ext cx="1318003" cy="932246"/>
          </a:xfrm>
          <a:prstGeom prst="rect">
            <a:avLst/>
          </a:prstGeom>
        </p:spPr>
      </p:pic>
      <p:pic>
        <p:nvPicPr>
          <p:cNvPr id="21" name="Picture 20">
            <a:extLst>
              <a:ext uri="{FF2B5EF4-FFF2-40B4-BE49-F238E27FC236}">
                <a16:creationId xmlns:a16="http://schemas.microsoft.com/office/drawing/2014/main" id="{2836CC8F-DCD7-2BA7-E832-E7AF416B76A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04799" y="2822316"/>
            <a:ext cx="1318003" cy="932246"/>
          </a:xfrm>
          <a:prstGeom prst="rect">
            <a:avLst/>
          </a:prstGeom>
        </p:spPr>
      </p:pic>
      <p:pic>
        <p:nvPicPr>
          <p:cNvPr id="22" name="Picture 21">
            <a:extLst>
              <a:ext uri="{FF2B5EF4-FFF2-40B4-BE49-F238E27FC236}">
                <a16:creationId xmlns:a16="http://schemas.microsoft.com/office/drawing/2014/main" id="{781765B8-89D1-C989-65E3-7AF90063EB8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04798" y="3973195"/>
            <a:ext cx="1318003" cy="932246"/>
          </a:xfrm>
          <a:prstGeom prst="rect">
            <a:avLst/>
          </a:prstGeom>
        </p:spPr>
      </p:pic>
      <p:pic>
        <p:nvPicPr>
          <p:cNvPr id="23" name="Picture 22">
            <a:extLst>
              <a:ext uri="{FF2B5EF4-FFF2-40B4-BE49-F238E27FC236}">
                <a16:creationId xmlns:a16="http://schemas.microsoft.com/office/drawing/2014/main" id="{0168A235-8A0C-B12B-7EEB-C2088150142A}"/>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04798" y="5342707"/>
            <a:ext cx="1318003" cy="932246"/>
          </a:xfrm>
          <a:prstGeom prst="rect">
            <a:avLst/>
          </a:prstGeom>
        </p:spPr>
      </p:pic>
    </p:spTree>
    <p:extLst>
      <p:ext uri="{BB962C8B-B14F-4D97-AF65-F5344CB8AC3E}">
        <p14:creationId xmlns:p14="http://schemas.microsoft.com/office/powerpoint/2010/main" val="5460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3DB3-51CF-A62C-2CBB-671B034729EF}"/>
              </a:ext>
            </a:extLst>
          </p:cNvPr>
          <p:cNvSpPr>
            <a:spLocks noGrp="1"/>
          </p:cNvSpPr>
          <p:nvPr>
            <p:ph type="title"/>
          </p:nvPr>
        </p:nvSpPr>
        <p:spPr>
          <a:xfrm>
            <a:off x="749300" y="887360"/>
            <a:ext cx="10515600" cy="1325563"/>
          </a:xfrm>
        </p:spPr>
        <p:txBody>
          <a:bodyPr/>
          <a:lstStyle/>
          <a:p>
            <a:r>
              <a:rPr lang="vi-VN" b="1" i="1" dirty="0">
                <a:solidFill>
                  <a:srgbClr val="FF0000"/>
                </a:solidFill>
              </a:rPr>
              <a:t>I. Tìm hiểu chung</a:t>
            </a:r>
            <a:endParaRPr lang="en-US" b="1" i="1" dirty="0">
              <a:solidFill>
                <a:srgbClr val="FF0000"/>
              </a:solidFill>
            </a:endParaRPr>
          </a:p>
        </p:txBody>
      </p:sp>
      <p:sp>
        <p:nvSpPr>
          <p:cNvPr id="7" name="TextBox 6">
            <a:extLst>
              <a:ext uri="{FF2B5EF4-FFF2-40B4-BE49-F238E27FC236}">
                <a16:creationId xmlns:a16="http://schemas.microsoft.com/office/drawing/2014/main" id="{E792800A-F812-9DD7-8C88-E81E8C48C5CB}"/>
              </a:ext>
            </a:extLst>
          </p:cNvPr>
          <p:cNvSpPr txBox="1"/>
          <p:nvPr/>
        </p:nvSpPr>
        <p:spPr>
          <a:xfrm>
            <a:off x="638447" y="2212923"/>
            <a:ext cx="6096000" cy="25385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just">
              <a:lnSpc>
                <a:spcPct val="115000"/>
              </a:lnSpc>
              <a:spcBef>
                <a:spcPts val="0"/>
              </a:spcBef>
              <a:spcAft>
                <a:spcPts val="0"/>
              </a:spcAft>
              <a:buFont typeface="Times New Roman" panose="02020603050405020304" pitchFamily="18" charset="0"/>
              <a:buChar char="-"/>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Xuất xứ: </a:t>
            </a:r>
            <a:r>
              <a:rPr lang="vi-VN" sz="2800" dirty="0">
                <a:latin typeface="Times New Roman" panose="02020603050405020304" pitchFamily="18" charset="0"/>
                <a:ea typeface="Calibri" panose="020F0502020204030204" pitchFamily="34" charset="0"/>
                <a:cs typeface="Times New Roman" panose="02020603050405020304" pitchFamily="18" charset="0"/>
              </a:rPr>
              <a:t>t</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heo Nguyễn Đổng Chi, </a:t>
            </a:r>
            <a:r>
              <a:rPr lang="pt-BR" sz="2800" i="1" dirty="0">
                <a:effectLst/>
                <a:latin typeface="Times New Roman" panose="02020603050405020304" pitchFamily="18" charset="0"/>
                <a:ea typeface="Calibri" panose="020F0502020204030204" pitchFamily="34" charset="0"/>
                <a:cs typeface="Times New Roman" panose="02020603050405020304" pitchFamily="18" charset="0"/>
              </a:rPr>
              <a:t>Lược khảo về thần thoại Việt Nam</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Trung tâm Khoa học Xã hội và Nhân văn Quốc gia, NXB Khoa học Xã hội, Hà Nội, 2003.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38A9F32-51CC-0EEA-EBCF-C65BF04C7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854" y="939800"/>
            <a:ext cx="3686446" cy="497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9" name="Group 8">
            <a:extLst>
              <a:ext uri="{FF2B5EF4-FFF2-40B4-BE49-F238E27FC236}">
                <a16:creationId xmlns:a16="http://schemas.microsoft.com/office/drawing/2014/main" id="{3BF6D4BF-D485-FDD2-9EC9-33CF804EB29F}"/>
              </a:ext>
            </a:extLst>
          </p:cNvPr>
          <p:cNvGrpSpPr/>
          <p:nvPr/>
        </p:nvGrpSpPr>
        <p:grpSpPr>
          <a:xfrm>
            <a:off x="0" y="-31526"/>
            <a:ext cx="6921500" cy="939800"/>
            <a:chOff x="4704080" y="1310640"/>
            <a:chExt cx="5791200" cy="1869440"/>
          </a:xfrm>
          <a:solidFill>
            <a:schemeClr val="accent2">
              <a:lumMod val="40000"/>
              <a:lumOff val="60000"/>
            </a:schemeClr>
          </a:solidFill>
        </p:grpSpPr>
        <p:sp>
          <p:nvSpPr>
            <p:cNvPr id="10" name="Rectangle 9">
              <a:extLst>
                <a:ext uri="{FF2B5EF4-FFF2-40B4-BE49-F238E27FC236}">
                  <a16:creationId xmlns:a16="http://schemas.microsoft.com/office/drawing/2014/main" id="{D7C29370-71CC-A1DB-DC56-DCEF2E3627FD}"/>
                </a:ext>
              </a:extLst>
            </p:cNvPr>
            <p:cNvSpPr/>
            <p:nvPr/>
          </p:nvSpPr>
          <p:spPr>
            <a:xfrm>
              <a:off x="4704080" y="1310640"/>
              <a:ext cx="4643120" cy="186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99F82661-9985-1FE1-2939-BD196E0A2CE4}"/>
                </a:ext>
              </a:extLst>
            </p:cNvPr>
            <p:cNvSpPr/>
            <p:nvPr/>
          </p:nvSpPr>
          <p:spPr>
            <a:xfrm rot="5400000">
              <a:off x="8986520" y="1671320"/>
              <a:ext cx="1869440" cy="11480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FDEC371E-9537-B153-D479-7FB02DBFCD70}"/>
              </a:ext>
            </a:extLst>
          </p:cNvPr>
          <p:cNvSpPr txBox="1"/>
          <p:nvPr/>
        </p:nvSpPr>
        <p:spPr>
          <a:xfrm>
            <a:off x="88900" y="145985"/>
            <a:ext cx="6416947" cy="584775"/>
          </a:xfrm>
          <a:prstGeom prst="rect">
            <a:avLst/>
          </a:prstGeom>
          <a:noFill/>
        </p:spPr>
        <p:txBody>
          <a:bodyPr wrap="square" rtlCol="0">
            <a:spAutoFit/>
          </a:bodyPr>
          <a:lstStyle/>
          <a:p>
            <a:r>
              <a:rPr lang="vi-VN" sz="3200" b="1" i="1" dirty="0">
                <a:latin typeface="+mj-lt"/>
              </a:rPr>
              <a:t>Hoạt động hình thành kiến thức mới</a:t>
            </a:r>
            <a:endParaRPr lang="en-US" sz="3200" b="1" i="1" dirty="0">
              <a:latin typeface="+mj-lt"/>
            </a:endParaRPr>
          </a:p>
        </p:txBody>
      </p:sp>
    </p:spTree>
    <p:extLst>
      <p:ext uri="{BB962C8B-B14F-4D97-AF65-F5344CB8AC3E}">
        <p14:creationId xmlns:p14="http://schemas.microsoft.com/office/powerpoint/2010/main" val="42543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B7739B-7BDB-E262-D948-97C5805FD2BF}"/>
              </a:ext>
            </a:extLst>
          </p:cNvPr>
          <p:cNvSpPr txBox="1">
            <a:spLocks/>
          </p:cNvSpPr>
          <p:nvPr/>
        </p:nvSpPr>
        <p:spPr>
          <a:xfrm>
            <a:off x="431800" y="7231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i="1" dirty="0">
                <a:solidFill>
                  <a:srgbClr val="FF0000"/>
                </a:solidFill>
              </a:rPr>
              <a:t>II. Đọc hiểu chi tiết</a:t>
            </a:r>
            <a:endParaRPr lang="en-US" b="1" i="1" dirty="0">
              <a:solidFill>
                <a:srgbClr val="FF0000"/>
              </a:solidFill>
            </a:endParaRPr>
          </a:p>
        </p:txBody>
      </p:sp>
      <p:grpSp>
        <p:nvGrpSpPr>
          <p:cNvPr id="5" name="Group 4">
            <a:extLst>
              <a:ext uri="{FF2B5EF4-FFF2-40B4-BE49-F238E27FC236}">
                <a16:creationId xmlns:a16="http://schemas.microsoft.com/office/drawing/2014/main" id="{B8DBAECB-1A9A-A045-0230-6483E11EAA03}"/>
              </a:ext>
            </a:extLst>
          </p:cNvPr>
          <p:cNvGrpSpPr/>
          <p:nvPr/>
        </p:nvGrpSpPr>
        <p:grpSpPr>
          <a:xfrm>
            <a:off x="0" y="-31526"/>
            <a:ext cx="5270500" cy="857026"/>
            <a:chOff x="4704080" y="1310640"/>
            <a:chExt cx="5791200" cy="1869440"/>
          </a:xfrm>
          <a:solidFill>
            <a:schemeClr val="accent2">
              <a:lumMod val="40000"/>
              <a:lumOff val="60000"/>
            </a:schemeClr>
          </a:solidFill>
        </p:grpSpPr>
        <p:sp>
          <p:nvSpPr>
            <p:cNvPr id="6" name="Rectangle 5">
              <a:extLst>
                <a:ext uri="{FF2B5EF4-FFF2-40B4-BE49-F238E27FC236}">
                  <a16:creationId xmlns:a16="http://schemas.microsoft.com/office/drawing/2014/main" id="{E28BB944-F101-D980-0FAD-0FFD44BED525}"/>
                </a:ext>
              </a:extLst>
            </p:cNvPr>
            <p:cNvSpPr/>
            <p:nvPr/>
          </p:nvSpPr>
          <p:spPr>
            <a:xfrm>
              <a:off x="4704080" y="1310640"/>
              <a:ext cx="4643120" cy="186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3992637E-2F4E-33E3-2DD3-1B37C64E65AB}"/>
                </a:ext>
              </a:extLst>
            </p:cNvPr>
            <p:cNvSpPr/>
            <p:nvPr/>
          </p:nvSpPr>
          <p:spPr>
            <a:xfrm rot="5400000">
              <a:off x="8986520" y="1671320"/>
              <a:ext cx="1869440" cy="11480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E267467-A715-3E72-8403-A4D9C1202A8E}"/>
              </a:ext>
            </a:extLst>
          </p:cNvPr>
          <p:cNvSpPr txBox="1"/>
          <p:nvPr/>
        </p:nvSpPr>
        <p:spPr>
          <a:xfrm>
            <a:off x="88900" y="145985"/>
            <a:ext cx="6416947" cy="461665"/>
          </a:xfrm>
          <a:prstGeom prst="rect">
            <a:avLst/>
          </a:prstGeom>
          <a:noFill/>
        </p:spPr>
        <p:txBody>
          <a:bodyPr wrap="square" rtlCol="0">
            <a:spAutoFit/>
          </a:bodyPr>
          <a:lstStyle/>
          <a:p>
            <a:r>
              <a:rPr lang="vi-VN" sz="2400" b="1" i="1" dirty="0">
                <a:latin typeface="+mj-lt"/>
              </a:rPr>
              <a:t>Hoạt động hình thành kiến thức mới</a:t>
            </a:r>
            <a:endParaRPr lang="en-US" sz="2400" b="1" i="1" dirty="0">
              <a:latin typeface="+mj-lt"/>
            </a:endParaRPr>
          </a:p>
        </p:txBody>
      </p:sp>
      <p:pic>
        <p:nvPicPr>
          <p:cNvPr id="3" name="Picture 2">
            <a:extLst>
              <a:ext uri="{FF2B5EF4-FFF2-40B4-BE49-F238E27FC236}">
                <a16:creationId xmlns:a16="http://schemas.microsoft.com/office/drawing/2014/main" id="{6D3D37C4-4B35-14E9-1BBF-2D92FB469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500" y="939800"/>
            <a:ext cx="4457700" cy="497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562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7000" b="-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324BC-B97F-10A2-02B8-5457A27B07AE}"/>
              </a:ext>
            </a:extLst>
          </p:cNvPr>
          <p:cNvSpPr txBox="1"/>
          <p:nvPr/>
        </p:nvSpPr>
        <p:spPr>
          <a:xfrm>
            <a:off x="-19050" y="0"/>
            <a:ext cx="6115050" cy="7017306"/>
          </a:xfrm>
          <a:prstGeom prst="rect">
            <a:avLst/>
          </a:prstGeom>
          <a:noFill/>
        </p:spPr>
        <p:txBody>
          <a:bodyPr wrap="square" rtlCol="0">
            <a:spAutoFit/>
          </a:bodyPr>
          <a:lstStyle/>
          <a:p>
            <a:pPr algn="just"/>
            <a:r>
              <a:rPr lang="vi-VN" dirty="0">
                <a:latin typeface="+mj-lt"/>
              </a:rPr>
              <a:t>	Ngọc Hoàng trước khi sáng tạo ra con người đã nặn ra vạn vật. Nhưng lúc sơ khởi, một phần vì thiếu nguyên liệu, một phần cũng vì vội vàng muốn có một thế giới ngay trong một sớm một chiều nên có một số động vật có thể cấu tạo chưa được đầy đủ: có con thiếu cánh, có con thiếu chân,....</a:t>
            </a:r>
          </a:p>
          <a:p>
            <a:pPr algn="just"/>
            <a:r>
              <a:rPr lang="vi-VN" dirty="0">
                <a:latin typeface="+mj-lt"/>
              </a:rPr>
              <a:t>	Vì thế sau đó, có một hôm Ngọc Hoàng phái ba vị Thiên thần mang nguyên liệu xuống núi để làm công việc tu bổ, bù đắp cho những con vật nào mà cơ thể còn chưa được đầy đủ. Tin ấy ban bố ra, mọi giống vật đều tranh nhau tìm đến nơi ở của Thiên thần để xin những thứ mà mình cần thiết. Thiên thần cố lo làm tròn nhiệm vụ trong những ngày lưu lại ở hạ giới. Mọi giống vật khi ra về đều lấy làm thỏa mãn. </a:t>
            </a:r>
          </a:p>
          <a:p>
            <a:pPr algn="just"/>
            <a:r>
              <a:rPr lang="vi-VN" dirty="0">
                <a:latin typeface="+mj-lt"/>
              </a:rPr>
              <a:t>	Khi phân phát mọi nguyên liệu cho các giống vật vừa hết thì có một con vịt và con chó cùng đến một lần xin cho mình mỗi con một cẳng thiếu vì chó chỉ mới có ba cẳng và vịt thì mới có một. Thấy họ đến, Thiên thần từ chối với lí do các nguyên liệu đều đã hết nhẵn.</a:t>
            </a:r>
          </a:p>
          <a:p>
            <a:pPr algn="just"/>
            <a:r>
              <a:rPr lang="vi-VN" dirty="0">
                <a:latin typeface="+mj-lt"/>
              </a:rPr>
              <a:t>	Nhưng sau thấy hai con vật nài nỉ dữ quá, Thiên thần thương tình bèn tạm bẻ chân ghế chắp một chân cho con vịt và một chân sau bị thiếu chocon chó. Thiên thần dặn vịt và chó rằng:</a:t>
            </a:r>
          </a:p>
          <a:p>
            <a:pPr marL="285750" indent="-285750" algn="just">
              <a:buFontTx/>
              <a:buChar char="-"/>
            </a:pPr>
            <a:r>
              <a:rPr lang="vi-VN" i="1" dirty="0">
                <a:solidFill>
                  <a:srgbClr val="FF0000"/>
                </a:solidFill>
                <a:latin typeface="+mj-lt"/>
              </a:rPr>
              <a:t>Khi nào ngủ chớ để cẳng này xuống đất sợ nó dây phải bùn nước lâu ngày mục đi chăng. Vậy cần phải giơ lên cho nó khô ráo.</a:t>
            </a:r>
          </a:p>
          <a:p>
            <a:pPr algn="just"/>
            <a:endParaRPr lang="en-US" dirty="0">
              <a:latin typeface="+mj-lt"/>
            </a:endParaRPr>
          </a:p>
        </p:txBody>
      </p:sp>
      <p:sp>
        <p:nvSpPr>
          <p:cNvPr id="6" name="TextBox 5">
            <a:extLst>
              <a:ext uri="{FF2B5EF4-FFF2-40B4-BE49-F238E27FC236}">
                <a16:creationId xmlns:a16="http://schemas.microsoft.com/office/drawing/2014/main" id="{35949043-4A78-08E3-AE90-CAC96AC425C9}"/>
              </a:ext>
            </a:extLst>
          </p:cNvPr>
          <p:cNvSpPr txBox="1"/>
          <p:nvPr/>
        </p:nvSpPr>
        <p:spPr>
          <a:xfrm>
            <a:off x="6096000" y="117693"/>
            <a:ext cx="6097604" cy="6617196"/>
          </a:xfrm>
          <a:prstGeom prst="rect">
            <a:avLst/>
          </a:prstGeom>
          <a:noFill/>
        </p:spPr>
        <p:txBody>
          <a:bodyPr wrap="square">
            <a:spAutoFit/>
          </a:bodyPr>
          <a:lstStyle/>
          <a:p>
            <a:pPr algn="just"/>
            <a:r>
              <a:rPr lang="vi-VN" dirty="0">
                <a:latin typeface="+mj-lt"/>
              </a:rPr>
              <a:t>	Vịt và chó đều nhất nhất vâng lời. Vì thế sau này mà hai giống vật ấy lúc nào ngủ đều có một cẳng giơ lên trên không.</a:t>
            </a:r>
          </a:p>
          <a:p>
            <a:pPr algn="just"/>
            <a:r>
              <a:rPr lang="vi-VN" dirty="0">
                <a:latin typeface="+mj-lt"/>
              </a:rPr>
              <a:t>	Sau khi vịt và chó ra về, cả ba thiên thần soạn sửa lên trời thì bỗng lại có mấy loại chim khác cùng đến một lúc như chiền chiện, đỏ nách vào ốc cau,...</a:t>
            </a:r>
          </a:p>
          <a:p>
            <a:pPr algn="just"/>
            <a:r>
              <a:rPr lang="vi-VN" dirty="0">
                <a:latin typeface="+mj-lt"/>
              </a:rPr>
              <a:t>	Bọn chúng vì lúc mới được sáng tạo, Ngọc Hoàng làm vội nên con nào cũng thiếu cả hai chân. Thấy Thiên thần khoát tay từ chối, bọn chúng lấy cớ là vì nghe tin quá chậm lại vì không có chân nên không đi được nhanh mà cố vật nài Thiên thần giúp cho mình. Một trong số ba Thiên thần thấy chúng khẩn cầu mãi mới bẻ một nắm chân hương, gắn cho chúng mỗi con một đôi làm chân. Khi thấy chân mình quá yếu ớt, bọn chim kia kêu lên:</a:t>
            </a:r>
          </a:p>
          <a:p>
            <a:pPr marL="285750" indent="-285750" algn="just">
              <a:buFontTx/>
              <a:buChar char="-"/>
            </a:pPr>
            <a:r>
              <a:rPr lang="vi-VN" i="1" dirty="0">
                <a:solidFill>
                  <a:srgbClr val="FF0000"/>
                </a:solidFill>
                <a:latin typeface="+mj-lt"/>
              </a:rPr>
              <a:t>Chết nỗi. Chân như thế này thì đậu thế nào cho vững được.</a:t>
            </a:r>
          </a:p>
          <a:p>
            <a:pPr algn="just"/>
            <a:r>
              <a:rPr lang="vi-VN" dirty="0">
                <a:latin typeface="+mj-lt"/>
              </a:rPr>
              <a:t>Thiên thần trả lời:</a:t>
            </a:r>
          </a:p>
          <a:p>
            <a:pPr marL="285750" indent="-285750" algn="just">
              <a:buFontTx/>
              <a:buChar char="-"/>
            </a:pPr>
            <a:r>
              <a:rPr lang="vi-VN" i="1" dirty="0">
                <a:solidFill>
                  <a:srgbClr val="FF0000"/>
                </a:solidFill>
                <a:latin typeface="+mj-lt"/>
              </a:rPr>
              <a:t>Hãy chịu khó giữ gìn một chút là được. Bao giờ muốn dùng nó thì hãy đặt nhớm chân xuống đất xem có vững không đã rồi hãy đậu. Sau này nếu có gẫy chúng ta lại sẽ thay thứ khác.</a:t>
            </a:r>
          </a:p>
          <a:p>
            <a:pPr algn="just"/>
            <a:r>
              <a:rPr lang="vi-VN" dirty="0">
                <a:latin typeface="+mj-lt"/>
              </a:rPr>
              <a:t>	Vì thế mà từ đó dòng dõi các loại chim ấy còn giữ thói quen chới với ba lần để thử đặt chân trước khi đậu.</a:t>
            </a:r>
          </a:p>
          <a:p>
            <a:pPr algn="r"/>
            <a:r>
              <a:rPr lang="vi-VN" sz="1400" dirty="0">
                <a:latin typeface="+mj-lt"/>
              </a:rPr>
              <a:t>( Theo </a:t>
            </a:r>
            <a:r>
              <a:rPr lang="pt-BR" sz="1400" dirty="0">
                <a:effectLst/>
                <a:latin typeface="+mj-lt"/>
                <a:ea typeface="Calibri" panose="020F0502020204030204" pitchFamily="34" charset="0"/>
                <a:cs typeface="Times New Roman" panose="02020603050405020304" pitchFamily="18" charset="0"/>
              </a:rPr>
              <a:t>Nguyễn Đổng Chi, </a:t>
            </a:r>
            <a:r>
              <a:rPr lang="pt-BR" sz="1400" i="1" dirty="0">
                <a:effectLst/>
                <a:latin typeface="+mj-lt"/>
                <a:ea typeface="Calibri" panose="020F0502020204030204" pitchFamily="34" charset="0"/>
                <a:cs typeface="Times New Roman" panose="02020603050405020304" pitchFamily="18" charset="0"/>
              </a:rPr>
              <a:t>Lược khảo về thần thoại Việt Nam</a:t>
            </a:r>
            <a:r>
              <a:rPr lang="pt-BR" sz="1400" dirty="0">
                <a:effectLst/>
                <a:latin typeface="+mj-lt"/>
                <a:ea typeface="Calibri" panose="020F0502020204030204" pitchFamily="34" charset="0"/>
                <a:cs typeface="Times New Roman" panose="02020603050405020304" pitchFamily="18" charset="0"/>
              </a:rPr>
              <a:t>, Trung tâm Khoa học Xã hội và Nhân văn Quốc gia, NXB Khoa học Xã hội, Hà Nội, 2003.</a:t>
            </a:r>
            <a:r>
              <a:rPr lang="vi-VN" sz="1400" dirty="0">
                <a:effectLst/>
                <a:latin typeface="+mj-lt"/>
                <a:ea typeface="Calibri" panose="020F0502020204030204" pitchFamily="34" charset="0"/>
                <a:cs typeface="Times New Roman" panose="02020603050405020304" pitchFamily="18" charset="0"/>
              </a:rPr>
              <a:t>)</a:t>
            </a:r>
            <a:endParaRPr lang="vi-VN" sz="1400" dirty="0">
              <a:latin typeface="+mj-lt"/>
            </a:endParaRPr>
          </a:p>
        </p:txBody>
      </p:sp>
    </p:spTree>
    <p:extLst>
      <p:ext uri="{BB962C8B-B14F-4D97-AF65-F5344CB8AC3E}">
        <p14:creationId xmlns:p14="http://schemas.microsoft.com/office/powerpoint/2010/main" val="36045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2C0C8-A3DB-E0B8-5336-44B65E462730}"/>
              </a:ext>
            </a:extLst>
          </p:cNvPr>
          <p:cNvSpPr>
            <a:spLocks noGrp="1"/>
          </p:cNvSpPr>
          <p:nvPr>
            <p:ph type="title"/>
          </p:nvPr>
        </p:nvSpPr>
        <p:spPr>
          <a:xfrm>
            <a:off x="88900" y="723169"/>
            <a:ext cx="10515600" cy="1325563"/>
          </a:xfrm>
        </p:spPr>
        <p:txBody>
          <a:bodyPr/>
          <a:lstStyle/>
          <a:p>
            <a:r>
              <a:rPr lang="vi-VN" b="1" i="1" dirty="0">
                <a:solidFill>
                  <a:srgbClr val="FF0000"/>
                </a:solidFill>
              </a:rPr>
              <a:t>II. Đọc hiểu chi tiết</a:t>
            </a:r>
            <a:endParaRPr lang="en-US" b="1" i="1" dirty="0">
              <a:solidFill>
                <a:srgbClr val="FF0000"/>
              </a:solidFill>
            </a:endParaRPr>
          </a:p>
        </p:txBody>
      </p:sp>
      <p:sp>
        <p:nvSpPr>
          <p:cNvPr id="6" name="TextBox 5">
            <a:extLst>
              <a:ext uri="{FF2B5EF4-FFF2-40B4-BE49-F238E27FC236}">
                <a16:creationId xmlns:a16="http://schemas.microsoft.com/office/drawing/2014/main" id="{BD023997-9C67-BBA6-F3DF-5FAD4774354C}"/>
              </a:ext>
            </a:extLst>
          </p:cNvPr>
          <p:cNvSpPr txBox="1"/>
          <p:nvPr/>
        </p:nvSpPr>
        <p:spPr>
          <a:xfrm>
            <a:off x="4572000" y="1787122"/>
            <a:ext cx="4699000" cy="523220"/>
          </a:xfrm>
          <a:prstGeom prst="rect">
            <a:avLst/>
          </a:prstGeom>
          <a:noFill/>
        </p:spPr>
        <p:txBody>
          <a:bodyPr wrap="square" rtlCol="0">
            <a:spAutoFit/>
          </a:bodyPr>
          <a:lstStyle/>
          <a:p>
            <a:r>
              <a:rPr lang="vi-VN" sz="2800" i="1" dirty="0">
                <a:latin typeface="iCiel Cadena" panose="02000503000000020004" pitchFamily="2" charset="0"/>
              </a:rPr>
              <a:t>MẪU PHIẾU HỌC TẬP</a:t>
            </a:r>
            <a:endParaRPr lang="en-US" sz="2800" i="1" dirty="0">
              <a:latin typeface="iCiel Cadena" panose="02000503000000020004" pitchFamily="2" charset="0"/>
            </a:endParaRPr>
          </a:p>
        </p:txBody>
      </p:sp>
      <p:grpSp>
        <p:nvGrpSpPr>
          <p:cNvPr id="7" name="Group 6">
            <a:extLst>
              <a:ext uri="{FF2B5EF4-FFF2-40B4-BE49-F238E27FC236}">
                <a16:creationId xmlns:a16="http://schemas.microsoft.com/office/drawing/2014/main" id="{604441E5-424D-7556-BC05-62AA01DDDA9F}"/>
              </a:ext>
            </a:extLst>
          </p:cNvPr>
          <p:cNvGrpSpPr/>
          <p:nvPr/>
        </p:nvGrpSpPr>
        <p:grpSpPr>
          <a:xfrm>
            <a:off x="0" y="-31526"/>
            <a:ext cx="6921500" cy="939800"/>
            <a:chOff x="4704080" y="1310640"/>
            <a:chExt cx="5791200" cy="1869440"/>
          </a:xfrm>
          <a:solidFill>
            <a:schemeClr val="accent2">
              <a:lumMod val="40000"/>
              <a:lumOff val="60000"/>
            </a:schemeClr>
          </a:solidFill>
        </p:grpSpPr>
        <p:sp>
          <p:nvSpPr>
            <p:cNvPr id="8" name="Rectangle 7">
              <a:extLst>
                <a:ext uri="{FF2B5EF4-FFF2-40B4-BE49-F238E27FC236}">
                  <a16:creationId xmlns:a16="http://schemas.microsoft.com/office/drawing/2014/main" id="{327B1375-2C35-CB90-FB1C-869EA39F7F40}"/>
                </a:ext>
              </a:extLst>
            </p:cNvPr>
            <p:cNvSpPr/>
            <p:nvPr/>
          </p:nvSpPr>
          <p:spPr>
            <a:xfrm>
              <a:off x="4704080" y="1310640"/>
              <a:ext cx="4643120" cy="186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E5972B8-B514-A6CB-EB23-7D43295BC95C}"/>
                </a:ext>
              </a:extLst>
            </p:cNvPr>
            <p:cNvSpPr/>
            <p:nvPr/>
          </p:nvSpPr>
          <p:spPr>
            <a:xfrm rot="5400000">
              <a:off x="8986520" y="1671320"/>
              <a:ext cx="1869440" cy="11480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6FB6F4E2-FE8E-9FB5-6C3D-B7A1F1B0CA0F}"/>
              </a:ext>
            </a:extLst>
          </p:cNvPr>
          <p:cNvSpPr txBox="1"/>
          <p:nvPr/>
        </p:nvSpPr>
        <p:spPr>
          <a:xfrm>
            <a:off x="88900" y="145985"/>
            <a:ext cx="6416947" cy="584775"/>
          </a:xfrm>
          <a:prstGeom prst="rect">
            <a:avLst/>
          </a:prstGeom>
          <a:noFill/>
        </p:spPr>
        <p:txBody>
          <a:bodyPr wrap="square" rtlCol="0">
            <a:spAutoFit/>
          </a:bodyPr>
          <a:lstStyle/>
          <a:p>
            <a:r>
              <a:rPr lang="vi-VN" sz="3200" b="1" i="1" dirty="0">
                <a:latin typeface="+mj-lt"/>
              </a:rPr>
              <a:t>Hoạt động hình thành kiến thức mới</a:t>
            </a:r>
            <a:endParaRPr lang="en-US" sz="3200" b="1" i="1" dirty="0">
              <a:latin typeface="+mj-lt"/>
            </a:endParaRPr>
          </a:p>
        </p:txBody>
      </p:sp>
      <p:graphicFrame>
        <p:nvGraphicFramePr>
          <p:cNvPr id="13" name="Content Placeholder 12">
            <a:extLst>
              <a:ext uri="{FF2B5EF4-FFF2-40B4-BE49-F238E27FC236}">
                <a16:creationId xmlns:a16="http://schemas.microsoft.com/office/drawing/2014/main" id="{CC204D7B-4E04-6C0D-7AAC-A5BCB766AA16}"/>
              </a:ext>
            </a:extLst>
          </p:cNvPr>
          <p:cNvGraphicFramePr>
            <a:graphicFrameLocks noGrp="1"/>
          </p:cNvGraphicFramePr>
          <p:nvPr>
            <p:ph idx="1"/>
            <p:extLst>
              <p:ext uri="{D42A27DB-BD31-4B8C-83A1-F6EECF244321}">
                <p14:modId xmlns:p14="http://schemas.microsoft.com/office/powerpoint/2010/main" val="766716461"/>
              </p:ext>
            </p:extLst>
          </p:nvPr>
        </p:nvGraphicFramePr>
        <p:xfrm>
          <a:off x="927100" y="2337232"/>
          <a:ext cx="10693400" cy="4374782"/>
        </p:xfrm>
        <a:graphic>
          <a:graphicData uri="http://schemas.openxmlformats.org/drawingml/2006/table">
            <a:tbl>
              <a:tblPr firstRow="1" firstCol="1" bandRow="1">
                <a:tableStyleId>{5C22544A-7EE6-4342-B048-85BDC9FD1C3A}</a:tableStyleId>
              </a:tblPr>
              <a:tblGrid>
                <a:gridCol w="2717194">
                  <a:extLst>
                    <a:ext uri="{9D8B030D-6E8A-4147-A177-3AD203B41FA5}">
                      <a16:colId xmlns:a16="http://schemas.microsoft.com/office/drawing/2014/main" val="2422125827"/>
                    </a:ext>
                  </a:extLst>
                </a:gridCol>
                <a:gridCol w="7976206">
                  <a:extLst>
                    <a:ext uri="{9D8B030D-6E8A-4147-A177-3AD203B41FA5}">
                      <a16:colId xmlns:a16="http://schemas.microsoft.com/office/drawing/2014/main" val="3609561712"/>
                    </a:ext>
                  </a:extLst>
                </a:gridCol>
              </a:tblGrid>
              <a:tr h="1274897">
                <a:tc>
                  <a:txBody>
                    <a:bodyPr/>
                    <a:lstStyle/>
                    <a:p>
                      <a:pPr marL="0" marR="0" algn="ctr">
                        <a:lnSpc>
                          <a:spcPct val="115000"/>
                        </a:lnSpc>
                        <a:spcBef>
                          <a:spcPts val="600"/>
                        </a:spcBef>
                        <a:spcAft>
                          <a:spcPts val="600"/>
                        </a:spcAft>
                        <a:tabLst>
                          <a:tab pos="1386840" algn="l"/>
                        </a:tabLs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chính</a:t>
                      </a:r>
                      <a:endParaRPr lang="en-US" sz="18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tabLst>
                          <a:tab pos="1386840" algn="l"/>
                        </a:tabLst>
                      </a:pP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kèm bằng chứng, nếu có</a:t>
                      </a:r>
                      <a:r>
                        <a:rPr lang="en-US" sz="2400" dirty="0">
                          <a:effectLst/>
                          <a:latin typeface="Times New Roman" panose="02020603050405020304" pitchFamily="18" charset="0"/>
                          <a:cs typeface="Times New Roman" panose="02020603050405020304" pitchFamily="18" charset="0"/>
                        </a:rPr>
                        <a:t>)</a:t>
                      </a:r>
                      <a:endParaRPr lang="en-US" sz="18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64518"/>
                  </a:ext>
                </a:extLst>
              </a:tr>
              <a:tr h="619977">
                <a:tc>
                  <a:txBody>
                    <a:bodyPr/>
                    <a:lstStyle/>
                    <a:p>
                      <a:pPr marL="0" marR="0" algn="ctr">
                        <a:lnSpc>
                          <a:spcPct val="115000"/>
                        </a:lnSpc>
                        <a:spcBef>
                          <a:spcPts val="600"/>
                        </a:spcBef>
                        <a:spcAft>
                          <a:spcPts val="600"/>
                        </a:spcAft>
                        <a:tabLst>
                          <a:tab pos="1386840" algn="l"/>
                        </a:tabLst>
                      </a:pPr>
                      <a:r>
                        <a:rPr lang="en-US" sz="2400">
                          <a:effectLst/>
                          <a:latin typeface="Times New Roman" panose="02020603050405020304" pitchFamily="18" charset="0"/>
                          <a:cs typeface="Times New Roman" panose="02020603050405020304" pitchFamily="18" charset="0"/>
                        </a:rPr>
                        <a:t>Nhân vật</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600"/>
                        </a:spcBef>
                        <a:spcAft>
                          <a:spcPts val="600"/>
                        </a:spcAft>
                        <a:tabLst>
                          <a:tab pos="1386840" algn="l"/>
                        </a:tabLst>
                      </a:pPr>
                      <a:r>
                        <a:rPr lang="en-US" sz="2400">
                          <a:effectLst/>
                          <a:latin typeface="Times New Roman" panose="02020603050405020304" pitchFamily="18" charset="0"/>
                          <a:cs typeface="Times New Roman" panose="02020603050405020304" pitchFamily="18" charset="0"/>
                        </a:rPr>
                        <a:t> </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1180125"/>
                  </a:ext>
                </a:extLst>
              </a:tr>
              <a:tr h="619977">
                <a:tc>
                  <a:txBody>
                    <a:bodyPr/>
                    <a:lstStyle/>
                    <a:p>
                      <a:pPr marL="0" marR="0" algn="ctr">
                        <a:lnSpc>
                          <a:spcPct val="115000"/>
                        </a:lnSpc>
                        <a:spcBef>
                          <a:spcPts val="600"/>
                        </a:spcBef>
                        <a:spcAft>
                          <a:spcPts val="600"/>
                        </a:spcAft>
                        <a:tabLst>
                          <a:tab pos="1386840" algn="l"/>
                        </a:tabLst>
                      </a:pPr>
                      <a:r>
                        <a:rPr lang="en-US" sz="2400">
                          <a:effectLst/>
                          <a:latin typeface="Times New Roman" panose="02020603050405020304" pitchFamily="18" charset="0"/>
                          <a:cs typeface="Times New Roman" panose="02020603050405020304" pitchFamily="18" charset="0"/>
                        </a:rPr>
                        <a:t>Không gian</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600"/>
                        </a:spcBef>
                        <a:spcAft>
                          <a:spcPts val="600"/>
                        </a:spcAft>
                        <a:tabLst>
                          <a:tab pos="1386840" algn="l"/>
                        </a:tabLst>
                      </a:pPr>
                      <a:r>
                        <a:rPr lang="en-US" sz="2400">
                          <a:effectLst/>
                          <a:latin typeface="Times New Roman" panose="02020603050405020304" pitchFamily="18" charset="0"/>
                          <a:cs typeface="Times New Roman" panose="02020603050405020304" pitchFamily="18" charset="0"/>
                        </a:rPr>
                        <a:t> </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6137765"/>
                  </a:ext>
                </a:extLst>
              </a:tr>
              <a:tr h="619977">
                <a:tc>
                  <a:txBody>
                    <a:bodyPr/>
                    <a:lstStyle/>
                    <a:p>
                      <a:pPr marL="0" marR="0" algn="ctr">
                        <a:lnSpc>
                          <a:spcPct val="115000"/>
                        </a:lnSpc>
                        <a:spcBef>
                          <a:spcPts val="600"/>
                        </a:spcBef>
                        <a:spcAft>
                          <a:spcPts val="600"/>
                        </a:spcAft>
                        <a:tabLst>
                          <a:tab pos="1386840" algn="l"/>
                        </a:tabLst>
                      </a:pPr>
                      <a:r>
                        <a:rPr lang="en-US" sz="2400">
                          <a:effectLst/>
                          <a:latin typeface="Times New Roman" panose="02020603050405020304" pitchFamily="18" charset="0"/>
                          <a:cs typeface="Times New Roman" panose="02020603050405020304" pitchFamily="18" charset="0"/>
                        </a:rPr>
                        <a:t>Thời gian</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600"/>
                        </a:spcBef>
                        <a:spcAft>
                          <a:spcPts val="600"/>
                        </a:spcAft>
                        <a:tabLst>
                          <a:tab pos="1386840" algn="l"/>
                        </a:tabLst>
                      </a:pPr>
                      <a:r>
                        <a:rPr lang="en-US" sz="2400">
                          <a:effectLst/>
                          <a:latin typeface="Times New Roman" panose="02020603050405020304" pitchFamily="18" charset="0"/>
                          <a:cs typeface="Times New Roman" panose="02020603050405020304" pitchFamily="18" charset="0"/>
                        </a:rPr>
                        <a:t> </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1888046"/>
                  </a:ext>
                </a:extLst>
              </a:tr>
              <a:tr h="619977">
                <a:tc>
                  <a:txBody>
                    <a:bodyPr/>
                    <a:lstStyle/>
                    <a:p>
                      <a:pPr marL="0" marR="0" algn="ctr">
                        <a:lnSpc>
                          <a:spcPct val="115000"/>
                        </a:lnSpc>
                        <a:spcBef>
                          <a:spcPts val="600"/>
                        </a:spcBef>
                        <a:spcAft>
                          <a:spcPts val="600"/>
                        </a:spcAft>
                        <a:tabLst>
                          <a:tab pos="1386840" algn="l"/>
                        </a:tabLst>
                      </a:pPr>
                      <a:r>
                        <a:rPr lang="en-US" sz="2400">
                          <a:effectLst/>
                          <a:latin typeface="Times New Roman" panose="02020603050405020304" pitchFamily="18" charset="0"/>
                          <a:cs typeface="Times New Roman" panose="02020603050405020304" pitchFamily="18" charset="0"/>
                        </a:rPr>
                        <a:t>Cốt truyện</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600"/>
                        </a:spcBef>
                        <a:spcAft>
                          <a:spcPts val="600"/>
                        </a:spcAft>
                        <a:tabLst>
                          <a:tab pos="1386840" algn="l"/>
                        </a:tabLst>
                      </a:pPr>
                      <a:r>
                        <a:rPr lang="en-US" sz="2400">
                          <a:effectLst/>
                          <a:latin typeface="Times New Roman" panose="02020603050405020304" pitchFamily="18" charset="0"/>
                          <a:cs typeface="Times New Roman" panose="02020603050405020304" pitchFamily="18" charset="0"/>
                        </a:rPr>
                        <a:t> </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0368376"/>
                  </a:ext>
                </a:extLst>
              </a:tr>
              <a:tr h="619977">
                <a:tc>
                  <a:txBody>
                    <a:bodyPr/>
                    <a:lstStyle/>
                    <a:p>
                      <a:pPr marL="0" marR="0" algn="ctr">
                        <a:lnSpc>
                          <a:spcPct val="115000"/>
                        </a:lnSpc>
                        <a:spcBef>
                          <a:spcPts val="600"/>
                        </a:spcBef>
                        <a:spcAft>
                          <a:spcPts val="600"/>
                        </a:spcAft>
                        <a:tabLst>
                          <a:tab pos="1386840" algn="l"/>
                        </a:tabLst>
                      </a:pPr>
                      <a:r>
                        <a:rPr lang="vi-VN" sz="2400">
                          <a:effectLst/>
                          <a:latin typeface="Times New Roman" panose="02020603050405020304" pitchFamily="18" charset="0"/>
                          <a:cs typeface="Times New Roman" panose="02020603050405020304" pitchFamily="18" charset="0"/>
                        </a:rPr>
                        <a:t>Nhận xét chung</a:t>
                      </a:r>
                      <a:endParaRPr lang="en-US" sz="18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600"/>
                        </a:spcBef>
                        <a:spcAft>
                          <a:spcPts val="600"/>
                        </a:spcAft>
                        <a:tabLst>
                          <a:tab pos="1386840" algn="l"/>
                        </a:tabLst>
                      </a:pPr>
                      <a:r>
                        <a:rPr lang="en-US" sz="2400" dirty="0">
                          <a:effectLst/>
                          <a:latin typeface="Times New Roman" panose="02020603050405020304" pitchFamily="18" charset="0"/>
                          <a:cs typeface="Times New Roman" panose="02020603050405020304" pitchFamily="18" charset="0"/>
                        </a:rPr>
                        <a:t> </a:t>
                      </a:r>
                      <a:endParaRPr lang="en-US" sz="18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931110"/>
                  </a:ext>
                </a:extLst>
              </a:tr>
            </a:tbl>
          </a:graphicData>
        </a:graphic>
      </p:graphicFrame>
    </p:spTree>
    <p:extLst>
      <p:ext uri="{BB962C8B-B14F-4D97-AF65-F5344CB8AC3E}">
        <p14:creationId xmlns:p14="http://schemas.microsoft.com/office/powerpoint/2010/main" val="118913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D8EBCF-0BAB-C213-DB63-B0903F151948}"/>
              </a:ext>
            </a:extLst>
          </p:cNvPr>
          <p:cNvGrpSpPr/>
          <p:nvPr/>
        </p:nvGrpSpPr>
        <p:grpSpPr>
          <a:xfrm>
            <a:off x="0" y="-31526"/>
            <a:ext cx="6921500" cy="939800"/>
            <a:chOff x="4704080" y="1310640"/>
            <a:chExt cx="5791200" cy="1869440"/>
          </a:xfrm>
          <a:solidFill>
            <a:schemeClr val="accent2">
              <a:lumMod val="40000"/>
              <a:lumOff val="60000"/>
            </a:schemeClr>
          </a:solidFill>
        </p:grpSpPr>
        <p:sp>
          <p:nvSpPr>
            <p:cNvPr id="6" name="Rectangle 5">
              <a:extLst>
                <a:ext uri="{FF2B5EF4-FFF2-40B4-BE49-F238E27FC236}">
                  <a16:creationId xmlns:a16="http://schemas.microsoft.com/office/drawing/2014/main" id="{730F80D8-3FA7-2CED-BFC3-7F6DF01D860D}"/>
                </a:ext>
              </a:extLst>
            </p:cNvPr>
            <p:cNvSpPr/>
            <p:nvPr/>
          </p:nvSpPr>
          <p:spPr>
            <a:xfrm>
              <a:off x="4704080" y="1310640"/>
              <a:ext cx="4643120" cy="186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29E759BB-F127-A22C-F60D-228B5E08CBC1}"/>
                </a:ext>
              </a:extLst>
            </p:cNvPr>
            <p:cNvSpPr/>
            <p:nvPr/>
          </p:nvSpPr>
          <p:spPr>
            <a:xfrm rot="5400000">
              <a:off x="8986520" y="1671320"/>
              <a:ext cx="1869440" cy="11480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838D488A-A810-DCF2-4AB8-CA9BC4569559}"/>
              </a:ext>
            </a:extLst>
          </p:cNvPr>
          <p:cNvSpPr txBox="1"/>
          <p:nvPr/>
        </p:nvSpPr>
        <p:spPr>
          <a:xfrm>
            <a:off x="88900" y="145985"/>
            <a:ext cx="6416947" cy="584775"/>
          </a:xfrm>
          <a:prstGeom prst="rect">
            <a:avLst/>
          </a:prstGeom>
          <a:noFill/>
        </p:spPr>
        <p:txBody>
          <a:bodyPr wrap="square" rtlCol="0">
            <a:spAutoFit/>
          </a:bodyPr>
          <a:lstStyle/>
          <a:p>
            <a:r>
              <a:rPr lang="vi-VN" sz="3200" b="1" i="1" dirty="0">
                <a:latin typeface="+mj-lt"/>
              </a:rPr>
              <a:t>Hoạt động hình thành kiến thức mới</a:t>
            </a:r>
            <a:endParaRPr lang="en-US" sz="3200" b="1" i="1" dirty="0">
              <a:latin typeface="+mj-lt"/>
            </a:endParaRPr>
          </a:p>
        </p:txBody>
      </p:sp>
      <p:graphicFrame>
        <p:nvGraphicFramePr>
          <p:cNvPr id="11" name="Table 10">
            <a:extLst>
              <a:ext uri="{FF2B5EF4-FFF2-40B4-BE49-F238E27FC236}">
                <a16:creationId xmlns:a16="http://schemas.microsoft.com/office/drawing/2014/main" id="{00C5C0D2-749A-F9E4-125B-1ED0FFDE398B}"/>
              </a:ext>
            </a:extLst>
          </p:cNvPr>
          <p:cNvGraphicFramePr>
            <a:graphicFrameLocks noGrp="1"/>
          </p:cNvGraphicFramePr>
          <p:nvPr>
            <p:extLst>
              <p:ext uri="{D42A27DB-BD31-4B8C-83A1-F6EECF244321}">
                <p14:modId xmlns:p14="http://schemas.microsoft.com/office/powerpoint/2010/main" val="2164648202"/>
              </p:ext>
            </p:extLst>
          </p:nvPr>
        </p:nvGraphicFramePr>
        <p:xfrm>
          <a:off x="685800" y="908271"/>
          <a:ext cx="11074400" cy="5953288"/>
        </p:xfrm>
        <a:graphic>
          <a:graphicData uri="http://schemas.openxmlformats.org/drawingml/2006/table">
            <a:tbl>
              <a:tblPr firstRow="1" firstCol="1" bandRow="1">
                <a:tableStyleId>{5C22544A-7EE6-4342-B048-85BDC9FD1C3A}</a:tableStyleId>
              </a:tblPr>
              <a:tblGrid>
                <a:gridCol w="2814006">
                  <a:extLst>
                    <a:ext uri="{9D8B030D-6E8A-4147-A177-3AD203B41FA5}">
                      <a16:colId xmlns:a16="http://schemas.microsoft.com/office/drawing/2014/main" val="1519551404"/>
                    </a:ext>
                  </a:extLst>
                </a:gridCol>
                <a:gridCol w="8260394">
                  <a:extLst>
                    <a:ext uri="{9D8B030D-6E8A-4147-A177-3AD203B41FA5}">
                      <a16:colId xmlns:a16="http://schemas.microsoft.com/office/drawing/2014/main" val="1824898387"/>
                    </a:ext>
                  </a:extLst>
                </a:gridCol>
              </a:tblGrid>
              <a:tr h="383118">
                <a:tc>
                  <a:txBody>
                    <a:bodyPr/>
                    <a:lstStyle/>
                    <a:p>
                      <a:pPr marL="0" marR="0" algn="ctr">
                        <a:lnSpc>
                          <a:spcPct val="115000"/>
                        </a:lnSpc>
                        <a:spcBef>
                          <a:spcPts val="600"/>
                        </a:spcBef>
                        <a:spcAft>
                          <a:spcPts val="600"/>
                        </a:spcAft>
                        <a:tabLst>
                          <a:tab pos="1386840" algn="l"/>
                        </a:tabLst>
                      </a:pPr>
                      <a:r>
                        <a:rPr lang="en-US" sz="2000">
                          <a:effectLst/>
                          <a:latin typeface="Times New Roman" panose="02020603050405020304" pitchFamily="18" charset="0"/>
                          <a:cs typeface="Times New Roman" panose="02020603050405020304" pitchFamily="18" charset="0"/>
                        </a:rPr>
                        <a:t>Những đặc điểm </a:t>
                      </a:r>
                      <a:r>
                        <a:rPr lang="vi-VN" sz="2000">
                          <a:effectLst/>
                          <a:latin typeface="Times New Roman" panose="02020603050405020304" pitchFamily="18" charset="0"/>
                          <a:cs typeface="Times New Roman" panose="02020603050405020304" pitchFamily="18" charset="0"/>
                        </a:rPr>
                        <a:t>chính</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tabLst>
                          <a:tab pos="1386840" algn="l"/>
                        </a:tabLst>
                      </a:pP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xét</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kèm bằng chứng, nếu có</a:t>
                      </a:r>
                      <a:r>
                        <a:rPr lang="en-US" sz="2000" dirty="0">
                          <a:effectLst/>
                          <a:latin typeface="Times New Roman" panose="02020603050405020304" pitchFamily="18" charset="0"/>
                          <a:cs typeface="Times New Roman" panose="02020603050405020304" pitchFamily="18" charset="0"/>
                        </a:rPr>
                        <a:t>)</a:t>
                      </a:r>
                      <a:endParaRPr lang="en-US" sz="1800" dirty="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0765359"/>
                  </a:ext>
                </a:extLst>
              </a:tr>
              <a:tr h="1046978">
                <a:tc>
                  <a:txBody>
                    <a:bodyPr/>
                    <a:lstStyle/>
                    <a:p>
                      <a:pPr marL="0" marR="0" algn="ctr">
                        <a:lnSpc>
                          <a:spcPct val="115000"/>
                        </a:lnSpc>
                        <a:spcBef>
                          <a:spcPts val="600"/>
                        </a:spcBef>
                        <a:spcAft>
                          <a:spcPts val="600"/>
                        </a:spcAft>
                        <a:tabLst>
                          <a:tab pos="1386840" algn="l"/>
                        </a:tabLst>
                      </a:pPr>
                      <a:r>
                        <a:rPr lang="en-US" sz="2000">
                          <a:effectLst/>
                          <a:latin typeface="Times New Roman" panose="02020603050405020304" pitchFamily="18" charset="0"/>
                          <a:cs typeface="Times New Roman" panose="02020603050405020304" pitchFamily="18" charset="0"/>
                        </a:rPr>
                        <a:t>Nhân vật</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600"/>
                        </a:spcBef>
                        <a:spcAft>
                          <a:spcPts val="600"/>
                        </a:spcAft>
                        <a:tabLst>
                          <a:tab pos="1386840" algn="l"/>
                        </a:tabLst>
                      </a:pPr>
                      <a:r>
                        <a:rPr lang="vi-VN" sz="2000">
                          <a:effectLst/>
                          <a:latin typeface="Times New Roman" panose="02020603050405020304" pitchFamily="18" charset="0"/>
                          <a:cs typeface="Times New Roman" panose="02020603050405020304" pitchFamily="18" charset="0"/>
                        </a:rPr>
                        <a:t>Là thần: </a:t>
                      </a:r>
                      <a:r>
                        <a:rPr lang="en-US" sz="2000">
                          <a:effectLst/>
                          <a:latin typeface="Times New Roman" panose="02020603050405020304" pitchFamily="18" charset="0"/>
                          <a:cs typeface="Times New Roman" panose="02020603050405020304" pitchFamily="18" charset="0"/>
                        </a:rPr>
                        <a:t>Ngọc Hoàng, các Thiên thần</a:t>
                      </a:r>
                      <a:r>
                        <a:rPr lang="vi-VN" sz="20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tabLst>
                          <a:tab pos="1386840" algn="l"/>
                        </a:tabLst>
                      </a:pPr>
                      <a:r>
                        <a:rPr lang="vi-VN" sz="2000">
                          <a:effectLst/>
                          <a:latin typeface="Times New Roman" panose="02020603050405020304" pitchFamily="18" charset="0"/>
                          <a:cs typeface="Times New Roman" panose="02020603050405020304" pitchFamily="18" charset="0"/>
                        </a:rPr>
                        <a:t>Bên cạnh đó còn có c</a:t>
                      </a:r>
                      <a:r>
                        <a:rPr lang="en-US" sz="2000">
                          <a:effectLst/>
                          <a:latin typeface="Times New Roman" panose="02020603050405020304" pitchFamily="18" charset="0"/>
                          <a:cs typeface="Times New Roman" panose="02020603050405020304" pitchFamily="18" charset="0"/>
                        </a:rPr>
                        <a:t>ác giống vật (chó, vịt, các loài chim,…)</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1909260"/>
                  </a:ext>
                </a:extLst>
              </a:tr>
              <a:tr h="793050">
                <a:tc>
                  <a:txBody>
                    <a:bodyPr/>
                    <a:lstStyle/>
                    <a:p>
                      <a:pPr marL="0" marR="0" algn="ctr">
                        <a:lnSpc>
                          <a:spcPct val="115000"/>
                        </a:lnSpc>
                        <a:spcBef>
                          <a:spcPts val="600"/>
                        </a:spcBef>
                        <a:spcAft>
                          <a:spcPts val="600"/>
                        </a:spcAft>
                        <a:tabLst>
                          <a:tab pos="1386840" algn="l"/>
                        </a:tabLst>
                      </a:pPr>
                      <a:r>
                        <a:rPr lang="en-US" sz="2000">
                          <a:effectLst/>
                          <a:latin typeface="Times New Roman" panose="02020603050405020304" pitchFamily="18" charset="0"/>
                          <a:cs typeface="Times New Roman" panose="02020603050405020304" pitchFamily="18" charset="0"/>
                        </a:rPr>
                        <a:t>Không gian</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600"/>
                        </a:spcBef>
                        <a:spcAft>
                          <a:spcPts val="600"/>
                        </a:spcAft>
                        <a:tabLst>
                          <a:tab pos="1386840" algn="l"/>
                        </a:tabLst>
                      </a:pPr>
                      <a:r>
                        <a:rPr lang="en-US" sz="2000">
                          <a:effectLst/>
                          <a:latin typeface="Times New Roman" panose="02020603050405020304" pitchFamily="18" charset="0"/>
                          <a:cs typeface="Times New Roman" panose="02020603050405020304" pitchFamily="18" charset="0"/>
                        </a:rPr>
                        <a:t>Không gian rộng lớn, không rõ nơi chốn cụ thể: bao gồm cả cõi trời và dưới hạ giới nhưng không nêu nơi chốn cụ thể.</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3927722"/>
                  </a:ext>
                </a:extLst>
              </a:tr>
              <a:tr h="383543">
                <a:tc>
                  <a:txBody>
                    <a:bodyPr/>
                    <a:lstStyle/>
                    <a:p>
                      <a:pPr marL="0" marR="0" algn="ctr">
                        <a:lnSpc>
                          <a:spcPct val="115000"/>
                        </a:lnSpc>
                        <a:spcBef>
                          <a:spcPts val="600"/>
                        </a:spcBef>
                        <a:spcAft>
                          <a:spcPts val="600"/>
                        </a:spcAft>
                        <a:tabLst>
                          <a:tab pos="1386840" algn="l"/>
                        </a:tabLst>
                      </a:pPr>
                      <a:r>
                        <a:rPr lang="en-US" sz="2000">
                          <a:effectLst/>
                          <a:latin typeface="Times New Roman" panose="02020603050405020304" pitchFamily="18" charset="0"/>
                          <a:cs typeface="Times New Roman" panose="02020603050405020304" pitchFamily="18" charset="0"/>
                        </a:rPr>
                        <a:t>Thời gian</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600"/>
                        </a:spcBef>
                        <a:spcAft>
                          <a:spcPts val="600"/>
                        </a:spcAft>
                        <a:tabLst>
                          <a:tab pos="1386840" algn="l"/>
                        </a:tabLst>
                      </a:pP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khởi</a:t>
                      </a:r>
                      <a:r>
                        <a:rPr lang="en-US" sz="2000" dirty="0">
                          <a:effectLst/>
                          <a:latin typeface="Times New Roman" panose="02020603050405020304" pitchFamily="18" charset="0"/>
                          <a:cs typeface="Times New Roman" panose="02020603050405020304" pitchFamily="18" charset="0"/>
                        </a:rPr>
                        <a:t>…)</a:t>
                      </a:r>
                      <a:endParaRPr lang="en-US" sz="1800" dirty="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6557366"/>
                  </a:ext>
                </a:extLst>
              </a:tr>
              <a:tr h="1202557">
                <a:tc>
                  <a:txBody>
                    <a:bodyPr/>
                    <a:lstStyle/>
                    <a:p>
                      <a:pPr marL="0" marR="0" algn="ctr">
                        <a:lnSpc>
                          <a:spcPct val="115000"/>
                        </a:lnSpc>
                        <a:spcBef>
                          <a:spcPts val="600"/>
                        </a:spcBef>
                        <a:spcAft>
                          <a:spcPts val="600"/>
                        </a:spcAft>
                        <a:tabLst>
                          <a:tab pos="1386840" algn="l"/>
                        </a:tabLst>
                      </a:pPr>
                      <a:r>
                        <a:rPr lang="en-US" sz="2000">
                          <a:effectLst/>
                          <a:latin typeface="Times New Roman" panose="02020603050405020304" pitchFamily="18" charset="0"/>
                          <a:cs typeface="Times New Roman" panose="02020603050405020304" pitchFamily="18" charset="0"/>
                        </a:rPr>
                        <a:t>Cốt truyện</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600"/>
                        </a:spcBef>
                        <a:spcAft>
                          <a:spcPts val="600"/>
                        </a:spcAft>
                        <a:tabLst>
                          <a:tab pos="1386840" algn="l"/>
                        </a:tabLst>
                      </a:pPr>
                      <a:r>
                        <a:rPr lang="en-US" sz="2000">
                          <a:effectLst/>
                          <a:latin typeface="Times New Roman" panose="02020603050405020304" pitchFamily="18" charset="0"/>
                          <a:cs typeface="Times New Roman" panose="02020603050405020304" pitchFamily="18" charset="0"/>
                        </a:rPr>
                        <a:t>Xoay quanh việc giải thích quá trình tạo ra muôn loài; lí giải đặc điểm, tập tính của một số loài vật (loài vịt và chó khi ngủ đều có một cẳng giơ lên không; thói quen của các loài chim thường chới với 3 lần để thử đặt chân trước khi đậu xuống)</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0288363"/>
                  </a:ext>
                </a:extLst>
              </a:tr>
              <a:tr h="1683282">
                <a:tc>
                  <a:txBody>
                    <a:bodyPr/>
                    <a:lstStyle/>
                    <a:p>
                      <a:pPr marL="0" marR="0" algn="ctr">
                        <a:lnSpc>
                          <a:spcPct val="115000"/>
                        </a:lnSpc>
                        <a:spcBef>
                          <a:spcPts val="600"/>
                        </a:spcBef>
                        <a:spcAft>
                          <a:spcPts val="600"/>
                        </a:spcAft>
                        <a:tabLst>
                          <a:tab pos="1386840" algn="l"/>
                        </a:tabLst>
                      </a:pPr>
                      <a:r>
                        <a:rPr lang="vi-VN" sz="2000">
                          <a:effectLst/>
                          <a:latin typeface="Times New Roman" panose="02020603050405020304" pitchFamily="18" charset="0"/>
                          <a:cs typeface="Times New Roman" panose="02020603050405020304" pitchFamily="18" charset="0"/>
                        </a:rPr>
                        <a:t>Nhận xét chung</a:t>
                      </a:r>
                      <a:endParaRPr lang="en-US" sz="180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800"/>
                        </a:lnSpc>
                        <a:spcBef>
                          <a:spcPts val="0"/>
                        </a:spcBef>
                        <a:spcAft>
                          <a:spcPts val="0"/>
                        </a:spcAft>
                      </a:pPr>
                      <a:br>
                        <a:rPr lang="vi-VN" sz="2000" dirty="0">
                          <a:effectLst/>
                          <a:latin typeface="Times New Roman" panose="02020603050405020304" pitchFamily="18" charset="0"/>
                          <a:cs typeface="Times New Roman" panose="02020603050405020304" pitchFamily="18" charset="0"/>
                        </a:rPr>
                      </a:br>
                      <a:r>
                        <a:rPr lang="vi-VN" sz="2000" dirty="0">
                          <a:effectLst/>
                          <a:latin typeface="Times New Roman" panose="02020603050405020304" pitchFamily="18" charset="0"/>
                          <a:cs typeface="Times New Roman" panose="02020603050405020304" pitchFamily="18" charset="0"/>
                        </a:rPr>
                        <a:t>- Cuộc tu bổ lại các giống vật là một truyện thần thoại.</a:t>
                      </a:r>
                      <a:endParaRPr lang="en-US" sz="1600" dirty="0">
                        <a:effectLst/>
                        <a:latin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tabLst>
                          <a:tab pos="1386840" algn="l"/>
                        </a:tabLs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đắp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chúng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ngày</a:t>
                      </a:r>
                      <a:r>
                        <a:rPr lang="en-US" sz="2000" dirty="0">
                          <a:effectLst/>
                          <a:latin typeface="Times New Roman" panose="02020603050405020304" pitchFamily="18" charset="0"/>
                          <a:cs typeface="Times New Roman" panose="02020603050405020304" pitchFamily="18" charset="0"/>
                        </a:rPr>
                        <a:t> nay.</a:t>
                      </a:r>
                      <a:endParaRPr lang="en-US" sz="1800" dirty="0">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5902074"/>
                  </a:ext>
                </a:extLst>
              </a:tr>
            </a:tbl>
          </a:graphicData>
        </a:graphic>
      </p:graphicFrame>
    </p:spTree>
    <p:extLst>
      <p:ext uri="{BB962C8B-B14F-4D97-AF65-F5344CB8AC3E}">
        <p14:creationId xmlns:p14="http://schemas.microsoft.com/office/powerpoint/2010/main" val="37959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1640</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iCiel Cadena</vt:lpstr>
      <vt:lpstr>Times New Roman</vt:lpstr>
      <vt:lpstr>Office Theme</vt:lpstr>
      <vt:lpstr>PowerPoint Presentation</vt:lpstr>
      <vt:lpstr>PowerPoint Presentation</vt:lpstr>
      <vt:lpstr>PowerPoint Presentation</vt:lpstr>
      <vt:lpstr>PowerPoint Presentation</vt:lpstr>
      <vt:lpstr>I. Tìm hiểu chung</vt:lpstr>
      <vt:lpstr>PowerPoint Presentation</vt:lpstr>
      <vt:lpstr>PowerPoint Presentation</vt:lpstr>
      <vt:lpstr>II. Đọc hiểu chi tiết</vt:lpstr>
      <vt:lpstr>PowerPoint Presentation</vt:lpstr>
      <vt:lpstr>III. LUYỆN TẬP</vt:lpstr>
      <vt:lpstr>PowerPoint Presentation</vt:lpstr>
      <vt:lpstr>PowerPoint Presentation</vt:lpstr>
      <vt:lpstr>IV. VẬN DỤNG</vt:lpstr>
      <vt:lpstr>HƯỚNG DẪN TỰ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Dang</dc:creator>
  <cp:lastModifiedBy>Chelsea Dang</cp:lastModifiedBy>
  <cp:revision>41</cp:revision>
  <dcterms:created xsi:type="dcterms:W3CDTF">2022-08-19T08:33:03Z</dcterms:created>
  <dcterms:modified xsi:type="dcterms:W3CDTF">2022-08-19T16:02:36Z</dcterms:modified>
</cp:coreProperties>
</file>