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3" r:id="rId2"/>
    <p:sldId id="302" r:id="rId3"/>
    <p:sldId id="304" r:id="rId4"/>
    <p:sldId id="305" r:id="rId5"/>
    <p:sldId id="307" r:id="rId6"/>
    <p:sldId id="306" r:id="rId7"/>
    <p:sldId id="308" r:id="rId8"/>
    <p:sldId id="309" r:id="rId9"/>
    <p:sldId id="310" r:id="rId10"/>
    <p:sldId id="256" r:id="rId11"/>
    <p:sldId id="257" r:id="rId12"/>
    <p:sldId id="280" r:id="rId13"/>
    <p:sldId id="262" r:id="rId14"/>
    <p:sldId id="281" r:id="rId15"/>
    <p:sldId id="263" r:id="rId16"/>
    <p:sldId id="279" r:id="rId17"/>
    <p:sldId id="282" r:id="rId18"/>
    <p:sldId id="264" r:id="rId19"/>
    <p:sldId id="265" r:id="rId20"/>
    <p:sldId id="283" r:id="rId21"/>
    <p:sldId id="259" r:id="rId22"/>
    <p:sldId id="267" r:id="rId23"/>
    <p:sldId id="284" r:id="rId24"/>
    <p:sldId id="273" r:id="rId25"/>
    <p:sldId id="268" r:id="rId26"/>
    <p:sldId id="285" r:id="rId27"/>
    <p:sldId id="295" r:id="rId28"/>
    <p:sldId id="289" r:id="rId29"/>
    <p:sldId id="291" r:id="rId30"/>
    <p:sldId id="290" r:id="rId31"/>
    <p:sldId id="293" r:id="rId32"/>
    <p:sldId id="292" r:id="rId33"/>
    <p:sldId id="299" r:id="rId34"/>
    <p:sldId id="301" r:id="rId35"/>
    <p:sldId id="272" r:id="rId36"/>
    <p:sldId id="300" r:id="rId37"/>
    <p:sldId id="277" r:id="rId38"/>
    <p:sldId id="276" r:id="rId39"/>
    <p:sldId id="296" r:id="rId40"/>
    <p:sldId id="2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2C073248-2258-4C66-B801-38F49B222513}" type="datetimeFigureOut">
              <a:rPr lang="en-US" smtClean="0"/>
              <a:t>8/22/2022</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44C7DC41-100F-4D07-89AF-A2015D1329F1}"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5999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73248-2258-4C66-B801-38F49B22251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55685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73248-2258-4C66-B801-38F49B22251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1064958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73248-2258-4C66-B801-38F49B22251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7DC41-100F-4D07-89AF-A2015D1329F1}"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09378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73248-2258-4C66-B801-38F49B22251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2960508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C073248-2258-4C66-B801-38F49B222513}"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2079251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C073248-2258-4C66-B801-38F49B222513}"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975919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073248-2258-4C66-B801-38F49B22251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1790867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073248-2258-4C66-B801-38F49B22251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142139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073248-2258-4C66-B801-38F49B22251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299495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073248-2258-4C66-B801-38F49B22251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373888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073248-2258-4C66-B801-38F49B22251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19796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073248-2258-4C66-B801-38F49B222513}"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176685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073248-2258-4C66-B801-38F49B222513}"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424803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73248-2258-4C66-B801-38F49B222513}"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233379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73248-2258-4C66-B801-38F49B22251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284631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73248-2258-4C66-B801-38F49B22251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7DC41-100F-4D07-89AF-A2015D1329F1}" type="slidenum">
              <a:rPr lang="en-US" smtClean="0"/>
              <a:t>‹#›</a:t>
            </a:fld>
            <a:endParaRPr lang="en-US"/>
          </a:p>
        </p:txBody>
      </p:sp>
    </p:spTree>
    <p:extLst>
      <p:ext uri="{BB962C8B-B14F-4D97-AF65-F5344CB8AC3E}">
        <p14:creationId xmlns:p14="http://schemas.microsoft.com/office/powerpoint/2010/main" val="127247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2C073248-2258-4C66-B801-38F49B222513}" type="datetimeFigureOut">
              <a:rPr lang="en-US" smtClean="0"/>
              <a:t>8/22/2022</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44C7DC41-100F-4D07-89AF-A2015D1329F1}" type="slidenum">
              <a:rPr lang="en-US" smtClean="0"/>
              <a:t>‹#›</a:t>
            </a:fld>
            <a:endParaRPr lang="en-US"/>
          </a:p>
        </p:txBody>
      </p:sp>
    </p:spTree>
    <p:extLst>
      <p:ext uri="{BB962C8B-B14F-4D97-AF65-F5344CB8AC3E}">
        <p14:creationId xmlns:p14="http://schemas.microsoft.com/office/powerpoint/2010/main" val="1706789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0883" y="1319842"/>
            <a:ext cx="9877245"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prstTxWarp prst="textPlain">
              <a:avLst/>
            </a:prstTxWarp>
            <a:spAutoFit/>
          </a:bodyPr>
          <a:lstStyle/>
          <a:p>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4000" b="1" dirty="0" smtClean="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CHUYÊN ĐỀ 2</a:t>
            </a:r>
          </a:p>
          <a:p>
            <a:r>
              <a:rPr lang="en-US" sz="4000" b="1" dirty="0" smtClean="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PHẦN 1: TÌM HIỂU VỀ SÂN KHẤU HÓA  </a:t>
            </a:r>
          </a:p>
          <a:p>
            <a:r>
              <a:rPr lang="en-US" sz="4000" b="1" dirty="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 </a:t>
            </a:r>
            <a:r>
              <a:rPr lang="en-US" sz="4000" b="1" dirty="0" smtClean="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              TÁC PHẨM VĂN HỌC</a:t>
            </a:r>
          </a:p>
        </p:txBody>
      </p:sp>
    </p:spTree>
    <p:extLst>
      <p:ext uri="{BB962C8B-B14F-4D97-AF65-F5344CB8AC3E}">
        <p14:creationId xmlns:p14="http://schemas.microsoft.com/office/powerpoint/2010/main" val="757400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1B30996-E941-50ED-5A50-740376DF9F38}"/>
              </a:ext>
            </a:extLst>
          </p:cNvPr>
          <p:cNvSpPr>
            <a:spLocks noGrp="1"/>
          </p:cNvSpPr>
          <p:nvPr>
            <p:ph type="subTitle" idx="1"/>
          </p:nvPr>
        </p:nvSpPr>
        <p:spPr>
          <a:xfrm>
            <a:off x="1524000" y="1357460"/>
            <a:ext cx="9144000" cy="3900340"/>
          </a:xfrm>
        </p:spPr>
        <p:txBody>
          <a:bodyPr>
            <a:normAutofit/>
          </a:bodyPr>
          <a:lstStyle/>
          <a:p>
            <a:r>
              <a:rPr lang="en-US" sz="6000" b="1" dirty="0" err="1" smtClean="0">
                <a:solidFill>
                  <a:schemeClr val="tx1"/>
                </a:solidFill>
                <a:latin typeface="Times New Roman" panose="02020603050405020304" pitchFamily="18" charset="0"/>
                <a:cs typeface="Times New Roman" panose="02020603050405020304" pitchFamily="18" charset="0"/>
              </a:rPr>
              <a:t>Mục</a:t>
            </a:r>
            <a:r>
              <a:rPr lang="en-US" sz="6000" b="1" dirty="0" smtClean="0">
                <a:solidFill>
                  <a:schemeClr val="tx1"/>
                </a:solidFill>
                <a:latin typeface="Times New Roman" panose="02020603050405020304" pitchFamily="18" charset="0"/>
                <a:cs typeface="Times New Roman" panose="02020603050405020304" pitchFamily="18" charset="0"/>
              </a:rPr>
              <a:t> 2</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smtClean="0">
                <a:solidFill>
                  <a:schemeClr val="tx1"/>
                </a:solidFill>
                <a:latin typeface="Times New Roman" panose="02020603050405020304" pitchFamily="18" charset="0"/>
                <a:cs typeface="Times New Roman" panose="02020603050405020304" pitchFamily="18" charset="0"/>
              </a:rPr>
              <a:t>XEM VỞ DIỄN</a:t>
            </a:r>
            <a:endParaRPr lang="en-US" sz="6000" dirty="0">
              <a:solidFill>
                <a:schemeClr val="tx1"/>
              </a:solidFill>
            </a:endParaRPr>
          </a:p>
        </p:txBody>
      </p:sp>
    </p:spTree>
    <p:extLst>
      <p:ext uri="{BB962C8B-B14F-4D97-AF65-F5344CB8AC3E}">
        <p14:creationId xmlns:p14="http://schemas.microsoft.com/office/powerpoint/2010/main" val="2182131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ở Kịch Hồn Trương Ba, Da Hàng Thịt Nhà hát Kịch Việt Nam YouTube 01_32_10-01_52_34">
            <a:hlinkClick r:id="" action="ppaction://media"/>
            <a:extLst>
              <a:ext uri="{FF2B5EF4-FFF2-40B4-BE49-F238E27FC236}">
                <a16:creationId xmlns:a16="http://schemas.microsoft.com/office/drawing/2014/main" xmlns="" id="{E9D623D1-35AA-FF32-E935-0C0099DC46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4940" y="167697"/>
            <a:ext cx="8422120" cy="6316590"/>
          </a:xfrm>
          <a:prstGeom prst="rect">
            <a:avLst/>
          </a:prstGeom>
        </p:spPr>
      </p:pic>
    </p:spTree>
    <p:extLst>
      <p:ext uri="{BB962C8B-B14F-4D97-AF65-F5344CB8AC3E}">
        <p14:creationId xmlns:p14="http://schemas.microsoft.com/office/powerpoint/2010/main" val="292377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617076" y="1313793"/>
            <a:ext cx="6190593" cy="405699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i="1" dirty="0">
                <a:latin typeface="Times New Roman" panose="02020603050405020304" pitchFamily="18" charset="0"/>
                <a:cs typeface="Times New Roman" panose="02020603050405020304" pitchFamily="18" charset="0"/>
              </a:rPr>
              <a:t>Sự khác biệt lớn nhất giữa kịch bản văn học và vở diễn trên sân khấu?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928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777" y="829559"/>
            <a:ext cx="9737889" cy="2677656"/>
          </a:xfrm>
          <a:prstGeom prst="rect">
            <a:avLst/>
          </a:prstGeom>
          <a:noFill/>
        </p:spPr>
        <p:txBody>
          <a:bodyPr wrap="square" rtlCol="0">
            <a:spAutoFit/>
          </a:bodyPr>
          <a:lstStyle/>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a:t>
            </a:r>
            <a:r>
              <a:rPr lang="en-US" sz="2800" dirty="0" smtClean="0"/>
              <a:t> </a:t>
            </a:r>
            <a:r>
              <a:rPr lang="en-US" sz="2800" dirty="0" err="1">
                <a:latin typeface="Times New Roman" panose="02020603050405020304" pitchFamily="18" charset="0"/>
                <a:cs typeface="Times New Roman" panose="02020603050405020304" pitchFamily="18" charset="0"/>
              </a:rPr>
              <a:t>V</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153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240221" y="451946"/>
            <a:ext cx="9501351" cy="405699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kịch</a:t>
            </a:r>
            <a:r>
              <a:rPr lang="vi-VN" sz="2800" i="1" dirty="0">
                <a:latin typeface="Times New Roman" panose="02020603050405020304" pitchFamily="18" charset="0"/>
                <a:cs typeface="Times New Roman" panose="02020603050405020304" pitchFamily="18" charset="0"/>
              </a:rPr>
              <a:t> được công diễn trước khán giả, cần có sự tham gia của những thành phần nào? Từng thành phần đó có vai trò như thế nào trong vở diễn? Sự tham gia của rất nhiều thành phần khác nhau trong vở diễn tác động như thế nào đến kịch bản sân khấu?</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891862" y="451945"/>
            <a:ext cx="5192110" cy="1051034"/>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455229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9313" y="509047"/>
            <a:ext cx="937024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vở</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kịch</a:t>
            </a:r>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6" name="Picture 5" descr="Dựng lại vở kịch “Lời nói dối cuối cùng”: Vẹn nguyên giá trị - Hànộimới"/>
          <p:cNvPicPr/>
          <p:nvPr/>
        </p:nvPicPr>
        <p:blipFill>
          <a:blip r:embed="rId2">
            <a:extLst>
              <a:ext uri="{28A0092B-C50C-407E-A947-70E740481C1C}">
                <a14:useLocalDpi xmlns:a14="http://schemas.microsoft.com/office/drawing/2010/main" val="0"/>
              </a:ext>
            </a:extLst>
          </a:blip>
          <a:srcRect/>
          <a:stretch>
            <a:fillRect/>
          </a:stretch>
        </p:blipFill>
        <p:spPr bwMode="auto">
          <a:xfrm>
            <a:off x="593889" y="1032268"/>
            <a:ext cx="5241303" cy="3124954"/>
          </a:xfrm>
          <a:prstGeom prst="rect">
            <a:avLst/>
          </a:prstGeom>
          <a:noFill/>
          <a:ln>
            <a:noFill/>
          </a:ln>
        </p:spPr>
      </p:pic>
      <p:pic>
        <p:nvPicPr>
          <p:cNvPr id="8" name="Picture 7" descr="Lời nói dối cuối cùng” của Cuội"/>
          <p:cNvPicPr/>
          <p:nvPr/>
        </p:nvPicPr>
        <p:blipFill>
          <a:blip r:embed="rId3">
            <a:extLst>
              <a:ext uri="{28A0092B-C50C-407E-A947-70E740481C1C}">
                <a14:useLocalDpi xmlns:a14="http://schemas.microsoft.com/office/drawing/2010/main" val="0"/>
              </a:ext>
            </a:extLst>
          </a:blip>
          <a:srcRect/>
          <a:stretch>
            <a:fillRect/>
          </a:stretch>
        </p:blipFill>
        <p:spPr bwMode="auto">
          <a:xfrm>
            <a:off x="5744526" y="1032267"/>
            <a:ext cx="5732145" cy="3040109"/>
          </a:xfrm>
          <a:prstGeom prst="rect">
            <a:avLst/>
          </a:prstGeom>
          <a:noFill/>
          <a:ln>
            <a:noFill/>
          </a:ln>
        </p:spPr>
      </p:pic>
      <p:pic>
        <p:nvPicPr>
          <p:cNvPr id="10" name="Picture 9" descr="Lời nói dối cuối cùng&quot;: Điều tốt không thể đến từ những lời nói dối |  baotintuc.vn"/>
          <p:cNvPicPr/>
          <p:nvPr/>
        </p:nvPicPr>
        <p:blipFill>
          <a:blip r:embed="rId4">
            <a:extLst>
              <a:ext uri="{28A0092B-C50C-407E-A947-70E740481C1C}">
                <a14:useLocalDpi xmlns:a14="http://schemas.microsoft.com/office/drawing/2010/main" val="0"/>
              </a:ext>
            </a:extLst>
          </a:blip>
          <a:srcRect/>
          <a:stretch>
            <a:fillRect/>
          </a:stretch>
        </p:blipFill>
        <p:spPr bwMode="auto">
          <a:xfrm>
            <a:off x="593889" y="4072379"/>
            <a:ext cx="5150637" cy="2785622"/>
          </a:xfrm>
          <a:prstGeom prst="rect">
            <a:avLst/>
          </a:prstGeom>
          <a:noFill/>
          <a:ln>
            <a:noFill/>
          </a:ln>
        </p:spPr>
      </p:pic>
      <p:pic>
        <p:nvPicPr>
          <p:cNvPr id="9" name="Picture 8" descr="http://www.nhahattuoitre.vn/asset/upload/loi_noi_doi_cuoi_cung_/LOI_NOI_DOI_CUOI_CUNG__1.jpg"/>
          <p:cNvPicPr/>
          <p:nvPr/>
        </p:nvPicPr>
        <p:blipFill>
          <a:blip r:embed="rId5">
            <a:extLst>
              <a:ext uri="{28A0092B-C50C-407E-A947-70E740481C1C}">
                <a14:useLocalDpi xmlns:a14="http://schemas.microsoft.com/office/drawing/2010/main" val="0"/>
              </a:ext>
            </a:extLst>
          </a:blip>
          <a:srcRect/>
          <a:stretch>
            <a:fillRect/>
          </a:stretch>
        </p:blipFill>
        <p:spPr bwMode="auto">
          <a:xfrm>
            <a:off x="5744526" y="4072377"/>
            <a:ext cx="5732145" cy="2785623"/>
          </a:xfrm>
          <a:prstGeom prst="rect">
            <a:avLst/>
          </a:prstGeom>
          <a:noFill/>
          <a:ln>
            <a:noFill/>
          </a:ln>
        </p:spPr>
      </p:pic>
    </p:spTree>
    <p:extLst>
      <p:ext uri="{BB962C8B-B14F-4D97-AF65-F5344CB8AC3E}">
        <p14:creationId xmlns:p14="http://schemas.microsoft.com/office/powerpoint/2010/main" val="1048709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ời nói dối cuối cùng” – mùa ba của “Chắp cánh niềm tin” | baotintuc.vn"/>
          <p:cNvPicPr/>
          <p:nvPr/>
        </p:nvPicPr>
        <p:blipFill>
          <a:blip r:embed="rId2">
            <a:extLst>
              <a:ext uri="{28A0092B-C50C-407E-A947-70E740481C1C}">
                <a14:useLocalDpi xmlns:a14="http://schemas.microsoft.com/office/drawing/2010/main" val="0"/>
              </a:ext>
            </a:extLst>
          </a:blip>
          <a:srcRect/>
          <a:stretch>
            <a:fillRect/>
          </a:stretch>
        </p:blipFill>
        <p:spPr bwMode="auto">
          <a:xfrm>
            <a:off x="1272620" y="669303"/>
            <a:ext cx="9577632" cy="5618375"/>
          </a:xfrm>
          <a:prstGeom prst="rect">
            <a:avLst/>
          </a:prstGeom>
          <a:noFill/>
          <a:ln>
            <a:noFill/>
          </a:ln>
        </p:spPr>
      </p:pic>
    </p:spTree>
    <p:extLst>
      <p:ext uri="{BB962C8B-B14F-4D97-AF65-F5344CB8AC3E}">
        <p14:creationId xmlns:p14="http://schemas.microsoft.com/office/powerpoint/2010/main" val="3621011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904651010"/>
              </p:ext>
            </p:extLst>
          </p:nvPr>
        </p:nvGraphicFramePr>
        <p:xfrm>
          <a:off x="935420" y="494707"/>
          <a:ext cx="10531366" cy="6363292"/>
        </p:xfrm>
        <a:graphic>
          <a:graphicData uri="http://schemas.openxmlformats.org/drawingml/2006/table">
            <a:tbl>
              <a:tblPr firstRow="1" bandRow="1">
                <a:tableStyleId>{5C22544A-7EE6-4342-B048-85BDC9FD1C3A}</a:tableStyleId>
              </a:tblPr>
              <a:tblGrid>
                <a:gridCol w="5265683">
                  <a:extLst>
                    <a:ext uri="{9D8B030D-6E8A-4147-A177-3AD203B41FA5}">
                      <a16:colId xmlns:a16="http://schemas.microsoft.com/office/drawing/2014/main" xmlns="" val="2942220609"/>
                    </a:ext>
                  </a:extLst>
                </a:gridCol>
                <a:gridCol w="5265683">
                  <a:extLst>
                    <a:ext uri="{9D8B030D-6E8A-4147-A177-3AD203B41FA5}">
                      <a16:colId xmlns:a16="http://schemas.microsoft.com/office/drawing/2014/main" xmlns="" val="2757074821"/>
                    </a:ext>
                  </a:extLst>
                </a:gridCol>
              </a:tblGrid>
              <a:tr h="396248">
                <a:tc>
                  <a:txBody>
                    <a:bodyPr/>
                    <a:lstStyle/>
                    <a:p>
                      <a:pPr>
                        <a:spcAft>
                          <a:spcPts val="750"/>
                        </a:spcAft>
                      </a:pPr>
                      <a:r>
                        <a:rPr lang="vi-VN"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của vở 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dirty="0"/>
                    </a:p>
                  </a:txBody>
                  <a:tcPr/>
                </a:tc>
                <a:extLst>
                  <a:ext uri="{0D108BD9-81ED-4DB2-BD59-A6C34878D82A}">
                    <a16:rowId xmlns:a16="http://schemas.microsoft.com/office/drawing/2014/main" xmlns="" val="2005333599"/>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158092049"/>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240312555"/>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3403168341"/>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2321695380"/>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1866312072"/>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múa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3241435674"/>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2436431688"/>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4194444854"/>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a:p>
                  </a:txBody>
                  <a:tcPr/>
                </a:tc>
                <a:extLst>
                  <a:ext uri="{0D108BD9-81ED-4DB2-BD59-A6C34878D82A}">
                    <a16:rowId xmlns:a16="http://schemas.microsoft.com/office/drawing/2014/main" xmlns="" val="1089174410"/>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dirty="0"/>
                    </a:p>
                  </a:txBody>
                  <a:tcPr/>
                </a:tc>
                <a:extLst>
                  <a:ext uri="{0D108BD9-81ED-4DB2-BD59-A6C34878D82A}">
                    <a16:rowId xmlns:a16="http://schemas.microsoft.com/office/drawing/2014/main" xmlns="" val="3590387934"/>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dirty="0"/>
                    </a:p>
                  </a:txBody>
                  <a:tcPr/>
                </a:tc>
                <a:extLst>
                  <a:ext uri="{0D108BD9-81ED-4DB2-BD59-A6C34878D82A}">
                    <a16:rowId xmlns:a16="http://schemas.microsoft.com/office/drawing/2014/main" xmlns="" val="2765989184"/>
                  </a:ext>
                </a:extLst>
              </a:tr>
              <a:tr h="396248">
                <a:tc>
                  <a:txBody>
                    <a:bodyPr/>
                    <a:lstStyle/>
                    <a:p>
                      <a:pPr>
                        <a:spcAft>
                          <a:spcPts val="750"/>
                        </a:spcAft>
                      </a:pP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000" dirty="0"/>
                    </a:p>
                  </a:txBody>
                  <a:tcPr/>
                </a:tc>
                <a:extLst>
                  <a:ext uri="{0D108BD9-81ED-4DB2-BD59-A6C34878D82A}">
                    <a16:rowId xmlns:a16="http://schemas.microsoft.com/office/drawing/2014/main" xmlns="" val="2279795329"/>
                  </a:ext>
                </a:extLst>
              </a:tr>
              <a:tr h="1212068">
                <a:tc gridSpan="2">
                  <a:txBody>
                    <a:bodyPr/>
                    <a:lstStyle/>
                    <a:p>
                      <a:r>
                        <a:rPr lang="vi-VN" sz="2000" kern="1200" dirty="0" smtClean="0">
                          <a:solidFill>
                            <a:schemeClr val="dk1"/>
                          </a:solidFill>
                          <a:effectLst/>
                          <a:latin typeface="Times New Roman" panose="02020603050405020304" pitchFamily="18" charset="0"/>
                          <a:ea typeface="+mn-ea"/>
                          <a:cs typeface="Times New Roman" panose="02020603050405020304" pitchFamily="18" charset="0"/>
                        </a:rPr>
                        <a:t>Tác động của các thành phần tham gia khác nhau trong vở diễn đến kịch bản sân khấu</a:t>
                      </a:r>
                      <a:r>
                        <a:rPr lang="en-US" sz="20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xmlns="" val="2897287788"/>
                  </a:ext>
                </a:extLst>
              </a:tr>
            </a:tbl>
          </a:graphicData>
        </a:graphic>
      </p:graphicFrame>
      <p:sp>
        <p:nvSpPr>
          <p:cNvPr id="17" name="TextBox 16"/>
          <p:cNvSpPr txBox="1"/>
          <p:nvPr/>
        </p:nvSpPr>
        <p:spPr>
          <a:xfrm>
            <a:off x="3625275" y="94593"/>
            <a:ext cx="4624552" cy="400110"/>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PHIẾU HỌC TẬP 02</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06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94427" y="374814"/>
            <a:ext cx="10605155" cy="5731497"/>
          </a:xfrm>
          <a:prstGeom prst="rect">
            <a:avLst/>
          </a:prstGeom>
          <a:noFill/>
        </p:spPr>
        <p:txBody>
          <a:bodyPr wrap="square" rtlCol="0">
            <a:spAutoFit/>
          </a:bodyPr>
          <a:lstStyle/>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035398461"/>
              </p:ext>
            </p:extLst>
          </p:nvPr>
        </p:nvGraphicFramePr>
        <p:xfrm>
          <a:off x="419100" y="209553"/>
          <a:ext cx="11325225" cy="6534148"/>
        </p:xfrm>
        <a:graphic>
          <a:graphicData uri="http://schemas.openxmlformats.org/drawingml/2006/table">
            <a:tbl>
              <a:tblPr firstRow="1" firstCol="1" bandRow="1">
                <a:tableStyleId>{5C22544A-7EE6-4342-B048-85BDC9FD1C3A}</a:tableStyleId>
              </a:tblPr>
              <a:tblGrid>
                <a:gridCol w="3524250">
                  <a:extLst>
                    <a:ext uri="{9D8B030D-6E8A-4147-A177-3AD203B41FA5}">
                      <a16:colId xmlns:a16="http://schemas.microsoft.com/office/drawing/2014/main" xmlns="" val="1193904305"/>
                    </a:ext>
                  </a:extLst>
                </a:gridCol>
                <a:gridCol w="7800975">
                  <a:extLst>
                    <a:ext uri="{9D8B030D-6E8A-4147-A177-3AD203B41FA5}">
                      <a16:colId xmlns:a16="http://schemas.microsoft.com/office/drawing/2014/main" xmlns="" val="748061748"/>
                    </a:ext>
                  </a:extLst>
                </a:gridCol>
              </a:tblGrid>
              <a:tr h="366937">
                <a:tc>
                  <a:txBody>
                    <a:bodyPr/>
                    <a:lstStyle/>
                    <a:p>
                      <a:pPr>
                        <a:spcAft>
                          <a:spcPts val="750"/>
                        </a:spcAft>
                      </a:pPr>
                      <a:r>
                        <a:rPr lang="vi-VN" sz="2000" spc="-25" dirty="0">
                          <a:effectLst/>
                          <a:latin typeface="Times New Roman" panose="02020603050405020304" pitchFamily="18" charset="0"/>
                          <a:cs typeface="Times New Roman" panose="02020603050405020304" pitchFamily="18" charset="0"/>
                        </a:rPr>
                        <a:t>Thành phần của vở 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vi-VN" sz="2000" spc="-25" dirty="0">
                          <a:effectLst/>
                          <a:latin typeface="Times New Roman" panose="02020603050405020304" pitchFamily="18" charset="0"/>
                          <a:cs typeface="Times New Roman" panose="02020603050405020304" pitchFamily="18" charset="0"/>
                        </a:rPr>
                        <a:t>Vai trò</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3214893961"/>
                  </a:ext>
                </a:extLst>
              </a:tr>
              <a:tr h="397395">
                <a:tc>
                  <a:txBody>
                    <a:bodyPr/>
                    <a:lstStyle/>
                    <a:p>
                      <a:pPr>
                        <a:spcAft>
                          <a:spcPts val="750"/>
                        </a:spcAft>
                      </a:pPr>
                      <a:r>
                        <a:rPr lang="en-US" sz="2000" spc="-25">
                          <a:effectLst/>
                          <a:latin typeface="Times New Roman" panose="02020603050405020304" pitchFamily="18" charset="0"/>
                          <a:cs typeface="Times New Roman" panose="02020603050405020304" pitchFamily="18" charset="0"/>
                        </a:rPr>
                        <a:t>Tác giả</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vi-VN" sz="2000" spc="-25">
                          <a:effectLst/>
                          <a:latin typeface="Times New Roman" panose="02020603050405020304" pitchFamily="18" charset="0"/>
                          <a:cs typeface="Times New Roman" panose="02020603050405020304" pitchFamily="18" charset="0"/>
                        </a:rPr>
                        <a:t>Người viết kịch bản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393904691"/>
                  </a:ext>
                </a:extLst>
              </a:tr>
              <a:tr h="693714">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Đạo</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lgn="just" fontAlgn="base">
                        <a:lnSpc>
                          <a:spcPts val="1800"/>
                        </a:lnSpc>
                        <a:spcAft>
                          <a:spcPts val="0"/>
                        </a:spcAft>
                      </a:pPr>
                      <a:endParaRPr lang="en-US" sz="2000" dirty="0" smtClean="0">
                        <a:effectLst/>
                        <a:latin typeface="Times New Roman" panose="02020603050405020304" pitchFamily="18" charset="0"/>
                        <a:cs typeface="Times New Roman" panose="02020603050405020304" pitchFamily="18" charset="0"/>
                      </a:endParaRPr>
                    </a:p>
                    <a:p>
                      <a:pPr algn="just" fontAlgn="base">
                        <a:lnSpc>
                          <a:spcPts val="1800"/>
                        </a:lnSpc>
                        <a:spcAft>
                          <a:spcPts val="0"/>
                        </a:spcAft>
                      </a:pPr>
                      <a:r>
                        <a:rPr lang="vi-VN" sz="2000" dirty="0" smtClean="0">
                          <a:effectLst/>
                          <a:latin typeface="Times New Roman" panose="02020603050405020304" pitchFamily="18" charset="0"/>
                          <a:cs typeface="Times New Roman" panose="02020603050405020304" pitchFamily="18" charset="0"/>
                        </a:rPr>
                        <a:t>N</a:t>
                      </a:r>
                      <a:r>
                        <a:rPr lang="en-US" sz="2000" dirty="0" err="1">
                          <a:effectLst/>
                          <a:latin typeface="Times New Roman" panose="02020603050405020304" pitchFamily="18" charset="0"/>
                          <a:cs typeface="Times New Roman" panose="02020603050405020304" pitchFamily="18" charset="0"/>
                        </a:rPr>
                        <a:t>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chịu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phim</a:t>
                      </a:r>
                      <a:r>
                        <a:rPr lang="vi-VN" sz="2000" dirty="0">
                          <a:effectLst/>
                          <a:latin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p>
                  </a:txBody>
                  <a:tcPr marL="38495" marR="38495" marT="0" marB="0"/>
                </a:tc>
                <a:extLst>
                  <a:ext uri="{0D108BD9-81ED-4DB2-BD59-A6C34878D82A}">
                    <a16:rowId xmlns:a16="http://schemas.microsoft.com/office/drawing/2014/main" xmlns="" val="1601175179"/>
                  </a:ext>
                </a:extLst>
              </a:tr>
              <a:tr h="397395">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Họa</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sĩ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vi-VN" sz="2000" dirty="0">
                          <a:effectLst/>
                          <a:latin typeface="Times New Roman" panose="02020603050405020304" pitchFamily="18" charset="0"/>
                          <a:cs typeface="Times New Roman" panose="02020603050405020304" pitchFamily="18" charset="0"/>
                        </a:rPr>
                        <a:t>C</a:t>
                      </a:r>
                      <a:r>
                        <a:rPr lang="en-US" sz="2000" dirty="0" err="1">
                          <a:effectLst/>
                          <a:latin typeface="Times New Roman" panose="02020603050405020304" pitchFamily="18" charset="0"/>
                          <a:cs typeface="Times New Roman" panose="02020603050405020304" pitchFamily="18" charset="0"/>
                        </a:rPr>
                        <a:t>hịu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khấu</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3783563741"/>
                  </a:ext>
                </a:extLst>
              </a:tr>
              <a:tr h="405931">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Nhạc</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sĩ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vi-VN" sz="2000" dirty="0">
                          <a:effectLst/>
                          <a:latin typeface="Times New Roman" panose="02020603050405020304" pitchFamily="18" charset="0"/>
                          <a:cs typeface="Times New Roman" panose="02020603050405020304" pitchFamily="18" charset="0"/>
                        </a:rPr>
                        <a:t>S</a:t>
                      </a:r>
                      <a:r>
                        <a:rPr lang="en-US" sz="2000" dirty="0" err="1">
                          <a:effectLst/>
                          <a:latin typeface="Times New Roman" panose="02020603050405020304" pitchFamily="18" charset="0"/>
                          <a:cs typeface="Times New Roman" panose="02020603050405020304" pitchFamily="18" charset="0"/>
                        </a:rPr>
                        <a:t>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vở</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p>
                  </a:txBody>
                  <a:tcPr marL="38495" marR="38495" marT="0" marB="0"/>
                </a:tc>
                <a:extLst>
                  <a:ext uri="{0D108BD9-81ED-4DB2-BD59-A6C34878D82A}">
                    <a16:rowId xmlns:a16="http://schemas.microsoft.com/office/drawing/2014/main" xmlns="" val="1307587945"/>
                  </a:ext>
                </a:extLst>
              </a:tr>
              <a:tr h="443742">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Thiết</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kế</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ánh</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sáng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vi-VN" sz="2000" dirty="0">
                          <a:effectLst/>
                          <a:latin typeface="Times New Roman" panose="02020603050405020304" pitchFamily="18" charset="0"/>
                          <a:cs typeface="Times New Roman" panose="02020603050405020304" pitchFamily="18" charset="0"/>
                        </a:rPr>
                        <a:t>C</a:t>
                      </a:r>
                      <a:r>
                        <a:rPr lang="en-US" sz="2000" dirty="0" err="1">
                          <a:effectLst/>
                          <a:latin typeface="Times New Roman" panose="02020603050405020304" pitchFamily="18" charset="0"/>
                          <a:cs typeface="Times New Roman" panose="02020603050405020304" pitchFamily="18" charset="0"/>
                        </a:rPr>
                        <a:t>hịu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kế</a:t>
                      </a:r>
                      <a:r>
                        <a:rPr lang="en-US" sz="20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ánh sáng </a:t>
                      </a:r>
                      <a:r>
                        <a:rPr lang="en-US" sz="2000" dirty="0" err="1">
                          <a:effectLst/>
                          <a:latin typeface="Times New Roman" panose="02020603050405020304" pitchFamily="18" charset="0"/>
                          <a:cs typeface="Times New Roman" panose="02020603050405020304" pitchFamily="18" charset="0"/>
                        </a:rPr>
                        <a:t>sân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khấu</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3616320100"/>
                  </a:ext>
                </a:extLst>
              </a:tr>
              <a:tr h="614411">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Biên</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đạo</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múa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hằng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lịch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quay </a:t>
                      </a:r>
                      <a:r>
                        <a:rPr lang="en-US" sz="2000" dirty="0" err="1">
                          <a:effectLst/>
                          <a:latin typeface="Times New Roman" panose="02020603050405020304" pitchFamily="18" charset="0"/>
                          <a:cs typeface="Times New Roman" panose="02020603050405020304" pitchFamily="18" charset="0"/>
                        </a:rPr>
                        <a:t>phim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kịch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3605919503"/>
                  </a:ext>
                </a:extLst>
              </a:tr>
              <a:tr h="648545">
                <a:tc>
                  <a:txBody>
                    <a:bodyPr/>
                    <a:lstStyle/>
                    <a:p>
                      <a:pPr>
                        <a:spcAft>
                          <a:spcPts val="750"/>
                        </a:spcAft>
                      </a:pPr>
                      <a:r>
                        <a:rPr lang="en-US" sz="2000" spc="-25">
                          <a:effectLst/>
                          <a:latin typeface="Times New Roman" panose="02020603050405020304" pitchFamily="18" charset="0"/>
                          <a:cs typeface="Times New Roman" panose="02020603050405020304" pitchFamily="18" charset="0"/>
                        </a:rPr>
                        <a:t>Trợ lí đạo diễn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en-US" sz="2000">
                          <a:effectLst/>
                          <a:latin typeface="Times New Roman" panose="02020603050405020304" pitchFamily="18" charset="0"/>
                          <a:cs typeface="Times New Roman" panose="02020603050405020304" pitchFamily="18" charset="0"/>
                        </a:rPr>
                        <a:t>Người sát cánh bên cạnh Đạo diễn trong 1 thời gian dài để phục vụ cũng như đôn đốc tiến độ làm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3143001227"/>
                  </a:ext>
                </a:extLst>
              </a:tr>
              <a:tr h="397395">
                <a:tc>
                  <a:txBody>
                    <a:bodyPr/>
                    <a:lstStyle/>
                    <a:p>
                      <a:pPr>
                        <a:spcAft>
                          <a:spcPts val="750"/>
                        </a:spcAft>
                      </a:pPr>
                      <a:r>
                        <a:rPr lang="en-US" sz="2000" spc="-25">
                          <a:effectLst/>
                          <a:latin typeface="Times New Roman" panose="02020603050405020304" pitchFamily="18" charset="0"/>
                          <a:cs typeface="Times New Roman" panose="02020603050405020304" pitchFamily="18" charset="0"/>
                        </a:rPr>
                        <a:t>Truyền thông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Quảng</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bá</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tác</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phẩm</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đến</a:t>
                      </a:r>
                      <a:r>
                        <a:rPr lang="en-US" sz="2000" spc="-25" dirty="0">
                          <a:effectLst/>
                          <a:latin typeface="Times New Roman" panose="02020603050405020304" pitchFamily="18" charset="0"/>
                          <a:cs typeface="Times New Roman" panose="02020603050405020304" pitchFamily="18" charset="0"/>
                        </a:rPr>
                        <a:t> </a:t>
                      </a:r>
                      <a:r>
                        <a:rPr lang="en-US" sz="2000" spc="-25" dirty="0" err="1" smtClean="0">
                          <a:effectLst/>
                          <a:latin typeface="Times New Roman" panose="02020603050405020304" pitchFamily="18" charset="0"/>
                          <a:cs typeface="Times New Roman" panose="02020603050405020304" pitchFamily="18" charset="0"/>
                        </a:rPr>
                        <a:t>công</a:t>
                      </a:r>
                      <a:r>
                        <a:rPr lang="en-US" sz="2000" spc="-25" dirty="0" smtClean="0">
                          <a:effectLst/>
                          <a:latin typeface="Times New Roman" panose="02020603050405020304" pitchFamily="18" charset="0"/>
                          <a:cs typeface="Times New Roman" panose="02020603050405020304" pitchFamily="18" charset="0"/>
                        </a:rPr>
                        <a:t> </a:t>
                      </a:r>
                      <a:r>
                        <a:rPr lang="en-US" sz="2000" spc="-25" dirty="0" err="1" smtClean="0">
                          <a:effectLst/>
                          <a:latin typeface="Times New Roman" panose="02020603050405020304" pitchFamily="18" charset="0"/>
                          <a:cs typeface="Times New Roman" panose="02020603050405020304" pitchFamily="18" charset="0"/>
                        </a:rPr>
                        <a:t>chúng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254245944"/>
                  </a:ext>
                </a:extLst>
              </a:tr>
              <a:tr h="319419">
                <a:tc>
                  <a:txBody>
                    <a:bodyPr/>
                    <a:lstStyle/>
                    <a:p>
                      <a:pPr>
                        <a:spcAft>
                          <a:spcPts val="750"/>
                        </a:spcAft>
                      </a:pPr>
                      <a:r>
                        <a:rPr lang="en-US" sz="2000" spc="-25">
                          <a:effectLst/>
                          <a:latin typeface="Times New Roman" panose="02020603050405020304" pitchFamily="18" charset="0"/>
                          <a:cs typeface="Times New Roman" panose="02020603050405020304" pitchFamily="18" charset="0"/>
                        </a:rPr>
                        <a:t>Chỉ đạo thực hiện chương trình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en-US" sz="2000" dirty="0" err="1">
                          <a:effectLst/>
                          <a:latin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chịu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chung</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290228695"/>
                  </a:ext>
                </a:extLst>
              </a:tr>
              <a:tr h="657079">
                <a:tc>
                  <a:txBody>
                    <a:bodyPr/>
                    <a:lstStyle/>
                    <a:p>
                      <a:pPr>
                        <a:spcAft>
                          <a:spcPts val="750"/>
                        </a:spcAft>
                      </a:pPr>
                      <a:r>
                        <a:rPr lang="en-US" sz="2000" spc="-25">
                          <a:effectLst/>
                          <a:latin typeface="Times New Roman" panose="02020603050405020304" pitchFamily="18" charset="0"/>
                          <a:cs typeface="Times New Roman" panose="02020603050405020304" pitchFamily="18" charset="0"/>
                        </a:rPr>
                        <a:t>Âm thanh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en-US" sz="2000" dirty="0" err="1">
                          <a:effectLst/>
                          <a:latin typeface="Times New Roman" panose="02020603050405020304" pitchFamily="18" charset="0"/>
                          <a:cs typeface="Times New Roman" panose="02020603050405020304" pitchFamily="18" charset="0"/>
                        </a:rPr>
                        <a:t>C</a:t>
                      </a:r>
                      <a:r>
                        <a:rPr lang="en-US" sz="2000" dirty="0" err="1" smtClean="0">
                          <a:effectLst/>
                          <a:latin typeface="Times New Roman" panose="02020603050405020304" pitchFamily="18" charset="0"/>
                          <a:cs typeface="Times New Roman" panose="02020603050405020304" pitchFamily="18" charset="0"/>
                        </a:rPr>
                        <a:t>hịu</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giải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1539108051"/>
                  </a:ext>
                </a:extLst>
              </a:tr>
              <a:tr h="397395">
                <a:tc>
                  <a:txBody>
                    <a:bodyPr/>
                    <a:lstStyle/>
                    <a:p>
                      <a:pPr>
                        <a:spcAft>
                          <a:spcPts val="750"/>
                        </a:spcAft>
                      </a:pPr>
                      <a:r>
                        <a:rPr lang="en-US" sz="2000" spc="-25">
                          <a:effectLst/>
                          <a:latin typeface="Times New Roman" panose="02020603050405020304" pitchFamily="18" charset="0"/>
                          <a:cs typeface="Times New Roman" panose="02020603050405020304" pitchFamily="18" charset="0"/>
                        </a:rPr>
                        <a:t>Ánh sáng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en-US" sz="2000">
                          <a:effectLst/>
                          <a:latin typeface="Times New Roman" panose="02020603050405020304" pitchFamily="18" charset="0"/>
                          <a:cs typeface="Times New Roman" panose="02020603050405020304" pitchFamily="18" charset="0"/>
                        </a:rPr>
                        <a:t>Người chịu trách nhiệm về giàn đèn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2971430134"/>
                  </a:ext>
                </a:extLst>
              </a:tr>
              <a:tr h="794790">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Chỉ</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huy</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buổi</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biểu</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tc>
                  <a:txBody>
                    <a:bodyPr/>
                    <a:lstStyle/>
                    <a:p>
                      <a:pPr>
                        <a:spcAft>
                          <a:spcPts val="750"/>
                        </a:spcAft>
                      </a:pPr>
                      <a:r>
                        <a:rPr lang="en-US" sz="2000" spc="-25" dirty="0" err="1">
                          <a:effectLst/>
                          <a:latin typeface="Times New Roman" panose="02020603050405020304" pitchFamily="18" charset="0"/>
                          <a:cs typeface="Times New Roman" panose="02020603050405020304" pitchFamily="18" charset="0"/>
                        </a:rPr>
                        <a:t>Chịu</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trách</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nhiệm</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điều</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hành</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buổi</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biểu</a:t>
                      </a:r>
                      <a:r>
                        <a:rPr lang="en-US" sz="2000" spc="-25" dirty="0">
                          <a:effectLst/>
                          <a:latin typeface="Times New Roman" panose="02020603050405020304" pitchFamily="18" charset="0"/>
                          <a:cs typeface="Times New Roman" panose="02020603050405020304" pitchFamily="18" charset="0"/>
                        </a:rPr>
                        <a:t> </a:t>
                      </a:r>
                      <a:r>
                        <a:rPr lang="en-US" sz="2000" spc="-25" dirty="0" err="1">
                          <a:effectLst/>
                          <a:latin typeface="Times New Roman" panose="02020603050405020304" pitchFamily="18" charset="0"/>
                          <a:cs typeface="Times New Roman" panose="02020603050405020304" pitchFamily="18" charset="0"/>
                        </a:rPr>
                        <a:t>diễn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95" marR="38495" marT="0" marB="0"/>
                </a:tc>
                <a:extLst>
                  <a:ext uri="{0D108BD9-81ED-4DB2-BD59-A6C34878D82A}">
                    <a16:rowId xmlns:a16="http://schemas.microsoft.com/office/drawing/2014/main" xmlns="" val="233894206"/>
                  </a:ext>
                </a:extLst>
              </a:tr>
            </a:tbl>
          </a:graphicData>
        </a:graphic>
      </p:graphicFrame>
    </p:spTree>
    <p:extLst>
      <p:ext uri="{BB962C8B-B14F-4D97-AF65-F5344CB8AC3E}">
        <p14:creationId xmlns:p14="http://schemas.microsoft.com/office/powerpoint/2010/main" val="4266188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460" y="471340"/>
            <a:ext cx="9464511" cy="3970318"/>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Tác động của các thành phần tham gia khác nhau trong vở diễn đến kịch bản sân khấu</a:t>
            </a:r>
            <a:r>
              <a:rPr lang="vi-VN" sz="2800" i="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múa</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góp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ê – </a:t>
            </a:r>
            <a:r>
              <a:rPr lang="en-US" sz="2800" i="1" dirty="0" err="1">
                <a:latin typeface="Times New Roman" panose="02020603050405020304" pitchFamily="18" charset="0"/>
                <a:cs typeface="Times New Roman" panose="02020603050405020304" pitchFamily="18" charset="0"/>
              </a:rPr>
              <a:t>kíp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4418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5516" y="1196536"/>
            <a:ext cx="9943381" cy="831125"/>
          </a:xfrm>
          <a:prstGeom prst="rect">
            <a:avLst/>
          </a:prstGeom>
        </p:spPr>
        <p:txBody>
          <a:bodyPr wrap="square">
            <a:spAutoFit/>
          </a:bodyPr>
          <a:lstStyle/>
          <a:p>
            <a:pPr lvl="0" algn="r">
              <a:lnSpc>
                <a:spcPct val="120000"/>
              </a:lnSpc>
              <a:spcBef>
                <a:spcPts val="1000"/>
              </a:spcBef>
              <a:buClr>
                <a:srgbClr val="B80E0F"/>
              </a:buClr>
              <a:buSzPct val="160000"/>
            </a:pPr>
            <a:r>
              <a:rPr lang="en-US" sz="4400" b="1" cap="all" dirty="0" err="1" smtClean="0">
                <a:solidFill>
                  <a:prstClr val="black"/>
                </a:solidFill>
                <a:latin typeface="Times New Roman" panose="02020603050405020304" pitchFamily="18" charset="0"/>
                <a:cs typeface="Times New Roman" panose="02020603050405020304" pitchFamily="18" charset="0"/>
              </a:rPr>
              <a:t>MụC</a:t>
            </a:r>
            <a:r>
              <a:rPr lang="en-US" sz="4400" b="1" cap="all" dirty="0" smtClean="0">
                <a:solidFill>
                  <a:prstClr val="black"/>
                </a:solidFill>
                <a:latin typeface="Times New Roman" panose="02020603050405020304" pitchFamily="18" charset="0"/>
                <a:cs typeface="Times New Roman" panose="02020603050405020304" pitchFamily="18" charset="0"/>
              </a:rPr>
              <a:t> 1: </a:t>
            </a:r>
            <a:r>
              <a:rPr lang="en-US" sz="4400" b="1" cap="all" dirty="0" err="1" smtClean="0">
                <a:solidFill>
                  <a:prstClr val="black"/>
                </a:solidFill>
                <a:latin typeface="Times New Roman" panose="02020603050405020304" pitchFamily="18" charset="0"/>
                <a:cs typeface="Times New Roman" panose="02020603050405020304" pitchFamily="18" charset="0"/>
              </a:rPr>
              <a:t>Đọc</a:t>
            </a:r>
            <a:r>
              <a:rPr lang="en-US" sz="4400" b="1" cap="all" dirty="0" smtClean="0">
                <a:solidFill>
                  <a:prstClr val="black"/>
                </a:solidFill>
                <a:latin typeface="Times New Roman" panose="02020603050405020304" pitchFamily="18" charset="0"/>
                <a:cs typeface="Times New Roman" panose="02020603050405020304" pitchFamily="18" charset="0"/>
              </a:rPr>
              <a:t> </a:t>
            </a:r>
            <a:r>
              <a:rPr lang="en-US" sz="4400" b="1" cap="all" dirty="0" err="1" smtClean="0">
                <a:solidFill>
                  <a:prstClr val="black"/>
                </a:solidFill>
                <a:latin typeface="Times New Roman" panose="02020603050405020304" pitchFamily="18" charset="0"/>
                <a:cs typeface="Times New Roman" panose="02020603050405020304" pitchFamily="18" charset="0"/>
              </a:rPr>
              <a:t>kịch</a:t>
            </a:r>
            <a:r>
              <a:rPr lang="en-US" sz="4400" b="1" cap="all" dirty="0" smtClean="0">
                <a:solidFill>
                  <a:prstClr val="black"/>
                </a:solidFill>
                <a:latin typeface="Times New Roman" panose="02020603050405020304" pitchFamily="18" charset="0"/>
                <a:cs typeface="Times New Roman" panose="02020603050405020304" pitchFamily="18" charset="0"/>
              </a:rPr>
              <a:t> </a:t>
            </a:r>
            <a:r>
              <a:rPr lang="en-US" sz="4400" b="1" cap="all" dirty="0" err="1" smtClean="0">
                <a:solidFill>
                  <a:prstClr val="black"/>
                </a:solidFill>
                <a:latin typeface="Times New Roman" panose="02020603050405020304" pitchFamily="18" charset="0"/>
                <a:cs typeface="Times New Roman" panose="02020603050405020304" pitchFamily="18" charset="0"/>
              </a:rPr>
              <a:t>bản</a:t>
            </a:r>
            <a:r>
              <a:rPr lang="en-US" sz="4400" b="1" cap="all" dirty="0" smtClean="0">
                <a:solidFill>
                  <a:prstClr val="black"/>
                </a:solidFill>
                <a:latin typeface="Times New Roman" panose="02020603050405020304" pitchFamily="18" charset="0"/>
                <a:cs typeface="Times New Roman" panose="02020603050405020304" pitchFamily="18" charset="0"/>
              </a:rPr>
              <a:t> </a:t>
            </a:r>
            <a:r>
              <a:rPr lang="en-US" sz="4400" b="1" cap="all" dirty="0" err="1" smtClean="0">
                <a:solidFill>
                  <a:prstClr val="black"/>
                </a:solidFill>
                <a:latin typeface="Times New Roman" panose="02020603050405020304" pitchFamily="18" charset="0"/>
                <a:cs typeface="Times New Roman" panose="02020603050405020304" pitchFamily="18" charset="0"/>
              </a:rPr>
              <a:t>sân</a:t>
            </a:r>
            <a:r>
              <a:rPr lang="en-US" sz="4400" b="1" cap="all" dirty="0" smtClean="0">
                <a:solidFill>
                  <a:prstClr val="black"/>
                </a:solidFill>
                <a:latin typeface="Times New Roman" panose="02020603050405020304" pitchFamily="18" charset="0"/>
                <a:cs typeface="Times New Roman" panose="02020603050405020304" pitchFamily="18" charset="0"/>
              </a:rPr>
              <a:t> </a:t>
            </a:r>
            <a:r>
              <a:rPr lang="en-US" sz="4400" b="1" cap="all" dirty="0" err="1" smtClean="0">
                <a:solidFill>
                  <a:prstClr val="black"/>
                </a:solidFill>
                <a:latin typeface="Times New Roman" panose="02020603050405020304" pitchFamily="18" charset="0"/>
                <a:cs typeface="Times New Roman" panose="02020603050405020304" pitchFamily="18" charset="0"/>
              </a:rPr>
              <a:t>khấu</a:t>
            </a:r>
            <a:endParaRPr lang="en-US" sz="4400" cap="all" dirty="0">
              <a:solidFill>
                <a:prstClr val="black"/>
              </a:solidFill>
            </a:endParaRPr>
          </a:p>
        </p:txBody>
      </p:sp>
    </p:spTree>
    <p:extLst>
      <p:ext uri="{BB962C8B-B14F-4D97-AF65-F5344CB8AC3E}">
        <p14:creationId xmlns:p14="http://schemas.microsoft.com/office/powerpoint/2010/main" val="949698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1240221" y="809297"/>
            <a:ext cx="9701048" cy="4918841"/>
          </a:xfrm>
          <a:prstGeom prst="doubleWave">
            <a:avLst>
              <a:gd name="adj1" fmla="val 6250"/>
              <a:gd name="adj2" fmla="val 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Nêu</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nhằm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lvl="0"/>
            <a:r>
              <a:rPr lang="en-US" sz="2800" i="1" dirty="0" smtClean="0">
                <a:latin typeface="Times New Roman" panose="02020603050405020304" pitchFamily="18" charset="0"/>
                <a:cs typeface="Times New Roman" panose="02020603050405020304" pitchFamily="18" charset="0"/>
              </a:rPr>
              <a:t>- 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lvl="0"/>
            <a:r>
              <a:rPr lang="en-US" sz="2800" i="1" dirty="0" smtClean="0">
                <a:latin typeface="Times New Roman" panose="02020603050405020304" pitchFamily="18" charset="0"/>
                <a:cs typeface="Times New Roman" panose="02020603050405020304" pitchFamily="18" charset="0"/>
              </a:rPr>
              <a:t>- 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324303" y="367862"/>
            <a:ext cx="8849711"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Thảo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luận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phút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023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ở Kịch Hồn Trương Ba, Da Hàng Thịt Nhà hát Kịch Việt Nam YouTube 01_00_15-01_00_26">
            <a:hlinkClick r:id="" action="ppaction://media"/>
            <a:extLst>
              <a:ext uri="{FF2B5EF4-FFF2-40B4-BE49-F238E27FC236}">
                <a16:creationId xmlns:a16="http://schemas.microsoft.com/office/drawing/2014/main" xmlns="" id="{6C1DB6F3-DC60-1DB2-FF01-0E9D356359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5305" y="0"/>
            <a:ext cx="9121390" cy="6841043"/>
          </a:xfrm>
          <a:prstGeom prst="rect">
            <a:avLst/>
          </a:prstGeom>
        </p:spPr>
      </p:pic>
    </p:spTree>
    <p:extLst>
      <p:ext uri="{BB962C8B-B14F-4D97-AF65-F5344CB8AC3E}">
        <p14:creationId xmlns:p14="http://schemas.microsoft.com/office/powerpoint/2010/main" val="360964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718" y="452487"/>
            <a:ext cx="10661715" cy="3970318"/>
          </a:xfrm>
          <a:prstGeom prst="rect">
            <a:avLst/>
          </a:prstGeom>
          <a:noFill/>
        </p:spPr>
        <p:txBody>
          <a:bodyPr wrap="square" rtlCol="0">
            <a:spAutoFit/>
          </a:bodyPr>
          <a:lstStyle/>
          <a:p>
            <a:pPr lvl="0"/>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87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250731" y="241738"/>
            <a:ext cx="9869214" cy="46981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err="1" smtClean="0">
                <a:latin typeface="Times New Roman" panose="02020603050405020304" pitchFamily="18" charset="0"/>
                <a:cs typeface="Times New Roman" panose="02020603050405020304" pitchFamily="18" charset="0"/>
              </a:rPr>
              <a:t>Vở</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nơi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giúp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3521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ở Kịch Hồn Trương Ba, Da Hàng Thịt Nhà hát Kịch Việt Nam YouTube 00_09_50-00_13_50">
            <a:hlinkClick r:id="" action="ppaction://media"/>
            <a:extLst>
              <a:ext uri="{FF2B5EF4-FFF2-40B4-BE49-F238E27FC236}">
                <a16:creationId xmlns:a16="http://schemas.microsoft.com/office/drawing/2014/main" xmlns="" id="{558017A8-B637-FBA3-2D90-4E3D010CC0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0642" y="0"/>
            <a:ext cx="9144000" cy="6858000"/>
          </a:xfrm>
          <a:prstGeom prst="rect">
            <a:avLst/>
          </a:prstGeom>
        </p:spPr>
      </p:pic>
    </p:spTree>
    <p:extLst>
      <p:ext uri="{BB962C8B-B14F-4D97-AF65-F5344CB8AC3E}">
        <p14:creationId xmlns:p14="http://schemas.microsoft.com/office/powerpoint/2010/main" val="249209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4656" y="263951"/>
            <a:ext cx="10003247" cy="2800767"/>
          </a:xfrm>
          <a:prstGeom prst="rect">
            <a:avLst/>
          </a:prstGeom>
          <a:noFill/>
        </p:spPr>
        <p:txBody>
          <a:bodyPr wrap="square" rtlCol="0">
            <a:spAutoFit/>
          </a:bodyPr>
          <a:lstStyle/>
          <a:p>
            <a:endParaRPr lang="en-US" dirty="0" smtClean="0"/>
          </a:p>
          <a:p>
            <a:endParaRPr lang="en-US" dirty="0"/>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3299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273269" y="1103586"/>
            <a:ext cx="11529848" cy="3647090"/>
          </a:xfrm>
          <a:prstGeom prst="wedgeEllipseCallout">
            <a:avLst>
              <a:gd name="adj1" fmla="val -25391"/>
              <a:gd name="adj2" fmla="val 743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sắp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điểm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vừa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vừa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51943" y="157656"/>
            <a:ext cx="683172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Thảo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luận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75861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ở Kịch Hồn Trương Ba, Da Hàng Thịt Nhà hát Kịch Việt Nam YouTube 00_33_15-00_34_10">
            <a:hlinkClick r:id="" action="ppaction://media"/>
            <a:extLst>
              <a:ext uri="{FF2B5EF4-FFF2-40B4-BE49-F238E27FC236}">
                <a16:creationId xmlns:a16="http://schemas.microsoft.com/office/drawing/2014/main" xmlns="" id="{725A1A30-3EBC-9D71-062A-F39061E516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9308" y="0"/>
            <a:ext cx="9144000" cy="6858000"/>
          </a:xfrm>
          <a:prstGeom prst="rect">
            <a:avLst/>
          </a:prstGeom>
        </p:spPr>
      </p:pic>
    </p:spTree>
    <p:extLst>
      <p:ext uri="{BB962C8B-B14F-4D97-AF65-F5344CB8AC3E}">
        <p14:creationId xmlns:p14="http://schemas.microsoft.com/office/powerpoint/2010/main" val="32952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51" y="556181"/>
            <a:ext cx="10237509" cy="3970318"/>
          </a:xfrm>
          <a:prstGeom prst="rect">
            <a:avLst/>
          </a:prstGeom>
          <a:noFill/>
        </p:spPr>
        <p:txBody>
          <a:bodyPr wrap="square" rtlCol="0">
            <a:spAutoFit/>
          </a:bodyPr>
          <a:lstStyle/>
          <a:p>
            <a:pPr lvl="0" algn="just"/>
            <a:endParaRPr lang="en-US" sz="2800" dirty="0" smtClean="0">
              <a:latin typeface="Times New Roman" panose="02020603050405020304" pitchFamily="18" charset="0"/>
              <a:cs typeface="Times New Roman" panose="02020603050405020304" pitchFamily="18" charset="0"/>
            </a:endParaRPr>
          </a:p>
          <a:p>
            <a:pPr lvl="0" algn="just"/>
            <a:endParaRPr lang="en-US" sz="2800" dirty="0">
              <a:latin typeface="Times New Roman" panose="02020603050405020304" pitchFamily="18" charset="0"/>
              <a:cs typeface="Times New Roman" panose="02020603050405020304" pitchFamily="18" charset="0"/>
            </a:endParaRPr>
          </a:p>
          <a:p>
            <a:pPr lvl="0" algn="just"/>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
            </a:r>
            <a:r>
              <a:rPr lang="en-US" sz="2800" dirty="0" err="1" smtClean="0">
                <a:latin typeface="Times New Roman" panose="02020603050405020304" pitchFamily="18" charset="0"/>
                <a:cs typeface="Times New Roman" panose="02020603050405020304" pitchFamily="18" charset="0"/>
              </a:rPr>
              <a:t>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0325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2055" y="630621"/>
            <a:ext cx="9890235" cy="1815882"/>
          </a:xfrm>
          <a:prstGeom prst="rect">
            <a:avLst/>
          </a:prstGeom>
          <a:noFill/>
        </p:spPr>
        <p:txBody>
          <a:bodyPr wrap="square" rtlCol="0">
            <a:spAutoFit/>
          </a:bodyPr>
          <a:lstStyle/>
          <a:p>
            <a:pPr lvl="0" algn="just"/>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187669" y="2638098"/>
            <a:ext cx="9701048" cy="1471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3502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195" y="31688"/>
            <a:ext cx="8534400" cy="5933612"/>
          </a:xfrm>
          <a:prstGeom prst="rect">
            <a:avLst/>
          </a:prstGeom>
          <a:noFill/>
        </p:spPr>
        <p:txBody>
          <a:bodyPr wrap="square" rtlCol="0">
            <a:sp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kumimoji="0" lang="en-US" sz="2400" b="1" i="0" u="none" strike="noStrike" kern="0" cap="none" spc="0" normalizeH="0" baseline="0" noProof="0" dirty="0" err="1" smtClean="0">
                <a:ln>
                  <a:noFill/>
                </a:ln>
                <a:solidFill>
                  <a:sysClr val="windowText" lastClr="000000"/>
                </a:solidFill>
                <a:effectLst/>
                <a:uLnTx/>
                <a:uFillTx/>
                <a:latin typeface="Times New Roman" pitchFamily="18" charset="0"/>
                <a:ea typeface="Times New Roman"/>
                <a:cs typeface="Times New Roman" pitchFamily="18" charset="0"/>
              </a:rPr>
              <a:t>I.Tìm</a:t>
            </a:r>
            <a:r>
              <a:rPr kumimoji="0" lang="en-US" sz="2400" b="1" i="0" u="none" strike="noStrike" kern="0" cap="none" spc="0" normalizeH="0" baseline="0" noProof="0" dirty="0" smtClean="0">
                <a:ln>
                  <a:noFill/>
                </a:ln>
                <a:solidFill>
                  <a:sysClr val="windowText" lastClr="000000"/>
                </a:solidFill>
                <a:effectLst/>
                <a:uLnTx/>
                <a:uFillTx/>
                <a:latin typeface="Times New Roman" pitchFamily="18" charset="0"/>
                <a:ea typeface="Times New Roman"/>
                <a:cs typeface="Times New Roman" pitchFamily="18" charset="0"/>
              </a:rPr>
              <a:t> </a:t>
            </a:r>
            <a:r>
              <a:rPr kumimoji="0" lang="en-US" sz="2400" b="1" i="0" u="none" strike="noStrike" kern="0" cap="none" spc="0" normalizeH="0" baseline="0" noProof="0" dirty="0" err="1" smtClean="0">
                <a:ln>
                  <a:noFill/>
                </a:ln>
                <a:solidFill>
                  <a:sysClr val="windowText" lastClr="000000"/>
                </a:solidFill>
                <a:effectLst/>
                <a:uLnTx/>
                <a:uFillTx/>
                <a:latin typeface="Times New Roman" pitchFamily="18" charset="0"/>
                <a:ea typeface="Times New Roman"/>
                <a:cs typeface="Times New Roman" pitchFamily="18" charset="0"/>
              </a:rPr>
              <a:t>hiểu</a:t>
            </a:r>
            <a:r>
              <a:rPr kumimoji="0" lang="en-US" sz="2400" b="1" i="0" u="none" strike="noStrike" kern="0" cap="none" spc="0" normalizeH="0" baseline="0" noProof="0" dirty="0" smtClean="0">
                <a:ln>
                  <a:noFill/>
                </a:ln>
                <a:solidFill>
                  <a:sysClr val="windowText" lastClr="000000"/>
                </a:solidFill>
                <a:effectLst/>
                <a:uLnTx/>
                <a:uFillTx/>
                <a:latin typeface="Times New Roman" pitchFamily="18" charset="0"/>
                <a:ea typeface="Times New Roman"/>
                <a:cs typeface="Times New Roman" pitchFamily="18" charset="0"/>
              </a:rPr>
              <a:t> </a:t>
            </a:r>
            <a:r>
              <a:rPr kumimoji="0" lang="en-US" sz="2400" b="1" i="0" u="none" strike="noStrike" kern="0" cap="none" spc="0" normalizeH="0" baseline="0" noProof="0" dirty="0" err="1" smtClean="0">
                <a:ln>
                  <a:noFill/>
                </a:ln>
                <a:solidFill>
                  <a:sysClr val="windowText" lastClr="000000"/>
                </a:solidFill>
                <a:effectLst/>
                <a:uLnTx/>
                <a:uFillTx/>
                <a:latin typeface="Times New Roman" pitchFamily="18" charset="0"/>
                <a:ea typeface="Times New Roman"/>
                <a:cs typeface="Times New Roman" pitchFamily="18" charset="0"/>
              </a:rPr>
              <a:t>chung</a:t>
            </a:r>
            <a:r>
              <a:rPr kumimoji="0" lang="en-US" sz="2400" b="1" i="0" u="none" strike="noStrike" kern="0" cap="none" spc="0" normalizeH="0" baseline="0" noProof="0" dirty="0" smtClean="0">
                <a:ln>
                  <a:noFill/>
                </a:ln>
                <a:solidFill>
                  <a:sysClr val="windowText" lastClr="000000"/>
                </a:solidFill>
                <a:effectLst/>
                <a:uLnTx/>
                <a:uFillTx/>
                <a:latin typeface="Times New Roman" pitchFamily="18" charset="0"/>
                <a:ea typeface="Times New Roman"/>
                <a:cs typeface="Times New Roman" pitchFamily="18" charset="0"/>
              </a:rPr>
              <a:t>.</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Calibri"/>
              <a:cs typeface="Times New Roman" pitchFamily="18" charset="0"/>
            </a:endParaRP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latin typeface="Times New Roman" pitchFamily="18" charset="0"/>
                <a:ea typeface="Times New Roman"/>
                <a:cs typeface="Times New Roman" pitchFamily="18" charset="0"/>
              </a:rPr>
              <a:t>1. </a:t>
            </a:r>
            <a:r>
              <a:rPr kumimoji="0" lang="en-US" sz="2400" b="1" i="0" u="none" strike="noStrike" kern="0" cap="none" spc="0" normalizeH="0" baseline="0" noProof="0" dirty="0" err="1" smtClean="0">
                <a:ln>
                  <a:noFill/>
                </a:ln>
                <a:solidFill>
                  <a:sysClr val="windowText" lastClr="000000"/>
                </a:solidFill>
                <a:effectLst/>
                <a:uLnTx/>
                <a:uFillTx/>
                <a:latin typeface="Times New Roman" pitchFamily="18" charset="0"/>
                <a:ea typeface="Times New Roman"/>
                <a:cs typeface="Times New Roman" pitchFamily="18" charset="0"/>
              </a:rPr>
              <a:t>Tác</a:t>
            </a:r>
            <a:r>
              <a:rPr kumimoji="0" lang="en-US" sz="2400" b="1" i="0" u="none" strike="noStrike" kern="0" cap="none" spc="0" normalizeH="0" baseline="0" noProof="0" dirty="0" smtClean="0">
                <a:ln>
                  <a:noFill/>
                </a:ln>
                <a:solidFill>
                  <a:sysClr val="windowText" lastClr="000000"/>
                </a:solidFill>
                <a:effectLst/>
                <a:uLnTx/>
                <a:uFillTx/>
                <a:latin typeface="Times New Roman" pitchFamily="18" charset="0"/>
                <a:ea typeface="Times New Roman"/>
                <a:cs typeface="Times New Roman" pitchFamily="18" charset="0"/>
              </a:rPr>
              <a:t> </a:t>
            </a:r>
            <a:r>
              <a:rPr kumimoji="0" lang="en-US" sz="2400" b="1" i="0" u="none" strike="noStrike" kern="0" cap="none" spc="0" normalizeH="0" baseline="0" noProof="0" dirty="0" err="1" smtClean="0">
                <a:ln>
                  <a:noFill/>
                </a:ln>
                <a:solidFill>
                  <a:sysClr val="windowText" lastClr="000000"/>
                </a:solidFill>
                <a:effectLst/>
                <a:uLnTx/>
                <a:uFillTx/>
                <a:latin typeface="Times New Roman" pitchFamily="18" charset="0"/>
                <a:ea typeface="Times New Roman"/>
                <a:cs typeface="Times New Roman" pitchFamily="18" charset="0"/>
              </a:rPr>
              <a:t>giả</a:t>
            </a:r>
            <a:r>
              <a:rPr kumimoji="0" lang="en-US" sz="2400" b="1" i="0" u="none" strike="noStrike" kern="0" cap="none" spc="0" normalizeH="0" baseline="0" noProof="0" dirty="0" smtClean="0">
                <a:ln>
                  <a:noFill/>
                </a:ln>
                <a:solidFill>
                  <a:sysClr val="windowText" lastClr="000000"/>
                </a:solidFill>
                <a:effectLst/>
                <a:uLnTx/>
                <a:uFillTx/>
                <a:latin typeface="Times New Roman" pitchFamily="18" charset="0"/>
                <a:ea typeface="Times New Roman"/>
                <a:cs typeface="Times New Roman" pitchFamily="18" charset="0"/>
              </a:rPr>
              <a:t>:</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Calibri"/>
              <a:cs typeface="Times New Roman" pitchFamily="18" charset="0"/>
            </a:endParaRP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Lưu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Quang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Vũ</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(1948 – 1988)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là</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hiện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tượng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đặc</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biệt</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của</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sân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khấu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kịch</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trường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những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năm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tám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mươi</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của</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thế</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kỉ</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XX</a:t>
            </a: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Viết</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gần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50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vở</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kịch</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Trong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đó</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có</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nhiều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vở</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kịch</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gây</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được</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tiếng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vang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lớn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Và</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để</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lại</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dấu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ấn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sâu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đậm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trong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lòng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công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chúng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Calibri"/>
              <a:cs typeface="Times New Roman" pitchFamily="18" charset="0"/>
            </a:endParaRP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Kịch</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của</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Lưu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Quang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Vũ</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thể</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hiện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nhiều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cách</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tân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độc</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đáo</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quan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tâm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thể</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hiện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xung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đột</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trong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cách</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sống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và</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quan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niệm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sống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bày</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tỏ</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khát</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vọng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hoàn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thiện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nhân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cách</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con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người</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Calibri"/>
              <a:cs typeface="Times New Roman" pitchFamily="18" charset="0"/>
            </a:endParaRP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Ông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được</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tặng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giải</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thưởng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Hồ</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Chí</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Minh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về</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nghệ</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thuật</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sân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khấu</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Calibri"/>
                <a:cs typeface="Times New Roman" pitchFamily="18" charset="0"/>
              </a:rPr>
              <a:t>năm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Calibri"/>
                <a:cs typeface="Times New Roman" pitchFamily="18" charset="0"/>
              </a:rPr>
              <a:t> 2000.</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Calibri"/>
              <a:cs typeface="Times New Roman" pitchFamily="18" charset="0"/>
            </a:endParaRPr>
          </a:p>
          <a:p>
            <a:pPr marL="0" marR="0" lvl="0" indent="0" algn="just" defTabSz="914400" eaLnBrk="1" fontAlgn="auto" latinLnBrk="0" hangingPunct="1">
              <a:lnSpc>
                <a:spcPct val="115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pic>
        <p:nvPicPr>
          <p:cNvPr id="1026" name="Picture 2" descr="Đúng, đây là vở kịch của Lưu Quang Vũ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317" y="112143"/>
            <a:ext cx="2924355" cy="534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3503" y="2081048"/>
            <a:ext cx="7514897" cy="2364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khấu</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75641" y="504497"/>
            <a:ext cx="54864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hảo</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5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35323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ở Kịch Hồn Trương Ba, Da Hàng Thịt Nhà hát Kịch Việt Nam YouTube 01_40_00-01_41_12">
            <a:hlinkClick r:id="" action="ppaction://media"/>
            <a:extLst>
              <a:ext uri="{FF2B5EF4-FFF2-40B4-BE49-F238E27FC236}">
                <a16:creationId xmlns:a16="http://schemas.microsoft.com/office/drawing/2014/main" xmlns="" id="{6024DA11-2025-EA3C-D2B6-EDC0554C09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3999" cy="6858000"/>
          </a:xfrm>
          <a:prstGeom prst="rect">
            <a:avLst/>
          </a:prstGeom>
        </p:spPr>
      </p:pic>
    </p:spTree>
    <p:extLst>
      <p:ext uri="{BB962C8B-B14F-4D97-AF65-F5344CB8AC3E}">
        <p14:creationId xmlns:p14="http://schemas.microsoft.com/office/powerpoint/2010/main" val="141842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641" y="329938"/>
            <a:ext cx="8578392" cy="3077766"/>
          </a:xfrm>
          <a:prstGeom prst="rect">
            <a:avLst/>
          </a:prstGeom>
          <a:noFill/>
        </p:spPr>
        <p:txBody>
          <a:bodyPr wrap="square" rtlCol="0">
            <a:spAutoFit/>
          </a:bodyPr>
          <a:lstStyle/>
          <a:p>
            <a:r>
              <a:rPr lang="en-US" dirty="0"/>
              <a:t> </a:t>
            </a:r>
          </a:p>
          <a:p>
            <a:endParaRPr lang="en-US" dirty="0" smtClean="0"/>
          </a:p>
          <a:p>
            <a:endParaRPr lang="en-US" dirty="0"/>
          </a:p>
          <a:p>
            <a:pPr algn="just"/>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1095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81352" y="1040524"/>
            <a:ext cx="7893269" cy="32476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232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ở Kịch Hồn Trương Ba, Da Hàng Thịt Nhà hát Kịch Việt Nam YouTube 01_51_20-01_51_59">
            <a:hlinkClick r:id="" action="ppaction://media"/>
            <a:extLst>
              <a:ext uri="{FF2B5EF4-FFF2-40B4-BE49-F238E27FC236}">
                <a16:creationId xmlns:a16="http://schemas.microsoft.com/office/drawing/2014/main" xmlns="" id="{D02DFBC7-FB65-E21C-AAC9-24DE064AD8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7072" y="0"/>
            <a:ext cx="9157855" cy="6868391"/>
          </a:xfrm>
          <a:prstGeom prst="rect">
            <a:avLst/>
          </a:prstGeom>
        </p:spPr>
      </p:pic>
    </p:spTree>
    <p:extLst>
      <p:ext uri="{BB962C8B-B14F-4D97-AF65-F5344CB8AC3E}">
        <p14:creationId xmlns:p14="http://schemas.microsoft.com/office/powerpoint/2010/main" val="21917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5996" y="405353"/>
            <a:ext cx="8974317"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4493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9214" y="1082566"/>
            <a:ext cx="7588469" cy="3016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20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gũi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143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ở Kịch Hồn Trương Ba, Da Hàng Thịt Nhà hát Kịch Việt Nam YouTube 01_44_00-01_46_05">
            <a:hlinkClick r:id="" action="ppaction://media"/>
            <a:extLst>
              <a:ext uri="{FF2B5EF4-FFF2-40B4-BE49-F238E27FC236}">
                <a16:creationId xmlns:a16="http://schemas.microsoft.com/office/drawing/2014/main" xmlns="" id="{7E75B30D-C056-30DD-3CF8-9FC5BCA964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39849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2680" y="593889"/>
            <a:ext cx="10011266" cy="3508653"/>
          </a:xfrm>
          <a:prstGeom prst="rect">
            <a:avLst/>
          </a:prstGeom>
          <a:noFill/>
        </p:spPr>
        <p:txBody>
          <a:bodyPr wrap="square" rtlCol="0">
            <a:spAutoFit/>
          </a:bodyPr>
          <a:lstStyle/>
          <a:p>
            <a:endParaRPr lang="en-US" dirty="0" smtClean="0"/>
          </a:p>
          <a:p>
            <a:endParaRPr lang="en-US" dirty="0"/>
          </a:p>
          <a:p>
            <a:endParaRPr lang="en-US" dirty="0" smtClean="0"/>
          </a:p>
          <a:p>
            <a:pPr algn="just"/>
            <a:r>
              <a:rPr lang="en-US" sz="2800" dirty="0" err="1" smtClean="0">
                <a:latin typeface="Times New Roman" panose="02020603050405020304" pitchFamily="18" charset="0"/>
                <a:cs typeface="Times New Roman" panose="02020603050405020304" pitchFamily="18" charset="0"/>
              </a:rPr>
              <a:t>Vở</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dirty="0" smtClean="0"/>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84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0428" y="515007"/>
            <a:ext cx="713652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hảo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luận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7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a:t>
            </a:r>
          </a:p>
        </p:txBody>
      </p:sp>
      <p:sp>
        <p:nvSpPr>
          <p:cNvPr id="3" name="Vertical Scroll 2"/>
          <p:cNvSpPr/>
          <p:nvPr/>
        </p:nvSpPr>
        <p:spPr>
          <a:xfrm>
            <a:off x="2806262" y="1345324"/>
            <a:ext cx="6474372" cy="4225159"/>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chemeClr val="tx1"/>
                </a:solidFill>
                <a:latin typeface="Times New Roman" panose="02020603050405020304" pitchFamily="18" charset="0"/>
                <a:cs typeface="Times New Roman" panose="02020603050405020304" pitchFamily="18" charset="0"/>
              </a:rPr>
              <a:t>Kể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những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phẩm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phẩm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khấu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Việc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chương</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675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4800"/>
            <a:ext cx="11145328" cy="4967514"/>
          </a:xfrm>
          <a:prstGeom prst="rect">
            <a:avLst/>
          </a:prstGeom>
          <a:noFill/>
        </p:spPr>
        <p:txBody>
          <a:bodyPr wrap="square" rtlCol="0">
            <a:spAutoFit/>
          </a:bodyPr>
          <a:lstStyle/>
          <a:p>
            <a:pPr lvl="0" algn="just">
              <a:lnSpc>
                <a:spcPct val="115000"/>
              </a:lnSpc>
            </a:pPr>
            <a:r>
              <a:rPr lang="en-US" sz="2400" b="1" dirty="0">
                <a:solidFill>
                  <a:prstClr val="black"/>
                </a:solidFill>
                <a:latin typeface="Times New Roman" pitchFamily="18" charset="0"/>
                <a:ea typeface="Times New Roman"/>
                <a:cs typeface="Times New Roman" pitchFamily="18" charset="0"/>
              </a:rPr>
              <a:t>2. </a:t>
            </a:r>
            <a:r>
              <a:rPr lang="en-US" sz="2400" b="1" dirty="0" err="1">
                <a:solidFill>
                  <a:prstClr val="black"/>
                </a:solidFill>
                <a:latin typeface="Times New Roman" pitchFamily="18" charset="0"/>
                <a:ea typeface="Times New Roman"/>
                <a:cs typeface="Times New Roman" pitchFamily="18" charset="0"/>
              </a:rPr>
              <a:t>Văn</a:t>
            </a:r>
            <a:r>
              <a:rPr lang="en-US" sz="2400" b="1" dirty="0">
                <a:solidFill>
                  <a:prstClr val="black"/>
                </a:solidFill>
                <a:latin typeface="Times New Roman" pitchFamily="18" charset="0"/>
                <a:ea typeface="Times New Roman"/>
                <a:cs typeface="Times New Roman" pitchFamily="18" charset="0"/>
              </a:rPr>
              <a:t> </a:t>
            </a:r>
            <a:r>
              <a:rPr lang="en-US" sz="2400" b="1" dirty="0" err="1">
                <a:solidFill>
                  <a:prstClr val="black"/>
                </a:solidFill>
                <a:latin typeface="Times New Roman" pitchFamily="18" charset="0"/>
                <a:ea typeface="Times New Roman"/>
                <a:cs typeface="Times New Roman" pitchFamily="18" charset="0"/>
              </a:rPr>
              <a:t>bản</a:t>
            </a:r>
            <a:endParaRPr lang="en-US" sz="2400" dirty="0">
              <a:solidFill>
                <a:prstClr val="black"/>
              </a:solidFill>
              <a:latin typeface="Times New Roman" pitchFamily="18" charset="0"/>
              <a:ea typeface="Calibri"/>
              <a:cs typeface="Times New Roman" pitchFamily="18" charset="0"/>
            </a:endParaRPr>
          </a:p>
          <a:p>
            <a:pPr lvl="0" algn="just">
              <a:lnSpc>
                <a:spcPct val="115000"/>
              </a:lnSpc>
            </a:pPr>
            <a:r>
              <a:rPr lang="en-US" sz="2400" b="1"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Kịch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bản</a:t>
            </a:r>
            <a:r>
              <a:rPr lang="en-US" sz="2400"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Lời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nói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dối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cuối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cùng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được</a:t>
            </a:r>
            <a:r>
              <a:rPr lang="en-US" sz="2400" dirty="0">
                <a:solidFill>
                  <a:prstClr val="black"/>
                </a:solidFill>
                <a:latin typeface="Times New Roman" pitchFamily="18" charset="0"/>
                <a:ea typeface="Times New Roman"/>
                <a:cs typeface="Times New Roman" pitchFamily="18" charset="0"/>
              </a:rPr>
              <a:t> in </a:t>
            </a:r>
            <a:r>
              <a:rPr lang="en-US" sz="2400" dirty="0" err="1">
                <a:solidFill>
                  <a:prstClr val="black"/>
                </a:solidFill>
                <a:latin typeface="Times New Roman" pitchFamily="18" charset="0"/>
                <a:ea typeface="Times New Roman"/>
                <a:cs typeface="Times New Roman" pitchFamily="18" charset="0"/>
              </a:rPr>
              <a:t>trong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tuyển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tập</a:t>
            </a:r>
            <a:r>
              <a:rPr lang="en-US" sz="2400"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Nàng</a:t>
            </a:r>
            <a:r>
              <a:rPr lang="en-US" sz="2400" i="1" dirty="0">
                <a:solidFill>
                  <a:prstClr val="black"/>
                </a:solidFill>
                <a:latin typeface="Times New Roman" pitchFamily="18" charset="0"/>
                <a:ea typeface="Times New Roman"/>
                <a:cs typeface="Times New Roman" pitchFamily="18" charset="0"/>
              </a:rPr>
              <a:t> Xi – ta </a:t>
            </a:r>
            <a:r>
              <a:rPr lang="en-US" sz="2400" i="1" dirty="0" err="1">
                <a:solidFill>
                  <a:prstClr val="black"/>
                </a:solidFill>
                <a:latin typeface="Times New Roman" pitchFamily="18" charset="0"/>
                <a:ea typeface="Times New Roman"/>
                <a:cs typeface="Times New Roman" pitchFamily="18" charset="0"/>
              </a:rPr>
              <a:t>và</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những</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vở</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kịch</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khai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thác</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tích</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truyện</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dân</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gian</a:t>
            </a:r>
            <a:r>
              <a:rPr lang="en-US" sz="2400" i="1" dirty="0">
                <a:solidFill>
                  <a:prstClr val="black"/>
                </a:solidFill>
                <a:latin typeface="Times New Roman" pitchFamily="18" charset="0"/>
                <a:ea typeface="Times New Roman"/>
                <a:cs typeface="Times New Roman" pitchFamily="18" charset="0"/>
              </a:rPr>
              <a: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Đây</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là</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tuyển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tập</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bao</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gồm</a:t>
            </a:r>
            <a:r>
              <a:rPr lang="en-US" sz="2400" dirty="0">
                <a:solidFill>
                  <a:prstClr val="black"/>
                </a:solidFill>
                <a:latin typeface="Times New Roman" pitchFamily="18" charset="0"/>
                <a:ea typeface="Times New Roman"/>
                <a:cs typeface="Times New Roman" pitchFamily="18" charset="0"/>
              </a:rPr>
              <a:t> 5 </a:t>
            </a:r>
            <a:r>
              <a:rPr lang="en-US" sz="2400" dirty="0" err="1">
                <a:solidFill>
                  <a:prstClr val="black"/>
                </a:solidFill>
                <a:latin typeface="Times New Roman" pitchFamily="18" charset="0"/>
                <a:ea typeface="Times New Roman"/>
                <a:cs typeface="Times New Roman" pitchFamily="18" charset="0"/>
              </a:rPr>
              <a:t>vở</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kịch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khai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thác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từ</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tích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truyện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gian</a:t>
            </a:r>
            <a:r>
              <a:rPr lang="en-US" sz="2400"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Nàng</a:t>
            </a:r>
            <a:r>
              <a:rPr lang="en-US" sz="2400" i="1" dirty="0">
                <a:solidFill>
                  <a:prstClr val="black"/>
                </a:solidFill>
                <a:latin typeface="Times New Roman" pitchFamily="18" charset="0"/>
                <a:ea typeface="Times New Roman"/>
                <a:cs typeface="Times New Roman" pitchFamily="18" charset="0"/>
              </a:rPr>
              <a:t> xi –ta; </a:t>
            </a:r>
            <a:r>
              <a:rPr lang="en-US" sz="2400" i="1" dirty="0" err="1">
                <a:solidFill>
                  <a:prstClr val="black"/>
                </a:solidFill>
                <a:latin typeface="Times New Roman" pitchFamily="18" charset="0"/>
                <a:ea typeface="Times New Roman"/>
                <a:cs typeface="Times New Roman" pitchFamily="18" charset="0"/>
              </a:rPr>
              <a:t>Hồn</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Trương</a:t>
            </a:r>
            <a:r>
              <a:rPr lang="en-US" sz="2400" i="1" dirty="0">
                <a:solidFill>
                  <a:prstClr val="black"/>
                </a:solidFill>
                <a:latin typeface="Times New Roman" pitchFamily="18" charset="0"/>
                <a:ea typeface="Times New Roman"/>
                <a:cs typeface="Times New Roman" pitchFamily="18" charset="0"/>
              </a:rPr>
              <a:t> Ba, da </a:t>
            </a:r>
            <a:r>
              <a:rPr lang="en-US" sz="2400" i="1" dirty="0" err="1">
                <a:solidFill>
                  <a:prstClr val="black"/>
                </a:solidFill>
                <a:latin typeface="Times New Roman" pitchFamily="18" charset="0"/>
                <a:ea typeface="Times New Roman"/>
                <a:cs typeface="Times New Roman" pitchFamily="18" charset="0"/>
              </a:rPr>
              <a:t>hàng</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thịt;Ông</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vua</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hóa</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hổ</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Linh</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hồn</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của</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đá</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và</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Lời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nói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dối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cuối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cùng</a:t>
            </a:r>
            <a:r>
              <a:rPr lang="en-US" sz="2400" i="1" dirty="0">
                <a:solidFill>
                  <a:prstClr val="black"/>
                </a:solidFill>
                <a:latin typeface="Times New Roman" pitchFamily="18" charset="0"/>
                <a:ea typeface="Times New Roman"/>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a:p>
            <a:pPr lvl="0" algn="just">
              <a:lnSpc>
                <a:spcPct val="115000"/>
              </a:lnSpc>
            </a:pP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Vở</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kịch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được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biên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soạn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dựa</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trên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những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câu</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chuyện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gian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về</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nhân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vật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Cuội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như</a:t>
            </a:r>
            <a:r>
              <a:rPr lang="en-US" sz="2400"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dối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như</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Cuội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Sự</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tích</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chú</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Cuội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cung</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trăng</a:t>
            </a:r>
            <a:r>
              <a:rPr lang="en-US" sz="2400" i="1"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và</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bài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ca</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dao</a:t>
            </a:r>
            <a:r>
              <a:rPr lang="en-US" sz="2400" dirty="0">
                <a:solidFill>
                  <a:prstClr val="black"/>
                </a:solidFill>
                <a:latin typeface="Times New Roman" pitchFamily="18" charset="0"/>
                <a:ea typeface="Times New Roman"/>
                <a:cs typeface="Times New Roman" pitchFamily="18" charset="0"/>
              </a:rPr>
              <a:t> </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Thằng</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Bờm</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có</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cái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quạt</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mo</a:t>
            </a:r>
            <a:r>
              <a:rPr lang="en-US" sz="2400" i="1" dirty="0">
                <a:solidFill>
                  <a:prstClr val="black"/>
                </a:solidFill>
                <a:latin typeface="Times New Roman" pitchFamily="18" charset="0"/>
                <a:ea typeface="Times New Roman"/>
                <a:cs typeface="Times New Roman" pitchFamily="18" charset="0"/>
              </a:rPr>
              <a:t>… </a:t>
            </a:r>
            <a:endParaRPr lang="en-US" sz="2400" dirty="0">
              <a:solidFill>
                <a:prstClr val="black"/>
              </a:solidFill>
              <a:latin typeface="Times New Roman" pitchFamily="18" charset="0"/>
              <a:ea typeface="Calibri"/>
              <a:cs typeface="Times New Roman" pitchFamily="18" charset="0"/>
            </a:endParaRPr>
          </a:p>
          <a:p>
            <a:pPr lvl="0" algn="just">
              <a:lnSpc>
                <a:spcPct val="115000"/>
              </a:lnSpc>
            </a:pPr>
            <a:r>
              <a:rPr lang="en-US" sz="2400" dirty="0">
                <a:solidFill>
                  <a:prstClr val="black"/>
                </a:solidFill>
                <a:latin typeface="Times New Roman" pitchFamily="18" charset="0"/>
                <a:ea typeface="Times New Roman"/>
                <a:cs typeface="Times New Roman" pitchFamily="18" charset="0"/>
              </a:rPr>
              <a:t> </a:t>
            </a:r>
            <a:endParaRPr lang="en-US" sz="2400" dirty="0">
              <a:solidFill>
                <a:prstClr val="black"/>
              </a:solidFill>
              <a:latin typeface="Times New Roman" pitchFamily="18" charset="0"/>
              <a:ea typeface="Calibri"/>
              <a:cs typeface="Times New Roman" pitchFamily="18" charset="0"/>
            </a:endParaRPr>
          </a:p>
          <a:p>
            <a:pPr lvl="0"/>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Vở</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kịch</a:t>
            </a:r>
            <a:r>
              <a:rPr lang="en-US" sz="2400"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Lời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nói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dối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cuối</a:t>
            </a:r>
            <a:r>
              <a:rPr lang="en-US" sz="2400" i="1" dirty="0">
                <a:solidFill>
                  <a:prstClr val="black"/>
                </a:solidFill>
                <a:latin typeface="Times New Roman" pitchFamily="18" charset="0"/>
                <a:ea typeface="Times New Roman"/>
                <a:cs typeface="Times New Roman" pitchFamily="18" charset="0"/>
              </a:rPr>
              <a:t> </a:t>
            </a:r>
            <a:r>
              <a:rPr lang="en-US" sz="2400" i="1" dirty="0" err="1">
                <a:solidFill>
                  <a:prstClr val="black"/>
                </a:solidFill>
                <a:latin typeface="Times New Roman" pitchFamily="18" charset="0"/>
                <a:ea typeface="Times New Roman"/>
                <a:cs typeface="Times New Roman" pitchFamily="18" charset="0"/>
              </a:rPr>
              <a:t>cùng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được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Lưu</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Quang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Vũ</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sáng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tác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vào</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năm</a:t>
            </a:r>
            <a:r>
              <a:rPr lang="en-US" sz="2400" dirty="0">
                <a:solidFill>
                  <a:prstClr val="black"/>
                </a:solidFill>
                <a:latin typeface="Times New Roman" pitchFamily="18" charset="0"/>
                <a:ea typeface="Times New Roman"/>
                <a:cs typeface="Times New Roman" pitchFamily="18" charset="0"/>
              </a:rPr>
              <a:t> 1985, </a:t>
            </a:r>
            <a:r>
              <a:rPr lang="en-US" sz="2400" dirty="0" err="1">
                <a:solidFill>
                  <a:prstClr val="black"/>
                </a:solidFill>
                <a:latin typeface="Times New Roman" pitchFamily="18" charset="0"/>
                <a:ea typeface="Times New Roman"/>
                <a:cs typeface="Times New Roman" pitchFamily="18" charset="0"/>
              </a:rPr>
              <a:t>sau</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đó</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được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công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diễn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trên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sân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khấu</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Nhà</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hát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tuổi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trẻ</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trong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những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năm</a:t>
            </a:r>
            <a:r>
              <a:rPr lang="en-US" sz="2400" dirty="0">
                <a:solidFill>
                  <a:prstClr val="black"/>
                </a:solidFill>
                <a:latin typeface="Times New Roman" pitchFamily="18" charset="0"/>
                <a:ea typeface="Times New Roman"/>
                <a:cs typeface="Times New Roman" pitchFamily="18" charset="0"/>
              </a:rPr>
              <a:t> 1986, 1987. </a:t>
            </a:r>
            <a:r>
              <a:rPr lang="en-US" sz="2400" dirty="0" err="1">
                <a:solidFill>
                  <a:prstClr val="black"/>
                </a:solidFill>
                <a:latin typeface="Times New Roman" pitchFamily="18" charset="0"/>
                <a:ea typeface="Times New Roman"/>
                <a:cs typeface="Times New Roman" pitchFamily="18" charset="0"/>
              </a:rPr>
              <a:t>Năm</a:t>
            </a:r>
            <a:r>
              <a:rPr lang="en-US" sz="2400" dirty="0">
                <a:solidFill>
                  <a:prstClr val="black"/>
                </a:solidFill>
                <a:latin typeface="Times New Roman" pitchFamily="18" charset="0"/>
                <a:ea typeface="Times New Roman"/>
                <a:cs typeface="Times New Roman" pitchFamily="18" charset="0"/>
              </a:rPr>
              <a:t> 2016, </a:t>
            </a:r>
            <a:r>
              <a:rPr lang="en-US" sz="2400" dirty="0" err="1">
                <a:solidFill>
                  <a:prstClr val="black"/>
                </a:solidFill>
                <a:latin typeface="Times New Roman" pitchFamily="18" charset="0"/>
                <a:ea typeface="Times New Roman"/>
                <a:cs typeface="Times New Roman" pitchFamily="18" charset="0"/>
              </a:rPr>
              <a:t>nhân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kĩ</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niệm</a:t>
            </a:r>
            <a:r>
              <a:rPr lang="en-US" sz="2400" dirty="0">
                <a:solidFill>
                  <a:prstClr val="black"/>
                </a:solidFill>
                <a:latin typeface="Times New Roman" pitchFamily="18" charset="0"/>
                <a:ea typeface="Times New Roman"/>
                <a:cs typeface="Times New Roman" pitchFamily="18" charset="0"/>
              </a:rPr>
              <a:t> 28 </a:t>
            </a:r>
            <a:r>
              <a:rPr lang="en-US" sz="2400" dirty="0" err="1">
                <a:solidFill>
                  <a:prstClr val="black"/>
                </a:solidFill>
                <a:latin typeface="Times New Roman" pitchFamily="18" charset="0"/>
                <a:ea typeface="Times New Roman"/>
                <a:cs typeface="Times New Roman" pitchFamily="18" charset="0"/>
              </a:rPr>
              <a:t>năm</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ngày</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mất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của</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Lưu</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Quang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Vũ</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vở</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kịch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được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dàn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dựng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lại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trên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sân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khấu</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Nhà</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hát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tuổi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trẻ</a:t>
            </a:r>
            <a:r>
              <a:rPr lang="en-US" sz="2400" dirty="0">
                <a:solidFill>
                  <a:prstClr val="black"/>
                </a:solidFill>
                <a:latin typeface="Times New Roman" pitchFamily="18" charset="0"/>
                <a:ea typeface="Times New Roman"/>
                <a:cs typeface="Times New Roman" pitchFamily="18" charset="0"/>
              </a:rPr>
              <a:t>, do </a:t>
            </a:r>
            <a:r>
              <a:rPr lang="en-US" sz="2400" dirty="0" err="1">
                <a:solidFill>
                  <a:prstClr val="black"/>
                </a:solidFill>
                <a:latin typeface="Times New Roman" pitchFamily="18" charset="0"/>
                <a:ea typeface="Times New Roman"/>
                <a:cs typeface="Times New Roman" pitchFamily="18" charset="0"/>
              </a:rPr>
              <a:t>nghệ</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sĩ</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Ưu</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tú</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Chí</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Trung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làm</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đạo</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diễn</a:t>
            </a:r>
            <a:r>
              <a:rPr lang="en-US" sz="2400" dirty="0">
                <a:solidFill>
                  <a:prstClr val="black"/>
                </a:solidFill>
                <a:latin typeface="Times New Roman" pitchFamily="18" charset="0"/>
                <a:ea typeface="Times New Roman"/>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489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1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9621" y="226243"/>
            <a:ext cx="10124387" cy="923330"/>
          </a:xfrm>
          <a:prstGeom prst="rect">
            <a:avLst/>
          </a:prstGeom>
          <a:noFill/>
        </p:spPr>
        <p:txBody>
          <a:bodyPr wrap="square" rtlCol="0">
            <a:spAutoFit/>
          </a:bodyPr>
          <a:lstStyle/>
          <a:p>
            <a:endParaRPr lang="en-US" dirty="0" smtClean="0"/>
          </a:p>
          <a:p>
            <a:endParaRPr lang="en-US" dirty="0"/>
          </a:p>
          <a:p>
            <a:endParaRPr lang="en-US" dirty="0" smtClean="0"/>
          </a:p>
        </p:txBody>
      </p:sp>
      <p:sp>
        <p:nvSpPr>
          <p:cNvPr id="3" name="Rectangle 2"/>
          <p:cNvSpPr/>
          <p:nvPr/>
        </p:nvSpPr>
        <p:spPr>
          <a:xfrm>
            <a:off x="1008667" y="226243"/>
            <a:ext cx="9794451" cy="537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9668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6190891" cy="1494768"/>
          </a:xfrm>
          <a:prstGeom prst="rect">
            <a:avLst/>
          </a:prstGeom>
          <a:noFill/>
        </p:spPr>
        <p:txBody>
          <a:bodyPr wrap="square" rtlCol="0">
            <a:spAutoFit/>
          </a:bodyPr>
          <a:lstStyle/>
          <a:p>
            <a:pPr algn="just">
              <a:lnSpc>
                <a:spcPct val="115000"/>
              </a:lnSpc>
            </a:pPr>
            <a:r>
              <a:rPr lang="en-US" sz="2400" b="1" dirty="0" err="1" smtClean="0">
                <a:solidFill>
                  <a:srgbClr val="000000"/>
                </a:solidFill>
                <a:effectLst/>
                <a:latin typeface="Times New Roman" pitchFamily="18" charset="0"/>
                <a:ea typeface="Calibri"/>
                <a:cs typeface="Times New Roman" pitchFamily="18" charset="0"/>
              </a:rPr>
              <a:t>II.Đọc</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hiểu</a:t>
            </a:r>
            <a:r>
              <a:rPr lang="en-US" sz="2400" b="1" dirty="0" smtClean="0">
                <a:solidFill>
                  <a:srgbClr val="000000"/>
                </a:solidFill>
                <a:effectLst/>
                <a:latin typeface="Times New Roman" pitchFamily="18" charset="0"/>
                <a:ea typeface="Calibri"/>
                <a:cs typeface="Times New Roman" pitchFamily="18" charset="0"/>
              </a:rPr>
              <a:t> chi </a:t>
            </a:r>
            <a:r>
              <a:rPr lang="en-US" sz="2400" b="1" dirty="0" err="1" smtClean="0">
                <a:solidFill>
                  <a:srgbClr val="000000"/>
                </a:solidFill>
                <a:effectLst/>
                <a:latin typeface="Times New Roman" pitchFamily="18" charset="0"/>
                <a:ea typeface="Calibri"/>
                <a:cs typeface="Times New Roman" pitchFamily="18" charset="0"/>
              </a:rPr>
              <a:t>tiết</a:t>
            </a:r>
            <a:r>
              <a:rPr lang="en-US" sz="2400" b="1" dirty="0" smtClean="0">
                <a:solidFill>
                  <a:srgbClr val="000000"/>
                </a:solidFill>
                <a:effectLst/>
                <a:latin typeface="Times New Roman" pitchFamily="18" charset="0"/>
                <a:ea typeface="Calibri"/>
                <a:cs typeface="Times New Roman" pitchFamily="18" charset="0"/>
              </a:rPr>
              <a:t>:</a:t>
            </a:r>
            <a:endParaRPr lang="en-US" sz="2400" dirty="0" smtClean="0">
              <a:latin typeface="Times New Roman" pitchFamily="18" charset="0"/>
              <a:ea typeface="Calibri"/>
              <a:cs typeface="Times New Roman" pitchFamily="18" charset="0"/>
            </a:endParaRPr>
          </a:p>
          <a:p>
            <a:pPr algn="just">
              <a:lnSpc>
                <a:spcPct val="115000"/>
              </a:lnSpc>
              <a:spcAft>
                <a:spcPts val="1000"/>
              </a:spcAft>
            </a:pPr>
            <a:r>
              <a:rPr lang="en-US" sz="2400" b="1" dirty="0" smtClean="0">
                <a:solidFill>
                  <a:srgbClr val="000000"/>
                </a:solidFill>
                <a:effectLst/>
                <a:latin typeface="Times New Roman" pitchFamily="18" charset="0"/>
                <a:ea typeface="Calibri"/>
                <a:cs typeface="Times New Roman" pitchFamily="18" charset="0"/>
              </a:rPr>
              <a:t>1.Hình </a:t>
            </a:r>
            <a:r>
              <a:rPr lang="en-US" sz="2400" b="1" dirty="0" err="1" smtClean="0">
                <a:solidFill>
                  <a:srgbClr val="000000"/>
                </a:solidFill>
                <a:effectLst/>
                <a:latin typeface="Times New Roman" pitchFamily="18" charset="0"/>
                <a:ea typeface="Calibri"/>
                <a:cs typeface="Times New Roman" pitchFamily="18" charset="0"/>
              </a:rPr>
              <a:t>tượng</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nhân</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vật</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Cuội</a:t>
            </a:r>
            <a:r>
              <a:rPr lang="en-US" sz="2400" b="1" dirty="0" smtClean="0">
                <a:solidFill>
                  <a:srgbClr val="000000"/>
                </a:solidFill>
                <a:effectLst/>
                <a:latin typeface="Times New Roman" pitchFamily="18" charset="0"/>
                <a:ea typeface="Calibri"/>
                <a:cs typeface="Times New Roman" pitchFamily="18" charset="0"/>
              </a:rPr>
              <a:t>.</a:t>
            </a:r>
            <a:endParaRPr lang="en-US" sz="2400" dirty="0" smtClean="0">
              <a:latin typeface="Times New Roman" pitchFamily="18" charset="0"/>
              <a:ea typeface="Calibri"/>
              <a:cs typeface="Times New Roman" pitchFamily="18" charset="0"/>
            </a:endParaRPr>
          </a:p>
          <a:p>
            <a:pPr algn="just">
              <a:lnSpc>
                <a:spcPct val="115000"/>
              </a:lnSpc>
              <a:spcAft>
                <a:spcPts val="1000"/>
              </a:spcAft>
            </a:pPr>
            <a:r>
              <a:rPr lang="en-US" sz="2400" b="1" i="1" dirty="0" smtClean="0">
                <a:solidFill>
                  <a:srgbClr val="000000"/>
                </a:solidFill>
                <a:effectLst/>
                <a:latin typeface="Times New Roman" pitchFamily="18" charset="0"/>
                <a:ea typeface="Calibri"/>
                <a:cs typeface="Times New Roman" pitchFamily="18" charset="0"/>
              </a:rPr>
              <a:t>a. </a:t>
            </a:r>
            <a:r>
              <a:rPr lang="en-US" sz="2400" b="1" i="1" dirty="0" err="1" smtClean="0">
                <a:solidFill>
                  <a:srgbClr val="000000"/>
                </a:solidFill>
                <a:effectLst/>
                <a:latin typeface="Times New Roman" pitchFamily="18" charset="0"/>
                <a:ea typeface="Calibri"/>
                <a:cs typeface="Times New Roman" pitchFamily="18" charset="0"/>
              </a:rPr>
              <a:t>Sự</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tiếp</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nhận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và</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sáng</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tạo</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các</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truyện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dân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gian</a:t>
            </a:r>
            <a:endParaRPr lang="en-US" sz="2400" dirty="0">
              <a:latin typeface="Times New Roman" pitchFamily="18" charset="0"/>
              <a:ea typeface="Calibri"/>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72108340"/>
              </p:ext>
            </p:extLst>
          </p:nvPr>
        </p:nvGraphicFramePr>
        <p:xfrm>
          <a:off x="897147" y="1768415"/>
          <a:ext cx="10515600" cy="4304986"/>
        </p:xfrm>
        <a:graphic>
          <a:graphicData uri="http://schemas.openxmlformats.org/drawingml/2006/table">
            <a:tbl>
              <a:tblPr firstRow="1" bandRow="1">
                <a:tableStyleId>{5DA37D80-6434-44D0-A028-1B22A696006F}</a:tableStyleId>
              </a:tblPr>
              <a:tblGrid>
                <a:gridCol w="2628900"/>
                <a:gridCol w="2628900"/>
                <a:gridCol w="2628900"/>
                <a:gridCol w="2628900"/>
              </a:tblGrid>
              <a:tr h="543998">
                <a:tc>
                  <a:txBody>
                    <a:bodyPr/>
                    <a:lstStyle/>
                    <a:p>
                      <a:r>
                        <a:rPr lang="en-US" sz="2400" dirty="0" err="1" smtClean="0">
                          <a:effectLst/>
                          <a:latin typeface="Times New Roman" pitchFamily="18" charset="0"/>
                          <a:cs typeface="Times New Roman" pitchFamily="18" charset="0"/>
                        </a:rPr>
                        <a:t>Phương</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diện</a:t>
                      </a:r>
                      <a:r>
                        <a:rPr lang="en-US" sz="2400" dirty="0" smtClean="0">
                          <a:effectLst/>
                          <a:latin typeface="Times New Roman" pitchFamily="18" charset="0"/>
                          <a:cs typeface="Times New Roman" pitchFamily="18" charset="0"/>
                        </a:rPr>
                        <a:t> so </a:t>
                      </a:r>
                      <a:r>
                        <a:rPr lang="en-US" sz="2400" dirty="0" err="1" smtClean="0">
                          <a:effectLst/>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tc>
                <a:tc>
                  <a:txBody>
                    <a:bodyPr/>
                    <a:lstStyle/>
                    <a:p>
                      <a:r>
                        <a:rPr lang="en-US" sz="2400" dirty="0" err="1" smtClean="0">
                          <a:effectLst/>
                          <a:latin typeface="Times New Roman" pitchFamily="18" charset="0"/>
                          <a:cs typeface="Times New Roman" pitchFamily="18" charset="0"/>
                        </a:rPr>
                        <a:t>Nói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dối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như</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Cuội</a:t>
                      </a:r>
                      <a:endParaRPr lang="en-US" sz="2400" dirty="0">
                        <a:latin typeface="Times New Roman" pitchFamily="18" charset="0"/>
                        <a:cs typeface="Times New Roman" pitchFamily="18" charset="0"/>
                      </a:endParaRPr>
                    </a:p>
                  </a:txBody>
                  <a:tcPr/>
                </a:tc>
                <a:tc>
                  <a:txBody>
                    <a:bodyPr/>
                    <a:lstStyle/>
                    <a:p>
                      <a:r>
                        <a:rPr lang="en-US" sz="2400" dirty="0" err="1" smtClean="0">
                          <a:effectLst/>
                          <a:latin typeface="Times New Roman" pitchFamily="18" charset="0"/>
                          <a:cs typeface="Times New Roman" pitchFamily="18" charset="0"/>
                        </a:rPr>
                        <a:t>Sự</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tích</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chú</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Cuội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cung</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trăng</a:t>
                      </a:r>
                      <a:endParaRPr lang="en-US" sz="2400" dirty="0">
                        <a:latin typeface="Times New Roman" pitchFamily="18" charset="0"/>
                        <a:cs typeface="Times New Roman" pitchFamily="18" charset="0"/>
                      </a:endParaRPr>
                    </a:p>
                  </a:txBody>
                  <a:tcPr/>
                </a:tc>
                <a:tc>
                  <a:txBody>
                    <a:bodyPr/>
                    <a:lstStyle/>
                    <a:p>
                      <a:r>
                        <a:rPr lang="en-US" sz="2400" dirty="0" err="1" smtClean="0">
                          <a:effectLst/>
                          <a:latin typeface="Times New Roman" pitchFamily="18" charset="0"/>
                          <a:cs typeface="Times New Roman" pitchFamily="18" charset="0"/>
                        </a:rPr>
                        <a:t>Lời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nói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dối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cuối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cùng</a:t>
                      </a:r>
                      <a:endParaRPr lang="en-US" sz="2400" dirty="0">
                        <a:latin typeface="Times New Roman" pitchFamily="18" charset="0"/>
                        <a:cs typeface="Times New Roman" pitchFamily="18" charset="0"/>
                      </a:endParaRPr>
                    </a:p>
                  </a:txBody>
                  <a:tcPr/>
                </a:tc>
              </a:tr>
              <a:tr h="388252">
                <a:tc>
                  <a:txBody>
                    <a:bodyPr/>
                    <a:lstStyle/>
                    <a:p>
                      <a:r>
                        <a:rPr lang="en-US" sz="2400" dirty="0" err="1" smtClean="0">
                          <a:effectLst/>
                          <a:latin typeface="Times New Roman" pitchFamily="18" charset="0"/>
                          <a:cs typeface="Times New Roman" pitchFamily="18" charset="0"/>
                        </a:rPr>
                        <a:t>Nhân</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vật</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chính</a:t>
                      </a:r>
                      <a:endParaRPr lang="en-US" sz="24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tr>
              <a:tr h="670133">
                <a:tc>
                  <a:txBody>
                    <a:bodyPr/>
                    <a:lstStyle/>
                    <a:p>
                      <a:r>
                        <a:rPr lang="en-US" sz="2400" dirty="0" err="1" smtClean="0">
                          <a:effectLst/>
                          <a:latin typeface="Times New Roman" pitchFamily="18" charset="0"/>
                          <a:cs typeface="Times New Roman" pitchFamily="18" charset="0"/>
                        </a:rPr>
                        <a:t>Đặc</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điểm</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nhân</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vật</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chính</a:t>
                      </a:r>
                      <a:endParaRPr lang="en-US" sz="24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a:p>
                  </a:txBody>
                  <a:tcPr/>
                </a:tc>
                <a:tc>
                  <a:txBody>
                    <a:bodyPr/>
                    <a:lstStyle/>
                    <a:p>
                      <a:endParaRPr lang="en-US"/>
                    </a:p>
                  </a:txBody>
                  <a:tcPr/>
                </a:tc>
              </a:tr>
              <a:tr h="765866">
                <a:tc>
                  <a:txBody>
                    <a:bodyPr/>
                    <a:lstStyle/>
                    <a:p>
                      <a:r>
                        <a:rPr lang="en-US" sz="2400" dirty="0" err="1" smtClean="0">
                          <a:effectLst/>
                          <a:latin typeface="Times New Roman" pitchFamily="18" charset="0"/>
                          <a:cs typeface="Times New Roman" pitchFamily="18" charset="0"/>
                        </a:rPr>
                        <a:t>Nhân</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vật</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phụ</a:t>
                      </a:r>
                      <a:endParaRPr lang="en-US" sz="24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tr>
              <a:tr h="718000">
                <a:tc>
                  <a:txBody>
                    <a:bodyPr/>
                    <a:lstStyle/>
                    <a:p>
                      <a:r>
                        <a:rPr lang="en-US" sz="2400" dirty="0" err="1" smtClean="0">
                          <a:effectLst/>
                          <a:latin typeface="Times New Roman" pitchFamily="18" charset="0"/>
                          <a:cs typeface="Times New Roman" pitchFamily="18" charset="0"/>
                        </a:rPr>
                        <a:t>Không</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gian</a:t>
                      </a:r>
                      <a:endParaRPr lang="en-US" sz="24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tr>
              <a:tr h="718000">
                <a:tc>
                  <a:txBody>
                    <a:bodyPr/>
                    <a:lstStyle/>
                    <a:p>
                      <a:r>
                        <a:rPr lang="en-US" sz="2400" dirty="0" err="1" smtClean="0">
                          <a:solidFill>
                            <a:schemeClr val="tx1"/>
                          </a:solidFill>
                          <a:effectLst/>
                          <a:latin typeface="Times New Roman" pitchFamily="18" charset="0"/>
                          <a:cs typeface="Times New Roman" pitchFamily="18" charset="0"/>
                        </a:rPr>
                        <a:t>Thông</a:t>
                      </a:r>
                      <a:r>
                        <a:rPr lang="en-US" sz="2400" dirty="0" smtClean="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điệp</a:t>
                      </a:r>
                      <a:endParaRPr lang="en-US" sz="2400" dirty="0">
                        <a:solidFill>
                          <a:schemeClr val="tx1"/>
                        </a:solidFill>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69658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6190891" cy="1494768"/>
          </a:xfrm>
          <a:prstGeom prst="rect">
            <a:avLst/>
          </a:prstGeom>
          <a:noFill/>
        </p:spPr>
        <p:txBody>
          <a:bodyPr wrap="square" rtlCol="0">
            <a:spAutoFit/>
          </a:bodyPr>
          <a:lstStyle/>
          <a:p>
            <a:pPr algn="just">
              <a:lnSpc>
                <a:spcPct val="115000"/>
              </a:lnSpc>
            </a:pPr>
            <a:r>
              <a:rPr lang="en-US" sz="2400" b="1" dirty="0" err="1" smtClean="0">
                <a:solidFill>
                  <a:srgbClr val="000000"/>
                </a:solidFill>
                <a:effectLst/>
                <a:latin typeface="Times New Roman" pitchFamily="18" charset="0"/>
                <a:ea typeface="Calibri"/>
                <a:cs typeface="Times New Roman" pitchFamily="18" charset="0"/>
              </a:rPr>
              <a:t>II.Đọc</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hiểu</a:t>
            </a:r>
            <a:r>
              <a:rPr lang="en-US" sz="2400" b="1" dirty="0" smtClean="0">
                <a:solidFill>
                  <a:srgbClr val="000000"/>
                </a:solidFill>
                <a:effectLst/>
                <a:latin typeface="Times New Roman" pitchFamily="18" charset="0"/>
                <a:ea typeface="Calibri"/>
                <a:cs typeface="Times New Roman" pitchFamily="18" charset="0"/>
              </a:rPr>
              <a:t> chi </a:t>
            </a:r>
            <a:r>
              <a:rPr lang="en-US" sz="2400" b="1" dirty="0" err="1" smtClean="0">
                <a:solidFill>
                  <a:srgbClr val="000000"/>
                </a:solidFill>
                <a:effectLst/>
                <a:latin typeface="Times New Roman" pitchFamily="18" charset="0"/>
                <a:ea typeface="Calibri"/>
                <a:cs typeface="Times New Roman" pitchFamily="18" charset="0"/>
              </a:rPr>
              <a:t>tiết</a:t>
            </a:r>
            <a:r>
              <a:rPr lang="en-US" sz="2400" b="1" dirty="0" smtClean="0">
                <a:solidFill>
                  <a:srgbClr val="000000"/>
                </a:solidFill>
                <a:effectLst/>
                <a:latin typeface="Times New Roman" pitchFamily="18" charset="0"/>
                <a:ea typeface="Calibri"/>
                <a:cs typeface="Times New Roman" pitchFamily="18" charset="0"/>
              </a:rPr>
              <a:t>:</a:t>
            </a:r>
            <a:endParaRPr lang="en-US" sz="2400" dirty="0" smtClean="0">
              <a:latin typeface="Times New Roman" pitchFamily="18" charset="0"/>
              <a:ea typeface="Calibri"/>
              <a:cs typeface="Times New Roman" pitchFamily="18" charset="0"/>
            </a:endParaRPr>
          </a:p>
          <a:p>
            <a:pPr algn="just">
              <a:lnSpc>
                <a:spcPct val="115000"/>
              </a:lnSpc>
              <a:spcAft>
                <a:spcPts val="1000"/>
              </a:spcAft>
            </a:pPr>
            <a:r>
              <a:rPr lang="en-US" sz="2400" b="1" dirty="0" smtClean="0">
                <a:solidFill>
                  <a:srgbClr val="000000"/>
                </a:solidFill>
                <a:effectLst/>
                <a:latin typeface="Times New Roman" pitchFamily="18" charset="0"/>
                <a:ea typeface="Calibri"/>
                <a:cs typeface="Times New Roman" pitchFamily="18" charset="0"/>
              </a:rPr>
              <a:t>1.Hình </a:t>
            </a:r>
            <a:r>
              <a:rPr lang="en-US" sz="2400" b="1" dirty="0" err="1" smtClean="0">
                <a:solidFill>
                  <a:srgbClr val="000000"/>
                </a:solidFill>
                <a:effectLst/>
                <a:latin typeface="Times New Roman" pitchFamily="18" charset="0"/>
                <a:ea typeface="Calibri"/>
                <a:cs typeface="Times New Roman" pitchFamily="18" charset="0"/>
              </a:rPr>
              <a:t>tượng</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nhân</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vật</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Cuội</a:t>
            </a:r>
            <a:r>
              <a:rPr lang="en-US" sz="2400" b="1" dirty="0" smtClean="0">
                <a:solidFill>
                  <a:srgbClr val="000000"/>
                </a:solidFill>
                <a:effectLst/>
                <a:latin typeface="Times New Roman" pitchFamily="18" charset="0"/>
                <a:ea typeface="Calibri"/>
                <a:cs typeface="Times New Roman" pitchFamily="18" charset="0"/>
              </a:rPr>
              <a:t>.</a:t>
            </a:r>
            <a:endParaRPr lang="en-US" sz="2400" dirty="0" smtClean="0">
              <a:latin typeface="Times New Roman" pitchFamily="18" charset="0"/>
              <a:ea typeface="Calibri"/>
              <a:cs typeface="Times New Roman" pitchFamily="18" charset="0"/>
            </a:endParaRPr>
          </a:p>
          <a:p>
            <a:pPr algn="just">
              <a:lnSpc>
                <a:spcPct val="115000"/>
              </a:lnSpc>
              <a:spcAft>
                <a:spcPts val="1000"/>
              </a:spcAft>
            </a:pPr>
            <a:r>
              <a:rPr lang="en-US" sz="2400" b="1" i="1" dirty="0" smtClean="0">
                <a:solidFill>
                  <a:srgbClr val="000000"/>
                </a:solidFill>
                <a:effectLst/>
                <a:latin typeface="Times New Roman" pitchFamily="18" charset="0"/>
                <a:ea typeface="Calibri"/>
                <a:cs typeface="Times New Roman" pitchFamily="18" charset="0"/>
              </a:rPr>
              <a:t>a. </a:t>
            </a:r>
            <a:r>
              <a:rPr lang="en-US" sz="2400" b="1" i="1" dirty="0" err="1" smtClean="0">
                <a:solidFill>
                  <a:srgbClr val="000000"/>
                </a:solidFill>
                <a:effectLst/>
                <a:latin typeface="Times New Roman" pitchFamily="18" charset="0"/>
                <a:ea typeface="Calibri"/>
                <a:cs typeface="Times New Roman" pitchFamily="18" charset="0"/>
              </a:rPr>
              <a:t>Sự</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tiếp</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nhận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và</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sáng</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tạo</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các</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truyện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dân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gian</a:t>
            </a:r>
            <a:endParaRPr lang="en-US" sz="2400" dirty="0">
              <a:latin typeface="Times New Roman" pitchFamily="18" charset="0"/>
              <a:ea typeface="Calibri"/>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64961208"/>
              </p:ext>
            </p:extLst>
          </p:nvPr>
        </p:nvGraphicFramePr>
        <p:xfrm>
          <a:off x="897147" y="1768415"/>
          <a:ext cx="10515600" cy="4572000"/>
        </p:xfrm>
        <a:graphic>
          <a:graphicData uri="http://schemas.openxmlformats.org/drawingml/2006/table">
            <a:tbl>
              <a:tblPr firstRow="1" bandRow="1">
                <a:tableStyleId>{5DA37D80-6434-44D0-A028-1B22A696006F}</a:tableStyleId>
              </a:tblPr>
              <a:tblGrid>
                <a:gridCol w="2628900"/>
                <a:gridCol w="2628900"/>
                <a:gridCol w="2628900"/>
                <a:gridCol w="2628900"/>
              </a:tblGrid>
              <a:tr h="543998">
                <a:tc>
                  <a:txBody>
                    <a:bodyPr/>
                    <a:lstStyle/>
                    <a:p>
                      <a:r>
                        <a:rPr lang="en-US" sz="2400" dirty="0" err="1" smtClean="0">
                          <a:effectLst/>
                          <a:latin typeface="Times New Roman" pitchFamily="18" charset="0"/>
                          <a:cs typeface="Times New Roman" pitchFamily="18" charset="0"/>
                        </a:rPr>
                        <a:t>Phương</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diện</a:t>
                      </a:r>
                      <a:r>
                        <a:rPr lang="en-US" sz="2400" dirty="0" smtClean="0">
                          <a:effectLst/>
                          <a:latin typeface="Times New Roman" pitchFamily="18" charset="0"/>
                          <a:cs typeface="Times New Roman" pitchFamily="18" charset="0"/>
                        </a:rPr>
                        <a:t> so </a:t>
                      </a:r>
                      <a:r>
                        <a:rPr lang="en-US" sz="2400" dirty="0" err="1" smtClean="0">
                          <a:effectLst/>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tc>
                <a:tc>
                  <a:txBody>
                    <a:bodyPr/>
                    <a:lstStyle/>
                    <a:p>
                      <a:r>
                        <a:rPr lang="en-US" sz="2400" dirty="0" err="1" smtClean="0">
                          <a:effectLst/>
                          <a:latin typeface="Times New Roman" pitchFamily="18" charset="0"/>
                          <a:cs typeface="Times New Roman" pitchFamily="18" charset="0"/>
                        </a:rPr>
                        <a:t>Nói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dối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như</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Cuội</a:t>
                      </a:r>
                      <a:endParaRPr lang="en-US" sz="2400" dirty="0">
                        <a:latin typeface="Times New Roman" pitchFamily="18" charset="0"/>
                        <a:cs typeface="Times New Roman" pitchFamily="18" charset="0"/>
                      </a:endParaRPr>
                    </a:p>
                  </a:txBody>
                  <a:tcPr/>
                </a:tc>
                <a:tc>
                  <a:txBody>
                    <a:bodyPr/>
                    <a:lstStyle/>
                    <a:p>
                      <a:r>
                        <a:rPr lang="en-US" sz="2400" dirty="0" err="1" smtClean="0">
                          <a:effectLst/>
                          <a:latin typeface="Times New Roman" pitchFamily="18" charset="0"/>
                          <a:cs typeface="Times New Roman" pitchFamily="18" charset="0"/>
                        </a:rPr>
                        <a:t>Sự</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tích</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chú</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Cuội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cung</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trăng</a:t>
                      </a:r>
                      <a:endParaRPr lang="en-US" sz="2400" dirty="0">
                        <a:latin typeface="Times New Roman" pitchFamily="18" charset="0"/>
                        <a:cs typeface="Times New Roman" pitchFamily="18" charset="0"/>
                      </a:endParaRPr>
                    </a:p>
                  </a:txBody>
                  <a:tcPr/>
                </a:tc>
                <a:tc>
                  <a:txBody>
                    <a:bodyPr/>
                    <a:lstStyle/>
                    <a:p>
                      <a:r>
                        <a:rPr lang="en-US" sz="2400" dirty="0" err="1" smtClean="0">
                          <a:effectLst/>
                          <a:latin typeface="Times New Roman" pitchFamily="18" charset="0"/>
                          <a:cs typeface="Times New Roman" pitchFamily="18" charset="0"/>
                        </a:rPr>
                        <a:t>Lời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nói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dối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cuối</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cùng</a:t>
                      </a:r>
                      <a:endParaRPr lang="en-US" sz="2400" dirty="0">
                        <a:latin typeface="Times New Roman" pitchFamily="18" charset="0"/>
                        <a:cs typeface="Times New Roman" pitchFamily="18" charset="0"/>
                      </a:endParaRPr>
                    </a:p>
                  </a:txBody>
                  <a:tcPr/>
                </a:tc>
              </a:tr>
              <a:tr h="388252">
                <a:tc>
                  <a:txBody>
                    <a:bodyPr/>
                    <a:lstStyle/>
                    <a:p>
                      <a:r>
                        <a:rPr lang="en-US" sz="2400" dirty="0" err="1" smtClean="0">
                          <a:effectLst/>
                          <a:latin typeface="Times New Roman" pitchFamily="18" charset="0"/>
                          <a:cs typeface="Times New Roman" pitchFamily="18" charset="0"/>
                        </a:rPr>
                        <a:t>Nhân</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vật</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chính</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Cuội</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Cuội</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Cuội</a:t>
                      </a:r>
                      <a:endParaRPr lang="en-US" sz="2400" dirty="0">
                        <a:latin typeface="Times New Roman" pitchFamily="18" charset="0"/>
                        <a:cs typeface="Times New Roman" pitchFamily="18" charset="0"/>
                      </a:endParaRPr>
                    </a:p>
                  </a:txBody>
                  <a:tcPr/>
                </a:tc>
              </a:tr>
              <a:tr h="670133">
                <a:tc>
                  <a:txBody>
                    <a:bodyPr/>
                    <a:lstStyle/>
                    <a:p>
                      <a:r>
                        <a:rPr lang="en-US" sz="2400" dirty="0" err="1" smtClean="0">
                          <a:effectLst/>
                          <a:latin typeface="Times New Roman" pitchFamily="18" charset="0"/>
                          <a:cs typeface="Times New Roman" pitchFamily="18" charset="0"/>
                        </a:rPr>
                        <a:t>Đặc</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điểm</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nhân</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vật</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chính</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Nói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dối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thể</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hiện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sự</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khôn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vặt</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Không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nói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dối</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Nói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dối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nhằm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mục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đích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đẹp</a:t>
                      </a:r>
                      <a:endParaRPr lang="en-US" sz="2400" dirty="0">
                        <a:latin typeface="Times New Roman" pitchFamily="18" charset="0"/>
                        <a:cs typeface="Times New Roman" pitchFamily="18" charset="0"/>
                      </a:endParaRPr>
                    </a:p>
                  </a:txBody>
                  <a:tcPr/>
                </a:tc>
              </a:tr>
              <a:tr h="765866">
                <a:tc>
                  <a:txBody>
                    <a:bodyPr/>
                    <a:lstStyle/>
                    <a:p>
                      <a:r>
                        <a:rPr lang="en-US" sz="2400" dirty="0" err="1" smtClean="0">
                          <a:effectLst/>
                          <a:latin typeface="Times New Roman" pitchFamily="18" charset="0"/>
                          <a:cs typeface="Times New Roman" pitchFamily="18" charset="0"/>
                        </a:rPr>
                        <a:t>Nhân</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vật</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phụ</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Chú</a:t>
                      </a:r>
                      <a:r>
                        <a:rPr lang="en-US" sz="2400" dirty="0" smtClean="0">
                          <a:latin typeface="Times New Roman" pitchFamily="18" charset="0"/>
                          <a:cs typeface="Times New Roman" pitchFamily="18" charset="0"/>
                        </a:rPr>
                        <a: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thím</a:t>
                      </a:r>
                      <a:r>
                        <a:rPr lang="en-US" sz="2400" baseline="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Con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cọp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ông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lão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ăn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mày</a:t>
                      </a:r>
                      <a:r>
                        <a:rPr lang="en-US" sz="2400" baseline="0" dirty="0" smtClean="0">
                          <a:latin typeface="Times New Roman" pitchFamily="18" charset="0"/>
                          <a:cs typeface="Times New Roman" pitchFamily="18" charset="0"/>
                        </a:rPr>
                        <a:t>, con </a:t>
                      </a:r>
                      <a:r>
                        <a:rPr lang="en-US" sz="2400" baseline="0" dirty="0" err="1" smtClean="0">
                          <a:latin typeface="Times New Roman" pitchFamily="18" charset="0"/>
                          <a:cs typeface="Times New Roman" pitchFamily="18" charset="0"/>
                        </a:rPr>
                        <a:t>chó</a:t>
                      </a:r>
                      <a:r>
                        <a:rPr lang="en-US" sz="2400" baseline="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Bờm</a:t>
                      </a:r>
                      <a:r>
                        <a:rPr lang="en-US" sz="2400" dirty="0" smtClean="0">
                          <a:latin typeface="Times New Roman" pitchFamily="18" charset="0"/>
                          <a:cs typeface="Times New Roman" pitchFamily="18" charset="0"/>
                        </a:rPr>
                        <a: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Nha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Điền</a:t>
                      </a:r>
                      <a:endParaRPr lang="en-US" sz="2400" dirty="0">
                        <a:latin typeface="Times New Roman" pitchFamily="18" charset="0"/>
                        <a:cs typeface="Times New Roman" pitchFamily="18" charset="0"/>
                      </a:endParaRPr>
                    </a:p>
                  </a:txBody>
                  <a:tcPr/>
                </a:tc>
              </a:tr>
              <a:tr h="718000">
                <a:tc>
                  <a:txBody>
                    <a:bodyPr/>
                    <a:lstStyle/>
                    <a:p>
                      <a:r>
                        <a:rPr lang="en-US" sz="2400" dirty="0" err="1" smtClean="0">
                          <a:effectLst/>
                          <a:latin typeface="Times New Roman" pitchFamily="18" charset="0"/>
                          <a:cs typeface="Times New Roman" pitchFamily="18" charset="0"/>
                        </a:rPr>
                        <a:t>Không</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gian</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Làng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quê</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và</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cung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đình</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Làng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quê</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Làng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quê</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và</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cung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đình</a:t>
                      </a:r>
                      <a:endParaRPr lang="en-US" sz="2400" dirty="0">
                        <a:latin typeface="Times New Roman" pitchFamily="18" charset="0"/>
                        <a:cs typeface="Times New Roman" pitchFamily="18" charset="0"/>
                      </a:endParaRPr>
                    </a:p>
                  </a:txBody>
                  <a:tcPr/>
                </a:tc>
              </a:tr>
              <a:tr h="718000">
                <a:tc>
                  <a:txBody>
                    <a:bodyPr/>
                    <a:lstStyle/>
                    <a:p>
                      <a:r>
                        <a:rPr lang="en-US" sz="2400" dirty="0" err="1" smtClean="0">
                          <a:solidFill>
                            <a:schemeClr val="bg1"/>
                          </a:solidFill>
                          <a:effectLst/>
                          <a:latin typeface="Times New Roman" pitchFamily="18" charset="0"/>
                          <a:cs typeface="Times New Roman" pitchFamily="18" charset="0"/>
                        </a:rPr>
                        <a:t>Thông</a:t>
                      </a:r>
                      <a:r>
                        <a:rPr lang="en-US" sz="2400" dirty="0" smtClean="0">
                          <a:solidFill>
                            <a:schemeClr val="bg1"/>
                          </a:solidFill>
                          <a:effectLst/>
                          <a:latin typeface="Times New Roman" pitchFamily="18" charset="0"/>
                          <a:cs typeface="Times New Roman" pitchFamily="18" charset="0"/>
                        </a:rPr>
                        <a:t> </a:t>
                      </a:r>
                      <a:r>
                        <a:rPr lang="en-US" sz="2400" dirty="0" err="1" smtClean="0">
                          <a:solidFill>
                            <a:schemeClr val="bg1"/>
                          </a:solidFill>
                          <a:effectLst/>
                          <a:latin typeface="Times New Roman" pitchFamily="18" charset="0"/>
                          <a:cs typeface="Times New Roman" pitchFamily="18" charset="0"/>
                        </a:rPr>
                        <a:t>điệp</a:t>
                      </a:r>
                      <a:endParaRPr lang="en-US" sz="2400" dirty="0">
                        <a:solidFill>
                          <a:schemeClr val="bg1"/>
                        </a:solidFill>
                        <a:latin typeface="Times New Roman" pitchFamily="18" charset="0"/>
                        <a:cs typeface="Times New Roman" pitchFamily="18" charset="0"/>
                      </a:endParaRPr>
                    </a:p>
                  </a:txBody>
                  <a:tcPr/>
                </a:tc>
                <a:tc>
                  <a:txBody>
                    <a:bodyPr/>
                    <a:lstStyle/>
                    <a:p>
                      <a:r>
                        <a:rPr lang="en-US" sz="2400" dirty="0" smtClean="0">
                          <a:solidFill>
                            <a:schemeClr val="bg1"/>
                          </a:solidFill>
                          <a:latin typeface="Times New Roman" pitchFamily="18" charset="0"/>
                          <a:cs typeface="Times New Roman" pitchFamily="18" charset="0"/>
                        </a:rPr>
                        <a:t>PP </a:t>
                      </a:r>
                      <a:r>
                        <a:rPr lang="en-US" sz="2400" dirty="0" err="1" smtClean="0">
                          <a:solidFill>
                            <a:schemeClr val="bg1"/>
                          </a:solidFill>
                          <a:latin typeface="Times New Roman" pitchFamily="18" charset="0"/>
                          <a:cs typeface="Times New Roman" pitchFamily="18" charset="0"/>
                        </a:rPr>
                        <a:t>thói</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tham</a:t>
                      </a:r>
                      <a:r>
                        <a:rPr lang="en-US" sz="2400" baseline="0" dirty="0" smtClean="0">
                          <a:solidFill>
                            <a:schemeClr val="bg1"/>
                          </a:solidFill>
                          <a:latin typeface="Times New Roman" pitchFamily="18" charset="0"/>
                          <a:cs typeface="Times New Roman" pitchFamily="18" charset="0"/>
                        </a:rPr>
                        <a:t> lam </a:t>
                      </a:r>
                      <a:r>
                        <a:rPr lang="en-US" sz="2400" baseline="0" dirty="0" err="1" smtClean="0">
                          <a:solidFill>
                            <a:schemeClr val="bg1"/>
                          </a:solidFill>
                          <a:latin typeface="Times New Roman" pitchFamily="18" charset="0"/>
                          <a:cs typeface="Times New Roman" pitchFamily="18" charset="0"/>
                        </a:rPr>
                        <a:t>và</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ngu</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dốt</a:t>
                      </a:r>
                      <a:endParaRPr lang="en-US" sz="2400" dirty="0">
                        <a:solidFill>
                          <a:schemeClr val="bg1"/>
                        </a:solidFill>
                        <a:latin typeface="Times New Roman" pitchFamily="18" charset="0"/>
                        <a:cs typeface="Times New Roman" pitchFamily="18" charset="0"/>
                      </a:endParaRPr>
                    </a:p>
                  </a:txBody>
                  <a:tcPr/>
                </a:tc>
                <a:tc>
                  <a:txBody>
                    <a:bodyPr/>
                    <a:lstStyle/>
                    <a:p>
                      <a:r>
                        <a:rPr lang="en-US" sz="2400" dirty="0" err="1" smtClean="0">
                          <a:solidFill>
                            <a:schemeClr val="bg1"/>
                          </a:solidFill>
                          <a:latin typeface="Times New Roman" pitchFamily="18" charset="0"/>
                          <a:cs typeface="Times New Roman" pitchFamily="18" charset="0"/>
                        </a:rPr>
                        <a:t>Lí</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giải</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hiện</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tượng</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tự</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nhiên</a:t>
                      </a:r>
                      <a:endParaRPr lang="en-US" sz="2400" dirty="0">
                        <a:solidFill>
                          <a:schemeClr val="bg1"/>
                        </a:solidFill>
                        <a:latin typeface="Times New Roman" pitchFamily="18" charset="0"/>
                        <a:cs typeface="Times New Roman" pitchFamily="18" charset="0"/>
                      </a:endParaRPr>
                    </a:p>
                  </a:txBody>
                  <a:tcPr/>
                </a:tc>
                <a:tc>
                  <a:txBody>
                    <a:bodyPr/>
                    <a:lstStyle/>
                    <a:p>
                      <a:r>
                        <a:rPr lang="en-US" sz="2400" dirty="0" err="1" smtClean="0">
                          <a:solidFill>
                            <a:schemeClr val="bg1"/>
                          </a:solidFill>
                          <a:latin typeface="Times New Roman" pitchFamily="18" charset="0"/>
                          <a:cs typeface="Times New Roman" pitchFamily="18" charset="0"/>
                        </a:rPr>
                        <a:t>Cần</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trung</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thực</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chân</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thành</a:t>
                      </a:r>
                      <a:r>
                        <a:rPr lang="en-US" sz="2400" baseline="0" dirty="0" smtClean="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14563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57200"/>
            <a:ext cx="11095008" cy="5702074"/>
          </a:xfrm>
          <a:prstGeom prst="rect">
            <a:avLst/>
          </a:prstGeom>
          <a:noFill/>
        </p:spPr>
        <p:txBody>
          <a:bodyPr wrap="square" rtlCol="0">
            <a:spAutoFit/>
          </a:bodyPr>
          <a:lstStyle/>
          <a:p>
            <a:pPr algn="just">
              <a:lnSpc>
                <a:spcPct val="115000"/>
              </a:lnSpc>
              <a:spcAft>
                <a:spcPts val="1000"/>
              </a:spcAft>
            </a:pPr>
            <a:r>
              <a:rPr lang="en-US" sz="2400" b="1" i="1" dirty="0" smtClean="0">
                <a:solidFill>
                  <a:srgbClr val="000000"/>
                </a:solidFill>
                <a:effectLst/>
                <a:latin typeface="Times New Roman" pitchFamily="18" charset="0"/>
                <a:ea typeface="Calibri"/>
                <a:cs typeface="Times New Roman" pitchFamily="18" charset="0"/>
              </a:rPr>
              <a:t>b. </a:t>
            </a:r>
            <a:r>
              <a:rPr lang="en-US" sz="2400" b="1" i="1" dirty="0" err="1" smtClean="0">
                <a:solidFill>
                  <a:srgbClr val="000000"/>
                </a:solidFill>
                <a:effectLst/>
                <a:latin typeface="Times New Roman" pitchFamily="18" charset="0"/>
                <a:ea typeface="Calibri"/>
                <a:cs typeface="Times New Roman" pitchFamily="18" charset="0"/>
              </a:rPr>
              <a:t>Mâu</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thuẫn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giữa</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hiện</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thực</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và</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lí</a:t>
            </a:r>
            <a:r>
              <a:rPr lang="en-US" sz="2400" b="1" i="1" dirty="0" smtClean="0">
                <a:solidFill>
                  <a:srgbClr val="000000"/>
                </a:solidFill>
                <a:effectLst/>
                <a:latin typeface="Times New Roman" pitchFamily="18" charset="0"/>
                <a:ea typeface="Calibri"/>
                <a:cs typeface="Times New Roman" pitchFamily="18" charset="0"/>
              </a:rPr>
              <a:t> </a:t>
            </a:r>
            <a:r>
              <a:rPr lang="en-US" sz="2400" b="1" i="1" dirty="0" err="1" smtClean="0">
                <a:solidFill>
                  <a:srgbClr val="000000"/>
                </a:solidFill>
                <a:effectLst/>
                <a:latin typeface="Times New Roman" pitchFamily="18" charset="0"/>
                <a:ea typeface="Calibri"/>
                <a:cs typeface="Times New Roman" pitchFamily="18" charset="0"/>
              </a:rPr>
              <a:t>tưởng</a:t>
            </a:r>
            <a:endParaRPr lang="en-US" sz="2400" dirty="0">
              <a:latin typeface="Times New Roman" pitchFamily="18" charset="0"/>
              <a:ea typeface="Calibri"/>
              <a:cs typeface="Times New Roman" pitchFamily="18" charset="0"/>
            </a:endParaRPr>
          </a:p>
          <a:p>
            <a:pPr>
              <a:lnSpc>
                <a:spcPct val="115000"/>
              </a:lnSpc>
              <a:spcAft>
                <a:spcPts val="1000"/>
              </a:spcAft>
            </a:pP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Những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từ</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ngữ</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được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lặp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lặp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lại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trong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đoạn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đối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thoại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này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như</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những</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trò</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mưu</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mẹo</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gian</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dối</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thật</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lòng</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thành</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thật</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nói</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dối,bịp</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bợm</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kẻ</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gian</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dối</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lọc</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lừa</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người</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trung</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hậu</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chất</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phác</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gian</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dối</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mưu</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mẹo</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lọc</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lừa</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tốt</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lành</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xấu</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xa</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lừa</a:t>
            </a:r>
            <a:r>
              <a:rPr lang="en-US" sz="2400" i="1" dirty="0" smtClean="0">
                <a:solidFill>
                  <a:srgbClr val="000000"/>
                </a:solidFill>
                <a:effectLst/>
                <a:latin typeface="Times New Roman" pitchFamily="18" charset="0"/>
                <a:ea typeface="Calibri"/>
                <a:cs typeface="Times New Roman" pitchFamily="18" charset="0"/>
              </a:rPr>
              <a:t> </a:t>
            </a:r>
            <a:r>
              <a:rPr lang="en-US" sz="2400" i="1" dirty="0" err="1" smtClean="0">
                <a:solidFill>
                  <a:srgbClr val="000000"/>
                </a:solidFill>
                <a:effectLst/>
                <a:latin typeface="Times New Roman" pitchFamily="18" charset="0"/>
                <a:ea typeface="Calibri"/>
                <a:cs typeface="Times New Roman" pitchFamily="18" charset="0"/>
              </a:rPr>
              <a:t>bịp</a:t>
            </a:r>
            <a:r>
              <a:rPr lang="en-US" sz="2400" i="1" dirty="0" smtClean="0">
                <a:solidFill>
                  <a:srgbClr val="000000"/>
                </a:solidFill>
                <a:effectLst/>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nSpc>
                <a:spcPct val="115000"/>
              </a:lnSpc>
              <a:spcAft>
                <a:spcPts val="1000"/>
              </a:spcAft>
            </a:pPr>
            <a:r>
              <a:rPr lang="en-US" sz="2400" dirty="0" smtClean="0">
                <a:solidFill>
                  <a:srgbClr val="000000"/>
                </a:solidFill>
                <a:effectLst/>
                <a:latin typeface="Times New Roman" pitchFamily="18" charset="0"/>
                <a:ea typeface="Calibri"/>
                <a:cs typeface="Times New Roman" pitchFamily="18" charset="0"/>
              </a:rPr>
              <a:t>-&gt;</a:t>
            </a:r>
            <a:r>
              <a:rPr lang="en-US" sz="2400" dirty="0" err="1" smtClean="0">
                <a:solidFill>
                  <a:srgbClr val="000000"/>
                </a:solidFill>
                <a:effectLst/>
                <a:latin typeface="Times New Roman" pitchFamily="18" charset="0"/>
                <a:ea typeface="Calibri"/>
                <a:cs typeface="Times New Roman" pitchFamily="18" charset="0"/>
              </a:rPr>
              <a:t>Mâu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thuẫn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trong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cuộc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đối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thoại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giữa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Lụa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Cuội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mâu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thuẫn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giữa</a:t>
            </a:r>
            <a:r>
              <a:rPr lang="en-US" sz="2400" dirty="0" smtClean="0">
                <a:solidFill>
                  <a:srgbClr val="000000"/>
                </a:solidFill>
                <a:effectLst/>
                <a:latin typeface="Times New Roman" pitchFamily="18" charset="0"/>
                <a:ea typeface="Calibri"/>
                <a:cs typeface="Times New Roman" pitchFamily="18" charset="0"/>
              </a:rPr>
              <a:t> ý </a:t>
            </a:r>
            <a:r>
              <a:rPr lang="en-US" sz="2400" dirty="0" err="1" smtClean="0">
                <a:solidFill>
                  <a:srgbClr val="000000"/>
                </a:solidFill>
                <a:effectLst/>
                <a:latin typeface="Times New Roman" pitchFamily="18" charset="0"/>
                <a:ea typeface="Calibri"/>
                <a:cs typeface="Times New Roman" pitchFamily="18" charset="0"/>
              </a:rPr>
              <a:t>định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tốt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đẹp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vì</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người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khác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với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hành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động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nói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dối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lừa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lọc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của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vật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Cuội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đằng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sau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đó</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mâu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thuẫn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giữa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hiện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thực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lí</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tưởng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giữa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thực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tế</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mơ</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ước</a:t>
            </a:r>
            <a:r>
              <a:rPr lang="en-US" sz="2400" dirty="0" smtClean="0">
                <a:solidFill>
                  <a:srgbClr val="000000"/>
                </a:solidFill>
                <a:effectLst/>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nSpc>
                <a:spcPct val="115000"/>
              </a:lnSpc>
              <a:spcAft>
                <a:spcPts val="1000"/>
              </a:spcAft>
            </a:pP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Ngôn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ngữ</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này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khác</a:t>
            </a:r>
            <a:r>
              <a:rPr lang="en-US" sz="2400" dirty="0" smtClean="0">
                <a:solidFill>
                  <a:srgbClr val="000000"/>
                </a:solidFill>
                <a:effectLst/>
                <a:latin typeface="Times New Roman" pitchFamily="18" charset="0"/>
                <a:ea typeface="Calibri"/>
                <a:cs typeface="Times New Roman" pitchFamily="18" charset="0"/>
              </a:rPr>
              <a:t> so </a:t>
            </a:r>
            <a:r>
              <a:rPr lang="en-US" sz="2400" dirty="0" err="1" smtClean="0">
                <a:solidFill>
                  <a:srgbClr val="000000"/>
                </a:solidFill>
                <a:effectLst/>
                <a:latin typeface="Times New Roman" pitchFamily="18" charset="0"/>
                <a:ea typeface="Calibri"/>
                <a:cs typeface="Times New Roman" pitchFamily="18" charset="0"/>
              </a:rPr>
              <a:t>với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ngôn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ngữ</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giao</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tiếp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thông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thường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bởi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nó</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ngôn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ngữ</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của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vật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trong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kịch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bản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trên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khấu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nên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ngôn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ngữ</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đó</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phải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thể</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hiện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được</a:t>
            </a:r>
            <a:r>
              <a:rPr lang="en-US" sz="2400" dirty="0" smtClean="0">
                <a:solidFill>
                  <a:srgbClr val="000000"/>
                </a:solidFill>
                <a:effectLst/>
                <a:latin typeface="Times New Roman" pitchFamily="18" charset="0"/>
                <a:ea typeface="Calibri"/>
                <a:cs typeface="Times New Roman" pitchFamily="18" charset="0"/>
              </a:rPr>
              <a:t> ý </a:t>
            </a:r>
            <a:r>
              <a:rPr lang="en-US" sz="2400" dirty="0" err="1" smtClean="0">
                <a:solidFill>
                  <a:srgbClr val="000000"/>
                </a:solidFill>
                <a:effectLst/>
                <a:latin typeface="Times New Roman" pitchFamily="18" charset="0"/>
                <a:ea typeface="Calibri"/>
                <a:cs typeface="Times New Roman" pitchFamily="18" charset="0"/>
              </a:rPr>
              <a:t>kiến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quan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điểm</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cá</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phải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cho</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thấy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được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suy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nghĩ</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tính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cách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của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vật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phải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gây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được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ấn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tượng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rõ</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mạnh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khiến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người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đọc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người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xem</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chú</a:t>
            </a:r>
            <a:r>
              <a:rPr lang="en-US" sz="2400" dirty="0" smtClean="0">
                <a:solidFill>
                  <a:srgbClr val="000000"/>
                </a:solidFill>
                <a:effectLst/>
                <a:latin typeface="Times New Roman" pitchFamily="18" charset="0"/>
                <a:ea typeface="Calibri"/>
                <a:cs typeface="Times New Roman" pitchFamily="18" charset="0"/>
              </a:rPr>
              <a:t> ý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ghi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nhớ</a:t>
            </a:r>
            <a:r>
              <a:rPr lang="en-US" sz="2400" dirty="0" smtClean="0">
                <a:solidFill>
                  <a:srgbClr val="000000"/>
                </a:solidFill>
                <a:effectLst/>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lnSpc>
                <a:spcPct val="115000"/>
              </a:lnSpc>
            </a:pPr>
            <a:r>
              <a:rPr lang="en-US" sz="2400" b="1" i="1" dirty="0" smtClean="0">
                <a:solidFill>
                  <a:srgbClr val="000000"/>
                </a:solidFill>
                <a:effectLst/>
                <a:latin typeface="Times New Roman" pitchFamily="18" charset="0"/>
                <a:ea typeface="Calibri"/>
                <a:cs typeface="Times New Roman" pitchFamily="18" charset="0"/>
              </a:rPr>
              <a:t> </a:t>
            </a:r>
            <a:endParaRPr lang="en-US" sz="2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0120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1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heel(2)">
                                      <p:cBhvr>
                                        <p:cTn id="22"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10905226" cy="5613845"/>
          </a:xfrm>
          <a:prstGeom prst="rect">
            <a:avLst/>
          </a:prstGeom>
          <a:noFill/>
        </p:spPr>
        <p:txBody>
          <a:bodyPr wrap="square" rtlCol="0">
            <a:spAutoFit/>
          </a:bodyPr>
          <a:lstStyle/>
          <a:p>
            <a:pPr algn="just">
              <a:lnSpc>
                <a:spcPct val="115000"/>
              </a:lnSpc>
            </a:pPr>
            <a:r>
              <a:rPr lang="en-US" sz="3600" b="1" dirty="0" smtClean="0">
                <a:solidFill>
                  <a:srgbClr val="0000FF"/>
                </a:solidFill>
                <a:effectLst/>
                <a:latin typeface="Times New Roman" pitchFamily="18" charset="0"/>
                <a:ea typeface="Calibri"/>
                <a:cs typeface="Times New Roman" pitchFamily="18" charset="0"/>
              </a:rPr>
              <a:t>2. </a:t>
            </a:r>
            <a:r>
              <a:rPr lang="en-US" sz="3600" b="1" dirty="0" err="1" smtClean="0">
                <a:solidFill>
                  <a:srgbClr val="0000FF"/>
                </a:solidFill>
                <a:effectLst/>
                <a:latin typeface="Times New Roman" pitchFamily="18" charset="0"/>
                <a:ea typeface="Calibri"/>
                <a:cs typeface="Times New Roman" pitchFamily="18" charset="0"/>
              </a:rPr>
              <a:t>Hình</a:t>
            </a:r>
            <a:r>
              <a:rPr lang="en-US" sz="3600" b="1" dirty="0" smtClean="0">
                <a:solidFill>
                  <a:srgbClr val="0000FF"/>
                </a:solidFill>
                <a:effectLst/>
                <a:latin typeface="Times New Roman" pitchFamily="18" charset="0"/>
                <a:ea typeface="Calibri"/>
                <a:cs typeface="Times New Roman" pitchFamily="18" charset="0"/>
              </a:rPr>
              <a:t> </a:t>
            </a:r>
            <a:r>
              <a:rPr lang="en-US" sz="3600" b="1" dirty="0" err="1" smtClean="0">
                <a:solidFill>
                  <a:srgbClr val="0000FF"/>
                </a:solidFill>
                <a:effectLst/>
                <a:latin typeface="Times New Roman" pitchFamily="18" charset="0"/>
                <a:ea typeface="Calibri"/>
                <a:cs typeface="Times New Roman" pitchFamily="18" charset="0"/>
              </a:rPr>
              <a:t>tượng</a:t>
            </a:r>
            <a:r>
              <a:rPr lang="en-US" sz="3600" b="1" dirty="0" smtClean="0">
                <a:solidFill>
                  <a:srgbClr val="0000FF"/>
                </a:solidFill>
                <a:effectLst/>
                <a:latin typeface="Times New Roman" pitchFamily="18" charset="0"/>
                <a:ea typeface="Calibri"/>
                <a:cs typeface="Times New Roman" pitchFamily="18" charset="0"/>
              </a:rPr>
              <a:t> </a:t>
            </a:r>
            <a:r>
              <a:rPr lang="en-US" sz="3600" b="1" dirty="0" err="1" smtClean="0">
                <a:solidFill>
                  <a:srgbClr val="0000FF"/>
                </a:solidFill>
                <a:effectLst/>
                <a:latin typeface="Times New Roman" pitchFamily="18" charset="0"/>
                <a:ea typeface="Calibri"/>
                <a:cs typeface="Times New Roman" pitchFamily="18" charset="0"/>
              </a:rPr>
              <a:t>nhân</a:t>
            </a:r>
            <a:r>
              <a:rPr lang="en-US" sz="3600" b="1" dirty="0" smtClean="0">
                <a:solidFill>
                  <a:srgbClr val="0000FF"/>
                </a:solidFill>
                <a:effectLst/>
                <a:latin typeface="Times New Roman" pitchFamily="18" charset="0"/>
                <a:ea typeface="Calibri"/>
                <a:cs typeface="Times New Roman" pitchFamily="18" charset="0"/>
              </a:rPr>
              <a:t> </a:t>
            </a:r>
            <a:r>
              <a:rPr lang="en-US" sz="3600" b="1" dirty="0" err="1" smtClean="0">
                <a:solidFill>
                  <a:srgbClr val="0000FF"/>
                </a:solidFill>
                <a:effectLst/>
                <a:latin typeface="Times New Roman" pitchFamily="18" charset="0"/>
                <a:ea typeface="Calibri"/>
                <a:cs typeface="Times New Roman" pitchFamily="18" charset="0"/>
              </a:rPr>
              <a:t>vật</a:t>
            </a:r>
            <a:r>
              <a:rPr lang="en-US" sz="3600" b="1" dirty="0" smtClean="0">
                <a:solidFill>
                  <a:srgbClr val="0000FF"/>
                </a:solidFill>
                <a:effectLst/>
                <a:latin typeface="Times New Roman" pitchFamily="18" charset="0"/>
                <a:ea typeface="Calibri"/>
                <a:cs typeface="Times New Roman" pitchFamily="18" charset="0"/>
              </a:rPr>
              <a:t> </a:t>
            </a:r>
            <a:r>
              <a:rPr lang="en-US" sz="3600" b="1" dirty="0" err="1" smtClean="0">
                <a:solidFill>
                  <a:srgbClr val="0000FF"/>
                </a:solidFill>
                <a:effectLst/>
                <a:latin typeface="Times New Roman" pitchFamily="18" charset="0"/>
                <a:ea typeface="Calibri"/>
                <a:cs typeface="Times New Roman" pitchFamily="18" charset="0"/>
              </a:rPr>
              <a:t>Bờm</a:t>
            </a:r>
            <a:r>
              <a:rPr lang="en-US" sz="3600" b="1" dirty="0" smtClean="0">
                <a:solidFill>
                  <a:srgbClr val="0000FF"/>
                </a:solidFill>
                <a:effectLst/>
                <a:latin typeface="Times New Roman" pitchFamily="18" charset="0"/>
                <a:ea typeface="Calibri"/>
                <a:cs typeface="Times New Roman" pitchFamily="18" charset="0"/>
              </a:rPr>
              <a:t>:</a:t>
            </a:r>
            <a:endParaRPr lang="en-US" sz="3600" dirty="0">
              <a:latin typeface="Times New Roman" pitchFamily="18" charset="0"/>
              <a:ea typeface="Calibri"/>
              <a:cs typeface="Times New Roman" pitchFamily="18" charset="0"/>
            </a:endParaRPr>
          </a:p>
          <a:p>
            <a:pPr algn="just">
              <a:lnSpc>
                <a:spcPct val="115000"/>
              </a:lnSpc>
            </a:pP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Thường</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được</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coi</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là</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đại</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diện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cho</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tính</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cách</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thật</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thà</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chất</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phác</a:t>
            </a:r>
            <a:r>
              <a:rPr lang="en-US" sz="3600" dirty="0" smtClean="0">
                <a:effectLst/>
                <a:latin typeface="Times New Roman" pitchFamily="18" charset="0"/>
                <a:ea typeface="Calibri"/>
                <a:cs typeface="Times New Roman" pitchFamily="18" charset="0"/>
              </a:rPr>
              <a:t>.</a:t>
            </a:r>
            <a:endParaRPr lang="en-US" sz="3600" dirty="0">
              <a:latin typeface="Times New Roman" pitchFamily="18" charset="0"/>
              <a:ea typeface="Calibri"/>
              <a:cs typeface="Times New Roman" pitchFamily="18" charset="0"/>
            </a:endParaRPr>
          </a:p>
          <a:p>
            <a:pPr algn="just">
              <a:lnSpc>
                <a:spcPct val="115000"/>
              </a:lnSpc>
            </a:pP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Nên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việc</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đưa</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nhân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vật</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này</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vào</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vở</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kịch</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có</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thể</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tạo</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nên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sự</a:t>
            </a:r>
            <a:r>
              <a:rPr lang="en-US" sz="3600" dirty="0" smtClean="0">
                <a:effectLst/>
                <a:latin typeface="Times New Roman" pitchFamily="18" charset="0"/>
                <a:ea typeface="Calibri"/>
                <a:cs typeface="Times New Roman" pitchFamily="18" charset="0"/>
              </a:rPr>
              <a:t> so </a:t>
            </a:r>
            <a:r>
              <a:rPr lang="en-US" sz="3600" dirty="0" err="1" smtClean="0">
                <a:effectLst/>
                <a:latin typeface="Times New Roman" pitchFamily="18" charset="0"/>
                <a:ea typeface="Calibri"/>
                <a:cs typeface="Times New Roman" pitchFamily="18" charset="0"/>
              </a:rPr>
              <a:t>sánh</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với</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nhân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vật</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Cuội</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và</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có</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thể</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coi</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đó</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là</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một</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sự</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phá</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cách</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sáng</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tạo</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của</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tác</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giả</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khi</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sử</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dụng</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kết</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hợp</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các</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nguồn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tư</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liệu</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dân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gian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khác</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nhau</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để</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tạo</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nên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tuyến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nhân</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vật</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trong</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tác</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phẩm</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của</a:t>
            </a:r>
            <a:r>
              <a:rPr lang="en-US" sz="3600" dirty="0" smtClean="0">
                <a:effectLst/>
                <a:latin typeface="Times New Roman" pitchFamily="18" charset="0"/>
                <a:ea typeface="Calibri"/>
                <a:cs typeface="Times New Roman" pitchFamily="18" charset="0"/>
              </a:rPr>
              <a:t> </a:t>
            </a:r>
            <a:r>
              <a:rPr lang="en-US" sz="3600" dirty="0" err="1" smtClean="0">
                <a:effectLst/>
                <a:latin typeface="Times New Roman" pitchFamily="18" charset="0"/>
                <a:ea typeface="Calibri"/>
                <a:cs typeface="Times New Roman" pitchFamily="18" charset="0"/>
              </a:rPr>
              <a:t>mình</a:t>
            </a:r>
            <a:r>
              <a:rPr lang="en-US" sz="3600" dirty="0" smtClean="0">
                <a:effectLst/>
                <a:latin typeface="Times New Roman" pitchFamily="18" charset="0"/>
                <a:ea typeface="Calibri"/>
                <a:cs typeface="Times New Roman" pitchFamily="18" charset="0"/>
              </a:rPr>
              <a:t>.</a:t>
            </a:r>
            <a:endParaRPr lang="en-US" sz="3600" dirty="0">
              <a:latin typeface="Times New Roman" pitchFamily="18" charset="0"/>
              <a:ea typeface="Calibri"/>
              <a:cs typeface="Times New Roman" pitchFamily="18" charset="0"/>
            </a:endParaRPr>
          </a:p>
          <a:p>
            <a:pPr algn="just">
              <a:lnSpc>
                <a:spcPct val="115000"/>
              </a:lnSpc>
            </a:pPr>
            <a:r>
              <a:rPr lang="en-US" sz="2400" dirty="0" smtClean="0">
                <a:effectLst/>
                <a:latin typeface="Times New Roman" pitchFamily="18" charset="0"/>
                <a:ea typeface="Calibri"/>
                <a:cs typeface="Times New Roman" pitchFamily="18" charset="0"/>
              </a:rPr>
              <a:t> </a:t>
            </a:r>
            <a:endParaRPr lang="en-US" sz="2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13113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1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399" y="304800"/>
            <a:ext cx="10922479" cy="5317353"/>
          </a:xfrm>
          <a:prstGeom prst="rect">
            <a:avLst/>
          </a:prstGeom>
          <a:noFill/>
        </p:spPr>
        <p:txBody>
          <a:bodyPr wrap="square" rtlCol="0">
            <a:spAutoFit/>
          </a:bodyPr>
          <a:lstStyle/>
          <a:p>
            <a:pPr algn="just">
              <a:lnSpc>
                <a:spcPct val="115000"/>
              </a:lnSpc>
            </a:pPr>
            <a:r>
              <a:rPr lang="en-US" sz="2400" b="1" dirty="0" smtClean="0">
                <a:solidFill>
                  <a:srgbClr val="000000"/>
                </a:solidFill>
                <a:effectLst/>
                <a:latin typeface="Times New Roman" pitchFamily="18" charset="0"/>
                <a:ea typeface="Calibri"/>
                <a:cs typeface="Times New Roman" pitchFamily="18" charset="0"/>
              </a:rPr>
              <a:t>III. </a:t>
            </a:r>
            <a:r>
              <a:rPr lang="en-US" sz="2400" b="1" dirty="0" err="1" smtClean="0">
                <a:solidFill>
                  <a:srgbClr val="000000"/>
                </a:solidFill>
                <a:effectLst/>
                <a:latin typeface="Times New Roman" pitchFamily="18" charset="0"/>
                <a:ea typeface="Calibri"/>
                <a:cs typeface="Times New Roman" pitchFamily="18" charset="0"/>
              </a:rPr>
              <a:t>Tổng</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kết</a:t>
            </a:r>
            <a:r>
              <a:rPr lang="en-US" sz="2400" b="1" dirty="0" smtClean="0">
                <a:solidFill>
                  <a:srgbClr val="000000"/>
                </a:solidFill>
                <a:effectLst/>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lnSpc>
                <a:spcPct val="115000"/>
              </a:lnSpc>
            </a:pPr>
            <a:r>
              <a:rPr lang="en-US" sz="2400" b="1" dirty="0" smtClean="0">
                <a:solidFill>
                  <a:srgbClr val="000000"/>
                </a:solidFill>
                <a:effectLst/>
                <a:latin typeface="Times New Roman" pitchFamily="18" charset="0"/>
                <a:ea typeface="Calibri"/>
                <a:cs typeface="Times New Roman" pitchFamily="18" charset="0"/>
              </a:rPr>
              <a:t>1. </a:t>
            </a:r>
            <a:r>
              <a:rPr lang="en-US" sz="2400" b="1" dirty="0" err="1" smtClean="0">
                <a:solidFill>
                  <a:srgbClr val="000000"/>
                </a:solidFill>
                <a:effectLst/>
                <a:latin typeface="Times New Roman" pitchFamily="18" charset="0"/>
                <a:ea typeface="Calibri"/>
                <a:cs typeface="Times New Roman" pitchFamily="18" charset="0"/>
              </a:rPr>
              <a:t>Nội</a:t>
            </a:r>
            <a:r>
              <a:rPr lang="en-US" sz="2400" b="1" dirty="0" smtClean="0">
                <a:solidFill>
                  <a:srgbClr val="000000"/>
                </a:solidFill>
                <a:effectLst/>
                <a:latin typeface="Times New Roman" pitchFamily="18" charset="0"/>
                <a:ea typeface="Calibri"/>
                <a:cs typeface="Times New Roman" pitchFamily="18" charset="0"/>
              </a:rPr>
              <a:t> dung:</a:t>
            </a:r>
            <a:endParaRPr lang="en-US" sz="2400" dirty="0">
              <a:latin typeface="Times New Roman" pitchFamily="18" charset="0"/>
              <a:ea typeface="Calibri"/>
              <a:cs typeface="Times New Roman" pitchFamily="18" charset="0"/>
            </a:endParaRPr>
          </a:p>
          <a:p>
            <a:pPr algn="just">
              <a:lnSpc>
                <a:spcPct val="115000"/>
              </a:lnSpc>
              <a:spcAft>
                <a:spcPts val="1000"/>
              </a:spcAft>
            </a:pP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Thông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điệp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của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tác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phẩm</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mọi</a:t>
            </a:r>
            <a:r>
              <a:rPr lang="en-US" sz="2400" dirty="0" smtClean="0">
                <a:solidFill>
                  <a:srgbClr val="000000"/>
                </a:solidFill>
                <a:effectLst/>
                <a:latin typeface="Times New Roman" pitchFamily="18" charset="0"/>
                <a:ea typeface="Calibri"/>
                <a:cs typeface="Times New Roman" pitchFamily="18" charset="0"/>
              </a:rPr>
              <a:t> ý </a:t>
            </a:r>
            <a:r>
              <a:rPr lang="en-US" sz="2400" dirty="0" err="1" smtClean="0">
                <a:solidFill>
                  <a:srgbClr val="000000"/>
                </a:solidFill>
                <a:effectLst/>
                <a:latin typeface="Times New Roman" pitchFamily="18" charset="0"/>
                <a:ea typeface="Calibri"/>
                <a:cs typeface="Times New Roman" pitchFamily="18" charset="0"/>
              </a:rPr>
              <a:t>định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dù</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tốt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đẹp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nhưng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được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xây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dựng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trên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sự</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giả</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dối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cũng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không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đem</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lại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hạnh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phúc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phải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xây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dựng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dựa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trên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lòng</a:t>
            </a:r>
            <a:r>
              <a:rPr lang="en-US" sz="2400" dirty="0" smtClean="0">
                <a:solidFill>
                  <a:srgbClr val="000000"/>
                </a:solidFill>
                <a:effectLst/>
                <a:latin typeface="Times New Roman" pitchFamily="18" charset="0"/>
                <a:ea typeface="Calibri"/>
                <a:cs typeface="Times New Roman" pitchFamily="18" charset="0"/>
              </a:rPr>
              <a:t> tin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sự</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chân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thực</a:t>
            </a:r>
            <a:r>
              <a:rPr lang="en-US" sz="2400" dirty="0" smtClean="0">
                <a:solidFill>
                  <a:srgbClr val="000000"/>
                </a:solidFill>
                <a:effectLst/>
                <a:latin typeface="Times New Roman" pitchFamily="18" charset="0"/>
                <a:ea typeface="Calibri"/>
                <a:cs typeface="Times New Roman" pitchFamily="18" charset="0"/>
              </a:rPr>
              <a:t>. </a:t>
            </a:r>
            <a:endParaRPr lang="en-US" sz="2400" dirty="0">
              <a:latin typeface="Times New Roman" pitchFamily="18" charset="0"/>
              <a:ea typeface="Calibri"/>
              <a:cs typeface="Times New Roman" pitchFamily="18" charset="0"/>
            </a:endParaRPr>
          </a:p>
          <a:p>
            <a:pPr algn="just">
              <a:lnSpc>
                <a:spcPct val="115000"/>
              </a:lnSpc>
            </a:pPr>
            <a:r>
              <a:rPr lang="en-US" sz="2400" dirty="0" smtClean="0">
                <a:solidFill>
                  <a:srgbClr val="000000"/>
                </a:solidFill>
                <a:effectLst/>
                <a:latin typeface="Times New Roman" pitchFamily="18" charset="0"/>
                <a:ea typeface="Calibri"/>
                <a:cs typeface="Times New Roman" pitchFamily="18" charset="0"/>
              </a:rPr>
              <a:t>-</a:t>
            </a:r>
            <a:r>
              <a:rPr lang="en-US" sz="2400" dirty="0" err="1" smtClean="0">
                <a:solidFill>
                  <a:srgbClr val="000000"/>
                </a:solidFill>
                <a:effectLst/>
                <a:latin typeface="Times New Roman" pitchFamily="18" charset="0"/>
                <a:ea typeface="Calibri"/>
                <a:cs typeface="Times New Roman" pitchFamily="18" charset="0"/>
              </a:rPr>
              <a:t>Tâm</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sự</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của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Lưu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Quang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Vũ</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về</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một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xã</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hội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đòi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hỏi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sự</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trung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thực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chống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lại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tất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cả</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dối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trá</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những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điều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làm</a:t>
            </a:r>
            <a:r>
              <a:rPr lang="en-US" sz="2400" dirty="0" smtClean="0">
                <a:solidFill>
                  <a:srgbClr val="000000"/>
                </a:solidFill>
                <a:effectLst/>
                <a:latin typeface="Times New Roman" pitchFamily="18" charset="0"/>
                <a:ea typeface="Calibri"/>
                <a:cs typeface="Times New Roman" pitchFamily="18" charset="0"/>
              </a:rPr>
              <a:t> con </a:t>
            </a:r>
            <a:r>
              <a:rPr lang="en-US" sz="2400" dirty="0" err="1" smtClean="0">
                <a:solidFill>
                  <a:srgbClr val="000000"/>
                </a:solidFill>
                <a:effectLst/>
                <a:latin typeface="Times New Roman" pitchFamily="18" charset="0"/>
                <a:ea typeface="Calibri"/>
                <a:cs typeface="Times New Roman" pitchFamily="18" charset="0"/>
              </a:rPr>
              <a:t>người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không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còn</a:t>
            </a:r>
            <a:r>
              <a:rPr lang="en-US" sz="2400" dirty="0" smtClean="0">
                <a:solidFill>
                  <a:srgbClr val="000000"/>
                </a:solidFill>
                <a:effectLst/>
                <a:latin typeface="Times New Roman" pitchFamily="18" charset="0"/>
                <a:ea typeface="Calibri"/>
                <a:cs typeface="Times New Roman" pitchFamily="18" charset="0"/>
              </a:rPr>
              <a:t> tin </a:t>
            </a:r>
            <a:r>
              <a:rPr lang="en-US" sz="2400" dirty="0" err="1" smtClean="0">
                <a:solidFill>
                  <a:srgbClr val="000000"/>
                </a:solidFill>
                <a:effectLst/>
                <a:latin typeface="Times New Roman" pitchFamily="18" charset="0"/>
                <a:ea typeface="Calibri"/>
                <a:cs typeface="Times New Roman" pitchFamily="18" charset="0"/>
              </a:rPr>
              <a:t>vào</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cuộc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sống</a:t>
            </a:r>
            <a:r>
              <a:rPr lang="en-US" sz="2400" dirty="0" smtClean="0">
                <a:solidFill>
                  <a:srgbClr val="000000"/>
                </a:solidFill>
                <a:effectLst/>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lnSpc>
                <a:spcPct val="115000"/>
              </a:lnSpc>
            </a:pPr>
            <a:r>
              <a:rPr lang="en-US" sz="2400" b="1" dirty="0" smtClean="0">
                <a:solidFill>
                  <a:srgbClr val="000000"/>
                </a:solidFill>
                <a:effectLst/>
                <a:latin typeface="Times New Roman" pitchFamily="18" charset="0"/>
                <a:ea typeface="Calibri"/>
                <a:cs typeface="Times New Roman" pitchFamily="18" charset="0"/>
              </a:rPr>
              <a:t> </a:t>
            </a:r>
            <a:endParaRPr lang="en-US" sz="2400" dirty="0">
              <a:latin typeface="Times New Roman" pitchFamily="18" charset="0"/>
              <a:ea typeface="Calibri"/>
              <a:cs typeface="Times New Roman" pitchFamily="18" charset="0"/>
            </a:endParaRPr>
          </a:p>
          <a:p>
            <a:pPr algn="just">
              <a:lnSpc>
                <a:spcPct val="115000"/>
              </a:lnSpc>
            </a:pPr>
            <a:r>
              <a:rPr lang="en-US" sz="2400" b="1" dirty="0" smtClean="0">
                <a:solidFill>
                  <a:srgbClr val="000000"/>
                </a:solidFill>
                <a:effectLst/>
                <a:latin typeface="Times New Roman" pitchFamily="18" charset="0"/>
                <a:ea typeface="Calibri"/>
                <a:cs typeface="Times New Roman" pitchFamily="18" charset="0"/>
              </a:rPr>
              <a:t>2. </a:t>
            </a:r>
            <a:r>
              <a:rPr lang="en-US" sz="2400" b="1" dirty="0" err="1" smtClean="0">
                <a:solidFill>
                  <a:srgbClr val="000000"/>
                </a:solidFill>
                <a:effectLst/>
                <a:latin typeface="Times New Roman" pitchFamily="18" charset="0"/>
                <a:ea typeface="Calibri"/>
                <a:cs typeface="Times New Roman" pitchFamily="18" charset="0"/>
              </a:rPr>
              <a:t>Nghệ</a:t>
            </a:r>
            <a:r>
              <a:rPr lang="en-US" sz="2400" b="1" dirty="0" smtClean="0">
                <a:solidFill>
                  <a:srgbClr val="000000"/>
                </a:solidFill>
                <a:effectLst/>
                <a:latin typeface="Times New Roman" pitchFamily="18" charset="0"/>
                <a:ea typeface="Calibri"/>
                <a:cs typeface="Times New Roman" pitchFamily="18" charset="0"/>
              </a:rPr>
              <a:t> </a:t>
            </a:r>
            <a:r>
              <a:rPr lang="en-US" sz="2400" b="1" dirty="0" err="1" smtClean="0">
                <a:solidFill>
                  <a:srgbClr val="000000"/>
                </a:solidFill>
                <a:effectLst/>
                <a:latin typeface="Times New Roman" pitchFamily="18" charset="0"/>
                <a:ea typeface="Calibri"/>
                <a:cs typeface="Times New Roman" pitchFamily="18" charset="0"/>
              </a:rPr>
              <a:t>thuật</a:t>
            </a:r>
            <a:r>
              <a:rPr lang="en-US" sz="2400" b="1" dirty="0" smtClean="0">
                <a:solidFill>
                  <a:srgbClr val="000000"/>
                </a:solidFill>
                <a:effectLst/>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lnSpc>
                <a:spcPct val="115000"/>
              </a:lnSpc>
            </a:pP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Xây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dựng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hình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tượng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vật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dựa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vào</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sự</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tiếp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sáng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tạo</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các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truyện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dân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gian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tạo</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nên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sự</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gần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gũi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mới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lạ</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cho</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vở</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kịch</a:t>
            </a:r>
            <a:r>
              <a:rPr lang="en-US" sz="2400" dirty="0" smtClean="0">
                <a:solidFill>
                  <a:srgbClr val="000000"/>
                </a:solidFill>
                <a:effectLst/>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lnSpc>
                <a:spcPct val="115000"/>
              </a:lnSpc>
            </a:pP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Ngôn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ngữ</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thể</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hiện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được</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suy</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nghĩ</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và</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tính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cách</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của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nhân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vật</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đồng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thời</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nêu</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lên</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thông</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điệp</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của</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vở</a:t>
            </a:r>
            <a:r>
              <a:rPr lang="en-US" sz="2400" dirty="0" smtClean="0">
                <a:solidFill>
                  <a:srgbClr val="000000"/>
                </a:solidFill>
                <a:effectLst/>
                <a:latin typeface="Times New Roman" pitchFamily="18" charset="0"/>
                <a:ea typeface="Calibri"/>
                <a:cs typeface="Times New Roman" pitchFamily="18" charset="0"/>
              </a:rPr>
              <a:t> </a:t>
            </a:r>
            <a:r>
              <a:rPr lang="en-US" sz="2400" dirty="0" err="1" smtClean="0">
                <a:solidFill>
                  <a:srgbClr val="000000"/>
                </a:solidFill>
                <a:effectLst/>
                <a:latin typeface="Times New Roman" pitchFamily="18" charset="0"/>
                <a:ea typeface="Calibri"/>
                <a:cs typeface="Times New Roman" pitchFamily="18" charset="0"/>
              </a:rPr>
              <a:t>kịch</a:t>
            </a:r>
            <a:endParaRPr lang="en-US" sz="2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2677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arn(inVertic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arn(inVertic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arn(inVertical)">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212</TotalTime>
  <Words>2178</Words>
  <Application>Microsoft Office PowerPoint</Application>
  <PresentationFormat>Custom</PresentationFormat>
  <Paragraphs>157</Paragraphs>
  <Slides>40</Slides>
  <Notes>0</Notes>
  <HiddenSlides>0</HiddenSlides>
  <MMClips>7</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Main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Thi Phuong Linh</dc:creator>
  <cp:lastModifiedBy>ADMIN</cp:lastModifiedBy>
  <cp:revision>81</cp:revision>
  <dcterms:created xsi:type="dcterms:W3CDTF">2022-08-21T01:28:37Z</dcterms:created>
  <dcterms:modified xsi:type="dcterms:W3CDTF">2022-08-22T02:10:35Z</dcterms:modified>
</cp:coreProperties>
</file>