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 id="2147483732" r:id="rId8"/>
  </p:sldMasterIdLst>
  <p:sldIdLst>
    <p:sldId id="256" r:id="rId9"/>
    <p:sldId id="257" r:id="rId10"/>
    <p:sldId id="258" r:id="rId11"/>
    <p:sldId id="259" r:id="rId12"/>
    <p:sldId id="260" r:id="rId13"/>
    <p:sldId id="261" r:id="rId14"/>
    <p:sldId id="262"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Lst>
  <p:sldSz cx="18288000" cy="10287000"/>
  <p:notesSz cx="6858000" cy="9144000"/>
  <p:embeddedFontLst>
    <p:embeddedFont>
      <p:font typeface="iCiel Nabila" panose="020B0604020202020204" charset="0"/>
      <p:regular r:id="rId56"/>
    </p:embeddedFont>
    <p:embeddedFont>
      <p:font typeface="#9Slide05 Amplify" panose="02000000000000000000" pitchFamily="2" charset="0"/>
      <p:regular r:id="rId57"/>
    </p:embeddedFont>
    <p:embeddedFont>
      <p:font typeface="Barlow Condensed Bold" panose="020B0604020202020204" charset="0"/>
      <p:regular r:id="rId58"/>
      <p:bold r:id="rId59"/>
    </p:embeddedFont>
    <p:embeddedFont>
      <p:font typeface="Noto Sans Bold" panose="020B0802040504020204" pitchFamily="34" charset="0"/>
      <p:bold r:id="rId60"/>
    </p:embeddedFont>
    <p:embeddedFont>
      <p:font typeface="#9Slide03 Roboto Condensed" panose="02000000000000000000" pitchFamily="2" charset="0"/>
      <p:bold r:id="rId61"/>
    </p:embeddedFont>
    <p:embeddedFont>
      <p:font typeface="#9Slide03 Roboto Medium" panose="02000000000000000000" pitchFamily="2" charset="0"/>
      <p:regular r:id="rId62"/>
    </p:embeddedFont>
    <p:embeddedFont>
      <p:font typeface="Bungee Shade" pitchFamily="2" charset="0"/>
      <p:regular r:id="rId63"/>
    </p:embeddedFont>
    <p:embeddedFont>
      <p:font typeface="Calibri" panose="020F0502020204030204" pitchFamily="34" charset="0"/>
      <p:regular r:id="rId64"/>
      <p:bold r:id="rId65"/>
      <p:italic r:id="rId66"/>
      <p:boldItalic r:id="rId67"/>
    </p:embeddedFont>
    <p:embeddedFont>
      <p:font typeface="#9Slide03 Roboto" panose="02000000000000000000" pitchFamily="2" charset="0"/>
      <p:regular r:id="rId68"/>
    </p:embeddedFont>
    <p:embeddedFont>
      <p:font typeface="Roboto" panose="02000000000000000000" pitchFamily="2" charset="0"/>
      <p:regular r:id="rId69"/>
      <p:bold r:id="rId70"/>
      <p:italic r:id="rId71"/>
      <p:boldItalic r:id="rId72"/>
    </p:embeddedFont>
    <p:embeddedFont>
      <p:font typeface="Bungee" pitchFamily="2" charset="0"/>
      <p:regular r:id="rId7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473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891" autoAdjust="0"/>
    <p:restoredTop sz="94657" autoAdjust="0"/>
  </p:normalViewPr>
  <p:slideViewPr>
    <p:cSldViewPr>
      <p:cViewPr varScale="1">
        <p:scale>
          <a:sx n="51" d="100"/>
          <a:sy n="51" d="100"/>
        </p:scale>
        <p:origin x="248" y="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42" Type="http://schemas.openxmlformats.org/officeDocument/2006/relationships/slide" Target="slides/slide34.xml"/><Relationship Id="rId47" Type="http://schemas.openxmlformats.org/officeDocument/2006/relationships/slide" Target="slides/slide39.xml"/><Relationship Id="rId63" Type="http://schemas.openxmlformats.org/officeDocument/2006/relationships/font" Target="fonts/font8.fntdata"/><Relationship Id="rId68" Type="http://schemas.openxmlformats.org/officeDocument/2006/relationships/font" Target="fonts/font13.fntdata"/><Relationship Id="rId16" Type="http://schemas.openxmlformats.org/officeDocument/2006/relationships/slide" Target="slides/slide8.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font" Target="fonts/font3.fntdata"/><Relationship Id="rId66" Type="http://schemas.openxmlformats.org/officeDocument/2006/relationships/font" Target="fonts/font11.fntdata"/><Relationship Id="rId74"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font" Target="fonts/font6.fntdata"/><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font" Target="fonts/font1.fntdata"/><Relationship Id="rId64" Type="http://schemas.openxmlformats.org/officeDocument/2006/relationships/font" Target="fonts/font9.fntdata"/><Relationship Id="rId69" Type="http://schemas.openxmlformats.org/officeDocument/2006/relationships/font" Target="fonts/font14.fntdata"/><Relationship Id="rId77"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font" Target="fonts/font4.fntdata"/><Relationship Id="rId67" Type="http://schemas.openxmlformats.org/officeDocument/2006/relationships/font" Target="fonts/font12.fntdata"/><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font" Target="fonts/font7.fntdata"/><Relationship Id="rId70" Type="http://schemas.openxmlformats.org/officeDocument/2006/relationships/font" Target="fonts/font15.fntdata"/><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font" Target="fonts/font2.fntdata"/><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font" Target="fonts/font5.fntdata"/><Relationship Id="rId65" Type="http://schemas.openxmlformats.org/officeDocument/2006/relationships/font" Target="fonts/font10.fntdata"/><Relationship Id="rId73" Type="http://schemas.openxmlformats.org/officeDocument/2006/relationships/font" Target="fonts/font18.fntdata"/><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 Id="rId34" Type="http://schemas.openxmlformats.org/officeDocument/2006/relationships/slide" Target="slides/slide26.xml"/><Relationship Id="rId50" Type="http://schemas.openxmlformats.org/officeDocument/2006/relationships/slide" Target="slides/slide42.xml"/><Relationship Id="rId55" Type="http://schemas.openxmlformats.org/officeDocument/2006/relationships/slide" Target="slides/slide47.xml"/><Relationship Id="rId76"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font" Target="fonts/font16.fntdata"/><Relationship Id="rId2" Type="http://schemas.openxmlformats.org/officeDocument/2006/relationships/slideMaster" Target="slideMasters/slideMaster2.xml"/><Relationship Id="rId29"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9952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02196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29136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4757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76918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1290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697780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5936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98064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6482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27299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4604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3924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424324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3871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60257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522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3392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37879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4555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20570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48282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9279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76423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75998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758254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78963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21993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079796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9875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56466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2979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49485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003982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37084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78882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802002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2402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94939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061652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83360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83971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74981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14995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598820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76993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842611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2954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73946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4680323"/>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207796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861946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70123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6292019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86906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99979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44540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2747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89939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90022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04900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3285367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627725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4211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34485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558674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15239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740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86206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93284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38007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61794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500375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19258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561312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746708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7115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29/08/2022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29/08/2022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064065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677134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089925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26365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0113261"/>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539538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29/08/2022</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2915622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1.svg"/><Relationship Id="rId7" Type="http://schemas.openxmlformats.org/officeDocument/2006/relationships/image" Target="../media/image6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openxmlformats.org/officeDocument/2006/relationships/image" Target="../media/image24.png"/><Relationship Id="rId18" Type="http://schemas.openxmlformats.org/officeDocument/2006/relationships/image" Target="../media/image80.svg"/><Relationship Id="rId3" Type="http://schemas.openxmlformats.org/officeDocument/2006/relationships/image" Target="../media/image65.svg"/><Relationship Id="rId21" Type="http://schemas.openxmlformats.org/officeDocument/2006/relationships/image" Target="../media/image28.png"/><Relationship Id="rId7" Type="http://schemas.openxmlformats.org/officeDocument/2006/relationships/image" Target="../media/image69.svg"/><Relationship Id="rId12" Type="http://schemas.openxmlformats.org/officeDocument/2006/relationships/image" Target="../media/image25.png"/><Relationship Id="rId17" Type="http://schemas.openxmlformats.org/officeDocument/2006/relationships/image" Target="../media/image26.png"/><Relationship Id="rId2" Type="http://schemas.openxmlformats.org/officeDocument/2006/relationships/image" Target="../media/image21.png"/><Relationship Id="rId16" Type="http://schemas.openxmlformats.org/officeDocument/2006/relationships/image" Target="../media/image78.svg"/><Relationship Id="rId20" Type="http://schemas.openxmlformats.org/officeDocument/2006/relationships/image" Target="../media/image82.sv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73.svg"/><Relationship Id="rId24" Type="http://schemas.openxmlformats.org/officeDocument/2006/relationships/image" Target="../media/image86.svg"/><Relationship Id="rId5" Type="http://schemas.openxmlformats.org/officeDocument/2006/relationships/image" Target="../media/image67.svg"/><Relationship Id="rId23" Type="http://schemas.openxmlformats.org/officeDocument/2006/relationships/image" Target="../media/image29.png"/><Relationship Id="rId19" Type="http://schemas.openxmlformats.org/officeDocument/2006/relationships/image" Target="../media/image27.png"/><Relationship Id="rId4" Type="http://schemas.openxmlformats.org/officeDocument/2006/relationships/image" Target="../media/image22.png"/><Relationship Id="rId22" Type="http://schemas.openxmlformats.org/officeDocument/2006/relationships/image" Target="../media/image84.svg"/></Relationships>
</file>

<file path=ppt/slides/_rels/slide12.xml.rels><?xml version="1.0" encoding="UTF-8" standalone="yes"?>
<Relationships xmlns="http://schemas.openxmlformats.org/package/2006/relationships"><Relationship Id="rId3" Type="http://schemas.openxmlformats.org/officeDocument/2006/relationships/image" Target="../media/image88.sv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90.svg"/><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 Id="rId6" Type="http://schemas.openxmlformats.org/officeDocument/2006/relationships/image" Target="../media/image104.svg"/></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108.svg"/><Relationship Id="rId7" Type="http://schemas.openxmlformats.org/officeDocument/2006/relationships/image" Target="../media/image39.pn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gif"/><Relationship Id="rId5" Type="http://schemas.openxmlformats.org/officeDocument/2006/relationships/image" Target="../media/image110.svg"/><Relationship Id="rId4" Type="http://schemas.openxmlformats.org/officeDocument/2006/relationships/image" Target="../media/image37.png"/><Relationship Id="rId9" Type="http://schemas.openxmlformats.org/officeDocument/2006/relationships/image" Target="../media/image114.svg"/></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116.svg"/><Relationship Id="rId7" Type="http://schemas.openxmlformats.org/officeDocument/2006/relationships/image" Target="../media/image120.sv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118.sv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122.svg"/><Relationship Id="rId7" Type="http://schemas.openxmlformats.org/officeDocument/2006/relationships/image" Target="../media/image126.sv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124.svg"/><Relationship Id="rId4" Type="http://schemas.openxmlformats.org/officeDocument/2006/relationships/image" Target="../media/image46.png"/><Relationship Id="rId9" Type="http://schemas.openxmlformats.org/officeDocument/2006/relationships/image" Target="../media/image128.svg"/></Relationships>
</file>

<file path=ppt/slides/_rels/slide19.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61.svg"/><Relationship Id="rId7" Type="http://schemas.openxmlformats.org/officeDocument/2006/relationships/image" Target="../media/image6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svg"/><Relationship Id="rId10" Type="http://schemas.openxmlformats.org/officeDocument/2006/relationships/image" Target="../media/image130.svg"/><Relationship Id="rId4" Type="http://schemas.openxmlformats.org/officeDocument/2006/relationships/image" Target="../media/image2.png"/><Relationship Id="rId9"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34.svg"/><Relationship Id="rId7" Type="http://schemas.openxmlformats.org/officeDocument/2006/relationships/image" Target="../media/image138.svg"/><Relationship Id="rId2" Type="http://schemas.openxmlformats.org/officeDocument/2006/relationships/image" Target="../media/image50.png"/><Relationship Id="rId1" Type="http://schemas.openxmlformats.org/officeDocument/2006/relationships/slideLayout" Target="../slideLayouts/slideLayout18.xml"/><Relationship Id="rId6" Type="http://schemas.openxmlformats.org/officeDocument/2006/relationships/image" Target="../media/image52.png"/><Relationship Id="rId5" Type="http://schemas.openxmlformats.org/officeDocument/2006/relationships/image" Target="../media/image136.svg"/><Relationship Id="rId4" Type="http://schemas.openxmlformats.org/officeDocument/2006/relationships/image" Target="../media/image51.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5.pn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8" Type="http://schemas.openxmlformats.org/officeDocument/2006/relationships/image" Target="../media/image58.png"/><Relationship Id="rId7" Type="http://schemas.openxmlformats.org/officeDocument/2006/relationships/image" Target="../media/image145.svg"/><Relationship Id="rId2" Type="http://schemas.openxmlformats.org/officeDocument/2006/relationships/image" Target="../media/image56.png"/><Relationship Id="rId1" Type="http://schemas.openxmlformats.org/officeDocument/2006/relationships/slideLayout" Target="../slideLayouts/slideLayout40.xml"/><Relationship Id="rId6" Type="http://schemas.openxmlformats.org/officeDocument/2006/relationships/image" Target="../media/image57.png"/><Relationship Id="rId11" Type="http://schemas.openxmlformats.org/officeDocument/2006/relationships/image" Target="../media/image149.svg"/><Relationship Id="rId5" Type="http://schemas.openxmlformats.org/officeDocument/2006/relationships/image" Target="../media/image143.svg"/><Relationship Id="rId10" Type="http://schemas.openxmlformats.org/officeDocument/2006/relationships/image" Target="../media/image59.png"/><Relationship Id="rId9" Type="http://schemas.openxmlformats.org/officeDocument/2006/relationships/image" Target="../media/image147.svg"/></Relationships>
</file>

<file path=ppt/slides/_rels/slide2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51.xml"/><Relationship Id="rId6" Type="http://schemas.openxmlformats.org/officeDocument/2006/relationships/image" Target="../media/image61.png"/><Relationship Id="rId5" Type="http://schemas.openxmlformats.org/officeDocument/2006/relationships/image" Target="../media/image153.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26.xml.rels><?xml version="1.0" encoding="UTF-8" standalone="yes"?>
<Relationships xmlns="http://schemas.openxmlformats.org/package/2006/relationships"><Relationship Id="rId7" Type="http://schemas.openxmlformats.org/officeDocument/2006/relationships/image" Target="../media/image172.svg"/><Relationship Id="rId2" Type="http://schemas.openxmlformats.org/officeDocument/2006/relationships/image" Target="../media/image62.png"/><Relationship Id="rId1" Type="http://schemas.openxmlformats.org/officeDocument/2006/relationships/slideLayout" Target="../slideLayouts/slideLayout8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0.svg"/><Relationship Id="rId5" Type="http://schemas.openxmlformats.org/officeDocument/2006/relationships/image" Target="../media/image7.png"/><Relationship Id="rId4" Type="http://schemas.openxmlformats.org/officeDocument/2006/relationships/image" Target="../media/image38.svg"/></Relationships>
</file>

<file path=ppt/slides/_rels/slide4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8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1.gif"/></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56.sv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9.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pic>
        <p:nvPicPr>
          <p:cNvPr id="13" name="Picture 2" descr="Điện Biên - Mùa Hoa Ban nở - Đài Phát thanh và Truyền hìn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6" y="24148"/>
            <a:ext cx="18275004"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flipV="1">
            <a:off x="15356403" y="259809"/>
            <a:ext cx="2699349" cy="4883691"/>
          </a:xfrm>
          <a:prstGeom prst="rect">
            <a:avLst/>
          </a:prstGeom>
        </p:spPr>
      </p:pic>
      <p:sp>
        <p:nvSpPr>
          <p:cNvPr id="3" name="TextBox 3"/>
          <p:cNvSpPr txBox="1"/>
          <p:nvPr/>
        </p:nvSpPr>
        <p:spPr>
          <a:xfrm>
            <a:off x="2354208" y="3216592"/>
            <a:ext cx="13592579" cy="3853816"/>
          </a:xfrm>
          <a:prstGeom prst="rect">
            <a:avLst/>
          </a:prstGeom>
        </p:spPr>
        <p:txBody>
          <a:bodyPr lIns="0" tIns="0" rIns="0" bIns="0" rtlCol="0" anchor="t">
            <a:spAutoFit/>
          </a:bodyPr>
          <a:lstStyle/>
          <a:p>
            <a:pPr algn="ctr">
              <a:lnSpc>
                <a:spcPts val="10139"/>
              </a:lnSpc>
            </a:pPr>
            <a:r>
              <a:rPr lang="en-US" sz="7799" dirty="0" err="1">
                <a:solidFill>
                  <a:srgbClr val="FFFF00"/>
                </a:solidFill>
                <a:latin typeface="iCiel Nabila"/>
              </a:rPr>
              <a:t>Tập</a:t>
            </a:r>
            <a:r>
              <a:rPr lang="en-US" sz="7799" dirty="0">
                <a:solidFill>
                  <a:srgbClr val="FFFF00"/>
                </a:solidFill>
                <a:latin typeface="iCiel Nabila"/>
              </a:rPr>
              <a:t> </a:t>
            </a:r>
            <a:r>
              <a:rPr lang="en-US" sz="7799" dirty="0" err="1">
                <a:solidFill>
                  <a:srgbClr val="FFFF00"/>
                </a:solidFill>
                <a:latin typeface="iCiel Nabila"/>
              </a:rPr>
              <a:t>nghiên</a:t>
            </a:r>
            <a:r>
              <a:rPr lang="en-US" sz="7799" dirty="0">
                <a:solidFill>
                  <a:srgbClr val="FFFF00"/>
                </a:solidFill>
                <a:latin typeface="iCiel Nabila"/>
              </a:rPr>
              <a:t> </a:t>
            </a:r>
            <a:r>
              <a:rPr lang="en-US" sz="7799" dirty="0" err="1">
                <a:solidFill>
                  <a:srgbClr val="FFFF00"/>
                </a:solidFill>
                <a:latin typeface="iCiel Nabila"/>
              </a:rPr>
              <a:t>cứu</a:t>
            </a:r>
            <a:r>
              <a:rPr lang="en-US" sz="7799" dirty="0">
                <a:solidFill>
                  <a:srgbClr val="FFFF00"/>
                </a:solidFill>
                <a:latin typeface="iCiel Nabila"/>
              </a:rPr>
              <a:t> </a:t>
            </a:r>
            <a:r>
              <a:rPr lang="en-US" sz="7799" dirty="0" err="1">
                <a:solidFill>
                  <a:srgbClr val="FFFF00"/>
                </a:solidFill>
                <a:latin typeface="iCiel Nabila"/>
              </a:rPr>
              <a:t>và</a:t>
            </a:r>
            <a:endParaRPr lang="en-US" sz="7799" dirty="0">
              <a:solidFill>
                <a:srgbClr val="FFFF00"/>
              </a:solidFill>
              <a:latin typeface="iCiel Nabila"/>
            </a:endParaRPr>
          </a:p>
          <a:p>
            <a:pPr algn="ctr">
              <a:lnSpc>
                <a:spcPts val="10139"/>
              </a:lnSpc>
            </a:pPr>
            <a:r>
              <a:rPr lang="en-US" sz="7799" dirty="0">
                <a:solidFill>
                  <a:srgbClr val="FFFF00"/>
                </a:solidFill>
                <a:latin typeface="iCiel Nabila"/>
              </a:rPr>
              <a:t> </a:t>
            </a:r>
            <a:r>
              <a:rPr lang="en-US" sz="7799" dirty="0" err="1">
                <a:solidFill>
                  <a:srgbClr val="FFFF00"/>
                </a:solidFill>
                <a:latin typeface="iCiel Nabila"/>
              </a:rPr>
              <a:t>viết</a:t>
            </a:r>
            <a:r>
              <a:rPr lang="en-US" sz="7799" dirty="0">
                <a:solidFill>
                  <a:srgbClr val="FFFF00"/>
                </a:solidFill>
                <a:latin typeface="iCiel Nabila"/>
              </a:rPr>
              <a:t> </a:t>
            </a:r>
            <a:r>
              <a:rPr lang="en-US" sz="7799" dirty="0" err="1">
                <a:solidFill>
                  <a:srgbClr val="FFFF00"/>
                </a:solidFill>
                <a:latin typeface="iCiel Nabila"/>
              </a:rPr>
              <a:t>báo</a:t>
            </a:r>
            <a:r>
              <a:rPr lang="en-US" sz="7799" dirty="0">
                <a:solidFill>
                  <a:srgbClr val="FFFF00"/>
                </a:solidFill>
                <a:latin typeface="iCiel Nabila"/>
              </a:rPr>
              <a:t> </a:t>
            </a:r>
            <a:r>
              <a:rPr lang="en-US" sz="7799" dirty="0" err="1">
                <a:solidFill>
                  <a:srgbClr val="FFFF00"/>
                </a:solidFill>
                <a:latin typeface="iCiel Nabila"/>
              </a:rPr>
              <a:t>cáo</a:t>
            </a:r>
            <a:r>
              <a:rPr lang="en-US" sz="7799" dirty="0">
                <a:solidFill>
                  <a:srgbClr val="FFFF00"/>
                </a:solidFill>
                <a:latin typeface="iCiel Nabila"/>
              </a:rPr>
              <a:t> </a:t>
            </a:r>
            <a:r>
              <a:rPr lang="en-US" sz="7799" dirty="0" err="1">
                <a:solidFill>
                  <a:srgbClr val="FFFF00"/>
                </a:solidFill>
                <a:latin typeface="iCiel Nabila"/>
              </a:rPr>
              <a:t>về</a:t>
            </a:r>
            <a:r>
              <a:rPr lang="en-US" sz="7799" dirty="0">
                <a:solidFill>
                  <a:srgbClr val="FFFF00"/>
                </a:solidFill>
                <a:latin typeface="iCiel Nabila"/>
              </a:rPr>
              <a:t> </a:t>
            </a:r>
            <a:r>
              <a:rPr lang="en-US" sz="7799" dirty="0" err="1">
                <a:solidFill>
                  <a:srgbClr val="FFFF00"/>
                </a:solidFill>
                <a:latin typeface="iCiel Nabila"/>
              </a:rPr>
              <a:t>một</a:t>
            </a:r>
            <a:r>
              <a:rPr lang="en-US" sz="7799" dirty="0">
                <a:solidFill>
                  <a:srgbClr val="FFFF00"/>
                </a:solidFill>
                <a:latin typeface="iCiel Nabila"/>
              </a:rPr>
              <a:t> </a:t>
            </a:r>
            <a:r>
              <a:rPr lang="en-US" sz="7799" dirty="0" err="1">
                <a:solidFill>
                  <a:srgbClr val="FFFF00"/>
                </a:solidFill>
                <a:latin typeface="iCiel Nabila"/>
              </a:rPr>
              <a:t>vấn</a:t>
            </a:r>
            <a:r>
              <a:rPr lang="en-US" sz="7799" dirty="0">
                <a:solidFill>
                  <a:srgbClr val="FFFF00"/>
                </a:solidFill>
                <a:latin typeface="iCiel Nabila"/>
              </a:rPr>
              <a:t> </a:t>
            </a:r>
            <a:r>
              <a:rPr lang="en-US" sz="7799" dirty="0" err="1">
                <a:solidFill>
                  <a:srgbClr val="FFFF00"/>
                </a:solidFill>
                <a:latin typeface="iCiel Nabila"/>
              </a:rPr>
              <a:t>đề</a:t>
            </a:r>
            <a:r>
              <a:rPr lang="en-US" sz="7799" dirty="0">
                <a:solidFill>
                  <a:srgbClr val="FFFF00"/>
                </a:solidFill>
                <a:latin typeface="iCiel Nabila"/>
              </a:rPr>
              <a:t> </a:t>
            </a:r>
            <a:r>
              <a:rPr lang="en-US" sz="7799" dirty="0" err="1">
                <a:solidFill>
                  <a:srgbClr val="FFFF00"/>
                </a:solidFill>
                <a:latin typeface="iCiel Nabila"/>
              </a:rPr>
              <a:t>văn</a:t>
            </a:r>
            <a:r>
              <a:rPr lang="en-US" sz="7799" dirty="0">
                <a:solidFill>
                  <a:srgbClr val="FFFF00"/>
                </a:solidFill>
                <a:latin typeface="iCiel Nabila"/>
              </a:rPr>
              <a:t> </a:t>
            </a:r>
            <a:r>
              <a:rPr lang="en-US" sz="7799" dirty="0" err="1">
                <a:solidFill>
                  <a:srgbClr val="FFFF00"/>
                </a:solidFill>
                <a:latin typeface="iCiel Nabila"/>
              </a:rPr>
              <a:t>học</a:t>
            </a:r>
            <a:r>
              <a:rPr lang="en-US" sz="7799" dirty="0">
                <a:solidFill>
                  <a:srgbClr val="FFFF00"/>
                </a:solidFill>
                <a:latin typeface="iCiel Nabila"/>
              </a:rPr>
              <a:t> </a:t>
            </a:r>
            <a:r>
              <a:rPr lang="en-US" sz="7799" dirty="0" err="1">
                <a:solidFill>
                  <a:srgbClr val="FFFF00"/>
                </a:solidFill>
                <a:latin typeface="iCiel Nabila"/>
              </a:rPr>
              <a:t>dân</a:t>
            </a:r>
            <a:r>
              <a:rPr lang="en-US" sz="7799" dirty="0">
                <a:solidFill>
                  <a:srgbClr val="FFFF00"/>
                </a:solidFill>
                <a:latin typeface="iCiel Nabila"/>
              </a:rPr>
              <a:t> </a:t>
            </a:r>
            <a:r>
              <a:rPr lang="en-US" sz="7799" dirty="0" err="1">
                <a:solidFill>
                  <a:srgbClr val="FFFF00"/>
                </a:solidFill>
                <a:latin typeface="iCiel Nabila"/>
              </a:rPr>
              <a:t>gian</a:t>
            </a:r>
            <a:endParaRPr lang="en-US" sz="7799" dirty="0">
              <a:solidFill>
                <a:srgbClr val="FFFF00"/>
              </a:solidFill>
              <a:latin typeface="iCiel Nabila"/>
            </a:endParaRPr>
          </a:p>
        </p:txBody>
      </p:sp>
      <p:sp>
        <p:nvSpPr>
          <p:cNvPr id="14" name="TextBox 4">
            <a:extLst>
              <a:ext uri="{FF2B5EF4-FFF2-40B4-BE49-F238E27FC236}">
                <a16:creationId xmlns:a16="http://schemas.microsoft.com/office/drawing/2014/main" id="{62BCA392-7CE8-451B-A1A7-880167B308FB}"/>
              </a:ext>
            </a:extLst>
          </p:cNvPr>
          <p:cNvSpPr txBox="1"/>
          <p:nvPr/>
        </p:nvSpPr>
        <p:spPr>
          <a:xfrm>
            <a:off x="3429000" y="1460500"/>
            <a:ext cx="11244416" cy="913648"/>
          </a:xfrm>
          <a:prstGeom prst="rect">
            <a:avLst/>
          </a:prstGeom>
        </p:spPr>
        <p:txBody>
          <a:bodyPr wrap="square" lIns="0" tIns="0" rIns="0" bIns="0" rtlCol="0" anchor="t">
            <a:spAutoFit/>
          </a:bodyPr>
          <a:lstStyle/>
          <a:p>
            <a:pPr algn="ctr">
              <a:lnSpc>
                <a:spcPts val="6319"/>
              </a:lnSpc>
            </a:pPr>
            <a:r>
              <a:rPr lang="en-US" sz="7999" dirty="0" err="1">
                <a:solidFill>
                  <a:srgbClr val="FF0000"/>
                </a:solidFill>
                <a:latin typeface="Bungee"/>
              </a:rPr>
              <a:t>CHuyên</a:t>
            </a:r>
            <a:r>
              <a:rPr lang="en-US" sz="7999" dirty="0">
                <a:solidFill>
                  <a:srgbClr val="FF0000"/>
                </a:solidFill>
                <a:latin typeface="Bungee"/>
              </a:rPr>
              <a:t> ĐỀ 1</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2137" b="43900"/>
          <a:stretch>
            <a:fillRect/>
          </a:stretch>
        </p:blipFill>
        <p:spPr>
          <a:xfrm>
            <a:off x="11643421" y="7748624"/>
            <a:ext cx="6670232" cy="25637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158213" y="259809"/>
            <a:ext cx="2699349" cy="488369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flipV="1">
            <a:off x="15356403" y="259809"/>
            <a:ext cx="2699349" cy="4883691"/>
          </a:xfrm>
          <a:prstGeom prst="rect">
            <a:avLst/>
          </a:prstGeom>
        </p:spPr>
      </p:pic>
      <p:pic>
        <p:nvPicPr>
          <p:cNvPr id="5" name="Picture 5"/>
          <p:cNvPicPr>
            <a:picLocks noChangeAspect="1"/>
          </p:cNvPicPr>
          <p:nvPr/>
        </p:nvPicPr>
        <p:blipFill>
          <a:blip r:embed="rId8"/>
          <a:srcRect/>
          <a:stretch>
            <a:fillRect/>
          </a:stretch>
        </p:blipFill>
        <p:spPr>
          <a:xfrm rot="-342967">
            <a:off x="-5153097" y="5046067"/>
            <a:ext cx="10622619" cy="8046634"/>
          </a:xfrm>
          <a:prstGeom prst="rect">
            <a:avLst/>
          </a:prstGeom>
        </p:spPr>
      </p:pic>
      <p:sp>
        <p:nvSpPr>
          <p:cNvPr id="6" name="TextBox 6"/>
          <p:cNvSpPr txBox="1"/>
          <p:nvPr/>
        </p:nvSpPr>
        <p:spPr>
          <a:xfrm>
            <a:off x="2486950" y="668337"/>
            <a:ext cx="13855522" cy="7080287"/>
          </a:xfrm>
          <a:prstGeom prst="rect">
            <a:avLst/>
          </a:prstGeom>
        </p:spPr>
        <p:txBody>
          <a:bodyPr lIns="0" tIns="0" rIns="0" bIns="0" rtlCol="0" anchor="t">
            <a:spAutoFit/>
          </a:bodyPr>
          <a:lstStyle/>
          <a:p>
            <a:pPr algn="ctr">
              <a:lnSpc>
                <a:spcPts val="18197"/>
              </a:lnSpc>
            </a:pPr>
            <a:r>
              <a:rPr lang="en-US" sz="12998" dirty="0">
                <a:solidFill>
                  <a:srgbClr val="000000"/>
                </a:solidFill>
                <a:latin typeface="Bungee Shade"/>
              </a:rPr>
              <a:t>NỘI DUNG 1: </a:t>
            </a:r>
          </a:p>
          <a:p>
            <a:pPr algn="ctr">
              <a:lnSpc>
                <a:spcPts val="18197"/>
              </a:lnSpc>
            </a:pPr>
            <a:r>
              <a:rPr lang="en-US" sz="12998" dirty="0">
                <a:solidFill>
                  <a:srgbClr val="000000"/>
                </a:solidFill>
                <a:latin typeface="Bungee Shade"/>
              </a:rPr>
              <a:t>TRI THỨC NGỮ VĂN</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8CA87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l="776" t="21995"/>
          <a:stretch>
            <a:fillRect/>
          </a:stretch>
        </p:blipFill>
        <p:spPr>
          <a:xfrm>
            <a:off x="3973641" y="-137883"/>
            <a:ext cx="10340718" cy="4565085"/>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l="296" t="23228"/>
          <a:stretch>
            <a:fillRect/>
          </a:stretch>
        </p:blipFill>
        <p:spPr>
          <a:xfrm>
            <a:off x="4245822" y="-101737"/>
            <a:ext cx="9813195" cy="4243190"/>
          </a:xfrm>
          <a:prstGeom prst="rect">
            <a:avLst/>
          </a:prstGeom>
        </p:spPr>
      </p:pic>
      <p:sp>
        <p:nvSpPr>
          <p:cNvPr id="4" name="AutoShape 4"/>
          <p:cNvSpPr/>
          <p:nvPr/>
        </p:nvSpPr>
        <p:spPr>
          <a:xfrm>
            <a:off x="1235473" y="6029426"/>
            <a:ext cx="16033313" cy="0"/>
          </a:xfrm>
          <a:prstGeom prst="line">
            <a:avLst/>
          </a:prstGeom>
          <a:ln w="28575" cap="flat">
            <a:solidFill>
              <a:srgbClr val="414B3B"/>
            </a:solidFill>
            <a:prstDash val="solid"/>
            <a:headEnd type="none" w="sm" len="sm"/>
            <a:tailEnd type="none" w="sm" len="sm"/>
          </a:ln>
        </p:spPr>
      </p:sp>
      <p:grpSp>
        <p:nvGrpSpPr>
          <p:cNvPr id="5" name="Group 5"/>
          <p:cNvGrpSpPr/>
          <p:nvPr/>
        </p:nvGrpSpPr>
        <p:grpSpPr>
          <a:xfrm>
            <a:off x="2500006" y="5875002"/>
            <a:ext cx="394573" cy="394573"/>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CEB9"/>
            </a:solidFill>
          </p:spPr>
        </p:sp>
      </p:grpSp>
      <p:grpSp>
        <p:nvGrpSpPr>
          <p:cNvPr id="7" name="Group 7"/>
          <p:cNvGrpSpPr/>
          <p:nvPr/>
        </p:nvGrpSpPr>
        <p:grpSpPr>
          <a:xfrm>
            <a:off x="6249568" y="5846427"/>
            <a:ext cx="394573" cy="394573"/>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CEB9"/>
            </a:solidFill>
          </p:spPr>
        </p:sp>
      </p:grpSp>
      <p:grpSp>
        <p:nvGrpSpPr>
          <p:cNvPr id="9" name="Group 9"/>
          <p:cNvGrpSpPr/>
          <p:nvPr/>
        </p:nvGrpSpPr>
        <p:grpSpPr>
          <a:xfrm>
            <a:off x="14826986" y="5846427"/>
            <a:ext cx="394573" cy="394573"/>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CEB9"/>
            </a:solidFill>
          </p:spPr>
        </p:sp>
      </p:grpSp>
      <p:grpSp>
        <p:nvGrpSpPr>
          <p:cNvPr id="11" name="Group 11"/>
          <p:cNvGrpSpPr>
            <a:grpSpLocks noChangeAspect="1"/>
          </p:cNvGrpSpPr>
          <p:nvPr/>
        </p:nvGrpSpPr>
        <p:grpSpPr>
          <a:xfrm>
            <a:off x="2549628" y="5910336"/>
            <a:ext cx="295330" cy="295330"/>
            <a:chOff x="0" y="0"/>
            <a:chExt cx="12700000" cy="12700000"/>
          </a:xfrm>
        </p:grpSpPr>
        <p:sp>
          <p:nvSpPr>
            <p:cNvPr id="12" name="Freeform 12"/>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414B3B"/>
            </a:solidFill>
          </p:spPr>
        </p:sp>
      </p:grpSp>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2647059" y="320555"/>
            <a:ext cx="563941" cy="708145"/>
          </a:xfrm>
          <a:prstGeom prst="rect">
            <a:avLst/>
          </a:prstGeom>
        </p:spPr>
      </p:pic>
      <p:grpSp>
        <p:nvGrpSpPr>
          <p:cNvPr id="14" name="Group 14"/>
          <p:cNvGrpSpPr>
            <a:grpSpLocks noChangeAspect="1"/>
          </p:cNvGrpSpPr>
          <p:nvPr/>
        </p:nvGrpSpPr>
        <p:grpSpPr>
          <a:xfrm>
            <a:off x="6299189" y="5881761"/>
            <a:ext cx="295330" cy="295330"/>
            <a:chOff x="0" y="0"/>
            <a:chExt cx="12700000" cy="12700000"/>
          </a:xfrm>
        </p:grpSpPr>
        <p:sp>
          <p:nvSpPr>
            <p:cNvPr id="15" name="Freeform 15"/>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414B3B"/>
            </a:solidFill>
          </p:spPr>
        </p:sp>
      </p:grpSp>
      <p:grpSp>
        <p:nvGrpSpPr>
          <p:cNvPr id="16" name="Group 16"/>
          <p:cNvGrpSpPr>
            <a:grpSpLocks noChangeAspect="1"/>
          </p:cNvGrpSpPr>
          <p:nvPr/>
        </p:nvGrpSpPr>
        <p:grpSpPr>
          <a:xfrm>
            <a:off x="14876608" y="5896049"/>
            <a:ext cx="295330" cy="295330"/>
            <a:chOff x="0" y="0"/>
            <a:chExt cx="12700000" cy="12700000"/>
          </a:xfrm>
        </p:grpSpPr>
        <p:sp>
          <p:nvSpPr>
            <p:cNvPr id="17" name="Freeform 17"/>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414B3B"/>
            </a:solidFill>
          </p:spPr>
        </p:sp>
      </p:grpSp>
      <p:pic>
        <p:nvPicPr>
          <p:cNvPr id="19" name="Picture 19"/>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rot="-2310254">
            <a:off x="8613293" y="9170541"/>
            <a:ext cx="1061415" cy="881939"/>
          </a:xfrm>
          <a:prstGeom prst="rect">
            <a:avLst/>
          </a:prstGeom>
        </p:spPr>
      </p:pic>
      <p:grpSp>
        <p:nvGrpSpPr>
          <p:cNvPr id="20" name="Group 20"/>
          <p:cNvGrpSpPr/>
          <p:nvPr/>
        </p:nvGrpSpPr>
        <p:grpSpPr>
          <a:xfrm>
            <a:off x="10515126" y="5881761"/>
            <a:ext cx="394573" cy="394573"/>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CCEB9"/>
            </a:solidFill>
          </p:spPr>
        </p:sp>
      </p:grpSp>
      <p:grpSp>
        <p:nvGrpSpPr>
          <p:cNvPr id="22" name="Group 22"/>
          <p:cNvGrpSpPr>
            <a:grpSpLocks noChangeAspect="1"/>
          </p:cNvGrpSpPr>
          <p:nvPr/>
        </p:nvGrpSpPr>
        <p:grpSpPr>
          <a:xfrm>
            <a:off x="10515126" y="5910336"/>
            <a:ext cx="295330" cy="295330"/>
            <a:chOff x="0" y="0"/>
            <a:chExt cx="12700000" cy="12700000"/>
          </a:xfrm>
        </p:grpSpPr>
        <p:sp>
          <p:nvSpPr>
            <p:cNvPr id="23" name="Freeform 23"/>
            <p:cNvSpPr/>
            <p:nvPr/>
          </p:nvSpPr>
          <p:spPr>
            <a:xfrm>
              <a:off x="-11430" y="857250"/>
              <a:ext cx="13009880" cy="11644630"/>
            </a:xfrm>
            <a:custGeom>
              <a:avLst/>
              <a:gdLst/>
              <a:ahLst/>
              <a:cxnLst/>
              <a:rect l="l" t="t" r="r" b="b"/>
              <a:pathLst>
                <a:path w="13009880" h="11644630">
                  <a:moveTo>
                    <a:pt x="10152380" y="938530"/>
                  </a:moveTo>
                  <a:cubicBezTo>
                    <a:pt x="8962390" y="189230"/>
                    <a:pt x="8643620" y="154940"/>
                    <a:pt x="7245350" y="0"/>
                  </a:cubicBezTo>
                  <a:cubicBezTo>
                    <a:pt x="4039870" y="38100"/>
                    <a:pt x="1441450" y="1889760"/>
                    <a:pt x="435610" y="4933950"/>
                  </a:cubicBezTo>
                  <a:cubicBezTo>
                    <a:pt x="91440" y="5975350"/>
                    <a:pt x="0" y="7139940"/>
                    <a:pt x="403860" y="8159750"/>
                  </a:cubicBezTo>
                  <a:cubicBezTo>
                    <a:pt x="934720" y="9499600"/>
                    <a:pt x="2254250" y="10407650"/>
                    <a:pt x="3648710" y="10773410"/>
                  </a:cubicBezTo>
                  <a:cubicBezTo>
                    <a:pt x="5043170" y="11140440"/>
                    <a:pt x="6578600" y="11644630"/>
                    <a:pt x="8008619" y="11470640"/>
                  </a:cubicBezTo>
                  <a:cubicBezTo>
                    <a:pt x="9123679" y="11334750"/>
                    <a:pt x="10237469" y="10519410"/>
                    <a:pt x="11071860" y="9767570"/>
                  </a:cubicBezTo>
                  <a:cubicBezTo>
                    <a:pt x="11625579" y="9268460"/>
                    <a:pt x="11971019" y="8576310"/>
                    <a:pt x="12202160" y="7867650"/>
                  </a:cubicBezTo>
                  <a:cubicBezTo>
                    <a:pt x="13009880" y="5401310"/>
                    <a:pt x="12348210" y="2322830"/>
                    <a:pt x="10152380" y="938530"/>
                  </a:cubicBezTo>
                  <a:close/>
                </a:path>
              </a:pathLst>
            </a:custGeom>
            <a:solidFill>
              <a:srgbClr val="414B3B"/>
            </a:solidFill>
          </p:spPr>
        </p:sp>
      </p:grpSp>
      <p:pic>
        <p:nvPicPr>
          <p:cNvPr id="26" name="Picture 2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6"/>
              </a:ext>
            </a:extLst>
          </a:blip>
          <a:srcRect/>
          <a:stretch>
            <a:fillRect/>
          </a:stretch>
        </p:blipFill>
        <p:spPr>
          <a:xfrm>
            <a:off x="5982424" y="4694952"/>
            <a:ext cx="1046626" cy="1080388"/>
          </a:xfrm>
          <a:prstGeom prst="rect">
            <a:avLst/>
          </a:prstGeom>
        </p:spPr>
      </p:pic>
      <p:pic>
        <p:nvPicPr>
          <p:cNvPr id="27" name="Picture 27"/>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xmlns="" r:embed="rId18"/>
              </a:ext>
            </a:extLst>
          </a:blip>
          <a:srcRect/>
          <a:stretch>
            <a:fillRect/>
          </a:stretch>
        </p:blipFill>
        <p:spPr>
          <a:xfrm>
            <a:off x="10219599" y="4769597"/>
            <a:ext cx="985628" cy="1005743"/>
          </a:xfrm>
          <a:prstGeom prst="rect">
            <a:avLst/>
          </a:prstGeom>
        </p:spPr>
      </p:pic>
      <p:pic>
        <p:nvPicPr>
          <p:cNvPr id="28" name="Picture 2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xmlns="" r:embed="rId20"/>
              </a:ext>
            </a:extLst>
          </a:blip>
          <a:srcRect/>
          <a:stretch>
            <a:fillRect/>
          </a:stretch>
        </p:blipFill>
        <p:spPr>
          <a:xfrm>
            <a:off x="8112131" y="2527044"/>
            <a:ext cx="2279997" cy="1590298"/>
          </a:xfrm>
          <a:prstGeom prst="rect">
            <a:avLst/>
          </a:prstGeom>
        </p:spPr>
      </p:pic>
      <p:pic>
        <p:nvPicPr>
          <p:cNvPr id="29" name="Picture 29"/>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asvg="http://schemas.microsoft.com/office/drawing/2016/SVG/main" xmlns="" r:embed="rId22"/>
              </a:ext>
            </a:extLst>
          </a:blip>
          <a:srcRect/>
          <a:stretch>
            <a:fillRect/>
          </a:stretch>
        </p:blipFill>
        <p:spPr>
          <a:xfrm>
            <a:off x="2186077" y="4907069"/>
            <a:ext cx="1022431" cy="939359"/>
          </a:xfrm>
          <a:prstGeom prst="rect">
            <a:avLst/>
          </a:prstGeom>
        </p:spPr>
      </p:pic>
      <p:pic>
        <p:nvPicPr>
          <p:cNvPr id="30" name="Picture 30"/>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asvg="http://schemas.microsoft.com/office/drawing/2016/SVG/main" xmlns="" r:embed="rId24"/>
              </a:ext>
            </a:extLst>
          </a:blip>
          <a:srcRect/>
          <a:stretch>
            <a:fillRect/>
          </a:stretch>
        </p:blipFill>
        <p:spPr>
          <a:xfrm>
            <a:off x="14396102" y="4635358"/>
            <a:ext cx="1125473" cy="1139982"/>
          </a:xfrm>
          <a:prstGeom prst="rect">
            <a:avLst/>
          </a:prstGeom>
        </p:spPr>
      </p:pic>
      <p:sp>
        <p:nvSpPr>
          <p:cNvPr id="31" name="TextBox 31"/>
          <p:cNvSpPr txBox="1"/>
          <p:nvPr/>
        </p:nvSpPr>
        <p:spPr>
          <a:xfrm>
            <a:off x="4827389" y="674944"/>
            <a:ext cx="8633222" cy="1496756"/>
          </a:xfrm>
          <a:prstGeom prst="rect">
            <a:avLst/>
          </a:prstGeom>
        </p:spPr>
        <p:txBody>
          <a:bodyPr lIns="0" tIns="0" rIns="0" bIns="0" rtlCol="0" anchor="t">
            <a:spAutoFit/>
          </a:bodyPr>
          <a:lstStyle/>
          <a:p>
            <a:pPr algn="ctr">
              <a:lnSpc>
                <a:spcPts val="12599"/>
              </a:lnSpc>
            </a:pPr>
            <a:r>
              <a:rPr lang="en-US" sz="8000" dirty="0">
                <a:solidFill>
                  <a:srgbClr val="000000"/>
                </a:solidFill>
                <a:latin typeface="iCiel Nabila"/>
              </a:rPr>
              <a:t>Tri </a:t>
            </a:r>
            <a:r>
              <a:rPr lang="en-US" sz="8000" dirty="0" err="1">
                <a:solidFill>
                  <a:srgbClr val="000000"/>
                </a:solidFill>
                <a:latin typeface="iCiel Nabila"/>
              </a:rPr>
              <a:t>thức</a:t>
            </a:r>
            <a:r>
              <a:rPr lang="en-US" sz="8000" dirty="0">
                <a:solidFill>
                  <a:srgbClr val="000000"/>
                </a:solidFill>
                <a:latin typeface="iCiel Nabila"/>
              </a:rPr>
              <a:t> </a:t>
            </a:r>
            <a:r>
              <a:rPr lang="en-US" sz="8000" dirty="0" err="1">
                <a:solidFill>
                  <a:srgbClr val="000000"/>
                </a:solidFill>
                <a:latin typeface="iCiel Nabila"/>
              </a:rPr>
              <a:t>ngữ</a:t>
            </a:r>
            <a:r>
              <a:rPr lang="en-US" sz="8000" dirty="0">
                <a:solidFill>
                  <a:srgbClr val="000000"/>
                </a:solidFill>
                <a:latin typeface="iCiel Nabila"/>
              </a:rPr>
              <a:t> </a:t>
            </a:r>
            <a:r>
              <a:rPr lang="en-US" sz="8000" dirty="0" err="1">
                <a:solidFill>
                  <a:srgbClr val="000000"/>
                </a:solidFill>
                <a:latin typeface="iCiel Nabila"/>
              </a:rPr>
              <a:t>văn</a:t>
            </a:r>
            <a:endParaRPr lang="en-US" sz="8000" dirty="0">
              <a:solidFill>
                <a:srgbClr val="000000"/>
              </a:solidFill>
              <a:latin typeface="iCiel Nabila"/>
            </a:endParaRPr>
          </a:p>
        </p:txBody>
      </p:sp>
      <p:sp>
        <p:nvSpPr>
          <p:cNvPr id="32" name="TextBox 32"/>
          <p:cNvSpPr txBox="1"/>
          <p:nvPr/>
        </p:nvSpPr>
        <p:spPr>
          <a:xfrm>
            <a:off x="1306749" y="6853608"/>
            <a:ext cx="2485759" cy="1373120"/>
          </a:xfrm>
          <a:prstGeom prst="rect">
            <a:avLst/>
          </a:prstGeom>
        </p:spPr>
        <p:txBody>
          <a:bodyPr lIns="0" tIns="0" rIns="0" bIns="0" rtlCol="0" anchor="t">
            <a:spAutoFit/>
          </a:bodyPr>
          <a:lstStyle/>
          <a:p>
            <a:pPr algn="ctr">
              <a:lnSpc>
                <a:spcPts val="4757"/>
              </a:lnSpc>
            </a:pPr>
            <a:r>
              <a:rPr lang="en-US" sz="6099">
                <a:solidFill>
                  <a:srgbClr val="000000"/>
                </a:solidFill>
                <a:latin typeface="#9Slide05 Amplify"/>
              </a:rPr>
              <a:t>Văn học dân gian</a:t>
            </a:r>
          </a:p>
        </p:txBody>
      </p:sp>
      <p:sp>
        <p:nvSpPr>
          <p:cNvPr id="33" name="TextBox 33"/>
          <p:cNvSpPr txBox="1"/>
          <p:nvPr/>
        </p:nvSpPr>
        <p:spPr>
          <a:xfrm>
            <a:off x="5006688" y="6853608"/>
            <a:ext cx="2485759" cy="1973195"/>
          </a:xfrm>
          <a:prstGeom prst="rect">
            <a:avLst/>
          </a:prstGeom>
        </p:spPr>
        <p:txBody>
          <a:bodyPr lIns="0" tIns="0" rIns="0" bIns="0" rtlCol="0" anchor="t">
            <a:spAutoFit/>
          </a:bodyPr>
          <a:lstStyle/>
          <a:p>
            <a:pPr algn="ctr">
              <a:lnSpc>
                <a:spcPts val="4757"/>
              </a:lnSpc>
            </a:pPr>
            <a:r>
              <a:rPr lang="en-US" sz="6099">
                <a:solidFill>
                  <a:srgbClr val="000000"/>
                </a:solidFill>
                <a:latin typeface="#9Slide05 Amplify"/>
              </a:rPr>
              <a:t>Đề tài, vấn đề nghiên cứu</a:t>
            </a:r>
          </a:p>
        </p:txBody>
      </p:sp>
      <p:sp>
        <p:nvSpPr>
          <p:cNvPr id="34" name="TextBox 34"/>
          <p:cNvSpPr txBox="1"/>
          <p:nvPr/>
        </p:nvSpPr>
        <p:spPr>
          <a:xfrm>
            <a:off x="9567577" y="6853608"/>
            <a:ext cx="2485759" cy="1373120"/>
          </a:xfrm>
          <a:prstGeom prst="rect">
            <a:avLst/>
          </a:prstGeom>
        </p:spPr>
        <p:txBody>
          <a:bodyPr lIns="0" tIns="0" rIns="0" bIns="0" rtlCol="0" anchor="t">
            <a:spAutoFit/>
          </a:bodyPr>
          <a:lstStyle/>
          <a:p>
            <a:pPr algn="ctr">
              <a:lnSpc>
                <a:spcPts val="4757"/>
              </a:lnSpc>
            </a:pPr>
            <a:r>
              <a:rPr lang="en-US" sz="6099">
                <a:solidFill>
                  <a:srgbClr val="000000"/>
                </a:solidFill>
                <a:latin typeface="#9Slide05 Amplify"/>
              </a:rPr>
              <a:t>Báo cáo nghiên cứu</a:t>
            </a:r>
          </a:p>
        </p:txBody>
      </p:sp>
      <p:sp>
        <p:nvSpPr>
          <p:cNvPr id="35" name="TextBox 35"/>
          <p:cNvSpPr txBox="1"/>
          <p:nvPr/>
        </p:nvSpPr>
        <p:spPr>
          <a:xfrm>
            <a:off x="13691157" y="6853608"/>
            <a:ext cx="2666232" cy="1973195"/>
          </a:xfrm>
          <a:prstGeom prst="rect">
            <a:avLst/>
          </a:prstGeom>
        </p:spPr>
        <p:txBody>
          <a:bodyPr lIns="0" tIns="0" rIns="0" bIns="0" rtlCol="0" anchor="t">
            <a:spAutoFit/>
          </a:bodyPr>
          <a:lstStyle/>
          <a:p>
            <a:pPr algn="ctr">
              <a:lnSpc>
                <a:spcPts val="4757"/>
              </a:lnSpc>
            </a:pPr>
            <a:r>
              <a:rPr lang="en-US" sz="6099">
                <a:solidFill>
                  <a:srgbClr val="000000"/>
                </a:solidFill>
                <a:latin typeface="#9Slide05 Amplify"/>
              </a:rPr>
              <a:t>Yêu cầu của một báo cáo nghiên cứu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sp>
        <p:nvSpPr>
          <p:cNvPr id="2" name="TextBox 2"/>
          <p:cNvSpPr txBox="1"/>
          <p:nvPr/>
        </p:nvSpPr>
        <p:spPr>
          <a:xfrm>
            <a:off x="2697502" y="203200"/>
            <a:ext cx="13855522" cy="897682"/>
          </a:xfrm>
          <a:prstGeom prst="rect">
            <a:avLst/>
          </a:prstGeom>
        </p:spPr>
        <p:txBody>
          <a:bodyPr lIns="0" tIns="0" rIns="0" bIns="0" rtlCol="0" anchor="t">
            <a:spAutoFit/>
          </a:bodyPr>
          <a:lstStyle/>
          <a:p>
            <a:pPr algn="ctr">
              <a:lnSpc>
                <a:spcPts val="7000"/>
              </a:lnSpc>
            </a:pPr>
            <a:r>
              <a:rPr lang="en-US" sz="6000" b="1" dirty="0">
                <a:solidFill>
                  <a:srgbClr val="414B3B"/>
                </a:solidFill>
                <a:latin typeface="#9Slide03 Roboto Condensed" panose="02000000000000000000" pitchFamily="2" charset="0"/>
                <a:ea typeface="#9Slide03 Roboto Condensed" panose="02000000000000000000" pitchFamily="2" charset="0"/>
              </a:rPr>
              <a:t>I. VĂN HỌC DÂN GIAN </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123780" y="-1028700"/>
            <a:ext cx="2596065" cy="4114800"/>
          </a:xfrm>
          <a:prstGeom prst="rect">
            <a:avLst/>
          </a:prstGeom>
        </p:spPr>
      </p:pic>
      <p:sp>
        <p:nvSpPr>
          <p:cNvPr id="4" name="TextBox 4"/>
          <p:cNvSpPr txBox="1"/>
          <p:nvPr/>
        </p:nvSpPr>
        <p:spPr>
          <a:xfrm>
            <a:off x="9304965" y="3276772"/>
            <a:ext cx="7360780" cy="2805255"/>
          </a:xfrm>
          <a:prstGeom prst="rect">
            <a:avLst/>
          </a:prstGeom>
        </p:spPr>
        <p:txBody>
          <a:bodyPr wrap="square" lIns="0" tIns="0" rIns="0" bIns="0" rtlCol="0" anchor="t">
            <a:spAutoFit/>
          </a:bodyPr>
          <a:lstStyle/>
          <a:p>
            <a:pPr marL="431798" lvl="1" algn="just">
              <a:lnSpc>
                <a:spcPts val="5599"/>
              </a:lnSpc>
            </a:pPr>
            <a:r>
              <a:rPr lang="en-US" sz="3500" b="1" dirty="0" err="1">
                <a:solidFill>
                  <a:srgbClr val="2B3425"/>
                </a:solidFill>
                <a:latin typeface="#9Slide03 Roboto Condensed" panose="02000000000000000000" pitchFamily="2" charset="0"/>
                <a:ea typeface="#9Slide03 Roboto Condensed" panose="02000000000000000000" pitchFamily="2" charset="0"/>
              </a:rPr>
              <a:t>Đọc</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phần</a:t>
            </a:r>
            <a:r>
              <a:rPr lang="en-US" sz="3500" b="1" dirty="0">
                <a:solidFill>
                  <a:srgbClr val="2B3425"/>
                </a:solidFill>
                <a:latin typeface="#9Slide03 Roboto Condensed" panose="02000000000000000000" pitchFamily="2" charset="0"/>
                <a:ea typeface="#9Slide03 Roboto Condensed" panose="02000000000000000000" pitchFamily="2" charset="0"/>
              </a:rPr>
              <a:t> TRI THỨC TỔNG QUÁT </a:t>
            </a:r>
            <a:r>
              <a:rPr lang="en-US" sz="3500" b="1" dirty="0" err="1">
                <a:solidFill>
                  <a:srgbClr val="2B3425"/>
                </a:solidFill>
                <a:latin typeface="#9Slide03 Roboto Condensed" panose="02000000000000000000" pitchFamily="2" charset="0"/>
                <a:ea typeface="#9Slide03 Roboto Condensed" panose="02000000000000000000" pitchFamily="2" charset="0"/>
              </a:rPr>
              <a:t>trong</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sách</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giáo</a:t>
            </a:r>
            <a:r>
              <a:rPr lang="en-US" sz="3500" b="1" dirty="0">
                <a:solidFill>
                  <a:srgbClr val="2B3425"/>
                </a:solidFill>
                <a:latin typeface="#9Slide03 Roboto Condensed" panose="02000000000000000000" pitchFamily="2" charset="0"/>
                <a:ea typeface="#9Slide03 Roboto Condensed" panose="02000000000000000000" pitchFamily="2" charset="0"/>
              </a:rPr>
              <a:t> khoa </a:t>
            </a:r>
            <a:r>
              <a:rPr lang="en-US" sz="3500" b="1" dirty="0" err="1">
                <a:solidFill>
                  <a:srgbClr val="2B3425"/>
                </a:solidFill>
                <a:latin typeface="#9Slide03 Roboto Condensed" panose="02000000000000000000" pitchFamily="2" charset="0"/>
                <a:ea typeface="#9Slide03 Roboto Condensed" panose="02000000000000000000" pitchFamily="2" charset="0"/>
              </a:rPr>
              <a:t>trang</a:t>
            </a:r>
            <a:r>
              <a:rPr lang="en-US" sz="3500" b="1" dirty="0">
                <a:solidFill>
                  <a:srgbClr val="2B3425"/>
                </a:solidFill>
                <a:latin typeface="#9Slide03 Roboto Condensed" panose="02000000000000000000" pitchFamily="2" charset="0"/>
                <a:ea typeface="#9Slide03 Roboto Condensed" panose="02000000000000000000" pitchFamily="2" charset="0"/>
              </a:rPr>
              <a:t> 4-5 </a:t>
            </a:r>
            <a:r>
              <a:rPr lang="en-US" sz="3500" b="1" dirty="0" err="1">
                <a:solidFill>
                  <a:srgbClr val="2B3425"/>
                </a:solidFill>
                <a:latin typeface="#9Slide03 Roboto Condensed" panose="02000000000000000000" pitchFamily="2" charset="0"/>
                <a:ea typeface="#9Slide03 Roboto Condensed" panose="02000000000000000000" pitchFamily="2" charset="0"/>
              </a:rPr>
              <a:t>và</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gạch</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chân</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dưới</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những</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từ</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khoá</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quan</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trọng</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về</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văn</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học</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dân</a:t>
            </a:r>
            <a:r>
              <a:rPr lang="en-US" sz="3500" b="1" dirty="0">
                <a:solidFill>
                  <a:srgbClr val="2B3425"/>
                </a:solidFill>
                <a:latin typeface="#9Slide03 Roboto Condensed" panose="02000000000000000000" pitchFamily="2" charset="0"/>
                <a:ea typeface="#9Slide03 Roboto Condensed" panose="02000000000000000000" pitchFamily="2" charset="0"/>
              </a:rPr>
              <a:t> </a:t>
            </a:r>
            <a:r>
              <a:rPr lang="en-US" sz="3500" b="1" dirty="0" err="1">
                <a:solidFill>
                  <a:srgbClr val="2B3425"/>
                </a:solidFill>
                <a:latin typeface="#9Slide03 Roboto Condensed" panose="02000000000000000000" pitchFamily="2" charset="0"/>
                <a:ea typeface="#9Slide03 Roboto Condensed" panose="02000000000000000000" pitchFamily="2" charset="0"/>
              </a:rPr>
              <a:t>gian</a:t>
            </a:r>
            <a:r>
              <a:rPr lang="en-US" sz="3500" b="1" dirty="0">
                <a:solidFill>
                  <a:srgbClr val="2B3425"/>
                </a:solidFill>
                <a:latin typeface="#9Slide03 Roboto Condensed" panose="02000000000000000000" pitchFamily="2" charset="0"/>
                <a:ea typeface="#9Slide03 Roboto Condensed" panose="02000000000000000000" pitchFamily="2" charset="0"/>
              </a:rPr>
              <a:t>. (10 </a:t>
            </a:r>
            <a:r>
              <a:rPr lang="en-US" sz="3500" b="1" dirty="0" err="1">
                <a:solidFill>
                  <a:srgbClr val="2B3425"/>
                </a:solidFill>
                <a:latin typeface="#9Slide03 Roboto Condensed" panose="02000000000000000000" pitchFamily="2" charset="0"/>
                <a:ea typeface="#9Slide03 Roboto Condensed" panose="02000000000000000000" pitchFamily="2" charset="0"/>
              </a:rPr>
              <a:t>phút</a:t>
            </a:r>
            <a:r>
              <a:rPr lang="en-US" sz="3500" b="1" dirty="0">
                <a:solidFill>
                  <a:srgbClr val="2B3425"/>
                </a:solidFill>
                <a:latin typeface="#9Slide03 Roboto Condensed" panose="02000000000000000000" pitchFamily="2" charset="0"/>
                <a:ea typeface="#9Slide03 Roboto Condensed" panose="02000000000000000000" pitchFamily="2" charset="0"/>
              </a:rPr>
              <a:t>) </a:t>
            </a: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23596" y="7010228"/>
            <a:ext cx="19443441" cy="8731872"/>
          </a:xfrm>
          <a:prstGeom prst="rect">
            <a:avLst/>
          </a:prstGeom>
        </p:spPr>
      </p:pic>
      <p:pic>
        <p:nvPicPr>
          <p:cNvPr id="6" name="Picture 6"/>
          <p:cNvPicPr>
            <a:picLocks noChangeAspect="1"/>
          </p:cNvPicPr>
          <p:nvPr/>
        </p:nvPicPr>
        <p:blipFill>
          <a:blip r:embed="rId6"/>
          <a:srcRect/>
          <a:stretch>
            <a:fillRect/>
          </a:stretch>
        </p:blipFill>
        <p:spPr>
          <a:xfrm>
            <a:off x="186652" y="1358954"/>
            <a:ext cx="8796385" cy="9115425"/>
          </a:xfrm>
          <a:prstGeom prst="rect">
            <a:avLst/>
          </a:prstGeom>
        </p:spPr>
      </p:pic>
      <p:sp>
        <p:nvSpPr>
          <p:cNvPr id="9" name="TextBox 8">
            <a:extLst>
              <a:ext uri="{FF2B5EF4-FFF2-40B4-BE49-F238E27FC236}">
                <a16:creationId xmlns:a16="http://schemas.microsoft.com/office/drawing/2014/main" id="{FF7BF8ED-4BC6-4149-912E-2D2590ACA1E8}"/>
              </a:ext>
            </a:extLst>
          </p:cNvPr>
          <p:cNvSpPr txBox="1"/>
          <p:nvPr/>
        </p:nvSpPr>
        <p:spPr>
          <a:xfrm>
            <a:off x="8122780" y="1742507"/>
            <a:ext cx="8001000" cy="707886"/>
          </a:xfrm>
          <a:prstGeom prst="rect">
            <a:avLst/>
          </a:prstGeom>
          <a:noFill/>
        </p:spPr>
        <p:txBody>
          <a:bodyPr wrap="square" rtlCol="0">
            <a:spAutoFit/>
          </a:bodyPr>
          <a:lstStyle/>
          <a:p>
            <a:r>
              <a:rPr lang="en-US" sz="4000" b="1" dirty="0" err="1">
                <a:latin typeface="#9Slide03 Roboto Condensed" panose="02000000000000000000" pitchFamily="2" charset="0"/>
                <a:ea typeface="#9Slide03 Roboto Condensed" panose="02000000000000000000" pitchFamily="2" charset="0"/>
              </a:rPr>
              <a:t>Nhiệm</a:t>
            </a:r>
            <a:r>
              <a:rPr lang="en-US" sz="4000" b="1" dirty="0">
                <a:latin typeface="#9Slide03 Roboto Condensed" panose="02000000000000000000" pitchFamily="2" charset="0"/>
                <a:ea typeface="#9Slide03 Roboto Condensed" panose="02000000000000000000" pitchFamily="2" charset="0"/>
              </a:rPr>
              <a:t> </a:t>
            </a:r>
            <a:r>
              <a:rPr lang="en-US" sz="4000" b="1" dirty="0" err="1">
                <a:latin typeface="#9Slide03 Roboto Condensed" panose="02000000000000000000" pitchFamily="2" charset="0"/>
                <a:ea typeface="#9Slide03 Roboto Condensed" panose="02000000000000000000" pitchFamily="2" charset="0"/>
              </a:rPr>
              <a:t>vụ</a:t>
            </a:r>
            <a:r>
              <a:rPr lang="en-US" sz="4000" b="1" dirty="0">
                <a:latin typeface="#9Slide03 Roboto Condensed" panose="02000000000000000000" pitchFamily="2" charset="0"/>
                <a:ea typeface="#9Slide03 Roboto Condensed" panose="02000000000000000000" pitchFamily="2" charset="0"/>
              </a:rPr>
              <a:t> 1: TỪ KHOÁ ƠI MỞ RA</a:t>
            </a:r>
            <a:endParaRPr lang="vi-VN" sz="4000" b="1" dirty="0">
              <a:latin typeface="#9Slide03 Roboto Condensed" panose="02000000000000000000" pitchFamily="2" charset="0"/>
              <a:ea typeface="#9Slide03 Roboto Condensed"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sp>
        <p:nvSpPr>
          <p:cNvPr id="2" name="TextBox 2"/>
          <p:cNvSpPr txBox="1"/>
          <p:nvPr/>
        </p:nvSpPr>
        <p:spPr>
          <a:xfrm>
            <a:off x="9666569" y="1386412"/>
            <a:ext cx="8134397" cy="1359346"/>
          </a:xfrm>
          <a:prstGeom prst="rect">
            <a:avLst/>
          </a:prstGeom>
        </p:spPr>
        <p:txBody>
          <a:bodyPr lIns="0" tIns="0" rIns="0" bIns="0" rtlCol="0" anchor="t">
            <a:spAutoFit/>
          </a:bodyPr>
          <a:lstStyle/>
          <a:p>
            <a:pPr marL="842007" lvl="1" indent="-421003" algn="just">
              <a:lnSpc>
                <a:spcPts val="5459"/>
              </a:lnSpc>
              <a:buFont typeface="Arial"/>
              <a:buChar char="•"/>
            </a:pPr>
            <a:r>
              <a:rPr lang="en-US" sz="3899" dirty="0" err="1">
                <a:solidFill>
                  <a:srgbClr val="000000"/>
                </a:solidFill>
                <a:latin typeface="#9Slide03 Roboto" panose="02000000000000000000" pitchFamily="2" charset="0"/>
                <a:ea typeface="#9Slide03 Roboto" panose="02000000000000000000" pitchFamily="2" charset="0"/>
              </a:rPr>
              <a:t>Nhiệm</a:t>
            </a:r>
            <a:r>
              <a:rPr lang="en-US" sz="3899" dirty="0">
                <a:solidFill>
                  <a:srgbClr val="000000"/>
                </a:solidFill>
                <a:latin typeface="#9Slide03 Roboto" panose="02000000000000000000" pitchFamily="2" charset="0"/>
                <a:ea typeface="#9Slide03 Roboto" panose="02000000000000000000" pitchFamily="2" charset="0"/>
              </a:rPr>
              <a:t> </a:t>
            </a:r>
            <a:r>
              <a:rPr lang="en-US" sz="3899" dirty="0" err="1">
                <a:solidFill>
                  <a:srgbClr val="000000"/>
                </a:solidFill>
                <a:latin typeface="#9Slide03 Roboto" panose="02000000000000000000" pitchFamily="2" charset="0"/>
                <a:ea typeface="#9Slide03 Roboto" panose="02000000000000000000" pitchFamily="2" charset="0"/>
              </a:rPr>
              <a:t>vụ</a:t>
            </a:r>
            <a:r>
              <a:rPr lang="en-US" sz="3899" dirty="0">
                <a:solidFill>
                  <a:srgbClr val="000000"/>
                </a:solidFill>
                <a:latin typeface="#9Slide03 Roboto" panose="02000000000000000000" pitchFamily="2" charset="0"/>
                <a:ea typeface="#9Slide03 Roboto" panose="02000000000000000000" pitchFamily="2" charset="0"/>
              </a:rPr>
              <a:t> 2: (15 </a:t>
            </a:r>
            <a:r>
              <a:rPr lang="en-US" sz="3899" dirty="0" err="1">
                <a:solidFill>
                  <a:srgbClr val="000000"/>
                </a:solidFill>
                <a:latin typeface="#9Slide03 Roboto" panose="02000000000000000000" pitchFamily="2" charset="0"/>
                <a:ea typeface="#9Slide03 Roboto" panose="02000000000000000000" pitchFamily="2" charset="0"/>
              </a:rPr>
              <a:t>phút</a:t>
            </a:r>
            <a:r>
              <a:rPr lang="en-US" sz="3899" dirty="0">
                <a:solidFill>
                  <a:srgbClr val="000000"/>
                </a:solidFill>
                <a:latin typeface="#9Slide03 Roboto" panose="02000000000000000000" pitchFamily="2" charset="0"/>
                <a:ea typeface="#9Slide03 Roboto" panose="02000000000000000000" pitchFamily="2" charset="0"/>
              </a:rPr>
              <a:t>) </a:t>
            </a:r>
            <a:r>
              <a:rPr lang="en-US" sz="3899" dirty="0" err="1">
                <a:solidFill>
                  <a:srgbClr val="000000"/>
                </a:solidFill>
                <a:latin typeface="#9Slide03 Roboto" panose="02000000000000000000" pitchFamily="2" charset="0"/>
                <a:ea typeface="#9Slide03 Roboto" panose="02000000000000000000" pitchFamily="2" charset="0"/>
              </a:rPr>
              <a:t>Trò</a:t>
            </a:r>
            <a:r>
              <a:rPr lang="en-US" sz="3899" dirty="0">
                <a:solidFill>
                  <a:srgbClr val="000000"/>
                </a:solidFill>
                <a:latin typeface="#9Slide03 Roboto" panose="02000000000000000000" pitchFamily="2" charset="0"/>
                <a:ea typeface="#9Slide03 Roboto" panose="02000000000000000000" pitchFamily="2" charset="0"/>
              </a:rPr>
              <a:t> </a:t>
            </a:r>
            <a:r>
              <a:rPr lang="en-US" sz="3899" dirty="0" err="1">
                <a:solidFill>
                  <a:srgbClr val="000000"/>
                </a:solidFill>
                <a:latin typeface="#9Slide03 Roboto" panose="02000000000000000000" pitchFamily="2" charset="0"/>
                <a:ea typeface="#9Slide03 Roboto" panose="02000000000000000000" pitchFamily="2" charset="0"/>
              </a:rPr>
              <a:t>chơi</a:t>
            </a:r>
            <a:r>
              <a:rPr lang="en-US" sz="3899" dirty="0">
                <a:solidFill>
                  <a:srgbClr val="000000"/>
                </a:solidFill>
                <a:latin typeface="#9Slide03 Roboto" panose="02000000000000000000" pitchFamily="2" charset="0"/>
                <a:ea typeface="#9Slide03 Roboto" panose="02000000000000000000" pitchFamily="2" charset="0"/>
              </a:rPr>
              <a:t>: SIÊU TRÍ TUỆ</a:t>
            </a:r>
          </a:p>
        </p:txBody>
      </p:sp>
      <p:sp>
        <p:nvSpPr>
          <p:cNvPr id="3" name="TextBox 3"/>
          <p:cNvSpPr txBox="1"/>
          <p:nvPr/>
        </p:nvSpPr>
        <p:spPr>
          <a:xfrm>
            <a:off x="1152830" y="1786997"/>
            <a:ext cx="9144000" cy="1622689"/>
          </a:xfrm>
          <a:prstGeom prst="rect">
            <a:avLst/>
          </a:prstGeom>
        </p:spPr>
        <p:txBody>
          <a:bodyPr lIns="0" tIns="0" rIns="0" bIns="0" rtlCol="0" anchor="t">
            <a:spAutoFit/>
          </a:bodyPr>
          <a:lstStyle/>
          <a:p>
            <a:pPr algn="ctr">
              <a:lnSpc>
                <a:spcPts val="12603"/>
              </a:lnSpc>
            </a:pPr>
            <a:r>
              <a:rPr lang="en-US" sz="10772" spc="764">
                <a:solidFill>
                  <a:srgbClr val="2B3425"/>
                </a:solidFill>
                <a:latin typeface="Barlow Condensed Bold"/>
              </a:rPr>
              <a:t>SIÊU TRÍ TUỆ </a:t>
            </a:r>
          </a:p>
        </p:txBody>
      </p:sp>
      <p:sp>
        <p:nvSpPr>
          <p:cNvPr id="6" name="TextBox 6"/>
          <p:cNvSpPr txBox="1"/>
          <p:nvPr/>
        </p:nvSpPr>
        <p:spPr>
          <a:xfrm>
            <a:off x="9448801" y="2815852"/>
            <a:ext cx="8352166" cy="6912149"/>
          </a:xfrm>
          <a:prstGeom prst="rect">
            <a:avLst/>
          </a:prstGeom>
        </p:spPr>
        <p:txBody>
          <a:bodyPr wrap="square" lIns="0" tIns="0" rIns="0" bIns="0" rtlCol="0" anchor="t">
            <a:spAutoFit/>
          </a:bodyPr>
          <a:lstStyle/>
          <a:p>
            <a:pPr algn="just">
              <a:lnSpc>
                <a:spcPts val="4899"/>
              </a:lnSpc>
            </a:pPr>
            <a:r>
              <a:rPr lang="en-US" sz="3499" dirty="0" err="1">
                <a:solidFill>
                  <a:srgbClr val="000000"/>
                </a:solidFill>
                <a:latin typeface="#9Slide03 Roboto" panose="02000000000000000000" pitchFamily="2" charset="0"/>
                <a:ea typeface="#9Slide03 Roboto" panose="02000000000000000000" pitchFamily="2" charset="0"/>
              </a:rPr>
              <a:t>Với</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những</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từ</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khoá</a:t>
            </a:r>
            <a:r>
              <a:rPr lang="en-US" sz="3499" dirty="0">
                <a:solidFill>
                  <a:srgbClr val="000000"/>
                </a:solidFill>
                <a:latin typeface="#9Slide03 Roboto" panose="02000000000000000000" pitchFamily="2" charset="0"/>
                <a:ea typeface="#9Slide03 Roboto" panose="02000000000000000000" pitchFamily="2" charset="0"/>
              </a:rPr>
              <a:t> HS </a:t>
            </a:r>
            <a:r>
              <a:rPr lang="en-US" sz="3499" dirty="0" err="1">
                <a:solidFill>
                  <a:srgbClr val="000000"/>
                </a:solidFill>
                <a:latin typeface="#9Slide03 Roboto" panose="02000000000000000000" pitchFamily="2" charset="0"/>
                <a:ea typeface="#9Slide03 Roboto" panose="02000000000000000000" pitchFamily="2" charset="0"/>
              </a:rPr>
              <a:t>đã</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tìm</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được</a:t>
            </a:r>
            <a:r>
              <a:rPr lang="en-US" sz="3499" dirty="0">
                <a:solidFill>
                  <a:srgbClr val="000000"/>
                </a:solidFill>
                <a:latin typeface="#9Slide03 Roboto" panose="02000000000000000000" pitchFamily="2" charset="0"/>
                <a:ea typeface="#9Slide03 Roboto" panose="02000000000000000000" pitchFamily="2" charset="0"/>
              </a:rPr>
              <a:t> ở </a:t>
            </a:r>
            <a:r>
              <a:rPr lang="en-US" sz="3499" dirty="0" err="1">
                <a:solidFill>
                  <a:srgbClr val="000000"/>
                </a:solidFill>
                <a:latin typeface="#9Slide03 Roboto" panose="02000000000000000000" pitchFamily="2" charset="0"/>
                <a:ea typeface="#9Slide03 Roboto" panose="02000000000000000000" pitchFamily="2" charset="0"/>
              </a:rPr>
              <a:t>nhiệm</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vụ</a:t>
            </a:r>
            <a:r>
              <a:rPr lang="en-US" sz="3499" dirty="0">
                <a:solidFill>
                  <a:srgbClr val="000000"/>
                </a:solidFill>
                <a:latin typeface="#9Slide03 Roboto" panose="02000000000000000000" pitchFamily="2" charset="0"/>
                <a:ea typeface="#9Slide03 Roboto" panose="02000000000000000000" pitchFamily="2" charset="0"/>
              </a:rPr>
              <a:t> 1, GV </a:t>
            </a:r>
            <a:r>
              <a:rPr lang="en-US" sz="3499" dirty="0" err="1">
                <a:solidFill>
                  <a:srgbClr val="000000"/>
                </a:solidFill>
                <a:latin typeface="#9Slide03 Roboto" panose="02000000000000000000" pitchFamily="2" charset="0"/>
                <a:ea typeface="#9Slide03 Roboto" panose="02000000000000000000" pitchFamily="2" charset="0"/>
              </a:rPr>
              <a:t>tổ</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chức</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trò</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chơi</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siêu</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trí</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tuệ</a:t>
            </a:r>
            <a:r>
              <a:rPr lang="en-US" sz="3499" dirty="0">
                <a:solidFill>
                  <a:srgbClr val="000000"/>
                </a:solidFill>
                <a:latin typeface="#9Slide03 Roboto" panose="02000000000000000000" pitchFamily="2" charset="0"/>
                <a:ea typeface="#9Slide03 Roboto" panose="02000000000000000000" pitchFamily="2" charset="0"/>
              </a:rPr>
              <a:t>:</a:t>
            </a:r>
          </a:p>
          <a:p>
            <a:pPr algn="just">
              <a:lnSpc>
                <a:spcPts val="4899"/>
              </a:lnSpc>
            </a:pPr>
            <a:r>
              <a:rPr lang="en-US" sz="3499" dirty="0">
                <a:solidFill>
                  <a:srgbClr val="000000"/>
                </a:solidFill>
                <a:latin typeface="#9Slide03 Roboto" panose="02000000000000000000" pitchFamily="2" charset="0"/>
                <a:ea typeface="#9Slide03 Roboto" panose="02000000000000000000" pitchFamily="2" charset="0"/>
              </a:rPr>
              <a:t>- GV </a:t>
            </a:r>
            <a:r>
              <a:rPr lang="en-US" sz="3499" dirty="0" err="1">
                <a:solidFill>
                  <a:srgbClr val="000000"/>
                </a:solidFill>
                <a:latin typeface="#9Slide03 Roboto" panose="02000000000000000000" pitchFamily="2" charset="0"/>
                <a:ea typeface="#9Slide03 Roboto" panose="02000000000000000000" pitchFamily="2" charset="0"/>
              </a:rPr>
              <a:t>gọi</a:t>
            </a:r>
            <a:r>
              <a:rPr lang="en-US" sz="3499" dirty="0">
                <a:solidFill>
                  <a:srgbClr val="000000"/>
                </a:solidFill>
                <a:latin typeface="#9Slide03 Roboto" panose="02000000000000000000" pitchFamily="2" charset="0"/>
                <a:ea typeface="#9Slide03 Roboto" panose="02000000000000000000" pitchFamily="2" charset="0"/>
              </a:rPr>
              <a:t> 1 </a:t>
            </a:r>
            <a:r>
              <a:rPr lang="en-US" sz="3499" dirty="0" err="1">
                <a:solidFill>
                  <a:srgbClr val="000000"/>
                </a:solidFill>
                <a:latin typeface="#9Slide03 Roboto" panose="02000000000000000000" pitchFamily="2" charset="0"/>
                <a:ea typeface="#9Slide03 Roboto" panose="02000000000000000000" pitchFamily="2" charset="0"/>
              </a:rPr>
              <a:t>số</a:t>
            </a:r>
            <a:r>
              <a:rPr lang="en-US" sz="3499" dirty="0">
                <a:solidFill>
                  <a:srgbClr val="000000"/>
                </a:solidFill>
                <a:latin typeface="#9Slide03 Roboto" panose="02000000000000000000" pitchFamily="2" charset="0"/>
                <a:ea typeface="#9Slide03 Roboto" panose="02000000000000000000" pitchFamily="2" charset="0"/>
              </a:rPr>
              <a:t> HS </a:t>
            </a:r>
            <a:r>
              <a:rPr lang="en-US" sz="3499" dirty="0" err="1">
                <a:solidFill>
                  <a:srgbClr val="000000"/>
                </a:solidFill>
                <a:latin typeface="#9Slide03 Roboto" panose="02000000000000000000" pitchFamily="2" charset="0"/>
                <a:ea typeface="#9Slide03 Roboto" panose="02000000000000000000" pitchFamily="2" charset="0"/>
              </a:rPr>
              <a:t>lên</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diễn</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tả</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lại</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những</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từ</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khoá</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bằng</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về</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văn</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học</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dân</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gian</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bằng</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hành</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động</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ngôn</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ngữ</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lưu</a:t>
            </a:r>
            <a:r>
              <a:rPr lang="en-US" sz="3499" dirty="0">
                <a:solidFill>
                  <a:srgbClr val="000000"/>
                </a:solidFill>
                <a:latin typeface="#9Slide03 Roboto" panose="02000000000000000000" pitchFamily="2" charset="0"/>
                <a:ea typeface="#9Slide03 Roboto" panose="02000000000000000000" pitchFamily="2" charset="0"/>
              </a:rPr>
              <a:t> ý </a:t>
            </a:r>
            <a:r>
              <a:rPr lang="en-US" sz="3499" dirty="0" err="1">
                <a:solidFill>
                  <a:srgbClr val="000000"/>
                </a:solidFill>
                <a:latin typeface="#9Slide03 Roboto" panose="02000000000000000000" pitchFamily="2" charset="0"/>
                <a:ea typeface="#9Slide03 Roboto" panose="02000000000000000000" pitchFamily="2" charset="0"/>
              </a:rPr>
              <a:t>không</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được</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nói</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ra</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từ</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khoá</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các</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thành</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viên</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trong</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lớp</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sẽ</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đoán</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xem</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bạn</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đang</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mô</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tả</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từ</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nào</a:t>
            </a:r>
            <a:r>
              <a:rPr lang="en-US" sz="3499" dirty="0">
                <a:solidFill>
                  <a:srgbClr val="000000"/>
                </a:solidFill>
                <a:latin typeface="#9Slide03 Roboto" panose="02000000000000000000" pitchFamily="2" charset="0"/>
                <a:ea typeface="#9Slide03 Roboto" panose="02000000000000000000" pitchFamily="2" charset="0"/>
              </a:rPr>
              <a:t>.</a:t>
            </a:r>
          </a:p>
          <a:p>
            <a:pPr algn="just">
              <a:lnSpc>
                <a:spcPts val="4899"/>
              </a:lnSpc>
            </a:pP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Có</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đáp</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án</a:t>
            </a:r>
            <a:r>
              <a:rPr lang="en-US" sz="3499" dirty="0">
                <a:solidFill>
                  <a:srgbClr val="000000"/>
                </a:solidFill>
                <a:latin typeface="#9Slide03 Roboto" panose="02000000000000000000" pitchFamily="2" charset="0"/>
                <a:ea typeface="#9Slide03 Roboto" panose="02000000000000000000" pitchFamily="2" charset="0"/>
              </a:rPr>
              <a:t>, HS </a:t>
            </a:r>
            <a:r>
              <a:rPr lang="en-US" sz="3499" dirty="0" err="1">
                <a:solidFill>
                  <a:srgbClr val="000000"/>
                </a:solidFill>
                <a:latin typeface="#9Slide03 Roboto" panose="02000000000000000000" pitchFamily="2" charset="0"/>
                <a:ea typeface="#9Slide03 Roboto" panose="02000000000000000000" pitchFamily="2" charset="0"/>
              </a:rPr>
              <a:t>giơ</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tay</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giành</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quyền</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trả</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lời</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để</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lấy</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điểm</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tích</a:t>
            </a:r>
            <a:r>
              <a:rPr lang="en-US" sz="3499" dirty="0">
                <a:solidFill>
                  <a:srgbClr val="000000"/>
                </a:solidFill>
                <a:latin typeface="#9Slide03 Roboto" panose="02000000000000000000" pitchFamily="2" charset="0"/>
                <a:ea typeface="#9Slide03 Roboto" panose="02000000000000000000" pitchFamily="2" charset="0"/>
              </a:rPr>
              <a:t> </a:t>
            </a:r>
            <a:r>
              <a:rPr lang="en-US" sz="3499" dirty="0" err="1">
                <a:solidFill>
                  <a:srgbClr val="000000"/>
                </a:solidFill>
                <a:latin typeface="#9Slide03 Roboto" panose="02000000000000000000" pitchFamily="2" charset="0"/>
                <a:ea typeface="#9Slide03 Roboto" panose="02000000000000000000" pitchFamily="2" charset="0"/>
              </a:rPr>
              <a:t>luỹ</a:t>
            </a:r>
            <a:r>
              <a:rPr lang="en-US" sz="3499" dirty="0">
                <a:solidFill>
                  <a:srgbClr val="000000"/>
                </a:solidFill>
                <a:latin typeface="#9Slide03 Roboto" panose="02000000000000000000" pitchFamily="2" charset="0"/>
                <a:ea typeface="#9Slide03 Roboto" panose="02000000000000000000" pitchFamily="2" charset="0"/>
              </a:rPr>
              <a:t>.</a:t>
            </a:r>
          </a:p>
          <a:p>
            <a:pPr algn="just">
              <a:lnSpc>
                <a:spcPts val="4899"/>
              </a:lnSpc>
            </a:pPr>
            <a:endParaRPr lang="en-US" sz="3499" dirty="0">
              <a:solidFill>
                <a:srgbClr val="000000"/>
              </a:solidFill>
              <a:latin typeface="#9Slide03 Roboto" panose="02000000000000000000" pitchFamily="2" charset="0"/>
              <a:ea typeface="#9Slide03 Roboto" panose="02000000000000000000" pitchFamily="2" charset="0"/>
            </a:endParaRPr>
          </a:p>
        </p:txBody>
      </p:sp>
      <p:sp>
        <p:nvSpPr>
          <p:cNvPr id="8" name="TextBox 2">
            <a:extLst>
              <a:ext uri="{FF2B5EF4-FFF2-40B4-BE49-F238E27FC236}">
                <a16:creationId xmlns:a16="http://schemas.microsoft.com/office/drawing/2014/main" id="{34FA2D51-95E7-2245-8878-B6BC4C4873F5}"/>
              </a:ext>
            </a:extLst>
          </p:cNvPr>
          <p:cNvSpPr txBox="1"/>
          <p:nvPr/>
        </p:nvSpPr>
        <p:spPr>
          <a:xfrm>
            <a:off x="2697502" y="203200"/>
            <a:ext cx="13855522" cy="897682"/>
          </a:xfrm>
          <a:prstGeom prst="rect">
            <a:avLst/>
          </a:prstGeom>
        </p:spPr>
        <p:txBody>
          <a:bodyPr lIns="0" tIns="0" rIns="0" bIns="0" rtlCol="0" anchor="t">
            <a:spAutoFit/>
          </a:bodyPr>
          <a:lstStyle/>
          <a:p>
            <a:pPr algn="ctr">
              <a:lnSpc>
                <a:spcPts val="7000"/>
              </a:lnSpc>
            </a:pPr>
            <a:r>
              <a:rPr lang="en-US" sz="6000" b="1" dirty="0">
                <a:solidFill>
                  <a:srgbClr val="414B3B"/>
                </a:solidFill>
                <a:latin typeface="#9Slide03 Roboto Condensed" panose="02000000000000000000" pitchFamily="2" charset="0"/>
                <a:ea typeface="#9Slide03 Roboto Condensed" panose="02000000000000000000" pitchFamily="2" charset="0"/>
              </a:rPr>
              <a:t>I. VĂN HỌC DÂN GIAN </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0800" y="3619500"/>
            <a:ext cx="7213600" cy="64559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pic>
        <p:nvPicPr>
          <p:cNvPr id="1026" name="Picture 2" descr="Cánh đồng Mường Thanh - Kênh truyền hình Đài Tiếng nói Việt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7999" cy="10287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1419503" y="6010275"/>
            <a:ext cx="6903198" cy="3248025"/>
          </a:xfrm>
          <a:prstGeom prst="rect">
            <a:avLst/>
          </a:prstGeom>
          <a:solidFill>
            <a:srgbClr val="FF0000"/>
          </a:solidFill>
        </p:spPr>
        <p:txBody>
          <a:bodyPr lIns="0" tIns="0" rIns="0" bIns="0" rtlCol="0" anchor="t">
            <a:spAutoFit/>
          </a:bodyPr>
          <a:lstStyle/>
          <a:p>
            <a:pPr algn="just">
              <a:lnSpc>
                <a:spcPts val="4200"/>
              </a:lnSpc>
            </a:pP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Nhóm</a:t>
            </a:r>
            <a:r>
              <a:rPr lang="en-US" sz="3000" dirty="0">
                <a:solidFill>
                  <a:srgbClr val="FFEBEB"/>
                </a:solidFill>
                <a:latin typeface="#9Slide03 Roboto Medium" panose="02000000000000000000" pitchFamily="2" charset="0"/>
                <a:ea typeface="#9Slide03 Roboto Medium" panose="02000000000000000000" pitchFamily="2" charset="0"/>
              </a:rPr>
              <a:t> 3+4: </a:t>
            </a:r>
            <a:r>
              <a:rPr lang="en-US" sz="3000" dirty="0" err="1">
                <a:solidFill>
                  <a:srgbClr val="FFEBEB"/>
                </a:solidFill>
                <a:latin typeface="#9Slide03 Roboto Medium" panose="02000000000000000000" pitchFamily="2" charset="0"/>
                <a:ea typeface="#9Slide03 Roboto Medium" panose="02000000000000000000" pitchFamily="2" charset="0"/>
              </a:rPr>
              <a:t>Tổng</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hợp</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kiến</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thức</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phần</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Đề</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tài</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vấn</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đề</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nghiên</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cứu</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Báo</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cáo</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nghiên</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cứu</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yêu</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cầu</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của</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một</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báo</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cáo</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nghiên</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cứu</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bằng</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một</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bài</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thơ</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vè</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hoặc</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lục</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bát</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biến</a:t>
            </a:r>
            <a:r>
              <a:rPr lang="en-US" sz="3000" dirty="0">
                <a:solidFill>
                  <a:srgbClr val="FFEBEB"/>
                </a:solidFill>
                <a:latin typeface="#9Slide03 Roboto Medium" panose="02000000000000000000" pitchFamily="2" charset="0"/>
                <a:ea typeface="#9Slide03 Roboto Medium" panose="02000000000000000000" pitchFamily="2" charset="0"/>
              </a:rPr>
              <a:t> </a:t>
            </a:r>
            <a:r>
              <a:rPr lang="en-US" sz="3000" dirty="0" err="1">
                <a:solidFill>
                  <a:srgbClr val="FFEBEB"/>
                </a:solidFill>
                <a:latin typeface="#9Slide03 Roboto Medium" panose="02000000000000000000" pitchFamily="2" charset="0"/>
                <a:ea typeface="#9Slide03 Roboto Medium" panose="02000000000000000000" pitchFamily="2" charset="0"/>
              </a:rPr>
              <a:t>thể</a:t>
            </a:r>
            <a:r>
              <a:rPr lang="en-US" sz="3000" dirty="0">
                <a:solidFill>
                  <a:srgbClr val="FFEBEB"/>
                </a:solidFill>
                <a:latin typeface="#9Slide03 Roboto Medium" panose="02000000000000000000" pitchFamily="2" charset="0"/>
                <a:ea typeface="#9Slide03 Roboto Medium" panose="02000000000000000000" pitchFamily="2" charset="0"/>
              </a:rPr>
              <a:t>. </a:t>
            </a:r>
          </a:p>
          <a:p>
            <a:pPr algn="just">
              <a:lnSpc>
                <a:spcPts val="4200"/>
              </a:lnSpc>
            </a:pPr>
            <a:endParaRPr lang="en-US" sz="3000" dirty="0">
              <a:solidFill>
                <a:srgbClr val="FFEBEB"/>
              </a:solidFill>
              <a:latin typeface="#9Slide03 Roboto Medium" panose="02000000000000000000" pitchFamily="2" charset="0"/>
              <a:ea typeface="#9Slide03 Roboto Medium" panose="02000000000000000000" pitchFamily="2" charset="0"/>
            </a:endParaRPr>
          </a:p>
        </p:txBody>
      </p:sp>
      <p:sp>
        <p:nvSpPr>
          <p:cNvPr id="5" name="TextBox 5"/>
          <p:cNvSpPr txBox="1"/>
          <p:nvPr/>
        </p:nvSpPr>
        <p:spPr>
          <a:xfrm>
            <a:off x="1964183" y="1277174"/>
            <a:ext cx="15118196" cy="822276"/>
          </a:xfrm>
          <a:prstGeom prst="rect">
            <a:avLst/>
          </a:prstGeom>
        </p:spPr>
        <p:txBody>
          <a:bodyPr lIns="0" tIns="0" rIns="0" bIns="0" rtlCol="0" anchor="t">
            <a:spAutoFit/>
          </a:bodyPr>
          <a:lstStyle/>
          <a:p>
            <a:pPr algn="ctr">
              <a:lnSpc>
                <a:spcPts val="6860"/>
              </a:lnSpc>
            </a:pPr>
            <a:r>
              <a:rPr lang="en-US" sz="4900" dirty="0" err="1">
                <a:solidFill>
                  <a:srgbClr val="414B3B"/>
                </a:solidFill>
                <a:latin typeface="iCiel Nabila"/>
              </a:rPr>
              <a:t>Nhiệm</a:t>
            </a:r>
            <a:r>
              <a:rPr lang="en-US" sz="4900" dirty="0">
                <a:solidFill>
                  <a:srgbClr val="414B3B"/>
                </a:solidFill>
                <a:latin typeface="iCiel Nabila"/>
              </a:rPr>
              <a:t> </a:t>
            </a:r>
            <a:r>
              <a:rPr lang="en-US" sz="4900" dirty="0" err="1">
                <a:solidFill>
                  <a:srgbClr val="414B3B"/>
                </a:solidFill>
                <a:latin typeface="iCiel Nabila"/>
              </a:rPr>
              <a:t>vụ</a:t>
            </a:r>
            <a:r>
              <a:rPr lang="en-US" sz="4900" dirty="0">
                <a:solidFill>
                  <a:srgbClr val="414B3B"/>
                </a:solidFill>
                <a:latin typeface="iCiel Nabila"/>
              </a:rPr>
              <a:t> 3: </a:t>
            </a:r>
            <a:r>
              <a:rPr lang="en-US" sz="4900" dirty="0" err="1">
                <a:solidFill>
                  <a:srgbClr val="414B3B"/>
                </a:solidFill>
                <a:latin typeface="iCiel Nabila"/>
              </a:rPr>
              <a:t>Thử</a:t>
            </a:r>
            <a:r>
              <a:rPr lang="en-US" sz="4900" dirty="0">
                <a:solidFill>
                  <a:srgbClr val="414B3B"/>
                </a:solidFill>
                <a:latin typeface="iCiel Nabila"/>
              </a:rPr>
              <a:t> </a:t>
            </a:r>
            <a:r>
              <a:rPr lang="en-US" sz="4900" dirty="0" err="1">
                <a:solidFill>
                  <a:srgbClr val="414B3B"/>
                </a:solidFill>
                <a:latin typeface="iCiel Nabila"/>
              </a:rPr>
              <a:t>thách</a:t>
            </a:r>
            <a:r>
              <a:rPr lang="en-US" sz="4900" dirty="0">
                <a:solidFill>
                  <a:srgbClr val="414B3B"/>
                </a:solidFill>
                <a:latin typeface="iCiel Nabila"/>
              </a:rPr>
              <a:t> </a:t>
            </a:r>
            <a:r>
              <a:rPr lang="en-US" sz="4900" dirty="0" err="1">
                <a:solidFill>
                  <a:srgbClr val="414B3B"/>
                </a:solidFill>
                <a:latin typeface="iCiel Nabila"/>
              </a:rPr>
              <a:t>một</a:t>
            </a:r>
            <a:r>
              <a:rPr lang="en-US" sz="4900" dirty="0">
                <a:solidFill>
                  <a:srgbClr val="414B3B"/>
                </a:solidFill>
                <a:latin typeface="iCiel Nabila"/>
              </a:rPr>
              <a:t> </a:t>
            </a:r>
            <a:r>
              <a:rPr lang="en-US" sz="4900" dirty="0" err="1">
                <a:solidFill>
                  <a:srgbClr val="414B3B"/>
                </a:solidFill>
                <a:latin typeface="iCiel Nabila"/>
              </a:rPr>
              <a:t>ngày</a:t>
            </a:r>
            <a:r>
              <a:rPr lang="en-US" sz="4900" dirty="0">
                <a:solidFill>
                  <a:srgbClr val="414B3B"/>
                </a:solidFill>
                <a:latin typeface="iCiel Nabila"/>
              </a:rPr>
              <a:t> </a:t>
            </a:r>
            <a:r>
              <a:rPr lang="en-US" sz="4900" dirty="0" err="1">
                <a:solidFill>
                  <a:srgbClr val="414B3B"/>
                </a:solidFill>
                <a:latin typeface="iCiel Nabila"/>
              </a:rPr>
              <a:t>làm</a:t>
            </a:r>
            <a:r>
              <a:rPr lang="en-US" sz="4900" dirty="0">
                <a:solidFill>
                  <a:srgbClr val="414B3B"/>
                </a:solidFill>
                <a:latin typeface="iCiel Nabila"/>
              </a:rPr>
              <a:t> </a:t>
            </a:r>
            <a:r>
              <a:rPr lang="en-US" sz="4900" dirty="0" err="1">
                <a:solidFill>
                  <a:srgbClr val="414B3B"/>
                </a:solidFill>
                <a:latin typeface="iCiel Nabila"/>
              </a:rPr>
              <a:t>thơ</a:t>
            </a:r>
            <a:endParaRPr lang="en-US" sz="4900" dirty="0">
              <a:solidFill>
                <a:srgbClr val="414B3B"/>
              </a:solidFill>
              <a:latin typeface="iCiel Nabila"/>
            </a:endParaRPr>
          </a:p>
        </p:txBody>
      </p:sp>
      <p:sp>
        <p:nvSpPr>
          <p:cNvPr id="6" name="TextBox 6"/>
          <p:cNvSpPr txBox="1"/>
          <p:nvPr/>
        </p:nvSpPr>
        <p:spPr>
          <a:xfrm>
            <a:off x="1049389" y="3986964"/>
            <a:ext cx="6967497" cy="1577355"/>
          </a:xfrm>
          <a:prstGeom prst="rect">
            <a:avLst/>
          </a:prstGeom>
          <a:solidFill>
            <a:srgbClr val="FF0000"/>
          </a:solidFill>
        </p:spPr>
        <p:txBody>
          <a:bodyPr lIns="0" tIns="0" rIns="0" bIns="0" rtlCol="0" anchor="t">
            <a:spAutoFit/>
          </a:bodyPr>
          <a:lstStyle/>
          <a:p>
            <a:pPr algn="just">
              <a:lnSpc>
                <a:spcPts val="4200"/>
              </a:lnSpc>
            </a:pP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Nhóm</a:t>
            </a:r>
            <a:r>
              <a:rPr lang="en-US" sz="3000" dirty="0">
                <a:solidFill>
                  <a:srgbClr val="FAE5D9"/>
                </a:solidFill>
                <a:latin typeface="#9Slide03 Roboto Medium" panose="02000000000000000000" pitchFamily="2" charset="0"/>
                <a:ea typeface="#9Slide03 Roboto Medium" panose="02000000000000000000" pitchFamily="2" charset="0"/>
              </a:rPr>
              <a:t> 1+2: </a:t>
            </a:r>
            <a:r>
              <a:rPr lang="en-US" sz="3000" dirty="0" err="1">
                <a:solidFill>
                  <a:srgbClr val="FAE5D9"/>
                </a:solidFill>
                <a:latin typeface="#9Slide03 Roboto Medium" panose="02000000000000000000" pitchFamily="2" charset="0"/>
                <a:ea typeface="#9Slide03 Roboto Medium" panose="02000000000000000000" pitchFamily="2" charset="0"/>
              </a:rPr>
              <a:t>Tổng</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hợp</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kiến</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thức</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phần</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Văn</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học</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dân</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gian</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bằng</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một</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bài</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vè</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hoặc</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lục</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bát</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biến</a:t>
            </a:r>
            <a:r>
              <a:rPr lang="en-US" sz="3000" dirty="0">
                <a:solidFill>
                  <a:srgbClr val="FAE5D9"/>
                </a:solidFill>
                <a:latin typeface="#9Slide03 Roboto Medium" panose="02000000000000000000" pitchFamily="2" charset="0"/>
                <a:ea typeface="#9Slide03 Roboto Medium" panose="02000000000000000000" pitchFamily="2" charset="0"/>
              </a:rPr>
              <a:t> </a:t>
            </a:r>
            <a:r>
              <a:rPr lang="en-US" sz="3000" dirty="0" err="1">
                <a:solidFill>
                  <a:srgbClr val="FAE5D9"/>
                </a:solidFill>
                <a:latin typeface="#9Slide03 Roboto Medium" panose="02000000000000000000" pitchFamily="2" charset="0"/>
                <a:ea typeface="#9Slide03 Roboto Medium" panose="02000000000000000000" pitchFamily="2" charset="0"/>
              </a:rPr>
              <a:t>thể</a:t>
            </a:r>
            <a:r>
              <a:rPr lang="en-US" sz="3000" dirty="0">
                <a:solidFill>
                  <a:srgbClr val="FAE5D9"/>
                </a:solidFill>
                <a:latin typeface="#9Slide03 Roboto Medium" panose="02000000000000000000" pitchFamily="2" charset="0"/>
                <a:ea typeface="#9Slide03 Roboto Medium" panose="02000000000000000000" pitchFamily="2" charset="0"/>
              </a:rPr>
              <a:t>. </a:t>
            </a:r>
          </a:p>
        </p:txBody>
      </p:sp>
      <p:sp>
        <p:nvSpPr>
          <p:cNvPr id="11" name="TextBox 2">
            <a:extLst>
              <a:ext uri="{FF2B5EF4-FFF2-40B4-BE49-F238E27FC236}">
                <a16:creationId xmlns:a16="http://schemas.microsoft.com/office/drawing/2014/main" id="{635E6198-D115-FF40-904C-C338F8E78425}"/>
              </a:ext>
            </a:extLst>
          </p:cNvPr>
          <p:cNvSpPr txBox="1"/>
          <p:nvPr/>
        </p:nvSpPr>
        <p:spPr>
          <a:xfrm>
            <a:off x="2697502" y="203200"/>
            <a:ext cx="13855522" cy="897682"/>
          </a:xfrm>
          <a:prstGeom prst="rect">
            <a:avLst/>
          </a:prstGeom>
        </p:spPr>
        <p:txBody>
          <a:bodyPr lIns="0" tIns="0" rIns="0" bIns="0" rtlCol="0" anchor="t">
            <a:spAutoFit/>
          </a:bodyPr>
          <a:lstStyle/>
          <a:p>
            <a:pPr algn="ctr">
              <a:lnSpc>
                <a:spcPts val="7000"/>
              </a:lnSpc>
            </a:pPr>
            <a:r>
              <a:rPr lang="en-US" sz="6000" b="1" dirty="0">
                <a:solidFill>
                  <a:srgbClr val="414B3B"/>
                </a:solidFill>
                <a:latin typeface="#9Slide03 Roboto Condensed" panose="02000000000000000000" pitchFamily="2" charset="0"/>
                <a:ea typeface="#9Slide03 Roboto Condensed" panose="02000000000000000000" pitchFamily="2" charset="0"/>
              </a:rPr>
              <a:t>I. VĂN HỌC DÂN GIAN </a:t>
            </a:r>
          </a:p>
        </p:txBody>
      </p:sp>
    </p:spTree>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728E63"/>
        </a:solidFill>
        <a:effectLst/>
      </p:bgPr>
    </p:bg>
    <p:spTree>
      <p:nvGrpSpPr>
        <p:cNvPr id="1" name=""/>
        <p:cNvGrpSpPr/>
        <p:nvPr/>
      </p:nvGrpSpPr>
      <p:grpSpPr>
        <a:xfrm>
          <a:off x="0" y="0"/>
          <a:ext cx="0" cy="0"/>
          <a:chOff x="0" y="0"/>
          <a:chExt cx="0" cy="0"/>
        </a:xfrm>
      </p:grpSpPr>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6434466" y="2635429"/>
            <a:ext cx="7315200" cy="3593592"/>
          </a:xfrm>
          <a:prstGeom prst="rect">
            <a:avLst/>
          </a:prstGeom>
        </p:spPr>
      </p:pic>
      <p:sp>
        <p:nvSpPr>
          <p:cNvPr id="7" name="TextBox 7"/>
          <p:cNvSpPr txBox="1"/>
          <p:nvPr/>
        </p:nvSpPr>
        <p:spPr>
          <a:xfrm>
            <a:off x="8009828" y="1369695"/>
            <a:ext cx="8134397" cy="658578"/>
          </a:xfrm>
          <a:prstGeom prst="rect">
            <a:avLst/>
          </a:prstGeom>
        </p:spPr>
        <p:txBody>
          <a:bodyPr lIns="0" tIns="0" rIns="0" bIns="0" rtlCol="0" anchor="t">
            <a:spAutoFit/>
          </a:bodyPr>
          <a:lstStyle/>
          <a:p>
            <a:pPr marL="421004" lvl="1" algn="just">
              <a:lnSpc>
                <a:spcPts val="5459"/>
              </a:lnSpc>
            </a:pPr>
            <a:r>
              <a:rPr lang="en-US" sz="3899" b="1" dirty="0">
                <a:solidFill>
                  <a:srgbClr val="FBF3E4"/>
                </a:solidFill>
                <a:latin typeface="#9Slide03 Roboto Condensed" panose="02000000000000000000" pitchFamily="2" charset="0"/>
                <a:ea typeface="#9Slide03 Roboto Condensed" panose="02000000000000000000" pitchFamily="2" charset="0"/>
              </a:rPr>
              <a:t>1. </a:t>
            </a:r>
            <a:r>
              <a:rPr lang="en-US" sz="3899" b="1" dirty="0" err="1">
                <a:solidFill>
                  <a:srgbClr val="FBF3E4"/>
                </a:solidFill>
                <a:latin typeface="#9Slide03 Roboto Condensed" panose="02000000000000000000" pitchFamily="2" charset="0"/>
                <a:ea typeface="#9Slide03 Roboto Condensed" panose="02000000000000000000" pitchFamily="2" charset="0"/>
              </a:rPr>
              <a:t>Khái</a:t>
            </a:r>
            <a:r>
              <a:rPr lang="en-US" sz="3899" b="1" dirty="0">
                <a:solidFill>
                  <a:srgbClr val="FBF3E4"/>
                </a:solidFill>
                <a:latin typeface="#9Slide03 Roboto Condensed" panose="02000000000000000000" pitchFamily="2" charset="0"/>
                <a:ea typeface="#9Slide03 Roboto Condensed" panose="02000000000000000000" pitchFamily="2" charset="0"/>
              </a:rPr>
              <a:t> </a:t>
            </a:r>
            <a:r>
              <a:rPr lang="en-US" sz="3899" b="1" dirty="0" err="1">
                <a:solidFill>
                  <a:srgbClr val="FBF3E4"/>
                </a:solidFill>
                <a:latin typeface="#9Slide03 Roboto Condensed" panose="02000000000000000000" pitchFamily="2" charset="0"/>
                <a:ea typeface="#9Slide03 Roboto Condensed" panose="02000000000000000000" pitchFamily="2" charset="0"/>
              </a:rPr>
              <a:t>niệm</a:t>
            </a:r>
            <a:endParaRPr lang="en-US" sz="3899" b="1" dirty="0">
              <a:solidFill>
                <a:srgbClr val="FBF3E4"/>
              </a:solidFill>
              <a:latin typeface="#9Slide03 Roboto Condensed" panose="02000000000000000000" pitchFamily="2" charset="0"/>
              <a:ea typeface="#9Slide03 Roboto Condensed" panose="02000000000000000000" pitchFamily="2" charset="0"/>
            </a:endParaRPr>
          </a:p>
        </p:txBody>
      </p:sp>
      <p:sp>
        <p:nvSpPr>
          <p:cNvPr id="8" name="TextBox 8"/>
          <p:cNvSpPr txBox="1"/>
          <p:nvPr/>
        </p:nvSpPr>
        <p:spPr>
          <a:xfrm>
            <a:off x="6697963" y="2872292"/>
            <a:ext cx="1781207" cy="1465145"/>
          </a:xfrm>
          <a:prstGeom prst="rect">
            <a:avLst/>
          </a:prstGeom>
        </p:spPr>
        <p:txBody>
          <a:bodyPr lIns="0" tIns="0" rIns="0" bIns="0" rtlCol="0" anchor="t">
            <a:spAutoFit/>
          </a:bodyPr>
          <a:lstStyle/>
          <a:p>
            <a:pPr algn="ctr">
              <a:lnSpc>
                <a:spcPts val="3919"/>
              </a:lnSpc>
            </a:pPr>
            <a:r>
              <a:rPr lang="en-US" sz="2799" dirty="0" err="1">
                <a:solidFill>
                  <a:srgbClr val="000000"/>
                </a:solidFill>
                <a:latin typeface="Roboto" panose="02000000000000000000" pitchFamily="2" charset="0"/>
                <a:ea typeface="Roboto" panose="02000000000000000000" pitchFamily="2" charset="0"/>
              </a:rPr>
              <a:t>Sáng</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tác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nghệ</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thuật</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ngôn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từ</a:t>
            </a:r>
            <a:endParaRPr lang="en-US" sz="2799" dirty="0">
              <a:solidFill>
                <a:srgbClr val="000000"/>
              </a:solidFill>
              <a:latin typeface="Roboto" panose="02000000000000000000" pitchFamily="2" charset="0"/>
              <a:ea typeface="Roboto" panose="02000000000000000000" pitchFamily="2" charset="0"/>
            </a:endParaRPr>
          </a:p>
        </p:txBody>
      </p:sp>
      <p:sp>
        <p:nvSpPr>
          <p:cNvPr id="9" name="TextBox 9"/>
          <p:cNvSpPr txBox="1"/>
          <p:nvPr/>
        </p:nvSpPr>
        <p:spPr>
          <a:xfrm>
            <a:off x="9336818" y="3119942"/>
            <a:ext cx="1510496" cy="1471930"/>
          </a:xfrm>
          <a:prstGeom prst="rect">
            <a:avLst/>
          </a:prstGeom>
        </p:spPr>
        <p:txBody>
          <a:bodyPr lIns="0" tIns="0" rIns="0" bIns="0" rtlCol="0" anchor="t">
            <a:spAutoFit/>
          </a:bodyPr>
          <a:lstStyle/>
          <a:p>
            <a:pPr algn="ctr">
              <a:lnSpc>
                <a:spcPts val="3919"/>
              </a:lnSpc>
            </a:pPr>
            <a:r>
              <a:rPr lang="en-US" sz="2799" dirty="0" err="1">
                <a:solidFill>
                  <a:srgbClr val="000000"/>
                </a:solidFill>
                <a:latin typeface="Roboto" panose="02000000000000000000" pitchFamily="2" charset="0"/>
                <a:ea typeface="Roboto" panose="02000000000000000000" pitchFamily="2" charset="0"/>
              </a:rPr>
              <a:t>Nhân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dân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lao</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động</a:t>
            </a:r>
            <a:endParaRPr lang="en-US" sz="2799" dirty="0">
              <a:solidFill>
                <a:srgbClr val="000000"/>
              </a:solidFill>
              <a:latin typeface="Roboto" panose="02000000000000000000" pitchFamily="2" charset="0"/>
              <a:ea typeface="Roboto" panose="02000000000000000000" pitchFamily="2" charset="0"/>
            </a:endParaRPr>
          </a:p>
        </p:txBody>
      </p:sp>
      <p:sp>
        <p:nvSpPr>
          <p:cNvPr id="10" name="TextBox 10"/>
          <p:cNvSpPr txBox="1"/>
          <p:nvPr/>
        </p:nvSpPr>
        <p:spPr>
          <a:xfrm>
            <a:off x="11750278" y="2624642"/>
            <a:ext cx="1510496" cy="1965282"/>
          </a:xfrm>
          <a:prstGeom prst="rect">
            <a:avLst/>
          </a:prstGeom>
        </p:spPr>
        <p:txBody>
          <a:bodyPr lIns="0" tIns="0" rIns="0" bIns="0" rtlCol="0" anchor="t">
            <a:spAutoFit/>
          </a:bodyPr>
          <a:lstStyle/>
          <a:p>
            <a:pPr algn="ctr">
              <a:lnSpc>
                <a:spcPts val="3919"/>
              </a:lnSpc>
            </a:pPr>
            <a:r>
              <a:rPr lang="en-US" sz="2799" dirty="0" err="1">
                <a:solidFill>
                  <a:srgbClr val="000000"/>
                </a:solidFill>
                <a:latin typeface="Roboto" panose="02000000000000000000" pitchFamily="2" charset="0"/>
                <a:ea typeface="Roboto" panose="02000000000000000000" pitchFamily="2" charset="0"/>
              </a:rPr>
              <a:t>Từ</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xa</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xưa</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tiếp</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tục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đến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ngày</a:t>
            </a:r>
            <a:r>
              <a:rPr lang="en-US" sz="2799" dirty="0">
                <a:solidFill>
                  <a:srgbClr val="000000"/>
                </a:solidFill>
                <a:latin typeface="Roboto" panose="02000000000000000000" pitchFamily="2" charset="0"/>
                <a:ea typeface="Roboto" panose="02000000000000000000" pitchFamily="2" charset="0"/>
              </a:rPr>
              <a:t> nay</a:t>
            </a:r>
          </a:p>
        </p:txBody>
      </p:sp>
      <p:sp>
        <p:nvSpPr>
          <p:cNvPr id="12" name="TextBox 2">
            <a:extLst>
              <a:ext uri="{FF2B5EF4-FFF2-40B4-BE49-F238E27FC236}">
                <a16:creationId xmlns:a16="http://schemas.microsoft.com/office/drawing/2014/main" id="{237A704A-87D3-CD40-89D6-2884CC636237}"/>
              </a:ext>
            </a:extLst>
          </p:cNvPr>
          <p:cNvSpPr txBox="1"/>
          <p:nvPr/>
        </p:nvSpPr>
        <p:spPr>
          <a:xfrm>
            <a:off x="2697502" y="203200"/>
            <a:ext cx="13855522" cy="897682"/>
          </a:xfrm>
          <a:prstGeom prst="rect">
            <a:avLst/>
          </a:prstGeom>
        </p:spPr>
        <p:txBody>
          <a:bodyPr lIns="0" tIns="0" rIns="0" bIns="0" rtlCol="0" anchor="t">
            <a:spAutoFit/>
          </a:bodyPr>
          <a:lstStyle/>
          <a:p>
            <a:pPr algn="ctr">
              <a:lnSpc>
                <a:spcPts val="7000"/>
              </a:lnSpc>
            </a:pPr>
            <a:r>
              <a:rPr lang="en-US" sz="6000" b="1" dirty="0">
                <a:solidFill>
                  <a:schemeClr val="bg1"/>
                </a:solidFill>
                <a:latin typeface="#9Slide03 Roboto Condensed" panose="02000000000000000000" pitchFamily="2" charset="0"/>
                <a:ea typeface="#9Slide03 Roboto Condensed" panose="02000000000000000000" pitchFamily="2" charset="0"/>
              </a:rPr>
              <a:t>I. VĂN HỌC DÂN GIAN </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3679" y="5593361"/>
            <a:ext cx="19710368" cy="7214820"/>
          </a:xfrm>
          <a:prstGeom prst="rect">
            <a:avLst/>
          </a:prstGeom>
        </p:spPr>
      </p:pic>
      <p:sp>
        <p:nvSpPr>
          <p:cNvPr id="4" name="TextBox 4"/>
          <p:cNvSpPr txBox="1"/>
          <p:nvPr/>
        </p:nvSpPr>
        <p:spPr>
          <a:xfrm>
            <a:off x="7997906" y="1378392"/>
            <a:ext cx="8134397" cy="654025"/>
          </a:xfrm>
          <a:prstGeom prst="rect">
            <a:avLst/>
          </a:prstGeom>
        </p:spPr>
        <p:txBody>
          <a:bodyPr lIns="0" tIns="0" rIns="0" bIns="0" rtlCol="0" anchor="t">
            <a:spAutoFit/>
          </a:bodyPr>
          <a:lstStyle/>
          <a:p>
            <a:pPr algn="just">
              <a:lnSpc>
                <a:spcPts val="5459"/>
              </a:lnSpc>
            </a:pPr>
            <a:r>
              <a:rPr lang="en-US" sz="3899" b="1" dirty="0">
                <a:solidFill>
                  <a:srgbClr val="004200"/>
                </a:solidFill>
                <a:latin typeface="#9Slide03 Roboto Condensed" panose="02000000000000000000" pitchFamily="2" charset="0"/>
                <a:ea typeface="#9Slide03 Roboto Condensed" panose="02000000000000000000" pitchFamily="2" charset="0"/>
              </a:rPr>
              <a:t>2. </a:t>
            </a:r>
            <a:r>
              <a:rPr lang="en-US" sz="3899" b="1" dirty="0" err="1">
                <a:solidFill>
                  <a:srgbClr val="004200"/>
                </a:solidFill>
                <a:latin typeface="#9Slide03 Roboto Condensed" panose="02000000000000000000" pitchFamily="2" charset="0"/>
                <a:ea typeface="#9Slide03 Roboto Condensed" panose="02000000000000000000" pitchFamily="2" charset="0"/>
              </a:rPr>
              <a:t>Đặc</a:t>
            </a:r>
            <a:r>
              <a:rPr lang="en-US" sz="3899" b="1" dirty="0">
                <a:solidFill>
                  <a:srgbClr val="004200"/>
                </a:solidFill>
                <a:latin typeface="#9Slide03 Roboto Condensed" panose="02000000000000000000" pitchFamily="2" charset="0"/>
                <a:ea typeface="#9Slide03 Roboto Condensed" panose="02000000000000000000" pitchFamily="2" charset="0"/>
              </a:rPr>
              <a:t> </a:t>
            </a:r>
            <a:r>
              <a:rPr lang="en-US" sz="3899" b="1" dirty="0" err="1">
                <a:solidFill>
                  <a:srgbClr val="004200"/>
                </a:solidFill>
                <a:latin typeface="#9Slide03 Roboto Condensed" panose="02000000000000000000" pitchFamily="2" charset="0"/>
                <a:ea typeface="#9Slide03 Roboto Condensed" panose="02000000000000000000" pitchFamily="2" charset="0"/>
              </a:rPr>
              <a:t>điểm</a:t>
            </a:r>
            <a:endParaRPr lang="en-US" sz="3899" b="1" dirty="0">
              <a:solidFill>
                <a:srgbClr val="004200"/>
              </a:solidFill>
              <a:latin typeface="#9Slide03 Roboto Condensed" panose="02000000000000000000" pitchFamily="2" charset="0"/>
              <a:ea typeface="#9Slide03 Roboto Condensed" panose="02000000000000000000" pitchFamily="2" charset="0"/>
            </a:endParaRPr>
          </a:p>
        </p:txBody>
      </p:sp>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976916" y="2649898"/>
            <a:ext cx="22241831" cy="4650565"/>
          </a:xfrm>
          <a:prstGeom prst="rect">
            <a:avLst/>
          </a:prstGeom>
        </p:spPr>
      </p:pic>
      <p:pic>
        <p:nvPicPr>
          <p:cNvPr id="6" name="Picture 6"/>
          <p:cNvPicPr>
            <a:picLocks noChangeAspect="1"/>
          </p:cNvPicPr>
          <p:nvPr/>
        </p:nvPicPr>
        <p:blipFill>
          <a:blip r:embed="rId6"/>
          <a:srcRect/>
          <a:stretch>
            <a:fillRect/>
          </a:stretch>
        </p:blipFill>
        <p:spPr>
          <a:xfrm>
            <a:off x="1810753" y="3786745"/>
            <a:ext cx="706684" cy="702217"/>
          </a:xfrm>
          <a:prstGeom prst="rect">
            <a:avLst/>
          </a:prstGeom>
        </p:spPr>
      </p:pic>
      <p:pic>
        <p:nvPicPr>
          <p:cNvPr id="7" name="Picture 7"/>
          <p:cNvPicPr>
            <a:picLocks noChangeAspect="1"/>
          </p:cNvPicPr>
          <p:nvPr/>
        </p:nvPicPr>
        <p:blipFill>
          <a:blip r:embed="rId6"/>
          <a:srcRect/>
          <a:stretch>
            <a:fillRect/>
          </a:stretch>
        </p:blipFill>
        <p:spPr>
          <a:xfrm>
            <a:off x="6596976" y="2284321"/>
            <a:ext cx="706684" cy="702217"/>
          </a:xfrm>
          <a:prstGeom prst="rect">
            <a:avLst/>
          </a:prstGeom>
        </p:spPr>
      </p:pic>
      <p:pic>
        <p:nvPicPr>
          <p:cNvPr id="8" name="Picture 8"/>
          <p:cNvPicPr>
            <a:picLocks noChangeAspect="1"/>
          </p:cNvPicPr>
          <p:nvPr/>
        </p:nvPicPr>
        <p:blipFill>
          <a:blip r:embed="rId6"/>
          <a:srcRect/>
          <a:stretch>
            <a:fillRect/>
          </a:stretch>
        </p:blipFill>
        <p:spPr>
          <a:xfrm>
            <a:off x="11358421" y="2635429"/>
            <a:ext cx="706684" cy="702217"/>
          </a:xfrm>
          <a:prstGeom prst="rect">
            <a:avLst/>
          </a:prstGeom>
        </p:spPr>
      </p:pic>
      <p:pic>
        <p:nvPicPr>
          <p:cNvPr id="9" name="Picture 9"/>
          <p:cNvPicPr>
            <a:picLocks noChangeAspect="1"/>
          </p:cNvPicPr>
          <p:nvPr/>
        </p:nvPicPr>
        <p:blipFill>
          <a:blip r:embed="rId6"/>
          <a:srcRect/>
          <a:stretch>
            <a:fillRect/>
          </a:stretch>
        </p:blipFill>
        <p:spPr>
          <a:xfrm>
            <a:off x="15778961" y="4137854"/>
            <a:ext cx="706684" cy="702217"/>
          </a:xfrm>
          <a:prstGeom prst="rect">
            <a:avLst/>
          </a:prstGeom>
        </p:spPr>
      </p:pic>
      <p:pic>
        <p:nvPicPr>
          <p:cNvPr id="10" name="Picture 10"/>
          <p:cNvPicPr>
            <a:picLocks noChangeAspect="1"/>
          </p:cNvPicPr>
          <p:nvPr/>
        </p:nvPicPr>
        <p:blipFill>
          <a:blip r:embed="rId7"/>
          <a:srcRect/>
          <a:stretch>
            <a:fillRect/>
          </a:stretch>
        </p:blipFill>
        <p:spPr>
          <a:xfrm>
            <a:off x="14180593" y="-840638"/>
            <a:ext cx="4610104" cy="5329600"/>
          </a:xfrm>
          <a:prstGeom prst="rect">
            <a:avLst/>
          </a:prstGeom>
        </p:spPr>
      </p:pic>
      <p:pic>
        <p:nvPicPr>
          <p:cNvPr id="11" name="Picture 1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0" y="6607276"/>
            <a:ext cx="6141493" cy="4114800"/>
          </a:xfrm>
          <a:prstGeom prst="rect">
            <a:avLst/>
          </a:prstGeom>
        </p:spPr>
      </p:pic>
      <p:sp>
        <p:nvSpPr>
          <p:cNvPr id="12" name="TextBox 12"/>
          <p:cNvSpPr txBox="1"/>
          <p:nvPr/>
        </p:nvSpPr>
        <p:spPr>
          <a:xfrm>
            <a:off x="763497" y="4782921"/>
            <a:ext cx="3507879" cy="1465081"/>
          </a:xfrm>
          <a:prstGeom prst="rect">
            <a:avLst/>
          </a:prstGeom>
        </p:spPr>
        <p:txBody>
          <a:bodyPr lIns="0" tIns="0" rIns="0" bIns="0" rtlCol="0" anchor="t">
            <a:spAutoFit/>
          </a:bodyPr>
          <a:lstStyle/>
          <a:p>
            <a:pPr algn="ctr">
              <a:lnSpc>
                <a:spcPts val="3919"/>
              </a:lnSpc>
              <a:spcBef>
                <a:spcPct val="0"/>
              </a:spcBef>
            </a:pPr>
            <a:r>
              <a:rPr lang="en-US" sz="2799" dirty="0" err="1">
                <a:solidFill>
                  <a:srgbClr val="000000"/>
                </a:solidFill>
                <a:latin typeface="#9Slide03 Roboto Medium" panose="02000000000000000000" pitchFamily="2" charset="0"/>
                <a:ea typeface="#9Slide03 Roboto Medium" panose="02000000000000000000" pitchFamily="2" charset="0"/>
              </a:rPr>
              <a:t>Phương</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thức</a:t>
            </a:r>
            <a:r>
              <a:rPr lang="en-US" sz="2799" dirty="0">
                <a:solidFill>
                  <a:srgbClr val="000000"/>
                </a:solidFill>
                <a:latin typeface="#9Slide03 Roboto Medium" panose="02000000000000000000" pitchFamily="2" charset="0"/>
                <a:ea typeface="#9Slide03 Roboto Medium" panose="02000000000000000000" pitchFamily="2" charset="0"/>
              </a:rPr>
              <a:t> </a:t>
            </a:r>
          </a:p>
          <a:p>
            <a:pPr algn="ctr">
              <a:lnSpc>
                <a:spcPts val="3919"/>
              </a:lnSpc>
              <a:spcBef>
                <a:spcPct val="0"/>
              </a:spcBef>
            </a:pPr>
            <a:r>
              <a:rPr lang="en-US" sz="2799" dirty="0" err="1">
                <a:solidFill>
                  <a:srgbClr val="000000"/>
                </a:solidFill>
                <a:latin typeface="#9Slide03 Roboto Medium" panose="02000000000000000000" pitchFamily="2" charset="0"/>
                <a:ea typeface="#9Slide03 Roboto Medium" panose="02000000000000000000" pitchFamily="2" charset="0"/>
              </a:rPr>
              <a:t>lưu</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truyền</a:t>
            </a:r>
            <a:r>
              <a:rPr lang="en-US" sz="2799" dirty="0">
                <a:solidFill>
                  <a:srgbClr val="000000"/>
                </a:solidFill>
                <a:latin typeface="#9Slide03 Roboto Medium" panose="02000000000000000000" pitchFamily="2" charset="0"/>
                <a:ea typeface="#9Slide03 Roboto Medium" panose="02000000000000000000" pitchFamily="2" charset="0"/>
              </a:rPr>
              <a:t>: </a:t>
            </a:r>
          </a:p>
          <a:p>
            <a:pPr algn="ctr">
              <a:lnSpc>
                <a:spcPts val="3919"/>
              </a:lnSpc>
              <a:spcBef>
                <a:spcPct val="0"/>
              </a:spcBef>
            </a:pPr>
            <a:r>
              <a:rPr lang="en-US" sz="2799" dirty="0" err="1">
                <a:solidFill>
                  <a:srgbClr val="000000"/>
                </a:solidFill>
                <a:latin typeface="#9Slide03 Roboto Medium" panose="02000000000000000000" pitchFamily="2" charset="0"/>
                <a:ea typeface="#9Slide03 Roboto Medium" panose="02000000000000000000" pitchFamily="2" charset="0"/>
              </a:rPr>
              <a:t>truyền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miệng</a:t>
            </a:r>
            <a:r>
              <a:rPr lang="en-US" sz="2799" dirty="0">
                <a:solidFill>
                  <a:srgbClr val="000000"/>
                </a:solidFill>
                <a:latin typeface="#9Slide03 Roboto Medium" panose="02000000000000000000" pitchFamily="2" charset="0"/>
                <a:ea typeface="#9Slide03 Roboto Medium" panose="02000000000000000000" pitchFamily="2" charset="0"/>
              </a:rPr>
              <a:t> </a:t>
            </a:r>
          </a:p>
        </p:txBody>
      </p:sp>
      <p:sp>
        <p:nvSpPr>
          <p:cNvPr id="13" name="TextBox 13"/>
          <p:cNvSpPr txBox="1"/>
          <p:nvPr/>
        </p:nvSpPr>
        <p:spPr>
          <a:xfrm>
            <a:off x="5541834" y="3084931"/>
            <a:ext cx="2865215" cy="2462530"/>
          </a:xfrm>
          <a:prstGeom prst="rect">
            <a:avLst/>
          </a:prstGeom>
        </p:spPr>
        <p:txBody>
          <a:bodyPr lIns="0" tIns="0" rIns="0" bIns="0" rtlCol="0" anchor="t">
            <a:spAutoFit/>
          </a:bodyPr>
          <a:lstStyle/>
          <a:p>
            <a:pPr algn="ctr">
              <a:lnSpc>
                <a:spcPts val="3919"/>
              </a:lnSpc>
              <a:spcBef>
                <a:spcPct val="0"/>
              </a:spcBef>
            </a:pPr>
            <a:r>
              <a:rPr lang="en-US" sz="2799" dirty="0" err="1">
                <a:solidFill>
                  <a:srgbClr val="000000"/>
                </a:solidFill>
                <a:latin typeface="#9Slide03 Roboto Medium" panose="02000000000000000000" pitchFamily="2" charset="0"/>
                <a:ea typeface="#9Slide03 Roboto Medium" panose="02000000000000000000" pitchFamily="2" charset="0"/>
              </a:rPr>
              <a:t>Chức</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năng</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lưu</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giữ</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và</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truyền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lại</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những</a:t>
            </a:r>
            <a:r>
              <a:rPr lang="en-US" sz="2799" dirty="0">
                <a:solidFill>
                  <a:srgbClr val="000000"/>
                </a:solidFill>
                <a:latin typeface="#9Slide03 Roboto Medium" panose="02000000000000000000" pitchFamily="2" charset="0"/>
                <a:ea typeface="#9Slide03 Roboto Medium" panose="02000000000000000000" pitchFamily="2" charset="0"/>
              </a:rPr>
              <a:t> tri </a:t>
            </a:r>
            <a:r>
              <a:rPr lang="en-US" sz="2799" dirty="0" err="1">
                <a:solidFill>
                  <a:srgbClr val="000000"/>
                </a:solidFill>
                <a:latin typeface="#9Slide03 Roboto Medium" panose="02000000000000000000" pitchFamily="2" charset="0"/>
                <a:ea typeface="#9Slide03 Roboto Medium" panose="02000000000000000000" pitchFamily="2" charset="0"/>
              </a:rPr>
              <a:t>thức</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cuộc</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sống</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bài</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học</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nhân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sinh</a:t>
            </a:r>
            <a:endParaRPr lang="en-US" sz="2799" dirty="0">
              <a:solidFill>
                <a:srgbClr val="000000"/>
              </a:solidFill>
              <a:latin typeface="#9Slide03 Roboto Medium" panose="02000000000000000000" pitchFamily="2" charset="0"/>
              <a:ea typeface="#9Slide03 Roboto Medium" panose="02000000000000000000" pitchFamily="2" charset="0"/>
            </a:endParaRPr>
          </a:p>
        </p:txBody>
      </p:sp>
      <p:sp>
        <p:nvSpPr>
          <p:cNvPr id="14" name="TextBox 14"/>
          <p:cNvSpPr txBox="1"/>
          <p:nvPr/>
        </p:nvSpPr>
        <p:spPr>
          <a:xfrm>
            <a:off x="10279155" y="3280496"/>
            <a:ext cx="2865215" cy="1965282"/>
          </a:xfrm>
          <a:prstGeom prst="rect">
            <a:avLst/>
          </a:prstGeom>
        </p:spPr>
        <p:txBody>
          <a:bodyPr lIns="0" tIns="0" rIns="0" bIns="0" rtlCol="0" anchor="t">
            <a:spAutoFit/>
          </a:bodyPr>
          <a:lstStyle/>
          <a:p>
            <a:pPr algn="ctr">
              <a:lnSpc>
                <a:spcPts val="3919"/>
              </a:lnSpc>
              <a:spcBef>
                <a:spcPct val="0"/>
              </a:spcBef>
            </a:pPr>
            <a:r>
              <a:rPr lang="en-US" sz="2799" dirty="0" err="1">
                <a:solidFill>
                  <a:srgbClr val="000000"/>
                </a:solidFill>
                <a:latin typeface="#9Slide03 Roboto Medium" panose="02000000000000000000" pitchFamily="2" charset="0"/>
                <a:ea typeface="#9Slide03 Roboto Medium" panose="02000000000000000000" pitchFamily="2" charset="0"/>
              </a:rPr>
              <a:t>Phân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loại</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tự</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sự</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dân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gian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trữ</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tình</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dân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gian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sân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khẩu</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dân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gian</a:t>
            </a:r>
            <a:endParaRPr lang="en-US" sz="2799" dirty="0">
              <a:solidFill>
                <a:srgbClr val="000000"/>
              </a:solidFill>
              <a:latin typeface="#9Slide03 Roboto Medium" panose="02000000000000000000" pitchFamily="2" charset="0"/>
              <a:ea typeface="#9Slide03 Roboto Medium" panose="02000000000000000000" pitchFamily="2" charset="0"/>
            </a:endParaRPr>
          </a:p>
        </p:txBody>
      </p:sp>
      <p:sp>
        <p:nvSpPr>
          <p:cNvPr id="15" name="TextBox 15"/>
          <p:cNvSpPr txBox="1"/>
          <p:nvPr/>
        </p:nvSpPr>
        <p:spPr>
          <a:xfrm>
            <a:off x="14411195" y="5086350"/>
            <a:ext cx="2865215" cy="2462530"/>
          </a:xfrm>
          <a:prstGeom prst="rect">
            <a:avLst/>
          </a:prstGeom>
        </p:spPr>
        <p:txBody>
          <a:bodyPr lIns="0" tIns="0" rIns="0" bIns="0" rtlCol="0" anchor="t">
            <a:spAutoFit/>
          </a:bodyPr>
          <a:lstStyle/>
          <a:p>
            <a:pPr algn="ctr">
              <a:lnSpc>
                <a:spcPts val="3919"/>
              </a:lnSpc>
              <a:spcBef>
                <a:spcPct val="0"/>
              </a:spcBef>
            </a:pPr>
            <a:r>
              <a:rPr lang="en-US" sz="2799" dirty="0" err="1">
                <a:solidFill>
                  <a:srgbClr val="000000"/>
                </a:solidFill>
                <a:latin typeface="#9Slide03 Roboto Medium" panose="02000000000000000000" pitchFamily="2" charset="0"/>
                <a:ea typeface="#9Slide03 Roboto Medium" panose="02000000000000000000" pitchFamily="2" charset="0"/>
              </a:rPr>
              <a:t>Tính</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chất</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nguyên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hợp</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tập</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thể</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truyền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miệng</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diễn</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xướng</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dị</a:t>
            </a:r>
            <a:r>
              <a:rPr lang="en-US" sz="2799" dirty="0">
                <a:solidFill>
                  <a:srgbClr val="000000"/>
                </a:solidFill>
                <a:latin typeface="#9Slide03 Roboto Medium" panose="02000000000000000000" pitchFamily="2" charset="0"/>
                <a:ea typeface="#9Slide03 Roboto Medium" panose="02000000000000000000" pitchFamily="2" charset="0"/>
              </a:rPr>
              <a:t> </a:t>
            </a:r>
            <a:r>
              <a:rPr lang="en-US" sz="2799" dirty="0" err="1">
                <a:solidFill>
                  <a:srgbClr val="000000"/>
                </a:solidFill>
                <a:latin typeface="#9Slide03 Roboto Medium" panose="02000000000000000000" pitchFamily="2" charset="0"/>
                <a:ea typeface="#9Slide03 Roboto Medium" panose="02000000000000000000" pitchFamily="2" charset="0"/>
              </a:rPr>
              <a:t>bản</a:t>
            </a:r>
            <a:endParaRPr lang="en-US" sz="2799" dirty="0">
              <a:solidFill>
                <a:srgbClr val="000000"/>
              </a:solidFill>
              <a:latin typeface="#9Slide03 Roboto Medium" panose="02000000000000000000" pitchFamily="2" charset="0"/>
              <a:ea typeface="#9Slide03 Roboto Medium" panose="02000000000000000000" pitchFamily="2" charset="0"/>
            </a:endParaRPr>
          </a:p>
        </p:txBody>
      </p:sp>
      <p:sp>
        <p:nvSpPr>
          <p:cNvPr id="17" name="TextBox 2">
            <a:extLst>
              <a:ext uri="{FF2B5EF4-FFF2-40B4-BE49-F238E27FC236}">
                <a16:creationId xmlns:a16="http://schemas.microsoft.com/office/drawing/2014/main" id="{3537C2AD-8379-8143-8F5E-47D02E70388F}"/>
              </a:ext>
            </a:extLst>
          </p:cNvPr>
          <p:cNvSpPr txBox="1"/>
          <p:nvPr/>
        </p:nvSpPr>
        <p:spPr>
          <a:xfrm>
            <a:off x="2697502" y="203200"/>
            <a:ext cx="13855522" cy="897682"/>
          </a:xfrm>
          <a:prstGeom prst="rect">
            <a:avLst/>
          </a:prstGeom>
        </p:spPr>
        <p:txBody>
          <a:bodyPr lIns="0" tIns="0" rIns="0" bIns="0" rtlCol="0" anchor="t">
            <a:spAutoFit/>
          </a:bodyPr>
          <a:lstStyle/>
          <a:p>
            <a:pPr algn="ctr">
              <a:lnSpc>
                <a:spcPts val="7000"/>
              </a:lnSpc>
            </a:pPr>
            <a:r>
              <a:rPr lang="en-US" sz="6000" b="1" dirty="0">
                <a:solidFill>
                  <a:srgbClr val="414B3B"/>
                </a:solidFill>
                <a:latin typeface="#9Slide03 Roboto Condensed" panose="02000000000000000000" pitchFamily="2" charset="0"/>
                <a:ea typeface="#9Slide03 Roboto Condensed" panose="02000000000000000000" pitchFamily="2" charset="0"/>
              </a:rPr>
              <a:t>I. VĂN HỌC DÂN GIAN </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sp>
        <p:nvSpPr>
          <p:cNvPr id="2" name="TextBox 2"/>
          <p:cNvSpPr txBox="1"/>
          <p:nvPr/>
        </p:nvSpPr>
        <p:spPr>
          <a:xfrm>
            <a:off x="2574738" y="206490"/>
            <a:ext cx="13855522" cy="846386"/>
          </a:xfrm>
          <a:prstGeom prst="rect">
            <a:avLst/>
          </a:prstGeom>
        </p:spPr>
        <p:txBody>
          <a:bodyPr lIns="0" tIns="0" rIns="0" bIns="0" rtlCol="0" anchor="t">
            <a:spAutoFit/>
          </a:bodyPr>
          <a:lstStyle/>
          <a:p>
            <a:pPr algn="ctr">
              <a:lnSpc>
                <a:spcPts val="7000"/>
              </a:lnSpc>
            </a:pPr>
            <a:r>
              <a:rPr lang="en-US" sz="5400" b="1" dirty="0">
                <a:solidFill>
                  <a:srgbClr val="414B3B"/>
                </a:solidFill>
                <a:latin typeface="#9Slide03 Roboto Condensed" panose="02000000000000000000" pitchFamily="2" charset="0"/>
                <a:ea typeface="#9Slide03 Roboto Condensed" panose="02000000000000000000" pitchFamily="2" charset="0"/>
              </a:rPr>
              <a:t>II. ĐỀ TÀI, VẤN ĐỀ NGHIÊN CỨU</a:t>
            </a:r>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501139" y="4247067"/>
            <a:ext cx="8243085" cy="6039933"/>
          </a:xfrm>
          <a:prstGeom prst="rect">
            <a:avLst/>
          </a:prstGeom>
        </p:spPr>
      </p:pic>
      <p:grpSp>
        <p:nvGrpSpPr>
          <p:cNvPr id="4" name="Group 4"/>
          <p:cNvGrpSpPr/>
          <p:nvPr/>
        </p:nvGrpSpPr>
        <p:grpSpPr>
          <a:xfrm>
            <a:off x="1825909" y="1523289"/>
            <a:ext cx="14625133" cy="7240423"/>
            <a:chOff x="0" y="0"/>
            <a:chExt cx="19500178" cy="9653897"/>
          </a:xfrm>
        </p:grpSpPr>
        <p:grpSp>
          <p:nvGrpSpPr>
            <p:cNvPr id="5" name="Group 5"/>
            <p:cNvGrpSpPr/>
            <p:nvPr/>
          </p:nvGrpSpPr>
          <p:grpSpPr>
            <a:xfrm>
              <a:off x="0" y="0"/>
              <a:ext cx="19500178" cy="9653897"/>
              <a:chOff x="0" y="0"/>
              <a:chExt cx="3526634" cy="1745921"/>
            </a:xfrm>
          </p:grpSpPr>
          <p:sp>
            <p:nvSpPr>
              <p:cNvPr id="6" name="Freeform 6"/>
              <p:cNvSpPr/>
              <p:nvPr/>
            </p:nvSpPr>
            <p:spPr>
              <a:xfrm>
                <a:off x="0" y="0"/>
                <a:ext cx="3526634" cy="1745921"/>
              </a:xfrm>
              <a:custGeom>
                <a:avLst/>
                <a:gdLst/>
                <a:ahLst/>
                <a:cxnLst/>
                <a:rect l="l" t="t" r="r" b="b"/>
                <a:pathLst>
                  <a:path w="3526634" h="1745921">
                    <a:moveTo>
                      <a:pt x="0" y="0"/>
                    </a:moveTo>
                    <a:lnTo>
                      <a:pt x="3526634" y="0"/>
                    </a:lnTo>
                    <a:lnTo>
                      <a:pt x="3526634" y="1745921"/>
                    </a:lnTo>
                    <a:lnTo>
                      <a:pt x="0" y="1745921"/>
                    </a:lnTo>
                    <a:close/>
                  </a:path>
                </a:pathLst>
              </a:custGeom>
              <a:solidFill>
                <a:srgbClr val="2A4737"/>
              </a:solidFill>
            </p:spPr>
          </p:sp>
        </p:grpSp>
        <p:grpSp>
          <p:nvGrpSpPr>
            <p:cNvPr id="7" name="Group 7"/>
            <p:cNvGrpSpPr/>
            <p:nvPr/>
          </p:nvGrpSpPr>
          <p:grpSpPr>
            <a:xfrm>
              <a:off x="417099" y="417740"/>
              <a:ext cx="18645038" cy="8740558"/>
              <a:chOff x="0" y="0"/>
              <a:chExt cx="34374280" cy="16114227"/>
            </a:xfrm>
          </p:grpSpPr>
          <p:sp>
            <p:nvSpPr>
              <p:cNvPr id="8" name="Freeform 8"/>
              <p:cNvSpPr/>
              <p:nvPr/>
            </p:nvSpPr>
            <p:spPr>
              <a:xfrm>
                <a:off x="0" y="0"/>
                <a:ext cx="34374280" cy="16114227"/>
              </a:xfrm>
              <a:custGeom>
                <a:avLst/>
                <a:gdLst/>
                <a:ahLst/>
                <a:cxnLst/>
                <a:rect l="l" t="t" r="r" b="b"/>
                <a:pathLst>
                  <a:path w="34374280" h="16114227">
                    <a:moveTo>
                      <a:pt x="0" y="0"/>
                    </a:moveTo>
                    <a:lnTo>
                      <a:pt x="0" y="16114227"/>
                    </a:lnTo>
                    <a:lnTo>
                      <a:pt x="34374280" y="16114227"/>
                    </a:lnTo>
                    <a:lnTo>
                      <a:pt x="34374280" y="0"/>
                    </a:lnTo>
                    <a:lnTo>
                      <a:pt x="0" y="0"/>
                    </a:lnTo>
                    <a:close/>
                    <a:moveTo>
                      <a:pt x="34313320" y="16053267"/>
                    </a:moveTo>
                    <a:lnTo>
                      <a:pt x="59690" y="16053267"/>
                    </a:lnTo>
                    <a:lnTo>
                      <a:pt x="59690" y="59690"/>
                    </a:lnTo>
                    <a:lnTo>
                      <a:pt x="34313320" y="59690"/>
                    </a:lnTo>
                    <a:lnTo>
                      <a:pt x="34313320" y="16053267"/>
                    </a:lnTo>
                    <a:close/>
                  </a:path>
                </a:pathLst>
              </a:custGeom>
              <a:solidFill>
                <a:srgbClr val="FEFFFF"/>
              </a:solidFill>
            </p:spPr>
          </p:sp>
        </p:grpSp>
      </p:grpSp>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1756458" y="2832628"/>
            <a:ext cx="7621546" cy="7894257"/>
          </a:xfrm>
          <a:prstGeom prst="rect">
            <a:avLst/>
          </a:prstGeom>
        </p:spPr>
      </p:pic>
      <p:grpSp>
        <p:nvGrpSpPr>
          <p:cNvPr id="10" name="Group 10"/>
          <p:cNvGrpSpPr/>
          <p:nvPr/>
        </p:nvGrpSpPr>
        <p:grpSpPr>
          <a:xfrm>
            <a:off x="3045898" y="2582365"/>
            <a:ext cx="4964193" cy="4684668"/>
            <a:chOff x="0" y="0"/>
            <a:chExt cx="1479730" cy="1396409"/>
          </a:xfrm>
        </p:grpSpPr>
        <p:sp>
          <p:nvSpPr>
            <p:cNvPr id="11" name="Freeform 11"/>
            <p:cNvSpPr/>
            <p:nvPr/>
          </p:nvSpPr>
          <p:spPr>
            <a:xfrm>
              <a:off x="0" y="-1270"/>
              <a:ext cx="1481000" cy="1395139"/>
            </a:xfrm>
            <a:custGeom>
              <a:avLst/>
              <a:gdLst/>
              <a:ahLst/>
              <a:cxnLst/>
              <a:rect l="l" t="t" r="r" b="b"/>
              <a:pathLst>
                <a:path w="1481000" h="1395139">
                  <a:moveTo>
                    <a:pt x="1469570" y="27940"/>
                  </a:moveTo>
                  <a:cubicBezTo>
                    <a:pt x="1460680" y="24130"/>
                    <a:pt x="1451790" y="21590"/>
                    <a:pt x="1442900" y="21590"/>
                  </a:cubicBezTo>
                  <a:cubicBezTo>
                    <a:pt x="1416230" y="20320"/>
                    <a:pt x="1394107" y="20320"/>
                    <a:pt x="1371209" y="17780"/>
                  </a:cubicBezTo>
                  <a:cubicBezTo>
                    <a:pt x="1318872" y="12700"/>
                    <a:pt x="1267625" y="6350"/>
                    <a:pt x="1215288" y="3810"/>
                  </a:cubicBezTo>
                  <a:cubicBezTo>
                    <a:pt x="1172764" y="1270"/>
                    <a:pt x="1131330" y="3810"/>
                    <a:pt x="1088806" y="2540"/>
                  </a:cubicBezTo>
                  <a:cubicBezTo>
                    <a:pt x="1070270" y="2540"/>
                    <a:pt x="1051734" y="0"/>
                    <a:pt x="1033198" y="2540"/>
                  </a:cubicBezTo>
                  <a:cubicBezTo>
                    <a:pt x="988493" y="10160"/>
                    <a:pt x="943788" y="11430"/>
                    <a:pt x="897993" y="8890"/>
                  </a:cubicBezTo>
                  <a:cubicBezTo>
                    <a:pt x="875095" y="7620"/>
                    <a:pt x="852198" y="7620"/>
                    <a:pt x="829300" y="7620"/>
                  </a:cubicBezTo>
                  <a:cubicBezTo>
                    <a:pt x="787867" y="7620"/>
                    <a:pt x="746433" y="7620"/>
                    <a:pt x="704999" y="6350"/>
                  </a:cubicBezTo>
                  <a:cubicBezTo>
                    <a:pt x="661385" y="5080"/>
                    <a:pt x="231783" y="2540"/>
                    <a:pt x="189259" y="1270"/>
                  </a:cubicBezTo>
                  <a:cubicBezTo>
                    <a:pt x="154367" y="0"/>
                    <a:pt x="120566" y="1270"/>
                    <a:pt x="85675" y="1270"/>
                  </a:cubicBezTo>
                  <a:cubicBezTo>
                    <a:pt x="61687" y="1270"/>
                    <a:pt x="33020" y="3810"/>
                    <a:pt x="5080" y="5080"/>
                  </a:cubicBezTo>
                  <a:cubicBezTo>
                    <a:pt x="3810" y="5080"/>
                    <a:pt x="2540" y="7620"/>
                    <a:pt x="0" y="8890"/>
                  </a:cubicBezTo>
                  <a:cubicBezTo>
                    <a:pt x="1270" y="21590"/>
                    <a:pt x="3810" y="34290"/>
                    <a:pt x="5080" y="46990"/>
                  </a:cubicBezTo>
                  <a:cubicBezTo>
                    <a:pt x="15240" y="107759"/>
                    <a:pt x="16510" y="165799"/>
                    <a:pt x="17780" y="222820"/>
                  </a:cubicBezTo>
                  <a:cubicBezTo>
                    <a:pt x="19050" y="280859"/>
                    <a:pt x="17780" y="338899"/>
                    <a:pt x="16510" y="397956"/>
                  </a:cubicBezTo>
                  <a:cubicBezTo>
                    <a:pt x="15240" y="458032"/>
                    <a:pt x="2540" y="1088320"/>
                    <a:pt x="2540" y="1148396"/>
                  </a:cubicBezTo>
                  <a:cubicBezTo>
                    <a:pt x="2540" y="1207453"/>
                    <a:pt x="1270" y="1266511"/>
                    <a:pt x="0" y="1325568"/>
                  </a:cubicBezTo>
                  <a:cubicBezTo>
                    <a:pt x="0" y="1340529"/>
                    <a:pt x="3810" y="1350689"/>
                    <a:pt x="15240" y="1355769"/>
                  </a:cubicBezTo>
                  <a:cubicBezTo>
                    <a:pt x="22860" y="1359579"/>
                    <a:pt x="31750" y="1362119"/>
                    <a:pt x="40640" y="1363389"/>
                  </a:cubicBezTo>
                  <a:cubicBezTo>
                    <a:pt x="84584" y="1368469"/>
                    <a:pt x="126018" y="1372279"/>
                    <a:pt x="167452" y="1377359"/>
                  </a:cubicBezTo>
                  <a:cubicBezTo>
                    <a:pt x="190349" y="1379899"/>
                    <a:pt x="213247" y="1384979"/>
                    <a:pt x="236144" y="1386249"/>
                  </a:cubicBezTo>
                  <a:cubicBezTo>
                    <a:pt x="274307" y="1388789"/>
                    <a:pt x="699547" y="1390059"/>
                    <a:pt x="737710" y="1391329"/>
                  </a:cubicBezTo>
                  <a:cubicBezTo>
                    <a:pt x="743162" y="1391329"/>
                    <a:pt x="748614" y="1391329"/>
                    <a:pt x="754065" y="1391329"/>
                  </a:cubicBezTo>
                  <a:cubicBezTo>
                    <a:pt x="780234" y="1391329"/>
                    <a:pt x="807493" y="1390059"/>
                    <a:pt x="833662" y="1390059"/>
                  </a:cubicBezTo>
                  <a:cubicBezTo>
                    <a:pt x="864192" y="1390059"/>
                    <a:pt x="893632" y="1391329"/>
                    <a:pt x="924162" y="1391329"/>
                  </a:cubicBezTo>
                  <a:cubicBezTo>
                    <a:pt x="968866" y="1391329"/>
                    <a:pt x="1014661" y="1391329"/>
                    <a:pt x="1059366" y="1391329"/>
                  </a:cubicBezTo>
                  <a:cubicBezTo>
                    <a:pt x="1100800" y="1391329"/>
                    <a:pt x="1142234" y="1392599"/>
                    <a:pt x="1183667" y="1393869"/>
                  </a:cubicBezTo>
                  <a:cubicBezTo>
                    <a:pt x="1202203" y="1393869"/>
                    <a:pt x="1221830" y="1395139"/>
                    <a:pt x="1240366" y="1395139"/>
                  </a:cubicBezTo>
                  <a:cubicBezTo>
                    <a:pt x="1300336" y="1393869"/>
                    <a:pt x="1359215" y="1387519"/>
                    <a:pt x="1420040" y="1387519"/>
                  </a:cubicBezTo>
                  <a:cubicBezTo>
                    <a:pt x="1423850" y="1387519"/>
                    <a:pt x="1428930" y="1384979"/>
                    <a:pt x="1432740" y="1382439"/>
                  </a:cubicBezTo>
                  <a:cubicBezTo>
                    <a:pt x="1437820" y="1378629"/>
                    <a:pt x="1440360" y="1372279"/>
                    <a:pt x="1442900" y="1369739"/>
                  </a:cubicBezTo>
                  <a:cubicBezTo>
                    <a:pt x="1444170" y="1318441"/>
                    <a:pt x="1445440" y="1275675"/>
                    <a:pt x="1446710" y="1232909"/>
                  </a:cubicBezTo>
                  <a:cubicBezTo>
                    <a:pt x="1447980" y="1166724"/>
                    <a:pt x="1458140" y="531345"/>
                    <a:pt x="1459410" y="465160"/>
                  </a:cubicBezTo>
                  <a:cubicBezTo>
                    <a:pt x="1459410" y="425449"/>
                    <a:pt x="1460680" y="385737"/>
                    <a:pt x="1461950" y="346026"/>
                  </a:cubicBezTo>
                  <a:cubicBezTo>
                    <a:pt x="1463220" y="303260"/>
                    <a:pt x="1464490" y="260494"/>
                    <a:pt x="1467030" y="217729"/>
                  </a:cubicBezTo>
                  <a:cubicBezTo>
                    <a:pt x="1468300" y="192273"/>
                    <a:pt x="1468300" y="165799"/>
                    <a:pt x="1473380" y="140343"/>
                  </a:cubicBezTo>
                  <a:cubicBezTo>
                    <a:pt x="1478460" y="109796"/>
                    <a:pt x="1481000" y="80267"/>
                    <a:pt x="1479730" y="44450"/>
                  </a:cubicBezTo>
                  <a:cubicBezTo>
                    <a:pt x="1479730" y="38100"/>
                    <a:pt x="1475920" y="30480"/>
                    <a:pt x="1469570" y="27940"/>
                  </a:cubicBezTo>
                  <a:close/>
                </a:path>
              </a:pathLst>
            </a:custGeom>
            <a:solidFill>
              <a:srgbClr val="728E63"/>
            </a:solidFill>
          </p:spPr>
        </p:sp>
      </p:grpSp>
      <p:grpSp>
        <p:nvGrpSpPr>
          <p:cNvPr id="12" name="Group 12"/>
          <p:cNvGrpSpPr/>
          <p:nvPr/>
        </p:nvGrpSpPr>
        <p:grpSpPr>
          <a:xfrm>
            <a:off x="3045898" y="2271453"/>
            <a:ext cx="4964193" cy="1546329"/>
            <a:chOff x="0" y="0"/>
            <a:chExt cx="1479730" cy="460931"/>
          </a:xfrm>
        </p:grpSpPr>
        <p:sp>
          <p:nvSpPr>
            <p:cNvPr id="13" name="Freeform 13"/>
            <p:cNvSpPr/>
            <p:nvPr/>
          </p:nvSpPr>
          <p:spPr>
            <a:xfrm>
              <a:off x="0" y="-1270"/>
              <a:ext cx="1481000" cy="459661"/>
            </a:xfrm>
            <a:custGeom>
              <a:avLst/>
              <a:gdLst/>
              <a:ahLst/>
              <a:cxnLst/>
              <a:rect l="l" t="t" r="r" b="b"/>
              <a:pathLst>
                <a:path w="1481000" h="459661">
                  <a:moveTo>
                    <a:pt x="1469570" y="27940"/>
                  </a:moveTo>
                  <a:cubicBezTo>
                    <a:pt x="1460680" y="24130"/>
                    <a:pt x="1451790" y="21590"/>
                    <a:pt x="1442900" y="21590"/>
                  </a:cubicBezTo>
                  <a:cubicBezTo>
                    <a:pt x="1416230" y="20320"/>
                    <a:pt x="1394107" y="20320"/>
                    <a:pt x="1371209" y="17780"/>
                  </a:cubicBezTo>
                  <a:cubicBezTo>
                    <a:pt x="1318872" y="12700"/>
                    <a:pt x="1267625" y="6350"/>
                    <a:pt x="1215288" y="3810"/>
                  </a:cubicBezTo>
                  <a:cubicBezTo>
                    <a:pt x="1172764" y="1270"/>
                    <a:pt x="1131330" y="3810"/>
                    <a:pt x="1088806" y="2540"/>
                  </a:cubicBezTo>
                  <a:cubicBezTo>
                    <a:pt x="1070270" y="2540"/>
                    <a:pt x="1051734" y="0"/>
                    <a:pt x="1033198" y="2540"/>
                  </a:cubicBezTo>
                  <a:cubicBezTo>
                    <a:pt x="988493" y="10160"/>
                    <a:pt x="943788" y="11430"/>
                    <a:pt x="897993" y="8890"/>
                  </a:cubicBezTo>
                  <a:cubicBezTo>
                    <a:pt x="875095" y="7620"/>
                    <a:pt x="852198" y="7620"/>
                    <a:pt x="829300" y="7620"/>
                  </a:cubicBezTo>
                  <a:cubicBezTo>
                    <a:pt x="787867" y="7620"/>
                    <a:pt x="746433" y="7620"/>
                    <a:pt x="704999" y="6350"/>
                  </a:cubicBezTo>
                  <a:cubicBezTo>
                    <a:pt x="661385" y="5080"/>
                    <a:pt x="231783" y="2540"/>
                    <a:pt x="189259" y="1270"/>
                  </a:cubicBezTo>
                  <a:cubicBezTo>
                    <a:pt x="154367" y="0"/>
                    <a:pt x="120566" y="1270"/>
                    <a:pt x="85675" y="1270"/>
                  </a:cubicBezTo>
                  <a:cubicBezTo>
                    <a:pt x="61687" y="1270"/>
                    <a:pt x="33020" y="3810"/>
                    <a:pt x="5080" y="5080"/>
                  </a:cubicBezTo>
                  <a:cubicBezTo>
                    <a:pt x="3810" y="5080"/>
                    <a:pt x="2540" y="7620"/>
                    <a:pt x="0" y="8890"/>
                  </a:cubicBezTo>
                  <a:cubicBezTo>
                    <a:pt x="1270" y="21590"/>
                    <a:pt x="3810" y="34290"/>
                    <a:pt x="5080" y="46990"/>
                  </a:cubicBezTo>
                  <a:cubicBezTo>
                    <a:pt x="15240" y="76825"/>
                    <a:pt x="16510" y="91975"/>
                    <a:pt x="17780" y="106860"/>
                  </a:cubicBezTo>
                  <a:cubicBezTo>
                    <a:pt x="19050" y="122010"/>
                    <a:pt x="17780" y="137161"/>
                    <a:pt x="16510" y="152577"/>
                  </a:cubicBezTo>
                  <a:cubicBezTo>
                    <a:pt x="15240" y="168260"/>
                    <a:pt x="2540" y="332789"/>
                    <a:pt x="2540" y="348472"/>
                  </a:cubicBezTo>
                  <a:cubicBezTo>
                    <a:pt x="2540" y="363888"/>
                    <a:pt x="1270" y="379304"/>
                    <a:pt x="0" y="394721"/>
                  </a:cubicBezTo>
                  <a:cubicBezTo>
                    <a:pt x="0" y="405051"/>
                    <a:pt x="3810" y="415211"/>
                    <a:pt x="15240" y="420291"/>
                  </a:cubicBezTo>
                  <a:cubicBezTo>
                    <a:pt x="22860" y="424101"/>
                    <a:pt x="31750" y="426641"/>
                    <a:pt x="40640" y="427911"/>
                  </a:cubicBezTo>
                  <a:cubicBezTo>
                    <a:pt x="84584" y="432991"/>
                    <a:pt x="126018" y="436801"/>
                    <a:pt x="167452" y="441881"/>
                  </a:cubicBezTo>
                  <a:cubicBezTo>
                    <a:pt x="190349" y="444421"/>
                    <a:pt x="213247" y="449501"/>
                    <a:pt x="236144" y="450771"/>
                  </a:cubicBezTo>
                  <a:cubicBezTo>
                    <a:pt x="274307" y="453311"/>
                    <a:pt x="699547" y="454581"/>
                    <a:pt x="737710" y="455851"/>
                  </a:cubicBezTo>
                  <a:cubicBezTo>
                    <a:pt x="743162" y="455851"/>
                    <a:pt x="748614" y="455851"/>
                    <a:pt x="754065" y="455851"/>
                  </a:cubicBezTo>
                  <a:cubicBezTo>
                    <a:pt x="780234" y="455851"/>
                    <a:pt x="807493" y="454581"/>
                    <a:pt x="833662" y="454581"/>
                  </a:cubicBezTo>
                  <a:cubicBezTo>
                    <a:pt x="864192" y="454581"/>
                    <a:pt x="893632" y="455851"/>
                    <a:pt x="924162" y="455851"/>
                  </a:cubicBezTo>
                  <a:cubicBezTo>
                    <a:pt x="968866" y="455851"/>
                    <a:pt x="1014661" y="455851"/>
                    <a:pt x="1059366" y="455851"/>
                  </a:cubicBezTo>
                  <a:cubicBezTo>
                    <a:pt x="1100800" y="455851"/>
                    <a:pt x="1142234" y="457121"/>
                    <a:pt x="1183667" y="458391"/>
                  </a:cubicBezTo>
                  <a:cubicBezTo>
                    <a:pt x="1202203" y="458391"/>
                    <a:pt x="1221830" y="459661"/>
                    <a:pt x="1240366" y="459661"/>
                  </a:cubicBezTo>
                  <a:cubicBezTo>
                    <a:pt x="1300336" y="458391"/>
                    <a:pt x="1359215" y="452041"/>
                    <a:pt x="1420040" y="452041"/>
                  </a:cubicBezTo>
                  <a:cubicBezTo>
                    <a:pt x="1423850" y="452041"/>
                    <a:pt x="1428930" y="449501"/>
                    <a:pt x="1432740" y="446961"/>
                  </a:cubicBezTo>
                  <a:cubicBezTo>
                    <a:pt x="1437820" y="443151"/>
                    <a:pt x="1440360" y="436801"/>
                    <a:pt x="1442900" y="434261"/>
                  </a:cubicBezTo>
                  <a:cubicBezTo>
                    <a:pt x="1444170" y="392860"/>
                    <a:pt x="1445440" y="381697"/>
                    <a:pt x="1446710" y="370533"/>
                  </a:cubicBezTo>
                  <a:cubicBezTo>
                    <a:pt x="1447980" y="353256"/>
                    <a:pt x="1458140" y="187397"/>
                    <a:pt x="1459410" y="170120"/>
                  </a:cubicBezTo>
                  <a:cubicBezTo>
                    <a:pt x="1459410" y="159754"/>
                    <a:pt x="1460680" y="149388"/>
                    <a:pt x="1461950" y="139022"/>
                  </a:cubicBezTo>
                  <a:cubicBezTo>
                    <a:pt x="1463220" y="127858"/>
                    <a:pt x="1464490" y="116694"/>
                    <a:pt x="1467030" y="105531"/>
                  </a:cubicBezTo>
                  <a:cubicBezTo>
                    <a:pt x="1468300" y="98886"/>
                    <a:pt x="1468300" y="91975"/>
                    <a:pt x="1473380" y="85330"/>
                  </a:cubicBezTo>
                  <a:cubicBezTo>
                    <a:pt x="1478460" y="77356"/>
                    <a:pt x="1481000" y="69648"/>
                    <a:pt x="1479730" y="44450"/>
                  </a:cubicBezTo>
                  <a:cubicBezTo>
                    <a:pt x="1479730" y="38100"/>
                    <a:pt x="1475920" y="30480"/>
                    <a:pt x="1469570" y="27940"/>
                  </a:cubicBezTo>
                  <a:close/>
                </a:path>
              </a:pathLst>
            </a:custGeom>
            <a:solidFill>
              <a:srgbClr val="EDCC9A"/>
            </a:solidFill>
          </p:spPr>
        </p:sp>
      </p:grpSp>
      <p:pic>
        <p:nvPicPr>
          <p:cNvPr id="14"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4529539" y="2001140"/>
            <a:ext cx="1845465" cy="536863"/>
          </a:xfrm>
          <a:prstGeom prst="rect">
            <a:avLst/>
          </a:prstGeom>
        </p:spPr>
      </p:pic>
      <p:grpSp>
        <p:nvGrpSpPr>
          <p:cNvPr id="15" name="Group 15"/>
          <p:cNvGrpSpPr/>
          <p:nvPr/>
        </p:nvGrpSpPr>
        <p:grpSpPr>
          <a:xfrm>
            <a:off x="9523281" y="3514190"/>
            <a:ext cx="5142268" cy="4852717"/>
            <a:chOff x="0" y="0"/>
            <a:chExt cx="1479730" cy="1396409"/>
          </a:xfrm>
        </p:grpSpPr>
        <p:sp>
          <p:nvSpPr>
            <p:cNvPr id="16" name="Freeform 16"/>
            <p:cNvSpPr/>
            <p:nvPr/>
          </p:nvSpPr>
          <p:spPr>
            <a:xfrm>
              <a:off x="0" y="-1270"/>
              <a:ext cx="1481000" cy="1395139"/>
            </a:xfrm>
            <a:custGeom>
              <a:avLst/>
              <a:gdLst/>
              <a:ahLst/>
              <a:cxnLst/>
              <a:rect l="l" t="t" r="r" b="b"/>
              <a:pathLst>
                <a:path w="1481000" h="1395139">
                  <a:moveTo>
                    <a:pt x="1469570" y="27940"/>
                  </a:moveTo>
                  <a:cubicBezTo>
                    <a:pt x="1460680" y="24130"/>
                    <a:pt x="1451790" y="21590"/>
                    <a:pt x="1442900" y="21590"/>
                  </a:cubicBezTo>
                  <a:cubicBezTo>
                    <a:pt x="1416230" y="20320"/>
                    <a:pt x="1394107" y="20320"/>
                    <a:pt x="1371209" y="17780"/>
                  </a:cubicBezTo>
                  <a:cubicBezTo>
                    <a:pt x="1318872" y="12700"/>
                    <a:pt x="1267625" y="6350"/>
                    <a:pt x="1215288" y="3810"/>
                  </a:cubicBezTo>
                  <a:cubicBezTo>
                    <a:pt x="1172764" y="1270"/>
                    <a:pt x="1131330" y="3810"/>
                    <a:pt x="1088806" y="2540"/>
                  </a:cubicBezTo>
                  <a:cubicBezTo>
                    <a:pt x="1070270" y="2540"/>
                    <a:pt x="1051734" y="0"/>
                    <a:pt x="1033198" y="2540"/>
                  </a:cubicBezTo>
                  <a:cubicBezTo>
                    <a:pt x="988493" y="10160"/>
                    <a:pt x="943788" y="11430"/>
                    <a:pt x="897993" y="8890"/>
                  </a:cubicBezTo>
                  <a:cubicBezTo>
                    <a:pt x="875095" y="7620"/>
                    <a:pt x="852198" y="7620"/>
                    <a:pt x="829300" y="7620"/>
                  </a:cubicBezTo>
                  <a:cubicBezTo>
                    <a:pt x="787867" y="7620"/>
                    <a:pt x="746433" y="7620"/>
                    <a:pt x="704999" y="6350"/>
                  </a:cubicBezTo>
                  <a:cubicBezTo>
                    <a:pt x="661385" y="5080"/>
                    <a:pt x="231783" y="2540"/>
                    <a:pt x="189259" y="1270"/>
                  </a:cubicBezTo>
                  <a:cubicBezTo>
                    <a:pt x="154367" y="0"/>
                    <a:pt x="120566" y="1270"/>
                    <a:pt x="85675" y="1270"/>
                  </a:cubicBezTo>
                  <a:cubicBezTo>
                    <a:pt x="61687" y="1270"/>
                    <a:pt x="33020" y="3810"/>
                    <a:pt x="5080" y="5080"/>
                  </a:cubicBezTo>
                  <a:cubicBezTo>
                    <a:pt x="3810" y="5080"/>
                    <a:pt x="2540" y="7620"/>
                    <a:pt x="0" y="8890"/>
                  </a:cubicBezTo>
                  <a:cubicBezTo>
                    <a:pt x="1270" y="21590"/>
                    <a:pt x="3810" y="34290"/>
                    <a:pt x="5080" y="46990"/>
                  </a:cubicBezTo>
                  <a:cubicBezTo>
                    <a:pt x="15240" y="107759"/>
                    <a:pt x="16510" y="165799"/>
                    <a:pt x="17780" y="222820"/>
                  </a:cubicBezTo>
                  <a:cubicBezTo>
                    <a:pt x="19050" y="280859"/>
                    <a:pt x="17780" y="338899"/>
                    <a:pt x="16510" y="397956"/>
                  </a:cubicBezTo>
                  <a:cubicBezTo>
                    <a:pt x="15240" y="458032"/>
                    <a:pt x="2540" y="1088320"/>
                    <a:pt x="2540" y="1148396"/>
                  </a:cubicBezTo>
                  <a:cubicBezTo>
                    <a:pt x="2540" y="1207453"/>
                    <a:pt x="1270" y="1266511"/>
                    <a:pt x="0" y="1325568"/>
                  </a:cubicBezTo>
                  <a:cubicBezTo>
                    <a:pt x="0" y="1340529"/>
                    <a:pt x="3810" y="1350689"/>
                    <a:pt x="15240" y="1355769"/>
                  </a:cubicBezTo>
                  <a:cubicBezTo>
                    <a:pt x="22860" y="1359579"/>
                    <a:pt x="31750" y="1362119"/>
                    <a:pt x="40640" y="1363389"/>
                  </a:cubicBezTo>
                  <a:cubicBezTo>
                    <a:pt x="84584" y="1368469"/>
                    <a:pt x="126018" y="1372279"/>
                    <a:pt x="167452" y="1377359"/>
                  </a:cubicBezTo>
                  <a:cubicBezTo>
                    <a:pt x="190349" y="1379899"/>
                    <a:pt x="213247" y="1384979"/>
                    <a:pt x="236144" y="1386249"/>
                  </a:cubicBezTo>
                  <a:cubicBezTo>
                    <a:pt x="274307" y="1388789"/>
                    <a:pt x="699547" y="1390059"/>
                    <a:pt x="737710" y="1391329"/>
                  </a:cubicBezTo>
                  <a:cubicBezTo>
                    <a:pt x="743162" y="1391329"/>
                    <a:pt x="748614" y="1391329"/>
                    <a:pt x="754065" y="1391329"/>
                  </a:cubicBezTo>
                  <a:cubicBezTo>
                    <a:pt x="780234" y="1391329"/>
                    <a:pt x="807493" y="1390059"/>
                    <a:pt x="833662" y="1390059"/>
                  </a:cubicBezTo>
                  <a:cubicBezTo>
                    <a:pt x="864192" y="1390059"/>
                    <a:pt x="893632" y="1391329"/>
                    <a:pt x="924162" y="1391329"/>
                  </a:cubicBezTo>
                  <a:cubicBezTo>
                    <a:pt x="968866" y="1391329"/>
                    <a:pt x="1014661" y="1391329"/>
                    <a:pt x="1059366" y="1391329"/>
                  </a:cubicBezTo>
                  <a:cubicBezTo>
                    <a:pt x="1100800" y="1391329"/>
                    <a:pt x="1142234" y="1392599"/>
                    <a:pt x="1183667" y="1393869"/>
                  </a:cubicBezTo>
                  <a:cubicBezTo>
                    <a:pt x="1202203" y="1393869"/>
                    <a:pt x="1221830" y="1395139"/>
                    <a:pt x="1240366" y="1395139"/>
                  </a:cubicBezTo>
                  <a:cubicBezTo>
                    <a:pt x="1300336" y="1393869"/>
                    <a:pt x="1359215" y="1387519"/>
                    <a:pt x="1420040" y="1387519"/>
                  </a:cubicBezTo>
                  <a:cubicBezTo>
                    <a:pt x="1423850" y="1387519"/>
                    <a:pt x="1428930" y="1384979"/>
                    <a:pt x="1432740" y="1382439"/>
                  </a:cubicBezTo>
                  <a:cubicBezTo>
                    <a:pt x="1437820" y="1378629"/>
                    <a:pt x="1440360" y="1372279"/>
                    <a:pt x="1442900" y="1369739"/>
                  </a:cubicBezTo>
                  <a:cubicBezTo>
                    <a:pt x="1444170" y="1318441"/>
                    <a:pt x="1445440" y="1275675"/>
                    <a:pt x="1446710" y="1232909"/>
                  </a:cubicBezTo>
                  <a:cubicBezTo>
                    <a:pt x="1447980" y="1166724"/>
                    <a:pt x="1458140" y="531345"/>
                    <a:pt x="1459410" y="465160"/>
                  </a:cubicBezTo>
                  <a:cubicBezTo>
                    <a:pt x="1459410" y="425449"/>
                    <a:pt x="1460680" y="385737"/>
                    <a:pt x="1461950" y="346026"/>
                  </a:cubicBezTo>
                  <a:cubicBezTo>
                    <a:pt x="1463220" y="303260"/>
                    <a:pt x="1464490" y="260494"/>
                    <a:pt x="1467030" y="217729"/>
                  </a:cubicBezTo>
                  <a:cubicBezTo>
                    <a:pt x="1468300" y="192273"/>
                    <a:pt x="1468300" y="165799"/>
                    <a:pt x="1473380" y="140343"/>
                  </a:cubicBezTo>
                  <a:cubicBezTo>
                    <a:pt x="1478460" y="109796"/>
                    <a:pt x="1481000" y="80267"/>
                    <a:pt x="1479730" y="44450"/>
                  </a:cubicBezTo>
                  <a:cubicBezTo>
                    <a:pt x="1479730" y="38100"/>
                    <a:pt x="1475920" y="30480"/>
                    <a:pt x="1469570" y="27940"/>
                  </a:cubicBezTo>
                  <a:close/>
                </a:path>
              </a:pathLst>
            </a:custGeom>
            <a:solidFill>
              <a:srgbClr val="728E63"/>
            </a:solidFill>
          </p:spPr>
        </p:sp>
      </p:grpSp>
      <p:grpSp>
        <p:nvGrpSpPr>
          <p:cNvPr id="17" name="Group 17"/>
          <p:cNvGrpSpPr/>
          <p:nvPr/>
        </p:nvGrpSpPr>
        <p:grpSpPr>
          <a:xfrm>
            <a:off x="9523281" y="3192125"/>
            <a:ext cx="5142268" cy="1350510"/>
            <a:chOff x="0" y="0"/>
            <a:chExt cx="1479730" cy="388620"/>
          </a:xfrm>
        </p:grpSpPr>
        <p:sp>
          <p:nvSpPr>
            <p:cNvPr id="18" name="Freeform 18"/>
            <p:cNvSpPr/>
            <p:nvPr/>
          </p:nvSpPr>
          <p:spPr>
            <a:xfrm>
              <a:off x="0" y="-1270"/>
              <a:ext cx="1481000" cy="387350"/>
            </a:xfrm>
            <a:custGeom>
              <a:avLst/>
              <a:gdLst/>
              <a:ahLst/>
              <a:cxnLst/>
              <a:rect l="l" t="t" r="r" b="b"/>
              <a:pathLst>
                <a:path w="1481000" h="387350">
                  <a:moveTo>
                    <a:pt x="1469570" y="27940"/>
                  </a:moveTo>
                  <a:cubicBezTo>
                    <a:pt x="1460680" y="24130"/>
                    <a:pt x="1451790" y="21590"/>
                    <a:pt x="1442900" y="21590"/>
                  </a:cubicBezTo>
                  <a:cubicBezTo>
                    <a:pt x="1416230" y="20320"/>
                    <a:pt x="1394107" y="20320"/>
                    <a:pt x="1371209" y="17780"/>
                  </a:cubicBezTo>
                  <a:cubicBezTo>
                    <a:pt x="1318872" y="12700"/>
                    <a:pt x="1267625" y="6350"/>
                    <a:pt x="1215288" y="3810"/>
                  </a:cubicBezTo>
                  <a:cubicBezTo>
                    <a:pt x="1172764" y="1270"/>
                    <a:pt x="1131330" y="3810"/>
                    <a:pt x="1088806" y="2540"/>
                  </a:cubicBezTo>
                  <a:cubicBezTo>
                    <a:pt x="1070270" y="2540"/>
                    <a:pt x="1051734" y="0"/>
                    <a:pt x="1033198" y="2540"/>
                  </a:cubicBezTo>
                  <a:cubicBezTo>
                    <a:pt x="988493" y="10160"/>
                    <a:pt x="943788" y="11430"/>
                    <a:pt x="897993" y="8890"/>
                  </a:cubicBezTo>
                  <a:cubicBezTo>
                    <a:pt x="875095" y="7620"/>
                    <a:pt x="852198" y="7620"/>
                    <a:pt x="829300" y="7620"/>
                  </a:cubicBezTo>
                  <a:cubicBezTo>
                    <a:pt x="787867" y="7620"/>
                    <a:pt x="746433" y="7620"/>
                    <a:pt x="704999" y="6350"/>
                  </a:cubicBezTo>
                  <a:cubicBezTo>
                    <a:pt x="661385" y="5080"/>
                    <a:pt x="231783" y="2540"/>
                    <a:pt x="189259" y="1270"/>
                  </a:cubicBezTo>
                  <a:cubicBezTo>
                    <a:pt x="154367" y="0"/>
                    <a:pt x="120566" y="1270"/>
                    <a:pt x="85675" y="1270"/>
                  </a:cubicBezTo>
                  <a:cubicBezTo>
                    <a:pt x="61687" y="1270"/>
                    <a:pt x="33020" y="3810"/>
                    <a:pt x="5080" y="5080"/>
                  </a:cubicBezTo>
                  <a:cubicBezTo>
                    <a:pt x="3810" y="5080"/>
                    <a:pt x="2540" y="7620"/>
                    <a:pt x="0" y="8890"/>
                  </a:cubicBezTo>
                  <a:cubicBezTo>
                    <a:pt x="1270" y="21590"/>
                    <a:pt x="3810" y="34290"/>
                    <a:pt x="5080" y="46990"/>
                  </a:cubicBezTo>
                  <a:cubicBezTo>
                    <a:pt x="15240" y="74433"/>
                    <a:pt x="16510" y="86269"/>
                    <a:pt x="17780" y="97896"/>
                  </a:cubicBezTo>
                  <a:cubicBezTo>
                    <a:pt x="19050" y="109732"/>
                    <a:pt x="17780" y="121567"/>
                    <a:pt x="16510" y="133610"/>
                  </a:cubicBezTo>
                  <a:cubicBezTo>
                    <a:pt x="15240" y="145861"/>
                    <a:pt x="2540" y="274389"/>
                    <a:pt x="2540" y="286639"/>
                  </a:cubicBezTo>
                  <a:cubicBezTo>
                    <a:pt x="2540" y="298682"/>
                    <a:pt x="1270" y="310725"/>
                    <a:pt x="0" y="322768"/>
                  </a:cubicBezTo>
                  <a:cubicBezTo>
                    <a:pt x="0" y="332740"/>
                    <a:pt x="3810" y="342900"/>
                    <a:pt x="15240" y="347980"/>
                  </a:cubicBezTo>
                  <a:cubicBezTo>
                    <a:pt x="22860" y="351790"/>
                    <a:pt x="31750" y="354330"/>
                    <a:pt x="40640" y="355600"/>
                  </a:cubicBezTo>
                  <a:cubicBezTo>
                    <a:pt x="84584" y="360680"/>
                    <a:pt x="126018" y="364490"/>
                    <a:pt x="167452" y="369570"/>
                  </a:cubicBezTo>
                  <a:cubicBezTo>
                    <a:pt x="190349" y="372110"/>
                    <a:pt x="213247" y="377190"/>
                    <a:pt x="236144" y="378460"/>
                  </a:cubicBezTo>
                  <a:cubicBezTo>
                    <a:pt x="274307" y="381000"/>
                    <a:pt x="699547" y="382270"/>
                    <a:pt x="737710" y="383540"/>
                  </a:cubicBezTo>
                  <a:cubicBezTo>
                    <a:pt x="743162" y="383540"/>
                    <a:pt x="748614" y="383540"/>
                    <a:pt x="754065" y="383540"/>
                  </a:cubicBezTo>
                  <a:cubicBezTo>
                    <a:pt x="780234" y="383540"/>
                    <a:pt x="807493" y="382270"/>
                    <a:pt x="833662" y="382270"/>
                  </a:cubicBezTo>
                  <a:cubicBezTo>
                    <a:pt x="864192" y="382270"/>
                    <a:pt x="893632" y="383540"/>
                    <a:pt x="924162" y="383540"/>
                  </a:cubicBezTo>
                  <a:cubicBezTo>
                    <a:pt x="968866" y="383540"/>
                    <a:pt x="1014661" y="383540"/>
                    <a:pt x="1059366" y="383540"/>
                  </a:cubicBezTo>
                  <a:cubicBezTo>
                    <a:pt x="1100800" y="383540"/>
                    <a:pt x="1142234" y="384810"/>
                    <a:pt x="1183667" y="386080"/>
                  </a:cubicBezTo>
                  <a:cubicBezTo>
                    <a:pt x="1202203" y="386080"/>
                    <a:pt x="1221830" y="387350"/>
                    <a:pt x="1240366" y="387350"/>
                  </a:cubicBezTo>
                  <a:cubicBezTo>
                    <a:pt x="1300336" y="386080"/>
                    <a:pt x="1359215" y="379730"/>
                    <a:pt x="1420040" y="379730"/>
                  </a:cubicBezTo>
                  <a:cubicBezTo>
                    <a:pt x="1423850" y="379730"/>
                    <a:pt x="1428930" y="377190"/>
                    <a:pt x="1432740" y="374650"/>
                  </a:cubicBezTo>
                  <a:cubicBezTo>
                    <a:pt x="1437820" y="370840"/>
                    <a:pt x="1440360" y="364490"/>
                    <a:pt x="1442900" y="361950"/>
                  </a:cubicBezTo>
                  <a:cubicBezTo>
                    <a:pt x="1444170" y="321315"/>
                    <a:pt x="1445440" y="312594"/>
                    <a:pt x="1446710" y="303873"/>
                  </a:cubicBezTo>
                  <a:cubicBezTo>
                    <a:pt x="1447980" y="290377"/>
                    <a:pt x="1458140" y="160811"/>
                    <a:pt x="1459410" y="147314"/>
                  </a:cubicBezTo>
                  <a:cubicBezTo>
                    <a:pt x="1459410" y="139216"/>
                    <a:pt x="1460680" y="131118"/>
                    <a:pt x="1461950" y="123021"/>
                  </a:cubicBezTo>
                  <a:cubicBezTo>
                    <a:pt x="1463220" y="114300"/>
                    <a:pt x="1464490" y="105579"/>
                    <a:pt x="1467030" y="96858"/>
                  </a:cubicBezTo>
                  <a:cubicBezTo>
                    <a:pt x="1468300" y="91667"/>
                    <a:pt x="1468300" y="86269"/>
                    <a:pt x="1473380" y="81078"/>
                  </a:cubicBezTo>
                  <a:cubicBezTo>
                    <a:pt x="1478460" y="74849"/>
                    <a:pt x="1481000" y="68827"/>
                    <a:pt x="1479730" y="44450"/>
                  </a:cubicBezTo>
                  <a:cubicBezTo>
                    <a:pt x="1479730" y="38100"/>
                    <a:pt x="1475920" y="30480"/>
                    <a:pt x="1469570" y="27940"/>
                  </a:cubicBezTo>
                  <a:close/>
                </a:path>
              </a:pathLst>
            </a:custGeom>
            <a:solidFill>
              <a:srgbClr val="EDCC9A"/>
            </a:solidFill>
          </p:spPr>
        </p:sp>
      </p:grpSp>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1060144" y="2912116"/>
            <a:ext cx="1911666" cy="556121"/>
          </a:xfrm>
          <a:prstGeom prst="rect">
            <a:avLst/>
          </a:prstGeom>
        </p:spPr>
      </p:pic>
      <p:sp>
        <p:nvSpPr>
          <p:cNvPr id="20" name="TextBox 20"/>
          <p:cNvSpPr txBox="1"/>
          <p:nvPr/>
        </p:nvSpPr>
        <p:spPr>
          <a:xfrm>
            <a:off x="3045898" y="3760632"/>
            <a:ext cx="4764212" cy="3181350"/>
          </a:xfrm>
          <a:prstGeom prst="rect">
            <a:avLst/>
          </a:prstGeom>
        </p:spPr>
        <p:txBody>
          <a:bodyPr lIns="0" tIns="0" rIns="0" bIns="0" rtlCol="0" anchor="t">
            <a:spAutoFit/>
          </a:bodyPr>
          <a:lstStyle/>
          <a:p>
            <a:pPr algn="ctr">
              <a:lnSpc>
                <a:spcPts val="4200"/>
              </a:lnSpc>
              <a:spcBef>
                <a:spcPct val="0"/>
              </a:spcBef>
            </a:pPr>
            <a:r>
              <a:rPr lang="en-US" sz="3000" dirty="0" err="1">
                <a:solidFill>
                  <a:srgbClr val="FEFFFF"/>
                </a:solidFill>
                <a:latin typeface="Roboto" panose="02000000000000000000" pitchFamily="2" charset="0"/>
                <a:ea typeface="Roboto" panose="02000000000000000000" pitchFamily="2" charset="0"/>
              </a:rPr>
              <a:t>Những</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sự</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kiện</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chưa</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rõ</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những</a:t>
            </a:r>
            <a:r>
              <a:rPr lang="en-US" sz="3000" dirty="0">
                <a:solidFill>
                  <a:srgbClr val="FEFFFF"/>
                </a:solidFill>
                <a:latin typeface="Roboto" panose="02000000000000000000" pitchFamily="2" charset="0"/>
                <a:ea typeface="Roboto" panose="02000000000000000000" pitchFamily="2" charset="0"/>
              </a:rPr>
              <a:t> chi </a:t>
            </a:r>
            <a:r>
              <a:rPr lang="en-US" sz="3000" dirty="0" err="1">
                <a:solidFill>
                  <a:srgbClr val="FEFFFF"/>
                </a:solidFill>
                <a:latin typeface="Roboto" panose="02000000000000000000" pitchFamily="2" charset="0"/>
                <a:ea typeface="Roboto" panose="02000000000000000000" pitchFamily="2" charset="0"/>
              </a:rPr>
              <a:t>tiết</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có</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nhiều</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cách</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hiểu</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những</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công</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thức</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mang</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nhiều</a:t>
            </a:r>
            <a:r>
              <a:rPr lang="en-US" sz="3000" dirty="0">
                <a:solidFill>
                  <a:srgbClr val="FEFFFF"/>
                </a:solidFill>
                <a:latin typeface="Roboto" panose="02000000000000000000" pitchFamily="2" charset="0"/>
                <a:ea typeface="Roboto" panose="02000000000000000000" pitchFamily="2" charset="0"/>
              </a:rPr>
              <a:t> ý </a:t>
            </a:r>
            <a:r>
              <a:rPr lang="en-US" sz="3000" dirty="0" err="1">
                <a:solidFill>
                  <a:srgbClr val="FEFFFF"/>
                </a:solidFill>
                <a:latin typeface="Roboto" panose="02000000000000000000" pitchFamily="2" charset="0"/>
                <a:ea typeface="Roboto" panose="02000000000000000000" pitchFamily="2" charset="0"/>
              </a:rPr>
              <a:t>nghĩa</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những</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nhân</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vật</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mang</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nhiều</a:t>
            </a:r>
            <a:r>
              <a:rPr lang="en-US" sz="3000" dirty="0">
                <a:solidFill>
                  <a:srgbClr val="FEFFFF"/>
                </a:solidFill>
                <a:latin typeface="Roboto" panose="02000000000000000000" pitchFamily="2" charset="0"/>
                <a:ea typeface="Roboto" panose="02000000000000000000" pitchFamily="2" charset="0"/>
              </a:rPr>
              <a:t> </a:t>
            </a:r>
          </a:p>
          <a:p>
            <a:pPr algn="ctr">
              <a:lnSpc>
                <a:spcPts val="4200"/>
              </a:lnSpc>
              <a:spcBef>
                <a:spcPct val="0"/>
              </a:spcBef>
            </a:pPr>
            <a:r>
              <a:rPr lang="en-US" sz="3000" dirty="0" err="1">
                <a:solidFill>
                  <a:srgbClr val="FEFFFF"/>
                </a:solidFill>
                <a:latin typeface="Roboto" panose="02000000000000000000" pitchFamily="2" charset="0"/>
                <a:ea typeface="Roboto" panose="02000000000000000000" pitchFamily="2" charset="0"/>
              </a:rPr>
              <a:t>tranh</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luận</a:t>
            </a:r>
            <a:r>
              <a:rPr lang="en-US" sz="3000" dirty="0">
                <a:solidFill>
                  <a:srgbClr val="FEFFFF"/>
                </a:solidFill>
                <a:latin typeface="Roboto" panose="02000000000000000000" pitchFamily="2" charset="0"/>
                <a:ea typeface="Roboto" panose="02000000000000000000" pitchFamily="2" charset="0"/>
              </a:rPr>
              <a:t>,..</a:t>
            </a:r>
          </a:p>
        </p:txBody>
      </p:sp>
      <p:sp>
        <p:nvSpPr>
          <p:cNvPr id="21" name="TextBox 21"/>
          <p:cNvSpPr txBox="1"/>
          <p:nvPr/>
        </p:nvSpPr>
        <p:spPr>
          <a:xfrm>
            <a:off x="9817393" y="4619083"/>
            <a:ext cx="4397167" cy="2654573"/>
          </a:xfrm>
          <a:prstGeom prst="rect">
            <a:avLst/>
          </a:prstGeom>
        </p:spPr>
        <p:txBody>
          <a:bodyPr lIns="0" tIns="0" rIns="0" bIns="0" rtlCol="0" anchor="t">
            <a:spAutoFit/>
          </a:bodyPr>
          <a:lstStyle/>
          <a:p>
            <a:pPr marL="457200" indent="-457200">
              <a:lnSpc>
                <a:spcPts val="4200"/>
              </a:lnSpc>
              <a:spcBef>
                <a:spcPct val="0"/>
              </a:spcBef>
              <a:buFont typeface="Arial" panose="020B0604020202020204" pitchFamily="34" charset="0"/>
              <a:buChar char="•"/>
            </a:pP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Lựa</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chọn</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đề</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tài</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vấn</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đề</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nghiên</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cứu</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phù</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hợp</a:t>
            </a:r>
            <a:endParaRPr lang="en-US" sz="3000" dirty="0">
              <a:solidFill>
                <a:srgbClr val="FEFFFF"/>
              </a:solidFill>
              <a:latin typeface="Roboto" panose="02000000000000000000" pitchFamily="2" charset="0"/>
              <a:ea typeface="Roboto" panose="02000000000000000000" pitchFamily="2" charset="0"/>
            </a:endParaRPr>
          </a:p>
          <a:p>
            <a:pPr marL="457200" indent="-457200">
              <a:lnSpc>
                <a:spcPts val="4200"/>
              </a:lnSpc>
              <a:spcBef>
                <a:spcPct val="0"/>
              </a:spcBef>
              <a:buFont typeface="Arial" panose="020B0604020202020204" pitchFamily="34" charset="0"/>
              <a:buChar char="•"/>
            </a:pPr>
            <a:r>
              <a:rPr lang="en-US" sz="3000" dirty="0" err="1">
                <a:solidFill>
                  <a:srgbClr val="FEFFFF"/>
                </a:solidFill>
                <a:latin typeface="Roboto" panose="02000000000000000000" pitchFamily="2" charset="0"/>
                <a:ea typeface="Roboto" panose="02000000000000000000" pitchFamily="2" charset="0"/>
              </a:rPr>
              <a:t>Có</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phương</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pháp</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nghiên</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cứu</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hiệu</a:t>
            </a:r>
            <a:r>
              <a:rPr lang="en-US" sz="3000" dirty="0">
                <a:solidFill>
                  <a:srgbClr val="FEFFFF"/>
                </a:solidFill>
                <a:latin typeface="Roboto" panose="02000000000000000000" pitchFamily="2" charset="0"/>
                <a:ea typeface="Roboto" panose="02000000000000000000" pitchFamily="2" charset="0"/>
              </a:rPr>
              <a:t> </a:t>
            </a:r>
            <a:r>
              <a:rPr lang="en-US" sz="3000" dirty="0" err="1">
                <a:solidFill>
                  <a:srgbClr val="FEFFFF"/>
                </a:solidFill>
                <a:latin typeface="Roboto" panose="02000000000000000000" pitchFamily="2" charset="0"/>
                <a:ea typeface="Roboto" panose="02000000000000000000" pitchFamily="2" charset="0"/>
              </a:rPr>
              <a:t>quả</a:t>
            </a:r>
            <a:r>
              <a:rPr lang="en-US" sz="3000" dirty="0">
                <a:solidFill>
                  <a:srgbClr val="FEFFFF"/>
                </a:solidFill>
                <a:latin typeface="Roboto" panose="02000000000000000000" pitchFamily="2" charset="0"/>
                <a:ea typeface="Roboto" panose="02000000000000000000" pitchFamily="2" charset="0"/>
              </a:rPr>
              <a:t>, khoa </a:t>
            </a:r>
            <a:r>
              <a:rPr lang="en-US" sz="3000" dirty="0" err="1">
                <a:solidFill>
                  <a:srgbClr val="FEFFFF"/>
                </a:solidFill>
                <a:latin typeface="Roboto" panose="02000000000000000000" pitchFamily="2" charset="0"/>
                <a:ea typeface="Roboto" panose="02000000000000000000" pitchFamily="2" charset="0"/>
              </a:rPr>
              <a:t>học</a:t>
            </a:r>
            <a:r>
              <a:rPr lang="en-US" sz="3000" dirty="0">
                <a:solidFill>
                  <a:srgbClr val="FEFFFF"/>
                </a:solidFill>
                <a:latin typeface="Roboto" panose="02000000000000000000" pitchFamily="2" charset="0"/>
                <a:ea typeface="Roboto" panose="02000000000000000000" pitchFamily="2" charset="0"/>
              </a:rPr>
              <a:t>. </a:t>
            </a:r>
          </a:p>
        </p:txBody>
      </p:sp>
      <p:sp>
        <p:nvSpPr>
          <p:cNvPr id="22" name="TextBox 22"/>
          <p:cNvSpPr txBox="1"/>
          <p:nvPr/>
        </p:nvSpPr>
        <p:spPr>
          <a:xfrm>
            <a:off x="2777753" y="2775478"/>
            <a:ext cx="4964193" cy="514350"/>
          </a:xfrm>
          <a:prstGeom prst="rect">
            <a:avLst/>
          </a:prstGeom>
        </p:spPr>
        <p:txBody>
          <a:bodyPr lIns="0" tIns="0" rIns="0" bIns="0" rtlCol="0" anchor="t">
            <a:spAutoFit/>
          </a:bodyPr>
          <a:lstStyle/>
          <a:p>
            <a:pPr algn="ctr">
              <a:lnSpc>
                <a:spcPts val="4200"/>
              </a:lnSpc>
              <a:spcBef>
                <a:spcPct val="0"/>
              </a:spcBef>
            </a:pPr>
            <a:r>
              <a:rPr lang="en-US" sz="3200" b="1" dirty="0">
                <a:solidFill>
                  <a:srgbClr val="000000"/>
                </a:solidFill>
                <a:latin typeface="#9Slide03 Roboto Condensed" panose="02000000000000000000" pitchFamily="2" charset="0"/>
                <a:ea typeface="#9Slide03 Roboto Condensed" panose="02000000000000000000" pitchFamily="2" charset="0"/>
              </a:rPr>
              <a:t> </a:t>
            </a:r>
            <a:r>
              <a:rPr lang="en-US" sz="3200" b="1" dirty="0" err="1">
                <a:solidFill>
                  <a:srgbClr val="000000"/>
                </a:solidFill>
                <a:latin typeface="#9Slide03 Roboto Condensed" panose="02000000000000000000" pitchFamily="2" charset="0"/>
                <a:ea typeface="#9Slide03 Roboto Condensed" panose="02000000000000000000" pitchFamily="2" charset="0"/>
              </a:rPr>
              <a:t>Vấn</a:t>
            </a:r>
            <a:r>
              <a:rPr lang="en-US" sz="3200" b="1" dirty="0">
                <a:solidFill>
                  <a:srgbClr val="000000"/>
                </a:solidFill>
                <a:latin typeface="#9Slide03 Roboto Condensed" panose="02000000000000000000" pitchFamily="2" charset="0"/>
                <a:ea typeface="#9Slide03 Roboto Condensed" panose="02000000000000000000" pitchFamily="2" charset="0"/>
              </a:rPr>
              <a:t> </a:t>
            </a:r>
            <a:r>
              <a:rPr lang="en-US" sz="3200" b="1" dirty="0" err="1">
                <a:solidFill>
                  <a:srgbClr val="000000"/>
                </a:solidFill>
                <a:latin typeface="#9Slide03 Roboto Condensed" panose="02000000000000000000" pitchFamily="2" charset="0"/>
                <a:ea typeface="#9Slide03 Roboto Condensed" panose="02000000000000000000" pitchFamily="2" charset="0"/>
              </a:rPr>
              <a:t>đề</a:t>
            </a:r>
            <a:endParaRPr lang="en-US" sz="3200" b="1" dirty="0">
              <a:solidFill>
                <a:srgbClr val="000000"/>
              </a:solidFill>
              <a:latin typeface="#9Slide03 Roboto Condensed" panose="02000000000000000000" pitchFamily="2" charset="0"/>
              <a:ea typeface="#9Slide03 Roboto Condensed" panose="02000000000000000000" pitchFamily="2" charset="0"/>
            </a:endParaRPr>
          </a:p>
        </p:txBody>
      </p:sp>
      <p:sp>
        <p:nvSpPr>
          <p:cNvPr id="23" name="TextBox 23"/>
          <p:cNvSpPr txBox="1"/>
          <p:nvPr/>
        </p:nvSpPr>
        <p:spPr>
          <a:xfrm>
            <a:off x="4781849" y="3532032"/>
            <a:ext cx="14625133" cy="514350"/>
          </a:xfrm>
          <a:prstGeom prst="rect">
            <a:avLst/>
          </a:prstGeom>
        </p:spPr>
        <p:txBody>
          <a:bodyPr lIns="0" tIns="0" rIns="0" bIns="0" rtlCol="0" anchor="t">
            <a:spAutoFit/>
          </a:bodyPr>
          <a:lstStyle/>
          <a:p>
            <a:pPr algn="ctr">
              <a:lnSpc>
                <a:spcPts val="4200"/>
              </a:lnSpc>
              <a:spcBef>
                <a:spcPct val="0"/>
              </a:spcBef>
            </a:pPr>
            <a:r>
              <a:rPr lang="en-US" sz="3200" b="1">
                <a:solidFill>
                  <a:srgbClr val="000000"/>
                </a:solidFill>
                <a:latin typeface="#9Slide03 Roboto Condensed" panose="02000000000000000000" pitchFamily="2" charset="0"/>
                <a:ea typeface="#9Slide03 Roboto Condensed" panose="02000000000000000000" pitchFamily="2" charset="0"/>
              </a:rPr>
              <a:t>Lưu ý</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728E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2151895" y="2412332"/>
            <a:ext cx="5403975" cy="7445201"/>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73460">
            <a:off x="10771239" y="1914525"/>
            <a:ext cx="5709882" cy="8089562"/>
          </a:xfrm>
          <a:prstGeom prst="rect">
            <a:avLst/>
          </a:prstGeom>
        </p:spPr>
      </p:pic>
      <p:sp>
        <p:nvSpPr>
          <p:cNvPr id="4" name="TextBox 4"/>
          <p:cNvSpPr txBox="1"/>
          <p:nvPr/>
        </p:nvSpPr>
        <p:spPr>
          <a:xfrm>
            <a:off x="2634566" y="135700"/>
            <a:ext cx="13855522" cy="1795363"/>
          </a:xfrm>
          <a:prstGeom prst="rect">
            <a:avLst/>
          </a:prstGeom>
        </p:spPr>
        <p:txBody>
          <a:bodyPr lIns="0" tIns="0" rIns="0" bIns="0" rtlCol="0" anchor="t">
            <a:spAutoFit/>
          </a:bodyPr>
          <a:lstStyle/>
          <a:p>
            <a:pPr algn="ctr">
              <a:lnSpc>
                <a:spcPts val="7000"/>
              </a:lnSpc>
            </a:pPr>
            <a:r>
              <a:rPr lang="en-US" sz="5400" b="1" dirty="0">
                <a:solidFill>
                  <a:schemeClr val="bg1"/>
                </a:solidFill>
                <a:latin typeface="#9Slide03 Roboto Condensed" panose="02000000000000000000" pitchFamily="2" charset="0"/>
                <a:ea typeface="#9Slide03 Roboto Condensed" panose="02000000000000000000" pitchFamily="2" charset="0"/>
              </a:rPr>
              <a:t>III. BÁO CÁO VÀ YÊU CẦU CỦA </a:t>
            </a:r>
          </a:p>
          <a:p>
            <a:pPr algn="ctr">
              <a:lnSpc>
                <a:spcPts val="7000"/>
              </a:lnSpc>
            </a:pPr>
            <a:r>
              <a:rPr lang="en-US" sz="5400" b="1" dirty="0">
                <a:solidFill>
                  <a:schemeClr val="bg1"/>
                </a:solidFill>
                <a:latin typeface="#9Slide03 Roboto Condensed" panose="02000000000000000000" pitchFamily="2" charset="0"/>
                <a:ea typeface="#9Slide03 Roboto Condensed" panose="02000000000000000000" pitchFamily="2" charset="0"/>
              </a:rPr>
              <a:t>BÁO CÁO NGHIÊN CỨU</a:t>
            </a:r>
          </a:p>
        </p:txBody>
      </p:sp>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390190" y="1914525"/>
            <a:ext cx="11032952" cy="4564884"/>
          </a:xfrm>
          <a:prstGeom prst="rect">
            <a:avLst/>
          </a:prstGeom>
        </p:spPr>
      </p:pic>
      <p:pic>
        <p:nvPicPr>
          <p:cNvPr id="6" name="Picture 6"/>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378995" y="5999956"/>
            <a:ext cx="11628400" cy="4287044"/>
          </a:xfrm>
          <a:prstGeom prst="rect">
            <a:avLst/>
          </a:prstGeom>
        </p:spPr>
      </p:pic>
      <p:sp>
        <p:nvSpPr>
          <p:cNvPr id="7" name="TextBox 7"/>
          <p:cNvSpPr txBox="1"/>
          <p:nvPr/>
        </p:nvSpPr>
        <p:spPr>
          <a:xfrm rot="-88330">
            <a:off x="1843127" y="3258963"/>
            <a:ext cx="8109571" cy="1471930"/>
          </a:xfrm>
          <a:prstGeom prst="rect">
            <a:avLst/>
          </a:prstGeom>
        </p:spPr>
        <p:txBody>
          <a:bodyPr lIns="0" tIns="0" rIns="0" bIns="0" rtlCol="0" anchor="t">
            <a:spAutoFit/>
          </a:bodyPr>
          <a:lstStyle/>
          <a:p>
            <a:pPr algn="ctr">
              <a:lnSpc>
                <a:spcPts val="3919"/>
              </a:lnSpc>
              <a:spcBef>
                <a:spcPct val="0"/>
              </a:spcBef>
            </a:pPr>
            <a:r>
              <a:rPr lang="en-US" sz="2799" dirty="0" err="1">
                <a:solidFill>
                  <a:srgbClr val="000000"/>
                </a:solidFill>
                <a:latin typeface="Roboto" panose="02000000000000000000" pitchFamily="2" charset="0"/>
                <a:ea typeface="Roboto" panose="02000000000000000000" pitchFamily="2" charset="0"/>
              </a:rPr>
              <a:t>Trình</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bày</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kết</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quả</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tìm</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hiểu</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khám</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phá</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sâu</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về</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một</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vấn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đề</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xã</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hội</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hoặc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văn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học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và</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những</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kiến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giải</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riêng</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của</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người</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viết</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về</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vấn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đề</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nghiên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cứu</a:t>
            </a:r>
            <a:r>
              <a:rPr lang="en-US" sz="2799" dirty="0">
                <a:solidFill>
                  <a:srgbClr val="000000"/>
                </a:solidFill>
                <a:latin typeface="Roboto" panose="02000000000000000000" pitchFamily="2" charset="0"/>
                <a:ea typeface="Roboto" panose="02000000000000000000" pitchFamily="2" charset="0"/>
              </a:rPr>
              <a:t> </a:t>
            </a:r>
          </a:p>
        </p:txBody>
      </p:sp>
      <p:sp>
        <p:nvSpPr>
          <p:cNvPr id="8" name="TextBox 8"/>
          <p:cNvSpPr txBox="1"/>
          <p:nvPr/>
        </p:nvSpPr>
        <p:spPr>
          <a:xfrm rot="-128681">
            <a:off x="1128989" y="2533808"/>
            <a:ext cx="9553360" cy="481330"/>
          </a:xfrm>
          <a:prstGeom prst="rect">
            <a:avLst/>
          </a:prstGeom>
        </p:spPr>
        <p:txBody>
          <a:bodyPr lIns="0" tIns="0" rIns="0" bIns="0" rtlCol="0" anchor="t">
            <a:spAutoFit/>
          </a:bodyPr>
          <a:lstStyle/>
          <a:p>
            <a:pPr algn="ctr">
              <a:lnSpc>
                <a:spcPts val="3919"/>
              </a:lnSpc>
            </a:pPr>
            <a:r>
              <a:rPr lang="en-US" sz="2799" dirty="0">
                <a:solidFill>
                  <a:srgbClr val="000000"/>
                </a:solidFill>
                <a:latin typeface="#9Slide03 Roboto Condensed" panose="02000000000000000000" pitchFamily="2" charset="0"/>
                <a:ea typeface="#9Slide03 Roboto Condensed" panose="02000000000000000000" pitchFamily="2" charset="0"/>
              </a:rPr>
              <a:t>KHÁI NIỆM BÁO CÁO NGHIÊN CỨU</a:t>
            </a:r>
          </a:p>
        </p:txBody>
      </p:sp>
      <p:sp>
        <p:nvSpPr>
          <p:cNvPr id="9" name="TextBox 9"/>
          <p:cNvSpPr txBox="1"/>
          <p:nvPr/>
        </p:nvSpPr>
        <p:spPr>
          <a:xfrm rot="604948">
            <a:off x="9708729" y="2883114"/>
            <a:ext cx="9553360" cy="481330"/>
          </a:xfrm>
          <a:prstGeom prst="rect">
            <a:avLst/>
          </a:prstGeom>
        </p:spPr>
        <p:txBody>
          <a:bodyPr lIns="0" tIns="0" rIns="0" bIns="0" rtlCol="0" anchor="t">
            <a:spAutoFit/>
          </a:bodyPr>
          <a:lstStyle/>
          <a:p>
            <a:pPr algn="ctr">
              <a:lnSpc>
                <a:spcPts val="3919"/>
              </a:lnSpc>
            </a:pPr>
            <a:r>
              <a:rPr lang="en-US" sz="2799">
                <a:solidFill>
                  <a:srgbClr val="000000"/>
                </a:solidFill>
                <a:latin typeface="#9Slide03 Roboto Condensed" panose="02000000000000000000" pitchFamily="2" charset="0"/>
                <a:ea typeface="#9Slide03 Roboto Condensed" panose="02000000000000000000" pitchFamily="2" charset="0"/>
              </a:rPr>
              <a:t>YÊU CẦU</a:t>
            </a:r>
          </a:p>
        </p:txBody>
      </p:sp>
      <p:sp>
        <p:nvSpPr>
          <p:cNvPr id="10" name="TextBox 10"/>
          <p:cNvSpPr txBox="1"/>
          <p:nvPr/>
        </p:nvSpPr>
        <p:spPr>
          <a:xfrm rot="543304">
            <a:off x="11784000" y="3694769"/>
            <a:ext cx="4305277" cy="4966103"/>
          </a:xfrm>
          <a:prstGeom prst="rect">
            <a:avLst/>
          </a:prstGeom>
        </p:spPr>
        <p:txBody>
          <a:bodyPr lIns="0" tIns="0" rIns="0" bIns="0" rtlCol="0" anchor="t">
            <a:spAutoFit/>
          </a:bodyPr>
          <a:lstStyle/>
          <a:p>
            <a:pPr algn="just">
              <a:lnSpc>
                <a:spcPts val="3919"/>
              </a:lnSpc>
            </a:pP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Nêu</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được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đề</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tài</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vấn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đề</a:t>
            </a:r>
            <a:endParaRPr lang="en-US" sz="2799" dirty="0">
              <a:solidFill>
                <a:srgbClr val="000000"/>
              </a:solidFill>
              <a:latin typeface="Roboto" panose="02000000000000000000" pitchFamily="2" charset="0"/>
              <a:ea typeface="Roboto" panose="02000000000000000000" pitchFamily="2" charset="0"/>
            </a:endParaRPr>
          </a:p>
          <a:p>
            <a:pPr algn="just">
              <a:lnSpc>
                <a:spcPts val="3919"/>
              </a:lnSpc>
            </a:pP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Trình</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bày</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được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kết</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quả</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nghiên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cứu</a:t>
            </a:r>
            <a:endParaRPr lang="en-US" sz="2799" dirty="0">
              <a:solidFill>
                <a:srgbClr val="000000"/>
              </a:solidFill>
              <a:latin typeface="Roboto" panose="02000000000000000000" pitchFamily="2" charset="0"/>
              <a:ea typeface="Roboto" panose="02000000000000000000" pitchFamily="2" charset="0"/>
            </a:endParaRPr>
          </a:p>
          <a:p>
            <a:pPr algn="just">
              <a:lnSpc>
                <a:spcPts val="3919"/>
              </a:lnSpc>
            </a:pP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Khai</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thác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được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các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nguồn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tham</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khảo</a:t>
            </a:r>
            <a:endParaRPr lang="en-US" sz="2799" dirty="0">
              <a:solidFill>
                <a:srgbClr val="000000"/>
              </a:solidFill>
              <a:latin typeface="Roboto" panose="02000000000000000000" pitchFamily="2" charset="0"/>
              <a:ea typeface="Roboto" panose="02000000000000000000" pitchFamily="2" charset="0"/>
            </a:endParaRPr>
          </a:p>
          <a:p>
            <a:pPr algn="just">
              <a:lnSpc>
                <a:spcPts val="3919"/>
              </a:lnSpc>
            </a:pP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Thể</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hiện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được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kiến</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giải</a:t>
            </a:r>
            <a:endParaRPr lang="en-US" sz="2799" dirty="0">
              <a:solidFill>
                <a:srgbClr val="000000"/>
              </a:solidFill>
              <a:latin typeface="Roboto" panose="02000000000000000000" pitchFamily="2" charset="0"/>
              <a:ea typeface="Roboto" panose="02000000000000000000" pitchFamily="2" charset="0"/>
            </a:endParaRPr>
          </a:p>
          <a:p>
            <a:pPr algn="just">
              <a:lnSpc>
                <a:spcPts val="3919"/>
              </a:lnSpc>
            </a:pP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Tóm</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tắt</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được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các</a:t>
            </a:r>
            <a:r>
              <a:rPr lang="en-US" sz="2799" dirty="0">
                <a:solidFill>
                  <a:srgbClr val="000000"/>
                </a:solidFill>
                <a:latin typeface="Roboto" panose="02000000000000000000" pitchFamily="2" charset="0"/>
                <a:ea typeface="Roboto" panose="02000000000000000000" pitchFamily="2" charset="0"/>
              </a:rPr>
              <a:t> ý </a:t>
            </a:r>
            <a:r>
              <a:rPr lang="en-US" sz="2799" dirty="0" err="1">
                <a:solidFill>
                  <a:srgbClr val="000000"/>
                </a:solidFill>
                <a:latin typeface="Roboto" panose="02000000000000000000" pitchFamily="2" charset="0"/>
                <a:ea typeface="Roboto" panose="02000000000000000000" pitchFamily="2" charset="0"/>
              </a:rPr>
              <a:t>chính</a:t>
            </a:r>
            <a:endParaRPr lang="en-US" sz="2799" dirty="0">
              <a:solidFill>
                <a:srgbClr val="000000"/>
              </a:solidFill>
              <a:latin typeface="Roboto" panose="02000000000000000000" pitchFamily="2" charset="0"/>
              <a:ea typeface="Roboto" panose="02000000000000000000" pitchFamily="2" charset="0"/>
            </a:endParaRPr>
          </a:p>
          <a:p>
            <a:pPr algn="just">
              <a:lnSpc>
                <a:spcPts val="3919"/>
              </a:lnSpc>
            </a:pP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Có</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danh</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mục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tài</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liệu</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tham</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khảo</a:t>
            </a:r>
            <a:endParaRPr lang="en-US" sz="2799" dirty="0">
              <a:solidFill>
                <a:srgbClr val="000000"/>
              </a:solidFill>
              <a:latin typeface="Roboto" panose="02000000000000000000" pitchFamily="2" charset="0"/>
              <a:ea typeface="Roboto" panose="02000000000000000000" pitchFamily="2" charset="0"/>
            </a:endParaRPr>
          </a:p>
          <a:p>
            <a:pPr algn="just">
              <a:lnSpc>
                <a:spcPts val="3919"/>
              </a:lnSpc>
              <a:spcBef>
                <a:spcPct val="0"/>
              </a:spcBef>
            </a:pP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Cấu</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trúc</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đầy</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đủ</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rõ</a:t>
            </a:r>
            <a:r>
              <a:rPr lang="en-US" sz="2799" dirty="0">
                <a:solidFill>
                  <a:srgbClr val="000000"/>
                </a:solidFill>
                <a:latin typeface="Roboto" panose="02000000000000000000" pitchFamily="2" charset="0"/>
                <a:ea typeface="Roboto" panose="02000000000000000000" pitchFamily="2" charset="0"/>
              </a:rPr>
              <a:t> </a:t>
            </a:r>
            <a:r>
              <a:rPr lang="en-US" sz="2799" dirty="0" err="1">
                <a:solidFill>
                  <a:srgbClr val="000000"/>
                </a:solidFill>
                <a:latin typeface="Roboto" panose="02000000000000000000" pitchFamily="2" charset="0"/>
                <a:ea typeface="Roboto" panose="02000000000000000000" pitchFamily="2" charset="0"/>
              </a:rPr>
              <a:t>ràng</a:t>
            </a:r>
            <a:endParaRPr lang="en-US" sz="2799" dirty="0">
              <a:solidFill>
                <a:srgbClr val="000000"/>
              </a:solidFill>
              <a:latin typeface="Roboto" panose="02000000000000000000" pitchFamily="2" charset="0"/>
              <a:ea typeface="Roboto" panose="02000000000000000000" pitchFamily="2"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r="32137" b="43900"/>
          <a:stretch>
            <a:fillRect/>
          </a:stretch>
        </p:blipFill>
        <p:spPr>
          <a:xfrm>
            <a:off x="11643421" y="7748624"/>
            <a:ext cx="6670232" cy="256375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flipV="1">
            <a:off x="158213" y="259809"/>
            <a:ext cx="2699349" cy="4883691"/>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flipH="1" flipV="1">
            <a:off x="15356403" y="259809"/>
            <a:ext cx="2699349" cy="4883691"/>
          </a:xfrm>
          <a:prstGeom prst="rect">
            <a:avLst/>
          </a:prstGeom>
        </p:spPr>
      </p:pic>
      <p:pic>
        <p:nvPicPr>
          <p:cNvPr id="5" name="Picture 5"/>
          <p:cNvPicPr>
            <a:picLocks noChangeAspect="1"/>
          </p:cNvPicPr>
          <p:nvPr/>
        </p:nvPicPr>
        <p:blipFill>
          <a:blip r:embed="rId8"/>
          <a:srcRect/>
          <a:stretch>
            <a:fillRect/>
          </a:stretch>
        </p:blipFill>
        <p:spPr>
          <a:xfrm rot="-342967">
            <a:off x="-4512896" y="6056058"/>
            <a:ext cx="9856754" cy="7466491"/>
          </a:xfrm>
          <a:prstGeom prst="rect">
            <a:avLst/>
          </a:prstGeom>
        </p:spPr>
      </p:pic>
      <p:sp>
        <p:nvSpPr>
          <p:cNvPr id="6" name="TextBox 6"/>
          <p:cNvSpPr txBox="1"/>
          <p:nvPr/>
        </p:nvSpPr>
        <p:spPr>
          <a:xfrm>
            <a:off x="554401" y="1529282"/>
            <a:ext cx="17759252" cy="4054474"/>
          </a:xfrm>
          <a:prstGeom prst="rect">
            <a:avLst/>
          </a:prstGeom>
        </p:spPr>
        <p:txBody>
          <a:bodyPr lIns="0" tIns="0" rIns="0" bIns="0" rtlCol="0" anchor="t">
            <a:spAutoFit/>
          </a:bodyPr>
          <a:lstStyle/>
          <a:p>
            <a:pPr algn="ctr">
              <a:lnSpc>
                <a:spcPts val="15400"/>
              </a:lnSpc>
            </a:pPr>
            <a:r>
              <a:rPr lang="en-US" sz="11000">
                <a:solidFill>
                  <a:srgbClr val="000000"/>
                </a:solidFill>
                <a:latin typeface="Bungee Shade"/>
              </a:rPr>
              <a:t>NỘI DUNG 2: </a:t>
            </a:r>
          </a:p>
          <a:p>
            <a:pPr algn="ctr">
              <a:lnSpc>
                <a:spcPts val="15400"/>
              </a:lnSpc>
            </a:pPr>
            <a:r>
              <a:rPr lang="en-US" sz="11000">
                <a:solidFill>
                  <a:srgbClr val="000000"/>
                </a:solidFill>
                <a:latin typeface="Bungee Shade"/>
              </a:rPr>
              <a:t>TẬP NGHIÊN CỨU</a:t>
            </a:r>
          </a:p>
        </p:txBody>
      </p:sp>
      <p:pic>
        <p:nvPicPr>
          <p:cNvPr id="7" name="Picture 7"/>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a:off x="14746289" y="259809"/>
            <a:ext cx="3309463" cy="326734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pic>
        <p:nvPicPr>
          <p:cNvPr id="1026" name="Picture 2" descr="Điện Biên - Mùa Hoa Ban nở - Đài Phát thanh và Truyền hình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6" y="0"/>
            <a:ext cx="18275004"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flipV="1">
            <a:off x="14080200" y="-671184"/>
            <a:ext cx="2699349" cy="4883691"/>
          </a:xfrm>
          <a:prstGeom prst="rect">
            <a:avLst/>
          </a:prstGeom>
        </p:spPr>
      </p:pic>
      <p:pic>
        <p:nvPicPr>
          <p:cNvPr id="3" name="Picture 3"/>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flipH="1" flipV="1">
            <a:off x="1508451" y="-671184"/>
            <a:ext cx="2699349" cy="4883691"/>
          </a:xfrm>
          <a:prstGeom prst="rect">
            <a:avLst/>
          </a:prstGeom>
        </p:spPr>
      </p:pic>
      <p:grpSp>
        <p:nvGrpSpPr>
          <p:cNvPr id="4" name="Group 4"/>
          <p:cNvGrpSpPr/>
          <p:nvPr/>
        </p:nvGrpSpPr>
        <p:grpSpPr>
          <a:xfrm>
            <a:off x="3614872" y="4250193"/>
            <a:ext cx="3388048" cy="4359851"/>
            <a:chOff x="0" y="0"/>
            <a:chExt cx="3133810" cy="4032689"/>
          </a:xfrm>
        </p:grpSpPr>
        <p:sp>
          <p:nvSpPr>
            <p:cNvPr id="5" name="Freeform 5"/>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00">
                <a:alpha val="60000"/>
              </a:srgbClr>
            </a:solidFill>
          </p:spPr>
        </p:sp>
      </p:grpSp>
      <p:grpSp>
        <p:nvGrpSpPr>
          <p:cNvPr id="6" name="Group 6"/>
          <p:cNvGrpSpPr/>
          <p:nvPr/>
        </p:nvGrpSpPr>
        <p:grpSpPr>
          <a:xfrm>
            <a:off x="7449976" y="4250193"/>
            <a:ext cx="3388048" cy="4359851"/>
            <a:chOff x="0" y="0"/>
            <a:chExt cx="3133810" cy="4032689"/>
          </a:xfrm>
        </p:grpSpPr>
        <p:sp>
          <p:nvSpPr>
            <p:cNvPr id="7" name="Freeform 7"/>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00">
                <a:alpha val="60000"/>
              </a:srgbClr>
            </a:solidFill>
          </p:spPr>
        </p:sp>
      </p:grpSp>
      <p:grpSp>
        <p:nvGrpSpPr>
          <p:cNvPr id="8" name="Group 8"/>
          <p:cNvGrpSpPr/>
          <p:nvPr/>
        </p:nvGrpSpPr>
        <p:grpSpPr>
          <a:xfrm>
            <a:off x="11285080" y="4250193"/>
            <a:ext cx="3388048" cy="4359851"/>
            <a:chOff x="0" y="0"/>
            <a:chExt cx="3133810" cy="4032689"/>
          </a:xfrm>
        </p:grpSpPr>
        <p:sp>
          <p:nvSpPr>
            <p:cNvPr id="9" name="Freeform 9"/>
            <p:cNvSpPr/>
            <p:nvPr/>
          </p:nvSpPr>
          <p:spPr>
            <a:xfrm>
              <a:off x="0" y="0"/>
              <a:ext cx="3133810" cy="4032689"/>
            </a:xfrm>
            <a:custGeom>
              <a:avLst/>
              <a:gdLst/>
              <a:ahLst/>
              <a:cxnLst/>
              <a:rect l="l" t="t" r="r" b="b"/>
              <a:pathLst>
                <a:path w="3133810" h="4032689">
                  <a:moveTo>
                    <a:pt x="3009350" y="4032689"/>
                  </a:moveTo>
                  <a:lnTo>
                    <a:pt x="124460" y="4032689"/>
                  </a:lnTo>
                  <a:cubicBezTo>
                    <a:pt x="55880" y="4032689"/>
                    <a:pt x="0" y="3976809"/>
                    <a:pt x="0" y="3908229"/>
                  </a:cubicBezTo>
                  <a:lnTo>
                    <a:pt x="0" y="124460"/>
                  </a:lnTo>
                  <a:cubicBezTo>
                    <a:pt x="0" y="55880"/>
                    <a:pt x="55880" y="0"/>
                    <a:pt x="124460" y="0"/>
                  </a:cubicBezTo>
                  <a:lnTo>
                    <a:pt x="3009350" y="0"/>
                  </a:lnTo>
                  <a:cubicBezTo>
                    <a:pt x="3077930" y="0"/>
                    <a:pt x="3133810" y="55880"/>
                    <a:pt x="3133810" y="124460"/>
                  </a:cubicBezTo>
                  <a:lnTo>
                    <a:pt x="3133810" y="3908229"/>
                  </a:lnTo>
                  <a:cubicBezTo>
                    <a:pt x="3133810" y="3976809"/>
                    <a:pt x="3077930" y="4032689"/>
                    <a:pt x="3009350" y="4032689"/>
                  </a:cubicBezTo>
                  <a:close/>
                </a:path>
              </a:pathLst>
            </a:custGeom>
            <a:solidFill>
              <a:srgbClr val="FFFF00">
                <a:alpha val="60000"/>
              </a:srgbClr>
            </a:solidFill>
          </p:spPr>
        </p:sp>
      </p:grpSp>
      <p:sp>
        <p:nvSpPr>
          <p:cNvPr id="10" name="TextBox 10"/>
          <p:cNvSpPr txBox="1"/>
          <p:nvPr/>
        </p:nvSpPr>
        <p:spPr>
          <a:xfrm>
            <a:off x="2858126" y="961609"/>
            <a:ext cx="11539443" cy="2123595"/>
          </a:xfrm>
          <a:prstGeom prst="rect">
            <a:avLst/>
          </a:prstGeom>
        </p:spPr>
        <p:txBody>
          <a:bodyPr lIns="0" tIns="0" rIns="0" bIns="0" rtlCol="0" anchor="t">
            <a:spAutoFit/>
          </a:bodyPr>
          <a:lstStyle/>
          <a:p>
            <a:pPr algn="ctr">
              <a:lnSpc>
                <a:spcPts val="18197"/>
              </a:lnSpc>
            </a:pPr>
            <a:r>
              <a:rPr lang="en-US" sz="12998" dirty="0" err="1">
                <a:solidFill>
                  <a:srgbClr val="FF0000"/>
                </a:solidFill>
                <a:latin typeface="#9Slide05 Amplify"/>
              </a:rPr>
              <a:t>Nội</a:t>
            </a:r>
            <a:r>
              <a:rPr lang="en-US" sz="12998" dirty="0">
                <a:solidFill>
                  <a:srgbClr val="FF0000"/>
                </a:solidFill>
                <a:latin typeface="#9Slide05 Amplify"/>
              </a:rPr>
              <a:t> dung </a:t>
            </a:r>
            <a:r>
              <a:rPr lang="en-US" sz="12998" dirty="0" err="1">
                <a:solidFill>
                  <a:srgbClr val="FF0000"/>
                </a:solidFill>
                <a:latin typeface="#9Slide05 Amplify"/>
              </a:rPr>
              <a:t>bài</a:t>
            </a:r>
            <a:r>
              <a:rPr lang="en-US" sz="12998" dirty="0">
                <a:solidFill>
                  <a:srgbClr val="FF0000"/>
                </a:solidFill>
                <a:latin typeface="#9Slide05 Amplify"/>
              </a:rPr>
              <a:t> </a:t>
            </a:r>
            <a:r>
              <a:rPr lang="en-US" sz="12998" dirty="0" err="1">
                <a:solidFill>
                  <a:srgbClr val="FF0000"/>
                </a:solidFill>
                <a:latin typeface="#9Slide05 Amplify"/>
              </a:rPr>
              <a:t>học</a:t>
            </a:r>
            <a:endParaRPr lang="en-US" sz="12998" dirty="0">
              <a:solidFill>
                <a:srgbClr val="FF0000"/>
              </a:solidFill>
              <a:latin typeface="#9Slide05 Amplify"/>
            </a:endParaRPr>
          </a:p>
        </p:txBody>
      </p:sp>
      <p:sp>
        <p:nvSpPr>
          <p:cNvPr id="11" name="TextBox 11"/>
          <p:cNvSpPr txBox="1"/>
          <p:nvPr/>
        </p:nvSpPr>
        <p:spPr>
          <a:xfrm>
            <a:off x="3976325" y="5246905"/>
            <a:ext cx="2647292" cy="1837056"/>
          </a:xfrm>
          <a:prstGeom prst="rect">
            <a:avLst/>
          </a:prstGeom>
        </p:spPr>
        <p:txBody>
          <a:bodyPr lIns="0" tIns="0" rIns="0" bIns="0" rtlCol="0" anchor="t">
            <a:spAutoFit/>
          </a:bodyPr>
          <a:lstStyle/>
          <a:p>
            <a:pPr algn="ctr">
              <a:lnSpc>
                <a:spcPts val="7419"/>
              </a:lnSpc>
            </a:pPr>
            <a:r>
              <a:rPr lang="en-US" sz="5299" dirty="0">
                <a:solidFill>
                  <a:srgbClr val="000000"/>
                </a:solidFill>
                <a:latin typeface="Roboto" panose="02000000000000000000" pitchFamily="2" charset="0"/>
                <a:ea typeface="Roboto" panose="02000000000000000000" pitchFamily="2" charset="0"/>
              </a:rPr>
              <a:t>Tri </a:t>
            </a:r>
            <a:r>
              <a:rPr lang="en-US" sz="5299" dirty="0" err="1">
                <a:solidFill>
                  <a:srgbClr val="000000"/>
                </a:solidFill>
                <a:latin typeface="Roboto" panose="02000000000000000000" pitchFamily="2" charset="0"/>
                <a:ea typeface="Roboto" panose="02000000000000000000" pitchFamily="2" charset="0"/>
              </a:rPr>
              <a:t>thức</a:t>
            </a:r>
            <a:r>
              <a:rPr lang="en-US" sz="5299" dirty="0">
                <a:solidFill>
                  <a:srgbClr val="000000"/>
                </a:solidFill>
                <a:latin typeface="Roboto" panose="02000000000000000000" pitchFamily="2" charset="0"/>
                <a:ea typeface="Roboto" panose="02000000000000000000" pitchFamily="2" charset="0"/>
              </a:rPr>
              <a:t> </a:t>
            </a:r>
            <a:r>
              <a:rPr lang="en-US" sz="5299" dirty="0" err="1">
                <a:solidFill>
                  <a:srgbClr val="000000"/>
                </a:solidFill>
                <a:latin typeface="Roboto" panose="02000000000000000000" pitchFamily="2" charset="0"/>
                <a:ea typeface="Roboto" panose="02000000000000000000" pitchFamily="2" charset="0"/>
              </a:rPr>
              <a:t>ngữ</a:t>
            </a:r>
            <a:r>
              <a:rPr lang="en-US" sz="5299" dirty="0">
                <a:solidFill>
                  <a:srgbClr val="000000"/>
                </a:solidFill>
                <a:latin typeface="Roboto" panose="02000000000000000000" pitchFamily="2" charset="0"/>
                <a:ea typeface="Roboto" panose="02000000000000000000" pitchFamily="2" charset="0"/>
              </a:rPr>
              <a:t> </a:t>
            </a:r>
            <a:r>
              <a:rPr lang="en-US" sz="5299" dirty="0" err="1">
                <a:solidFill>
                  <a:srgbClr val="000000"/>
                </a:solidFill>
                <a:latin typeface="Roboto" panose="02000000000000000000" pitchFamily="2" charset="0"/>
                <a:ea typeface="Roboto" panose="02000000000000000000" pitchFamily="2" charset="0"/>
              </a:rPr>
              <a:t>văn</a:t>
            </a:r>
            <a:endParaRPr lang="en-US" sz="5299" dirty="0">
              <a:solidFill>
                <a:srgbClr val="000000"/>
              </a:solidFill>
              <a:latin typeface="Roboto" panose="02000000000000000000" pitchFamily="2" charset="0"/>
              <a:ea typeface="Roboto" panose="02000000000000000000" pitchFamily="2" charset="0"/>
            </a:endParaRPr>
          </a:p>
        </p:txBody>
      </p:sp>
      <p:sp>
        <p:nvSpPr>
          <p:cNvPr id="12" name="TextBox 12"/>
          <p:cNvSpPr txBox="1"/>
          <p:nvPr/>
        </p:nvSpPr>
        <p:spPr>
          <a:xfrm>
            <a:off x="7820354" y="4992478"/>
            <a:ext cx="2647292" cy="2770506"/>
          </a:xfrm>
          <a:prstGeom prst="rect">
            <a:avLst/>
          </a:prstGeom>
        </p:spPr>
        <p:txBody>
          <a:bodyPr lIns="0" tIns="0" rIns="0" bIns="0" rtlCol="0" anchor="t">
            <a:spAutoFit/>
          </a:bodyPr>
          <a:lstStyle/>
          <a:p>
            <a:pPr algn="ctr">
              <a:lnSpc>
                <a:spcPts val="7419"/>
              </a:lnSpc>
            </a:pPr>
            <a:r>
              <a:rPr lang="en-US" sz="5299">
                <a:solidFill>
                  <a:srgbClr val="000000"/>
                </a:solidFill>
                <a:latin typeface="Roboto" panose="02000000000000000000" pitchFamily="2" charset="0"/>
                <a:ea typeface="Roboto" panose="02000000000000000000" pitchFamily="2" charset="0"/>
              </a:rPr>
              <a:t>Tập nghiên cứu</a:t>
            </a:r>
          </a:p>
        </p:txBody>
      </p:sp>
      <p:sp>
        <p:nvSpPr>
          <p:cNvPr id="13" name="TextBox 13"/>
          <p:cNvSpPr txBox="1"/>
          <p:nvPr/>
        </p:nvSpPr>
        <p:spPr>
          <a:xfrm>
            <a:off x="11666699" y="4525753"/>
            <a:ext cx="2647292" cy="3703956"/>
          </a:xfrm>
          <a:prstGeom prst="rect">
            <a:avLst/>
          </a:prstGeom>
        </p:spPr>
        <p:txBody>
          <a:bodyPr lIns="0" tIns="0" rIns="0" bIns="0" rtlCol="0" anchor="t">
            <a:spAutoFit/>
          </a:bodyPr>
          <a:lstStyle/>
          <a:p>
            <a:pPr algn="ctr">
              <a:lnSpc>
                <a:spcPts val="7419"/>
              </a:lnSpc>
            </a:pPr>
            <a:r>
              <a:rPr lang="en-US" sz="5299" dirty="0" err="1">
                <a:solidFill>
                  <a:srgbClr val="000000"/>
                </a:solidFill>
                <a:latin typeface="Roboto" panose="02000000000000000000" pitchFamily="2" charset="0"/>
                <a:ea typeface="Roboto" panose="02000000000000000000" pitchFamily="2" charset="0"/>
              </a:rPr>
              <a:t>Viết</a:t>
            </a:r>
            <a:r>
              <a:rPr lang="en-US" sz="5299" dirty="0">
                <a:solidFill>
                  <a:srgbClr val="000000"/>
                </a:solidFill>
                <a:latin typeface="Roboto" panose="02000000000000000000" pitchFamily="2" charset="0"/>
                <a:ea typeface="Roboto" panose="02000000000000000000" pitchFamily="2" charset="0"/>
              </a:rPr>
              <a:t> </a:t>
            </a:r>
            <a:r>
              <a:rPr lang="en-US" sz="5299" dirty="0" err="1">
                <a:solidFill>
                  <a:srgbClr val="000000"/>
                </a:solidFill>
                <a:latin typeface="Roboto" panose="02000000000000000000" pitchFamily="2" charset="0"/>
                <a:ea typeface="Roboto" panose="02000000000000000000" pitchFamily="2" charset="0"/>
              </a:rPr>
              <a:t>báo</a:t>
            </a:r>
            <a:r>
              <a:rPr lang="en-US" sz="5299" dirty="0">
                <a:solidFill>
                  <a:srgbClr val="000000"/>
                </a:solidFill>
                <a:latin typeface="Roboto" panose="02000000000000000000" pitchFamily="2" charset="0"/>
                <a:ea typeface="Roboto" panose="02000000000000000000" pitchFamily="2" charset="0"/>
              </a:rPr>
              <a:t> </a:t>
            </a:r>
            <a:r>
              <a:rPr lang="en-US" sz="5299" dirty="0" err="1">
                <a:solidFill>
                  <a:srgbClr val="000000"/>
                </a:solidFill>
                <a:latin typeface="Roboto" panose="02000000000000000000" pitchFamily="2" charset="0"/>
                <a:ea typeface="Roboto" panose="02000000000000000000" pitchFamily="2" charset="0"/>
              </a:rPr>
              <a:t>cáo</a:t>
            </a:r>
            <a:r>
              <a:rPr lang="en-US" sz="5299" dirty="0">
                <a:solidFill>
                  <a:srgbClr val="000000"/>
                </a:solidFill>
                <a:latin typeface="Roboto" panose="02000000000000000000" pitchFamily="2" charset="0"/>
                <a:ea typeface="Roboto" panose="02000000000000000000" pitchFamily="2" charset="0"/>
              </a:rPr>
              <a:t> </a:t>
            </a:r>
            <a:r>
              <a:rPr lang="en-US" sz="5299" dirty="0" err="1">
                <a:solidFill>
                  <a:srgbClr val="000000"/>
                </a:solidFill>
                <a:latin typeface="Roboto" panose="02000000000000000000" pitchFamily="2" charset="0"/>
                <a:ea typeface="Roboto" panose="02000000000000000000" pitchFamily="2" charset="0"/>
              </a:rPr>
              <a:t>nghiên</a:t>
            </a:r>
            <a:r>
              <a:rPr lang="en-US" sz="5299" dirty="0">
                <a:solidFill>
                  <a:srgbClr val="000000"/>
                </a:solidFill>
                <a:latin typeface="Roboto" panose="02000000000000000000" pitchFamily="2" charset="0"/>
                <a:ea typeface="Roboto" panose="02000000000000000000" pitchFamily="2" charset="0"/>
              </a:rPr>
              <a:t> </a:t>
            </a:r>
            <a:r>
              <a:rPr lang="en-US" sz="5299" dirty="0" err="1">
                <a:solidFill>
                  <a:srgbClr val="000000"/>
                </a:solidFill>
                <a:latin typeface="Roboto" panose="02000000000000000000" pitchFamily="2" charset="0"/>
                <a:ea typeface="Roboto" panose="02000000000000000000" pitchFamily="2" charset="0"/>
              </a:rPr>
              <a:t>cứu</a:t>
            </a:r>
            <a:endParaRPr lang="en-US" sz="5299" dirty="0">
              <a:solidFill>
                <a:srgbClr val="000000"/>
              </a:solidFill>
              <a:latin typeface="Roboto" panose="02000000000000000000" pitchFamily="2" charset="0"/>
              <a:ea typeface="Roboto" panose="02000000000000000000" pitchFamily="2" charset="0"/>
            </a:endParaRPr>
          </a:p>
        </p:txBody>
      </p:sp>
    </p:spTree>
  </p:cSld>
  <p:clrMapOvr>
    <a:masterClrMapping/>
  </p:clrMapOvr>
  <p:transition spd="slow">
    <p:wip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6635908" y="392152"/>
            <a:ext cx="1246784" cy="1385316"/>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1344393">
            <a:off x="1639420" y="17994"/>
            <a:ext cx="3655753" cy="2133630"/>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6120107" y="4226137"/>
            <a:ext cx="6047787" cy="2995720"/>
          </a:xfrm>
          <a:prstGeom prst="rect">
            <a:avLst/>
          </a:prstGeom>
        </p:spPr>
      </p:pic>
      <p:pic>
        <p:nvPicPr>
          <p:cNvPr id="5" name="Picture 5"/>
          <p:cNvPicPr>
            <a:picLocks noChangeAspect="1"/>
          </p:cNvPicPr>
          <p:nvPr/>
        </p:nvPicPr>
        <p:blipFill>
          <a:blip r:embed="rId8"/>
          <a:srcRect/>
          <a:stretch>
            <a:fillRect/>
          </a:stretch>
        </p:blipFill>
        <p:spPr>
          <a:xfrm>
            <a:off x="13396618" y="3739913"/>
            <a:ext cx="5520932" cy="3968170"/>
          </a:xfrm>
          <a:prstGeom prst="rect">
            <a:avLst/>
          </a:prstGeom>
        </p:spPr>
      </p:pic>
      <p:pic>
        <p:nvPicPr>
          <p:cNvPr id="6" name="Picture 6"/>
          <p:cNvPicPr>
            <a:picLocks noChangeAspect="1"/>
          </p:cNvPicPr>
          <p:nvPr/>
        </p:nvPicPr>
        <p:blipFill>
          <a:blip r:embed="rId9"/>
          <a:srcRect/>
          <a:stretch>
            <a:fillRect/>
          </a:stretch>
        </p:blipFill>
        <p:spPr>
          <a:xfrm>
            <a:off x="1248979" y="3739913"/>
            <a:ext cx="3642403" cy="3634815"/>
          </a:xfrm>
          <a:prstGeom prst="rect">
            <a:avLst/>
          </a:prstGeom>
        </p:spPr>
      </p:pic>
      <p:sp>
        <p:nvSpPr>
          <p:cNvPr id="7" name="TextBox 7"/>
          <p:cNvSpPr txBox="1"/>
          <p:nvPr/>
        </p:nvSpPr>
        <p:spPr>
          <a:xfrm>
            <a:off x="4419600" y="126746"/>
            <a:ext cx="12497625" cy="1134926"/>
          </a:xfrm>
          <a:prstGeom prst="rect">
            <a:avLst/>
          </a:prstGeom>
        </p:spPr>
        <p:txBody>
          <a:bodyPr wrap="square" lIns="0" tIns="0" rIns="0" bIns="0" rtlCol="0" anchor="t">
            <a:spAutoFit/>
          </a:bodyPr>
          <a:lstStyle/>
          <a:p>
            <a:pPr algn="ctr">
              <a:lnSpc>
                <a:spcPts val="9379"/>
              </a:lnSpc>
            </a:pPr>
            <a:r>
              <a:rPr lang="en-US" sz="6000" dirty="0" err="1">
                <a:solidFill>
                  <a:srgbClr val="8F6E2A"/>
                </a:solidFill>
                <a:latin typeface="#9Slide03 Roboto Condensed" panose="02000000000000000000" pitchFamily="2" charset="0"/>
                <a:ea typeface="#9Slide03 Roboto Condensed" panose="02000000000000000000" pitchFamily="2" charset="0"/>
              </a:rPr>
              <a:t>Nhiệm</a:t>
            </a:r>
            <a:r>
              <a:rPr lang="en-US" sz="6000" dirty="0">
                <a:solidFill>
                  <a:srgbClr val="8F6E2A"/>
                </a:solidFill>
                <a:latin typeface="#9Slide03 Roboto Condensed" panose="02000000000000000000" pitchFamily="2" charset="0"/>
                <a:ea typeface="#9Slide03 Roboto Condensed" panose="02000000000000000000" pitchFamily="2" charset="0"/>
              </a:rPr>
              <a:t> </a:t>
            </a:r>
            <a:r>
              <a:rPr lang="en-US" sz="6000" dirty="0" err="1">
                <a:solidFill>
                  <a:srgbClr val="8F6E2A"/>
                </a:solidFill>
                <a:latin typeface="#9Slide03 Roboto Condensed" panose="02000000000000000000" pitchFamily="2" charset="0"/>
                <a:ea typeface="#9Slide03 Roboto Condensed" panose="02000000000000000000" pitchFamily="2" charset="0"/>
              </a:rPr>
              <a:t>vụ</a:t>
            </a:r>
            <a:r>
              <a:rPr lang="en-US" sz="6000" dirty="0">
                <a:solidFill>
                  <a:srgbClr val="8F6E2A"/>
                </a:solidFill>
                <a:latin typeface="#9Slide03 Roboto Condensed" panose="02000000000000000000" pitchFamily="2" charset="0"/>
                <a:ea typeface="#9Slide03 Roboto Condensed" panose="02000000000000000000" pitchFamily="2" charset="0"/>
              </a:rPr>
              <a:t> 1: </a:t>
            </a:r>
            <a:r>
              <a:rPr lang="en-US" sz="6000" dirty="0" err="1">
                <a:solidFill>
                  <a:srgbClr val="8F6E2A"/>
                </a:solidFill>
                <a:latin typeface="#9Slide03 Roboto Condensed" panose="02000000000000000000" pitchFamily="2" charset="0"/>
                <a:ea typeface="#9Slide03 Roboto Condensed" panose="02000000000000000000" pitchFamily="2" charset="0"/>
              </a:rPr>
              <a:t>Khái</a:t>
            </a:r>
            <a:r>
              <a:rPr lang="en-US" sz="6000" dirty="0">
                <a:solidFill>
                  <a:srgbClr val="8F6E2A"/>
                </a:solidFill>
                <a:latin typeface="#9Slide03 Roboto Condensed" panose="02000000000000000000" pitchFamily="2" charset="0"/>
                <a:ea typeface="#9Slide03 Roboto Condensed" panose="02000000000000000000" pitchFamily="2" charset="0"/>
              </a:rPr>
              <a:t> </a:t>
            </a:r>
            <a:r>
              <a:rPr lang="en-US" sz="6000" dirty="0" err="1">
                <a:solidFill>
                  <a:srgbClr val="8F6E2A"/>
                </a:solidFill>
                <a:latin typeface="#9Slide03 Roboto Condensed" panose="02000000000000000000" pitchFamily="2" charset="0"/>
                <a:ea typeface="#9Slide03 Roboto Condensed" panose="02000000000000000000" pitchFamily="2" charset="0"/>
              </a:rPr>
              <a:t>quát</a:t>
            </a:r>
            <a:r>
              <a:rPr lang="en-US" sz="6000" dirty="0">
                <a:solidFill>
                  <a:srgbClr val="8F6E2A"/>
                </a:solidFill>
                <a:latin typeface="#9Slide03 Roboto Condensed" panose="02000000000000000000" pitchFamily="2" charset="0"/>
                <a:ea typeface="#9Slide03 Roboto Condensed" panose="02000000000000000000" pitchFamily="2" charset="0"/>
              </a:rPr>
              <a:t> </a:t>
            </a:r>
            <a:r>
              <a:rPr lang="en-US" sz="6000" dirty="0" err="1">
                <a:solidFill>
                  <a:srgbClr val="8F6E2A"/>
                </a:solidFill>
                <a:latin typeface="#9Slide03 Roboto Condensed" panose="02000000000000000000" pitchFamily="2" charset="0"/>
                <a:ea typeface="#9Slide03 Roboto Condensed" panose="02000000000000000000" pitchFamily="2" charset="0"/>
              </a:rPr>
              <a:t>thông</a:t>
            </a:r>
            <a:r>
              <a:rPr lang="en-US" sz="6000" dirty="0">
                <a:solidFill>
                  <a:srgbClr val="8F6E2A"/>
                </a:solidFill>
                <a:latin typeface="#9Slide03 Roboto Condensed" panose="02000000000000000000" pitchFamily="2" charset="0"/>
                <a:ea typeface="#9Slide03 Roboto Condensed" panose="02000000000000000000" pitchFamily="2" charset="0"/>
              </a:rPr>
              <a:t> tin</a:t>
            </a:r>
          </a:p>
        </p:txBody>
      </p:sp>
      <p:sp>
        <p:nvSpPr>
          <p:cNvPr id="8" name="TextBox 8"/>
          <p:cNvSpPr txBox="1"/>
          <p:nvPr/>
        </p:nvSpPr>
        <p:spPr>
          <a:xfrm>
            <a:off x="2530694" y="1710793"/>
            <a:ext cx="15009791" cy="1866900"/>
          </a:xfrm>
          <a:prstGeom prst="rect">
            <a:avLst/>
          </a:prstGeom>
        </p:spPr>
        <p:txBody>
          <a:bodyPr lIns="0" tIns="0" rIns="0" bIns="0" rtlCol="0" anchor="t">
            <a:spAutoFit/>
          </a:bodyPr>
          <a:lstStyle/>
          <a:p>
            <a:pPr algn="just">
              <a:lnSpc>
                <a:spcPts val="4799"/>
              </a:lnSpc>
            </a:pP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Cả</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lớp</a:t>
            </a:r>
            <a:r>
              <a:rPr lang="en-US" sz="3999" dirty="0">
                <a:solidFill>
                  <a:srgbClr val="728E63"/>
                </a:solidFill>
                <a:latin typeface="Roboto" panose="02000000000000000000" pitchFamily="2" charset="0"/>
                <a:ea typeface="Roboto" panose="02000000000000000000" pitchFamily="2" charset="0"/>
              </a:rPr>
              <a:t> chia </a:t>
            </a:r>
            <a:r>
              <a:rPr lang="en-US" sz="3999" dirty="0" err="1">
                <a:solidFill>
                  <a:srgbClr val="728E63"/>
                </a:solidFill>
                <a:latin typeface="Roboto" panose="02000000000000000000" pitchFamily="2" charset="0"/>
                <a:ea typeface="Roboto" panose="02000000000000000000" pitchFamily="2" charset="0"/>
              </a:rPr>
              <a:t>thành</a:t>
            </a:r>
            <a:r>
              <a:rPr lang="en-US" sz="3999" dirty="0">
                <a:solidFill>
                  <a:srgbClr val="728E63"/>
                </a:solidFill>
                <a:latin typeface="Roboto" panose="02000000000000000000" pitchFamily="2" charset="0"/>
                <a:ea typeface="Roboto" panose="02000000000000000000" pitchFamily="2" charset="0"/>
              </a:rPr>
              <a:t> 3 </a:t>
            </a:r>
            <a:r>
              <a:rPr lang="en-US" sz="3999" dirty="0" err="1">
                <a:solidFill>
                  <a:srgbClr val="728E63"/>
                </a:solidFill>
                <a:latin typeface="Roboto" panose="02000000000000000000" pitchFamily="2" charset="0"/>
                <a:ea typeface="Roboto" panose="02000000000000000000" pitchFamily="2" charset="0"/>
              </a:rPr>
              <a:t>nhóm</a:t>
            </a:r>
            <a:r>
              <a:rPr lang="en-US" sz="3999" dirty="0">
                <a:solidFill>
                  <a:srgbClr val="728E63"/>
                </a:solidFill>
                <a:latin typeface="Roboto" panose="02000000000000000000" pitchFamily="2" charset="0"/>
                <a:ea typeface="Roboto" panose="02000000000000000000" pitchFamily="2" charset="0"/>
              </a:rPr>
              <a:t> </a:t>
            </a:r>
          </a:p>
          <a:p>
            <a:pPr algn="just">
              <a:lnSpc>
                <a:spcPts val="4799"/>
              </a:lnSpc>
            </a:pP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Nhiệm</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vụ</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Khái</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quát</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thông</a:t>
            </a:r>
            <a:r>
              <a:rPr lang="en-US" sz="3999" dirty="0">
                <a:solidFill>
                  <a:srgbClr val="728E63"/>
                </a:solidFill>
                <a:latin typeface="Roboto" panose="02000000000000000000" pitchFamily="2" charset="0"/>
                <a:ea typeface="Roboto" panose="02000000000000000000" pitchFamily="2" charset="0"/>
              </a:rPr>
              <a:t> tin </a:t>
            </a:r>
            <a:r>
              <a:rPr lang="en-US" sz="3999" dirty="0" err="1">
                <a:solidFill>
                  <a:srgbClr val="728E63"/>
                </a:solidFill>
                <a:latin typeface="Roboto" panose="02000000000000000000" pitchFamily="2" charset="0"/>
                <a:ea typeface="Roboto" panose="02000000000000000000" pitchFamily="2" charset="0"/>
              </a:rPr>
              <a:t>tìm</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hiểu</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dưới</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dạng</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sơ</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đồ</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tư</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duy</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bảng</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biểu</a:t>
            </a:r>
            <a:r>
              <a:rPr lang="en-US" sz="3999" dirty="0">
                <a:solidFill>
                  <a:srgbClr val="728E63"/>
                </a:solidFill>
                <a:latin typeface="Roboto" panose="02000000000000000000" pitchFamily="2" charset="0"/>
                <a:ea typeface="Roboto" panose="02000000000000000000" pitchFamily="2" charset="0"/>
              </a:rPr>
              <a:t>/ infographic/ </a:t>
            </a:r>
            <a:r>
              <a:rPr lang="en-US" sz="3999" dirty="0" err="1">
                <a:solidFill>
                  <a:srgbClr val="728E63"/>
                </a:solidFill>
                <a:latin typeface="Roboto" panose="02000000000000000000" pitchFamily="2" charset="0"/>
                <a:ea typeface="Roboto" panose="02000000000000000000" pitchFamily="2" charset="0"/>
              </a:rPr>
              <a:t>hoặc</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hình</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thức</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tự</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chọn</a:t>
            </a:r>
            <a:r>
              <a:rPr lang="en-US" sz="3999" dirty="0">
                <a:solidFill>
                  <a:srgbClr val="728E63"/>
                </a:solidFill>
                <a:latin typeface="Roboto" panose="02000000000000000000" pitchFamily="2" charset="0"/>
                <a:ea typeface="Roboto" panose="02000000000000000000" pitchFamily="2" charset="0"/>
              </a:rPr>
              <a:t> </a:t>
            </a:r>
            <a:r>
              <a:rPr lang="en-US" sz="3999" dirty="0" err="1">
                <a:solidFill>
                  <a:srgbClr val="728E63"/>
                </a:solidFill>
                <a:latin typeface="Roboto" panose="02000000000000000000" pitchFamily="2" charset="0"/>
                <a:ea typeface="Roboto" panose="02000000000000000000" pitchFamily="2" charset="0"/>
              </a:rPr>
              <a:t>khác</a:t>
            </a:r>
            <a:endParaRPr lang="en-US" sz="3999" dirty="0">
              <a:solidFill>
                <a:srgbClr val="728E63"/>
              </a:solidFill>
              <a:latin typeface="Roboto" panose="02000000000000000000" pitchFamily="2" charset="0"/>
              <a:ea typeface="Roboto" panose="02000000000000000000" pitchFamily="2" charset="0"/>
            </a:endParaRPr>
          </a:p>
        </p:txBody>
      </p:sp>
      <p:sp>
        <p:nvSpPr>
          <p:cNvPr id="9" name="TextBox 9"/>
          <p:cNvSpPr txBox="1"/>
          <p:nvPr/>
        </p:nvSpPr>
        <p:spPr>
          <a:xfrm>
            <a:off x="830772" y="7320048"/>
            <a:ext cx="4400681" cy="666849"/>
          </a:xfrm>
          <a:prstGeom prst="rect">
            <a:avLst/>
          </a:prstGeom>
        </p:spPr>
        <p:txBody>
          <a:bodyPr lIns="0" tIns="0" rIns="0" bIns="0" rtlCol="0" anchor="t">
            <a:spAutoFit/>
          </a:bodyPr>
          <a:lstStyle/>
          <a:p>
            <a:pPr algn="ctr">
              <a:lnSpc>
                <a:spcPts val="5599"/>
              </a:lnSpc>
            </a:pPr>
            <a:r>
              <a:rPr lang="en-US" sz="3999" b="1" dirty="0">
                <a:solidFill>
                  <a:srgbClr val="94221E"/>
                </a:solidFill>
                <a:latin typeface="#9Slide03 Roboto Condensed" panose="02000000000000000000" pitchFamily="2" charset="0"/>
                <a:ea typeface="#9Slide03 Roboto Condensed" panose="02000000000000000000" pitchFamily="2" charset="0"/>
              </a:rPr>
              <a:t>NHÓM 1: LA BÀN</a:t>
            </a:r>
          </a:p>
        </p:txBody>
      </p:sp>
      <p:sp>
        <p:nvSpPr>
          <p:cNvPr id="10" name="TextBox 10"/>
          <p:cNvSpPr txBox="1"/>
          <p:nvPr/>
        </p:nvSpPr>
        <p:spPr>
          <a:xfrm>
            <a:off x="7292889" y="7320048"/>
            <a:ext cx="4400681" cy="666849"/>
          </a:xfrm>
          <a:prstGeom prst="rect">
            <a:avLst/>
          </a:prstGeom>
        </p:spPr>
        <p:txBody>
          <a:bodyPr lIns="0" tIns="0" rIns="0" bIns="0" rtlCol="0" anchor="t">
            <a:spAutoFit/>
          </a:bodyPr>
          <a:lstStyle/>
          <a:p>
            <a:pPr algn="ctr">
              <a:lnSpc>
                <a:spcPts val="5599"/>
              </a:lnSpc>
            </a:pPr>
            <a:r>
              <a:rPr lang="en-US" sz="3999" b="1">
                <a:solidFill>
                  <a:srgbClr val="94221E"/>
                </a:solidFill>
                <a:latin typeface="#9Slide03 Roboto Condensed" panose="02000000000000000000" pitchFamily="2" charset="0"/>
                <a:ea typeface="#9Slide03 Roboto Condensed" panose="02000000000000000000" pitchFamily="2" charset="0"/>
              </a:rPr>
              <a:t>NHÓM 2: BẢN ĐỒ</a:t>
            </a:r>
          </a:p>
        </p:txBody>
      </p:sp>
      <p:sp>
        <p:nvSpPr>
          <p:cNvPr id="11" name="TextBox 11"/>
          <p:cNvSpPr txBox="1"/>
          <p:nvPr/>
        </p:nvSpPr>
        <p:spPr>
          <a:xfrm>
            <a:off x="13081920" y="7320048"/>
            <a:ext cx="5244235" cy="666849"/>
          </a:xfrm>
          <a:prstGeom prst="rect">
            <a:avLst/>
          </a:prstGeom>
        </p:spPr>
        <p:txBody>
          <a:bodyPr lIns="0" tIns="0" rIns="0" bIns="0" rtlCol="0" anchor="t">
            <a:spAutoFit/>
          </a:bodyPr>
          <a:lstStyle/>
          <a:p>
            <a:pPr algn="ctr">
              <a:lnSpc>
                <a:spcPts val="5599"/>
              </a:lnSpc>
            </a:pPr>
            <a:r>
              <a:rPr lang="en-US" sz="3999" b="1">
                <a:solidFill>
                  <a:srgbClr val="94221E"/>
                </a:solidFill>
                <a:latin typeface="#9Slide03 Roboto Condensed" panose="02000000000000000000" pitchFamily="2" charset="0"/>
                <a:ea typeface="#9Slide03 Roboto Condensed" panose="02000000000000000000" pitchFamily="2" charset="0"/>
              </a:rPr>
              <a:t>NHÓM 3: KÍNH LÚP</a:t>
            </a:r>
          </a:p>
        </p:txBody>
      </p:sp>
      <p:sp>
        <p:nvSpPr>
          <p:cNvPr id="12" name="TextBox 12"/>
          <p:cNvSpPr txBox="1"/>
          <p:nvPr/>
        </p:nvSpPr>
        <p:spPr>
          <a:xfrm>
            <a:off x="1175602" y="8161423"/>
            <a:ext cx="4055851" cy="1691005"/>
          </a:xfrm>
          <a:prstGeom prst="rect">
            <a:avLst/>
          </a:prstGeom>
        </p:spPr>
        <p:txBody>
          <a:bodyPr lIns="0" tIns="0" rIns="0" bIns="0" rtlCol="0" anchor="t">
            <a:spAutoFit/>
          </a:bodyPr>
          <a:lstStyle/>
          <a:p>
            <a:pPr algn="ctr">
              <a:lnSpc>
                <a:spcPts val="3200"/>
              </a:lnSpc>
              <a:spcBef>
                <a:spcPct val="0"/>
              </a:spcBef>
            </a:pPr>
            <a:r>
              <a:rPr lang="en-US" sz="3200" dirty="0" err="1">
                <a:solidFill>
                  <a:srgbClr val="000000"/>
                </a:solidFill>
                <a:latin typeface="Roboto" panose="02000000000000000000" pitchFamily="2" charset="0"/>
                <a:ea typeface="Roboto" panose="02000000000000000000" pitchFamily="2" charset="0"/>
              </a:rPr>
              <a:t>Xác</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định</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đề</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tài</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vấn</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đề</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mục</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tiêu</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nội</a:t>
            </a:r>
            <a:r>
              <a:rPr lang="en-US" sz="3200" dirty="0">
                <a:solidFill>
                  <a:srgbClr val="000000"/>
                </a:solidFill>
                <a:latin typeface="Roboto" panose="02000000000000000000" pitchFamily="2" charset="0"/>
                <a:ea typeface="Roboto" panose="02000000000000000000" pitchFamily="2" charset="0"/>
              </a:rPr>
              <a:t> dung </a:t>
            </a:r>
            <a:r>
              <a:rPr lang="en-US" sz="3200" dirty="0" err="1">
                <a:solidFill>
                  <a:srgbClr val="000000"/>
                </a:solidFill>
                <a:latin typeface="Roboto" panose="02000000000000000000" pitchFamily="2" charset="0"/>
                <a:ea typeface="Roboto" panose="02000000000000000000" pitchFamily="2" charset="0"/>
              </a:rPr>
              <a:t>và</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lập</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kế</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hoạch</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nghiên</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cứu</a:t>
            </a:r>
            <a:endParaRPr lang="en-US" sz="3200" dirty="0">
              <a:solidFill>
                <a:srgbClr val="000000"/>
              </a:solidFill>
              <a:latin typeface="Roboto" panose="02000000000000000000" pitchFamily="2" charset="0"/>
              <a:ea typeface="Roboto" panose="02000000000000000000" pitchFamily="2" charset="0"/>
            </a:endParaRPr>
          </a:p>
        </p:txBody>
      </p:sp>
      <p:sp>
        <p:nvSpPr>
          <p:cNvPr id="13" name="TextBox 13"/>
          <p:cNvSpPr txBox="1"/>
          <p:nvPr/>
        </p:nvSpPr>
        <p:spPr>
          <a:xfrm>
            <a:off x="7465303" y="8242300"/>
            <a:ext cx="4055851" cy="410369"/>
          </a:xfrm>
          <a:prstGeom prst="rect">
            <a:avLst/>
          </a:prstGeom>
        </p:spPr>
        <p:txBody>
          <a:bodyPr lIns="0" tIns="0" rIns="0" bIns="0" rtlCol="0" anchor="t">
            <a:spAutoFit/>
          </a:bodyPr>
          <a:lstStyle/>
          <a:p>
            <a:pPr algn="ctr">
              <a:lnSpc>
                <a:spcPts val="3200"/>
              </a:lnSpc>
              <a:spcBef>
                <a:spcPct val="0"/>
              </a:spcBef>
            </a:pPr>
            <a:r>
              <a:rPr lang="en-US" sz="3200">
                <a:solidFill>
                  <a:srgbClr val="000000"/>
                </a:solidFill>
                <a:latin typeface="Roboto" panose="02000000000000000000" pitchFamily="2" charset="0"/>
                <a:ea typeface="Roboto" panose="02000000000000000000" pitchFamily="2" charset="0"/>
              </a:rPr>
              <a:t>Thu thập thông tin</a:t>
            </a:r>
          </a:p>
        </p:txBody>
      </p:sp>
      <p:sp>
        <p:nvSpPr>
          <p:cNvPr id="14" name="TextBox 14"/>
          <p:cNvSpPr txBox="1"/>
          <p:nvPr/>
        </p:nvSpPr>
        <p:spPr>
          <a:xfrm>
            <a:off x="13901907" y="8242300"/>
            <a:ext cx="4055851" cy="410369"/>
          </a:xfrm>
          <a:prstGeom prst="rect">
            <a:avLst/>
          </a:prstGeom>
        </p:spPr>
        <p:txBody>
          <a:bodyPr lIns="0" tIns="0" rIns="0" bIns="0" rtlCol="0" anchor="t">
            <a:spAutoFit/>
          </a:bodyPr>
          <a:lstStyle/>
          <a:p>
            <a:pPr algn="ctr">
              <a:lnSpc>
                <a:spcPts val="3200"/>
              </a:lnSpc>
              <a:spcBef>
                <a:spcPct val="0"/>
              </a:spcBef>
            </a:pPr>
            <a:r>
              <a:rPr lang="en-US" sz="3200">
                <a:solidFill>
                  <a:srgbClr val="000000"/>
                </a:solidFill>
                <a:latin typeface="Roboto" panose="02000000000000000000" pitchFamily="2" charset="0"/>
                <a:ea typeface="Roboto" panose="02000000000000000000" pitchFamily="2" charset="0"/>
              </a:rPr>
              <a:t>Xử lí thông tin</a:t>
            </a:r>
          </a:p>
        </p:txBody>
      </p:sp>
    </p:spTree>
    <p:extLst>
      <p:ext uri="{BB962C8B-B14F-4D97-AF65-F5344CB8AC3E}">
        <p14:creationId xmlns:p14="http://schemas.microsoft.com/office/powerpoint/2010/main" val="2237972868"/>
      </p:ext>
    </p:extLst>
  </p:cSld>
  <p:clrMapOvr>
    <a:masterClrMapping/>
  </p:clrMapOvr>
  <p:transition spd="slow">
    <p:wipe/>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728E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452266" y="-724129"/>
            <a:ext cx="10646221" cy="10600918"/>
          </a:xfrm>
          <a:prstGeom prst="rect">
            <a:avLst/>
          </a:prstGeom>
        </p:spPr>
      </p:pic>
      <p:sp>
        <p:nvSpPr>
          <p:cNvPr id="3" name="TextBox 3"/>
          <p:cNvSpPr txBox="1"/>
          <p:nvPr/>
        </p:nvSpPr>
        <p:spPr>
          <a:xfrm>
            <a:off x="2106179" y="9267825"/>
            <a:ext cx="15830467" cy="525785"/>
          </a:xfrm>
          <a:prstGeom prst="rect">
            <a:avLst/>
          </a:prstGeom>
        </p:spPr>
        <p:txBody>
          <a:bodyPr lIns="0" tIns="0" rIns="0" bIns="0" rtlCol="0" anchor="t">
            <a:spAutoFit/>
          </a:bodyPr>
          <a:lstStyle/>
          <a:p>
            <a:pPr algn="ctr">
              <a:lnSpc>
                <a:spcPts val="4099"/>
              </a:lnSpc>
              <a:spcBef>
                <a:spcPct val="0"/>
              </a:spcBef>
            </a:pPr>
            <a:r>
              <a:rPr lang="en-US" sz="4099" dirty="0" err="1">
                <a:solidFill>
                  <a:srgbClr val="FFEBEB"/>
                </a:solidFill>
                <a:latin typeface="Roboto" panose="02000000000000000000" pitchFamily="2" charset="0"/>
                <a:ea typeface="Roboto" panose="02000000000000000000" pitchFamily="2" charset="0"/>
              </a:rPr>
              <a:t>Đề</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tài</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vấn</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đề</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mục</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tiêu</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nội</a:t>
            </a:r>
            <a:r>
              <a:rPr lang="en-US" sz="4099" dirty="0">
                <a:solidFill>
                  <a:srgbClr val="FFEBEB"/>
                </a:solidFill>
                <a:latin typeface="Roboto" panose="02000000000000000000" pitchFamily="2" charset="0"/>
                <a:ea typeface="Roboto" panose="02000000000000000000" pitchFamily="2" charset="0"/>
              </a:rPr>
              <a:t> dung </a:t>
            </a:r>
            <a:r>
              <a:rPr lang="en-US" sz="4099" dirty="0" err="1">
                <a:solidFill>
                  <a:srgbClr val="FFEBEB"/>
                </a:solidFill>
                <a:latin typeface="Roboto" panose="02000000000000000000" pitchFamily="2" charset="0"/>
                <a:ea typeface="Roboto" panose="02000000000000000000" pitchFamily="2" charset="0"/>
              </a:rPr>
              <a:t>và</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lập</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kế</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hoạch</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nghiên</a:t>
            </a:r>
            <a:r>
              <a:rPr lang="en-US" sz="4099" dirty="0">
                <a:solidFill>
                  <a:srgbClr val="FFEBEB"/>
                </a:solidFill>
                <a:latin typeface="Roboto" panose="02000000000000000000" pitchFamily="2" charset="0"/>
                <a:ea typeface="Roboto" panose="02000000000000000000" pitchFamily="2" charset="0"/>
              </a:rPr>
              <a:t> </a:t>
            </a:r>
            <a:r>
              <a:rPr lang="en-US" sz="4099" dirty="0" err="1">
                <a:solidFill>
                  <a:srgbClr val="FFEBEB"/>
                </a:solidFill>
                <a:latin typeface="Roboto" panose="02000000000000000000" pitchFamily="2" charset="0"/>
                <a:ea typeface="Roboto" panose="02000000000000000000" pitchFamily="2" charset="0"/>
              </a:rPr>
              <a:t>cứu</a:t>
            </a:r>
            <a:endParaRPr lang="en-US" sz="4099" dirty="0">
              <a:solidFill>
                <a:srgbClr val="FFEBEB"/>
              </a:solidFill>
              <a:latin typeface="Roboto" panose="02000000000000000000" pitchFamily="2" charset="0"/>
              <a:ea typeface="Roboto" panose="02000000000000000000" pitchFamily="2" charset="0"/>
            </a:endParaRPr>
          </a:p>
        </p:txBody>
      </p:sp>
      <p:pic>
        <p:nvPicPr>
          <p:cNvPr id="4" name="Picture 4"/>
          <p:cNvPicPr>
            <a:picLocks noChangeAspect="1"/>
          </p:cNvPicPr>
          <p:nvPr/>
        </p:nvPicPr>
        <p:blipFill>
          <a:blip r:embed="rId3"/>
          <a:srcRect/>
          <a:stretch>
            <a:fillRect/>
          </a:stretch>
        </p:blipFill>
        <p:spPr>
          <a:xfrm>
            <a:off x="299980" y="7371926"/>
            <a:ext cx="2793928" cy="2788107"/>
          </a:xfrm>
          <a:prstGeom prst="rect">
            <a:avLst/>
          </a:prstGeom>
        </p:spPr>
      </p:pic>
      <p:sp>
        <p:nvSpPr>
          <p:cNvPr id="5" name="TextBox 5"/>
          <p:cNvSpPr txBox="1"/>
          <p:nvPr/>
        </p:nvSpPr>
        <p:spPr>
          <a:xfrm rot="738087">
            <a:off x="6366194" y="6417475"/>
            <a:ext cx="3649319" cy="564257"/>
          </a:xfrm>
          <a:prstGeom prst="rect">
            <a:avLst/>
          </a:prstGeom>
        </p:spPr>
        <p:txBody>
          <a:bodyPr lIns="0" tIns="0" rIns="0" bIns="0" rtlCol="0" anchor="t">
            <a:spAutoFit/>
          </a:bodyPr>
          <a:lstStyle/>
          <a:p>
            <a:pPr algn="ctr">
              <a:lnSpc>
                <a:spcPts val="4759"/>
              </a:lnSpc>
            </a:pPr>
            <a:r>
              <a:rPr lang="en-US" sz="3200" dirty="0" err="1">
                <a:solidFill>
                  <a:srgbClr val="FFEBEB"/>
                </a:solidFill>
                <a:latin typeface="Roboto" panose="02000000000000000000" pitchFamily="2" charset="0"/>
                <a:ea typeface="Roboto" panose="02000000000000000000" pitchFamily="2" charset="0"/>
              </a:rPr>
              <a:t>Đề</a:t>
            </a:r>
            <a:r>
              <a:rPr lang="en-US" sz="3200" dirty="0">
                <a:solidFill>
                  <a:srgbClr val="FFEBEB"/>
                </a:solidFill>
                <a:latin typeface="Roboto" panose="02000000000000000000" pitchFamily="2" charset="0"/>
                <a:ea typeface="Roboto" panose="02000000000000000000" pitchFamily="2" charset="0"/>
              </a:rPr>
              <a:t> </a:t>
            </a:r>
            <a:r>
              <a:rPr lang="en-US" sz="3200" dirty="0" err="1">
                <a:solidFill>
                  <a:srgbClr val="FFEBEB"/>
                </a:solidFill>
                <a:latin typeface="Roboto" panose="02000000000000000000" pitchFamily="2" charset="0"/>
                <a:ea typeface="Roboto" panose="02000000000000000000" pitchFamily="2" charset="0"/>
              </a:rPr>
              <a:t>tài</a:t>
            </a:r>
            <a:r>
              <a:rPr lang="en-US" sz="3200" dirty="0">
                <a:solidFill>
                  <a:srgbClr val="FFEBEB"/>
                </a:solidFill>
                <a:latin typeface="Roboto" panose="02000000000000000000" pitchFamily="2" charset="0"/>
                <a:ea typeface="Roboto" panose="02000000000000000000" pitchFamily="2" charset="0"/>
              </a:rPr>
              <a:t>, </a:t>
            </a:r>
            <a:r>
              <a:rPr lang="en-US" sz="3200" dirty="0" err="1">
                <a:solidFill>
                  <a:srgbClr val="FFEBEB"/>
                </a:solidFill>
                <a:latin typeface="Roboto" panose="02000000000000000000" pitchFamily="2" charset="0"/>
                <a:ea typeface="Roboto" panose="02000000000000000000" pitchFamily="2" charset="0"/>
              </a:rPr>
              <a:t>vấn</a:t>
            </a:r>
            <a:r>
              <a:rPr lang="en-US" sz="3200" dirty="0">
                <a:solidFill>
                  <a:srgbClr val="FFEBEB"/>
                </a:solidFill>
                <a:latin typeface="Roboto" panose="02000000000000000000" pitchFamily="2" charset="0"/>
                <a:ea typeface="Roboto" panose="02000000000000000000" pitchFamily="2" charset="0"/>
              </a:rPr>
              <a:t> </a:t>
            </a:r>
            <a:r>
              <a:rPr lang="en-US" sz="3200" dirty="0" err="1">
                <a:solidFill>
                  <a:srgbClr val="FFEBEB"/>
                </a:solidFill>
                <a:latin typeface="Roboto" panose="02000000000000000000" pitchFamily="2" charset="0"/>
                <a:ea typeface="Roboto" panose="02000000000000000000" pitchFamily="2" charset="0"/>
              </a:rPr>
              <a:t>đề</a:t>
            </a:r>
            <a:r>
              <a:rPr lang="en-US" sz="3200" dirty="0">
                <a:solidFill>
                  <a:srgbClr val="FFEBEB"/>
                </a:solidFill>
                <a:latin typeface="Roboto" panose="02000000000000000000" pitchFamily="2" charset="0"/>
                <a:ea typeface="Roboto" panose="02000000000000000000" pitchFamily="2" charset="0"/>
              </a:rPr>
              <a:t> </a:t>
            </a:r>
          </a:p>
        </p:txBody>
      </p:sp>
      <p:sp>
        <p:nvSpPr>
          <p:cNvPr id="6" name="TextBox 6"/>
          <p:cNvSpPr txBox="1"/>
          <p:nvPr/>
        </p:nvSpPr>
        <p:spPr>
          <a:xfrm rot="4941487">
            <a:off x="9001289" y="4548628"/>
            <a:ext cx="2106274" cy="1180465"/>
          </a:xfrm>
          <a:prstGeom prst="rect">
            <a:avLst/>
          </a:prstGeom>
        </p:spPr>
        <p:txBody>
          <a:bodyPr lIns="0" tIns="0" rIns="0" bIns="0" rtlCol="0" anchor="t">
            <a:spAutoFit/>
          </a:bodyPr>
          <a:lstStyle/>
          <a:p>
            <a:pPr algn="ctr">
              <a:lnSpc>
                <a:spcPts val="4759"/>
              </a:lnSpc>
            </a:pPr>
            <a:r>
              <a:rPr lang="en-US" sz="3200">
                <a:solidFill>
                  <a:srgbClr val="FFEBEB"/>
                </a:solidFill>
                <a:latin typeface="Roboto" panose="02000000000000000000" pitchFamily="2" charset="0"/>
                <a:ea typeface="Roboto" panose="02000000000000000000" pitchFamily="2" charset="0"/>
              </a:rPr>
              <a:t>Mục tiêu, nội dung</a:t>
            </a:r>
          </a:p>
        </p:txBody>
      </p:sp>
      <p:sp>
        <p:nvSpPr>
          <p:cNvPr id="7" name="TextBox 7"/>
          <p:cNvSpPr txBox="1"/>
          <p:nvPr/>
        </p:nvSpPr>
        <p:spPr>
          <a:xfrm rot="-1913862">
            <a:off x="9830698" y="5773728"/>
            <a:ext cx="4096098" cy="580390"/>
          </a:xfrm>
          <a:prstGeom prst="rect">
            <a:avLst/>
          </a:prstGeom>
        </p:spPr>
        <p:txBody>
          <a:bodyPr lIns="0" tIns="0" rIns="0" bIns="0" rtlCol="0" anchor="t">
            <a:spAutoFit/>
          </a:bodyPr>
          <a:lstStyle/>
          <a:p>
            <a:pPr algn="ctr">
              <a:lnSpc>
                <a:spcPts val="4759"/>
              </a:lnSpc>
            </a:pPr>
            <a:r>
              <a:rPr lang="en-US" sz="3200">
                <a:solidFill>
                  <a:srgbClr val="FFEBEB"/>
                </a:solidFill>
                <a:latin typeface="Roboto" panose="02000000000000000000" pitchFamily="2" charset="0"/>
                <a:ea typeface="Roboto" panose="02000000000000000000" pitchFamily="2" charset="0"/>
              </a:rPr>
              <a:t>Lập kế hoạch</a:t>
            </a:r>
          </a:p>
        </p:txBody>
      </p:sp>
      <p:sp>
        <p:nvSpPr>
          <p:cNvPr id="8" name="TextBox 8"/>
          <p:cNvSpPr txBox="1"/>
          <p:nvPr/>
        </p:nvSpPr>
        <p:spPr>
          <a:xfrm>
            <a:off x="2627606" y="5637770"/>
            <a:ext cx="3649319" cy="1180465"/>
          </a:xfrm>
          <a:prstGeom prst="rect">
            <a:avLst/>
          </a:prstGeom>
        </p:spPr>
        <p:txBody>
          <a:bodyPr lIns="0" tIns="0" rIns="0" bIns="0" rtlCol="0" anchor="t">
            <a:spAutoFit/>
          </a:bodyPr>
          <a:lstStyle/>
          <a:p>
            <a:pPr algn="ctr">
              <a:lnSpc>
                <a:spcPts val="4759"/>
              </a:lnSpc>
            </a:pPr>
            <a:r>
              <a:rPr lang="en-US" sz="3000">
                <a:solidFill>
                  <a:srgbClr val="EEBD3E"/>
                </a:solidFill>
                <a:latin typeface="Roboto" panose="02000000000000000000" pitchFamily="2" charset="0"/>
                <a:ea typeface="Roboto" panose="02000000000000000000" pitchFamily="2" charset="0"/>
              </a:rPr>
              <a:t>Đề tài gắn với nội dung học tập</a:t>
            </a:r>
          </a:p>
        </p:txBody>
      </p:sp>
      <p:sp>
        <p:nvSpPr>
          <p:cNvPr id="9" name="TextBox 9"/>
          <p:cNvSpPr txBox="1"/>
          <p:nvPr/>
        </p:nvSpPr>
        <p:spPr>
          <a:xfrm rot="2339889">
            <a:off x="3058288" y="3506892"/>
            <a:ext cx="3649319" cy="1180465"/>
          </a:xfrm>
          <a:prstGeom prst="rect">
            <a:avLst/>
          </a:prstGeom>
        </p:spPr>
        <p:txBody>
          <a:bodyPr lIns="0" tIns="0" rIns="0" bIns="0" rtlCol="0" anchor="t">
            <a:spAutoFit/>
          </a:bodyPr>
          <a:lstStyle/>
          <a:p>
            <a:pPr algn="ctr">
              <a:lnSpc>
                <a:spcPts val="4759"/>
              </a:lnSpc>
            </a:pPr>
            <a:r>
              <a:rPr lang="en-US" sz="3000" dirty="0" err="1">
                <a:solidFill>
                  <a:srgbClr val="EEBD3E"/>
                </a:solidFill>
                <a:latin typeface="Roboto" panose="02000000000000000000" pitchFamily="2" charset="0"/>
                <a:ea typeface="Roboto" panose="02000000000000000000" pitchFamily="2" charset="0"/>
              </a:rPr>
              <a:t>Vấn</a:t>
            </a:r>
            <a:r>
              <a:rPr lang="en-US" sz="3000" dirty="0">
                <a:solidFill>
                  <a:srgbClr val="EEBD3E"/>
                </a:solidFill>
                <a:latin typeface="Roboto" panose="02000000000000000000" pitchFamily="2" charset="0"/>
                <a:ea typeface="Roboto" panose="02000000000000000000" pitchFamily="2" charset="0"/>
              </a:rPr>
              <a:t> </a:t>
            </a:r>
            <a:r>
              <a:rPr lang="en-US" sz="3000" dirty="0" err="1">
                <a:solidFill>
                  <a:srgbClr val="EEBD3E"/>
                </a:solidFill>
                <a:latin typeface="Roboto" panose="02000000000000000000" pitchFamily="2" charset="0"/>
                <a:ea typeface="Roboto" panose="02000000000000000000" pitchFamily="2" charset="0"/>
              </a:rPr>
              <a:t>đề</a:t>
            </a:r>
            <a:r>
              <a:rPr lang="en-US" sz="3000" dirty="0">
                <a:solidFill>
                  <a:srgbClr val="EEBD3E"/>
                </a:solidFill>
                <a:latin typeface="Roboto" panose="02000000000000000000" pitchFamily="2" charset="0"/>
                <a:ea typeface="Roboto" panose="02000000000000000000" pitchFamily="2" charset="0"/>
              </a:rPr>
              <a:t> </a:t>
            </a:r>
            <a:r>
              <a:rPr lang="en-US" sz="3000" dirty="0" err="1">
                <a:solidFill>
                  <a:srgbClr val="EEBD3E"/>
                </a:solidFill>
                <a:latin typeface="Roboto" panose="02000000000000000000" pitchFamily="2" charset="0"/>
                <a:ea typeface="Roboto" panose="02000000000000000000" pitchFamily="2" charset="0"/>
              </a:rPr>
              <a:t>hấp</a:t>
            </a:r>
            <a:r>
              <a:rPr lang="en-US" sz="3000" dirty="0">
                <a:solidFill>
                  <a:srgbClr val="EEBD3E"/>
                </a:solidFill>
                <a:latin typeface="Roboto" panose="02000000000000000000" pitchFamily="2" charset="0"/>
                <a:ea typeface="Roboto" panose="02000000000000000000" pitchFamily="2" charset="0"/>
              </a:rPr>
              <a:t> </a:t>
            </a:r>
            <a:r>
              <a:rPr lang="en-US" sz="3000" dirty="0" err="1">
                <a:solidFill>
                  <a:srgbClr val="EEBD3E"/>
                </a:solidFill>
                <a:latin typeface="Roboto" panose="02000000000000000000" pitchFamily="2" charset="0"/>
                <a:ea typeface="Roboto" panose="02000000000000000000" pitchFamily="2" charset="0"/>
              </a:rPr>
              <a:t>dẫn</a:t>
            </a:r>
            <a:r>
              <a:rPr lang="en-US" sz="3000" dirty="0">
                <a:solidFill>
                  <a:srgbClr val="EEBD3E"/>
                </a:solidFill>
                <a:latin typeface="Roboto" panose="02000000000000000000" pitchFamily="2" charset="0"/>
                <a:ea typeface="Roboto" panose="02000000000000000000" pitchFamily="2" charset="0"/>
              </a:rPr>
              <a:t>, </a:t>
            </a:r>
            <a:r>
              <a:rPr lang="en-US" sz="3000" dirty="0" err="1">
                <a:solidFill>
                  <a:srgbClr val="EEBD3E"/>
                </a:solidFill>
                <a:latin typeface="Roboto" panose="02000000000000000000" pitchFamily="2" charset="0"/>
                <a:ea typeface="Roboto" panose="02000000000000000000" pitchFamily="2" charset="0"/>
              </a:rPr>
              <a:t>có</a:t>
            </a:r>
            <a:r>
              <a:rPr lang="en-US" sz="3000" dirty="0">
                <a:solidFill>
                  <a:srgbClr val="EEBD3E"/>
                </a:solidFill>
                <a:latin typeface="Roboto" panose="02000000000000000000" pitchFamily="2" charset="0"/>
                <a:ea typeface="Roboto" panose="02000000000000000000" pitchFamily="2" charset="0"/>
              </a:rPr>
              <a:t> ý </a:t>
            </a:r>
            <a:r>
              <a:rPr lang="en-US" sz="3000" dirty="0" err="1">
                <a:solidFill>
                  <a:srgbClr val="EEBD3E"/>
                </a:solidFill>
                <a:latin typeface="Roboto" panose="02000000000000000000" pitchFamily="2" charset="0"/>
                <a:ea typeface="Roboto" panose="02000000000000000000" pitchFamily="2" charset="0"/>
              </a:rPr>
              <a:t>nghĩa</a:t>
            </a:r>
            <a:endParaRPr lang="en-US" sz="3000" dirty="0">
              <a:solidFill>
                <a:srgbClr val="EEBD3E"/>
              </a:solidFill>
              <a:latin typeface="Roboto" panose="02000000000000000000" pitchFamily="2" charset="0"/>
              <a:ea typeface="Roboto" panose="02000000000000000000" pitchFamily="2" charset="0"/>
            </a:endParaRPr>
          </a:p>
        </p:txBody>
      </p:sp>
      <p:sp>
        <p:nvSpPr>
          <p:cNvPr id="10" name="TextBox 10"/>
          <p:cNvSpPr txBox="1"/>
          <p:nvPr/>
        </p:nvSpPr>
        <p:spPr>
          <a:xfrm rot="2104303">
            <a:off x="5697509" y="1981141"/>
            <a:ext cx="3649319" cy="557845"/>
          </a:xfrm>
          <a:prstGeom prst="rect">
            <a:avLst/>
          </a:prstGeom>
        </p:spPr>
        <p:txBody>
          <a:bodyPr lIns="0" tIns="0" rIns="0" bIns="0" rtlCol="0" anchor="t">
            <a:spAutoFit/>
          </a:bodyPr>
          <a:lstStyle/>
          <a:p>
            <a:pPr algn="ctr">
              <a:lnSpc>
                <a:spcPts val="4759"/>
              </a:lnSpc>
            </a:pPr>
            <a:r>
              <a:rPr lang="en-US" sz="3000">
                <a:solidFill>
                  <a:srgbClr val="AED768"/>
                </a:solidFill>
                <a:latin typeface="Roboto" panose="02000000000000000000" pitchFamily="2" charset="0"/>
                <a:ea typeface="Roboto" panose="02000000000000000000" pitchFamily="2" charset="0"/>
              </a:rPr>
              <a:t>Mục tiêu cụ thể</a:t>
            </a:r>
          </a:p>
        </p:txBody>
      </p:sp>
      <p:sp>
        <p:nvSpPr>
          <p:cNvPr id="11" name="TextBox 11"/>
          <p:cNvSpPr txBox="1"/>
          <p:nvPr/>
        </p:nvSpPr>
        <p:spPr>
          <a:xfrm rot="18802067">
            <a:off x="9410942" y="1313842"/>
            <a:ext cx="3499782" cy="1180465"/>
          </a:xfrm>
          <a:prstGeom prst="rect">
            <a:avLst/>
          </a:prstGeom>
        </p:spPr>
        <p:txBody>
          <a:bodyPr lIns="0" tIns="0" rIns="0" bIns="0" rtlCol="0" anchor="t">
            <a:spAutoFit/>
          </a:bodyPr>
          <a:lstStyle/>
          <a:p>
            <a:pPr algn="ctr">
              <a:lnSpc>
                <a:spcPts val="4759"/>
              </a:lnSpc>
            </a:pPr>
            <a:r>
              <a:rPr lang="en-US" sz="3000" dirty="0" err="1">
                <a:solidFill>
                  <a:srgbClr val="AED768"/>
                </a:solidFill>
                <a:latin typeface="Roboto" panose="02000000000000000000" pitchFamily="2" charset="0"/>
                <a:ea typeface="Roboto" panose="02000000000000000000" pitchFamily="2" charset="0"/>
              </a:rPr>
              <a:t>Dự</a:t>
            </a:r>
            <a:r>
              <a:rPr lang="en-US" sz="3000" dirty="0">
                <a:solidFill>
                  <a:srgbClr val="AED768"/>
                </a:solidFill>
                <a:latin typeface="Roboto" panose="02000000000000000000" pitchFamily="2" charset="0"/>
                <a:ea typeface="Roboto" panose="02000000000000000000" pitchFamily="2" charset="0"/>
              </a:rPr>
              <a:t> </a:t>
            </a:r>
            <a:r>
              <a:rPr lang="en-US" sz="3000" dirty="0" err="1">
                <a:solidFill>
                  <a:srgbClr val="AED768"/>
                </a:solidFill>
                <a:latin typeface="Roboto" panose="02000000000000000000" pitchFamily="2" charset="0"/>
                <a:ea typeface="Roboto" panose="02000000000000000000" pitchFamily="2" charset="0"/>
              </a:rPr>
              <a:t>kiến</a:t>
            </a:r>
            <a:r>
              <a:rPr lang="en-US" sz="3000" dirty="0">
                <a:solidFill>
                  <a:srgbClr val="AED768"/>
                </a:solidFill>
                <a:latin typeface="Roboto" panose="02000000000000000000" pitchFamily="2" charset="0"/>
                <a:ea typeface="Roboto" panose="02000000000000000000" pitchFamily="2" charset="0"/>
              </a:rPr>
              <a:t> </a:t>
            </a:r>
            <a:r>
              <a:rPr lang="en-US" sz="3000" dirty="0" err="1">
                <a:solidFill>
                  <a:srgbClr val="AED768"/>
                </a:solidFill>
                <a:latin typeface="Roboto" panose="02000000000000000000" pitchFamily="2" charset="0"/>
                <a:ea typeface="Roboto" panose="02000000000000000000" pitchFamily="2" charset="0"/>
              </a:rPr>
              <a:t>nội</a:t>
            </a:r>
            <a:r>
              <a:rPr lang="en-US" sz="3000" dirty="0">
                <a:solidFill>
                  <a:srgbClr val="AED768"/>
                </a:solidFill>
                <a:latin typeface="Roboto" panose="02000000000000000000" pitchFamily="2" charset="0"/>
                <a:ea typeface="Roboto" panose="02000000000000000000" pitchFamily="2" charset="0"/>
              </a:rPr>
              <a:t> dung </a:t>
            </a:r>
            <a:r>
              <a:rPr lang="en-US" sz="3000" dirty="0" err="1">
                <a:solidFill>
                  <a:srgbClr val="AED768"/>
                </a:solidFill>
                <a:latin typeface="Roboto" panose="02000000000000000000" pitchFamily="2" charset="0"/>
                <a:ea typeface="Roboto" panose="02000000000000000000" pitchFamily="2" charset="0"/>
              </a:rPr>
              <a:t>trọng</a:t>
            </a:r>
            <a:r>
              <a:rPr lang="en-US" sz="3000" dirty="0">
                <a:solidFill>
                  <a:srgbClr val="AED768"/>
                </a:solidFill>
                <a:latin typeface="Roboto" panose="02000000000000000000" pitchFamily="2" charset="0"/>
                <a:ea typeface="Roboto" panose="02000000000000000000" pitchFamily="2" charset="0"/>
              </a:rPr>
              <a:t> </a:t>
            </a:r>
            <a:r>
              <a:rPr lang="en-US" sz="3000" dirty="0" err="1">
                <a:solidFill>
                  <a:srgbClr val="AED768"/>
                </a:solidFill>
                <a:latin typeface="Roboto" panose="02000000000000000000" pitchFamily="2" charset="0"/>
                <a:ea typeface="Roboto" panose="02000000000000000000" pitchFamily="2" charset="0"/>
              </a:rPr>
              <a:t>tâm</a:t>
            </a:r>
            <a:endParaRPr lang="en-US" sz="3000" dirty="0">
              <a:solidFill>
                <a:srgbClr val="AED768"/>
              </a:solidFill>
              <a:latin typeface="Roboto" panose="02000000000000000000" pitchFamily="2" charset="0"/>
              <a:ea typeface="Roboto" panose="02000000000000000000" pitchFamily="2" charset="0"/>
            </a:endParaRPr>
          </a:p>
        </p:txBody>
      </p:sp>
      <p:sp>
        <p:nvSpPr>
          <p:cNvPr id="12" name="TextBox 12"/>
          <p:cNvSpPr txBox="1"/>
          <p:nvPr/>
        </p:nvSpPr>
        <p:spPr>
          <a:xfrm rot="-3685322">
            <a:off x="10581573" y="1935950"/>
            <a:ext cx="4506565" cy="1180465"/>
          </a:xfrm>
          <a:prstGeom prst="rect">
            <a:avLst/>
          </a:prstGeom>
        </p:spPr>
        <p:txBody>
          <a:bodyPr lIns="0" tIns="0" rIns="0" bIns="0" rtlCol="0" anchor="t">
            <a:spAutoFit/>
          </a:bodyPr>
          <a:lstStyle/>
          <a:p>
            <a:pPr algn="ctr">
              <a:lnSpc>
                <a:spcPts val="4759"/>
              </a:lnSpc>
            </a:pPr>
            <a:r>
              <a:rPr lang="en-US" sz="3000">
                <a:solidFill>
                  <a:srgbClr val="FBC5FF"/>
                </a:solidFill>
                <a:latin typeface="Roboto" panose="02000000000000000000" pitchFamily="2" charset="0"/>
                <a:ea typeface="Roboto" panose="02000000000000000000" pitchFamily="2" charset="0"/>
              </a:rPr>
              <a:t>Dự kiến, hình dung sắp xếp các bước</a:t>
            </a:r>
          </a:p>
        </p:txBody>
      </p:sp>
      <p:sp>
        <p:nvSpPr>
          <p:cNvPr id="13" name="TextBox 13"/>
          <p:cNvSpPr txBox="1"/>
          <p:nvPr/>
        </p:nvSpPr>
        <p:spPr>
          <a:xfrm rot="-1425484">
            <a:off x="12884392" y="3338919"/>
            <a:ext cx="4506565" cy="1180465"/>
          </a:xfrm>
          <a:prstGeom prst="rect">
            <a:avLst/>
          </a:prstGeom>
        </p:spPr>
        <p:txBody>
          <a:bodyPr lIns="0" tIns="0" rIns="0" bIns="0" rtlCol="0" anchor="t">
            <a:spAutoFit/>
          </a:bodyPr>
          <a:lstStyle/>
          <a:p>
            <a:pPr algn="ctr">
              <a:lnSpc>
                <a:spcPts val="4759"/>
              </a:lnSpc>
            </a:pPr>
            <a:r>
              <a:rPr lang="en-US" sz="3000">
                <a:solidFill>
                  <a:srgbClr val="FBC5FF"/>
                </a:solidFill>
                <a:latin typeface="Roboto" panose="02000000000000000000" pitchFamily="2" charset="0"/>
                <a:ea typeface="Roboto" panose="02000000000000000000" pitchFamily="2" charset="0"/>
              </a:rPr>
              <a:t>Thường trình bày dưới dạng bảng</a:t>
            </a:r>
          </a:p>
        </p:txBody>
      </p:sp>
      <p:sp>
        <p:nvSpPr>
          <p:cNvPr id="14" name="TextBox 14"/>
          <p:cNvSpPr txBox="1"/>
          <p:nvPr/>
        </p:nvSpPr>
        <p:spPr>
          <a:xfrm>
            <a:off x="1177936" y="276128"/>
            <a:ext cx="7177381" cy="583493"/>
          </a:xfrm>
          <a:prstGeom prst="rect">
            <a:avLst/>
          </a:prstGeom>
        </p:spPr>
        <p:txBody>
          <a:bodyPr lIns="0" tIns="0" rIns="0" bIns="0" rtlCol="0" anchor="t">
            <a:spAutoFit/>
          </a:bodyPr>
          <a:lstStyle/>
          <a:p>
            <a:pPr algn="ctr">
              <a:lnSpc>
                <a:spcPts val="4900"/>
              </a:lnSpc>
            </a:pPr>
            <a:r>
              <a:rPr lang="en-US" sz="3600" b="1" dirty="0">
                <a:solidFill>
                  <a:srgbClr val="FFEBEB"/>
                </a:solidFill>
                <a:latin typeface="#9Slide03 Roboto Condensed" panose="02000000000000000000" pitchFamily="2" charset="0"/>
                <a:ea typeface="#9Slide03 Roboto Condensed" panose="02000000000000000000" pitchFamily="2" charset="0"/>
              </a:rPr>
              <a:t>GỢI </a:t>
            </a:r>
            <a:r>
              <a:rPr lang="en-US" sz="3600" b="1" dirty="0" err="1">
                <a:solidFill>
                  <a:srgbClr val="FFEBEB"/>
                </a:solidFill>
                <a:latin typeface="#9Slide03 Roboto Condensed" panose="02000000000000000000" pitchFamily="2" charset="0"/>
                <a:ea typeface="#9Slide03 Roboto Condensed" panose="02000000000000000000" pitchFamily="2" charset="0"/>
              </a:rPr>
              <a:t>Ý</a:t>
            </a:r>
            <a:r>
              <a:rPr lang="en-US" sz="3600" b="1" dirty="0">
                <a:solidFill>
                  <a:srgbClr val="FFEBEB"/>
                </a:solidFill>
                <a:latin typeface="#9Slide03 Roboto Condensed" panose="02000000000000000000" pitchFamily="2" charset="0"/>
                <a:ea typeface="#9Slide03 Roboto Condensed" panose="02000000000000000000" pitchFamily="2" charset="0"/>
              </a:rPr>
              <a:t> THAM KHẢO</a:t>
            </a:r>
          </a:p>
        </p:txBody>
      </p:sp>
    </p:spTree>
    <p:extLst>
      <p:ext uri="{BB962C8B-B14F-4D97-AF65-F5344CB8AC3E}">
        <p14:creationId xmlns:p14="http://schemas.microsoft.com/office/powerpoint/2010/main" val="28744509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AE5D9"/>
        </a:solidFill>
        <a:effectLst/>
      </p:bgPr>
    </p:bg>
    <p:spTree>
      <p:nvGrpSpPr>
        <p:cNvPr id="1" name=""/>
        <p:cNvGrpSpPr/>
        <p:nvPr/>
      </p:nvGrpSpPr>
      <p:grpSpPr>
        <a:xfrm>
          <a:off x="0" y="0"/>
          <a:ext cx="0" cy="0"/>
          <a:chOff x="0" y="0"/>
          <a:chExt cx="0" cy="0"/>
        </a:xfrm>
      </p:grpSpPr>
      <p:grpSp>
        <p:nvGrpSpPr>
          <p:cNvPr id="3" name="Group 3"/>
          <p:cNvGrpSpPr/>
          <p:nvPr/>
        </p:nvGrpSpPr>
        <p:grpSpPr>
          <a:xfrm>
            <a:off x="6630526" y="1674363"/>
            <a:ext cx="6757777" cy="8760357"/>
            <a:chOff x="0" y="0"/>
            <a:chExt cx="9010369" cy="21305429"/>
          </a:xfrm>
        </p:grpSpPr>
        <p:grpSp>
          <p:nvGrpSpPr>
            <p:cNvPr id="4" name="Group 4"/>
            <p:cNvGrpSpPr/>
            <p:nvPr/>
          </p:nvGrpSpPr>
          <p:grpSpPr>
            <a:xfrm>
              <a:off x="0" y="0"/>
              <a:ext cx="9010369" cy="21305429"/>
              <a:chOff x="0" y="0"/>
              <a:chExt cx="3446221" cy="8148746"/>
            </a:xfrm>
          </p:grpSpPr>
          <p:sp>
            <p:nvSpPr>
              <p:cNvPr id="5" name="Freeform 5"/>
              <p:cNvSpPr/>
              <p:nvPr/>
            </p:nvSpPr>
            <p:spPr>
              <a:xfrm>
                <a:off x="0" y="0"/>
                <a:ext cx="3446221" cy="8148746"/>
              </a:xfrm>
              <a:custGeom>
                <a:avLst/>
                <a:gdLst/>
                <a:ahLst/>
                <a:cxnLst/>
                <a:rect l="l" t="t" r="r" b="b"/>
                <a:pathLst>
                  <a:path w="3446221" h="8148746">
                    <a:moveTo>
                      <a:pt x="0" y="0"/>
                    </a:moveTo>
                    <a:lnTo>
                      <a:pt x="3446221" y="0"/>
                    </a:lnTo>
                    <a:lnTo>
                      <a:pt x="3446221" y="8148746"/>
                    </a:lnTo>
                    <a:lnTo>
                      <a:pt x="0" y="8148746"/>
                    </a:lnTo>
                    <a:close/>
                  </a:path>
                </a:pathLst>
              </a:custGeom>
              <a:solidFill>
                <a:srgbClr val="063B2F"/>
              </a:solidFill>
            </p:spPr>
          </p:sp>
        </p:grpSp>
        <p:grpSp>
          <p:nvGrpSpPr>
            <p:cNvPr id="6" name="Group 6"/>
            <p:cNvGrpSpPr/>
            <p:nvPr/>
          </p:nvGrpSpPr>
          <p:grpSpPr>
            <a:xfrm>
              <a:off x="167761" y="216615"/>
              <a:ext cx="8674848" cy="20872199"/>
              <a:chOff x="0" y="0"/>
              <a:chExt cx="3317893" cy="7983047"/>
            </a:xfrm>
          </p:grpSpPr>
          <p:sp>
            <p:nvSpPr>
              <p:cNvPr id="7" name="Freeform 7"/>
              <p:cNvSpPr/>
              <p:nvPr/>
            </p:nvSpPr>
            <p:spPr>
              <a:xfrm>
                <a:off x="0" y="0"/>
                <a:ext cx="3317893" cy="7983047"/>
              </a:xfrm>
              <a:custGeom>
                <a:avLst/>
                <a:gdLst/>
                <a:ahLst/>
                <a:cxnLst/>
                <a:rect l="l" t="t" r="r" b="b"/>
                <a:pathLst>
                  <a:path w="3317893" h="7983047">
                    <a:moveTo>
                      <a:pt x="0" y="0"/>
                    </a:moveTo>
                    <a:lnTo>
                      <a:pt x="3317893" y="0"/>
                    </a:lnTo>
                    <a:lnTo>
                      <a:pt x="3317893" y="7983047"/>
                    </a:lnTo>
                    <a:lnTo>
                      <a:pt x="0" y="7983047"/>
                    </a:lnTo>
                    <a:close/>
                  </a:path>
                </a:pathLst>
              </a:custGeom>
              <a:solidFill>
                <a:srgbClr val="FDD3B1"/>
              </a:solidFill>
            </p:spPr>
          </p:sp>
        </p:grpSp>
      </p:grpSp>
      <p:sp>
        <p:nvSpPr>
          <p:cNvPr id="8" name="AutoShape 8"/>
          <p:cNvSpPr/>
          <p:nvPr/>
        </p:nvSpPr>
        <p:spPr>
          <a:xfrm>
            <a:off x="6858329" y="2478122"/>
            <a:ext cx="2906889" cy="14379"/>
          </a:xfrm>
          <a:prstGeom prst="line">
            <a:avLst/>
          </a:prstGeom>
          <a:ln w="314325" cap="rnd">
            <a:solidFill>
              <a:srgbClr val="063B2F"/>
            </a:solidFill>
            <a:prstDash val="solid"/>
            <a:headEnd type="none" w="sm" len="sm"/>
            <a:tailEnd type="none" w="sm" len="sm"/>
          </a:ln>
        </p:spPr>
      </p:sp>
      <p:sp>
        <p:nvSpPr>
          <p:cNvPr id="9" name="AutoShape 9"/>
          <p:cNvSpPr/>
          <p:nvPr/>
        </p:nvSpPr>
        <p:spPr>
          <a:xfrm rot="-15129">
            <a:off x="10132358" y="5136824"/>
            <a:ext cx="3033678" cy="13351"/>
          </a:xfrm>
          <a:prstGeom prst="line">
            <a:avLst/>
          </a:prstGeom>
          <a:ln w="314325" cap="rnd">
            <a:solidFill>
              <a:srgbClr val="063B2F"/>
            </a:solidFill>
            <a:prstDash val="solid"/>
            <a:headEnd type="none" w="sm" len="sm"/>
            <a:tailEnd type="none" w="sm" len="sm"/>
          </a:ln>
        </p:spPr>
      </p:sp>
      <p:sp>
        <p:nvSpPr>
          <p:cNvPr id="10" name="AutoShape 10"/>
          <p:cNvSpPr/>
          <p:nvPr/>
        </p:nvSpPr>
        <p:spPr>
          <a:xfrm rot="5400000">
            <a:off x="5856346" y="6253219"/>
            <a:ext cx="8184868" cy="0"/>
          </a:xfrm>
          <a:prstGeom prst="line">
            <a:avLst/>
          </a:prstGeom>
          <a:ln w="104775" cap="rnd">
            <a:solidFill>
              <a:srgbClr val="063B2F"/>
            </a:solidFill>
            <a:prstDash val="solid"/>
            <a:headEnd type="none" w="sm" len="sm"/>
            <a:tailEnd type="none" w="sm" len="sm"/>
          </a:ln>
        </p:spPr>
      </p:sp>
      <p:sp>
        <p:nvSpPr>
          <p:cNvPr id="11" name="AutoShape 11"/>
          <p:cNvSpPr/>
          <p:nvPr/>
        </p:nvSpPr>
        <p:spPr>
          <a:xfrm flipV="1">
            <a:off x="6858329" y="6658871"/>
            <a:ext cx="2906889" cy="26111"/>
          </a:xfrm>
          <a:prstGeom prst="line">
            <a:avLst/>
          </a:prstGeom>
          <a:ln w="314325" cap="rnd">
            <a:solidFill>
              <a:srgbClr val="063B2F"/>
            </a:solidFill>
            <a:prstDash val="solid"/>
            <a:headEnd type="none" w="sm" len="sm"/>
            <a:tailEnd type="none" w="sm" len="sm"/>
          </a:ln>
        </p:spPr>
      </p:sp>
      <p:grpSp>
        <p:nvGrpSpPr>
          <p:cNvPr id="12" name="Group 12"/>
          <p:cNvGrpSpPr/>
          <p:nvPr/>
        </p:nvGrpSpPr>
        <p:grpSpPr>
          <a:xfrm>
            <a:off x="7394332" y="297194"/>
            <a:ext cx="5230164" cy="1966827"/>
            <a:chOff x="0" y="0"/>
            <a:chExt cx="6973552" cy="2622436"/>
          </a:xfrm>
        </p:grpSpPr>
        <p:grpSp>
          <p:nvGrpSpPr>
            <p:cNvPr id="13" name="Group 13"/>
            <p:cNvGrpSpPr/>
            <p:nvPr/>
          </p:nvGrpSpPr>
          <p:grpSpPr>
            <a:xfrm>
              <a:off x="0" y="0"/>
              <a:ext cx="6973552" cy="2622436"/>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63B2F"/>
              </a:solidFill>
            </p:spPr>
          </p:sp>
        </p:grpSp>
        <p:grpSp>
          <p:nvGrpSpPr>
            <p:cNvPr id="15" name="Group 15"/>
            <p:cNvGrpSpPr/>
            <p:nvPr/>
          </p:nvGrpSpPr>
          <p:grpSpPr>
            <a:xfrm>
              <a:off x="71769" y="124399"/>
              <a:ext cx="6830014" cy="2373637"/>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3B1"/>
              </a:solidFill>
            </p:spPr>
          </p:sp>
        </p:grpSp>
        <p:grpSp>
          <p:nvGrpSpPr>
            <p:cNvPr id="17" name="Group 17"/>
            <p:cNvGrpSpPr/>
            <p:nvPr/>
          </p:nvGrpSpPr>
          <p:grpSpPr>
            <a:xfrm>
              <a:off x="138753" y="191384"/>
              <a:ext cx="6696046" cy="2239668"/>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63B2F"/>
              </a:solidFill>
            </p:spPr>
          </p:sp>
        </p:grpSp>
      </p:grpSp>
      <p:pic>
        <p:nvPicPr>
          <p:cNvPr id="19" name="Picture 19"/>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6858329" y="4424855"/>
            <a:ext cx="2799630" cy="1969921"/>
          </a:xfrm>
          <a:prstGeom prst="rect">
            <a:avLst/>
          </a:prstGeom>
        </p:spPr>
      </p:pic>
      <p:pic>
        <p:nvPicPr>
          <p:cNvPr id="20" name="Picture 20"/>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060456" y="7744658"/>
            <a:ext cx="2783527" cy="2599118"/>
          </a:xfrm>
          <a:prstGeom prst="rect">
            <a:avLst/>
          </a:prstGeom>
        </p:spPr>
      </p:pic>
      <p:pic>
        <p:nvPicPr>
          <p:cNvPr id="21" name="Picture 21"/>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10257100" y="2214331"/>
            <a:ext cx="3033707" cy="2811959"/>
          </a:xfrm>
          <a:prstGeom prst="rect">
            <a:avLst/>
          </a:prstGeom>
        </p:spPr>
      </p:pic>
      <p:pic>
        <p:nvPicPr>
          <p:cNvPr id="22" name="Picture 2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7243483" y="8081881"/>
            <a:ext cx="2029323" cy="2352839"/>
          </a:xfrm>
          <a:prstGeom prst="rect">
            <a:avLst/>
          </a:prstGeom>
        </p:spPr>
      </p:pic>
      <p:sp>
        <p:nvSpPr>
          <p:cNvPr id="23" name="TextBox 23"/>
          <p:cNvSpPr txBox="1"/>
          <p:nvPr/>
        </p:nvSpPr>
        <p:spPr>
          <a:xfrm>
            <a:off x="1227950" y="320841"/>
            <a:ext cx="7177381" cy="628377"/>
          </a:xfrm>
          <a:prstGeom prst="rect">
            <a:avLst/>
          </a:prstGeom>
        </p:spPr>
        <p:txBody>
          <a:bodyPr lIns="0" tIns="0" rIns="0" bIns="0" rtlCol="0" anchor="t">
            <a:spAutoFit/>
          </a:bodyPr>
          <a:lstStyle/>
          <a:p>
            <a:pPr algn="ctr">
              <a:lnSpc>
                <a:spcPts val="4900"/>
              </a:lnSpc>
            </a:pPr>
            <a:r>
              <a:rPr lang="en-US" sz="4400" dirty="0" err="1" smtClean="0">
                <a:solidFill>
                  <a:srgbClr val="728E63"/>
                </a:solidFill>
                <a:latin typeface="Times New Roman" panose="02020603050405020304" pitchFamily="18" charset="0"/>
                <a:ea typeface="#9Slide03 Roboto Condensed" panose="02000000000000000000" pitchFamily="2" charset="0"/>
                <a:cs typeface="Times New Roman" panose="02020603050405020304" pitchFamily="18" charset="0"/>
              </a:rPr>
              <a:t>GỢI</a:t>
            </a:r>
            <a:r>
              <a:rPr lang="en-US" sz="4400" dirty="0" smtClean="0">
                <a:solidFill>
                  <a:srgbClr val="728E63"/>
                </a:solidFill>
                <a:latin typeface="Times New Roman" panose="02020603050405020304" pitchFamily="18" charset="0"/>
                <a:ea typeface="#9Slide03 Roboto Condensed" panose="02000000000000000000" pitchFamily="2" charset="0"/>
                <a:cs typeface="Times New Roman" panose="02020603050405020304" pitchFamily="18" charset="0"/>
              </a:rPr>
              <a:t> Ý </a:t>
            </a:r>
            <a:r>
              <a:rPr lang="en-US" sz="4400" dirty="0" err="1" smtClean="0">
                <a:solidFill>
                  <a:srgbClr val="728E63"/>
                </a:solidFill>
                <a:latin typeface="Times New Roman" panose="02020603050405020304" pitchFamily="18" charset="0"/>
                <a:ea typeface="#9Slide03 Roboto Condensed" panose="02000000000000000000" pitchFamily="2" charset="0"/>
                <a:cs typeface="Times New Roman" panose="02020603050405020304" pitchFamily="18" charset="0"/>
              </a:rPr>
              <a:t>THAM</a:t>
            </a:r>
            <a:r>
              <a:rPr lang="en-US" sz="4400" dirty="0" smtClean="0">
                <a:solidFill>
                  <a:srgbClr val="728E63"/>
                </a:solidFill>
                <a:latin typeface="Times New Roman" panose="02020603050405020304" pitchFamily="18" charset="0"/>
                <a:ea typeface="#9Slide03 Roboto Condensed" panose="02000000000000000000" pitchFamily="2" charset="0"/>
                <a:cs typeface="Times New Roman" panose="02020603050405020304" pitchFamily="18" charset="0"/>
              </a:rPr>
              <a:t> </a:t>
            </a:r>
            <a:r>
              <a:rPr lang="en-US" sz="4400" dirty="0" err="1" smtClean="0">
                <a:solidFill>
                  <a:srgbClr val="728E63"/>
                </a:solidFill>
                <a:latin typeface="Times New Roman" panose="02020603050405020304" pitchFamily="18" charset="0"/>
                <a:ea typeface="#9Slide03 Roboto Condensed" panose="02000000000000000000" pitchFamily="2" charset="0"/>
                <a:cs typeface="Times New Roman" panose="02020603050405020304" pitchFamily="18" charset="0"/>
              </a:rPr>
              <a:t>KHẢO</a:t>
            </a:r>
            <a:endParaRPr lang="en-US" sz="4400" dirty="0">
              <a:solidFill>
                <a:srgbClr val="728E63"/>
              </a:solidFill>
              <a:latin typeface="Times New Roman" panose="02020603050405020304" pitchFamily="18" charset="0"/>
              <a:ea typeface="#9Slide03 Roboto Condensed" panose="02000000000000000000" pitchFamily="2" charset="0"/>
              <a:cs typeface="Times New Roman" panose="02020603050405020304" pitchFamily="18" charset="0"/>
            </a:endParaRPr>
          </a:p>
        </p:txBody>
      </p:sp>
      <p:sp>
        <p:nvSpPr>
          <p:cNvPr id="24" name="TextBox 24"/>
          <p:cNvSpPr txBox="1"/>
          <p:nvPr/>
        </p:nvSpPr>
        <p:spPr>
          <a:xfrm>
            <a:off x="7614371" y="957075"/>
            <a:ext cx="4749552" cy="580390"/>
          </a:xfrm>
          <a:prstGeom prst="rect">
            <a:avLst/>
          </a:prstGeom>
        </p:spPr>
        <p:txBody>
          <a:bodyPr lIns="0" tIns="0" rIns="0" bIns="0" rtlCol="0" anchor="t">
            <a:spAutoFit/>
          </a:bodyPr>
          <a:lstStyle/>
          <a:p>
            <a:pPr algn="ctr">
              <a:lnSpc>
                <a:spcPts val="4759"/>
              </a:lnSpc>
            </a:pPr>
            <a:r>
              <a:rPr lang="en-US" sz="3399">
                <a:solidFill>
                  <a:srgbClr val="F1E6B8"/>
                </a:solidFill>
                <a:latin typeface="Noto Sans Bold"/>
              </a:rPr>
              <a:t>THU THẬP THÔNG TIN</a:t>
            </a:r>
          </a:p>
        </p:txBody>
      </p:sp>
      <p:sp>
        <p:nvSpPr>
          <p:cNvPr id="25" name="TextBox 25"/>
          <p:cNvSpPr txBox="1"/>
          <p:nvPr/>
        </p:nvSpPr>
        <p:spPr>
          <a:xfrm>
            <a:off x="6817963" y="2273061"/>
            <a:ext cx="2922078" cy="406458"/>
          </a:xfrm>
          <a:prstGeom prst="rect">
            <a:avLst/>
          </a:prstGeom>
        </p:spPr>
        <p:txBody>
          <a:bodyPr wrap="square" lIns="0" tIns="0" rIns="0" bIns="0" rtlCol="0" anchor="t">
            <a:spAutoFit/>
          </a:bodyPr>
          <a:lstStyle/>
          <a:p>
            <a:pPr algn="ctr">
              <a:lnSpc>
                <a:spcPts val="3359"/>
              </a:lnSpc>
            </a:pPr>
            <a:r>
              <a:rPr lang="en-US" sz="2200" dirty="0" err="1">
                <a:solidFill>
                  <a:srgbClr val="F1E6B8"/>
                </a:solidFill>
                <a:latin typeface="Noto Sans Bold"/>
              </a:rPr>
              <a:t>Sưu</a:t>
            </a:r>
            <a:r>
              <a:rPr lang="en-US" sz="2200" dirty="0">
                <a:solidFill>
                  <a:srgbClr val="F1E6B8"/>
                </a:solidFill>
                <a:latin typeface="Noto Sans Bold"/>
              </a:rPr>
              <a:t> </a:t>
            </a:r>
            <a:r>
              <a:rPr lang="en-US" sz="2200" dirty="0" err="1">
                <a:solidFill>
                  <a:srgbClr val="F1E6B8"/>
                </a:solidFill>
                <a:latin typeface="Noto Sans Bold"/>
              </a:rPr>
              <a:t>tầm</a:t>
            </a:r>
            <a:r>
              <a:rPr lang="en-US" sz="2200" dirty="0">
                <a:solidFill>
                  <a:srgbClr val="F1E6B8"/>
                </a:solidFill>
                <a:latin typeface="Noto Sans Bold"/>
              </a:rPr>
              <a:t> </a:t>
            </a:r>
            <a:r>
              <a:rPr lang="en-US" sz="2200" dirty="0" err="1">
                <a:solidFill>
                  <a:srgbClr val="F1E6B8"/>
                </a:solidFill>
                <a:latin typeface="Noto Sans Bold"/>
              </a:rPr>
              <a:t>tài</a:t>
            </a:r>
            <a:r>
              <a:rPr lang="en-US" sz="2200" dirty="0">
                <a:solidFill>
                  <a:srgbClr val="F1E6B8"/>
                </a:solidFill>
                <a:latin typeface="Noto Sans Bold"/>
              </a:rPr>
              <a:t> </a:t>
            </a:r>
            <a:r>
              <a:rPr lang="en-US" sz="2200" dirty="0" err="1">
                <a:solidFill>
                  <a:srgbClr val="F1E6B8"/>
                </a:solidFill>
                <a:latin typeface="Noto Sans Bold"/>
              </a:rPr>
              <a:t>liệu</a:t>
            </a:r>
            <a:endParaRPr lang="en-US" sz="2200" dirty="0">
              <a:solidFill>
                <a:srgbClr val="F1E6B8"/>
              </a:solidFill>
              <a:latin typeface="Noto Sans Bold"/>
            </a:endParaRPr>
          </a:p>
        </p:txBody>
      </p:sp>
      <p:sp>
        <p:nvSpPr>
          <p:cNvPr id="26" name="TextBox 26"/>
          <p:cNvSpPr txBox="1"/>
          <p:nvPr/>
        </p:nvSpPr>
        <p:spPr>
          <a:xfrm>
            <a:off x="9759941" y="4901565"/>
            <a:ext cx="3878206" cy="406458"/>
          </a:xfrm>
          <a:prstGeom prst="rect">
            <a:avLst/>
          </a:prstGeom>
        </p:spPr>
        <p:txBody>
          <a:bodyPr wrap="square" lIns="0" tIns="0" rIns="0" bIns="0" rtlCol="0" anchor="t">
            <a:spAutoFit/>
          </a:bodyPr>
          <a:lstStyle/>
          <a:p>
            <a:pPr algn="ctr">
              <a:lnSpc>
                <a:spcPts val="3359"/>
              </a:lnSpc>
            </a:pPr>
            <a:r>
              <a:rPr lang="en-US" sz="2200" dirty="0" err="1">
                <a:solidFill>
                  <a:srgbClr val="F1E6B8"/>
                </a:solidFill>
                <a:latin typeface="Noto Sans Bold"/>
              </a:rPr>
              <a:t>Phỏng</a:t>
            </a:r>
            <a:r>
              <a:rPr lang="en-US" sz="2200" dirty="0">
                <a:solidFill>
                  <a:srgbClr val="F1E6B8"/>
                </a:solidFill>
                <a:latin typeface="Noto Sans Bold"/>
              </a:rPr>
              <a:t> </a:t>
            </a:r>
            <a:r>
              <a:rPr lang="en-US" sz="2200" dirty="0" err="1">
                <a:solidFill>
                  <a:srgbClr val="F1E6B8"/>
                </a:solidFill>
                <a:latin typeface="Noto Sans Bold"/>
              </a:rPr>
              <a:t>vấn</a:t>
            </a:r>
            <a:r>
              <a:rPr lang="en-US" sz="2200" dirty="0">
                <a:solidFill>
                  <a:srgbClr val="F1E6B8"/>
                </a:solidFill>
                <a:latin typeface="Noto Sans Bold"/>
              </a:rPr>
              <a:t>, </a:t>
            </a:r>
            <a:r>
              <a:rPr lang="en-US" sz="2200" dirty="0" err="1">
                <a:solidFill>
                  <a:srgbClr val="F1E6B8"/>
                </a:solidFill>
                <a:latin typeface="Noto Sans Bold"/>
              </a:rPr>
              <a:t>tham</a:t>
            </a:r>
            <a:r>
              <a:rPr lang="en-US" sz="2200" dirty="0">
                <a:solidFill>
                  <a:srgbClr val="F1E6B8"/>
                </a:solidFill>
                <a:latin typeface="Noto Sans Bold"/>
              </a:rPr>
              <a:t> </a:t>
            </a:r>
            <a:r>
              <a:rPr lang="en-US" sz="2200" dirty="0" err="1">
                <a:solidFill>
                  <a:srgbClr val="F1E6B8"/>
                </a:solidFill>
                <a:latin typeface="Noto Sans Bold"/>
              </a:rPr>
              <a:t>khảo</a:t>
            </a:r>
            <a:endParaRPr lang="en-US" sz="2200" dirty="0">
              <a:solidFill>
                <a:srgbClr val="F1E6B8"/>
              </a:solidFill>
              <a:latin typeface="Noto Sans Bold"/>
            </a:endParaRPr>
          </a:p>
        </p:txBody>
      </p:sp>
      <p:sp>
        <p:nvSpPr>
          <p:cNvPr id="27" name="TextBox 27"/>
          <p:cNvSpPr txBox="1"/>
          <p:nvPr/>
        </p:nvSpPr>
        <p:spPr>
          <a:xfrm>
            <a:off x="6400118" y="6445736"/>
            <a:ext cx="3878206" cy="406458"/>
          </a:xfrm>
          <a:prstGeom prst="rect">
            <a:avLst/>
          </a:prstGeom>
        </p:spPr>
        <p:txBody>
          <a:bodyPr wrap="square" lIns="0" tIns="0" rIns="0" bIns="0" rtlCol="0" anchor="t">
            <a:spAutoFit/>
          </a:bodyPr>
          <a:lstStyle/>
          <a:p>
            <a:pPr algn="ctr">
              <a:lnSpc>
                <a:spcPts val="3359"/>
              </a:lnSpc>
            </a:pPr>
            <a:r>
              <a:rPr lang="en-US" sz="2200" dirty="0" err="1">
                <a:solidFill>
                  <a:srgbClr val="F1E6B8"/>
                </a:solidFill>
                <a:latin typeface="Noto Sans Bold"/>
              </a:rPr>
              <a:t>Tìm</a:t>
            </a:r>
            <a:r>
              <a:rPr lang="en-US" sz="2200" dirty="0">
                <a:solidFill>
                  <a:srgbClr val="F1E6B8"/>
                </a:solidFill>
                <a:latin typeface="Noto Sans Bold"/>
              </a:rPr>
              <a:t> </a:t>
            </a:r>
            <a:r>
              <a:rPr lang="en-US" sz="2200" dirty="0" err="1">
                <a:solidFill>
                  <a:srgbClr val="F1E6B8"/>
                </a:solidFill>
                <a:latin typeface="Noto Sans Bold"/>
              </a:rPr>
              <a:t>hiểu</a:t>
            </a:r>
            <a:r>
              <a:rPr lang="en-US" sz="2200" dirty="0">
                <a:solidFill>
                  <a:srgbClr val="F1E6B8"/>
                </a:solidFill>
                <a:latin typeface="Noto Sans Bold"/>
              </a:rPr>
              <a:t>, </a:t>
            </a:r>
            <a:r>
              <a:rPr lang="en-US" sz="2200" dirty="0" err="1">
                <a:solidFill>
                  <a:srgbClr val="F1E6B8"/>
                </a:solidFill>
                <a:latin typeface="Noto Sans Bold"/>
              </a:rPr>
              <a:t>trải</a:t>
            </a:r>
            <a:r>
              <a:rPr lang="en-US" sz="2200" dirty="0">
                <a:solidFill>
                  <a:srgbClr val="F1E6B8"/>
                </a:solidFill>
                <a:latin typeface="Noto Sans Bold"/>
              </a:rPr>
              <a:t> </a:t>
            </a:r>
            <a:r>
              <a:rPr lang="en-US" sz="2200" dirty="0" err="1">
                <a:solidFill>
                  <a:srgbClr val="F1E6B8"/>
                </a:solidFill>
                <a:latin typeface="Noto Sans Bold"/>
              </a:rPr>
              <a:t>nghiệm</a:t>
            </a:r>
            <a:endParaRPr lang="en-US" sz="2200" dirty="0">
              <a:solidFill>
                <a:srgbClr val="F1E6B8"/>
              </a:solidFill>
              <a:latin typeface="Noto Sans Bold"/>
            </a:endParaRPr>
          </a:p>
        </p:txBody>
      </p:sp>
      <p:sp>
        <p:nvSpPr>
          <p:cNvPr id="28" name="TextBox 28"/>
          <p:cNvSpPr txBox="1"/>
          <p:nvPr/>
        </p:nvSpPr>
        <p:spPr>
          <a:xfrm>
            <a:off x="6828231" y="2863390"/>
            <a:ext cx="3008874" cy="1532890"/>
          </a:xfrm>
          <a:prstGeom prst="rect">
            <a:avLst/>
          </a:prstGeom>
        </p:spPr>
        <p:txBody>
          <a:bodyPr lIns="0" tIns="0" rIns="0" bIns="0" rtlCol="0" anchor="t">
            <a:spAutoFit/>
          </a:bodyPr>
          <a:lstStyle/>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Nguồn</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sưu</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tầm</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sách</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báo</a:t>
            </a:r>
            <a:r>
              <a:rPr lang="en-US" sz="2199" dirty="0">
                <a:solidFill>
                  <a:srgbClr val="000000"/>
                </a:solidFill>
                <a:latin typeface="Roboto" panose="02000000000000000000" pitchFamily="2" charset="0"/>
                <a:ea typeface="Roboto" panose="02000000000000000000" pitchFamily="2" charset="0"/>
              </a:rPr>
              <a:t>, internet,...</a:t>
            </a:r>
          </a:p>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Trích</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dẫn</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đúng</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quy</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định</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ghi</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rõ</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nguồn</a:t>
            </a:r>
            <a:r>
              <a:rPr lang="en-US" sz="2199" dirty="0">
                <a:solidFill>
                  <a:srgbClr val="000000"/>
                </a:solidFill>
                <a:latin typeface="Roboto" panose="02000000000000000000" pitchFamily="2" charset="0"/>
                <a:ea typeface="Roboto" panose="02000000000000000000" pitchFamily="2" charset="0"/>
              </a:rPr>
              <a:t>.</a:t>
            </a:r>
          </a:p>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Ghi</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chép</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nhanh</a:t>
            </a:r>
            <a:endParaRPr lang="en-US" sz="2199" dirty="0">
              <a:solidFill>
                <a:srgbClr val="000000"/>
              </a:solidFill>
              <a:latin typeface="Roboto" panose="02000000000000000000" pitchFamily="2" charset="0"/>
              <a:ea typeface="Roboto" panose="02000000000000000000" pitchFamily="2" charset="0"/>
            </a:endParaRPr>
          </a:p>
        </p:txBody>
      </p:sp>
      <p:sp>
        <p:nvSpPr>
          <p:cNvPr id="29" name="TextBox 29"/>
          <p:cNvSpPr txBox="1"/>
          <p:nvPr/>
        </p:nvSpPr>
        <p:spPr>
          <a:xfrm>
            <a:off x="10080600" y="5348373"/>
            <a:ext cx="3093151" cy="2462213"/>
          </a:xfrm>
          <a:prstGeom prst="rect">
            <a:avLst/>
          </a:prstGeom>
        </p:spPr>
        <p:txBody>
          <a:bodyPr wrap="square" lIns="0" tIns="0" rIns="0" bIns="0" rtlCol="0" anchor="t">
            <a:spAutoFit/>
          </a:bodyPr>
          <a:lstStyle/>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Chuyên</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gia</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nghệ</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nhân</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nhà</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nghiên</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cứu</a:t>
            </a:r>
            <a:r>
              <a:rPr lang="en-US" sz="2199" dirty="0">
                <a:solidFill>
                  <a:srgbClr val="000000"/>
                </a:solidFill>
                <a:latin typeface="Roboto" panose="02000000000000000000" pitchFamily="2" charset="0"/>
                <a:ea typeface="Roboto" panose="02000000000000000000" pitchFamily="2" charset="0"/>
              </a:rPr>
              <a:t>,...</a:t>
            </a:r>
          </a:p>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Phỏng</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vấn</a:t>
            </a:r>
            <a:r>
              <a:rPr lang="en-US" sz="2199" dirty="0">
                <a:solidFill>
                  <a:srgbClr val="000000"/>
                </a:solidFill>
                <a:latin typeface="Roboto" panose="02000000000000000000" pitchFamily="2" charset="0"/>
                <a:ea typeface="Roboto" panose="02000000000000000000" pitchFamily="2" charset="0"/>
              </a:rPr>
              <a:t>:</a:t>
            </a:r>
          </a:p>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Mục</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đích</a:t>
            </a:r>
            <a:endParaRPr lang="en-US" sz="2199" dirty="0">
              <a:solidFill>
                <a:srgbClr val="000000"/>
              </a:solidFill>
              <a:latin typeface="Roboto" panose="02000000000000000000" pitchFamily="2" charset="0"/>
              <a:ea typeface="Roboto" panose="02000000000000000000" pitchFamily="2" charset="0"/>
            </a:endParaRPr>
          </a:p>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Đối</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tượng</a:t>
            </a:r>
            <a:endParaRPr lang="en-US" sz="2199" dirty="0">
              <a:solidFill>
                <a:srgbClr val="000000"/>
              </a:solidFill>
              <a:latin typeface="Roboto" panose="02000000000000000000" pitchFamily="2" charset="0"/>
              <a:ea typeface="Roboto" panose="02000000000000000000" pitchFamily="2" charset="0"/>
            </a:endParaRPr>
          </a:p>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Nội</a:t>
            </a:r>
            <a:r>
              <a:rPr lang="en-US" sz="2199" dirty="0">
                <a:solidFill>
                  <a:srgbClr val="000000"/>
                </a:solidFill>
                <a:latin typeface="Roboto" panose="02000000000000000000" pitchFamily="2" charset="0"/>
                <a:ea typeface="Roboto" panose="02000000000000000000" pitchFamily="2" charset="0"/>
              </a:rPr>
              <a:t> dung</a:t>
            </a:r>
          </a:p>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Hình</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thức</a:t>
            </a:r>
            <a:endParaRPr lang="en-US" sz="2199" dirty="0">
              <a:solidFill>
                <a:srgbClr val="000000"/>
              </a:solidFill>
              <a:latin typeface="Roboto" panose="02000000000000000000" pitchFamily="2" charset="0"/>
              <a:ea typeface="Roboto" panose="02000000000000000000" pitchFamily="2" charset="0"/>
            </a:endParaRPr>
          </a:p>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Tương</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tác</a:t>
            </a:r>
            <a:endParaRPr lang="en-US" sz="2199" dirty="0">
              <a:solidFill>
                <a:srgbClr val="000000"/>
              </a:solidFill>
              <a:latin typeface="Roboto" panose="02000000000000000000" pitchFamily="2" charset="0"/>
              <a:ea typeface="Roboto" panose="02000000000000000000" pitchFamily="2" charset="0"/>
            </a:endParaRPr>
          </a:p>
        </p:txBody>
      </p:sp>
      <p:sp>
        <p:nvSpPr>
          <p:cNvPr id="30" name="TextBox 30"/>
          <p:cNvSpPr txBox="1"/>
          <p:nvPr/>
        </p:nvSpPr>
        <p:spPr>
          <a:xfrm>
            <a:off x="6805605" y="7044141"/>
            <a:ext cx="2905078" cy="1532890"/>
          </a:xfrm>
          <a:prstGeom prst="rect">
            <a:avLst/>
          </a:prstGeom>
        </p:spPr>
        <p:txBody>
          <a:bodyPr lIns="0" tIns="0" rIns="0" bIns="0" rtlCol="0" anchor="t">
            <a:spAutoFit/>
          </a:bodyPr>
          <a:lstStyle/>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Trải</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nghiệm</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lễ</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hội</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văn</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hoá</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hát</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ru</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nghe</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kể</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chuyện</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cổ</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tích</a:t>
            </a:r>
            <a:r>
              <a:rPr lang="en-US" sz="2199" dirty="0">
                <a:solidFill>
                  <a:srgbClr val="000000"/>
                </a:solidFill>
                <a:latin typeface="Roboto" panose="02000000000000000000" pitchFamily="2" charset="0"/>
                <a:ea typeface="Roboto" panose="02000000000000000000" pitchFamily="2" charset="0"/>
              </a:rPr>
              <a:t>.</a:t>
            </a:r>
          </a:p>
          <a:p>
            <a:pPr algn="just">
              <a:lnSpc>
                <a:spcPts val="2419"/>
              </a:lnSpc>
            </a:pP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Ghi</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lại</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suy</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nghĩ</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cảm</a:t>
            </a:r>
            <a:r>
              <a:rPr lang="en-US" sz="2199" dirty="0">
                <a:solidFill>
                  <a:srgbClr val="000000"/>
                </a:solidFill>
                <a:latin typeface="Roboto" panose="02000000000000000000" pitchFamily="2" charset="0"/>
                <a:ea typeface="Roboto" panose="02000000000000000000" pitchFamily="2" charset="0"/>
              </a:rPr>
              <a:t> </a:t>
            </a:r>
            <a:r>
              <a:rPr lang="en-US" sz="2199" dirty="0" err="1">
                <a:solidFill>
                  <a:srgbClr val="000000"/>
                </a:solidFill>
                <a:latin typeface="Roboto" panose="02000000000000000000" pitchFamily="2" charset="0"/>
                <a:ea typeface="Roboto" panose="02000000000000000000" pitchFamily="2" charset="0"/>
              </a:rPr>
              <a:t>xúc</a:t>
            </a:r>
            <a:r>
              <a:rPr lang="en-US" sz="2199" dirty="0">
                <a:solidFill>
                  <a:srgbClr val="000000"/>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2600848708"/>
      </p:ext>
    </p:extLst>
  </p:cSld>
  <p:clrMapOvr>
    <a:masterClrMapping/>
  </p:clrMapOvr>
  <p:transition spd="slow">
    <p:wipe/>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CA87C"/>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028700" y="259809"/>
            <a:ext cx="9086961" cy="8553102"/>
          </a:xfrm>
          <a:prstGeom prst="rect">
            <a:avLst/>
          </a:prstGeom>
        </p:spPr>
      </p:pic>
      <p:sp>
        <p:nvSpPr>
          <p:cNvPr id="8" name="TextBox 8"/>
          <p:cNvSpPr txBox="1"/>
          <p:nvPr/>
        </p:nvSpPr>
        <p:spPr>
          <a:xfrm>
            <a:off x="3034627" y="3217197"/>
            <a:ext cx="2537553" cy="3208783"/>
          </a:xfrm>
          <a:prstGeom prst="rect">
            <a:avLst/>
          </a:prstGeom>
        </p:spPr>
        <p:txBody>
          <a:bodyPr lIns="0" tIns="0" rIns="0" bIns="0" rtlCol="0" anchor="t">
            <a:spAutoFit/>
          </a:bodyPr>
          <a:lstStyle/>
          <a:p>
            <a:pPr algn="ctr">
              <a:lnSpc>
                <a:spcPts val="4944"/>
              </a:lnSpc>
            </a:pPr>
            <a:r>
              <a:rPr lang="en-US" sz="4800">
                <a:solidFill>
                  <a:srgbClr val="FFEBEB"/>
                </a:solidFill>
                <a:latin typeface="#9Slide03 Ample 2"/>
              </a:rPr>
              <a:t>XỬ LÍ, TỔNG HỢP THÔNG TIN</a:t>
            </a:r>
          </a:p>
        </p:txBody>
      </p:sp>
      <p:sp>
        <p:nvSpPr>
          <p:cNvPr id="9" name="TextBox 9"/>
          <p:cNvSpPr txBox="1"/>
          <p:nvPr/>
        </p:nvSpPr>
        <p:spPr>
          <a:xfrm>
            <a:off x="9859886" y="407064"/>
            <a:ext cx="5789307" cy="583493"/>
          </a:xfrm>
          <a:prstGeom prst="rect">
            <a:avLst/>
          </a:prstGeom>
        </p:spPr>
        <p:txBody>
          <a:bodyPr wrap="square" lIns="0" tIns="0" rIns="0" bIns="0" rtlCol="0" anchor="t">
            <a:spAutoFit/>
          </a:bodyPr>
          <a:lstStyle/>
          <a:p>
            <a:pPr marL="377826" lvl="1" algn="ctr">
              <a:lnSpc>
                <a:spcPts val="4900"/>
              </a:lnSpc>
            </a:pPr>
            <a:r>
              <a:rPr lang="en-US" sz="3500" dirty="0">
                <a:solidFill>
                  <a:srgbClr val="000000"/>
                </a:solidFill>
                <a:latin typeface="Roboto" panose="02000000000000000000" pitchFamily="2" charset="0"/>
                <a:ea typeface="Roboto" panose="02000000000000000000" pitchFamily="2" charset="0"/>
              </a:rPr>
              <a:t>1. </a:t>
            </a:r>
            <a:r>
              <a:rPr lang="en-US" sz="3500" dirty="0" err="1">
                <a:solidFill>
                  <a:srgbClr val="000000"/>
                </a:solidFill>
                <a:latin typeface="Roboto" panose="02000000000000000000" pitchFamily="2" charset="0"/>
                <a:ea typeface="Roboto" panose="02000000000000000000" pitchFamily="2" charset="0"/>
              </a:rPr>
              <a:t>Ghi</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chú</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bên</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lề</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tài</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liệu</a:t>
            </a:r>
            <a:endParaRPr lang="en-US" sz="3500" dirty="0">
              <a:solidFill>
                <a:srgbClr val="000000"/>
              </a:solidFill>
              <a:latin typeface="Roboto" panose="02000000000000000000" pitchFamily="2" charset="0"/>
              <a:ea typeface="Roboto" panose="02000000000000000000" pitchFamily="2" charset="0"/>
            </a:endParaRPr>
          </a:p>
        </p:txBody>
      </p:sp>
      <p:sp>
        <p:nvSpPr>
          <p:cNvPr id="10" name="TextBox 10"/>
          <p:cNvSpPr txBox="1"/>
          <p:nvPr/>
        </p:nvSpPr>
        <p:spPr>
          <a:xfrm>
            <a:off x="9877032" y="2553999"/>
            <a:ext cx="5964976" cy="583493"/>
          </a:xfrm>
          <a:prstGeom prst="rect">
            <a:avLst/>
          </a:prstGeom>
        </p:spPr>
        <p:txBody>
          <a:bodyPr wrap="square" lIns="0" tIns="0" rIns="0" bIns="0" rtlCol="0" anchor="t">
            <a:spAutoFit/>
          </a:bodyPr>
          <a:lstStyle/>
          <a:p>
            <a:pPr algn="ctr">
              <a:lnSpc>
                <a:spcPts val="4900"/>
              </a:lnSpc>
            </a:pPr>
            <a:r>
              <a:rPr lang="en-US" sz="3500" dirty="0">
                <a:solidFill>
                  <a:srgbClr val="000000"/>
                </a:solidFill>
                <a:latin typeface="Roboto" panose="02000000000000000000" pitchFamily="2" charset="0"/>
                <a:ea typeface="Roboto" panose="02000000000000000000" pitchFamily="2" charset="0"/>
              </a:rPr>
              <a:t>2. </a:t>
            </a:r>
            <a:r>
              <a:rPr lang="en-US" sz="3500" dirty="0" err="1">
                <a:solidFill>
                  <a:srgbClr val="000000"/>
                </a:solidFill>
                <a:latin typeface="Roboto" panose="02000000000000000000" pitchFamily="2" charset="0"/>
                <a:ea typeface="Roboto" panose="02000000000000000000" pitchFamily="2" charset="0"/>
              </a:rPr>
              <a:t>Sử</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dụng</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sơ</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đồ</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tư</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duy</a:t>
            </a:r>
            <a:endParaRPr lang="en-US" sz="3500" dirty="0">
              <a:solidFill>
                <a:srgbClr val="000000"/>
              </a:solidFill>
              <a:latin typeface="Roboto" panose="02000000000000000000" pitchFamily="2" charset="0"/>
              <a:ea typeface="Roboto" panose="02000000000000000000" pitchFamily="2" charset="0"/>
            </a:endParaRPr>
          </a:p>
        </p:txBody>
      </p:sp>
      <p:sp>
        <p:nvSpPr>
          <p:cNvPr id="11" name="TextBox 11"/>
          <p:cNvSpPr txBox="1"/>
          <p:nvPr/>
        </p:nvSpPr>
        <p:spPr>
          <a:xfrm>
            <a:off x="10380618" y="5402232"/>
            <a:ext cx="7373982" cy="583493"/>
          </a:xfrm>
          <a:prstGeom prst="rect">
            <a:avLst/>
          </a:prstGeom>
        </p:spPr>
        <p:txBody>
          <a:bodyPr wrap="square" lIns="0" tIns="0" rIns="0" bIns="0" rtlCol="0" anchor="t">
            <a:spAutoFit/>
          </a:bodyPr>
          <a:lstStyle/>
          <a:p>
            <a:pPr algn="ctr">
              <a:lnSpc>
                <a:spcPts val="4900"/>
              </a:lnSpc>
            </a:pPr>
            <a:r>
              <a:rPr lang="en-US" sz="3500" dirty="0">
                <a:solidFill>
                  <a:srgbClr val="000000"/>
                </a:solidFill>
                <a:latin typeface="Roboto" panose="02000000000000000000" pitchFamily="2" charset="0"/>
                <a:ea typeface="Roboto" panose="02000000000000000000" pitchFamily="2" charset="0"/>
              </a:rPr>
              <a:t>3. </a:t>
            </a:r>
            <a:r>
              <a:rPr lang="en-US" sz="3500" dirty="0" err="1">
                <a:solidFill>
                  <a:srgbClr val="000000"/>
                </a:solidFill>
                <a:latin typeface="Roboto" panose="02000000000000000000" pitchFamily="2" charset="0"/>
                <a:ea typeface="Roboto" panose="02000000000000000000" pitchFamily="2" charset="0"/>
              </a:rPr>
              <a:t>Phương</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pháp</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ghi</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chú</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của</a:t>
            </a:r>
            <a:r>
              <a:rPr lang="en-US" sz="3500" dirty="0">
                <a:solidFill>
                  <a:srgbClr val="000000"/>
                </a:solidFill>
                <a:latin typeface="Roboto" panose="02000000000000000000" pitchFamily="2" charset="0"/>
                <a:ea typeface="Roboto" panose="02000000000000000000" pitchFamily="2" charset="0"/>
              </a:rPr>
              <a:t> Cornell</a:t>
            </a:r>
          </a:p>
        </p:txBody>
      </p:sp>
      <p:sp>
        <p:nvSpPr>
          <p:cNvPr id="12" name="TextBox 12"/>
          <p:cNvSpPr txBox="1"/>
          <p:nvPr/>
        </p:nvSpPr>
        <p:spPr>
          <a:xfrm>
            <a:off x="9467237" y="7996574"/>
            <a:ext cx="5926182" cy="583493"/>
          </a:xfrm>
          <a:prstGeom prst="rect">
            <a:avLst/>
          </a:prstGeom>
        </p:spPr>
        <p:txBody>
          <a:bodyPr wrap="square" lIns="0" tIns="0" rIns="0" bIns="0" rtlCol="0" anchor="t">
            <a:spAutoFit/>
          </a:bodyPr>
          <a:lstStyle/>
          <a:p>
            <a:pPr algn="ctr">
              <a:lnSpc>
                <a:spcPts val="4900"/>
              </a:lnSpc>
            </a:pPr>
            <a:r>
              <a:rPr lang="en-US" sz="3500" dirty="0">
                <a:solidFill>
                  <a:srgbClr val="000000"/>
                </a:solidFill>
                <a:latin typeface="Roboto" panose="02000000000000000000" pitchFamily="2" charset="0"/>
                <a:ea typeface="Roboto" panose="02000000000000000000" pitchFamily="2" charset="0"/>
              </a:rPr>
              <a:t>4. </a:t>
            </a:r>
            <a:r>
              <a:rPr lang="en-US" sz="3500" dirty="0" err="1">
                <a:solidFill>
                  <a:srgbClr val="000000"/>
                </a:solidFill>
                <a:latin typeface="Roboto" panose="02000000000000000000" pitchFamily="2" charset="0"/>
                <a:ea typeface="Roboto" panose="02000000000000000000" pitchFamily="2" charset="0"/>
              </a:rPr>
              <a:t>Lập</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hồ</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sơ</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tài</a:t>
            </a:r>
            <a:r>
              <a:rPr lang="en-US" sz="3500" dirty="0">
                <a:solidFill>
                  <a:srgbClr val="000000"/>
                </a:solidFill>
                <a:latin typeface="Roboto" panose="02000000000000000000" pitchFamily="2" charset="0"/>
                <a:ea typeface="Roboto" panose="02000000000000000000" pitchFamily="2" charset="0"/>
              </a:rPr>
              <a:t> </a:t>
            </a:r>
            <a:r>
              <a:rPr lang="en-US" sz="3500" dirty="0" err="1">
                <a:solidFill>
                  <a:srgbClr val="000000"/>
                </a:solidFill>
                <a:latin typeface="Roboto" panose="02000000000000000000" pitchFamily="2" charset="0"/>
                <a:ea typeface="Roboto" panose="02000000000000000000" pitchFamily="2" charset="0"/>
              </a:rPr>
              <a:t>liệu</a:t>
            </a:r>
            <a:endParaRPr lang="en-US" sz="3500" dirty="0">
              <a:solidFill>
                <a:srgbClr val="000000"/>
              </a:solidFill>
              <a:latin typeface="Roboto" panose="02000000000000000000" pitchFamily="2" charset="0"/>
              <a:ea typeface="Roboto" panose="02000000000000000000" pitchFamily="2" charset="0"/>
            </a:endParaRPr>
          </a:p>
        </p:txBody>
      </p:sp>
      <p:sp>
        <p:nvSpPr>
          <p:cNvPr id="13" name="TextBox 13"/>
          <p:cNvSpPr txBox="1"/>
          <p:nvPr/>
        </p:nvSpPr>
        <p:spPr>
          <a:xfrm>
            <a:off x="11035666" y="904875"/>
            <a:ext cx="5964976" cy="1436291"/>
          </a:xfrm>
          <a:prstGeom prst="rect">
            <a:avLst/>
          </a:prstGeom>
        </p:spPr>
        <p:txBody>
          <a:bodyPr lIns="0" tIns="0" rIns="0" bIns="0" rtlCol="0" anchor="t">
            <a:spAutoFit/>
          </a:bodyPr>
          <a:lstStyle/>
          <a:p>
            <a:pPr algn="just">
              <a:lnSpc>
                <a:spcPts val="4200"/>
              </a:lnSpc>
            </a:pP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Ghi</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lại</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những</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thông</a:t>
            </a:r>
            <a:r>
              <a:rPr lang="en-US" sz="2800" dirty="0">
                <a:solidFill>
                  <a:srgbClr val="FFFFFF"/>
                </a:solidFill>
                <a:latin typeface="Roboto" panose="02000000000000000000" pitchFamily="2" charset="0"/>
                <a:ea typeface="Roboto" panose="02000000000000000000" pitchFamily="2" charset="0"/>
              </a:rPr>
              <a:t> tin </a:t>
            </a:r>
            <a:r>
              <a:rPr lang="en-US" sz="2800" dirty="0" err="1">
                <a:solidFill>
                  <a:srgbClr val="FFFFFF"/>
                </a:solidFill>
                <a:latin typeface="Roboto" panose="02000000000000000000" pitchFamily="2" charset="0"/>
                <a:ea typeface="Roboto" panose="02000000000000000000" pitchFamily="2" charset="0"/>
              </a:rPr>
              <a:t>cần</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thiết</a:t>
            </a:r>
            <a:endParaRPr lang="en-US" sz="2800" dirty="0">
              <a:solidFill>
                <a:srgbClr val="FFFFFF"/>
              </a:solidFill>
              <a:latin typeface="Roboto" panose="02000000000000000000" pitchFamily="2" charset="0"/>
              <a:ea typeface="Roboto" panose="02000000000000000000" pitchFamily="2" charset="0"/>
            </a:endParaRPr>
          </a:p>
          <a:p>
            <a:pPr algn="just">
              <a:lnSpc>
                <a:spcPts val="3450"/>
              </a:lnSpc>
            </a:pP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Tác</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dụng</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tóm</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lược</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nhấn</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mạnh</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kích</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thích</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trí</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não</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ghi</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nhớ</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thông</a:t>
            </a:r>
            <a:r>
              <a:rPr lang="en-US" sz="2800" dirty="0">
                <a:solidFill>
                  <a:srgbClr val="FFFFFF"/>
                </a:solidFill>
                <a:latin typeface="Roboto" panose="02000000000000000000" pitchFamily="2" charset="0"/>
                <a:ea typeface="Roboto" panose="02000000000000000000" pitchFamily="2" charset="0"/>
              </a:rPr>
              <a:t> tin.</a:t>
            </a:r>
          </a:p>
        </p:txBody>
      </p:sp>
      <p:sp>
        <p:nvSpPr>
          <p:cNvPr id="14" name="TextBox 14"/>
          <p:cNvSpPr txBox="1"/>
          <p:nvPr/>
        </p:nvSpPr>
        <p:spPr>
          <a:xfrm>
            <a:off x="11035666" y="3255297"/>
            <a:ext cx="5964976" cy="2213610"/>
          </a:xfrm>
          <a:prstGeom prst="rect">
            <a:avLst/>
          </a:prstGeom>
        </p:spPr>
        <p:txBody>
          <a:bodyPr lIns="0" tIns="0" rIns="0" bIns="0" rtlCol="0" anchor="t">
            <a:spAutoFit/>
          </a:bodyPr>
          <a:lstStyle/>
          <a:p>
            <a:pPr algn="just">
              <a:lnSpc>
                <a:spcPts val="3419"/>
              </a:lnSpc>
            </a:pP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Ghi</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nhớ</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tốt</a:t>
            </a:r>
            <a:endParaRPr lang="en-US" sz="2800" dirty="0">
              <a:solidFill>
                <a:srgbClr val="FFFFFF"/>
              </a:solidFill>
              <a:latin typeface="Roboto" panose="02000000000000000000" pitchFamily="2" charset="0"/>
              <a:ea typeface="Roboto" panose="02000000000000000000" pitchFamily="2" charset="0"/>
            </a:endParaRPr>
          </a:p>
          <a:p>
            <a:pPr algn="just">
              <a:lnSpc>
                <a:spcPts val="3419"/>
              </a:lnSpc>
            </a:pP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Sáng</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tạo</a:t>
            </a:r>
            <a:endParaRPr lang="en-US" sz="2800" dirty="0">
              <a:solidFill>
                <a:srgbClr val="FFFFFF"/>
              </a:solidFill>
              <a:latin typeface="Roboto" panose="02000000000000000000" pitchFamily="2" charset="0"/>
              <a:ea typeface="Roboto" panose="02000000000000000000" pitchFamily="2" charset="0"/>
            </a:endParaRPr>
          </a:p>
          <a:p>
            <a:pPr algn="just">
              <a:lnSpc>
                <a:spcPts val="3419"/>
              </a:lnSpc>
            </a:pP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Nâng</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cao</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tư</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duy</a:t>
            </a:r>
            <a:endParaRPr lang="en-US" sz="2800" dirty="0">
              <a:solidFill>
                <a:srgbClr val="FFFFFF"/>
              </a:solidFill>
              <a:latin typeface="Roboto" panose="02000000000000000000" pitchFamily="2" charset="0"/>
              <a:ea typeface="Roboto" panose="02000000000000000000" pitchFamily="2" charset="0"/>
            </a:endParaRPr>
          </a:p>
          <a:p>
            <a:pPr algn="just">
              <a:lnSpc>
                <a:spcPts val="3419"/>
              </a:lnSpc>
            </a:pP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Đưa</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ra</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giải</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pháp</a:t>
            </a:r>
            <a:endParaRPr lang="en-US" sz="2800" dirty="0">
              <a:solidFill>
                <a:srgbClr val="FFFFFF"/>
              </a:solidFill>
              <a:latin typeface="Roboto" panose="02000000000000000000" pitchFamily="2" charset="0"/>
              <a:ea typeface="Roboto" panose="02000000000000000000" pitchFamily="2" charset="0"/>
            </a:endParaRPr>
          </a:p>
          <a:p>
            <a:pPr algn="just">
              <a:lnSpc>
                <a:spcPts val="3419"/>
              </a:lnSpc>
            </a:pP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Thấy</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được</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bức</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tranh</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tổng</a:t>
            </a:r>
            <a:r>
              <a:rPr lang="en-US" sz="2800" dirty="0">
                <a:solidFill>
                  <a:srgbClr val="FFFFFF"/>
                </a:solidFill>
                <a:latin typeface="Roboto" panose="02000000000000000000" pitchFamily="2" charset="0"/>
                <a:ea typeface="Roboto" panose="02000000000000000000" pitchFamily="2" charset="0"/>
              </a:rPr>
              <a:t> </a:t>
            </a:r>
            <a:r>
              <a:rPr lang="en-US" sz="2800" dirty="0" err="1">
                <a:solidFill>
                  <a:srgbClr val="FFFFFF"/>
                </a:solidFill>
                <a:latin typeface="Roboto" panose="02000000000000000000" pitchFamily="2" charset="0"/>
                <a:ea typeface="Roboto" panose="02000000000000000000" pitchFamily="2" charset="0"/>
              </a:rPr>
              <a:t>thể</a:t>
            </a:r>
            <a:endParaRPr lang="en-US" sz="2800" dirty="0">
              <a:solidFill>
                <a:srgbClr val="FFFFFF"/>
              </a:solidFill>
              <a:latin typeface="Roboto" panose="02000000000000000000" pitchFamily="2" charset="0"/>
              <a:ea typeface="Roboto" panose="02000000000000000000" pitchFamily="2" charset="0"/>
            </a:endParaRPr>
          </a:p>
        </p:txBody>
      </p:sp>
      <p:sp>
        <p:nvSpPr>
          <p:cNvPr id="15" name="TextBox 15"/>
          <p:cNvSpPr txBox="1"/>
          <p:nvPr/>
        </p:nvSpPr>
        <p:spPr>
          <a:xfrm>
            <a:off x="10288893" y="6027707"/>
            <a:ext cx="7057104" cy="1724831"/>
          </a:xfrm>
          <a:prstGeom prst="rect">
            <a:avLst/>
          </a:prstGeom>
        </p:spPr>
        <p:txBody>
          <a:bodyPr lIns="0" tIns="0" rIns="0" bIns="0" rtlCol="0" anchor="t">
            <a:spAutoFit/>
          </a:bodyPr>
          <a:lstStyle/>
          <a:p>
            <a:pPr algn="just">
              <a:lnSpc>
                <a:spcPts val="3419"/>
              </a:lnSpc>
            </a:pPr>
            <a:r>
              <a:rPr lang="en-US" sz="2800">
                <a:solidFill>
                  <a:srgbClr val="FFFFFF"/>
                </a:solidFill>
                <a:latin typeface="Roboto" panose="02000000000000000000" pitchFamily="2" charset="0"/>
                <a:ea typeface="Roboto" panose="02000000000000000000" pitchFamily="2" charset="0"/>
              </a:rPr>
              <a:t>- Chia trang giấy thành 3 phần: cột phải -(thông tin, kiến thức), cột trái (câu hỏi, ghi chú), hàng cuối (tổng kết)</a:t>
            </a:r>
          </a:p>
          <a:p>
            <a:pPr algn="just">
              <a:lnSpc>
                <a:spcPts val="3419"/>
              </a:lnSpc>
            </a:pPr>
            <a:r>
              <a:rPr lang="en-US" sz="2800">
                <a:solidFill>
                  <a:srgbClr val="FFFFFF"/>
                </a:solidFill>
                <a:latin typeface="Roboto" panose="02000000000000000000" pitchFamily="2" charset="0"/>
                <a:ea typeface="Roboto" panose="02000000000000000000" pitchFamily="2" charset="0"/>
              </a:rPr>
              <a:t>- Thấy được mối quan hệ giữa các nội dung</a:t>
            </a:r>
          </a:p>
        </p:txBody>
      </p:sp>
      <p:sp>
        <p:nvSpPr>
          <p:cNvPr id="16" name="TextBox 16"/>
          <p:cNvSpPr txBox="1"/>
          <p:nvPr/>
        </p:nvSpPr>
        <p:spPr>
          <a:xfrm>
            <a:off x="10288893" y="8660417"/>
            <a:ext cx="7057104" cy="1288814"/>
          </a:xfrm>
          <a:prstGeom prst="rect">
            <a:avLst/>
          </a:prstGeom>
        </p:spPr>
        <p:txBody>
          <a:bodyPr lIns="0" tIns="0" rIns="0" bIns="0" rtlCol="0" anchor="t">
            <a:spAutoFit/>
          </a:bodyPr>
          <a:lstStyle/>
          <a:p>
            <a:pPr algn="just">
              <a:lnSpc>
                <a:spcPts val="3419"/>
              </a:lnSpc>
            </a:pPr>
            <a:r>
              <a:rPr lang="en-US" sz="2800">
                <a:solidFill>
                  <a:srgbClr val="FFFFFF"/>
                </a:solidFill>
                <a:latin typeface="Roboto" panose="02000000000000000000" pitchFamily="2" charset="0"/>
                <a:ea typeface="Roboto" panose="02000000000000000000" pitchFamily="2" charset="0"/>
              </a:rPr>
              <a:t>- Tổng hợp, sắp xếp tài liệu</a:t>
            </a:r>
          </a:p>
          <a:p>
            <a:pPr algn="just">
              <a:lnSpc>
                <a:spcPts val="3419"/>
              </a:lnSpc>
            </a:pPr>
            <a:r>
              <a:rPr lang="en-US" sz="2800">
                <a:solidFill>
                  <a:srgbClr val="FFFFFF"/>
                </a:solidFill>
                <a:latin typeface="Roboto" panose="02000000000000000000" pitchFamily="2" charset="0"/>
                <a:ea typeface="Roboto" panose="02000000000000000000" pitchFamily="2" charset="0"/>
              </a:rPr>
              <a:t>- Tài liệu gồm: danh mục tác phẩm, tài liệu tham khảo, tranh ảnh, số liệu,...</a:t>
            </a:r>
          </a:p>
        </p:txBody>
      </p:sp>
      <p:pic>
        <p:nvPicPr>
          <p:cNvPr id="17" name="Picture 17"/>
          <p:cNvPicPr>
            <a:picLocks noChangeAspect="1"/>
          </p:cNvPicPr>
          <p:nvPr/>
        </p:nvPicPr>
        <p:blipFill>
          <a:blip r:embed="rId6"/>
          <a:srcRect/>
          <a:stretch>
            <a:fillRect/>
          </a:stretch>
        </p:blipFill>
        <p:spPr>
          <a:xfrm>
            <a:off x="1028700" y="8098442"/>
            <a:ext cx="2023953" cy="1454716"/>
          </a:xfrm>
          <a:prstGeom prst="rect">
            <a:avLst/>
          </a:prstGeom>
        </p:spPr>
      </p:pic>
      <p:sp>
        <p:nvSpPr>
          <p:cNvPr id="18" name="TextBox 18"/>
          <p:cNvSpPr txBox="1"/>
          <p:nvPr/>
        </p:nvSpPr>
        <p:spPr>
          <a:xfrm>
            <a:off x="2269004" y="8850313"/>
            <a:ext cx="7177381" cy="599523"/>
          </a:xfrm>
          <a:prstGeom prst="rect">
            <a:avLst/>
          </a:prstGeom>
        </p:spPr>
        <p:txBody>
          <a:bodyPr lIns="0" tIns="0" rIns="0" bIns="0" rtlCol="0" anchor="t">
            <a:spAutoFit/>
          </a:bodyPr>
          <a:lstStyle/>
          <a:p>
            <a:pPr algn="ctr">
              <a:lnSpc>
                <a:spcPts val="4900"/>
              </a:lnSpc>
            </a:pPr>
            <a:r>
              <a:rPr lang="en-US" sz="4000" b="1" dirty="0">
                <a:solidFill>
                  <a:srgbClr val="FAE5D9"/>
                </a:solidFill>
                <a:latin typeface="Times New Roman" panose="02020603050405020304" pitchFamily="18" charset="0"/>
                <a:ea typeface="#9Slide03 Roboto Condensed" panose="02000000000000000000" pitchFamily="2" charset="0"/>
                <a:cs typeface="Times New Roman" panose="02020603050405020304" pitchFamily="18" charset="0"/>
              </a:rPr>
              <a:t>GỢI </a:t>
            </a:r>
            <a:r>
              <a:rPr lang="en-US" sz="4000" b="1" dirty="0" err="1">
                <a:solidFill>
                  <a:srgbClr val="FAE5D9"/>
                </a:solidFill>
                <a:latin typeface="Times New Roman" panose="02020603050405020304" pitchFamily="18" charset="0"/>
                <a:ea typeface="#9Slide03 Roboto Condensed" panose="02000000000000000000" pitchFamily="2" charset="0"/>
                <a:cs typeface="Times New Roman" panose="02020603050405020304" pitchFamily="18" charset="0"/>
              </a:rPr>
              <a:t>Ý</a:t>
            </a:r>
            <a:r>
              <a:rPr lang="en-US" sz="4000" b="1" dirty="0">
                <a:solidFill>
                  <a:srgbClr val="FAE5D9"/>
                </a:solidFill>
                <a:latin typeface="Times New Roman" panose="02020603050405020304" pitchFamily="18" charset="0"/>
                <a:ea typeface="#9Slide03 Roboto Condensed" panose="02000000000000000000" pitchFamily="2" charset="0"/>
                <a:cs typeface="Times New Roman" panose="02020603050405020304" pitchFamily="18" charset="0"/>
              </a:rPr>
              <a:t> THAM KHẢO</a:t>
            </a:r>
          </a:p>
        </p:txBody>
      </p:sp>
    </p:spTree>
    <p:extLst>
      <p:ext uri="{BB962C8B-B14F-4D97-AF65-F5344CB8AC3E}">
        <p14:creationId xmlns:p14="http://schemas.microsoft.com/office/powerpoint/2010/main" val="30033698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sp>
        <p:nvSpPr>
          <p:cNvPr id="2" name="TextBox 2"/>
          <p:cNvSpPr txBox="1"/>
          <p:nvPr/>
        </p:nvSpPr>
        <p:spPr>
          <a:xfrm>
            <a:off x="1944287" y="261302"/>
            <a:ext cx="14399426" cy="1077218"/>
          </a:xfrm>
          <a:prstGeom prst="rect">
            <a:avLst/>
          </a:prstGeom>
        </p:spPr>
        <p:txBody>
          <a:bodyPr lIns="0" tIns="0" rIns="0" bIns="0" rtlCol="0" anchor="t">
            <a:spAutoFit/>
          </a:bodyPr>
          <a:lstStyle/>
          <a:p>
            <a:pPr algn="ctr">
              <a:lnSpc>
                <a:spcPts val="9379"/>
              </a:lnSpc>
            </a:pPr>
            <a:r>
              <a:rPr lang="en-US" sz="5400" b="1" dirty="0" err="1">
                <a:solidFill>
                  <a:srgbClr val="414B3B"/>
                </a:solidFill>
                <a:latin typeface="#9Slide03 Roboto Condensed" panose="02000000000000000000" pitchFamily="2" charset="0"/>
                <a:ea typeface="#9Slide03 Roboto Condensed" panose="02000000000000000000" pitchFamily="2" charset="0"/>
              </a:rPr>
              <a:t>Nhiệm</a:t>
            </a:r>
            <a:r>
              <a:rPr lang="en-US" sz="5400" b="1" dirty="0">
                <a:solidFill>
                  <a:srgbClr val="414B3B"/>
                </a:solidFill>
                <a:latin typeface="#9Slide03 Roboto Condensed" panose="02000000000000000000" pitchFamily="2" charset="0"/>
                <a:ea typeface="#9Slide03 Roboto Condensed" panose="02000000000000000000" pitchFamily="2" charset="0"/>
              </a:rPr>
              <a:t> </a:t>
            </a:r>
            <a:r>
              <a:rPr lang="en-US" sz="5400" b="1" dirty="0" err="1">
                <a:solidFill>
                  <a:srgbClr val="414B3B"/>
                </a:solidFill>
                <a:latin typeface="#9Slide03 Roboto Condensed" panose="02000000000000000000" pitchFamily="2" charset="0"/>
                <a:ea typeface="#9Slide03 Roboto Condensed" panose="02000000000000000000" pitchFamily="2" charset="0"/>
              </a:rPr>
              <a:t>vụ</a:t>
            </a:r>
            <a:r>
              <a:rPr lang="en-US" sz="5400" b="1" dirty="0">
                <a:solidFill>
                  <a:srgbClr val="414B3B"/>
                </a:solidFill>
                <a:latin typeface="#9Slide03 Roboto Condensed" panose="02000000000000000000" pitchFamily="2" charset="0"/>
                <a:ea typeface="#9Slide03 Roboto Condensed" panose="02000000000000000000" pitchFamily="2" charset="0"/>
              </a:rPr>
              <a:t> 2: </a:t>
            </a:r>
            <a:r>
              <a:rPr lang="en-US" sz="5400" b="1" dirty="0" err="1">
                <a:solidFill>
                  <a:srgbClr val="414B3B"/>
                </a:solidFill>
                <a:latin typeface="#9Slide03 Roboto Condensed" panose="02000000000000000000" pitchFamily="2" charset="0"/>
                <a:ea typeface="#9Slide03 Roboto Condensed" panose="02000000000000000000" pitchFamily="2" charset="0"/>
              </a:rPr>
              <a:t>trạm</a:t>
            </a:r>
            <a:r>
              <a:rPr lang="en-US" sz="5400" b="1" dirty="0">
                <a:solidFill>
                  <a:srgbClr val="414B3B"/>
                </a:solidFill>
                <a:latin typeface="#9Slide03 Roboto Condensed" panose="02000000000000000000" pitchFamily="2" charset="0"/>
                <a:ea typeface="#9Slide03 Roboto Condensed" panose="02000000000000000000" pitchFamily="2" charset="0"/>
              </a:rPr>
              <a:t> </a:t>
            </a:r>
            <a:r>
              <a:rPr lang="en-US" sz="5400" b="1" dirty="0" err="1">
                <a:solidFill>
                  <a:srgbClr val="414B3B"/>
                </a:solidFill>
                <a:latin typeface="#9Slide03 Roboto Condensed" panose="02000000000000000000" pitchFamily="2" charset="0"/>
                <a:ea typeface="#9Slide03 Roboto Condensed" panose="02000000000000000000" pitchFamily="2" charset="0"/>
              </a:rPr>
              <a:t>thông</a:t>
            </a:r>
            <a:r>
              <a:rPr lang="en-US" sz="5400" b="1" dirty="0">
                <a:solidFill>
                  <a:srgbClr val="414B3B"/>
                </a:solidFill>
                <a:latin typeface="#9Slide03 Roboto Condensed" panose="02000000000000000000" pitchFamily="2" charset="0"/>
                <a:ea typeface="#9Slide03 Roboto Condensed" panose="02000000000000000000" pitchFamily="2" charset="0"/>
              </a:rPr>
              <a:t> tin</a:t>
            </a:r>
          </a:p>
        </p:txBody>
      </p:sp>
      <p:sp>
        <p:nvSpPr>
          <p:cNvPr id="4" name="TextBox 4"/>
          <p:cNvSpPr txBox="1"/>
          <p:nvPr/>
        </p:nvSpPr>
        <p:spPr>
          <a:xfrm>
            <a:off x="617634" y="1710793"/>
            <a:ext cx="16908366" cy="5386090"/>
          </a:xfrm>
          <a:prstGeom prst="rect">
            <a:avLst/>
          </a:prstGeom>
        </p:spPr>
        <p:txBody>
          <a:bodyPr wrap="square" lIns="0" tIns="0" rIns="0" bIns="0" rtlCol="0" anchor="t">
            <a:spAutoFit/>
          </a:bodyPr>
          <a:lstStyle/>
          <a:p>
            <a:pPr marL="457200" indent="-457200" algn="just">
              <a:lnSpc>
                <a:spcPts val="4199"/>
              </a:lnSpc>
              <a:buFont typeface="Arial" panose="020B0604020202020204" pitchFamily="34" charset="0"/>
              <a:buChar char="•"/>
            </a:pPr>
            <a:r>
              <a:rPr lang="en-US" sz="3000" dirty="0" err="1">
                <a:solidFill>
                  <a:srgbClr val="414B3B"/>
                </a:solidFill>
                <a:latin typeface="#9Slide03 Roboto" panose="02000000000000000000" pitchFamily="2" charset="0"/>
                <a:ea typeface="#9Slide03 Roboto" panose="02000000000000000000" pitchFamily="2" charset="0"/>
              </a:rPr>
              <a:t>Các</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xây</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dựng</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trạm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thông</a:t>
            </a:r>
            <a:r>
              <a:rPr lang="en-US" sz="3000" dirty="0">
                <a:solidFill>
                  <a:srgbClr val="414B3B"/>
                </a:solidFill>
                <a:latin typeface="#9Slide03 Roboto" panose="02000000000000000000" pitchFamily="2" charset="0"/>
                <a:ea typeface="#9Slide03 Roboto" panose="02000000000000000000" pitchFamily="2" charset="0"/>
              </a:rPr>
              <a:t> tin </a:t>
            </a:r>
            <a:r>
              <a:rPr lang="en-US" sz="3000" dirty="0" err="1">
                <a:solidFill>
                  <a:srgbClr val="414B3B"/>
                </a:solidFill>
                <a:latin typeface="#9Slide03 Roboto" panose="02000000000000000000" pitchFamily="2" charset="0"/>
                <a:ea typeface="#9Slide03 Roboto" panose="02000000000000000000" pitchFamily="2" charset="0"/>
              </a:rPr>
              <a:t>của</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mình</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trên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lớp</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và</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treo</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sản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phẩm</a:t>
            </a:r>
            <a:r>
              <a:rPr lang="en-US" sz="3000" dirty="0">
                <a:solidFill>
                  <a:srgbClr val="414B3B"/>
                </a:solidFill>
                <a:latin typeface="#9Slide03 Roboto" panose="02000000000000000000" pitchFamily="2" charset="0"/>
                <a:ea typeface="#9Slide03 Roboto" panose="02000000000000000000" pitchFamily="2" charset="0"/>
              </a:rPr>
              <a:t> ở </a:t>
            </a:r>
            <a:r>
              <a:rPr lang="en-US" sz="3000" dirty="0" err="1">
                <a:solidFill>
                  <a:srgbClr val="414B3B"/>
                </a:solidFill>
                <a:latin typeface="#9Slide03 Roboto" panose="02000000000000000000" pitchFamily="2" charset="0"/>
                <a:ea typeface="#9Slide03 Roboto" panose="02000000000000000000" pitchFamily="2" charset="0"/>
              </a:rPr>
              <a:t>nhiệm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vụ</a:t>
            </a:r>
            <a:r>
              <a:rPr lang="en-US" sz="3000" dirty="0">
                <a:solidFill>
                  <a:srgbClr val="414B3B"/>
                </a:solidFill>
                <a:latin typeface="#9Slide03 Roboto" panose="02000000000000000000" pitchFamily="2" charset="0"/>
                <a:ea typeface="#9Slide03 Roboto" panose="02000000000000000000" pitchFamily="2" charset="0"/>
              </a:rPr>
              <a:t> 1 </a:t>
            </a:r>
            <a:r>
              <a:rPr lang="en-US" sz="3000" dirty="0" err="1">
                <a:solidFill>
                  <a:srgbClr val="414B3B"/>
                </a:solidFill>
                <a:latin typeface="#9Slide03 Roboto" panose="02000000000000000000" pitchFamily="2" charset="0"/>
                <a:ea typeface="#9Slide03 Roboto" panose="02000000000000000000" pitchFamily="2" charset="0"/>
              </a:rPr>
              <a:t>lên</a:t>
            </a:r>
            <a:r>
              <a:rPr lang="en-US" sz="3000" dirty="0">
                <a:solidFill>
                  <a:srgbClr val="414B3B"/>
                </a:solidFill>
                <a:latin typeface="#9Slide03 Roboto" panose="02000000000000000000" pitchFamily="2" charset="0"/>
                <a:ea typeface="#9Slide03 Roboto" panose="02000000000000000000" pitchFamily="2" charset="0"/>
              </a:rPr>
              <a:t> (3 </a:t>
            </a:r>
            <a:r>
              <a:rPr lang="en-US" sz="3000" dirty="0" err="1">
                <a:solidFill>
                  <a:srgbClr val="414B3B"/>
                </a:solidFill>
                <a:latin typeface="#9Slide03 Roboto" panose="02000000000000000000" pitchFamily="2" charset="0"/>
                <a:ea typeface="#9Slide03 Roboto" panose="02000000000000000000" pitchFamily="2" charset="0"/>
              </a:rPr>
              <a:t>trạm</a:t>
            </a:r>
            <a:r>
              <a:rPr lang="en-US" sz="3000" dirty="0">
                <a:solidFill>
                  <a:srgbClr val="414B3B"/>
                </a:solidFill>
                <a:latin typeface="#9Slide03 Roboto" panose="02000000000000000000" pitchFamily="2" charset="0"/>
                <a:ea typeface="#9Slide03 Roboto" panose="02000000000000000000" pitchFamily="2" charset="0"/>
              </a:rPr>
              <a:t>)</a:t>
            </a:r>
          </a:p>
          <a:p>
            <a:pPr marL="457200" indent="-457200" algn="just">
              <a:lnSpc>
                <a:spcPts val="4199"/>
              </a:lnSpc>
              <a:buFont typeface="Arial" panose="020B0604020202020204" pitchFamily="34" charset="0"/>
              <a:buChar char="•"/>
            </a:pPr>
            <a:r>
              <a:rPr lang="en-US" sz="3000" dirty="0" err="1">
                <a:solidFill>
                  <a:srgbClr val="414B3B"/>
                </a:solidFill>
                <a:latin typeface="#9Slide03 Roboto" panose="02000000000000000000" pitchFamily="2" charset="0"/>
                <a:ea typeface="#9Slide03 Roboto" panose="02000000000000000000" pitchFamily="2" charset="0"/>
              </a:rPr>
              <a:t>Ở</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mỗi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trạm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có</a:t>
            </a:r>
            <a:r>
              <a:rPr lang="en-US" sz="3000" dirty="0">
                <a:solidFill>
                  <a:srgbClr val="414B3B"/>
                </a:solidFill>
                <a:latin typeface="#9Slide03 Roboto" panose="02000000000000000000" pitchFamily="2" charset="0"/>
                <a:ea typeface="#9Slide03 Roboto" panose="02000000000000000000" pitchFamily="2" charset="0"/>
              </a:rPr>
              <a:t> 3 </a:t>
            </a:r>
            <a:r>
              <a:rPr lang="en-US" sz="3000" dirty="0" err="1">
                <a:solidFill>
                  <a:srgbClr val="414B3B"/>
                </a:solidFill>
                <a:latin typeface="#9Slide03 Roboto" panose="02000000000000000000" pitchFamily="2" charset="0"/>
                <a:ea typeface="#9Slide03 Roboto" panose="02000000000000000000" pitchFamily="2" charset="0"/>
              </a:rPr>
              <a:t>thành</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viên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trực</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để</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giải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đáp</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những</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vấn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đề</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mà</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thành</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viên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khác</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thắc</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mắc</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và</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phát</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phiếu</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bài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tập</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của</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mình</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cho</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các</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khác</a:t>
            </a:r>
            <a:r>
              <a:rPr lang="en-US" sz="3000" dirty="0">
                <a:solidFill>
                  <a:srgbClr val="414B3B"/>
                </a:solidFill>
                <a:latin typeface="#9Slide03 Roboto" panose="02000000000000000000" pitchFamily="2" charset="0"/>
                <a:ea typeface="#9Slide03 Roboto" panose="02000000000000000000" pitchFamily="2" charset="0"/>
              </a:rPr>
              <a:t>.</a:t>
            </a:r>
          </a:p>
          <a:p>
            <a:pPr marL="457200" indent="-457200" algn="just">
              <a:lnSpc>
                <a:spcPts val="4199"/>
              </a:lnSpc>
              <a:buFont typeface="Arial" panose="020B0604020202020204" pitchFamily="34" charset="0"/>
              <a:buChar char="•"/>
            </a:pPr>
            <a:r>
              <a:rPr lang="en-US" sz="3000" dirty="0" err="1">
                <a:solidFill>
                  <a:srgbClr val="414B3B"/>
                </a:solidFill>
                <a:latin typeface="#9Slide03 Roboto" panose="02000000000000000000" pitchFamily="2" charset="0"/>
                <a:ea typeface="#9Slide03 Roboto" panose="02000000000000000000" pitchFamily="2" charset="0"/>
              </a:rPr>
              <a:t>Các</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thành</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viên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còn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lại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của</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mỗi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sẽ</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đến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khác</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để</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tìm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hiểu</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vấn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đề</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và</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hoàn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thành</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phiếu</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bài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tập</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theo</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yêu</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cầu</a:t>
            </a:r>
            <a:r>
              <a:rPr lang="en-US" sz="3000" dirty="0">
                <a:solidFill>
                  <a:srgbClr val="414B3B"/>
                </a:solidFill>
                <a:latin typeface="#9Slide03 Roboto" panose="02000000000000000000" pitchFamily="2" charset="0"/>
                <a:ea typeface="#9Slide03 Roboto" panose="02000000000000000000" pitchFamily="2" charset="0"/>
              </a:rPr>
              <a:t>.</a:t>
            </a:r>
          </a:p>
          <a:p>
            <a:pPr marL="457200" indent="-457200" algn="just">
              <a:lnSpc>
                <a:spcPts val="4199"/>
              </a:lnSpc>
              <a:buFont typeface="Arial" panose="020B0604020202020204" pitchFamily="34" charset="0"/>
              <a:buChar char="•"/>
            </a:pPr>
            <a:r>
              <a:rPr lang="en-US" sz="3000" dirty="0" err="1">
                <a:solidFill>
                  <a:srgbClr val="414B3B"/>
                </a:solidFill>
                <a:latin typeface="#9Slide03 Roboto" panose="02000000000000000000" pitchFamily="2" charset="0"/>
                <a:ea typeface="#9Slide03 Roboto" panose="02000000000000000000" pitchFamily="2" charset="0"/>
              </a:rPr>
              <a:t>Mỗi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chỉ</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được</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đến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trạm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của</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khác</a:t>
            </a:r>
            <a:r>
              <a:rPr lang="en-US" sz="3000" dirty="0">
                <a:solidFill>
                  <a:srgbClr val="414B3B"/>
                </a:solidFill>
                <a:latin typeface="#9Slide03 Roboto" panose="02000000000000000000" pitchFamily="2" charset="0"/>
                <a:ea typeface="#9Slide03 Roboto" panose="02000000000000000000" pitchFamily="2" charset="0"/>
              </a:rPr>
              <a:t> 1 </a:t>
            </a:r>
            <a:r>
              <a:rPr lang="en-US" sz="3000" dirty="0" err="1">
                <a:solidFill>
                  <a:srgbClr val="414B3B"/>
                </a:solidFill>
                <a:latin typeface="#9Slide03 Roboto" panose="02000000000000000000" pitchFamily="2" charset="0"/>
                <a:ea typeface="#9Slide03 Roboto" panose="02000000000000000000" pitchFamily="2" charset="0"/>
              </a:rPr>
              <a:t>lần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và</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làm</a:t>
            </a:r>
            <a:r>
              <a:rPr lang="en-US" sz="3000" dirty="0">
                <a:solidFill>
                  <a:srgbClr val="414B3B"/>
                </a:solidFill>
                <a:latin typeface="#9Slide03 Roboto" panose="02000000000000000000" pitchFamily="2" charset="0"/>
                <a:ea typeface="#9Slide03 Roboto" panose="02000000000000000000" pitchFamily="2" charset="0"/>
              </a:rPr>
              <a:t> 1 </a:t>
            </a:r>
            <a:r>
              <a:rPr lang="en-US" sz="3000" dirty="0" err="1">
                <a:solidFill>
                  <a:srgbClr val="414B3B"/>
                </a:solidFill>
                <a:latin typeface="#9Slide03 Roboto" panose="02000000000000000000" pitchFamily="2" charset="0"/>
                <a:ea typeface="#9Slide03 Roboto" panose="02000000000000000000" pitchFamily="2" charset="0"/>
              </a:rPr>
              <a:t>lần</a:t>
            </a:r>
            <a:r>
              <a:rPr lang="en-US" sz="3000" dirty="0">
                <a:solidFill>
                  <a:srgbClr val="414B3B"/>
                </a:solidFill>
                <a:latin typeface="#9Slide03 Roboto" panose="02000000000000000000" pitchFamily="2" charset="0"/>
                <a:ea typeface="#9Slide03 Roboto" panose="02000000000000000000" pitchFamily="2" charset="0"/>
              </a:rPr>
              <a:t> PBT. </a:t>
            </a:r>
            <a:r>
              <a:rPr lang="en-US" sz="3000" dirty="0" err="1">
                <a:solidFill>
                  <a:srgbClr val="414B3B"/>
                </a:solidFill>
                <a:latin typeface="#9Slide03 Roboto" panose="02000000000000000000" pitchFamily="2" charset="0"/>
                <a:ea typeface="#9Slide03 Roboto" panose="02000000000000000000" pitchFamily="2" charset="0"/>
              </a:rPr>
              <a:t>Những</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thành</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viên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tìm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hiểu</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phải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cùng</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nhau</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tìm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hiểu</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một</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trạm</a:t>
            </a:r>
            <a:r>
              <a:rPr lang="en-US" sz="3000" dirty="0">
                <a:solidFill>
                  <a:srgbClr val="414B3B"/>
                </a:solidFill>
                <a:latin typeface="#9Slide03 Roboto" panose="02000000000000000000" pitchFamily="2" charset="0"/>
                <a:ea typeface="#9Slide03 Roboto" panose="02000000000000000000" pitchFamily="2" charset="0"/>
              </a:rPr>
              <a:t>.</a:t>
            </a:r>
          </a:p>
          <a:p>
            <a:pPr marL="457200" indent="-457200" algn="just">
              <a:lnSpc>
                <a:spcPts val="4199"/>
              </a:lnSpc>
              <a:buFont typeface="Arial" panose="020B0604020202020204" pitchFamily="34" charset="0"/>
              <a:buChar char="•"/>
            </a:pPr>
            <a:r>
              <a:rPr lang="en-US" sz="3000" dirty="0" err="1">
                <a:solidFill>
                  <a:srgbClr val="414B3B"/>
                </a:solidFill>
                <a:latin typeface="#9Slide03 Roboto" panose="02000000000000000000" pitchFamily="2" charset="0"/>
                <a:ea typeface="#9Slide03 Roboto" panose="02000000000000000000" pitchFamily="2" charset="0"/>
              </a:rPr>
              <a:t>Hết</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thời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gian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các</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sẽ</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phải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chữa</a:t>
            </a:r>
            <a:r>
              <a:rPr lang="en-US" sz="3000" dirty="0">
                <a:solidFill>
                  <a:srgbClr val="414B3B"/>
                </a:solidFill>
                <a:latin typeface="#9Slide03 Roboto" panose="02000000000000000000" pitchFamily="2" charset="0"/>
                <a:ea typeface="#9Slide03 Roboto" panose="02000000000000000000" pitchFamily="2" charset="0"/>
              </a:rPr>
              <a:t> PBT </a:t>
            </a:r>
            <a:r>
              <a:rPr lang="en-US" sz="3000" dirty="0" err="1">
                <a:solidFill>
                  <a:srgbClr val="414B3B"/>
                </a:solidFill>
                <a:latin typeface="#9Slide03 Roboto" panose="02000000000000000000" pitchFamily="2" charset="0"/>
                <a:ea typeface="#9Slide03 Roboto" panose="02000000000000000000" pitchFamily="2" charset="0"/>
              </a:rPr>
              <a:t>của</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nhóm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mình</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đảm</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nhận</a:t>
            </a:r>
            <a:r>
              <a:rPr lang="en-US" sz="3000" dirty="0">
                <a:solidFill>
                  <a:srgbClr val="414B3B"/>
                </a:solidFill>
                <a:latin typeface="#9Slide03 Roboto" panose="02000000000000000000" pitchFamily="2" charset="0"/>
                <a:ea typeface="#9Slide03 Roboto" panose="02000000000000000000" pitchFamily="2" charset="0"/>
              </a:rPr>
              <a:t>.</a:t>
            </a:r>
          </a:p>
          <a:p>
            <a:pPr marL="457200" indent="-457200" algn="just">
              <a:lnSpc>
                <a:spcPts val="4199"/>
              </a:lnSpc>
              <a:buFont typeface="Arial" panose="020B0604020202020204" pitchFamily="34" charset="0"/>
              <a:buChar char="•"/>
            </a:pPr>
            <a:r>
              <a:rPr lang="en-US" sz="3000" dirty="0" err="1">
                <a:solidFill>
                  <a:srgbClr val="414B3B"/>
                </a:solidFill>
                <a:latin typeface="#9Slide03 Roboto" panose="02000000000000000000" pitchFamily="2" charset="0"/>
                <a:ea typeface="#9Slide03 Roboto" panose="02000000000000000000" pitchFamily="2" charset="0"/>
              </a:rPr>
              <a:t>Thời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gian</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mỗi</a:t>
            </a:r>
            <a:r>
              <a:rPr lang="en-US" sz="3000" dirty="0">
                <a:solidFill>
                  <a:srgbClr val="414B3B"/>
                </a:solidFill>
                <a:latin typeface="#9Slide03 Roboto" panose="02000000000000000000" pitchFamily="2" charset="0"/>
                <a:ea typeface="#9Slide03 Roboto" panose="02000000000000000000" pitchFamily="2" charset="0"/>
              </a:rPr>
              <a:t> </a:t>
            </a:r>
            <a:r>
              <a:rPr lang="en-US" sz="3000" dirty="0" err="1">
                <a:solidFill>
                  <a:srgbClr val="414B3B"/>
                </a:solidFill>
                <a:latin typeface="#9Slide03 Roboto" panose="02000000000000000000" pitchFamily="2" charset="0"/>
                <a:ea typeface="#9Slide03 Roboto" panose="02000000000000000000" pitchFamily="2" charset="0"/>
              </a:rPr>
              <a:t>trạm</a:t>
            </a:r>
            <a:r>
              <a:rPr lang="en-US" sz="3000" dirty="0">
                <a:solidFill>
                  <a:srgbClr val="414B3B"/>
                </a:solidFill>
                <a:latin typeface="#9Slide03 Roboto" panose="02000000000000000000" pitchFamily="2" charset="0"/>
                <a:ea typeface="#9Slide03 Roboto" panose="02000000000000000000" pitchFamily="2" charset="0"/>
              </a:rPr>
              <a:t> 10 </a:t>
            </a:r>
            <a:r>
              <a:rPr lang="en-US" sz="3000" dirty="0" err="1">
                <a:solidFill>
                  <a:srgbClr val="414B3B"/>
                </a:solidFill>
                <a:latin typeface="#9Slide03 Roboto" panose="02000000000000000000" pitchFamily="2" charset="0"/>
                <a:ea typeface="#9Slide03 Roboto" panose="02000000000000000000" pitchFamily="2" charset="0"/>
              </a:rPr>
              <a:t>phút</a:t>
            </a:r>
            <a:endParaRPr lang="en-US" sz="3000" dirty="0">
              <a:solidFill>
                <a:srgbClr val="414B3B"/>
              </a:solidFill>
              <a:latin typeface="#9Slide03 Roboto" panose="02000000000000000000" pitchFamily="2" charset="0"/>
              <a:ea typeface="#9Slide03 Roboto" panose="02000000000000000000" pitchFamily="2" charset="0"/>
            </a:endParaRPr>
          </a:p>
        </p:txBody>
      </p:sp>
    </p:spTree>
    <p:extLst>
      <p:ext uri="{BB962C8B-B14F-4D97-AF65-F5344CB8AC3E}">
        <p14:creationId xmlns:p14="http://schemas.microsoft.com/office/powerpoint/2010/main" val="106891448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AE5D9"/>
        </a:solidFill>
        <a:effectLst/>
      </p:bgPr>
    </p:bg>
    <p:spTree>
      <p:nvGrpSpPr>
        <p:cNvPr id="1" name=""/>
        <p:cNvGrpSpPr/>
        <p:nvPr/>
      </p:nvGrpSpPr>
      <p:grpSpPr>
        <a:xfrm>
          <a:off x="0" y="0"/>
          <a:ext cx="0" cy="0"/>
          <a:chOff x="0" y="0"/>
          <a:chExt cx="0" cy="0"/>
        </a:xfrm>
      </p:grpSpPr>
      <p:sp>
        <p:nvSpPr>
          <p:cNvPr id="7" name="TextBox 7"/>
          <p:cNvSpPr txBox="1"/>
          <p:nvPr/>
        </p:nvSpPr>
        <p:spPr>
          <a:xfrm>
            <a:off x="1944287" y="261302"/>
            <a:ext cx="14399426" cy="1118832"/>
          </a:xfrm>
          <a:prstGeom prst="rect">
            <a:avLst/>
          </a:prstGeom>
        </p:spPr>
        <p:txBody>
          <a:bodyPr lIns="0" tIns="0" rIns="0" bIns="0" rtlCol="0" anchor="t">
            <a:spAutoFit/>
          </a:bodyPr>
          <a:lstStyle/>
          <a:p>
            <a:pPr algn="ctr">
              <a:lnSpc>
                <a:spcPts val="9379"/>
              </a:lnSpc>
            </a:pPr>
            <a:r>
              <a:rPr lang="en-US" sz="6699" b="1" dirty="0" err="1">
                <a:solidFill>
                  <a:srgbClr val="063B2F"/>
                </a:solidFill>
                <a:latin typeface="#9Slide03 Roboto Condensed" panose="02000000000000000000" pitchFamily="2" charset="0"/>
                <a:ea typeface="#9Slide03 Roboto Condensed" panose="02000000000000000000" pitchFamily="2" charset="0"/>
              </a:rPr>
              <a:t>Nhiệm</a:t>
            </a:r>
            <a:r>
              <a:rPr lang="en-US" sz="6699" b="1" dirty="0">
                <a:solidFill>
                  <a:srgbClr val="063B2F"/>
                </a:solidFill>
                <a:latin typeface="#9Slide03 Roboto Condensed" panose="02000000000000000000" pitchFamily="2" charset="0"/>
                <a:ea typeface="#9Slide03 Roboto Condensed" panose="02000000000000000000" pitchFamily="2" charset="0"/>
              </a:rPr>
              <a:t> </a:t>
            </a:r>
            <a:r>
              <a:rPr lang="en-US" sz="6699" b="1" dirty="0" err="1">
                <a:solidFill>
                  <a:srgbClr val="063B2F"/>
                </a:solidFill>
                <a:latin typeface="#9Slide03 Roboto Condensed" panose="02000000000000000000" pitchFamily="2" charset="0"/>
                <a:ea typeface="#9Slide03 Roboto Condensed" panose="02000000000000000000" pitchFamily="2" charset="0"/>
              </a:rPr>
              <a:t>vụ</a:t>
            </a:r>
            <a:r>
              <a:rPr lang="en-US" sz="6699" b="1" dirty="0">
                <a:solidFill>
                  <a:srgbClr val="063B2F"/>
                </a:solidFill>
                <a:latin typeface="#9Slide03 Roboto Condensed" panose="02000000000000000000" pitchFamily="2" charset="0"/>
                <a:ea typeface="#9Slide03 Roboto Condensed" panose="02000000000000000000" pitchFamily="2" charset="0"/>
              </a:rPr>
              <a:t> 2: </a:t>
            </a:r>
            <a:r>
              <a:rPr lang="en-US" sz="6699" b="1" dirty="0" err="1">
                <a:solidFill>
                  <a:srgbClr val="063B2F"/>
                </a:solidFill>
                <a:latin typeface="#9Slide03 Roboto Condensed" panose="02000000000000000000" pitchFamily="2" charset="0"/>
                <a:ea typeface="#9Slide03 Roboto Condensed" panose="02000000000000000000" pitchFamily="2" charset="0"/>
              </a:rPr>
              <a:t>trạm</a:t>
            </a:r>
            <a:r>
              <a:rPr lang="en-US" sz="6699" b="1" dirty="0">
                <a:solidFill>
                  <a:srgbClr val="063B2F"/>
                </a:solidFill>
                <a:latin typeface="#9Slide03 Roboto Condensed" panose="02000000000000000000" pitchFamily="2" charset="0"/>
                <a:ea typeface="#9Slide03 Roboto Condensed" panose="02000000000000000000" pitchFamily="2" charset="0"/>
              </a:rPr>
              <a:t> </a:t>
            </a:r>
            <a:r>
              <a:rPr lang="en-US" sz="6699" b="1" dirty="0" err="1">
                <a:solidFill>
                  <a:srgbClr val="063B2F"/>
                </a:solidFill>
                <a:latin typeface="#9Slide03 Roboto Condensed" panose="02000000000000000000" pitchFamily="2" charset="0"/>
                <a:ea typeface="#9Slide03 Roboto Condensed" panose="02000000000000000000" pitchFamily="2" charset="0"/>
              </a:rPr>
              <a:t>thông</a:t>
            </a:r>
            <a:r>
              <a:rPr lang="en-US" sz="6699" b="1" dirty="0">
                <a:solidFill>
                  <a:srgbClr val="063B2F"/>
                </a:solidFill>
                <a:latin typeface="#9Slide03 Roboto Condensed" panose="02000000000000000000" pitchFamily="2" charset="0"/>
                <a:ea typeface="#9Slide03 Roboto Condensed" panose="02000000000000000000" pitchFamily="2" charset="0"/>
              </a:rPr>
              <a:t> tin</a:t>
            </a:r>
          </a:p>
        </p:txBody>
      </p:sp>
      <p:sp>
        <p:nvSpPr>
          <p:cNvPr id="8" name="TextBox 8"/>
          <p:cNvSpPr txBox="1"/>
          <p:nvPr/>
        </p:nvSpPr>
        <p:spPr>
          <a:xfrm>
            <a:off x="6161512" y="1775383"/>
            <a:ext cx="5964976" cy="589905"/>
          </a:xfrm>
          <a:prstGeom prst="rect">
            <a:avLst/>
          </a:prstGeom>
        </p:spPr>
        <p:txBody>
          <a:bodyPr lIns="0" tIns="0" rIns="0" bIns="0" rtlCol="0" anchor="t">
            <a:spAutoFit/>
          </a:bodyPr>
          <a:lstStyle/>
          <a:p>
            <a:pPr algn="just">
              <a:lnSpc>
                <a:spcPts val="4559"/>
              </a:lnSpc>
            </a:pPr>
            <a:r>
              <a:rPr lang="en-US" sz="3999" b="1" dirty="0">
                <a:solidFill>
                  <a:srgbClr val="414B3B"/>
                </a:solidFill>
                <a:latin typeface="#9Slide03 Roboto Condensed" panose="02000000000000000000" pitchFamily="2" charset="0"/>
                <a:ea typeface="#9Slide03 Roboto Condensed" panose="02000000000000000000" pitchFamily="2" charset="0"/>
              </a:rPr>
              <a:t>PHIẾU HỌC TẬP NHÓM 3</a:t>
            </a:r>
          </a:p>
        </p:txBody>
      </p:sp>
      <p:sp>
        <p:nvSpPr>
          <p:cNvPr id="9" name="TextBox 9"/>
          <p:cNvSpPr txBox="1"/>
          <p:nvPr/>
        </p:nvSpPr>
        <p:spPr>
          <a:xfrm>
            <a:off x="4382982" y="3452602"/>
            <a:ext cx="8342418" cy="1154162"/>
          </a:xfrm>
          <a:prstGeom prst="rect">
            <a:avLst/>
          </a:prstGeom>
        </p:spPr>
        <p:txBody>
          <a:bodyPr wrap="square" lIns="0" tIns="0" rIns="0" bIns="0" rtlCol="0" anchor="t">
            <a:spAutoFit/>
          </a:bodyPr>
          <a:lstStyle/>
          <a:p>
            <a:pPr algn="ctr">
              <a:lnSpc>
                <a:spcPts val="4480"/>
              </a:lnSpc>
              <a:spcBef>
                <a:spcPct val="0"/>
              </a:spcBef>
            </a:pPr>
            <a:r>
              <a:rPr lang="en-US" sz="3200" dirty="0" err="1">
                <a:solidFill>
                  <a:srgbClr val="000000"/>
                </a:solidFill>
                <a:latin typeface="Roboto" panose="02000000000000000000" pitchFamily="2" charset="0"/>
                <a:ea typeface="Roboto" panose="02000000000000000000" pitchFamily="2" charset="0"/>
              </a:rPr>
              <a:t>Dùng</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mẫu</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ghi</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chú</a:t>
            </a:r>
            <a:r>
              <a:rPr lang="en-US" sz="3200" dirty="0">
                <a:solidFill>
                  <a:srgbClr val="000000"/>
                </a:solidFill>
                <a:latin typeface="Roboto" panose="02000000000000000000" pitchFamily="2" charset="0"/>
                <a:ea typeface="Roboto" panose="02000000000000000000" pitchFamily="2" charset="0"/>
              </a:rPr>
              <a:t> Cornell </a:t>
            </a:r>
            <a:r>
              <a:rPr lang="en-US" sz="3200" dirty="0" err="1">
                <a:solidFill>
                  <a:srgbClr val="000000"/>
                </a:solidFill>
                <a:latin typeface="Roboto" panose="02000000000000000000" pitchFamily="2" charset="0"/>
                <a:ea typeface="Roboto" panose="02000000000000000000" pitchFamily="2" charset="0"/>
              </a:rPr>
              <a:t>để</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tóm</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tắt</a:t>
            </a:r>
            <a:r>
              <a:rPr lang="en-US" sz="3200" dirty="0">
                <a:solidFill>
                  <a:srgbClr val="000000"/>
                </a:solidFill>
                <a:latin typeface="Roboto" panose="02000000000000000000" pitchFamily="2" charset="0"/>
                <a:ea typeface="Roboto" panose="02000000000000000000" pitchFamily="2" charset="0"/>
              </a:rPr>
              <a:t> ý </a:t>
            </a:r>
            <a:r>
              <a:rPr lang="en-US" sz="3200" dirty="0" err="1">
                <a:solidFill>
                  <a:srgbClr val="000000"/>
                </a:solidFill>
                <a:latin typeface="Roboto" panose="02000000000000000000" pitchFamily="2" charset="0"/>
                <a:ea typeface="Roboto" panose="02000000000000000000" pitchFamily="2" charset="0"/>
              </a:rPr>
              <a:t>bài</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nghiên</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cứu</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Về</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đặc</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điểm</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tục</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ngữ</a:t>
            </a:r>
            <a:r>
              <a:rPr lang="en-US" sz="3200" dirty="0">
                <a:solidFill>
                  <a:srgbClr val="000000"/>
                </a:solidFill>
                <a:latin typeface="Roboto" panose="02000000000000000000" pitchFamily="2" charset="0"/>
                <a:ea typeface="Roboto" panose="02000000000000000000" pitchFamily="2" charset="0"/>
              </a:rPr>
              <a:t> </a:t>
            </a:r>
            <a:r>
              <a:rPr lang="en-US" sz="3200" dirty="0" err="1">
                <a:solidFill>
                  <a:srgbClr val="000000"/>
                </a:solidFill>
                <a:latin typeface="Roboto" panose="02000000000000000000" pitchFamily="2" charset="0"/>
                <a:ea typeface="Roboto" panose="02000000000000000000" pitchFamily="2" charset="0"/>
              </a:rPr>
              <a:t>Việt</a:t>
            </a:r>
            <a:r>
              <a:rPr lang="en-US" sz="3200" dirty="0">
                <a:solidFill>
                  <a:srgbClr val="000000"/>
                </a:solidFill>
                <a:latin typeface="Roboto" panose="02000000000000000000" pitchFamily="2" charset="0"/>
                <a:ea typeface="Roboto" panose="02000000000000000000" pitchFamily="2" charset="0"/>
              </a:rPr>
              <a:t> Nam”</a:t>
            </a:r>
          </a:p>
        </p:txBody>
      </p:sp>
    </p:spTree>
    <p:extLst>
      <p:ext uri="{BB962C8B-B14F-4D97-AF65-F5344CB8AC3E}">
        <p14:creationId xmlns:p14="http://schemas.microsoft.com/office/powerpoint/2010/main" val="1394635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8CA87C"/>
        </a:solidFill>
        <a:effectLst/>
      </p:bgPr>
    </p:bg>
    <p:spTree>
      <p:nvGrpSpPr>
        <p:cNvPr id="1" name=""/>
        <p:cNvGrpSpPr/>
        <p:nvPr/>
      </p:nvGrpSpPr>
      <p:grpSpPr>
        <a:xfrm>
          <a:off x="0" y="0"/>
          <a:ext cx="0" cy="0"/>
          <a:chOff x="0" y="0"/>
          <a:chExt cx="0" cy="0"/>
        </a:xfrm>
      </p:grpSpPr>
      <p:sp>
        <p:nvSpPr>
          <p:cNvPr id="6" name="TextBox 6"/>
          <p:cNvSpPr txBox="1"/>
          <p:nvPr/>
        </p:nvSpPr>
        <p:spPr>
          <a:xfrm>
            <a:off x="2859874" y="331342"/>
            <a:ext cx="14399426" cy="1118832"/>
          </a:xfrm>
          <a:prstGeom prst="rect">
            <a:avLst/>
          </a:prstGeom>
        </p:spPr>
        <p:txBody>
          <a:bodyPr lIns="0" tIns="0" rIns="0" bIns="0" rtlCol="0" anchor="t">
            <a:spAutoFit/>
          </a:bodyPr>
          <a:lstStyle/>
          <a:p>
            <a:pPr algn="ctr">
              <a:lnSpc>
                <a:spcPts val="9379"/>
              </a:lnSpc>
            </a:pPr>
            <a:r>
              <a:rPr lang="en-US" sz="6699" b="1" dirty="0" err="1">
                <a:solidFill>
                  <a:srgbClr val="FFEBEB"/>
                </a:solidFill>
                <a:latin typeface="#9Slide03 Roboto Condensed" panose="02000000000000000000" pitchFamily="2" charset="0"/>
                <a:ea typeface="#9Slide03 Roboto Condensed" panose="02000000000000000000" pitchFamily="2" charset="0"/>
              </a:rPr>
              <a:t>Nhiệm</a:t>
            </a:r>
            <a:r>
              <a:rPr lang="en-US" sz="6699" b="1" dirty="0">
                <a:solidFill>
                  <a:srgbClr val="FFEBEB"/>
                </a:solidFill>
                <a:latin typeface="#9Slide03 Roboto Condensed" panose="02000000000000000000" pitchFamily="2" charset="0"/>
                <a:ea typeface="#9Slide03 Roboto Condensed" panose="02000000000000000000" pitchFamily="2" charset="0"/>
              </a:rPr>
              <a:t> </a:t>
            </a:r>
            <a:r>
              <a:rPr lang="en-US" sz="6699" b="1" dirty="0" err="1">
                <a:solidFill>
                  <a:srgbClr val="FFEBEB"/>
                </a:solidFill>
                <a:latin typeface="#9Slide03 Roboto Condensed" panose="02000000000000000000" pitchFamily="2" charset="0"/>
                <a:ea typeface="#9Slide03 Roboto Condensed" panose="02000000000000000000" pitchFamily="2" charset="0"/>
              </a:rPr>
              <a:t>vụ</a:t>
            </a:r>
            <a:r>
              <a:rPr lang="en-US" sz="6699" b="1" dirty="0">
                <a:solidFill>
                  <a:srgbClr val="FFEBEB"/>
                </a:solidFill>
                <a:latin typeface="#9Slide03 Roboto Condensed" panose="02000000000000000000" pitchFamily="2" charset="0"/>
                <a:ea typeface="#9Slide03 Roboto Condensed" panose="02000000000000000000" pitchFamily="2" charset="0"/>
              </a:rPr>
              <a:t> 3: NGHIÊN CỨU</a:t>
            </a:r>
          </a:p>
        </p:txBody>
      </p:sp>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196115" y="3800622"/>
            <a:ext cx="9259842" cy="5691523"/>
          </a:xfrm>
          <a:prstGeom prst="rect">
            <a:avLst/>
          </a:prstGeom>
        </p:spPr>
      </p:pic>
      <p:sp>
        <p:nvSpPr>
          <p:cNvPr id="8" name="TextBox 8"/>
          <p:cNvSpPr txBox="1"/>
          <p:nvPr/>
        </p:nvSpPr>
        <p:spPr>
          <a:xfrm>
            <a:off x="3464546" y="5148101"/>
            <a:ext cx="6722981" cy="3103245"/>
          </a:xfrm>
          <a:prstGeom prst="rect">
            <a:avLst/>
          </a:prstGeom>
        </p:spPr>
        <p:txBody>
          <a:bodyPr lIns="0" tIns="0" rIns="0" bIns="0" rtlCol="0" anchor="t">
            <a:spAutoFit/>
          </a:bodyPr>
          <a:lstStyle/>
          <a:p>
            <a:pPr marL="457200" indent="-457200">
              <a:lnSpc>
                <a:spcPts val="3990"/>
              </a:lnSpc>
              <a:buFont typeface="Arial" panose="020B0604020202020204" pitchFamily="34" charset="0"/>
              <a:buChar char="•"/>
            </a:pPr>
            <a:r>
              <a:rPr lang="en-US" sz="3500" dirty="0" err="1">
                <a:solidFill>
                  <a:srgbClr val="728E63"/>
                </a:solidFill>
                <a:latin typeface="Roboto" panose="02000000000000000000" pitchFamily="2" charset="0"/>
                <a:ea typeface="Roboto" panose="02000000000000000000" pitchFamily="2" charset="0"/>
              </a:rPr>
              <a:t>Mỗi</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nhóm</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chọn</a:t>
            </a:r>
            <a:r>
              <a:rPr lang="en-US" sz="3500" dirty="0">
                <a:solidFill>
                  <a:srgbClr val="728E63"/>
                </a:solidFill>
                <a:latin typeface="Roboto" panose="02000000000000000000" pitchFamily="2" charset="0"/>
                <a:ea typeface="Roboto" panose="02000000000000000000" pitchFamily="2" charset="0"/>
              </a:rPr>
              <a:t> 1 </a:t>
            </a:r>
            <a:r>
              <a:rPr lang="en-US" sz="3500" dirty="0" err="1">
                <a:solidFill>
                  <a:srgbClr val="728E63"/>
                </a:solidFill>
                <a:latin typeface="Roboto" panose="02000000000000000000" pitchFamily="2" charset="0"/>
                <a:ea typeface="Roboto" panose="02000000000000000000" pitchFamily="2" charset="0"/>
              </a:rPr>
              <a:t>đề</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tài</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bất</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kì</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rồi</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tiến</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hành</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nghiên</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cứu</a:t>
            </a:r>
            <a:endParaRPr lang="en-US" sz="3500" dirty="0">
              <a:solidFill>
                <a:srgbClr val="728E63"/>
              </a:solidFill>
              <a:latin typeface="Roboto" panose="02000000000000000000" pitchFamily="2" charset="0"/>
              <a:ea typeface="Roboto" panose="02000000000000000000" pitchFamily="2" charset="0"/>
            </a:endParaRPr>
          </a:p>
          <a:p>
            <a:pPr marL="457200" indent="-457200">
              <a:lnSpc>
                <a:spcPts val="3990"/>
              </a:lnSpc>
              <a:buFont typeface="Arial" panose="020B0604020202020204" pitchFamily="34" charset="0"/>
              <a:buChar char="•"/>
            </a:pPr>
            <a:r>
              <a:rPr lang="en-US" sz="3500" dirty="0" err="1">
                <a:solidFill>
                  <a:srgbClr val="728E63"/>
                </a:solidFill>
                <a:latin typeface="Roboto" panose="02000000000000000000" pitchFamily="2" charset="0"/>
                <a:ea typeface="Roboto" panose="02000000000000000000" pitchFamily="2" charset="0"/>
              </a:rPr>
              <a:t>Các</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nhóm</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ghi</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lại</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quá</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trình</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nghiên</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cứu</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bảng</a:t>
            </a:r>
            <a:r>
              <a:rPr lang="en-US" sz="3500" dirty="0">
                <a:solidFill>
                  <a:srgbClr val="728E63"/>
                </a:solidFill>
                <a:latin typeface="Roboto" panose="02000000000000000000" pitchFamily="2" charset="0"/>
                <a:ea typeface="Roboto" panose="02000000000000000000" pitchFamily="2" charset="0"/>
              </a:rPr>
              <a:t> rubric </a:t>
            </a:r>
            <a:r>
              <a:rPr lang="en-US" sz="3500" dirty="0" err="1">
                <a:solidFill>
                  <a:srgbClr val="728E63"/>
                </a:solidFill>
                <a:latin typeface="Roboto" panose="02000000000000000000" pitchFamily="2" charset="0"/>
                <a:ea typeface="Roboto" panose="02000000000000000000" pitchFamily="2" charset="0"/>
              </a:rPr>
              <a:t>phân</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công</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và</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thực</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hiện</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nhiệm</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vụ</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để</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gửi</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lại</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giáo</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viên</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đánh</a:t>
            </a:r>
            <a:r>
              <a:rPr lang="en-US" sz="3500" dirty="0">
                <a:solidFill>
                  <a:srgbClr val="728E63"/>
                </a:solidFill>
                <a:latin typeface="Roboto" panose="02000000000000000000" pitchFamily="2" charset="0"/>
                <a:ea typeface="Roboto" panose="02000000000000000000" pitchFamily="2" charset="0"/>
              </a:rPr>
              <a:t> </a:t>
            </a:r>
            <a:r>
              <a:rPr lang="en-US" sz="3500" dirty="0" err="1">
                <a:solidFill>
                  <a:srgbClr val="728E63"/>
                </a:solidFill>
                <a:latin typeface="Roboto" panose="02000000000000000000" pitchFamily="2" charset="0"/>
                <a:ea typeface="Roboto" panose="02000000000000000000" pitchFamily="2" charset="0"/>
              </a:rPr>
              <a:t>giá</a:t>
            </a:r>
            <a:r>
              <a:rPr lang="en-US" sz="3500" dirty="0">
                <a:solidFill>
                  <a:srgbClr val="728E63"/>
                </a:solidFill>
                <a:latin typeface="Roboto" panose="02000000000000000000" pitchFamily="2" charset="0"/>
                <a:ea typeface="Roboto" panose="02000000000000000000" pitchFamily="2" charset="0"/>
              </a:rPr>
              <a:t>.</a:t>
            </a:r>
          </a:p>
        </p:txBody>
      </p:sp>
    </p:spTree>
    <p:extLst>
      <p:ext uri="{BB962C8B-B14F-4D97-AF65-F5344CB8AC3E}">
        <p14:creationId xmlns:p14="http://schemas.microsoft.com/office/powerpoint/2010/main" val="40466629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2286000"/>
            <a:ext cx="13716000" cy="354330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42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42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42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42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42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0857401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lvl="0"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lvl="0"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7" name="TextBox 6"/>
          <p:cNvSpPr txBox="1"/>
          <p:nvPr/>
        </p:nvSpPr>
        <p:spPr>
          <a:xfrm>
            <a:off x="2286000" y="17145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latin typeface="Times New Roman" pitchFamily="18" charset="0"/>
                <a:cs typeface="Times New Roman" pitchFamily="18" charset="0"/>
              </a:rPr>
              <a:t>Nội</a:t>
            </a:r>
            <a:r>
              <a:rPr lang="en-US" sz="3600" b="1" dirty="0">
                <a:latin typeface="Times New Roman" pitchFamily="18" charset="0"/>
                <a:cs typeface="Times New Roman" pitchFamily="18" charset="0"/>
              </a:rPr>
              <a:t> dung 1. </a:t>
            </a:r>
            <a:r>
              <a:rPr lang="en-US" sz="3600" b="1" dirty="0" err="1">
                <a:latin typeface="Times New Roman" pitchFamily="18" charset="0"/>
                <a:cs typeface="Times New Roman" pitchFamily="18" charset="0"/>
              </a:rPr>
              <a:t>Tìm</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hiểu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nội</a:t>
            </a:r>
            <a:r>
              <a:rPr lang="en-US" sz="3600" b="1" dirty="0">
                <a:latin typeface="Times New Roman" pitchFamily="18" charset="0"/>
                <a:cs typeface="Times New Roman" pitchFamily="18" charset="0"/>
              </a:rPr>
              <a:t> dung </a:t>
            </a:r>
            <a:r>
              <a:rPr lang="en-US" sz="3600" b="1" dirty="0" err="1">
                <a:latin typeface="Times New Roman" pitchFamily="18" charset="0"/>
                <a:cs typeface="Times New Roman" pitchFamily="18" charset="0"/>
              </a:rPr>
              <a:t>trong</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Chuyên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học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tập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Ngữ</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văn</a:t>
            </a:r>
            <a:r>
              <a:rPr lang="en-US" sz="3600" b="1" dirty="0">
                <a:latin typeface="Times New Roman" pitchFamily="18" charset="0"/>
                <a:cs typeface="Times New Roman" pitchFamily="18" charset="0"/>
              </a:rPr>
              <a:t> 10 - </a:t>
            </a:r>
            <a:r>
              <a:rPr lang="en-US" sz="3600" b="1" dirty="0" err="1">
                <a:latin typeface="Times New Roman" pitchFamily="18" charset="0"/>
                <a:cs typeface="Times New Roman" pitchFamily="18" charset="0"/>
              </a:rPr>
              <a:t>Sách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giáo</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khoa</a:t>
            </a:r>
            <a:endParaRPr lang="vi-VN" sz="3600" dirty="0">
              <a:latin typeface="Times New Roman" pitchFamily="18" charset="0"/>
              <a:cs typeface="Times New Roman" pitchFamily="18" charset="0"/>
            </a:endParaRPr>
          </a:p>
        </p:txBody>
      </p:sp>
      <p:sp>
        <p:nvSpPr>
          <p:cNvPr id="8" name="TextBox 7"/>
          <p:cNvSpPr txBox="1"/>
          <p:nvPr/>
        </p:nvSpPr>
        <p:spPr>
          <a:xfrm>
            <a:off x="2222877" y="2960996"/>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1. </a:t>
            </a:r>
            <a:r>
              <a:rPr lang="en-US" sz="3600" b="1" dirty="0" err="1">
                <a:solidFill>
                  <a:srgbClr val="C00000"/>
                </a:solidFill>
                <a:latin typeface="Times New Roman"/>
                <a:ea typeface="Liberation Mono"/>
                <a:cs typeface="Times New Roman"/>
              </a:rPr>
              <a:t>Cách</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triển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khai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nghiên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cứu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theo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từng</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loại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đề</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tài</a:t>
            </a:r>
            <a:endParaRPr lang="vi-VN" sz="3600" dirty="0">
              <a:latin typeface="Calibri"/>
              <a:ea typeface="Calibri"/>
              <a:cs typeface="Times New Roman"/>
            </a:endParaRPr>
          </a:p>
        </p:txBody>
      </p:sp>
      <p:sp>
        <p:nvSpPr>
          <p:cNvPr id="2" name="TextBox 1"/>
          <p:cNvSpPr txBox="1"/>
          <p:nvPr/>
        </p:nvSpPr>
        <p:spPr>
          <a:xfrm>
            <a:off x="8115300" y="3749700"/>
            <a:ext cx="7772400" cy="597811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Nghiên</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cứu</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một</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truyện</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cổ</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dân</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gian</a:t>
            </a:r>
            <a:endParaRPr lang="vi-VN" sz="3600" dirty="0">
              <a:latin typeface="Times New Roman" pitchFamily="18" charset="0"/>
              <a:ea typeface="Calibri"/>
              <a:cs typeface="Times New Roman" pitchFamily="18" charset="0"/>
            </a:endParaRPr>
          </a:p>
          <a:p>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Nghiên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cứu</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một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bài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hoặc</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một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chùm</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ca</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dao</a:t>
            </a:r>
            <a:endParaRPr lang="en-US" sz="3600" dirty="0">
              <a:latin typeface="Times New Roman" pitchFamily="18" charset="0"/>
              <a:ea typeface="Liberation Mono"/>
              <a:cs typeface="Times New Roman" pitchFamily="18" charset="0"/>
            </a:endParaRPr>
          </a:p>
          <a:p>
            <a:pPr algn="just"/>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Nghiên</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cứu</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một</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loại</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hình</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tượng</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nhân</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vật</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trong</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truyện</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cổ</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dân</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gian</a:t>
            </a:r>
            <a:endParaRPr lang="vi-VN" sz="3600" dirty="0">
              <a:latin typeface="Times New Roman" pitchFamily="18" charset="0"/>
              <a:ea typeface="Calibri"/>
              <a:cs typeface="Times New Roman" pitchFamily="18" charset="0"/>
            </a:endParaRPr>
          </a:p>
          <a:p>
            <a:pPr algn="just"/>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Nghiên</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cứu</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một</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loại</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hình</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tượng</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trong</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thơ</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ca</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dân</a:t>
            </a:r>
            <a:r>
              <a:rPr lang="en-US" sz="3600" dirty="0">
                <a:latin typeface="Times New Roman" pitchFamily="18" charset="0"/>
                <a:ea typeface="Noto Serif SC"/>
                <a:cs typeface="Times New Roman" pitchFamily="18" charset="0"/>
              </a:rPr>
              <a:t> </a:t>
            </a:r>
            <a:r>
              <a:rPr lang="en-US" sz="3600" dirty="0" err="1">
                <a:latin typeface="Times New Roman" pitchFamily="18" charset="0"/>
                <a:ea typeface="Noto Serif SC"/>
                <a:cs typeface="Times New Roman" pitchFamily="18" charset="0"/>
              </a:rPr>
              <a:t>gian</a:t>
            </a:r>
            <a:endParaRPr lang="vi-VN" sz="3600" dirty="0">
              <a:latin typeface="Times New Roman" pitchFamily="18" charset="0"/>
              <a:ea typeface="Calibri"/>
              <a:cs typeface="Times New Roman" pitchFamily="18" charset="0"/>
            </a:endParaRPr>
          </a:p>
          <a:p>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Nghiên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cứu</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một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loại</a:t>
            </a:r>
            <a:r>
              <a:rPr lang="en-US" sz="3600" dirty="0">
                <a:latin typeface="Times New Roman" pitchFamily="18" charset="0"/>
                <a:ea typeface="Liberation Mono"/>
                <a:cs typeface="Times New Roman" pitchFamily="18" charset="0"/>
              </a:rPr>
              <a:t> </a:t>
            </a:r>
            <a:r>
              <a:rPr lang="en-US" sz="3600" dirty="0">
                <a:latin typeface="Times New Roman" pitchFamily="18" charset="0"/>
                <a:ea typeface="Liberation Mono"/>
                <a:cs typeface="Times New Roman" pitchFamily="18" charset="0"/>
              </a:rPr>
              <a:t>chi </a:t>
            </a:r>
            <a:r>
              <a:rPr lang="en-US" sz="3600" dirty="0" err="1">
                <a:latin typeface="Times New Roman" pitchFamily="18" charset="0"/>
                <a:ea typeface="Liberation Mono"/>
                <a:cs typeface="Times New Roman" pitchFamily="18" charset="0"/>
              </a:rPr>
              <a:t>tiết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trong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truyện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cổ</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dân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gian</a:t>
            </a:r>
            <a:endParaRPr lang="vi-VN" sz="3600" dirty="0">
              <a:latin typeface="Times New Roman" pitchFamily="18" charset="0"/>
              <a:ea typeface="Calibri"/>
              <a:cs typeface="Times New Roman" pitchFamily="18" charset="0"/>
            </a:endParaRPr>
          </a:p>
          <a:p>
            <a:pPr algn="just"/>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Nghiên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cứu</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một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lễ</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hội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dân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gian</a:t>
            </a:r>
            <a:endParaRPr lang="vi-VN" sz="3600" dirty="0">
              <a:latin typeface="Times New Roman" pitchFamily="18" charset="0"/>
              <a:ea typeface="Calibri"/>
              <a:cs typeface="Times New Roman" pitchFamily="18" charset="0"/>
            </a:endParaRPr>
          </a:p>
          <a:p>
            <a:pPr>
              <a:lnSpc>
                <a:spcPct val="107000"/>
              </a:lnSpc>
              <a:spcAft>
                <a:spcPts val="1200"/>
              </a:spcAft>
            </a:pPr>
            <a:endParaRPr lang="vi-VN" sz="2100" dirty="0">
              <a:latin typeface="Calibri"/>
              <a:ea typeface="Calibri"/>
              <a:cs typeface="Times New Roman"/>
            </a:endParaRPr>
          </a:p>
        </p:txBody>
      </p:sp>
      <p:sp>
        <p:nvSpPr>
          <p:cNvPr id="4" name="Right Arrow Callout 3"/>
          <p:cNvSpPr/>
          <p:nvPr/>
        </p:nvSpPr>
        <p:spPr>
          <a:xfrm>
            <a:off x="2286000" y="3692255"/>
            <a:ext cx="5829300" cy="6594746"/>
          </a:xfrm>
          <a:prstGeom prst="right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latin typeface="Times New Roman" pitchFamily="18" charset="0"/>
                <a:cs typeface="Times New Roman" pitchFamily="18" charset="0"/>
              </a:rPr>
              <a:t>Các</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đề</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nghiên</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cứu</a:t>
            </a:r>
            <a:endParaRPr lang="vi-VN" sz="3600" b="1" dirty="0">
              <a:latin typeface="Times New Roman" pitchFamily="18" charset="0"/>
              <a:cs typeface="Times New Roman" pitchFamily="18" charset="0"/>
            </a:endParaRPr>
          </a:p>
        </p:txBody>
      </p:sp>
      <p:sp>
        <p:nvSpPr>
          <p:cNvPr id="6" name="Oval 5"/>
          <p:cNvSpPr/>
          <p:nvPr/>
        </p:nvSpPr>
        <p:spPr>
          <a:xfrm>
            <a:off x="2286000" y="4114800"/>
            <a:ext cx="5829300" cy="50292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000" b="1" dirty="0">
                <a:solidFill>
                  <a:schemeClr val="tx1"/>
                </a:solidFill>
                <a:latin typeface="Times New Roman" pitchFamily="18" charset="0"/>
                <a:cs typeface="Times New Roman" pitchFamily="18" charset="0"/>
              </a:rPr>
              <a:t>ĐỌC HƯỚNG DẪN NGHIÊN CỨU TRONG SGK</a:t>
            </a:r>
          </a:p>
          <a:p>
            <a:pPr algn="ctr"/>
            <a:r>
              <a:rPr lang="en-US" sz="3000" dirty="0" err="1">
                <a:solidFill>
                  <a:schemeClr val="tx1"/>
                </a:solidFill>
                <a:latin typeface="Times New Roman" pitchFamily="18" charset="0"/>
                <a:cs typeface="Times New Roman" pitchFamily="18" charset="0"/>
              </a:rPr>
              <a:t>Nhận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diện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và</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xác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định</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yêu</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cầu</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của</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từng</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bước</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nghiên</a:t>
            </a:r>
            <a:r>
              <a:rPr lang="en-US" sz="3000" dirty="0">
                <a:solidFill>
                  <a:schemeClr val="tx1"/>
                </a:solidFill>
                <a:latin typeface="Times New Roman" pitchFamily="18" charset="0"/>
                <a:cs typeface="Times New Roman" pitchFamily="18" charset="0"/>
              </a:rPr>
              <a:t> </a:t>
            </a:r>
            <a:r>
              <a:rPr lang="en-US" sz="3000" dirty="0" err="1">
                <a:solidFill>
                  <a:schemeClr val="tx1"/>
                </a:solidFill>
                <a:latin typeface="Times New Roman" pitchFamily="18" charset="0"/>
                <a:cs typeface="Times New Roman" pitchFamily="18" charset="0"/>
              </a:rPr>
              <a:t>cứu</a:t>
            </a:r>
            <a:endParaRPr lang="en-US" sz="3000" dirty="0">
              <a:solidFill>
                <a:schemeClr val="tx1"/>
              </a:solidFill>
              <a:latin typeface="Times New Roman" pitchFamily="18" charset="0"/>
              <a:cs typeface="Times New Roman" pitchFamily="18" charset="0"/>
            </a:endParaRPr>
          </a:p>
        </p:txBody>
      </p:sp>
    </p:spTree>
    <p:extLst>
      <p:ext uri="{BB962C8B-B14F-4D97-AF65-F5344CB8AC3E}">
        <p14:creationId xmlns:p14="http://schemas.microsoft.com/office/powerpoint/2010/main" val="1223555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ppt_x"/>
                                          </p:val>
                                        </p:tav>
                                        <p:tav tm="100000">
                                          <p:val>
                                            <p:strVal val="#ppt_x"/>
                                          </p:val>
                                        </p:tav>
                                      </p:tavLst>
                                    </p:anim>
                                    <p:anim calcmode="lin" valueType="num">
                                      <p:cBhvr additive="base">
                                        <p:cTn id="15"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fill="hold"/>
                                        <p:tgtEl>
                                          <p:spTgt spid="2"/>
                                        </p:tgtEl>
                                        <p:attrNameLst>
                                          <p:attrName>ppt_x</p:attrName>
                                        </p:attrNameLst>
                                      </p:cBhvr>
                                      <p:tavLst>
                                        <p:tav tm="0">
                                          <p:val>
                                            <p:strVal val="#ppt_x"/>
                                          </p:val>
                                        </p:tav>
                                        <p:tav tm="100000">
                                          <p:val>
                                            <p:strVal val="#ppt_x"/>
                                          </p:val>
                                        </p:tav>
                                      </p:tavLst>
                                    </p:anim>
                                    <p:anim calcmode="lin" valueType="num">
                                      <p:cBhvr additive="base">
                                        <p:cTn id="21"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animBg="1"/>
      <p:bldP spid="4"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2" name="Rectangle 1"/>
          <p:cNvSpPr/>
          <p:nvPr/>
        </p:nvSpPr>
        <p:spPr>
          <a:xfrm>
            <a:off x="2286000" y="2628901"/>
            <a:ext cx="13716000" cy="127791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07000"/>
              </a:lnSpc>
              <a:spcAft>
                <a:spcPts val="1200"/>
              </a:spcAft>
            </a:pPr>
            <a:r>
              <a:rPr lang="en-US" sz="3600" b="1" dirty="0" err="1">
                <a:solidFill>
                  <a:srgbClr val="000000"/>
                </a:solidFill>
                <a:latin typeface="Times New Roman"/>
                <a:ea typeface="Liberation Mono"/>
                <a:cs typeface="Times New Roman"/>
              </a:rPr>
              <a:t>Lập</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dàn</a:t>
            </a:r>
            <a:r>
              <a:rPr lang="en-US" sz="3600" b="1" dirty="0">
                <a:solidFill>
                  <a:srgbClr val="000000"/>
                </a:solidFill>
                <a:latin typeface="Times New Roman"/>
                <a:ea typeface="Liberation Mono"/>
                <a:cs typeface="Times New Roman"/>
              </a:rPr>
              <a:t> ý chi </a:t>
            </a:r>
            <a:r>
              <a:rPr lang="en-US" sz="3600" b="1" dirty="0" err="1">
                <a:solidFill>
                  <a:srgbClr val="000000"/>
                </a:solidFill>
                <a:latin typeface="Times New Roman"/>
                <a:ea typeface="Liberation Mono"/>
                <a:cs typeface="Times New Roman"/>
              </a:rPr>
              <a:t>tiết</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dựa</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trên</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những</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gợi</a:t>
            </a:r>
            <a:r>
              <a:rPr lang="en-US" sz="3600" b="1" dirty="0">
                <a:solidFill>
                  <a:srgbClr val="000000"/>
                </a:solidFill>
                <a:latin typeface="Times New Roman"/>
                <a:ea typeface="Liberation Mono"/>
                <a:cs typeface="Times New Roman"/>
              </a:rPr>
              <a:t> ý </a:t>
            </a:r>
            <a:r>
              <a:rPr lang="en-US" sz="3600" b="1" dirty="0" err="1">
                <a:solidFill>
                  <a:srgbClr val="000000"/>
                </a:solidFill>
                <a:latin typeface="Times New Roman"/>
                <a:ea typeface="Liberation Mono"/>
                <a:cs typeface="Times New Roman"/>
              </a:rPr>
              <a:t>từ</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dàn</a:t>
            </a:r>
            <a:r>
              <a:rPr lang="en-US" sz="3600" b="1" dirty="0">
                <a:solidFill>
                  <a:srgbClr val="000000"/>
                </a:solidFill>
                <a:latin typeface="Times New Roman"/>
                <a:ea typeface="Liberation Mono"/>
                <a:cs typeface="Times New Roman"/>
              </a:rPr>
              <a:t> ý </a:t>
            </a:r>
            <a:r>
              <a:rPr lang="en-US" sz="3600" b="1" dirty="0" err="1">
                <a:solidFill>
                  <a:srgbClr val="000000"/>
                </a:solidFill>
                <a:latin typeface="Times New Roman"/>
                <a:ea typeface="Liberation Mono"/>
                <a:cs typeface="Times New Roman"/>
              </a:rPr>
              <a:t>sơ</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lược</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trong</a:t>
            </a:r>
            <a:r>
              <a:rPr lang="en-US" sz="3600" b="1" dirty="0">
                <a:solidFill>
                  <a:srgbClr val="000000"/>
                </a:solidFill>
                <a:latin typeface="Times New Roman"/>
                <a:ea typeface="Liberation Mono"/>
                <a:cs typeface="Times New Roman"/>
              </a:rPr>
              <a:t> CĐHT </a:t>
            </a:r>
            <a:r>
              <a:rPr lang="en-US" sz="3600" b="1" dirty="0" err="1">
                <a:solidFill>
                  <a:srgbClr val="000000"/>
                </a:solidFill>
                <a:latin typeface="Times New Roman"/>
                <a:ea typeface="Liberation Mono"/>
                <a:cs typeface="Times New Roman"/>
              </a:rPr>
              <a:t>Ngữ</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văn</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lớp</a:t>
            </a:r>
            <a:r>
              <a:rPr lang="en-US" sz="3600" b="1" dirty="0">
                <a:solidFill>
                  <a:srgbClr val="000000"/>
                </a:solidFill>
                <a:latin typeface="Times New Roman"/>
                <a:ea typeface="Liberation Mono"/>
                <a:cs typeface="Times New Roman"/>
              </a:rPr>
              <a:t> 10 - SGK. </a:t>
            </a:r>
            <a:endParaRPr lang="vi-VN" sz="3600" b="1" dirty="0">
              <a:solidFill>
                <a:srgbClr val="000000"/>
              </a:solidFill>
              <a:latin typeface="Calibri"/>
              <a:ea typeface="Calibri"/>
              <a:cs typeface="Times New Roman"/>
            </a:endParaRPr>
          </a:p>
        </p:txBody>
      </p:sp>
      <p:sp>
        <p:nvSpPr>
          <p:cNvPr id="4" name="TextBox 3"/>
          <p:cNvSpPr txBox="1"/>
          <p:nvPr/>
        </p:nvSpPr>
        <p:spPr>
          <a:xfrm>
            <a:off x="2286000" y="1714500"/>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1. </a:t>
            </a:r>
            <a:r>
              <a:rPr lang="en-US" sz="3600" b="1" dirty="0" err="1">
                <a:solidFill>
                  <a:srgbClr val="C00000"/>
                </a:solidFill>
                <a:latin typeface="Times New Roman"/>
                <a:ea typeface="Liberation Mono"/>
                <a:cs typeface="Times New Roman"/>
              </a:rPr>
              <a:t>Cách</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triển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khai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nghiên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cứu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theo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từng</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loại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đề</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tài</a:t>
            </a:r>
            <a:endParaRPr lang="vi-VN" sz="3600" dirty="0">
              <a:solidFill>
                <a:srgbClr val="000000"/>
              </a:solidFill>
              <a:latin typeface="Calibri"/>
              <a:ea typeface="Calibri"/>
              <a:cs typeface="Times New Roman"/>
            </a:endParaRPr>
          </a:p>
        </p:txBody>
      </p:sp>
      <p:sp>
        <p:nvSpPr>
          <p:cNvPr id="3" name="TextBox 2"/>
          <p:cNvSpPr txBox="1"/>
          <p:nvPr/>
        </p:nvSpPr>
        <p:spPr>
          <a:xfrm>
            <a:off x="2286000" y="3952917"/>
            <a:ext cx="6972300" cy="5889113"/>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lnSpc>
                <a:spcPct val="107000"/>
              </a:lnSpc>
              <a:spcAft>
                <a:spcPts val="1200"/>
              </a:spcAft>
            </a:pPr>
            <a:r>
              <a:rPr lang="en-US" sz="3600" b="1" dirty="0">
                <a:solidFill>
                  <a:srgbClr val="000000"/>
                </a:solidFill>
                <a:latin typeface="Times New Roman" pitchFamily="18" charset="0"/>
                <a:ea typeface="Noto Serif SC"/>
                <a:cs typeface="Times New Roman" pitchFamily="18" charset="0"/>
              </a:rPr>
              <a:t>NHÓM 1:  </a:t>
            </a:r>
            <a:r>
              <a:rPr lang="en-US" sz="3600" dirty="0" err="1">
                <a:solidFill>
                  <a:srgbClr val="000000"/>
                </a:solidFill>
                <a:latin typeface="Times New Roman" pitchFamily="18" charset="0"/>
                <a:ea typeface="Noto Serif SC"/>
                <a:cs typeface="Times New Roman" pitchFamily="18" charset="0"/>
              </a:rPr>
              <a:t>Nghiên</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cứu</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một</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truyện</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cổ</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dân</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gian</a:t>
            </a:r>
            <a:endParaRPr lang="vi-VN" sz="3600" dirty="0">
              <a:solidFill>
                <a:srgbClr val="000000"/>
              </a:solidFill>
              <a:latin typeface="Times New Roman" pitchFamily="18" charset="0"/>
              <a:ea typeface="Calibri"/>
              <a:cs typeface="Times New Roman" pitchFamily="18" charset="0"/>
            </a:endParaRPr>
          </a:p>
          <a:p>
            <a:pPr algn="just">
              <a:lnSpc>
                <a:spcPct val="107000"/>
              </a:lnSpc>
              <a:spcAft>
                <a:spcPts val="1200"/>
              </a:spcAft>
            </a:pPr>
            <a:r>
              <a:rPr lang="en-US" sz="3600" b="1" dirty="0">
                <a:solidFill>
                  <a:srgbClr val="000000"/>
                </a:solidFill>
                <a:latin typeface="Times New Roman" pitchFamily="18" charset="0"/>
                <a:ea typeface="Liberation Mono"/>
                <a:cs typeface="Times New Roman" pitchFamily="18" charset="0"/>
              </a:rPr>
              <a:t>NHÓM 2: </a:t>
            </a:r>
            <a:r>
              <a:rPr lang="en-US" sz="3600" dirty="0" err="1">
                <a:solidFill>
                  <a:srgbClr val="000000"/>
                </a:solidFill>
                <a:latin typeface="Times New Roman" pitchFamily="18" charset="0"/>
                <a:ea typeface="Liberation Mono"/>
                <a:cs typeface="Times New Roman" pitchFamily="18" charset="0"/>
              </a:rPr>
              <a:t>Nghiên</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cứu</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một</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bài</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hoặc</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một</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chùm</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ca</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dao</a:t>
            </a:r>
            <a:endParaRPr lang="vi-VN" sz="3600" dirty="0">
              <a:solidFill>
                <a:srgbClr val="000000"/>
              </a:solidFill>
              <a:latin typeface="Times New Roman" pitchFamily="18" charset="0"/>
              <a:ea typeface="Calibri"/>
              <a:cs typeface="Times New Roman" pitchFamily="18" charset="0"/>
            </a:endParaRPr>
          </a:p>
          <a:p>
            <a:pPr algn="just">
              <a:lnSpc>
                <a:spcPct val="107000"/>
              </a:lnSpc>
              <a:spcAft>
                <a:spcPts val="1200"/>
              </a:spcAft>
            </a:pPr>
            <a:r>
              <a:rPr lang="en-US" sz="3600" b="1" dirty="0">
                <a:solidFill>
                  <a:srgbClr val="000000"/>
                </a:solidFill>
                <a:latin typeface="Times New Roman" pitchFamily="18" charset="0"/>
                <a:ea typeface="Liberation Mono"/>
                <a:cs typeface="Times New Roman" pitchFamily="18" charset="0"/>
              </a:rPr>
              <a:t>NHÓM 3:</a:t>
            </a:r>
            <a:r>
              <a:rPr lang="en-US" sz="3600" b="1"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Nghiên</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cứu</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một</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loại</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hình</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tượng</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nhân</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vật</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trong</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truyện</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cổ</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dân</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gian</a:t>
            </a:r>
            <a:endParaRPr lang="en-US" sz="3600" dirty="0">
              <a:solidFill>
                <a:srgbClr val="000000"/>
              </a:solidFill>
              <a:latin typeface="Times New Roman" pitchFamily="18" charset="0"/>
              <a:ea typeface="Noto Serif SC"/>
              <a:cs typeface="Times New Roman" pitchFamily="18" charset="0"/>
            </a:endParaRPr>
          </a:p>
          <a:p>
            <a:pPr algn="just">
              <a:lnSpc>
                <a:spcPct val="107000"/>
              </a:lnSpc>
              <a:spcAft>
                <a:spcPts val="1200"/>
              </a:spcAft>
            </a:pPr>
            <a:r>
              <a:rPr lang="en-US" sz="3600" b="1" dirty="0">
                <a:solidFill>
                  <a:srgbClr val="000000"/>
                </a:solidFill>
                <a:latin typeface="Times New Roman" pitchFamily="18" charset="0"/>
                <a:ea typeface="Liberation Mono"/>
                <a:cs typeface="Times New Roman" pitchFamily="18" charset="0"/>
              </a:rPr>
              <a:t>NHÓM </a:t>
            </a:r>
            <a:r>
              <a:rPr lang="en-US" sz="3600" b="1" dirty="0">
                <a:solidFill>
                  <a:srgbClr val="000000"/>
                </a:solidFill>
                <a:latin typeface="Times New Roman" pitchFamily="18" charset="0"/>
                <a:ea typeface="Liberation Mono"/>
                <a:cs typeface="Times New Roman" pitchFamily="18" charset="0"/>
              </a:rPr>
              <a:t>4:</a:t>
            </a:r>
            <a:r>
              <a:rPr lang="en-US" sz="3600" b="1"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Nghiên</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cứu</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một</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loại</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hình</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tượng</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trong</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thơ</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ca</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dân</a:t>
            </a:r>
            <a:r>
              <a:rPr lang="en-US" sz="3600" dirty="0">
                <a:solidFill>
                  <a:srgbClr val="000000"/>
                </a:solidFill>
                <a:latin typeface="Times New Roman" pitchFamily="18" charset="0"/>
                <a:ea typeface="Noto Serif SC"/>
                <a:cs typeface="Times New Roman" pitchFamily="18" charset="0"/>
              </a:rPr>
              <a:t> </a:t>
            </a:r>
            <a:r>
              <a:rPr lang="en-US" sz="3600" dirty="0" err="1">
                <a:solidFill>
                  <a:srgbClr val="000000"/>
                </a:solidFill>
                <a:latin typeface="Times New Roman" pitchFamily="18" charset="0"/>
                <a:ea typeface="Noto Serif SC"/>
                <a:cs typeface="Times New Roman" pitchFamily="18" charset="0"/>
              </a:rPr>
              <a:t>gian</a:t>
            </a:r>
            <a:endParaRPr lang="vi-VN" sz="3600" dirty="0">
              <a:solidFill>
                <a:srgbClr val="000000"/>
              </a:solidFill>
              <a:latin typeface="Times New Roman" pitchFamily="18" charset="0"/>
              <a:ea typeface="Calibri"/>
              <a:cs typeface="Times New Roman" pitchFamily="18" charset="0"/>
            </a:endParaRPr>
          </a:p>
        </p:txBody>
      </p:sp>
      <p:sp>
        <p:nvSpPr>
          <p:cNvPr id="6" name="TextBox 5"/>
          <p:cNvSpPr txBox="1"/>
          <p:nvPr/>
        </p:nvSpPr>
        <p:spPr>
          <a:xfrm>
            <a:off x="9601200" y="4000685"/>
            <a:ext cx="6400800" cy="2539798"/>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algn="just">
              <a:lnSpc>
                <a:spcPct val="107000"/>
              </a:lnSpc>
              <a:spcAft>
                <a:spcPts val="1200"/>
              </a:spcAft>
            </a:pPr>
            <a:r>
              <a:rPr lang="en-US" sz="3600" b="1" dirty="0">
                <a:solidFill>
                  <a:srgbClr val="000000"/>
                </a:solidFill>
                <a:latin typeface="Times New Roman" pitchFamily="18" charset="0"/>
                <a:ea typeface="Liberation Mono"/>
                <a:cs typeface="Times New Roman" pitchFamily="18" charset="0"/>
              </a:rPr>
              <a:t>NHÓM 5: </a:t>
            </a:r>
            <a:r>
              <a:rPr lang="en-US" sz="3600" dirty="0" err="1">
                <a:solidFill>
                  <a:srgbClr val="000000"/>
                </a:solidFill>
                <a:latin typeface="Times New Roman" pitchFamily="18" charset="0"/>
                <a:ea typeface="Liberation Mono"/>
                <a:cs typeface="Times New Roman" pitchFamily="18" charset="0"/>
              </a:rPr>
              <a:t>Nghiên</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cứu</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một</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loại</a:t>
            </a:r>
            <a:r>
              <a:rPr lang="en-US" sz="3600" dirty="0">
                <a:solidFill>
                  <a:srgbClr val="000000"/>
                </a:solidFill>
                <a:latin typeface="Times New Roman" pitchFamily="18" charset="0"/>
                <a:ea typeface="Liberation Mono"/>
                <a:cs typeface="Times New Roman" pitchFamily="18" charset="0"/>
              </a:rPr>
              <a:t> chi </a:t>
            </a:r>
            <a:r>
              <a:rPr lang="en-US" sz="3600" dirty="0" err="1">
                <a:solidFill>
                  <a:srgbClr val="000000"/>
                </a:solidFill>
                <a:latin typeface="Times New Roman" pitchFamily="18" charset="0"/>
                <a:ea typeface="Liberation Mono"/>
                <a:cs typeface="Times New Roman" pitchFamily="18" charset="0"/>
              </a:rPr>
              <a:t>tiết</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trong</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truyện</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cổ</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dân</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gian</a:t>
            </a:r>
            <a:endParaRPr lang="vi-VN" sz="3600" dirty="0">
              <a:solidFill>
                <a:srgbClr val="000000"/>
              </a:solidFill>
              <a:latin typeface="Times New Roman" pitchFamily="18" charset="0"/>
              <a:ea typeface="Calibri"/>
              <a:cs typeface="Times New Roman" pitchFamily="18" charset="0"/>
            </a:endParaRPr>
          </a:p>
          <a:p>
            <a:r>
              <a:rPr lang="en-US" sz="3600" dirty="0">
                <a:solidFill>
                  <a:srgbClr val="000000"/>
                </a:solidFill>
                <a:latin typeface="Times New Roman" pitchFamily="18" charset="0"/>
                <a:ea typeface="Liberation Mono"/>
                <a:cs typeface="Times New Roman" pitchFamily="18" charset="0"/>
              </a:rPr>
              <a:t> </a:t>
            </a:r>
            <a:r>
              <a:rPr lang="en-US" sz="3600" b="1" dirty="0">
                <a:solidFill>
                  <a:srgbClr val="000000"/>
                </a:solidFill>
                <a:latin typeface="Times New Roman" pitchFamily="18" charset="0"/>
                <a:ea typeface="Liberation Mono"/>
                <a:cs typeface="Times New Roman" pitchFamily="18" charset="0"/>
              </a:rPr>
              <a:t>NHÓM </a:t>
            </a:r>
            <a:r>
              <a:rPr lang="en-US" sz="3600" b="1" dirty="0">
                <a:solidFill>
                  <a:srgbClr val="000000"/>
                </a:solidFill>
                <a:latin typeface="Times New Roman" pitchFamily="18" charset="0"/>
                <a:ea typeface="Liberation Mono"/>
                <a:cs typeface="Times New Roman" pitchFamily="18" charset="0"/>
              </a:rPr>
              <a:t>6: </a:t>
            </a:r>
            <a:r>
              <a:rPr lang="en-US" sz="3600" dirty="0" err="1">
                <a:solidFill>
                  <a:srgbClr val="000000"/>
                </a:solidFill>
                <a:latin typeface="Times New Roman" pitchFamily="18" charset="0"/>
                <a:ea typeface="Liberation Mono"/>
                <a:cs typeface="Times New Roman" pitchFamily="18" charset="0"/>
              </a:rPr>
              <a:t>Nghiên</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cứu</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một</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lễ</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hội</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dân</a:t>
            </a:r>
            <a:r>
              <a:rPr lang="en-US" sz="3600" dirty="0">
                <a:solidFill>
                  <a:srgbClr val="000000"/>
                </a:solidFill>
                <a:latin typeface="Times New Roman" pitchFamily="18" charset="0"/>
                <a:ea typeface="Liberation Mono"/>
                <a:cs typeface="Times New Roman" pitchFamily="18" charset="0"/>
              </a:rPr>
              <a:t> </a:t>
            </a:r>
            <a:r>
              <a:rPr lang="en-US" sz="3600" dirty="0" err="1">
                <a:solidFill>
                  <a:srgbClr val="000000"/>
                </a:solidFill>
                <a:latin typeface="Times New Roman" pitchFamily="18" charset="0"/>
                <a:ea typeface="Liberation Mono"/>
                <a:cs typeface="Times New Roman" pitchFamily="18" charset="0"/>
              </a:rPr>
              <a:t>gian</a:t>
            </a:r>
            <a:endParaRPr lang="vi-VN" sz="3600" dirty="0">
              <a:solidFill>
                <a:srgbClr val="000000"/>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219563" y="6514578"/>
            <a:ext cx="2743200" cy="3676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9175562" y="6743700"/>
            <a:ext cx="5226239" cy="3543300"/>
          </a:xfrm>
          <a:prstGeom prst="ellipse">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Thời</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gian</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10 </a:t>
            </a: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phút</a:t>
            </a:r>
            <a:endPar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Sản</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phẩm</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hoàn</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thành</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vào</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vở</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36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tập</a:t>
            </a:r>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endParaRPr lang="vi-VN"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32524957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29B62"/>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8288000"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3"/>
          <p:cNvSpPr txBox="1"/>
          <p:nvPr/>
        </p:nvSpPr>
        <p:spPr>
          <a:xfrm>
            <a:off x="3070032" y="225549"/>
            <a:ext cx="13885021" cy="2808461"/>
          </a:xfrm>
          <a:prstGeom prst="rect">
            <a:avLst/>
          </a:prstGeom>
        </p:spPr>
        <p:txBody>
          <a:bodyPr lIns="0" tIns="0" rIns="0" bIns="0" rtlCol="0" anchor="t">
            <a:spAutoFit/>
          </a:bodyPr>
          <a:lstStyle/>
          <a:p>
            <a:pPr algn="ctr">
              <a:lnSpc>
                <a:spcPts val="21897"/>
              </a:lnSpc>
            </a:pPr>
            <a:r>
              <a:rPr lang="en-US" sz="15640" dirty="0" err="1">
                <a:solidFill>
                  <a:srgbClr val="FFFF00"/>
                </a:solidFill>
                <a:latin typeface="Bungee Shade"/>
              </a:rPr>
              <a:t>KHỞI</a:t>
            </a:r>
            <a:r>
              <a:rPr lang="en-US" sz="15640" dirty="0">
                <a:solidFill>
                  <a:srgbClr val="FFFF00"/>
                </a:solidFill>
                <a:latin typeface="Bungee Shade"/>
              </a:rPr>
              <a:t> </a:t>
            </a:r>
            <a:r>
              <a:rPr lang="en-US" sz="15640" dirty="0" err="1">
                <a:solidFill>
                  <a:srgbClr val="FFFF00"/>
                </a:solidFill>
                <a:latin typeface="Bungee Shade"/>
              </a:rPr>
              <a:t>ĐỘNG</a:t>
            </a:r>
            <a:endParaRPr lang="en-US" sz="15640" dirty="0">
              <a:solidFill>
                <a:srgbClr val="FFFF00"/>
              </a:solidFill>
              <a:latin typeface="Bungee Shade"/>
            </a:endParaRPr>
          </a:p>
        </p:txBody>
      </p:sp>
    </p:spTree>
  </p:cSld>
  <p:clrMapOvr>
    <a:masterClrMapping/>
  </p:clrMapOvr>
  <p:transition spd="slow">
    <p:randomBar dir="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2" name="Rectangle 1"/>
          <p:cNvSpPr/>
          <p:nvPr/>
        </p:nvSpPr>
        <p:spPr>
          <a:xfrm>
            <a:off x="2286000" y="2628901"/>
            <a:ext cx="13716000" cy="1277914"/>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ctr">
              <a:lnSpc>
                <a:spcPct val="107000"/>
              </a:lnSpc>
              <a:spcAft>
                <a:spcPts val="1200"/>
              </a:spcAft>
            </a:pPr>
            <a:r>
              <a:rPr lang="en-US" sz="3600" b="1" dirty="0" err="1">
                <a:solidFill>
                  <a:srgbClr val="000000"/>
                </a:solidFill>
                <a:latin typeface="Times New Roman"/>
                <a:ea typeface="Liberation Mono"/>
                <a:cs typeface="Times New Roman"/>
              </a:rPr>
              <a:t>Lập</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dàn</a:t>
            </a:r>
            <a:r>
              <a:rPr lang="en-US" sz="3600" b="1" dirty="0">
                <a:solidFill>
                  <a:srgbClr val="000000"/>
                </a:solidFill>
                <a:latin typeface="Times New Roman"/>
                <a:ea typeface="Liberation Mono"/>
                <a:cs typeface="Times New Roman"/>
              </a:rPr>
              <a:t> ý chi </a:t>
            </a:r>
            <a:r>
              <a:rPr lang="en-US" sz="3600" b="1" dirty="0" err="1">
                <a:solidFill>
                  <a:srgbClr val="000000"/>
                </a:solidFill>
                <a:latin typeface="Times New Roman"/>
                <a:ea typeface="Liberation Mono"/>
                <a:cs typeface="Times New Roman"/>
              </a:rPr>
              <a:t>tiết</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dựa</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trên</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những</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gợi</a:t>
            </a:r>
            <a:r>
              <a:rPr lang="en-US" sz="3600" b="1" dirty="0">
                <a:solidFill>
                  <a:srgbClr val="000000"/>
                </a:solidFill>
                <a:latin typeface="Times New Roman"/>
                <a:ea typeface="Liberation Mono"/>
                <a:cs typeface="Times New Roman"/>
              </a:rPr>
              <a:t> ý </a:t>
            </a:r>
            <a:r>
              <a:rPr lang="en-US" sz="3600" b="1" dirty="0" err="1">
                <a:solidFill>
                  <a:srgbClr val="000000"/>
                </a:solidFill>
                <a:latin typeface="Times New Roman"/>
                <a:ea typeface="Liberation Mono"/>
                <a:cs typeface="Times New Roman"/>
              </a:rPr>
              <a:t>từ</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dàn</a:t>
            </a:r>
            <a:r>
              <a:rPr lang="en-US" sz="3600" b="1" dirty="0">
                <a:solidFill>
                  <a:srgbClr val="000000"/>
                </a:solidFill>
                <a:latin typeface="Times New Roman"/>
                <a:ea typeface="Liberation Mono"/>
                <a:cs typeface="Times New Roman"/>
              </a:rPr>
              <a:t> ý </a:t>
            </a:r>
            <a:r>
              <a:rPr lang="en-US" sz="3600" b="1" dirty="0" err="1">
                <a:solidFill>
                  <a:srgbClr val="000000"/>
                </a:solidFill>
                <a:latin typeface="Times New Roman"/>
                <a:ea typeface="Liberation Mono"/>
                <a:cs typeface="Times New Roman"/>
              </a:rPr>
              <a:t>sơ</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lược</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trong</a:t>
            </a:r>
            <a:r>
              <a:rPr lang="en-US" sz="3600" b="1" dirty="0">
                <a:solidFill>
                  <a:srgbClr val="000000"/>
                </a:solidFill>
                <a:latin typeface="Times New Roman"/>
                <a:ea typeface="Liberation Mono"/>
                <a:cs typeface="Times New Roman"/>
              </a:rPr>
              <a:t> CĐHT </a:t>
            </a:r>
            <a:r>
              <a:rPr lang="en-US" sz="3600" b="1" dirty="0" err="1">
                <a:solidFill>
                  <a:srgbClr val="000000"/>
                </a:solidFill>
                <a:latin typeface="Times New Roman"/>
                <a:ea typeface="Liberation Mono"/>
                <a:cs typeface="Times New Roman"/>
              </a:rPr>
              <a:t>Ngữ</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văn</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lớp</a:t>
            </a:r>
            <a:r>
              <a:rPr lang="en-US" sz="3600" b="1" dirty="0">
                <a:solidFill>
                  <a:srgbClr val="000000"/>
                </a:solidFill>
                <a:latin typeface="Times New Roman"/>
                <a:ea typeface="Liberation Mono"/>
                <a:cs typeface="Times New Roman"/>
              </a:rPr>
              <a:t> 10 - SGK. </a:t>
            </a:r>
            <a:endParaRPr lang="vi-VN" sz="3600" b="1" dirty="0">
              <a:solidFill>
                <a:srgbClr val="000000"/>
              </a:solidFill>
              <a:latin typeface="Calibri"/>
              <a:ea typeface="Calibri"/>
              <a:cs typeface="Times New Roman"/>
            </a:endParaRPr>
          </a:p>
        </p:txBody>
      </p:sp>
      <p:sp>
        <p:nvSpPr>
          <p:cNvPr id="4" name="TextBox 3"/>
          <p:cNvSpPr txBox="1"/>
          <p:nvPr/>
        </p:nvSpPr>
        <p:spPr>
          <a:xfrm>
            <a:off x="2286000" y="1714500"/>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1. </a:t>
            </a:r>
            <a:r>
              <a:rPr lang="en-US" sz="3600" b="1" dirty="0" err="1">
                <a:solidFill>
                  <a:srgbClr val="C00000"/>
                </a:solidFill>
                <a:latin typeface="Times New Roman"/>
                <a:ea typeface="Liberation Mono"/>
                <a:cs typeface="Times New Roman"/>
              </a:rPr>
              <a:t>Cách</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triển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khai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nghiên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cứu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theo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từng</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loại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đề</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tài</a:t>
            </a:r>
            <a:endParaRPr lang="vi-VN" sz="3600" dirty="0">
              <a:solidFill>
                <a:srgbClr val="000000"/>
              </a:solidFill>
              <a:latin typeface="Calibri"/>
              <a:ea typeface="Calibri"/>
              <a:cs typeface="Times New Roman"/>
            </a:endParaRPr>
          </a:p>
        </p:txBody>
      </p:sp>
      <p:sp>
        <p:nvSpPr>
          <p:cNvPr id="9" name="7-Point Star 8"/>
          <p:cNvSpPr/>
          <p:nvPr/>
        </p:nvSpPr>
        <p:spPr>
          <a:xfrm>
            <a:off x="4914900" y="3952917"/>
            <a:ext cx="9029700" cy="6334083"/>
          </a:xfrm>
          <a:prstGeom prst="star7">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a:solidFill>
                  <a:srgbClr val="C00000"/>
                </a:solidFill>
                <a:latin typeface="Times New Roman" pitchFamily="18" charset="0"/>
                <a:cs typeface="Times New Roman" pitchFamily="18" charset="0"/>
              </a:rPr>
              <a:t>BÁO CÁO SẢN PHẨM; THẢO LUẬN (15 </a:t>
            </a:r>
            <a:r>
              <a:rPr lang="en-US" sz="3600" b="1" dirty="0" err="1">
                <a:solidFill>
                  <a:srgbClr val="C00000"/>
                </a:solidFill>
                <a:latin typeface="Times New Roman" pitchFamily="18" charset="0"/>
                <a:cs typeface="Times New Roman" pitchFamily="18" charset="0"/>
              </a:rPr>
              <a:t>phút</a:t>
            </a:r>
            <a:r>
              <a:rPr lang="en-US" sz="3600" b="1" dirty="0">
                <a:solidFill>
                  <a:srgbClr val="C00000"/>
                </a:solidFill>
                <a:latin typeface="Times New Roman" pitchFamily="18" charset="0"/>
                <a:cs typeface="Times New Roman" pitchFamily="18" charset="0"/>
              </a:rPr>
              <a:t>)</a:t>
            </a:r>
            <a:endParaRPr lang="vi-VN" sz="3600" b="1"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27191373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7" name="TextBox 6"/>
          <p:cNvSpPr txBox="1"/>
          <p:nvPr/>
        </p:nvSpPr>
        <p:spPr>
          <a:xfrm>
            <a:off x="2286000" y="17145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TextBox 7"/>
          <p:cNvSpPr txBox="1"/>
          <p:nvPr/>
        </p:nvSpPr>
        <p:spPr>
          <a:xfrm>
            <a:off x="2222877" y="2960996"/>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1. </a:t>
            </a:r>
            <a:r>
              <a:rPr lang="en-US" sz="3600" b="1" dirty="0" err="1">
                <a:solidFill>
                  <a:srgbClr val="C00000"/>
                </a:solidFill>
                <a:latin typeface="Times New Roman"/>
                <a:ea typeface="Liberation Mono"/>
                <a:cs typeface="Times New Roman"/>
              </a:rPr>
              <a:t>Cách</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triển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khai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nghiên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cứu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theo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từng</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loại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đề</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tài</a:t>
            </a:r>
            <a:endParaRPr lang="vi-VN" sz="3600" dirty="0">
              <a:solidFill>
                <a:srgbClr val="000000"/>
              </a:solidFill>
              <a:latin typeface="Calibri"/>
              <a:ea typeface="Calibri"/>
              <a:cs typeface="Times New Roman"/>
            </a:endParaRPr>
          </a:p>
        </p:txBody>
      </p:sp>
      <p:sp>
        <p:nvSpPr>
          <p:cNvPr id="4" name="Right Arrow Callout 3"/>
          <p:cNvSpPr/>
          <p:nvPr/>
        </p:nvSpPr>
        <p:spPr>
          <a:xfrm>
            <a:off x="2286000" y="3692255"/>
            <a:ext cx="5829300" cy="6594746"/>
          </a:xfrm>
          <a:prstGeom prst="right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bước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tiến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hành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nghiên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cứu</a:t>
            </a:r>
            <a:endParaRPr lang="vi-VN" sz="3600" b="1" dirty="0">
              <a:solidFill>
                <a:srgbClr val="000000"/>
              </a:solidFill>
              <a:latin typeface="Times New Roman" pitchFamily="18" charset="0"/>
              <a:cs typeface="Times New Roman" pitchFamily="18" charset="0"/>
            </a:endParaRPr>
          </a:p>
          <a:p>
            <a:pPr algn="ct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một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tài</a:t>
            </a:r>
            <a:r>
              <a:rPr lang="en-US" sz="3600" b="1" dirty="0">
                <a:solidFill>
                  <a:srgbClr val="000000"/>
                </a:solidFill>
                <a:latin typeface="Times New Roman" pitchFamily="18" charset="0"/>
                <a:cs typeface="Times New Roman" pitchFamily="18" charset="0"/>
              </a:rPr>
              <a:t>?</a:t>
            </a:r>
            <a:endParaRPr lang="vi-VN" sz="3600" b="1" dirty="0">
              <a:solidFill>
                <a:srgbClr val="000000"/>
              </a:solidFill>
              <a:latin typeface="Times New Roman" pitchFamily="18" charset="0"/>
              <a:cs typeface="Times New Roman" pitchFamily="18" charset="0"/>
            </a:endParaRPr>
          </a:p>
        </p:txBody>
      </p:sp>
      <p:sp>
        <p:nvSpPr>
          <p:cNvPr id="3" name="TextBox 2"/>
          <p:cNvSpPr txBox="1"/>
          <p:nvPr/>
        </p:nvSpPr>
        <p:spPr>
          <a:xfrm>
            <a:off x="8115300" y="5029200"/>
            <a:ext cx="7543800" cy="351795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just">
              <a:lnSpc>
                <a:spcPct val="107000"/>
              </a:lnSpc>
              <a:spcAft>
                <a:spcPts val="1200"/>
              </a:spcAft>
            </a:pP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Bước</a:t>
            </a:r>
            <a:r>
              <a:rPr lang="en-US" sz="3600" b="1" dirty="0">
                <a:latin typeface="Times New Roman" pitchFamily="18" charset="0"/>
                <a:ea typeface="Liberation Mono"/>
                <a:cs typeface="Times New Roman" pitchFamily="18" charset="0"/>
              </a:rPr>
              <a:t> 1. </a:t>
            </a:r>
            <a:r>
              <a:rPr lang="en-US" sz="3600" b="1" dirty="0" err="1">
                <a:latin typeface="Times New Roman" pitchFamily="18" charset="0"/>
                <a:ea typeface="Liberation Mono"/>
                <a:cs typeface="Times New Roman" pitchFamily="18" charset="0"/>
              </a:rPr>
              <a:t>Chuẩn</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bị</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xem</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lại</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hồ</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sơ</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học</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tập</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tinh</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chỉnh</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tên</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đề</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tài</a:t>
            </a:r>
            <a:r>
              <a:rPr lang="en-US" sz="3600" b="1" dirty="0">
                <a:latin typeface="Times New Roman" pitchFamily="18" charset="0"/>
                <a:ea typeface="Liberation Mono"/>
                <a:cs typeface="Times New Roman" pitchFamily="18" charset="0"/>
              </a:rPr>
              <a:t>)</a:t>
            </a:r>
            <a:endParaRPr lang="vi-VN" sz="3600" b="1" dirty="0">
              <a:latin typeface="Times New Roman" pitchFamily="18" charset="0"/>
              <a:ea typeface="Calibri"/>
              <a:cs typeface="Times New Roman" pitchFamily="18" charset="0"/>
            </a:endParaRPr>
          </a:p>
          <a:p>
            <a:pPr algn="just">
              <a:lnSpc>
                <a:spcPct val="107000"/>
              </a:lnSpc>
              <a:spcAft>
                <a:spcPts val="1200"/>
              </a:spcAft>
            </a:pP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Bước</a:t>
            </a:r>
            <a:r>
              <a:rPr lang="en-US" sz="3600" b="1" dirty="0">
                <a:latin typeface="Times New Roman" pitchFamily="18" charset="0"/>
                <a:ea typeface="Liberation Mono"/>
                <a:cs typeface="Times New Roman" pitchFamily="18" charset="0"/>
              </a:rPr>
              <a:t> 2. </a:t>
            </a:r>
            <a:r>
              <a:rPr lang="en-US" sz="3600" b="1" dirty="0" err="1">
                <a:latin typeface="Times New Roman" pitchFamily="18" charset="0"/>
                <a:ea typeface="Liberation Mono"/>
                <a:cs typeface="Times New Roman" pitchFamily="18" charset="0"/>
              </a:rPr>
              <a:t>Tìm</a:t>
            </a:r>
            <a:r>
              <a:rPr lang="en-US" sz="3600" b="1" dirty="0">
                <a:latin typeface="Times New Roman" pitchFamily="18" charset="0"/>
                <a:ea typeface="Liberation Mono"/>
                <a:cs typeface="Times New Roman" pitchFamily="18" charset="0"/>
              </a:rPr>
              <a:t> ý, </a:t>
            </a:r>
            <a:r>
              <a:rPr lang="en-US" sz="3600" b="1" dirty="0" err="1">
                <a:latin typeface="Times New Roman" pitchFamily="18" charset="0"/>
                <a:ea typeface="Liberation Mono"/>
                <a:cs typeface="Times New Roman" pitchFamily="18" charset="0"/>
              </a:rPr>
              <a:t>lập</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đề</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cương</a:t>
            </a:r>
            <a:endParaRPr lang="vi-VN" sz="3600" b="1" dirty="0">
              <a:latin typeface="Times New Roman" pitchFamily="18" charset="0"/>
              <a:ea typeface="Calibri"/>
              <a:cs typeface="Times New Roman" pitchFamily="18" charset="0"/>
            </a:endParaRPr>
          </a:p>
          <a:p>
            <a:pPr algn="just">
              <a:lnSpc>
                <a:spcPct val="107000"/>
              </a:lnSpc>
              <a:spcAft>
                <a:spcPts val="1200"/>
              </a:spcAft>
            </a:pP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Bước</a:t>
            </a:r>
            <a:r>
              <a:rPr lang="en-US" sz="3600" b="1" dirty="0">
                <a:latin typeface="Times New Roman" pitchFamily="18" charset="0"/>
                <a:ea typeface="Liberation Mono"/>
                <a:cs typeface="Times New Roman" pitchFamily="18" charset="0"/>
              </a:rPr>
              <a:t> 3. </a:t>
            </a:r>
            <a:r>
              <a:rPr lang="en-US" sz="3600" b="1" dirty="0" err="1">
                <a:latin typeface="Times New Roman" pitchFamily="18" charset="0"/>
                <a:ea typeface="Liberation Mono"/>
                <a:cs typeface="Times New Roman" pitchFamily="18" charset="0"/>
              </a:rPr>
              <a:t>Viết</a:t>
            </a:r>
            <a:endParaRPr lang="vi-VN" sz="3600" b="1" dirty="0">
              <a:latin typeface="Times New Roman" pitchFamily="18" charset="0"/>
              <a:ea typeface="Calibri"/>
              <a:cs typeface="Times New Roman" pitchFamily="18" charset="0"/>
            </a:endParaRPr>
          </a:p>
          <a:p>
            <a:pPr algn="just">
              <a:lnSpc>
                <a:spcPct val="107000"/>
              </a:lnSpc>
              <a:spcAft>
                <a:spcPts val="1200"/>
              </a:spcAft>
            </a:pP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Bước</a:t>
            </a:r>
            <a:r>
              <a:rPr lang="en-US" sz="3600" b="1" dirty="0">
                <a:latin typeface="Times New Roman" pitchFamily="18" charset="0"/>
                <a:ea typeface="Liberation Mono"/>
                <a:cs typeface="Times New Roman" pitchFamily="18" charset="0"/>
              </a:rPr>
              <a:t> 4. </a:t>
            </a:r>
            <a:r>
              <a:rPr lang="en-US" sz="3600" b="1" dirty="0" err="1">
                <a:latin typeface="Times New Roman" pitchFamily="18" charset="0"/>
                <a:ea typeface="Liberation Mono"/>
                <a:cs typeface="Times New Roman" pitchFamily="18" charset="0"/>
              </a:rPr>
              <a:t>Chỉnh</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sửa</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hoàn</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thiện</a:t>
            </a:r>
            <a:endParaRPr lang="vi-VN" sz="3600" b="1"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707732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7" name="TextBox 6"/>
          <p:cNvSpPr txBox="1"/>
          <p:nvPr/>
        </p:nvSpPr>
        <p:spPr>
          <a:xfrm>
            <a:off x="2286000" y="17145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TextBox 7"/>
          <p:cNvSpPr txBox="1"/>
          <p:nvPr/>
        </p:nvSpPr>
        <p:spPr>
          <a:xfrm>
            <a:off x="2222877" y="2960996"/>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1. </a:t>
            </a:r>
            <a:r>
              <a:rPr lang="en-US" sz="3600" b="1" dirty="0" err="1">
                <a:solidFill>
                  <a:srgbClr val="C00000"/>
                </a:solidFill>
                <a:latin typeface="Times New Roman"/>
                <a:ea typeface="Liberation Mono"/>
                <a:cs typeface="Times New Roman"/>
              </a:rPr>
              <a:t>Cách</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triển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khai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nghiên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cứu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theo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từng</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loại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đề</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tài</a:t>
            </a:r>
            <a:endParaRPr lang="vi-VN" sz="3600" dirty="0">
              <a:solidFill>
                <a:srgbClr val="000000"/>
              </a:solidFill>
              <a:latin typeface="Calibri"/>
              <a:ea typeface="Calibri"/>
              <a:cs typeface="Times New Roman"/>
            </a:endParaRPr>
          </a:p>
        </p:txBody>
      </p:sp>
      <p:sp>
        <p:nvSpPr>
          <p:cNvPr id="4" name="Right Arrow Callout 3"/>
          <p:cNvSpPr/>
          <p:nvPr/>
        </p:nvSpPr>
        <p:spPr>
          <a:xfrm>
            <a:off x="2286000" y="3692255"/>
            <a:ext cx="5829300" cy="6594746"/>
          </a:xfrm>
          <a:prstGeom prst="right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1200"/>
              </a:spcAft>
            </a:pPr>
            <a:r>
              <a:rPr lang="en-US" sz="3600" dirty="0" err="1">
                <a:latin typeface="Times New Roman"/>
                <a:ea typeface="Liberation Mono"/>
                <a:cs typeface="Times New Roman"/>
              </a:rPr>
              <a:t>Khi</a:t>
            </a:r>
            <a:r>
              <a:rPr lang="en-US" sz="3600" dirty="0">
                <a:latin typeface="Times New Roman"/>
                <a:ea typeface="Liberation Mono"/>
                <a:cs typeface="Times New Roman"/>
              </a:rPr>
              <a:t> </a:t>
            </a:r>
            <a:r>
              <a:rPr lang="en-US" sz="3600" b="1" dirty="0" err="1">
                <a:latin typeface="Times New Roman"/>
                <a:ea typeface="Liberation Mono"/>
                <a:cs typeface="Times New Roman"/>
              </a:rPr>
              <a:t>chuẩn</a:t>
            </a:r>
            <a:r>
              <a:rPr lang="en-US" sz="3600" b="1" dirty="0">
                <a:latin typeface="Times New Roman"/>
                <a:ea typeface="Liberation Mono"/>
                <a:cs typeface="Times New Roman"/>
              </a:rPr>
              <a:t> </a:t>
            </a:r>
            <a:r>
              <a:rPr lang="en-US" sz="3600" b="1" dirty="0" err="1">
                <a:latin typeface="Times New Roman"/>
                <a:ea typeface="Liberation Mono"/>
                <a:cs typeface="Times New Roman"/>
              </a:rPr>
              <a:t>bị</a:t>
            </a:r>
            <a:r>
              <a:rPr lang="en-US" sz="3600" b="1" dirty="0">
                <a:latin typeface="Times New Roman"/>
                <a:ea typeface="Liberation Mono"/>
                <a:cs typeface="Times New Roman"/>
              </a:rPr>
              <a:t> </a:t>
            </a:r>
            <a:r>
              <a:rPr lang="en-US" sz="3600" dirty="0" err="1">
                <a:latin typeface="Times New Roman"/>
                <a:ea typeface="Liberation Mono"/>
                <a:cs typeface="Times New Roman"/>
              </a:rPr>
              <a:t>cần</a:t>
            </a:r>
            <a:r>
              <a:rPr lang="en-US" sz="3600" dirty="0">
                <a:latin typeface="Times New Roman"/>
                <a:ea typeface="Liberation Mono"/>
                <a:cs typeface="Times New Roman"/>
              </a:rPr>
              <a:t> </a:t>
            </a:r>
            <a:r>
              <a:rPr lang="en-US" sz="3600" dirty="0" err="1">
                <a:latin typeface="Times New Roman"/>
                <a:ea typeface="Liberation Mono"/>
                <a:cs typeface="Times New Roman"/>
              </a:rPr>
              <a:t>chú</a:t>
            </a:r>
            <a:r>
              <a:rPr lang="en-US" sz="3600" dirty="0">
                <a:latin typeface="Times New Roman"/>
                <a:ea typeface="Liberation Mono"/>
                <a:cs typeface="Times New Roman"/>
              </a:rPr>
              <a:t> ý </a:t>
            </a:r>
            <a:r>
              <a:rPr lang="en-US" sz="3600" dirty="0" err="1">
                <a:latin typeface="Times New Roman"/>
                <a:ea typeface="Liberation Mono"/>
                <a:cs typeface="Times New Roman"/>
              </a:rPr>
              <a:t>các</a:t>
            </a:r>
            <a:r>
              <a:rPr lang="en-US" sz="3600" dirty="0">
                <a:latin typeface="Times New Roman"/>
                <a:ea typeface="Liberation Mono"/>
                <a:cs typeface="Times New Roman"/>
              </a:rPr>
              <a:t> </a:t>
            </a:r>
            <a:r>
              <a:rPr lang="en-US" sz="3600" dirty="0" err="1">
                <a:latin typeface="Times New Roman"/>
                <a:ea typeface="Liberation Mono"/>
                <a:cs typeface="Times New Roman"/>
              </a:rPr>
              <a:t>loại</a:t>
            </a:r>
            <a:r>
              <a:rPr lang="en-US" sz="3600" dirty="0">
                <a:latin typeface="Times New Roman"/>
                <a:ea typeface="Liberation Mono"/>
                <a:cs typeface="Times New Roman"/>
              </a:rPr>
              <a:t> </a:t>
            </a:r>
            <a:r>
              <a:rPr lang="en-US" sz="3600" dirty="0" err="1">
                <a:latin typeface="Times New Roman"/>
                <a:ea typeface="Liberation Mono"/>
                <a:cs typeface="Times New Roman"/>
              </a:rPr>
              <a:t>tài</a:t>
            </a:r>
            <a:r>
              <a:rPr lang="en-US" sz="3600" dirty="0">
                <a:latin typeface="Times New Roman"/>
                <a:ea typeface="Liberation Mono"/>
                <a:cs typeface="Times New Roman"/>
              </a:rPr>
              <a:t> </a:t>
            </a:r>
            <a:r>
              <a:rPr lang="en-US" sz="3600" dirty="0" err="1">
                <a:latin typeface="Times New Roman"/>
                <a:ea typeface="Liberation Mono"/>
                <a:cs typeface="Times New Roman"/>
              </a:rPr>
              <a:t>liệu</a:t>
            </a:r>
            <a:r>
              <a:rPr lang="en-US" sz="3600" dirty="0">
                <a:latin typeface="Times New Roman"/>
                <a:ea typeface="Liberation Mono"/>
                <a:cs typeface="Times New Roman"/>
              </a:rPr>
              <a:t> </a:t>
            </a:r>
            <a:r>
              <a:rPr lang="en-US" sz="3600" dirty="0" err="1">
                <a:latin typeface="Times New Roman"/>
                <a:ea typeface="Liberation Mono"/>
                <a:cs typeface="Times New Roman"/>
              </a:rPr>
              <a:t>nào</a:t>
            </a:r>
            <a:r>
              <a:rPr lang="en-US" sz="3600" dirty="0">
                <a:latin typeface="Times New Roman"/>
                <a:ea typeface="Liberation Mono"/>
                <a:cs typeface="Times New Roman"/>
              </a:rPr>
              <a:t>? </a:t>
            </a:r>
            <a:r>
              <a:rPr lang="en-US" sz="3600" dirty="0" err="1">
                <a:latin typeface="Times New Roman"/>
                <a:ea typeface="Liberation Mono"/>
                <a:cs typeface="Times New Roman"/>
              </a:rPr>
              <a:t>Nguồn</a:t>
            </a:r>
            <a:r>
              <a:rPr lang="en-US" sz="3600" dirty="0">
                <a:latin typeface="Times New Roman"/>
                <a:ea typeface="Liberation Mono"/>
                <a:cs typeface="Times New Roman"/>
              </a:rPr>
              <a:t> </a:t>
            </a:r>
            <a:r>
              <a:rPr lang="en-US" sz="3600" dirty="0" err="1">
                <a:latin typeface="Times New Roman"/>
                <a:ea typeface="Liberation Mono"/>
                <a:cs typeface="Times New Roman"/>
              </a:rPr>
              <a:t>gốc</a:t>
            </a:r>
            <a:r>
              <a:rPr lang="en-US" sz="3600" dirty="0">
                <a:latin typeface="Times New Roman"/>
                <a:ea typeface="Liberation Mono"/>
                <a:cs typeface="Times New Roman"/>
              </a:rPr>
              <a:t> </a:t>
            </a:r>
            <a:r>
              <a:rPr lang="en-US" sz="3600" dirty="0" err="1">
                <a:latin typeface="Times New Roman"/>
                <a:ea typeface="Liberation Mono"/>
                <a:cs typeface="Times New Roman"/>
              </a:rPr>
              <a:t>tài</a:t>
            </a:r>
            <a:r>
              <a:rPr lang="en-US" sz="3600" dirty="0">
                <a:latin typeface="Times New Roman"/>
                <a:ea typeface="Liberation Mono"/>
                <a:cs typeface="Times New Roman"/>
              </a:rPr>
              <a:t> </a:t>
            </a:r>
            <a:r>
              <a:rPr lang="en-US" sz="3600" dirty="0" err="1">
                <a:latin typeface="Times New Roman"/>
                <a:ea typeface="Liberation Mono"/>
                <a:cs typeface="Times New Roman"/>
              </a:rPr>
              <a:t>liệu</a:t>
            </a:r>
            <a:r>
              <a:rPr lang="en-US" sz="3600" dirty="0">
                <a:latin typeface="Times New Roman"/>
                <a:ea typeface="Liberation Mono"/>
                <a:cs typeface="Times New Roman"/>
              </a:rPr>
              <a:t>? </a:t>
            </a:r>
            <a:r>
              <a:rPr lang="en-US" sz="3600" dirty="0" err="1">
                <a:latin typeface="Times New Roman"/>
                <a:ea typeface="Liberation Mono"/>
                <a:cs typeface="Times New Roman"/>
              </a:rPr>
              <a:t>Cách</a:t>
            </a:r>
            <a:r>
              <a:rPr lang="en-US" sz="3600" dirty="0">
                <a:latin typeface="Times New Roman"/>
                <a:ea typeface="Liberation Mono"/>
                <a:cs typeface="Times New Roman"/>
              </a:rPr>
              <a:t> </a:t>
            </a:r>
            <a:r>
              <a:rPr lang="en-US" sz="3600" dirty="0" err="1">
                <a:latin typeface="Times New Roman"/>
                <a:ea typeface="Liberation Mono"/>
                <a:cs typeface="Times New Roman"/>
              </a:rPr>
              <a:t>sắp</a:t>
            </a:r>
            <a:r>
              <a:rPr lang="en-US" sz="3600" dirty="0">
                <a:latin typeface="Times New Roman"/>
                <a:ea typeface="Liberation Mono"/>
                <a:cs typeface="Times New Roman"/>
              </a:rPr>
              <a:t> </a:t>
            </a:r>
            <a:r>
              <a:rPr lang="en-US" sz="3600" dirty="0" err="1">
                <a:latin typeface="Times New Roman"/>
                <a:ea typeface="Liberation Mono"/>
                <a:cs typeface="Times New Roman"/>
              </a:rPr>
              <a:t>xếp</a:t>
            </a:r>
            <a:r>
              <a:rPr lang="en-US" sz="3600" dirty="0">
                <a:latin typeface="Times New Roman"/>
                <a:ea typeface="Liberation Mono"/>
                <a:cs typeface="Times New Roman"/>
              </a:rPr>
              <a:t> </a:t>
            </a:r>
            <a:r>
              <a:rPr lang="en-US" sz="3600" dirty="0" err="1">
                <a:latin typeface="Times New Roman"/>
                <a:ea typeface="Liberation Mono"/>
                <a:cs typeface="Times New Roman"/>
              </a:rPr>
              <a:t>tài</a:t>
            </a:r>
            <a:r>
              <a:rPr lang="en-US" sz="3600" dirty="0">
                <a:latin typeface="Times New Roman"/>
                <a:ea typeface="Liberation Mono"/>
                <a:cs typeface="Times New Roman"/>
              </a:rPr>
              <a:t> </a:t>
            </a:r>
            <a:r>
              <a:rPr lang="en-US" sz="3600" dirty="0" err="1">
                <a:latin typeface="Times New Roman"/>
                <a:ea typeface="Liberation Mono"/>
                <a:cs typeface="Times New Roman"/>
              </a:rPr>
              <a:t>liệu</a:t>
            </a:r>
            <a:r>
              <a:rPr lang="en-US" sz="3600" dirty="0">
                <a:latin typeface="Times New Roman"/>
                <a:ea typeface="Liberation Mono"/>
                <a:cs typeface="Times New Roman"/>
              </a:rPr>
              <a:t>?</a:t>
            </a:r>
            <a:endParaRPr lang="vi-VN" sz="3600" dirty="0">
              <a:latin typeface="Calibri"/>
              <a:ea typeface="Calibri"/>
              <a:cs typeface="Times New Roman"/>
            </a:endParaRPr>
          </a:p>
        </p:txBody>
      </p:sp>
      <p:sp>
        <p:nvSpPr>
          <p:cNvPr id="3" name="TextBox 2"/>
          <p:cNvSpPr txBox="1"/>
          <p:nvPr/>
        </p:nvSpPr>
        <p:spPr>
          <a:xfrm>
            <a:off x="8115300" y="5207648"/>
            <a:ext cx="7543800" cy="351795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07000"/>
              </a:lnSpc>
              <a:spcAft>
                <a:spcPts val="1200"/>
              </a:spcAft>
            </a:pPr>
            <a:r>
              <a:rPr lang="en-US" sz="3600" dirty="0">
                <a:latin typeface="Times New Roman"/>
                <a:ea typeface="Liberation Mono"/>
                <a:cs typeface="Times New Roman"/>
              </a:rPr>
              <a:t>Ở </a:t>
            </a:r>
            <a:r>
              <a:rPr lang="en-US" sz="3600" dirty="0" err="1">
                <a:latin typeface="Times New Roman"/>
                <a:ea typeface="Liberation Mono"/>
                <a:cs typeface="Times New Roman"/>
              </a:rPr>
              <a:t>bước</a:t>
            </a:r>
            <a:r>
              <a:rPr lang="en-US" sz="3600" dirty="0">
                <a:latin typeface="Times New Roman"/>
                <a:ea typeface="Liberation Mono"/>
                <a:cs typeface="Times New Roman"/>
              </a:rPr>
              <a:t> </a:t>
            </a:r>
            <a:r>
              <a:rPr lang="en-US" sz="3600" b="1" dirty="0" err="1">
                <a:latin typeface="Times New Roman"/>
                <a:ea typeface="Liberation Mono"/>
                <a:cs typeface="Times New Roman"/>
              </a:rPr>
              <a:t>Chuẩn</a:t>
            </a:r>
            <a:r>
              <a:rPr lang="en-US" sz="3600" b="1" dirty="0">
                <a:latin typeface="Times New Roman"/>
                <a:ea typeface="Liberation Mono"/>
                <a:cs typeface="Times New Roman"/>
              </a:rPr>
              <a:t> </a:t>
            </a:r>
            <a:r>
              <a:rPr lang="en-US" sz="3600" b="1" dirty="0" err="1">
                <a:latin typeface="Times New Roman"/>
                <a:ea typeface="Liberation Mono"/>
                <a:cs typeface="Times New Roman"/>
              </a:rPr>
              <a:t>bị</a:t>
            </a:r>
            <a:r>
              <a:rPr lang="en-US" sz="3600" b="1" dirty="0">
                <a:latin typeface="Times New Roman"/>
                <a:ea typeface="Liberation Mono"/>
                <a:cs typeface="Times New Roman"/>
              </a:rPr>
              <a:t>,</a:t>
            </a:r>
            <a:r>
              <a:rPr lang="en-US" sz="3600" dirty="0">
                <a:latin typeface="Times New Roman"/>
                <a:ea typeface="Liberation Mono"/>
                <a:cs typeface="Times New Roman"/>
              </a:rPr>
              <a:t> </a:t>
            </a:r>
            <a:r>
              <a:rPr lang="en-US" sz="3600" dirty="0" err="1">
                <a:latin typeface="Times New Roman"/>
                <a:ea typeface="Liberation Mono"/>
                <a:cs typeface="Times New Roman"/>
              </a:rPr>
              <a:t>cần</a:t>
            </a:r>
            <a:r>
              <a:rPr lang="en-US" sz="3600" dirty="0">
                <a:latin typeface="Times New Roman"/>
                <a:ea typeface="Liberation Mono"/>
                <a:cs typeface="Times New Roman"/>
              </a:rPr>
              <a:t> </a:t>
            </a:r>
            <a:r>
              <a:rPr lang="en-US" sz="3600" dirty="0" err="1">
                <a:latin typeface="Times New Roman"/>
                <a:ea typeface="Liberation Mono"/>
                <a:cs typeface="Times New Roman"/>
              </a:rPr>
              <a:t>lưu</a:t>
            </a:r>
            <a:r>
              <a:rPr lang="en-US" sz="3600" dirty="0">
                <a:latin typeface="Times New Roman"/>
                <a:ea typeface="Liberation Mono"/>
                <a:cs typeface="Times New Roman"/>
              </a:rPr>
              <a:t> ý:</a:t>
            </a:r>
            <a:endParaRPr lang="vi-VN" sz="3600" dirty="0">
              <a:latin typeface="Calibri"/>
              <a:ea typeface="Calibri"/>
              <a:cs typeface="Times New Roman"/>
            </a:endParaRPr>
          </a:p>
          <a:p>
            <a:pPr algn="just">
              <a:lnSpc>
                <a:spcPct val="107000"/>
              </a:lnSpc>
              <a:spcAft>
                <a:spcPts val="1200"/>
              </a:spcAft>
            </a:pPr>
            <a:r>
              <a:rPr lang="en-US" sz="3600" dirty="0">
                <a:latin typeface="Times New Roman"/>
                <a:ea typeface="Liberation Mono"/>
                <a:cs typeface="Times New Roman"/>
              </a:rPr>
              <a:t>+ </a:t>
            </a:r>
            <a:r>
              <a:rPr lang="en-US" sz="3600" i="1" dirty="0" err="1">
                <a:latin typeface="Times New Roman"/>
                <a:ea typeface="Liberation Mono"/>
                <a:cs typeface="Times New Roman"/>
              </a:rPr>
              <a:t>Các</a:t>
            </a:r>
            <a:r>
              <a:rPr lang="en-US" sz="3600" i="1" dirty="0">
                <a:latin typeface="Times New Roman"/>
                <a:ea typeface="Liberation Mono"/>
                <a:cs typeface="Times New Roman"/>
              </a:rPr>
              <a:t> </a:t>
            </a:r>
            <a:r>
              <a:rPr lang="en-US" sz="3600" i="1" dirty="0" err="1">
                <a:latin typeface="Times New Roman"/>
                <a:ea typeface="Liberation Mono"/>
                <a:cs typeface="Times New Roman"/>
              </a:rPr>
              <a:t>văn</a:t>
            </a:r>
            <a:r>
              <a:rPr lang="en-US" sz="3600" i="1" dirty="0">
                <a:latin typeface="Times New Roman"/>
                <a:ea typeface="Liberation Mono"/>
                <a:cs typeface="Times New Roman"/>
              </a:rPr>
              <a:t> </a:t>
            </a:r>
            <a:r>
              <a:rPr lang="en-US" sz="3600" i="1" dirty="0" err="1">
                <a:latin typeface="Times New Roman"/>
                <a:ea typeface="Liberation Mono"/>
                <a:cs typeface="Times New Roman"/>
              </a:rPr>
              <a:t>bản</a:t>
            </a:r>
            <a:r>
              <a:rPr lang="en-US" sz="3600" i="1" dirty="0">
                <a:latin typeface="Times New Roman"/>
                <a:ea typeface="Liberation Mono"/>
                <a:cs typeface="Times New Roman"/>
              </a:rPr>
              <a:t> </a:t>
            </a:r>
            <a:r>
              <a:rPr lang="en-US" sz="3600" i="1" dirty="0" err="1">
                <a:latin typeface="Times New Roman"/>
                <a:ea typeface="Liberation Mono"/>
                <a:cs typeface="Times New Roman"/>
              </a:rPr>
              <a:t>tác</a:t>
            </a:r>
            <a:r>
              <a:rPr lang="en-US" sz="3600" i="1" dirty="0">
                <a:latin typeface="Times New Roman"/>
                <a:ea typeface="Liberation Mono"/>
                <a:cs typeface="Times New Roman"/>
              </a:rPr>
              <a:t> </a:t>
            </a:r>
            <a:r>
              <a:rPr lang="en-US" sz="3600" i="1" dirty="0" err="1">
                <a:latin typeface="Times New Roman"/>
                <a:ea typeface="Liberation Mono"/>
                <a:cs typeface="Times New Roman"/>
              </a:rPr>
              <a:t>phẩm</a:t>
            </a:r>
            <a:r>
              <a:rPr lang="en-US" sz="3600" i="1" dirty="0">
                <a:latin typeface="Times New Roman"/>
                <a:ea typeface="Liberation Mono"/>
                <a:cs typeface="Times New Roman"/>
              </a:rPr>
              <a:t> </a:t>
            </a:r>
            <a:r>
              <a:rPr lang="en-US" sz="3600" i="1" dirty="0" err="1">
                <a:latin typeface="Times New Roman"/>
                <a:ea typeface="Liberation Mono"/>
                <a:cs typeface="Times New Roman"/>
              </a:rPr>
              <a:t>cần</a:t>
            </a:r>
            <a:r>
              <a:rPr lang="en-US" sz="3600" i="1" dirty="0">
                <a:latin typeface="Times New Roman"/>
                <a:ea typeface="Liberation Mono"/>
                <a:cs typeface="Times New Roman"/>
              </a:rPr>
              <a:t> </a:t>
            </a:r>
            <a:r>
              <a:rPr lang="en-US" sz="3600" i="1" dirty="0" err="1">
                <a:latin typeface="Times New Roman"/>
                <a:ea typeface="Liberation Mono"/>
                <a:cs typeface="Times New Roman"/>
              </a:rPr>
              <a:t>thiết</a:t>
            </a:r>
            <a:endParaRPr lang="vi-VN" sz="3600" dirty="0">
              <a:latin typeface="Calibri"/>
              <a:ea typeface="Calibri"/>
              <a:cs typeface="Times New Roman"/>
            </a:endParaRPr>
          </a:p>
          <a:p>
            <a:pPr algn="just">
              <a:lnSpc>
                <a:spcPct val="107000"/>
              </a:lnSpc>
              <a:spcAft>
                <a:spcPts val="1200"/>
              </a:spcAft>
            </a:pPr>
            <a:r>
              <a:rPr lang="en-US" sz="3600" dirty="0">
                <a:latin typeface="Times New Roman"/>
                <a:ea typeface="Liberation Mono"/>
                <a:cs typeface="Times New Roman"/>
              </a:rPr>
              <a:t>+ </a:t>
            </a:r>
            <a:r>
              <a:rPr lang="en-US" sz="3600" i="1" dirty="0" err="1">
                <a:latin typeface="Times New Roman"/>
                <a:ea typeface="Liberation Mono"/>
                <a:cs typeface="Times New Roman"/>
              </a:rPr>
              <a:t>Các</a:t>
            </a:r>
            <a:r>
              <a:rPr lang="en-US" sz="3600" i="1" dirty="0">
                <a:latin typeface="Times New Roman"/>
                <a:ea typeface="Liberation Mono"/>
                <a:cs typeface="Times New Roman"/>
              </a:rPr>
              <a:t> </a:t>
            </a:r>
            <a:r>
              <a:rPr lang="en-US" sz="3600" i="1" dirty="0" err="1">
                <a:latin typeface="Times New Roman"/>
                <a:ea typeface="Liberation Mono"/>
                <a:cs typeface="Times New Roman"/>
              </a:rPr>
              <a:t>tài</a:t>
            </a:r>
            <a:r>
              <a:rPr lang="en-US" sz="3600" i="1" dirty="0">
                <a:latin typeface="Times New Roman"/>
                <a:ea typeface="Liberation Mono"/>
                <a:cs typeface="Times New Roman"/>
              </a:rPr>
              <a:t> </a:t>
            </a:r>
            <a:r>
              <a:rPr lang="en-US" sz="3600" i="1" dirty="0" err="1">
                <a:latin typeface="Times New Roman"/>
                <a:ea typeface="Liberation Mono"/>
                <a:cs typeface="Times New Roman"/>
              </a:rPr>
              <a:t>liệu</a:t>
            </a:r>
            <a:r>
              <a:rPr lang="en-US" sz="3600" i="1" dirty="0">
                <a:latin typeface="Times New Roman"/>
                <a:ea typeface="Liberation Mono"/>
                <a:cs typeface="Times New Roman"/>
              </a:rPr>
              <a:t> </a:t>
            </a:r>
            <a:r>
              <a:rPr lang="en-US" sz="3600" i="1" dirty="0" err="1">
                <a:latin typeface="Times New Roman"/>
                <a:ea typeface="Liberation Mono"/>
                <a:cs typeface="Times New Roman"/>
              </a:rPr>
              <a:t>tham</a:t>
            </a:r>
            <a:r>
              <a:rPr lang="en-US" sz="3600" i="1" dirty="0">
                <a:latin typeface="Times New Roman"/>
                <a:ea typeface="Liberation Mono"/>
                <a:cs typeface="Times New Roman"/>
              </a:rPr>
              <a:t> </a:t>
            </a:r>
            <a:r>
              <a:rPr lang="en-US" sz="3600" i="1" dirty="0" err="1">
                <a:latin typeface="Times New Roman"/>
                <a:ea typeface="Liberation Mono"/>
                <a:cs typeface="Times New Roman"/>
              </a:rPr>
              <a:t>khảo</a:t>
            </a:r>
            <a:endParaRPr lang="vi-VN" sz="3600" dirty="0">
              <a:latin typeface="Calibri"/>
              <a:ea typeface="Calibri"/>
              <a:cs typeface="Times New Roman"/>
            </a:endParaRPr>
          </a:p>
          <a:p>
            <a:pPr algn="just">
              <a:lnSpc>
                <a:spcPct val="107000"/>
              </a:lnSpc>
              <a:spcAft>
                <a:spcPts val="1200"/>
              </a:spcAft>
            </a:pPr>
            <a:r>
              <a:rPr lang="en-US" sz="3600" dirty="0" err="1">
                <a:latin typeface="Times New Roman"/>
                <a:ea typeface="Liberation Mono"/>
                <a:cs typeface="Times New Roman"/>
              </a:rPr>
              <a:t>Danh</a:t>
            </a:r>
            <a:r>
              <a:rPr lang="en-US" sz="3600" dirty="0">
                <a:latin typeface="Times New Roman"/>
                <a:ea typeface="Liberation Mono"/>
                <a:cs typeface="Times New Roman"/>
              </a:rPr>
              <a:t> </a:t>
            </a:r>
            <a:r>
              <a:rPr lang="en-US" sz="3600" dirty="0" err="1">
                <a:latin typeface="Times New Roman"/>
                <a:ea typeface="Liberation Mono"/>
                <a:cs typeface="Times New Roman"/>
              </a:rPr>
              <a:t>mục</a:t>
            </a:r>
            <a:r>
              <a:rPr lang="en-US" sz="3600" dirty="0">
                <a:latin typeface="Times New Roman"/>
                <a:ea typeface="Liberation Mono"/>
                <a:cs typeface="Times New Roman"/>
              </a:rPr>
              <a:t> </a:t>
            </a:r>
            <a:r>
              <a:rPr lang="en-US" sz="3600" dirty="0" err="1">
                <a:latin typeface="Times New Roman"/>
                <a:ea typeface="Liberation Mono"/>
                <a:cs typeface="Times New Roman"/>
              </a:rPr>
              <a:t>tài</a:t>
            </a:r>
            <a:r>
              <a:rPr lang="en-US" sz="3600" dirty="0">
                <a:latin typeface="Times New Roman"/>
                <a:ea typeface="Liberation Mono"/>
                <a:cs typeface="Times New Roman"/>
              </a:rPr>
              <a:t> </a:t>
            </a:r>
            <a:r>
              <a:rPr lang="en-US" sz="3600" dirty="0" err="1">
                <a:latin typeface="Times New Roman"/>
                <a:ea typeface="Liberation Mono"/>
                <a:cs typeface="Times New Roman"/>
              </a:rPr>
              <a:t>liệu</a:t>
            </a:r>
            <a:r>
              <a:rPr lang="en-US" sz="3600" dirty="0">
                <a:latin typeface="Times New Roman"/>
                <a:ea typeface="Liberation Mono"/>
                <a:cs typeface="Times New Roman"/>
              </a:rPr>
              <a:t> </a:t>
            </a:r>
            <a:r>
              <a:rPr lang="en-US" sz="3600" dirty="0" err="1">
                <a:latin typeface="Times New Roman"/>
                <a:ea typeface="Liberation Mono"/>
                <a:cs typeface="Times New Roman"/>
              </a:rPr>
              <a:t>tham</a:t>
            </a:r>
            <a:r>
              <a:rPr lang="en-US" sz="3600" dirty="0">
                <a:latin typeface="Times New Roman"/>
                <a:ea typeface="Liberation Mono"/>
                <a:cs typeface="Times New Roman"/>
              </a:rPr>
              <a:t> </a:t>
            </a:r>
            <a:r>
              <a:rPr lang="en-US" sz="3600" dirty="0" err="1">
                <a:latin typeface="Times New Roman"/>
                <a:ea typeface="Liberation Mono"/>
                <a:cs typeface="Times New Roman"/>
              </a:rPr>
              <a:t>khảo</a:t>
            </a:r>
            <a:r>
              <a:rPr lang="en-US" sz="3600" dirty="0">
                <a:latin typeface="Times New Roman"/>
                <a:ea typeface="Liberation Mono"/>
                <a:cs typeface="Times New Roman"/>
              </a:rPr>
              <a:t> </a:t>
            </a:r>
            <a:r>
              <a:rPr lang="en-US" sz="3600" dirty="0" err="1">
                <a:latin typeface="Times New Roman"/>
                <a:ea typeface="Liberation Mono"/>
                <a:cs typeface="Times New Roman"/>
              </a:rPr>
              <a:t>là</a:t>
            </a:r>
            <a:r>
              <a:rPr lang="en-US" sz="3600" dirty="0">
                <a:latin typeface="Times New Roman"/>
                <a:ea typeface="Liberation Mono"/>
                <a:cs typeface="Times New Roman"/>
              </a:rPr>
              <a:t> </a:t>
            </a:r>
            <a:r>
              <a:rPr lang="en-US" sz="3600" dirty="0" err="1">
                <a:latin typeface="Times New Roman"/>
                <a:ea typeface="Liberation Mono"/>
                <a:cs typeface="Times New Roman"/>
              </a:rPr>
              <a:t>một</a:t>
            </a:r>
            <a:r>
              <a:rPr lang="en-US" sz="3600" dirty="0">
                <a:latin typeface="Times New Roman"/>
                <a:ea typeface="Liberation Mono"/>
                <a:cs typeface="Times New Roman"/>
              </a:rPr>
              <a:t> </a:t>
            </a:r>
            <a:r>
              <a:rPr lang="en-US" sz="3600" dirty="0" err="1">
                <a:latin typeface="Times New Roman"/>
                <a:ea typeface="Liberation Mono"/>
                <a:cs typeface="Times New Roman"/>
              </a:rPr>
              <a:t>yêu</a:t>
            </a:r>
            <a:r>
              <a:rPr lang="en-US" sz="3600" dirty="0">
                <a:latin typeface="Times New Roman"/>
                <a:ea typeface="Liberation Mono"/>
                <a:cs typeface="Times New Roman"/>
              </a:rPr>
              <a:t> </a:t>
            </a:r>
            <a:r>
              <a:rPr lang="en-US" sz="3600" dirty="0" err="1">
                <a:latin typeface="Times New Roman"/>
                <a:ea typeface="Liberation Mono"/>
                <a:cs typeface="Times New Roman"/>
              </a:rPr>
              <a:t>cầu</a:t>
            </a:r>
            <a:r>
              <a:rPr lang="en-US" sz="3600" dirty="0">
                <a:latin typeface="Times New Roman"/>
                <a:ea typeface="Liberation Mono"/>
                <a:cs typeface="Times New Roman"/>
              </a:rPr>
              <a:t> </a:t>
            </a:r>
            <a:r>
              <a:rPr lang="en-US" sz="3600" dirty="0" err="1">
                <a:latin typeface="Times New Roman"/>
                <a:ea typeface="Liberation Mono"/>
                <a:cs typeface="Times New Roman"/>
              </a:rPr>
              <a:t>bắt</a:t>
            </a:r>
            <a:r>
              <a:rPr lang="en-US" sz="3600" dirty="0">
                <a:latin typeface="Times New Roman"/>
                <a:ea typeface="Liberation Mono"/>
                <a:cs typeface="Times New Roman"/>
              </a:rPr>
              <a:t> </a:t>
            </a:r>
            <a:r>
              <a:rPr lang="en-US" sz="3600" dirty="0" err="1">
                <a:latin typeface="Times New Roman"/>
                <a:ea typeface="Liberation Mono"/>
                <a:cs typeface="Times New Roman"/>
              </a:rPr>
              <a:t>buộc</a:t>
            </a:r>
            <a:r>
              <a:rPr lang="en-US" sz="3600" dirty="0">
                <a:latin typeface="Times New Roman"/>
                <a:ea typeface="Liberation Mono"/>
                <a:cs typeface="Times New Roman"/>
              </a:rPr>
              <a:t> </a:t>
            </a:r>
            <a:r>
              <a:rPr lang="en-US" sz="3600" dirty="0" err="1">
                <a:latin typeface="Times New Roman"/>
                <a:ea typeface="Liberation Mono"/>
                <a:cs typeface="Times New Roman"/>
              </a:rPr>
              <a:t>của</a:t>
            </a:r>
            <a:r>
              <a:rPr lang="en-US" sz="3600" dirty="0">
                <a:latin typeface="Times New Roman"/>
                <a:ea typeface="Liberation Mono"/>
                <a:cs typeface="Times New Roman"/>
              </a:rPr>
              <a:t> </a:t>
            </a:r>
            <a:r>
              <a:rPr lang="en-US" sz="3600" dirty="0" err="1">
                <a:latin typeface="Times New Roman"/>
                <a:ea typeface="Liberation Mono"/>
                <a:cs typeface="Times New Roman"/>
              </a:rPr>
              <a:t>bài</a:t>
            </a:r>
            <a:r>
              <a:rPr lang="en-US" sz="3600" dirty="0">
                <a:latin typeface="Times New Roman"/>
                <a:ea typeface="Liberation Mono"/>
                <a:cs typeface="Times New Roman"/>
              </a:rPr>
              <a:t> </a:t>
            </a:r>
            <a:r>
              <a:rPr lang="en-US" sz="3600" dirty="0" err="1">
                <a:latin typeface="Times New Roman"/>
                <a:ea typeface="Liberation Mono"/>
                <a:cs typeface="Times New Roman"/>
              </a:rPr>
              <a:t>nghiên</a:t>
            </a:r>
            <a:r>
              <a:rPr lang="en-US" sz="3600" dirty="0">
                <a:latin typeface="Times New Roman"/>
                <a:ea typeface="Liberation Mono"/>
                <a:cs typeface="Times New Roman"/>
              </a:rPr>
              <a:t> </a:t>
            </a:r>
            <a:r>
              <a:rPr lang="en-US" sz="3600" dirty="0" err="1">
                <a:latin typeface="Times New Roman"/>
                <a:ea typeface="Liberation Mono"/>
                <a:cs typeface="Times New Roman"/>
              </a:rPr>
              <a:t>cứu</a:t>
            </a:r>
            <a:endParaRPr lang="vi-VN" sz="3600" dirty="0">
              <a:latin typeface="Calibri"/>
              <a:ea typeface="Calibri"/>
              <a:cs typeface="Times New Roman"/>
            </a:endParaRPr>
          </a:p>
        </p:txBody>
      </p:sp>
    </p:spTree>
    <p:extLst>
      <p:ext uri="{BB962C8B-B14F-4D97-AF65-F5344CB8AC3E}">
        <p14:creationId xmlns:p14="http://schemas.microsoft.com/office/powerpoint/2010/main" val="1264928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7" name="TextBox 6"/>
          <p:cNvSpPr txBox="1"/>
          <p:nvPr/>
        </p:nvSpPr>
        <p:spPr>
          <a:xfrm>
            <a:off x="2286000" y="17145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TextBox 7"/>
          <p:cNvSpPr txBox="1"/>
          <p:nvPr/>
        </p:nvSpPr>
        <p:spPr>
          <a:xfrm>
            <a:off x="2222877" y="2960996"/>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1. </a:t>
            </a:r>
            <a:r>
              <a:rPr lang="en-US" sz="3600" b="1" dirty="0" err="1">
                <a:solidFill>
                  <a:srgbClr val="C00000"/>
                </a:solidFill>
                <a:latin typeface="Times New Roman"/>
                <a:ea typeface="Liberation Mono"/>
                <a:cs typeface="Times New Roman"/>
              </a:rPr>
              <a:t>Cách</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triển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khai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nghiên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cứu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theo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từng</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loại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đề</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tài</a:t>
            </a:r>
            <a:endParaRPr lang="vi-VN" sz="3600" dirty="0">
              <a:solidFill>
                <a:srgbClr val="000000"/>
              </a:solidFill>
              <a:latin typeface="Calibri"/>
              <a:ea typeface="Calibri"/>
              <a:cs typeface="Times New Roman"/>
            </a:endParaRPr>
          </a:p>
        </p:txBody>
      </p:sp>
      <p:sp>
        <p:nvSpPr>
          <p:cNvPr id="4" name="Right Arrow Callout 3"/>
          <p:cNvSpPr/>
          <p:nvPr/>
        </p:nvSpPr>
        <p:spPr>
          <a:xfrm>
            <a:off x="2286000" y="3692255"/>
            <a:ext cx="5372100" cy="6594746"/>
          </a:xfrm>
          <a:prstGeom prst="right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1200"/>
              </a:spcAft>
            </a:pPr>
            <a:r>
              <a:rPr lang="en-US" sz="3600" dirty="0" err="1">
                <a:latin typeface="Times New Roman"/>
                <a:ea typeface="Liberation Mono"/>
                <a:cs typeface="Times New Roman"/>
              </a:rPr>
              <a:t>Bước</a:t>
            </a:r>
            <a:r>
              <a:rPr lang="en-US" sz="3600" dirty="0">
                <a:latin typeface="Times New Roman"/>
                <a:ea typeface="Liberation Mono"/>
                <a:cs typeface="Times New Roman"/>
              </a:rPr>
              <a:t> </a:t>
            </a:r>
            <a:r>
              <a:rPr lang="en-US" sz="3600" b="1" dirty="0" err="1">
                <a:latin typeface="Times New Roman"/>
                <a:ea typeface="Liberation Mono"/>
                <a:cs typeface="Times New Roman"/>
              </a:rPr>
              <a:t>Tìm</a:t>
            </a:r>
            <a:r>
              <a:rPr lang="en-US" sz="3600" b="1" dirty="0">
                <a:latin typeface="Times New Roman"/>
                <a:ea typeface="Liberation Mono"/>
                <a:cs typeface="Times New Roman"/>
              </a:rPr>
              <a:t> ý, </a:t>
            </a:r>
            <a:r>
              <a:rPr lang="en-US" sz="3600" b="1" dirty="0" err="1">
                <a:latin typeface="Times New Roman"/>
                <a:ea typeface="Liberation Mono"/>
                <a:cs typeface="Times New Roman"/>
              </a:rPr>
              <a:t>lập</a:t>
            </a:r>
            <a:r>
              <a:rPr lang="en-US" sz="3600" b="1" dirty="0">
                <a:latin typeface="Times New Roman"/>
                <a:ea typeface="Liberation Mono"/>
                <a:cs typeface="Times New Roman"/>
              </a:rPr>
              <a:t> </a:t>
            </a:r>
            <a:r>
              <a:rPr lang="en-US" sz="3600" b="1" dirty="0" err="1">
                <a:latin typeface="Times New Roman"/>
                <a:ea typeface="Liberation Mono"/>
                <a:cs typeface="Times New Roman"/>
              </a:rPr>
              <a:t>đề</a:t>
            </a:r>
            <a:r>
              <a:rPr lang="en-US" sz="3600" b="1" dirty="0">
                <a:latin typeface="Times New Roman"/>
                <a:ea typeface="Liberation Mono"/>
                <a:cs typeface="Times New Roman"/>
              </a:rPr>
              <a:t> </a:t>
            </a:r>
            <a:r>
              <a:rPr lang="en-US" sz="3600" b="1" dirty="0" err="1">
                <a:latin typeface="Times New Roman"/>
                <a:ea typeface="Liberation Mono"/>
                <a:cs typeface="Times New Roman"/>
              </a:rPr>
              <a:t>cươn</a:t>
            </a:r>
            <a:r>
              <a:rPr lang="en-US" sz="3600" dirty="0" err="1">
                <a:latin typeface="Times New Roman"/>
                <a:ea typeface="Liberation Mono"/>
                <a:cs typeface="Times New Roman"/>
              </a:rPr>
              <a:t>g</a:t>
            </a:r>
            <a:r>
              <a:rPr lang="en-US" sz="3600" dirty="0">
                <a:latin typeface="Times New Roman"/>
                <a:ea typeface="Liberation Mono"/>
                <a:cs typeface="Times New Roman"/>
              </a:rPr>
              <a:t> </a:t>
            </a:r>
            <a:r>
              <a:rPr lang="en-US" sz="3600" dirty="0" err="1">
                <a:latin typeface="Times New Roman"/>
                <a:ea typeface="Liberation Mono"/>
                <a:cs typeface="Times New Roman"/>
              </a:rPr>
              <a:t>cần</a:t>
            </a:r>
            <a:r>
              <a:rPr lang="en-US" sz="3600" dirty="0">
                <a:latin typeface="Times New Roman"/>
                <a:ea typeface="Liberation Mono"/>
                <a:cs typeface="Times New Roman"/>
              </a:rPr>
              <a:t> </a:t>
            </a:r>
            <a:r>
              <a:rPr lang="en-US" sz="3600" dirty="0" err="1">
                <a:latin typeface="Times New Roman"/>
                <a:ea typeface="Liberation Mono"/>
                <a:cs typeface="Times New Roman"/>
              </a:rPr>
              <a:t>xây</a:t>
            </a:r>
            <a:r>
              <a:rPr lang="en-US" sz="3600" dirty="0">
                <a:latin typeface="Times New Roman"/>
                <a:ea typeface="Liberation Mono"/>
                <a:cs typeface="Times New Roman"/>
              </a:rPr>
              <a:t> </a:t>
            </a:r>
            <a:r>
              <a:rPr lang="en-US" sz="3600" dirty="0" err="1">
                <a:latin typeface="Times New Roman"/>
                <a:ea typeface="Liberation Mono"/>
                <a:cs typeface="Times New Roman"/>
              </a:rPr>
              <a:t>dựng</a:t>
            </a:r>
            <a:r>
              <a:rPr lang="en-US" sz="3600" dirty="0">
                <a:latin typeface="Times New Roman"/>
                <a:ea typeface="Liberation Mono"/>
                <a:cs typeface="Times New Roman"/>
              </a:rPr>
              <a:t> </a:t>
            </a:r>
            <a:r>
              <a:rPr lang="en-US" sz="3600" dirty="0" err="1">
                <a:latin typeface="Times New Roman"/>
                <a:ea typeface="Liberation Mono"/>
                <a:cs typeface="Times New Roman"/>
              </a:rPr>
              <a:t>hệ</a:t>
            </a:r>
            <a:r>
              <a:rPr lang="en-US" sz="3600" dirty="0">
                <a:latin typeface="Times New Roman"/>
                <a:ea typeface="Liberation Mono"/>
                <a:cs typeface="Times New Roman"/>
              </a:rPr>
              <a:t> </a:t>
            </a:r>
            <a:r>
              <a:rPr lang="en-US" sz="3600" dirty="0" err="1">
                <a:latin typeface="Times New Roman"/>
                <a:ea typeface="Liberation Mono"/>
                <a:cs typeface="Times New Roman"/>
              </a:rPr>
              <a:t>thống</a:t>
            </a:r>
            <a:r>
              <a:rPr lang="en-US" sz="3600" dirty="0">
                <a:latin typeface="Times New Roman"/>
                <a:ea typeface="Liberation Mono"/>
                <a:cs typeface="Times New Roman"/>
              </a:rPr>
              <a:t> </a:t>
            </a:r>
            <a:r>
              <a:rPr lang="en-US" sz="3600" dirty="0" err="1">
                <a:latin typeface="Times New Roman"/>
                <a:ea typeface="Liberation Mono"/>
                <a:cs typeface="Times New Roman"/>
              </a:rPr>
              <a:t>câu</a:t>
            </a:r>
            <a:r>
              <a:rPr lang="en-US" sz="3600" dirty="0">
                <a:latin typeface="Times New Roman"/>
                <a:ea typeface="Liberation Mono"/>
                <a:cs typeface="Times New Roman"/>
              </a:rPr>
              <a:t> </a:t>
            </a:r>
            <a:r>
              <a:rPr lang="en-US" sz="3600" dirty="0" err="1">
                <a:latin typeface="Times New Roman"/>
                <a:ea typeface="Liberation Mono"/>
                <a:cs typeface="Times New Roman"/>
              </a:rPr>
              <a:t>hỏi</a:t>
            </a:r>
            <a:r>
              <a:rPr lang="en-US" sz="3600" dirty="0">
                <a:latin typeface="Times New Roman"/>
                <a:ea typeface="Liberation Mono"/>
                <a:cs typeface="Times New Roman"/>
              </a:rPr>
              <a:t> </a:t>
            </a:r>
            <a:r>
              <a:rPr lang="en-US" sz="3600" dirty="0" err="1">
                <a:latin typeface="Times New Roman"/>
                <a:ea typeface="Liberation Mono"/>
                <a:cs typeface="Times New Roman"/>
              </a:rPr>
              <a:t>tìm</a:t>
            </a:r>
            <a:r>
              <a:rPr lang="en-US" sz="3600" dirty="0">
                <a:latin typeface="Times New Roman"/>
                <a:ea typeface="Liberation Mono"/>
                <a:cs typeface="Times New Roman"/>
              </a:rPr>
              <a:t> ý, </a:t>
            </a:r>
            <a:r>
              <a:rPr lang="en-US" sz="3600" dirty="0" err="1">
                <a:latin typeface="Times New Roman"/>
                <a:ea typeface="Liberation Mono"/>
                <a:cs typeface="Times New Roman"/>
              </a:rPr>
              <a:t>sắp</a:t>
            </a:r>
            <a:r>
              <a:rPr lang="en-US" sz="3600" dirty="0">
                <a:latin typeface="Times New Roman"/>
                <a:ea typeface="Liberation Mono"/>
                <a:cs typeface="Times New Roman"/>
              </a:rPr>
              <a:t> </a:t>
            </a:r>
            <a:r>
              <a:rPr lang="en-US" sz="3600" dirty="0" err="1">
                <a:latin typeface="Times New Roman"/>
                <a:ea typeface="Liberation Mono"/>
                <a:cs typeface="Times New Roman"/>
              </a:rPr>
              <a:t>xếp</a:t>
            </a:r>
            <a:r>
              <a:rPr lang="en-US" sz="3600" dirty="0">
                <a:latin typeface="Times New Roman"/>
                <a:ea typeface="Liberation Mono"/>
                <a:cs typeface="Times New Roman"/>
              </a:rPr>
              <a:t> ý </a:t>
            </a:r>
            <a:r>
              <a:rPr lang="en-US" sz="3600" dirty="0" err="1">
                <a:latin typeface="Times New Roman"/>
                <a:ea typeface="Liberation Mono"/>
                <a:cs typeface="Times New Roman"/>
              </a:rPr>
              <a:t>như</a:t>
            </a:r>
            <a:r>
              <a:rPr lang="en-US" sz="3600" dirty="0">
                <a:latin typeface="Times New Roman"/>
                <a:ea typeface="Liberation Mono"/>
                <a:cs typeface="Times New Roman"/>
              </a:rPr>
              <a:t> </a:t>
            </a:r>
            <a:r>
              <a:rPr lang="en-US" sz="3600" dirty="0" err="1">
                <a:latin typeface="Times New Roman"/>
                <a:ea typeface="Liberation Mono"/>
                <a:cs typeface="Times New Roman"/>
              </a:rPr>
              <a:t>thế</a:t>
            </a:r>
            <a:r>
              <a:rPr lang="en-US" sz="3600" dirty="0">
                <a:latin typeface="Times New Roman"/>
                <a:ea typeface="Liberation Mono"/>
                <a:cs typeface="Times New Roman"/>
              </a:rPr>
              <a:t> </a:t>
            </a:r>
            <a:r>
              <a:rPr lang="en-US" sz="3600" dirty="0" err="1">
                <a:latin typeface="Times New Roman"/>
                <a:ea typeface="Liberation Mono"/>
                <a:cs typeface="Times New Roman"/>
              </a:rPr>
              <a:t>nào</a:t>
            </a:r>
            <a:r>
              <a:rPr lang="en-US" sz="3600" dirty="0">
                <a:latin typeface="Times New Roman"/>
                <a:ea typeface="Liberation Mono"/>
                <a:cs typeface="Times New Roman"/>
              </a:rPr>
              <a:t>? </a:t>
            </a:r>
            <a:r>
              <a:rPr lang="en-US" sz="3600" dirty="0" err="1">
                <a:latin typeface="Times New Roman"/>
                <a:ea typeface="Liberation Mono"/>
                <a:cs typeface="Times New Roman"/>
              </a:rPr>
              <a:t>Mô</a:t>
            </a:r>
            <a:r>
              <a:rPr lang="en-US" sz="3600" dirty="0">
                <a:latin typeface="Times New Roman"/>
                <a:ea typeface="Liberation Mono"/>
                <a:cs typeface="Times New Roman"/>
              </a:rPr>
              <a:t> </a:t>
            </a:r>
            <a:r>
              <a:rPr lang="en-US" sz="3600" dirty="0" err="1">
                <a:latin typeface="Times New Roman"/>
                <a:ea typeface="Liberation Mono"/>
                <a:cs typeface="Times New Roman"/>
              </a:rPr>
              <a:t>hình</a:t>
            </a:r>
            <a:r>
              <a:rPr lang="en-US" sz="3600" dirty="0">
                <a:latin typeface="Times New Roman"/>
                <a:ea typeface="Liberation Mono"/>
                <a:cs typeface="Times New Roman"/>
              </a:rPr>
              <a:t> </a:t>
            </a:r>
            <a:r>
              <a:rPr lang="en-US" sz="3600" dirty="0" err="1">
                <a:latin typeface="Times New Roman"/>
                <a:ea typeface="Liberation Mono"/>
                <a:cs typeface="Times New Roman"/>
              </a:rPr>
              <a:t>của</a:t>
            </a:r>
            <a:r>
              <a:rPr lang="en-US" sz="3600" dirty="0">
                <a:latin typeface="Times New Roman"/>
                <a:ea typeface="Liberation Mono"/>
                <a:cs typeface="Times New Roman"/>
              </a:rPr>
              <a:t> </a:t>
            </a:r>
            <a:r>
              <a:rPr lang="en-US" sz="3600" dirty="0" err="1">
                <a:latin typeface="Times New Roman"/>
                <a:ea typeface="Liberation Mono"/>
                <a:cs typeface="Times New Roman"/>
              </a:rPr>
              <a:t>bài</a:t>
            </a:r>
            <a:r>
              <a:rPr lang="en-US" sz="3600" dirty="0">
                <a:latin typeface="Times New Roman"/>
                <a:ea typeface="Liberation Mono"/>
                <a:cs typeface="Times New Roman"/>
              </a:rPr>
              <a:t> </a:t>
            </a:r>
            <a:r>
              <a:rPr lang="en-US" sz="3600" dirty="0" err="1">
                <a:latin typeface="Times New Roman"/>
                <a:ea typeface="Liberation Mono"/>
                <a:cs typeface="Times New Roman"/>
              </a:rPr>
              <a:t>nghiên</a:t>
            </a:r>
            <a:r>
              <a:rPr lang="en-US" sz="3600" dirty="0">
                <a:latin typeface="Times New Roman"/>
                <a:ea typeface="Liberation Mono"/>
                <a:cs typeface="Times New Roman"/>
              </a:rPr>
              <a:t> </a:t>
            </a:r>
            <a:r>
              <a:rPr lang="en-US" sz="3600" dirty="0" err="1">
                <a:latin typeface="Times New Roman"/>
                <a:ea typeface="Liberation Mono"/>
                <a:cs typeface="Times New Roman"/>
              </a:rPr>
              <a:t>cứu</a:t>
            </a:r>
            <a:r>
              <a:rPr lang="en-US" sz="3600" dirty="0">
                <a:latin typeface="Times New Roman"/>
                <a:ea typeface="Liberation Mono"/>
                <a:cs typeface="Times New Roman"/>
              </a:rPr>
              <a:t> </a:t>
            </a:r>
            <a:r>
              <a:rPr lang="en-US" sz="3600" dirty="0" err="1">
                <a:latin typeface="Times New Roman"/>
                <a:ea typeface="Liberation Mono"/>
                <a:cs typeface="Times New Roman"/>
              </a:rPr>
              <a:t>gồm</a:t>
            </a:r>
            <a:r>
              <a:rPr lang="en-US" sz="3600" dirty="0">
                <a:latin typeface="Times New Roman"/>
                <a:ea typeface="Liberation Mono"/>
                <a:cs typeface="Times New Roman"/>
              </a:rPr>
              <a:t> </a:t>
            </a:r>
            <a:r>
              <a:rPr lang="en-US" sz="3600" dirty="0" err="1">
                <a:latin typeface="Times New Roman"/>
                <a:ea typeface="Liberation Mono"/>
                <a:cs typeface="Times New Roman"/>
              </a:rPr>
              <a:t>các</a:t>
            </a:r>
            <a:r>
              <a:rPr lang="en-US" sz="3600" dirty="0">
                <a:latin typeface="Times New Roman"/>
                <a:ea typeface="Liberation Mono"/>
                <a:cs typeface="Times New Roman"/>
              </a:rPr>
              <a:t> </a:t>
            </a:r>
            <a:r>
              <a:rPr lang="en-US" sz="3600" dirty="0" err="1">
                <a:latin typeface="Times New Roman"/>
                <a:ea typeface="Liberation Mono"/>
                <a:cs typeface="Times New Roman"/>
              </a:rPr>
              <a:t>phần</a:t>
            </a:r>
            <a:r>
              <a:rPr lang="en-US" sz="3600" dirty="0">
                <a:latin typeface="Times New Roman"/>
                <a:ea typeface="Liberation Mono"/>
                <a:cs typeface="Times New Roman"/>
              </a:rPr>
              <a:t> </a:t>
            </a:r>
            <a:r>
              <a:rPr lang="en-US" sz="3600" dirty="0" err="1">
                <a:latin typeface="Times New Roman"/>
                <a:ea typeface="Liberation Mono"/>
                <a:cs typeface="Times New Roman"/>
              </a:rPr>
              <a:t>nào</a:t>
            </a:r>
            <a:r>
              <a:rPr lang="en-US" sz="3600" dirty="0">
                <a:latin typeface="Times New Roman"/>
                <a:ea typeface="Liberation Mono"/>
                <a:cs typeface="Times New Roman"/>
              </a:rPr>
              <a:t>?</a:t>
            </a:r>
            <a:endParaRPr lang="vi-VN" sz="3600" dirty="0">
              <a:latin typeface="Calibri"/>
              <a:ea typeface="Calibri"/>
              <a:cs typeface="Times New Roman"/>
            </a:endParaRPr>
          </a:p>
        </p:txBody>
      </p:sp>
      <p:sp>
        <p:nvSpPr>
          <p:cNvPr id="3" name="TextBox 2"/>
          <p:cNvSpPr txBox="1"/>
          <p:nvPr/>
        </p:nvSpPr>
        <p:spPr>
          <a:xfrm>
            <a:off x="7658101" y="3692255"/>
            <a:ext cx="8343899" cy="618630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600" dirty="0">
                <a:latin typeface="Times New Roman"/>
                <a:ea typeface="Liberation Mono"/>
                <a:cs typeface="Times New Roman"/>
              </a:rPr>
              <a:t>*Ở </a:t>
            </a:r>
            <a:r>
              <a:rPr lang="en-US" sz="3600" dirty="0" err="1">
                <a:latin typeface="Times New Roman"/>
                <a:ea typeface="Liberation Mono"/>
                <a:cs typeface="Times New Roman"/>
              </a:rPr>
              <a:t>bước</a:t>
            </a:r>
            <a:r>
              <a:rPr lang="en-US" sz="3600" dirty="0">
                <a:latin typeface="Times New Roman"/>
                <a:ea typeface="Liberation Mono"/>
                <a:cs typeface="Times New Roman"/>
              </a:rPr>
              <a:t> </a:t>
            </a:r>
            <a:r>
              <a:rPr lang="en-US" sz="3600" b="1" dirty="0" err="1">
                <a:latin typeface="Times New Roman"/>
                <a:ea typeface="Liberation Mono"/>
                <a:cs typeface="Times New Roman"/>
              </a:rPr>
              <a:t>Tìm</a:t>
            </a:r>
            <a:r>
              <a:rPr lang="en-US" sz="3600" b="1" dirty="0">
                <a:latin typeface="Times New Roman"/>
                <a:ea typeface="Liberation Mono"/>
                <a:cs typeface="Times New Roman"/>
              </a:rPr>
              <a:t> ý</a:t>
            </a:r>
            <a:r>
              <a:rPr lang="en-US" sz="3600" dirty="0">
                <a:latin typeface="Times New Roman"/>
                <a:ea typeface="Liberation Mono"/>
                <a:cs typeface="Times New Roman"/>
              </a:rPr>
              <a:t>, </a:t>
            </a:r>
            <a:r>
              <a:rPr lang="en-US" sz="3600" dirty="0" err="1">
                <a:latin typeface="Times New Roman"/>
                <a:ea typeface="Liberation Mono"/>
                <a:cs typeface="Times New Roman"/>
              </a:rPr>
              <a:t>cần</a:t>
            </a:r>
            <a:r>
              <a:rPr lang="en-US" sz="3600" dirty="0">
                <a:latin typeface="Times New Roman"/>
                <a:ea typeface="Liberation Mono"/>
                <a:cs typeface="Times New Roman"/>
              </a:rPr>
              <a:t> </a:t>
            </a:r>
            <a:r>
              <a:rPr lang="en-US" sz="3600" dirty="0" err="1">
                <a:latin typeface="Times New Roman"/>
                <a:ea typeface="Liberation Mono"/>
                <a:cs typeface="Times New Roman"/>
              </a:rPr>
              <a:t>lưu</a:t>
            </a:r>
            <a:r>
              <a:rPr lang="en-US" sz="3600" dirty="0">
                <a:latin typeface="Times New Roman"/>
                <a:ea typeface="Liberation Mono"/>
                <a:cs typeface="Times New Roman"/>
              </a:rPr>
              <a:t> ý</a:t>
            </a:r>
            <a:r>
              <a:rPr lang="en-US" sz="3600" dirty="0">
                <a:latin typeface="Times New Roman"/>
                <a:ea typeface="Liberation Mono"/>
                <a:cs typeface="Times New Roman"/>
              </a:rPr>
              <a:t>:</a:t>
            </a:r>
          </a:p>
          <a:p>
            <a:pPr marL="514350" indent="-514350" algn="just">
              <a:buFontTx/>
              <a:buChar char="-"/>
            </a:pPr>
            <a:r>
              <a:rPr lang="en-US" sz="3600" dirty="0" err="1">
                <a:latin typeface="Times New Roman"/>
                <a:ea typeface="Liberation Mono"/>
                <a:cs typeface="Times New Roman"/>
              </a:rPr>
              <a:t>Tìm</a:t>
            </a:r>
            <a:r>
              <a:rPr lang="en-US" sz="3600" dirty="0">
                <a:latin typeface="Times New Roman"/>
                <a:ea typeface="Liberation Mono"/>
                <a:cs typeface="Times New Roman"/>
              </a:rPr>
              <a:t> </a:t>
            </a:r>
            <a:r>
              <a:rPr lang="en-US" sz="3600" dirty="0">
                <a:latin typeface="Times New Roman"/>
                <a:ea typeface="Liberation Mono"/>
                <a:cs typeface="Times New Roman"/>
              </a:rPr>
              <a:t>ý </a:t>
            </a:r>
            <a:r>
              <a:rPr lang="en-US" sz="3600" dirty="0" err="1">
                <a:latin typeface="Times New Roman"/>
                <a:ea typeface="Liberation Mono"/>
                <a:cs typeface="Times New Roman"/>
              </a:rPr>
              <a:t>cho</a:t>
            </a:r>
            <a:r>
              <a:rPr lang="en-US" sz="3600" dirty="0">
                <a:latin typeface="Times New Roman"/>
                <a:ea typeface="Liberation Mono"/>
                <a:cs typeface="Times New Roman"/>
              </a:rPr>
              <a:t> </a:t>
            </a:r>
            <a:r>
              <a:rPr lang="en-US" sz="3600" dirty="0" err="1">
                <a:latin typeface="Times New Roman"/>
                <a:ea typeface="Liberation Mono"/>
                <a:cs typeface="Times New Roman"/>
              </a:rPr>
              <a:t>bài</a:t>
            </a:r>
            <a:r>
              <a:rPr lang="en-US" sz="3600" dirty="0">
                <a:latin typeface="Calibri"/>
                <a:ea typeface="Liberation Mono"/>
                <a:cs typeface="Times New Roman"/>
              </a:rPr>
              <a:t> </a:t>
            </a:r>
            <a:r>
              <a:rPr lang="en-US" sz="3600" dirty="0" err="1">
                <a:latin typeface="Times New Roman"/>
                <a:ea typeface="Liberation Mono"/>
              </a:rPr>
              <a:t>nghiên</a:t>
            </a:r>
            <a:r>
              <a:rPr lang="en-US" sz="3600" dirty="0">
                <a:latin typeface="Times New Roman"/>
                <a:ea typeface="Liberation Mono"/>
              </a:rPr>
              <a:t> </a:t>
            </a:r>
            <a:r>
              <a:rPr lang="en-US" sz="3600" dirty="0" err="1">
                <a:latin typeface="Times New Roman"/>
                <a:ea typeface="Liberation Mono"/>
              </a:rPr>
              <a:t>cứu</a:t>
            </a:r>
            <a:r>
              <a:rPr lang="en-US" sz="3600" dirty="0">
                <a:latin typeface="Times New Roman"/>
                <a:ea typeface="Liberation Mono"/>
              </a:rPr>
              <a:t> </a:t>
            </a:r>
            <a:r>
              <a:rPr lang="en-US" sz="3600" dirty="0" err="1">
                <a:latin typeface="Times New Roman"/>
                <a:ea typeface="Liberation Mono"/>
              </a:rPr>
              <a:t>bằng</a:t>
            </a:r>
            <a:r>
              <a:rPr lang="en-US" sz="3600" dirty="0">
                <a:latin typeface="Times New Roman"/>
                <a:ea typeface="Liberation Mono"/>
              </a:rPr>
              <a:t> </a:t>
            </a:r>
            <a:r>
              <a:rPr lang="en-US" sz="3600" dirty="0" err="1">
                <a:latin typeface="Times New Roman"/>
                <a:ea typeface="Liberation Mono"/>
              </a:rPr>
              <a:t>hệ</a:t>
            </a:r>
            <a:r>
              <a:rPr lang="en-US" sz="3600" dirty="0">
                <a:latin typeface="Times New Roman"/>
                <a:ea typeface="Liberation Mono"/>
              </a:rPr>
              <a:t> </a:t>
            </a:r>
            <a:r>
              <a:rPr lang="en-US" sz="3600" dirty="0" err="1">
                <a:latin typeface="Times New Roman"/>
                <a:ea typeface="Liberation Mono"/>
              </a:rPr>
              <a:t>thống</a:t>
            </a:r>
            <a:r>
              <a:rPr lang="en-US" sz="3600" dirty="0">
                <a:latin typeface="Times New Roman"/>
                <a:ea typeface="Liberation Mono"/>
              </a:rPr>
              <a:t> </a:t>
            </a:r>
            <a:r>
              <a:rPr lang="en-US" sz="3600" dirty="0" err="1">
                <a:latin typeface="Times New Roman"/>
                <a:ea typeface="Liberation Mono"/>
              </a:rPr>
              <a:t>câu</a:t>
            </a:r>
            <a:r>
              <a:rPr lang="en-US" sz="3600" dirty="0">
                <a:latin typeface="Times New Roman"/>
                <a:ea typeface="Liberation Mono"/>
              </a:rPr>
              <a:t> </a:t>
            </a:r>
            <a:r>
              <a:rPr lang="en-US" sz="3600" dirty="0" err="1">
                <a:latin typeface="Times New Roman"/>
                <a:ea typeface="Liberation Mono"/>
              </a:rPr>
              <a:t>hỏi</a:t>
            </a:r>
            <a:r>
              <a:rPr lang="en-US" sz="3600" dirty="0">
                <a:latin typeface="Times New Roman"/>
                <a:ea typeface="Liberation Mono"/>
              </a:rPr>
              <a:t> </a:t>
            </a:r>
            <a:r>
              <a:rPr lang="en-US" sz="3600" dirty="0">
                <a:latin typeface="Times New Roman"/>
                <a:ea typeface="Liberation Mono"/>
              </a:rPr>
              <a:t>(</a:t>
            </a:r>
            <a:r>
              <a:rPr lang="en-US" sz="3600" dirty="0" err="1">
                <a:latin typeface="Times New Roman"/>
                <a:ea typeface="Liberation Mono"/>
              </a:rPr>
              <a:t>Câu</a:t>
            </a:r>
            <a:r>
              <a:rPr lang="en-US" sz="3600" dirty="0">
                <a:latin typeface="Times New Roman"/>
                <a:ea typeface="Liberation Mono"/>
              </a:rPr>
              <a:t> </a:t>
            </a:r>
            <a:r>
              <a:rPr lang="en-US" sz="3600" dirty="0" err="1">
                <a:latin typeface="Times New Roman"/>
                <a:ea typeface="Liberation Mono"/>
              </a:rPr>
              <a:t>hỏi</a:t>
            </a:r>
            <a:r>
              <a:rPr lang="en-US" sz="3600" dirty="0">
                <a:latin typeface="Times New Roman"/>
                <a:ea typeface="Liberation Mono"/>
              </a:rPr>
              <a:t> </a:t>
            </a:r>
            <a:r>
              <a:rPr lang="en-US" sz="3600" dirty="0" err="1">
                <a:latin typeface="Times New Roman"/>
                <a:ea typeface="Liberation Mono"/>
              </a:rPr>
              <a:t>thể</a:t>
            </a:r>
            <a:r>
              <a:rPr lang="en-US" sz="3600" dirty="0">
                <a:latin typeface="Times New Roman"/>
                <a:ea typeface="Liberation Mono"/>
              </a:rPr>
              <a:t> </a:t>
            </a:r>
            <a:r>
              <a:rPr lang="en-US" sz="3600" dirty="0" err="1">
                <a:latin typeface="Times New Roman"/>
                <a:ea typeface="Liberation Mono"/>
              </a:rPr>
              <a:t>hiện</a:t>
            </a:r>
            <a:r>
              <a:rPr lang="en-US" sz="3600" dirty="0">
                <a:latin typeface="Times New Roman"/>
                <a:ea typeface="Liberation Mono"/>
              </a:rPr>
              <a:t> </a:t>
            </a:r>
            <a:r>
              <a:rPr lang="en-US" sz="3600" dirty="0" err="1">
                <a:latin typeface="Times New Roman"/>
                <a:ea typeface="Liberation Mono"/>
              </a:rPr>
              <a:t>thao</a:t>
            </a:r>
            <a:r>
              <a:rPr lang="en-US" sz="3600" dirty="0">
                <a:latin typeface="Times New Roman"/>
                <a:ea typeface="Liberation Mono"/>
              </a:rPr>
              <a:t> </a:t>
            </a:r>
            <a:r>
              <a:rPr lang="en-US" sz="3600" dirty="0" err="1">
                <a:latin typeface="Times New Roman"/>
                <a:ea typeface="Liberation Mono"/>
              </a:rPr>
              <a:t>tác</a:t>
            </a:r>
            <a:r>
              <a:rPr lang="en-US" sz="3600" dirty="0">
                <a:latin typeface="Times New Roman"/>
                <a:ea typeface="Liberation Mono"/>
              </a:rPr>
              <a:t> </a:t>
            </a:r>
            <a:r>
              <a:rPr lang="en-US" sz="3600" dirty="0" err="1">
                <a:latin typeface="Times New Roman"/>
                <a:ea typeface="Liberation Mono"/>
              </a:rPr>
              <a:t>nghiên</a:t>
            </a:r>
            <a:r>
              <a:rPr lang="en-US" sz="3600" dirty="0">
                <a:latin typeface="Times New Roman"/>
                <a:ea typeface="Liberation Mono"/>
              </a:rPr>
              <a:t> </a:t>
            </a:r>
            <a:r>
              <a:rPr lang="en-US" sz="3600" dirty="0" err="1">
                <a:latin typeface="Times New Roman"/>
                <a:ea typeface="Liberation Mono"/>
              </a:rPr>
              <a:t>cứu</a:t>
            </a:r>
            <a:r>
              <a:rPr lang="en-US" sz="3600" dirty="0">
                <a:latin typeface="Times New Roman"/>
                <a:ea typeface="Liberation Mono"/>
              </a:rPr>
              <a:t>, </a:t>
            </a:r>
            <a:r>
              <a:rPr lang="en-US" sz="3600" dirty="0" err="1">
                <a:latin typeface="Times New Roman"/>
                <a:ea typeface="Liberation Mono"/>
              </a:rPr>
              <a:t>câu</a:t>
            </a:r>
            <a:r>
              <a:rPr lang="en-US" sz="3600" dirty="0">
                <a:latin typeface="Times New Roman"/>
                <a:ea typeface="Liberation Mono"/>
              </a:rPr>
              <a:t> </a:t>
            </a:r>
            <a:r>
              <a:rPr lang="en-US" sz="3600" dirty="0" err="1">
                <a:latin typeface="Times New Roman"/>
                <a:ea typeface="Liberation Mono"/>
              </a:rPr>
              <a:t>hỏi</a:t>
            </a:r>
            <a:r>
              <a:rPr lang="en-US" sz="3600" dirty="0">
                <a:latin typeface="Times New Roman"/>
                <a:ea typeface="Liberation Mono"/>
              </a:rPr>
              <a:t> </a:t>
            </a:r>
            <a:r>
              <a:rPr lang="en-US" sz="3600" dirty="0" err="1">
                <a:latin typeface="Times New Roman"/>
                <a:ea typeface="Liberation Mono"/>
              </a:rPr>
              <a:t>gắn</a:t>
            </a:r>
            <a:r>
              <a:rPr lang="en-US" sz="3600" dirty="0">
                <a:latin typeface="Times New Roman"/>
                <a:ea typeface="Liberation Mono"/>
              </a:rPr>
              <a:t> </a:t>
            </a:r>
            <a:r>
              <a:rPr lang="en-US" sz="3600" dirty="0" err="1">
                <a:latin typeface="Times New Roman"/>
                <a:ea typeface="Liberation Mono"/>
              </a:rPr>
              <a:t>với</a:t>
            </a:r>
            <a:r>
              <a:rPr lang="en-US" sz="3600" dirty="0">
                <a:latin typeface="Times New Roman"/>
                <a:ea typeface="Liberation Mono"/>
              </a:rPr>
              <a:t> </a:t>
            </a:r>
            <a:r>
              <a:rPr lang="en-US" sz="3600" dirty="0" err="1">
                <a:latin typeface="Times New Roman"/>
                <a:ea typeface="Liberation Mono"/>
              </a:rPr>
              <a:t>đặc</a:t>
            </a:r>
            <a:r>
              <a:rPr lang="en-US" sz="3600" dirty="0">
                <a:latin typeface="Times New Roman"/>
                <a:ea typeface="Liberation Mono"/>
              </a:rPr>
              <a:t> </a:t>
            </a:r>
            <a:r>
              <a:rPr lang="en-US" sz="3600" dirty="0" err="1">
                <a:latin typeface="Times New Roman"/>
                <a:ea typeface="Liberation Mono"/>
              </a:rPr>
              <a:t>thù</a:t>
            </a:r>
            <a:r>
              <a:rPr lang="en-US" sz="3600" dirty="0">
                <a:latin typeface="Times New Roman"/>
                <a:ea typeface="Liberation Mono"/>
              </a:rPr>
              <a:t> </a:t>
            </a:r>
            <a:r>
              <a:rPr lang="en-US" sz="3600" dirty="0" err="1">
                <a:latin typeface="Times New Roman"/>
                <a:ea typeface="Liberation Mono"/>
              </a:rPr>
              <a:t>của</a:t>
            </a:r>
            <a:r>
              <a:rPr lang="en-US" sz="3600" dirty="0">
                <a:latin typeface="Times New Roman"/>
                <a:ea typeface="Liberation Mono"/>
              </a:rPr>
              <a:t> </a:t>
            </a:r>
            <a:r>
              <a:rPr lang="en-US" sz="3600" dirty="0" err="1">
                <a:latin typeface="Times New Roman"/>
                <a:ea typeface="Liberation Mono"/>
              </a:rPr>
              <a:t>đối</a:t>
            </a:r>
            <a:r>
              <a:rPr lang="en-US" sz="3600" dirty="0">
                <a:latin typeface="Times New Roman"/>
                <a:ea typeface="Liberation Mono"/>
              </a:rPr>
              <a:t> </a:t>
            </a:r>
            <a:r>
              <a:rPr lang="en-US" sz="3600" dirty="0" err="1">
                <a:latin typeface="Times New Roman"/>
                <a:ea typeface="Liberation Mono"/>
              </a:rPr>
              <a:t>tượng</a:t>
            </a:r>
            <a:r>
              <a:rPr lang="en-US" sz="3600" dirty="0">
                <a:latin typeface="Times New Roman"/>
                <a:ea typeface="Liberation Mono"/>
              </a:rPr>
              <a:t> </a:t>
            </a:r>
            <a:r>
              <a:rPr lang="en-US" sz="3600" dirty="0" err="1">
                <a:latin typeface="Times New Roman"/>
                <a:ea typeface="Liberation Mono"/>
              </a:rPr>
              <a:t>nghiên</a:t>
            </a:r>
            <a:r>
              <a:rPr lang="en-US" sz="3600" dirty="0">
                <a:latin typeface="Times New Roman"/>
                <a:ea typeface="Liberation Mono"/>
              </a:rPr>
              <a:t> </a:t>
            </a:r>
            <a:r>
              <a:rPr lang="en-US" sz="3600" dirty="0" err="1">
                <a:latin typeface="Times New Roman"/>
                <a:ea typeface="Liberation Mono"/>
              </a:rPr>
              <a:t>cứu</a:t>
            </a:r>
            <a:r>
              <a:rPr lang="en-US" sz="3600" dirty="0">
                <a:latin typeface="Times New Roman"/>
                <a:ea typeface="Liberation Mono"/>
              </a:rPr>
              <a:t>, </a:t>
            </a:r>
            <a:r>
              <a:rPr lang="en-US" sz="3600" dirty="0" err="1">
                <a:latin typeface="Times New Roman"/>
                <a:ea typeface="Liberation Mono"/>
              </a:rPr>
              <a:t>gợi</a:t>
            </a:r>
            <a:r>
              <a:rPr lang="en-US" sz="3600" dirty="0">
                <a:latin typeface="Times New Roman"/>
                <a:ea typeface="Liberation Mono"/>
              </a:rPr>
              <a:t> </a:t>
            </a:r>
            <a:r>
              <a:rPr lang="en-US" sz="3600" dirty="0" err="1">
                <a:latin typeface="Times New Roman"/>
                <a:ea typeface="Liberation Mono"/>
              </a:rPr>
              <a:t>dẫn</a:t>
            </a:r>
            <a:r>
              <a:rPr lang="en-US" sz="3600" dirty="0">
                <a:latin typeface="Times New Roman"/>
                <a:ea typeface="Liberation Mono"/>
              </a:rPr>
              <a:t> </a:t>
            </a:r>
            <a:r>
              <a:rPr lang="en-US" sz="3600" dirty="0" err="1">
                <a:latin typeface="Times New Roman"/>
                <a:ea typeface="Liberation Mono"/>
              </a:rPr>
              <a:t>những</a:t>
            </a:r>
            <a:r>
              <a:rPr lang="en-US" sz="3600" dirty="0">
                <a:latin typeface="Times New Roman"/>
                <a:ea typeface="Liberation Mono"/>
              </a:rPr>
              <a:t> </a:t>
            </a:r>
            <a:r>
              <a:rPr lang="en-US" sz="3600" dirty="0" err="1">
                <a:latin typeface="Times New Roman"/>
                <a:ea typeface="Liberation Mono"/>
              </a:rPr>
              <a:t>liên</a:t>
            </a:r>
            <a:r>
              <a:rPr lang="en-US" sz="3600" dirty="0">
                <a:latin typeface="Times New Roman"/>
                <a:ea typeface="Liberation Mono"/>
              </a:rPr>
              <a:t> </a:t>
            </a:r>
            <a:r>
              <a:rPr lang="en-US" sz="3600" dirty="0" err="1">
                <a:latin typeface="Times New Roman"/>
                <a:ea typeface="Liberation Mono"/>
              </a:rPr>
              <a:t>hệ</a:t>
            </a:r>
            <a:r>
              <a:rPr lang="en-US" sz="3600" dirty="0">
                <a:latin typeface="Times New Roman"/>
                <a:ea typeface="Liberation Mono"/>
              </a:rPr>
              <a:t> </a:t>
            </a:r>
            <a:r>
              <a:rPr lang="en-US" sz="3600" dirty="0" err="1">
                <a:latin typeface="Times New Roman"/>
                <a:ea typeface="Liberation Mono"/>
              </a:rPr>
              <a:t>nhiều</a:t>
            </a:r>
            <a:r>
              <a:rPr lang="en-US" sz="3600" dirty="0">
                <a:latin typeface="Times New Roman"/>
                <a:ea typeface="Liberation Mono"/>
              </a:rPr>
              <a:t> </a:t>
            </a:r>
            <a:r>
              <a:rPr lang="en-US" sz="3600" dirty="0" err="1">
                <a:latin typeface="Times New Roman"/>
                <a:ea typeface="Liberation Mono"/>
              </a:rPr>
              <a:t>chiều</a:t>
            </a:r>
            <a:r>
              <a:rPr lang="en-US" sz="3600" dirty="0">
                <a:latin typeface="Times New Roman"/>
                <a:ea typeface="Liberation Mono"/>
              </a:rPr>
              <a:t>, </a:t>
            </a:r>
            <a:r>
              <a:rPr lang="en-US" sz="3600" dirty="0" err="1">
                <a:latin typeface="Times New Roman"/>
                <a:ea typeface="Liberation Mono"/>
              </a:rPr>
              <a:t>tìm</a:t>
            </a:r>
            <a:r>
              <a:rPr lang="en-US" sz="3600" dirty="0">
                <a:latin typeface="Times New Roman"/>
                <a:ea typeface="Liberation Mono"/>
              </a:rPr>
              <a:t> </a:t>
            </a:r>
            <a:r>
              <a:rPr lang="en-US" sz="3600" dirty="0" err="1">
                <a:latin typeface="Times New Roman"/>
                <a:ea typeface="Liberation Mono"/>
              </a:rPr>
              <a:t>cách</a:t>
            </a:r>
            <a:r>
              <a:rPr lang="en-US" sz="3600" dirty="0">
                <a:latin typeface="Times New Roman"/>
                <a:ea typeface="Liberation Mono"/>
              </a:rPr>
              <a:t> </a:t>
            </a:r>
            <a:r>
              <a:rPr lang="en-US" sz="3600" dirty="0" err="1">
                <a:latin typeface="Times New Roman"/>
                <a:ea typeface="Liberation Mono"/>
              </a:rPr>
              <a:t>suy</a:t>
            </a:r>
            <a:r>
              <a:rPr lang="en-US" sz="3600" dirty="0">
                <a:latin typeface="Times New Roman"/>
                <a:ea typeface="Liberation Mono"/>
              </a:rPr>
              <a:t> </a:t>
            </a:r>
            <a:r>
              <a:rPr lang="en-US" sz="3600" dirty="0" err="1">
                <a:latin typeface="Times New Roman"/>
                <a:ea typeface="Liberation Mono"/>
              </a:rPr>
              <a:t>đoán</a:t>
            </a:r>
            <a:r>
              <a:rPr lang="en-US" sz="3600" dirty="0">
                <a:latin typeface="Times New Roman"/>
                <a:ea typeface="Liberation Mono"/>
              </a:rPr>
              <a:t> </a:t>
            </a:r>
            <a:r>
              <a:rPr lang="en-US" sz="3600" dirty="0" err="1">
                <a:latin typeface="Times New Roman"/>
                <a:ea typeface="Liberation Mono"/>
              </a:rPr>
              <a:t>và</a:t>
            </a:r>
            <a:r>
              <a:rPr lang="en-US" sz="3600" dirty="0">
                <a:latin typeface="Times New Roman"/>
                <a:ea typeface="Liberation Mono"/>
              </a:rPr>
              <a:t> </a:t>
            </a:r>
            <a:r>
              <a:rPr lang="en-US" sz="3600" dirty="0" err="1">
                <a:latin typeface="Times New Roman"/>
                <a:ea typeface="Liberation Mono"/>
              </a:rPr>
              <a:t>lí</a:t>
            </a:r>
            <a:r>
              <a:rPr lang="en-US" sz="3600" dirty="0">
                <a:latin typeface="Times New Roman"/>
                <a:ea typeface="Liberation Mono"/>
              </a:rPr>
              <a:t> </a:t>
            </a:r>
            <a:r>
              <a:rPr lang="en-US" sz="3600" dirty="0" err="1">
                <a:latin typeface="Times New Roman"/>
                <a:ea typeface="Liberation Mono"/>
              </a:rPr>
              <a:t>giải</a:t>
            </a:r>
            <a:r>
              <a:rPr lang="en-US" sz="3600" dirty="0">
                <a:latin typeface="Times New Roman"/>
                <a:ea typeface="Liberation Mono"/>
              </a:rPr>
              <a:t>,...)</a:t>
            </a:r>
          </a:p>
          <a:p>
            <a:pPr marL="514350" indent="-514350" algn="just">
              <a:buFontTx/>
              <a:buChar char="-"/>
            </a:pPr>
            <a:r>
              <a:rPr lang="en-US" sz="3600" dirty="0" err="1">
                <a:latin typeface="Times New Roman"/>
                <a:ea typeface="Liberation Mono"/>
              </a:rPr>
              <a:t>Có</a:t>
            </a:r>
            <a:r>
              <a:rPr lang="en-US" sz="3600" dirty="0">
                <a:latin typeface="Times New Roman"/>
                <a:ea typeface="Liberation Mono"/>
              </a:rPr>
              <a:t> </a:t>
            </a:r>
            <a:r>
              <a:rPr lang="en-US" sz="3600" dirty="0" err="1">
                <a:latin typeface="Times New Roman"/>
                <a:ea typeface="Liberation Mono"/>
              </a:rPr>
              <a:t>thể</a:t>
            </a:r>
            <a:r>
              <a:rPr lang="en-US" sz="3600" dirty="0">
                <a:latin typeface="Times New Roman"/>
                <a:ea typeface="Liberation Mono"/>
              </a:rPr>
              <a:t> </a:t>
            </a:r>
            <a:r>
              <a:rPr lang="en-US" sz="3600" dirty="0" err="1">
                <a:latin typeface="Times New Roman"/>
                <a:ea typeface="Liberation Mono"/>
              </a:rPr>
              <a:t>phát</a:t>
            </a:r>
            <a:r>
              <a:rPr lang="en-US" sz="3600" dirty="0">
                <a:latin typeface="Times New Roman"/>
                <a:ea typeface="Liberation Mono"/>
              </a:rPr>
              <a:t> </a:t>
            </a:r>
            <a:r>
              <a:rPr lang="en-US" sz="3600" dirty="0" err="1">
                <a:latin typeface="Times New Roman"/>
                <a:ea typeface="Liberation Mono"/>
              </a:rPr>
              <a:t>triển</a:t>
            </a:r>
            <a:r>
              <a:rPr lang="en-US" sz="3600" dirty="0">
                <a:latin typeface="Times New Roman"/>
                <a:ea typeface="Liberation Mono"/>
              </a:rPr>
              <a:t> ý </a:t>
            </a:r>
            <a:r>
              <a:rPr lang="en-US" sz="3600" dirty="0" err="1">
                <a:latin typeface="Times New Roman"/>
                <a:ea typeface="Liberation Mono"/>
              </a:rPr>
              <a:t>theo</a:t>
            </a:r>
            <a:r>
              <a:rPr lang="en-US" sz="3600" dirty="0">
                <a:latin typeface="Times New Roman"/>
                <a:ea typeface="Liberation Mono"/>
              </a:rPr>
              <a:t> </a:t>
            </a:r>
            <a:r>
              <a:rPr lang="en-US" sz="3600" dirty="0" err="1">
                <a:latin typeface="Times New Roman"/>
                <a:ea typeface="Liberation Mono"/>
              </a:rPr>
              <a:t>hướng</a:t>
            </a:r>
            <a:r>
              <a:rPr lang="en-US" sz="3600" dirty="0">
                <a:latin typeface="Times New Roman"/>
                <a:ea typeface="Liberation Mono"/>
              </a:rPr>
              <a:t> </a:t>
            </a:r>
            <a:r>
              <a:rPr lang="en-US" sz="3600" dirty="0" err="1">
                <a:latin typeface="Times New Roman"/>
                <a:ea typeface="Liberation Mono"/>
              </a:rPr>
              <a:t>tìm</a:t>
            </a:r>
            <a:r>
              <a:rPr lang="en-US" sz="3600" dirty="0">
                <a:latin typeface="Times New Roman"/>
                <a:ea typeface="Liberation Mono"/>
              </a:rPr>
              <a:t> </a:t>
            </a:r>
            <a:r>
              <a:rPr lang="en-US" sz="3600" dirty="0" err="1">
                <a:latin typeface="Times New Roman"/>
                <a:ea typeface="Liberation Mono"/>
              </a:rPr>
              <a:t>hiểu</a:t>
            </a:r>
            <a:r>
              <a:rPr lang="en-US" sz="3600" dirty="0">
                <a:latin typeface="Times New Roman"/>
                <a:ea typeface="Liberation Mono"/>
              </a:rPr>
              <a:t> </a:t>
            </a:r>
            <a:r>
              <a:rPr lang="en-US" sz="3600" dirty="0" err="1">
                <a:latin typeface="Times New Roman"/>
                <a:ea typeface="Liberation Mono"/>
              </a:rPr>
              <a:t>hệ</a:t>
            </a:r>
            <a:r>
              <a:rPr lang="en-US" sz="3600" dirty="0">
                <a:latin typeface="Times New Roman"/>
                <a:ea typeface="Liberation Mono"/>
              </a:rPr>
              <a:t> </a:t>
            </a:r>
            <a:r>
              <a:rPr lang="en-US" sz="3600" dirty="0" err="1">
                <a:latin typeface="Times New Roman"/>
                <a:ea typeface="Liberation Mono"/>
              </a:rPr>
              <a:t>thống</a:t>
            </a:r>
            <a:r>
              <a:rPr lang="en-US" sz="3600" dirty="0">
                <a:latin typeface="Times New Roman"/>
                <a:ea typeface="Liberation Mono"/>
              </a:rPr>
              <a:t> </a:t>
            </a:r>
            <a:r>
              <a:rPr lang="en-US" sz="3600" dirty="0" err="1">
                <a:latin typeface="Times New Roman"/>
                <a:ea typeface="Liberation Mono"/>
              </a:rPr>
              <a:t>nhân</a:t>
            </a:r>
            <a:r>
              <a:rPr lang="en-US" sz="3600" dirty="0">
                <a:latin typeface="Times New Roman"/>
                <a:ea typeface="Liberation Mono"/>
              </a:rPr>
              <a:t> </a:t>
            </a:r>
            <a:r>
              <a:rPr lang="en-US" sz="3600" dirty="0" err="1">
                <a:latin typeface="Times New Roman"/>
                <a:ea typeface="Liberation Mono"/>
              </a:rPr>
              <a:t>vật</a:t>
            </a:r>
            <a:r>
              <a:rPr lang="en-US" sz="3600" dirty="0">
                <a:latin typeface="Times New Roman"/>
                <a:ea typeface="Liberation Mono"/>
              </a:rPr>
              <a:t>, </a:t>
            </a:r>
            <a:r>
              <a:rPr lang="en-US" sz="3600" dirty="0" err="1">
                <a:latin typeface="Times New Roman"/>
                <a:ea typeface="Liberation Mono"/>
              </a:rPr>
              <a:t>đặc</a:t>
            </a:r>
            <a:r>
              <a:rPr lang="en-US" sz="3600" dirty="0">
                <a:latin typeface="Times New Roman"/>
                <a:ea typeface="Liberation Mono"/>
              </a:rPr>
              <a:t> </a:t>
            </a:r>
            <a:r>
              <a:rPr lang="en-US" sz="3600" dirty="0" err="1">
                <a:latin typeface="Times New Roman"/>
                <a:ea typeface="Liberation Mono"/>
              </a:rPr>
              <a:t>điểm</a:t>
            </a:r>
            <a:r>
              <a:rPr lang="en-US" sz="3600" dirty="0">
                <a:latin typeface="Times New Roman"/>
                <a:ea typeface="Liberation Mono"/>
              </a:rPr>
              <a:t> </a:t>
            </a:r>
            <a:r>
              <a:rPr lang="en-US" sz="3600" dirty="0" err="1">
                <a:latin typeface="Times New Roman"/>
                <a:ea typeface="Liberation Mono"/>
              </a:rPr>
              <a:t>và</a:t>
            </a:r>
            <a:r>
              <a:rPr lang="en-US" sz="3600" dirty="0">
                <a:latin typeface="Times New Roman"/>
                <a:ea typeface="Liberation Mono"/>
              </a:rPr>
              <a:t> </a:t>
            </a:r>
            <a:r>
              <a:rPr lang="en-US" sz="3600" dirty="0" err="1">
                <a:latin typeface="Times New Roman"/>
                <a:ea typeface="Liberation Mono"/>
              </a:rPr>
              <a:t>chức</a:t>
            </a:r>
            <a:r>
              <a:rPr lang="en-US" sz="3600" dirty="0">
                <a:latin typeface="Times New Roman"/>
                <a:ea typeface="Liberation Mono"/>
              </a:rPr>
              <a:t> </a:t>
            </a:r>
            <a:r>
              <a:rPr lang="en-US" sz="3600" dirty="0" err="1">
                <a:latin typeface="Times New Roman"/>
                <a:ea typeface="Liberation Mono"/>
              </a:rPr>
              <a:t>năng</a:t>
            </a:r>
            <a:r>
              <a:rPr lang="en-US" sz="3600" dirty="0">
                <a:latin typeface="Times New Roman"/>
                <a:ea typeface="Liberation Mono"/>
              </a:rPr>
              <a:t> </a:t>
            </a:r>
            <a:r>
              <a:rPr lang="en-US" sz="3600" dirty="0" err="1">
                <a:latin typeface="Times New Roman"/>
                <a:ea typeface="Liberation Mono"/>
              </a:rPr>
              <a:t>của</a:t>
            </a:r>
            <a:r>
              <a:rPr lang="en-US" sz="3600" dirty="0">
                <a:latin typeface="Times New Roman"/>
                <a:ea typeface="Liberation Mono"/>
              </a:rPr>
              <a:t> </a:t>
            </a:r>
            <a:r>
              <a:rPr lang="en-US" sz="3600" dirty="0" err="1">
                <a:latin typeface="Times New Roman"/>
                <a:ea typeface="Liberation Mono"/>
              </a:rPr>
              <a:t>mỗi</a:t>
            </a:r>
            <a:r>
              <a:rPr lang="en-US" sz="3600" dirty="0">
                <a:latin typeface="Times New Roman"/>
                <a:ea typeface="Liberation Mono"/>
              </a:rPr>
              <a:t> </a:t>
            </a:r>
            <a:r>
              <a:rPr lang="en-US" sz="3600" dirty="0" err="1">
                <a:latin typeface="Times New Roman"/>
                <a:ea typeface="Liberation Mono"/>
              </a:rPr>
              <a:t>loại</a:t>
            </a:r>
            <a:r>
              <a:rPr lang="en-US" sz="3600" dirty="0">
                <a:latin typeface="Times New Roman"/>
                <a:ea typeface="Liberation Mono"/>
              </a:rPr>
              <a:t> </a:t>
            </a:r>
            <a:r>
              <a:rPr lang="en-US" sz="3600" dirty="0" err="1">
                <a:latin typeface="Times New Roman"/>
                <a:ea typeface="Liberation Mono"/>
              </a:rPr>
              <a:t>nhân</a:t>
            </a:r>
            <a:r>
              <a:rPr lang="en-US" sz="3600" dirty="0">
                <a:latin typeface="Times New Roman"/>
                <a:ea typeface="Liberation Mono"/>
              </a:rPr>
              <a:t> </a:t>
            </a:r>
            <a:r>
              <a:rPr lang="en-US" sz="3600" dirty="0" err="1">
                <a:latin typeface="Times New Roman"/>
                <a:ea typeface="Liberation Mono"/>
              </a:rPr>
              <a:t>vật</a:t>
            </a:r>
            <a:r>
              <a:rPr lang="en-US" sz="3600" dirty="0">
                <a:latin typeface="Times New Roman"/>
                <a:ea typeface="Liberation Mono"/>
              </a:rPr>
              <a:t> </a:t>
            </a:r>
            <a:r>
              <a:rPr lang="en-US" sz="3600" dirty="0" err="1">
                <a:latin typeface="Times New Roman"/>
                <a:ea typeface="Liberation Mono"/>
              </a:rPr>
              <a:t>gắn</a:t>
            </a:r>
            <a:r>
              <a:rPr lang="en-US" sz="3600" dirty="0">
                <a:latin typeface="Times New Roman"/>
                <a:ea typeface="Liberation Mono"/>
              </a:rPr>
              <a:t> </a:t>
            </a:r>
            <a:r>
              <a:rPr lang="en-US" sz="3600" dirty="0" err="1">
                <a:latin typeface="Times New Roman"/>
                <a:ea typeface="Liberation Mono"/>
              </a:rPr>
              <a:t>với</a:t>
            </a:r>
            <a:r>
              <a:rPr lang="en-US" sz="3600" dirty="0">
                <a:latin typeface="Times New Roman"/>
                <a:ea typeface="Liberation Mono"/>
              </a:rPr>
              <a:t> </a:t>
            </a:r>
            <a:r>
              <a:rPr lang="en-US" sz="3600" dirty="0" err="1">
                <a:latin typeface="Times New Roman"/>
                <a:ea typeface="Liberation Mono"/>
              </a:rPr>
              <a:t>đặc</a:t>
            </a:r>
            <a:r>
              <a:rPr lang="en-US" sz="3600" dirty="0">
                <a:latin typeface="Times New Roman"/>
                <a:ea typeface="Liberation Mono"/>
              </a:rPr>
              <a:t> </a:t>
            </a:r>
            <a:r>
              <a:rPr lang="en-US" sz="3600" dirty="0" err="1">
                <a:latin typeface="Times New Roman"/>
                <a:ea typeface="Liberation Mono"/>
              </a:rPr>
              <a:t>trưng</a:t>
            </a:r>
            <a:r>
              <a:rPr lang="en-US" sz="3600" dirty="0">
                <a:latin typeface="Times New Roman"/>
                <a:ea typeface="Liberation Mono"/>
              </a:rPr>
              <a:t> </a:t>
            </a:r>
            <a:r>
              <a:rPr lang="en-US" sz="3600" dirty="0" err="1">
                <a:latin typeface="Times New Roman"/>
                <a:ea typeface="Liberation Mono"/>
              </a:rPr>
              <a:t>thể</a:t>
            </a:r>
            <a:r>
              <a:rPr lang="en-US" sz="3600" dirty="0">
                <a:latin typeface="Times New Roman"/>
                <a:ea typeface="Liberation Mono"/>
              </a:rPr>
              <a:t> </a:t>
            </a:r>
            <a:r>
              <a:rPr lang="en-US" sz="3600" dirty="0" err="1">
                <a:latin typeface="Times New Roman"/>
                <a:ea typeface="Liberation Mono"/>
              </a:rPr>
              <a:t>loại</a:t>
            </a:r>
            <a:r>
              <a:rPr lang="en-US" sz="3600" dirty="0">
                <a:latin typeface="Times New Roman"/>
                <a:ea typeface="Liberation Mono"/>
              </a:rPr>
              <a:t>. </a:t>
            </a:r>
            <a:endParaRPr lang="vi-VN" sz="3600" dirty="0">
              <a:latin typeface="Calibri"/>
              <a:ea typeface="Calibri"/>
              <a:cs typeface="Times New Roman"/>
            </a:endParaRPr>
          </a:p>
        </p:txBody>
      </p:sp>
    </p:spTree>
    <p:extLst>
      <p:ext uri="{BB962C8B-B14F-4D97-AF65-F5344CB8AC3E}">
        <p14:creationId xmlns:p14="http://schemas.microsoft.com/office/powerpoint/2010/main" val="2350492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7" name="TextBox 6"/>
          <p:cNvSpPr txBox="1"/>
          <p:nvPr/>
        </p:nvSpPr>
        <p:spPr>
          <a:xfrm>
            <a:off x="2286000" y="17145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TextBox 7"/>
          <p:cNvSpPr txBox="1"/>
          <p:nvPr/>
        </p:nvSpPr>
        <p:spPr>
          <a:xfrm>
            <a:off x="2222877" y="2960996"/>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1. </a:t>
            </a:r>
            <a:r>
              <a:rPr lang="en-US" sz="3600" b="1" dirty="0" err="1">
                <a:solidFill>
                  <a:srgbClr val="C00000"/>
                </a:solidFill>
                <a:latin typeface="Times New Roman"/>
                <a:ea typeface="Liberation Mono"/>
                <a:cs typeface="Times New Roman"/>
              </a:rPr>
              <a:t>Cách</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triển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khai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nghiên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cứu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theo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từng</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loại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đề</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tài</a:t>
            </a:r>
            <a:endParaRPr lang="vi-VN" sz="3600" dirty="0">
              <a:solidFill>
                <a:srgbClr val="000000"/>
              </a:solidFill>
              <a:latin typeface="Calibri"/>
              <a:ea typeface="Calibri"/>
              <a:cs typeface="Times New Roman"/>
            </a:endParaRPr>
          </a:p>
        </p:txBody>
      </p:sp>
      <p:sp>
        <p:nvSpPr>
          <p:cNvPr id="4" name="Right Arrow Callout 3"/>
          <p:cNvSpPr/>
          <p:nvPr/>
        </p:nvSpPr>
        <p:spPr>
          <a:xfrm>
            <a:off x="2286000" y="3692255"/>
            <a:ext cx="5829300" cy="6594746"/>
          </a:xfrm>
          <a:prstGeom prst="right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1200"/>
              </a:spcAft>
            </a:pPr>
            <a:r>
              <a:rPr lang="en-US" sz="3600" dirty="0" err="1">
                <a:solidFill>
                  <a:srgbClr val="000000"/>
                </a:solidFill>
                <a:latin typeface="Times New Roman"/>
                <a:ea typeface="Liberation Mono"/>
                <a:cs typeface="Times New Roman"/>
              </a:rPr>
              <a:t>Bước</a:t>
            </a:r>
            <a:r>
              <a:rPr lang="en-US" sz="3600"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Tìm</a:t>
            </a:r>
            <a:r>
              <a:rPr lang="en-US" sz="3600" b="1" dirty="0">
                <a:solidFill>
                  <a:srgbClr val="000000"/>
                </a:solidFill>
                <a:latin typeface="Times New Roman"/>
                <a:ea typeface="Liberation Mono"/>
                <a:cs typeface="Times New Roman"/>
              </a:rPr>
              <a:t> ý</a:t>
            </a:r>
            <a:r>
              <a:rPr lang="en-US" sz="3600"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lập</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đề</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cương</a:t>
            </a:r>
            <a:r>
              <a:rPr lang="en-US" sz="3600" b="1"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cần</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xây</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dựng</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hệ</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thống</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câu</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hỏi</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tìm</a:t>
            </a:r>
            <a:r>
              <a:rPr lang="en-US" sz="3600" dirty="0">
                <a:solidFill>
                  <a:srgbClr val="000000"/>
                </a:solidFill>
                <a:latin typeface="Times New Roman"/>
                <a:ea typeface="Liberation Mono"/>
                <a:cs typeface="Times New Roman"/>
              </a:rPr>
              <a:t> ý, </a:t>
            </a:r>
            <a:r>
              <a:rPr lang="en-US" sz="3600" dirty="0" err="1">
                <a:solidFill>
                  <a:srgbClr val="000000"/>
                </a:solidFill>
                <a:latin typeface="Times New Roman"/>
                <a:ea typeface="Liberation Mono"/>
                <a:cs typeface="Times New Roman"/>
              </a:rPr>
              <a:t>sắp</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xếp</a:t>
            </a:r>
            <a:r>
              <a:rPr lang="en-US" sz="3600" dirty="0">
                <a:solidFill>
                  <a:srgbClr val="000000"/>
                </a:solidFill>
                <a:latin typeface="Times New Roman"/>
                <a:ea typeface="Liberation Mono"/>
                <a:cs typeface="Times New Roman"/>
              </a:rPr>
              <a:t> ý </a:t>
            </a:r>
            <a:r>
              <a:rPr lang="en-US" sz="3600" dirty="0" err="1">
                <a:solidFill>
                  <a:srgbClr val="000000"/>
                </a:solidFill>
                <a:latin typeface="Times New Roman"/>
                <a:ea typeface="Liberation Mono"/>
                <a:cs typeface="Times New Roman"/>
              </a:rPr>
              <a:t>như</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thế</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nào</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Mô</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hình</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của</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bài</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nghiên</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cứu</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gồm</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các</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phần</a:t>
            </a:r>
            <a:r>
              <a:rPr lang="en-US" sz="3600" dirty="0">
                <a:solidFill>
                  <a:srgbClr val="000000"/>
                </a:solidFill>
                <a:latin typeface="Times New Roman"/>
                <a:ea typeface="Liberation Mono"/>
                <a:cs typeface="Times New Roman"/>
              </a:rPr>
              <a:t> </a:t>
            </a:r>
            <a:r>
              <a:rPr lang="en-US" sz="3600" dirty="0" err="1">
                <a:solidFill>
                  <a:srgbClr val="000000"/>
                </a:solidFill>
                <a:latin typeface="Times New Roman"/>
                <a:ea typeface="Liberation Mono"/>
                <a:cs typeface="Times New Roman"/>
              </a:rPr>
              <a:t>nào</a:t>
            </a:r>
            <a:r>
              <a:rPr lang="en-US" sz="3600" dirty="0">
                <a:solidFill>
                  <a:srgbClr val="000000"/>
                </a:solidFill>
                <a:latin typeface="Times New Roman"/>
                <a:ea typeface="Liberation Mono"/>
                <a:cs typeface="Times New Roman"/>
              </a:rPr>
              <a:t>?</a:t>
            </a:r>
            <a:endParaRPr lang="vi-VN" sz="3600" dirty="0">
              <a:solidFill>
                <a:srgbClr val="000000"/>
              </a:solidFill>
              <a:latin typeface="Calibri"/>
              <a:ea typeface="Calibri"/>
              <a:cs typeface="Times New Roman"/>
            </a:endParaRPr>
          </a:p>
        </p:txBody>
      </p:sp>
      <p:sp>
        <p:nvSpPr>
          <p:cNvPr id="3" name="TextBox 2"/>
          <p:cNvSpPr txBox="1"/>
          <p:nvPr/>
        </p:nvSpPr>
        <p:spPr>
          <a:xfrm>
            <a:off x="8048768" y="3886201"/>
            <a:ext cx="7543800" cy="575798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07000"/>
              </a:lnSpc>
              <a:spcAft>
                <a:spcPts val="1200"/>
              </a:spcAft>
            </a:pPr>
            <a:r>
              <a:rPr lang="en-US" sz="3600" dirty="0">
                <a:solidFill>
                  <a:srgbClr val="000000"/>
                </a:solidFill>
                <a:latin typeface="Times New Roman"/>
                <a:ea typeface="Liberation Mono"/>
                <a:cs typeface="Times New Roman"/>
              </a:rPr>
              <a:t>*</a:t>
            </a:r>
            <a:r>
              <a:rPr lang="en-US" sz="3600" dirty="0">
                <a:latin typeface="Times New Roman"/>
                <a:ea typeface="Liberation Mono"/>
                <a:cs typeface="Times New Roman"/>
              </a:rPr>
              <a:t>Ở </a:t>
            </a:r>
            <a:r>
              <a:rPr lang="en-US" sz="3600" dirty="0" err="1">
                <a:latin typeface="Times New Roman"/>
                <a:ea typeface="Liberation Mono"/>
                <a:cs typeface="Times New Roman"/>
              </a:rPr>
              <a:t>bước</a:t>
            </a:r>
            <a:r>
              <a:rPr lang="en-US" sz="3600" dirty="0">
                <a:latin typeface="Times New Roman"/>
                <a:ea typeface="Liberation Mono"/>
                <a:cs typeface="Times New Roman"/>
              </a:rPr>
              <a:t> </a:t>
            </a:r>
            <a:r>
              <a:rPr lang="en-US" sz="3600" b="1" dirty="0" err="1">
                <a:latin typeface="Times New Roman"/>
                <a:ea typeface="Liberation Mono"/>
                <a:cs typeface="Times New Roman"/>
              </a:rPr>
              <a:t>Lập</a:t>
            </a:r>
            <a:r>
              <a:rPr lang="en-US" sz="3600" b="1" dirty="0">
                <a:latin typeface="Times New Roman"/>
                <a:ea typeface="Liberation Mono"/>
                <a:cs typeface="Times New Roman"/>
              </a:rPr>
              <a:t> </a:t>
            </a:r>
            <a:r>
              <a:rPr lang="en-US" sz="3600" b="1" dirty="0" err="1">
                <a:latin typeface="Times New Roman"/>
                <a:ea typeface="Liberation Mono"/>
                <a:cs typeface="Times New Roman"/>
              </a:rPr>
              <a:t>đề</a:t>
            </a:r>
            <a:r>
              <a:rPr lang="en-US" sz="3600" b="1" dirty="0">
                <a:latin typeface="Times New Roman"/>
                <a:ea typeface="Liberation Mono"/>
                <a:cs typeface="Times New Roman"/>
              </a:rPr>
              <a:t> </a:t>
            </a:r>
            <a:r>
              <a:rPr lang="en-US" sz="3600" b="1" dirty="0" err="1">
                <a:latin typeface="Times New Roman"/>
                <a:ea typeface="Liberation Mono"/>
                <a:cs typeface="Times New Roman"/>
              </a:rPr>
              <a:t>cương</a:t>
            </a:r>
            <a:endParaRPr lang="vi-VN" sz="3600" dirty="0">
              <a:latin typeface="Calibri"/>
              <a:ea typeface="Calibri"/>
              <a:cs typeface="Times New Roman"/>
            </a:endParaRPr>
          </a:p>
          <a:p>
            <a:pPr algn="just">
              <a:lnSpc>
                <a:spcPct val="107000"/>
              </a:lnSpc>
              <a:spcAft>
                <a:spcPts val="1200"/>
              </a:spcAft>
            </a:pPr>
            <a:r>
              <a:rPr lang="en-US" sz="3600" dirty="0">
                <a:latin typeface="Times New Roman"/>
                <a:ea typeface="Liberation Mono"/>
                <a:cs typeface="Times New Roman"/>
              </a:rPr>
              <a:t> </a:t>
            </a:r>
            <a:r>
              <a:rPr lang="en-US" sz="3600" dirty="0" err="1">
                <a:latin typeface="Times New Roman"/>
                <a:ea typeface="Liberation Mono"/>
                <a:cs typeface="Times New Roman"/>
              </a:rPr>
              <a:t>Mô</a:t>
            </a:r>
            <a:r>
              <a:rPr lang="en-US" sz="3600" dirty="0">
                <a:latin typeface="Times New Roman"/>
                <a:ea typeface="Liberation Mono"/>
                <a:cs typeface="Times New Roman"/>
              </a:rPr>
              <a:t> </a:t>
            </a:r>
            <a:r>
              <a:rPr lang="en-US" sz="3600" dirty="0" err="1">
                <a:latin typeface="Times New Roman"/>
                <a:ea typeface="Liberation Mono"/>
                <a:cs typeface="Times New Roman"/>
              </a:rPr>
              <a:t>hình</a:t>
            </a:r>
            <a:r>
              <a:rPr lang="en-US" sz="3600" dirty="0">
                <a:latin typeface="Times New Roman"/>
                <a:ea typeface="Liberation Mono"/>
                <a:cs typeface="Times New Roman"/>
              </a:rPr>
              <a:t> </a:t>
            </a:r>
            <a:r>
              <a:rPr lang="en-US" sz="3600" dirty="0" err="1">
                <a:latin typeface="Times New Roman"/>
                <a:ea typeface="Liberation Mono"/>
                <a:cs typeface="Times New Roman"/>
              </a:rPr>
              <a:t>đề</a:t>
            </a:r>
            <a:r>
              <a:rPr lang="en-US" sz="3600" dirty="0">
                <a:latin typeface="Times New Roman"/>
                <a:ea typeface="Liberation Mono"/>
                <a:cs typeface="Times New Roman"/>
              </a:rPr>
              <a:t> </a:t>
            </a:r>
            <a:r>
              <a:rPr lang="en-US" sz="3600" dirty="0" err="1">
                <a:latin typeface="Times New Roman"/>
                <a:ea typeface="Liberation Mono"/>
                <a:cs typeface="Times New Roman"/>
              </a:rPr>
              <a:t>cương</a:t>
            </a:r>
            <a:r>
              <a:rPr lang="en-US" sz="3600" dirty="0">
                <a:latin typeface="Times New Roman"/>
                <a:ea typeface="Liberation Mono"/>
                <a:cs typeface="Times New Roman"/>
              </a:rPr>
              <a:t> </a:t>
            </a:r>
            <a:r>
              <a:rPr lang="en-US" sz="3600" dirty="0" err="1">
                <a:latin typeface="Times New Roman"/>
                <a:ea typeface="Liberation Mono"/>
                <a:cs typeface="Times New Roman"/>
              </a:rPr>
              <a:t>bài</a:t>
            </a:r>
            <a:r>
              <a:rPr lang="en-US" sz="3600" dirty="0">
                <a:latin typeface="Times New Roman"/>
                <a:ea typeface="Liberation Mono"/>
                <a:cs typeface="Times New Roman"/>
              </a:rPr>
              <a:t> </a:t>
            </a:r>
            <a:r>
              <a:rPr lang="en-US" sz="3600" dirty="0" err="1">
                <a:latin typeface="Times New Roman"/>
                <a:ea typeface="Liberation Mono"/>
                <a:cs typeface="Times New Roman"/>
              </a:rPr>
              <a:t>nghiên</a:t>
            </a:r>
            <a:r>
              <a:rPr lang="en-US" sz="3600" dirty="0">
                <a:latin typeface="Times New Roman"/>
                <a:ea typeface="Liberation Mono"/>
                <a:cs typeface="Times New Roman"/>
              </a:rPr>
              <a:t> </a:t>
            </a:r>
            <a:r>
              <a:rPr lang="en-US" sz="3600" dirty="0" err="1">
                <a:latin typeface="Times New Roman"/>
                <a:ea typeface="Liberation Mono"/>
                <a:cs typeface="Times New Roman"/>
              </a:rPr>
              <a:t>cứu</a:t>
            </a:r>
            <a:r>
              <a:rPr lang="en-US" sz="3600" dirty="0">
                <a:latin typeface="Times New Roman"/>
                <a:ea typeface="Liberation Mono"/>
                <a:cs typeface="Times New Roman"/>
              </a:rPr>
              <a:t> </a:t>
            </a:r>
            <a:r>
              <a:rPr lang="en-US" sz="3600" dirty="0" err="1">
                <a:latin typeface="Times New Roman"/>
                <a:ea typeface="Liberation Mono"/>
                <a:cs typeface="Times New Roman"/>
              </a:rPr>
              <a:t>gồm</a:t>
            </a:r>
            <a:r>
              <a:rPr lang="en-US" sz="3600" dirty="0">
                <a:latin typeface="Times New Roman"/>
                <a:ea typeface="Liberation Mono"/>
                <a:cs typeface="Times New Roman"/>
              </a:rPr>
              <a:t>:</a:t>
            </a:r>
            <a:endParaRPr lang="vi-VN" sz="3600" dirty="0">
              <a:latin typeface="Calibri"/>
              <a:ea typeface="Calibri"/>
              <a:cs typeface="Times New Roman"/>
            </a:endParaRPr>
          </a:p>
          <a:p>
            <a:pPr algn="just">
              <a:lnSpc>
                <a:spcPct val="107000"/>
              </a:lnSpc>
              <a:spcAft>
                <a:spcPts val="1200"/>
              </a:spcAft>
            </a:pPr>
            <a:r>
              <a:rPr lang="en-US" sz="3600" dirty="0">
                <a:latin typeface="Times New Roman"/>
                <a:ea typeface="Liberation Mono"/>
                <a:cs typeface="Times New Roman"/>
              </a:rPr>
              <a:t>              ◦</a:t>
            </a:r>
            <a:r>
              <a:rPr lang="en-US" sz="3600" dirty="0" err="1">
                <a:latin typeface="Times New Roman"/>
                <a:ea typeface="Liberation Mono"/>
                <a:cs typeface="Times New Roman"/>
              </a:rPr>
              <a:t>Đặt</a:t>
            </a:r>
            <a:r>
              <a:rPr lang="en-US" sz="3600" dirty="0">
                <a:latin typeface="Times New Roman"/>
                <a:ea typeface="Liberation Mono"/>
                <a:cs typeface="Times New Roman"/>
              </a:rPr>
              <a:t> </a:t>
            </a:r>
            <a:r>
              <a:rPr lang="en-US" sz="3600" dirty="0" err="1">
                <a:latin typeface="Times New Roman"/>
                <a:ea typeface="Liberation Mono"/>
                <a:cs typeface="Times New Roman"/>
              </a:rPr>
              <a:t>vấn</a:t>
            </a:r>
            <a:r>
              <a:rPr lang="en-US" sz="3600" dirty="0">
                <a:latin typeface="Times New Roman"/>
                <a:ea typeface="Liberation Mono"/>
                <a:cs typeface="Times New Roman"/>
              </a:rPr>
              <a:t> </a:t>
            </a:r>
            <a:r>
              <a:rPr lang="en-US" sz="3600" dirty="0" err="1">
                <a:latin typeface="Times New Roman"/>
                <a:ea typeface="Liberation Mono"/>
                <a:cs typeface="Times New Roman"/>
              </a:rPr>
              <a:t>đề</a:t>
            </a:r>
            <a:endParaRPr lang="vi-VN" sz="3600" dirty="0">
              <a:latin typeface="Calibri"/>
              <a:ea typeface="Calibri"/>
              <a:cs typeface="Times New Roman"/>
            </a:endParaRPr>
          </a:p>
          <a:p>
            <a:pPr algn="just">
              <a:lnSpc>
                <a:spcPct val="107000"/>
              </a:lnSpc>
              <a:spcAft>
                <a:spcPts val="1200"/>
              </a:spcAft>
            </a:pPr>
            <a:r>
              <a:rPr lang="en-US" sz="3600" dirty="0">
                <a:latin typeface="Times New Roman"/>
                <a:ea typeface="Liberation Mono"/>
                <a:cs typeface="Times New Roman"/>
              </a:rPr>
              <a:t> </a:t>
            </a:r>
            <a:r>
              <a:rPr lang="en-US" sz="3600" dirty="0">
                <a:latin typeface="Times New Roman"/>
                <a:ea typeface="Liberation Mono"/>
                <a:cs typeface="Times New Roman"/>
              </a:rPr>
              <a:t>             </a:t>
            </a:r>
            <a:r>
              <a:rPr lang="en-US" sz="3600" dirty="0">
                <a:solidFill>
                  <a:srgbClr val="000000"/>
                </a:solidFill>
                <a:latin typeface="Times New Roman"/>
                <a:ea typeface="Liberation Mono"/>
                <a:cs typeface="Times New Roman"/>
              </a:rPr>
              <a:t>◦ </a:t>
            </a:r>
            <a:r>
              <a:rPr lang="en-US" sz="3600" dirty="0" err="1">
                <a:latin typeface="Times New Roman"/>
                <a:ea typeface="Liberation Mono"/>
                <a:cs typeface="Times New Roman"/>
              </a:rPr>
              <a:t>Giải</a:t>
            </a:r>
            <a:r>
              <a:rPr lang="en-US" sz="3600" dirty="0">
                <a:latin typeface="Times New Roman"/>
                <a:ea typeface="Liberation Mono"/>
                <a:cs typeface="Times New Roman"/>
              </a:rPr>
              <a:t> </a:t>
            </a:r>
            <a:r>
              <a:rPr lang="en-US" sz="3600" dirty="0" err="1">
                <a:latin typeface="Times New Roman"/>
                <a:ea typeface="Liberation Mono"/>
                <a:cs typeface="Times New Roman"/>
              </a:rPr>
              <a:t>quyết</a:t>
            </a:r>
            <a:r>
              <a:rPr lang="en-US" sz="3600" dirty="0">
                <a:latin typeface="Times New Roman"/>
                <a:ea typeface="Liberation Mono"/>
                <a:cs typeface="Times New Roman"/>
              </a:rPr>
              <a:t> </a:t>
            </a:r>
            <a:r>
              <a:rPr lang="en-US" sz="3600" dirty="0" err="1">
                <a:latin typeface="Times New Roman"/>
                <a:ea typeface="Liberation Mono"/>
                <a:cs typeface="Times New Roman"/>
              </a:rPr>
              <a:t>vấn</a:t>
            </a:r>
            <a:r>
              <a:rPr lang="en-US" sz="3600" dirty="0">
                <a:latin typeface="Times New Roman"/>
                <a:ea typeface="Liberation Mono"/>
                <a:cs typeface="Times New Roman"/>
              </a:rPr>
              <a:t> </a:t>
            </a:r>
            <a:r>
              <a:rPr lang="en-US" sz="3600" dirty="0" err="1">
                <a:latin typeface="Times New Roman"/>
                <a:ea typeface="Liberation Mono"/>
                <a:cs typeface="Times New Roman"/>
              </a:rPr>
              <a:t>đề</a:t>
            </a:r>
            <a:endParaRPr lang="vi-VN" sz="3600" dirty="0">
              <a:latin typeface="Calibri"/>
              <a:ea typeface="Calibri"/>
              <a:cs typeface="Times New Roman"/>
            </a:endParaRPr>
          </a:p>
          <a:p>
            <a:pPr algn="just">
              <a:lnSpc>
                <a:spcPct val="107000"/>
              </a:lnSpc>
              <a:spcAft>
                <a:spcPts val="1200"/>
              </a:spcAft>
            </a:pPr>
            <a:r>
              <a:rPr lang="en-US" sz="3600" dirty="0">
                <a:latin typeface="Times New Roman"/>
                <a:ea typeface="Liberation Mono"/>
                <a:cs typeface="Times New Roman"/>
              </a:rPr>
              <a:t> </a:t>
            </a:r>
            <a:r>
              <a:rPr lang="en-US" sz="3600" dirty="0">
                <a:latin typeface="Times New Roman"/>
                <a:ea typeface="Liberation Mono"/>
                <a:cs typeface="Times New Roman"/>
              </a:rPr>
              <a:t>             </a:t>
            </a:r>
            <a:r>
              <a:rPr lang="en-US" sz="3600" dirty="0">
                <a:solidFill>
                  <a:srgbClr val="000000"/>
                </a:solidFill>
                <a:latin typeface="Times New Roman"/>
                <a:ea typeface="Liberation Mono"/>
                <a:cs typeface="Times New Roman"/>
              </a:rPr>
              <a:t>◦ </a:t>
            </a:r>
            <a:r>
              <a:rPr lang="en-US" sz="3600" dirty="0" err="1">
                <a:latin typeface="Times New Roman"/>
                <a:ea typeface="Liberation Mono"/>
                <a:cs typeface="Times New Roman"/>
              </a:rPr>
              <a:t>Kết</a:t>
            </a:r>
            <a:r>
              <a:rPr lang="en-US" sz="3600" dirty="0">
                <a:latin typeface="Times New Roman"/>
                <a:ea typeface="Liberation Mono"/>
                <a:cs typeface="Times New Roman"/>
              </a:rPr>
              <a:t> </a:t>
            </a:r>
            <a:r>
              <a:rPr lang="en-US" sz="3600" dirty="0" err="1">
                <a:latin typeface="Times New Roman"/>
                <a:ea typeface="Liberation Mono"/>
                <a:cs typeface="Times New Roman"/>
              </a:rPr>
              <a:t>luận</a:t>
            </a:r>
            <a:endParaRPr lang="vi-VN" sz="3600" dirty="0">
              <a:latin typeface="Calibri"/>
              <a:ea typeface="Calibri"/>
              <a:cs typeface="Times New Roman"/>
            </a:endParaRPr>
          </a:p>
          <a:p>
            <a:pPr algn="just">
              <a:lnSpc>
                <a:spcPct val="107000"/>
              </a:lnSpc>
              <a:spcAft>
                <a:spcPts val="1200"/>
              </a:spcAft>
            </a:pPr>
            <a:r>
              <a:rPr lang="en-US" sz="3600" dirty="0">
                <a:latin typeface="Times New Roman"/>
                <a:ea typeface="Liberation Mono"/>
                <a:cs typeface="Times New Roman"/>
              </a:rPr>
              <a:t> </a:t>
            </a:r>
            <a:r>
              <a:rPr lang="en-US" sz="3600" dirty="0">
                <a:latin typeface="Times New Roman"/>
                <a:ea typeface="Liberation Mono"/>
                <a:cs typeface="Times New Roman"/>
              </a:rPr>
              <a:t>             </a:t>
            </a:r>
            <a:r>
              <a:rPr lang="en-US" sz="3600" dirty="0">
                <a:solidFill>
                  <a:srgbClr val="000000"/>
                </a:solidFill>
                <a:latin typeface="Times New Roman"/>
                <a:ea typeface="Liberation Mono"/>
                <a:cs typeface="Times New Roman"/>
              </a:rPr>
              <a:t>◦ </a:t>
            </a:r>
            <a:r>
              <a:rPr lang="en-US" sz="3600" dirty="0" err="1">
                <a:latin typeface="Times New Roman"/>
                <a:ea typeface="Liberation Mono"/>
                <a:cs typeface="Times New Roman"/>
              </a:rPr>
              <a:t>Tài</a:t>
            </a:r>
            <a:r>
              <a:rPr lang="en-US" sz="3600" dirty="0">
                <a:latin typeface="Times New Roman"/>
                <a:ea typeface="Liberation Mono"/>
                <a:cs typeface="Times New Roman"/>
              </a:rPr>
              <a:t> </a:t>
            </a:r>
            <a:r>
              <a:rPr lang="en-US" sz="3600" dirty="0" err="1">
                <a:latin typeface="Times New Roman"/>
                <a:ea typeface="Liberation Mono"/>
                <a:cs typeface="Times New Roman"/>
              </a:rPr>
              <a:t>liệu</a:t>
            </a:r>
            <a:r>
              <a:rPr lang="en-US" sz="3600" dirty="0">
                <a:latin typeface="Times New Roman"/>
                <a:ea typeface="Liberation Mono"/>
                <a:cs typeface="Times New Roman"/>
              </a:rPr>
              <a:t> </a:t>
            </a:r>
            <a:r>
              <a:rPr lang="en-US" sz="3600" dirty="0" err="1">
                <a:latin typeface="Times New Roman"/>
                <a:ea typeface="Liberation Mono"/>
                <a:cs typeface="Times New Roman"/>
              </a:rPr>
              <a:t>tham</a:t>
            </a:r>
            <a:r>
              <a:rPr lang="en-US" sz="3600" dirty="0">
                <a:latin typeface="Times New Roman"/>
                <a:ea typeface="Liberation Mono"/>
                <a:cs typeface="Times New Roman"/>
              </a:rPr>
              <a:t> </a:t>
            </a:r>
            <a:r>
              <a:rPr lang="en-US" sz="3600" dirty="0" err="1">
                <a:latin typeface="Times New Roman"/>
                <a:ea typeface="Liberation Mono"/>
                <a:cs typeface="Times New Roman"/>
              </a:rPr>
              <a:t>khảo</a:t>
            </a:r>
            <a:endParaRPr lang="vi-VN" sz="3600" dirty="0">
              <a:latin typeface="Calibri"/>
              <a:ea typeface="Calibri"/>
              <a:cs typeface="Times New Roman"/>
            </a:endParaRPr>
          </a:p>
          <a:p>
            <a:pPr algn="just">
              <a:lnSpc>
                <a:spcPct val="107000"/>
              </a:lnSpc>
              <a:spcAft>
                <a:spcPts val="1200"/>
              </a:spcAft>
            </a:pPr>
            <a:endParaRPr lang="vi-VN" sz="3600" dirty="0">
              <a:solidFill>
                <a:srgbClr val="000000"/>
              </a:solidFill>
              <a:latin typeface="Calibri"/>
              <a:ea typeface="Calibri"/>
              <a:cs typeface="Times New Roman"/>
            </a:endParaRPr>
          </a:p>
        </p:txBody>
      </p:sp>
    </p:spTree>
    <p:extLst>
      <p:ext uri="{BB962C8B-B14F-4D97-AF65-F5344CB8AC3E}">
        <p14:creationId xmlns:p14="http://schemas.microsoft.com/office/powerpoint/2010/main" val="1697326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7" name="TextBox 6"/>
          <p:cNvSpPr txBox="1"/>
          <p:nvPr/>
        </p:nvSpPr>
        <p:spPr>
          <a:xfrm>
            <a:off x="2286000" y="17145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TextBox 7"/>
          <p:cNvSpPr txBox="1"/>
          <p:nvPr/>
        </p:nvSpPr>
        <p:spPr>
          <a:xfrm>
            <a:off x="2222877" y="2960996"/>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1. </a:t>
            </a:r>
            <a:r>
              <a:rPr lang="en-US" sz="3600" b="1" dirty="0" err="1">
                <a:solidFill>
                  <a:srgbClr val="C00000"/>
                </a:solidFill>
                <a:latin typeface="Times New Roman"/>
                <a:ea typeface="Liberation Mono"/>
                <a:cs typeface="Times New Roman"/>
              </a:rPr>
              <a:t>Cách</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triển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khai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nghiên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cứu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theo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từng</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loại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đề</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tài</a:t>
            </a:r>
            <a:endParaRPr lang="vi-VN" sz="3600" dirty="0">
              <a:solidFill>
                <a:srgbClr val="000000"/>
              </a:solidFill>
              <a:latin typeface="Calibri"/>
              <a:ea typeface="Calibri"/>
              <a:cs typeface="Times New Roman"/>
            </a:endParaRPr>
          </a:p>
        </p:txBody>
      </p:sp>
      <p:sp>
        <p:nvSpPr>
          <p:cNvPr id="4" name="Right Arrow Callout 3"/>
          <p:cNvSpPr/>
          <p:nvPr/>
        </p:nvSpPr>
        <p:spPr>
          <a:xfrm>
            <a:off x="2286000" y="3692255"/>
            <a:ext cx="5829300" cy="6594746"/>
          </a:xfrm>
          <a:prstGeom prst="right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1200"/>
              </a:spcAft>
            </a:pPr>
            <a:r>
              <a:rPr lang="en-US" sz="3600" b="1" dirty="0" err="1">
                <a:latin typeface="Times New Roman"/>
                <a:ea typeface="Liberation Mono"/>
              </a:rPr>
              <a:t>Viết</a:t>
            </a:r>
            <a:r>
              <a:rPr lang="en-US" sz="3600" dirty="0">
                <a:latin typeface="Times New Roman"/>
                <a:ea typeface="Liberation Mono"/>
              </a:rPr>
              <a:t> </a:t>
            </a:r>
            <a:r>
              <a:rPr lang="en-US" sz="3600" dirty="0" err="1">
                <a:latin typeface="Times New Roman"/>
                <a:ea typeface="Liberation Mono"/>
              </a:rPr>
              <a:t>báo</a:t>
            </a:r>
            <a:r>
              <a:rPr lang="en-US" sz="3600" dirty="0">
                <a:latin typeface="Times New Roman"/>
                <a:ea typeface="Liberation Mono"/>
              </a:rPr>
              <a:t> </a:t>
            </a:r>
            <a:r>
              <a:rPr lang="en-US" sz="3600" dirty="0" err="1">
                <a:latin typeface="Times New Roman"/>
                <a:ea typeface="Liberation Mono"/>
              </a:rPr>
              <a:t>cáo</a:t>
            </a:r>
            <a:r>
              <a:rPr lang="en-US" sz="3600" dirty="0">
                <a:latin typeface="Times New Roman"/>
                <a:ea typeface="Liberation Mono"/>
              </a:rPr>
              <a:t> </a:t>
            </a:r>
            <a:r>
              <a:rPr lang="en-US" sz="3600" dirty="0" err="1">
                <a:latin typeface="Times New Roman"/>
                <a:ea typeface="Liberation Mono"/>
              </a:rPr>
              <a:t>nghiên</a:t>
            </a:r>
            <a:r>
              <a:rPr lang="en-US" sz="3600" dirty="0">
                <a:latin typeface="Times New Roman"/>
                <a:ea typeface="Liberation Mono"/>
              </a:rPr>
              <a:t> </a:t>
            </a:r>
            <a:r>
              <a:rPr lang="en-US" sz="3600" dirty="0" err="1">
                <a:latin typeface="Times New Roman"/>
                <a:ea typeface="Liberation Mono"/>
              </a:rPr>
              <a:t>cứu</a:t>
            </a:r>
            <a:r>
              <a:rPr lang="en-US" sz="3600" dirty="0">
                <a:latin typeface="Times New Roman"/>
                <a:ea typeface="Liberation Mono"/>
              </a:rPr>
              <a:t> </a:t>
            </a:r>
            <a:r>
              <a:rPr lang="en-US" sz="3600" dirty="0" err="1">
                <a:latin typeface="Times New Roman"/>
                <a:ea typeface="Liberation Mono"/>
              </a:rPr>
              <a:t>cần</a:t>
            </a:r>
            <a:r>
              <a:rPr lang="en-US" sz="3600" dirty="0">
                <a:latin typeface="Times New Roman"/>
                <a:ea typeface="Liberation Mono"/>
              </a:rPr>
              <a:t> </a:t>
            </a:r>
            <a:r>
              <a:rPr lang="en-US" sz="3600" dirty="0" err="1">
                <a:latin typeface="Times New Roman"/>
                <a:ea typeface="Liberation Mono"/>
              </a:rPr>
              <a:t>chú</a:t>
            </a:r>
            <a:r>
              <a:rPr lang="en-US" sz="3600" dirty="0">
                <a:latin typeface="Times New Roman"/>
                <a:ea typeface="Liberation Mono"/>
              </a:rPr>
              <a:t> ý </a:t>
            </a:r>
            <a:r>
              <a:rPr lang="en-US" sz="3600" dirty="0" err="1">
                <a:latin typeface="Times New Roman"/>
                <a:ea typeface="Liberation Mono"/>
              </a:rPr>
              <a:t>đến</a:t>
            </a:r>
            <a:r>
              <a:rPr lang="en-US" sz="3600" dirty="0">
                <a:latin typeface="Times New Roman"/>
                <a:ea typeface="Liberation Mono"/>
              </a:rPr>
              <a:t> </a:t>
            </a:r>
            <a:r>
              <a:rPr lang="en-US" sz="3600" dirty="0" err="1">
                <a:latin typeface="Times New Roman"/>
                <a:ea typeface="Liberation Mono"/>
              </a:rPr>
              <a:t>bố</a:t>
            </a:r>
            <a:r>
              <a:rPr lang="en-US" sz="3600" dirty="0">
                <a:latin typeface="Times New Roman"/>
                <a:ea typeface="Liberation Mono"/>
              </a:rPr>
              <a:t> </a:t>
            </a:r>
            <a:r>
              <a:rPr lang="en-US" sz="3600" dirty="0" err="1">
                <a:latin typeface="Times New Roman"/>
                <a:ea typeface="Liberation Mono"/>
              </a:rPr>
              <a:t>cục</a:t>
            </a:r>
            <a:r>
              <a:rPr lang="en-US" sz="3600" dirty="0">
                <a:latin typeface="Times New Roman"/>
                <a:ea typeface="Liberation Mono"/>
              </a:rPr>
              <a:t>, </a:t>
            </a:r>
            <a:r>
              <a:rPr lang="en-US" sz="3600" dirty="0" err="1">
                <a:latin typeface="Times New Roman"/>
                <a:ea typeface="Liberation Mono"/>
              </a:rPr>
              <a:t>câu</a:t>
            </a:r>
            <a:r>
              <a:rPr lang="en-US" sz="3600" dirty="0">
                <a:latin typeface="Times New Roman"/>
                <a:ea typeface="Liberation Mono"/>
              </a:rPr>
              <a:t> </a:t>
            </a:r>
            <a:r>
              <a:rPr lang="en-US" sz="3600" dirty="0" err="1">
                <a:latin typeface="Times New Roman"/>
                <a:ea typeface="Liberation Mono"/>
              </a:rPr>
              <a:t>chữ</a:t>
            </a:r>
            <a:r>
              <a:rPr lang="en-US" sz="3600" dirty="0">
                <a:latin typeface="Times New Roman"/>
                <a:ea typeface="Liberation Mono"/>
              </a:rPr>
              <a:t> </a:t>
            </a:r>
            <a:r>
              <a:rPr lang="en-US" sz="3600" dirty="0" err="1">
                <a:latin typeface="Times New Roman"/>
                <a:ea typeface="Liberation Mono"/>
              </a:rPr>
              <a:t>như</a:t>
            </a:r>
            <a:r>
              <a:rPr lang="en-US" sz="3600" dirty="0">
                <a:latin typeface="Times New Roman"/>
                <a:ea typeface="Liberation Mono"/>
              </a:rPr>
              <a:t> </a:t>
            </a:r>
            <a:r>
              <a:rPr lang="en-US" sz="3600" dirty="0" err="1">
                <a:latin typeface="Times New Roman"/>
                <a:ea typeface="Liberation Mono"/>
              </a:rPr>
              <a:t>thế</a:t>
            </a:r>
            <a:r>
              <a:rPr lang="en-US" sz="3600" dirty="0">
                <a:latin typeface="Times New Roman"/>
                <a:ea typeface="Liberation Mono"/>
              </a:rPr>
              <a:t> </a:t>
            </a:r>
            <a:r>
              <a:rPr lang="en-US" sz="3600" dirty="0" err="1">
                <a:latin typeface="Times New Roman"/>
                <a:ea typeface="Liberation Mono"/>
              </a:rPr>
              <a:t>nào</a:t>
            </a:r>
            <a:r>
              <a:rPr lang="en-US" sz="3600" dirty="0">
                <a:latin typeface="Times New Roman"/>
                <a:ea typeface="Liberation Mono"/>
              </a:rPr>
              <a:t>? </a:t>
            </a:r>
            <a:r>
              <a:rPr lang="en-US" sz="3600" dirty="0" err="1">
                <a:latin typeface="Times New Roman"/>
                <a:ea typeface="Liberation Mono"/>
              </a:rPr>
              <a:t>Có</a:t>
            </a:r>
            <a:r>
              <a:rPr lang="en-US" sz="3600" dirty="0">
                <a:latin typeface="Times New Roman"/>
                <a:ea typeface="Liberation Mono"/>
              </a:rPr>
              <a:t> </a:t>
            </a:r>
            <a:r>
              <a:rPr lang="en-US" sz="3600" dirty="0" err="1">
                <a:latin typeface="Times New Roman"/>
                <a:ea typeface="Liberation Mono"/>
              </a:rPr>
              <a:t>sự</a:t>
            </a:r>
            <a:r>
              <a:rPr lang="en-US" sz="3600" dirty="0">
                <a:latin typeface="Times New Roman"/>
                <a:ea typeface="Liberation Mono"/>
              </a:rPr>
              <a:t> </a:t>
            </a:r>
            <a:r>
              <a:rPr lang="en-US" sz="3600" dirty="0" err="1">
                <a:latin typeface="Times New Roman"/>
                <a:ea typeface="Liberation Mono"/>
              </a:rPr>
              <a:t>kết</a:t>
            </a:r>
            <a:r>
              <a:rPr lang="en-US" sz="3600" dirty="0">
                <a:latin typeface="Times New Roman"/>
                <a:ea typeface="Liberation Mono"/>
              </a:rPr>
              <a:t> </a:t>
            </a:r>
            <a:r>
              <a:rPr lang="en-US" sz="3600" dirty="0" err="1">
                <a:latin typeface="Times New Roman"/>
                <a:ea typeface="Liberation Mono"/>
              </a:rPr>
              <a:t>hợp</a:t>
            </a:r>
            <a:r>
              <a:rPr lang="en-US" sz="3600" dirty="0">
                <a:latin typeface="Times New Roman"/>
                <a:ea typeface="Liberation Mono"/>
              </a:rPr>
              <a:t> </a:t>
            </a:r>
            <a:r>
              <a:rPr lang="en-US" sz="3600" dirty="0" err="1">
                <a:latin typeface="Times New Roman"/>
                <a:ea typeface="Liberation Mono"/>
              </a:rPr>
              <a:t>sơ</a:t>
            </a:r>
            <a:r>
              <a:rPr lang="en-US" sz="3600" dirty="0">
                <a:latin typeface="Times New Roman"/>
                <a:ea typeface="Liberation Mono"/>
              </a:rPr>
              <a:t> </a:t>
            </a:r>
            <a:r>
              <a:rPr lang="en-US" sz="3600" dirty="0" err="1">
                <a:latin typeface="Times New Roman"/>
                <a:ea typeface="Liberation Mono"/>
              </a:rPr>
              <a:t>đồ</a:t>
            </a:r>
            <a:r>
              <a:rPr lang="en-US" sz="3600" dirty="0">
                <a:latin typeface="Times New Roman"/>
                <a:ea typeface="Liberation Mono"/>
              </a:rPr>
              <a:t>, </a:t>
            </a:r>
            <a:r>
              <a:rPr lang="en-US" sz="3600" dirty="0" err="1">
                <a:latin typeface="Times New Roman"/>
                <a:ea typeface="Liberation Mono"/>
              </a:rPr>
              <a:t>biểu</a:t>
            </a:r>
            <a:r>
              <a:rPr lang="en-US" sz="3600" dirty="0">
                <a:latin typeface="Times New Roman"/>
                <a:ea typeface="Liberation Mono"/>
              </a:rPr>
              <a:t> </a:t>
            </a:r>
            <a:r>
              <a:rPr lang="en-US" sz="3600" dirty="0" err="1">
                <a:latin typeface="Times New Roman"/>
                <a:ea typeface="Liberation Mono"/>
              </a:rPr>
              <a:t>bảng</a:t>
            </a:r>
            <a:r>
              <a:rPr lang="en-US" sz="3600" dirty="0">
                <a:latin typeface="Times New Roman"/>
                <a:ea typeface="Liberation Mono"/>
              </a:rPr>
              <a:t> </a:t>
            </a:r>
            <a:r>
              <a:rPr lang="en-US" sz="3600" dirty="0" err="1">
                <a:latin typeface="Times New Roman"/>
                <a:ea typeface="Liberation Mono"/>
              </a:rPr>
              <a:t>hoặc</a:t>
            </a:r>
            <a:r>
              <a:rPr lang="en-US" sz="3600" dirty="0">
                <a:latin typeface="Times New Roman"/>
                <a:ea typeface="Liberation Mono"/>
              </a:rPr>
              <a:t> </a:t>
            </a:r>
            <a:r>
              <a:rPr lang="en-US" sz="3600" dirty="0" err="1">
                <a:latin typeface="Times New Roman"/>
                <a:ea typeface="Liberation Mono"/>
              </a:rPr>
              <a:t>tranh</a:t>
            </a:r>
            <a:r>
              <a:rPr lang="en-US" sz="3600" dirty="0">
                <a:latin typeface="Times New Roman"/>
                <a:ea typeface="Liberation Mono"/>
              </a:rPr>
              <a:t> </a:t>
            </a:r>
            <a:r>
              <a:rPr lang="en-US" sz="3600" dirty="0" err="1">
                <a:latin typeface="Times New Roman"/>
                <a:ea typeface="Liberation Mono"/>
              </a:rPr>
              <a:t>ảnh</a:t>
            </a:r>
            <a:r>
              <a:rPr lang="en-US" sz="3600" dirty="0">
                <a:latin typeface="Times New Roman"/>
                <a:ea typeface="Liberation Mono"/>
              </a:rPr>
              <a:t> </a:t>
            </a:r>
            <a:r>
              <a:rPr lang="en-US" sz="3600" dirty="0" err="1">
                <a:latin typeface="Times New Roman"/>
                <a:ea typeface="Liberation Mono"/>
              </a:rPr>
              <a:t>ra</a:t>
            </a:r>
            <a:r>
              <a:rPr lang="en-US" sz="3600" dirty="0">
                <a:latin typeface="Times New Roman"/>
                <a:ea typeface="Liberation Mono"/>
              </a:rPr>
              <a:t> </a:t>
            </a:r>
            <a:r>
              <a:rPr lang="en-US" sz="3600" dirty="0" err="1">
                <a:latin typeface="Times New Roman"/>
                <a:ea typeface="Liberation Mono"/>
              </a:rPr>
              <a:t>sao</a:t>
            </a:r>
            <a:r>
              <a:rPr lang="en-US" sz="3600" dirty="0">
                <a:latin typeface="Times New Roman"/>
                <a:ea typeface="Liberation Mono"/>
              </a:rPr>
              <a:t>?</a:t>
            </a:r>
          </a:p>
        </p:txBody>
      </p:sp>
      <p:sp>
        <p:nvSpPr>
          <p:cNvPr id="3" name="TextBox 2"/>
          <p:cNvSpPr txBox="1"/>
          <p:nvPr/>
        </p:nvSpPr>
        <p:spPr>
          <a:xfrm>
            <a:off x="8048767" y="3685193"/>
            <a:ext cx="7953233" cy="609397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000" dirty="0">
                <a:latin typeface="Times New Roman"/>
                <a:ea typeface="Liberation Mono"/>
                <a:cs typeface="Times New Roman"/>
              </a:rPr>
              <a:t>* Ở </a:t>
            </a:r>
            <a:r>
              <a:rPr lang="en-US" sz="3000" dirty="0" err="1">
                <a:latin typeface="Times New Roman"/>
                <a:ea typeface="Liberation Mono"/>
                <a:cs typeface="Times New Roman"/>
              </a:rPr>
              <a:t>bước</a:t>
            </a:r>
            <a:r>
              <a:rPr lang="en-US" sz="3000" dirty="0">
                <a:latin typeface="Times New Roman"/>
                <a:ea typeface="Liberation Mono"/>
                <a:cs typeface="Times New Roman"/>
              </a:rPr>
              <a:t> </a:t>
            </a:r>
            <a:r>
              <a:rPr lang="en-US" sz="3000" b="1" dirty="0" err="1">
                <a:latin typeface="Times New Roman"/>
                <a:ea typeface="Liberation Mono"/>
                <a:cs typeface="Times New Roman"/>
              </a:rPr>
              <a:t>Viết</a:t>
            </a:r>
            <a:r>
              <a:rPr lang="en-US" sz="3000" dirty="0">
                <a:latin typeface="Times New Roman"/>
                <a:ea typeface="Liberation Mono"/>
                <a:cs typeface="Times New Roman"/>
              </a:rPr>
              <a:t> </a:t>
            </a:r>
            <a:r>
              <a:rPr lang="en-US" sz="3000" dirty="0" err="1">
                <a:latin typeface="Times New Roman"/>
                <a:ea typeface="Liberation Mono"/>
                <a:cs typeface="Times New Roman"/>
              </a:rPr>
              <a:t>cần</a:t>
            </a:r>
            <a:r>
              <a:rPr lang="en-US" sz="3000" dirty="0">
                <a:latin typeface="Times New Roman"/>
                <a:ea typeface="Liberation Mono"/>
                <a:cs typeface="Times New Roman"/>
              </a:rPr>
              <a:t> </a:t>
            </a:r>
            <a:r>
              <a:rPr lang="en-US" sz="3000" dirty="0" err="1">
                <a:latin typeface="Times New Roman"/>
                <a:ea typeface="Liberation Mono"/>
                <a:cs typeface="Times New Roman"/>
              </a:rPr>
              <a:t>lưu</a:t>
            </a:r>
            <a:r>
              <a:rPr lang="en-US" sz="3000" dirty="0">
                <a:latin typeface="Times New Roman"/>
                <a:ea typeface="Liberation Mono"/>
                <a:cs typeface="Times New Roman"/>
              </a:rPr>
              <a:t> ý:</a:t>
            </a:r>
            <a:endParaRPr lang="vi-VN" sz="3000" dirty="0">
              <a:latin typeface="Calibri"/>
              <a:ea typeface="Calibri"/>
              <a:cs typeface="Times New Roman"/>
            </a:endParaRPr>
          </a:p>
          <a:p>
            <a:pPr algn="just"/>
            <a:r>
              <a:rPr lang="en-US" sz="3000" dirty="0">
                <a:latin typeface="Times New Roman"/>
                <a:ea typeface="Liberation Mono"/>
                <a:cs typeface="Times New Roman"/>
              </a:rPr>
              <a:t>- </a:t>
            </a:r>
            <a:r>
              <a:rPr lang="en-US" sz="3000" dirty="0" err="1">
                <a:latin typeface="Times New Roman"/>
                <a:ea typeface="Liberation Mono"/>
                <a:cs typeface="Times New Roman"/>
              </a:rPr>
              <a:t>Triển</a:t>
            </a:r>
            <a:r>
              <a:rPr lang="en-US" sz="3000" dirty="0">
                <a:latin typeface="Times New Roman"/>
                <a:ea typeface="Liberation Mono"/>
                <a:cs typeface="Times New Roman"/>
              </a:rPr>
              <a:t> </a:t>
            </a:r>
            <a:r>
              <a:rPr lang="en-US" sz="3000" dirty="0" err="1">
                <a:latin typeface="Times New Roman"/>
                <a:ea typeface="Liberation Mono"/>
                <a:cs typeface="Times New Roman"/>
              </a:rPr>
              <a:t>khai</a:t>
            </a:r>
            <a:r>
              <a:rPr lang="en-US" sz="3000" dirty="0">
                <a:latin typeface="Times New Roman"/>
                <a:ea typeface="Liberation Mono"/>
                <a:cs typeface="Times New Roman"/>
              </a:rPr>
              <a:t> </a:t>
            </a:r>
            <a:r>
              <a:rPr lang="en-US" sz="3000" dirty="0" err="1">
                <a:latin typeface="Times New Roman"/>
                <a:ea typeface="Liberation Mono"/>
                <a:cs typeface="Times New Roman"/>
              </a:rPr>
              <a:t>các</a:t>
            </a:r>
            <a:r>
              <a:rPr lang="en-US" sz="3000" dirty="0">
                <a:latin typeface="Times New Roman"/>
                <a:ea typeface="Liberation Mono"/>
                <a:cs typeface="Times New Roman"/>
              </a:rPr>
              <a:t> ý </a:t>
            </a:r>
            <a:r>
              <a:rPr lang="en-US" sz="3000" dirty="0" err="1">
                <a:latin typeface="Times New Roman"/>
                <a:ea typeface="Liberation Mono"/>
                <a:cs typeface="Times New Roman"/>
              </a:rPr>
              <a:t>đã</a:t>
            </a:r>
            <a:r>
              <a:rPr lang="en-US" sz="3000" dirty="0">
                <a:latin typeface="Times New Roman"/>
                <a:ea typeface="Liberation Mono"/>
                <a:cs typeface="Times New Roman"/>
              </a:rPr>
              <a:t> </a:t>
            </a:r>
            <a:r>
              <a:rPr lang="en-US" sz="3000" dirty="0" err="1">
                <a:latin typeface="Times New Roman"/>
                <a:ea typeface="Liberation Mono"/>
                <a:cs typeface="Times New Roman"/>
              </a:rPr>
              <a:t>hình</a:t>
            </a:r>
            <a:r>
              <a:rPr lang="en-US" sz="3000" dirty="0">
                <a:latin typeface="Times New Roman"/>
                <a:ea typeface="Liberation Mono"/>
                <a:cs typeface="Times New Roman"/>
              </a:rPr>
              <a:t> </a:t>
            </a:r>
            <a:r>
              <a:rPr lang="en-US" sz="3000" dirty="0" err="1">
                <a:latin typeface="Times New Roman"/>
                <a:ea typeface="Liberation Mono"/>
                <a:cs typeface="Times New Roman"/>
              </a:rPr>
              <a:t>thành</a:t>
            </a:r>
            <a:r>
              <a:rPr lang="en-US" sz="3000" dirty="0">
                <a:latin typeface="Times New Roman"/>
                <a:ea typeface="Liberation Mono"/>
                <a:cs typeface="Times New Roman"/>
              </a:rPr>
              <a:t> ở </a:t>
            </a:r>
            <a:r>
              <a:rPr lang="en-US" sz="3000" dirty="0" err="1">
                <a:latin typeface="Times New Roman"/>
                <a:ea typeface="Liberation Mono"/>
                <a:cs typeface="Times New Roman"/>
              </a:rPr>
              <a:t>đề</a:t>
            </a:r>
            <a:r>
              <a:rPr lang="en-US" sz="3000" dirty="0">
                <a:latin typeface="Times New Roman"/>
                <a:ea typeface="Liberation Mono"/>
                <a:cs typeface="Times New Roman"/>
              </a:rPr>
              <a:t> </a:t>
            </a:r>
            <a:r>
              <a:rPr lang="en-US" sz="3000" dirty="0" err="1">
                <a:latin typeface="Times New Roman"/>
                <a:ea typeface="Liberation Mono"/>
                <a:cs typeface="Times New Roman"/>
              </a:rPr>
              <a:t>cương</a:t>
            </a:r>
            <a:r>
              <a:rPr lang="en-US" sz="3000" dirty="0">
                <a:latin typeface="Times New Roman"/>
                <a:ea typeface="Liberation Mono"/>
                <a:cs typeface="Times New Roman"/>
              </a:rPr>
              <a:t> </a:t>
            </a:r>
            <a:r>
              <a:rPr lang="en-US" sz="3000" dirty="0" err="1">
                <a:latin typeface="Times New Roman"/>
                <a:ea typeface="Liberation Mono"/>
                <a:cs typeface="Times New Roman"/>
              </a:rPr>
              <a:t>thành</a:t>
            </a:r>
            <a:r>
              <a:rPr lang="en-US" sz="3000" dirty="0">
                <a:latin typeface="Times New Roman"/>
                <a:ea typeface="Liberation Mono"/>
                <a:cs typeface="Times New Roman"/>
              </a:rPr>
              <a:t> </a:t>
            </a:r>
            <a:r>
              <a:rPr lang="en-US" sz="3000" dirty="0" err="1">
                <a:latin typeface="Times New Roman"/>
                <a:ea typeface="Liberation Mono"/>
                <a:cs typeface="Times New Roman"/>
              </a:rPr>
              <a:t>những</a:t>
            </a:r>
            <a:r>
              <a:rPr lang="en-US" sz="3000" dirty="0">
                <a:latin typeface="Times New Roman"/>
                <a:ea typeface="Liberation Mono"/>
                <a:cs typeface="Times New Roman"/>
              </a:rPr>
              <a:t> </a:t>
            </a:r>
            <a:r>
              <a:rPr lang="en-US" sz="3000" dirty="0" err="1">
                <a:latin typeface="Times New Roman"/>
                <a:ea typeface="Liberation Mono"/>
                <a:cs typeface="Times New Roman"/>
              </a:rPr>
              <a:t>đoạn</a:t>
            </a:r>
            <a:r>
              <a:rPr lang="en-US" sz="3000" dirty="0">
                <a:latin typeface="Times New Roman"/>
                <a:ea typeface="Liberation Mono"/>
                <a:cs typeface="Times New Roman"/>
              </a:rPr>
              <a:t> </a:t>
            </a:r>
            <a:r>
              <a:rPr lang="en-US" sz="3000" dirty="0" err="1">
                <a:latin typeface="Times New Roman"/>
                <a:ea typeface="Liberation Mono"/>
                <a:cs typeface="Times New Roman"/>
              </a:rPr>
              <a:t>văn</a:t>
            </a:r>
            <a:r>
              <a:rPr lang="en-US" sz="3000" dirty="0">
                <a:latin typeface="Times New Roman"/>
                <a:ea typeface="Liberation Mono"/>
                <a:cs typeface="Times New Roman"/>
              </a:rPr>
              <a:t>, </a:t>
            </a:r>
            <a:r>
              <a:rPr lang="en-US" sz="3000" dirty="0" err="1">
                <a:latin typeface="Times New Roman"/>
                <a:ea typeface="Liberation Mono"/>
                <a:cs typeface="Times New Roman"/>
              </a:rPr>
              <a:t>sắp</a:t>
            </a:r>
            <a:r>
              <a:rPr lang="en-US" sz="3000" dirty="0">
                <a:latin typeface="Times New Roman"/>
                <a:ea typeface="Liberation Mono"/>
                <a:cs typeface="Times New Roman"/>
              </a:rPr>
              <a:t> </a:t>
            </a:r>
            <a:r>
              <a:rPr lang="en-US" sz="3000" dirty="0" err="1">
                <a:latin typeface="Times New Roman"/>
                <a:ea typeface="Liberation Mono"/>
                <a:cs typeface="Times New Roman"/>
              </a:rPr>
              <a:t>xếp</a:t>
            </a:r>
            <a:r>
              <a:rPr lang="en-US" sz="3000" dirty="0">
                <a:latin typeface="Times New Roman"/>
                <a:ea typeface="Liberation Mono"/>
                <a:cs typeface="Times New Roman"/>
              </a:rPr>
              <a:t> </a:t>
            </a:r>
            <a:r>
              <a:rPr lang="en-US" sz="3000" dirty="0" err="1">
                <a:latin typeface="Times New Roman"/>
                <a:ea typeface="Liberation Mono"/>
                <a:cs typeface="Times New Roman"/>
              </a:rPr>
              <a:t>các</a:t>
            </a:r>
            <a:r>
              <a:rPr lang="en-US" sz="3000" dirty="0">
                <a:latin typeface="Times New Roman"/>
                <a:ea typeface="Liberation Mono"/>
                <a:cs typeface="Times New Roman"/>
              </a:rPr>
              <a:t> </a:t>
            </a:r>
            <a:r>
              <a:rPr lang="en-US" sz="3000" dirty="0" err="1">
                <a:latin typeface="Times New Roman"/>
                <a:ea typeface="Liberation Mono"/>
                <a:cs typeface="Times New Roman"/>
              </a:rPr>
              <a:t>đoạn</a:t>
            </a:r>
            <a:r>
              <a:rPr lang="en-US" sz="3000" dirty="0">
                <a:latin typeface="Times New Roman"/>
                <a:ea typeface="Liberation Mono"/>
                <a:cs typeface="Times New Roman"/>
              </a:rPr>
              <a:t> </a:t>
            </a:r>
            <a:r>
              <a:rPr lang="en-US" sz="3000" dirty="0" err="1">
                <a:latin typeface="Times New Roman"/>
                <a:ea typeface="Liberation Mono"/>
                <a:cs typeface="Times New Roman"/>
              </a:rPr>
              <a:t>văn</a:t>
            </a:r>
            <a:r>
              <a:rPr lang="en-US" sz="3000" dirty="0">
                <a:latin typeface="Times New Roman"/>
                <a:ea typeface="Liberation Mono"/>
                <a:cs typeface="Times New Roman"/>
              </a:rPr>
              <a:t> </a:t>
            </a:r>
            <a:r>
              <a:rPr lang="en-US" sz="3000" dirty="0" err="1">
                <a:latin typeface="Times New Roman"/>
                <a:ea typeface="Liberation Mono"/>
                <a:cs typeface="Times New Roman"/>
              </a:rPr>
              <a:t>theo</a:t>
            </a:r>
            <a:r>
              <a:rPr lang="en-US" sz="3000" dirty="0">
                <a:latin typeface="Times New Roman"/>
                <a:ea typeface="Liberation Mono"/>
                <a:cs typeface="Times New Roman"/>
              </a:rPr>
              <a:t> </a:t>
            </a:r>
            <a:r>
              <a:rPr lang="en-US" sz="3000" dirty="0" err="1">
                <a:latin typeface="Times New Roman"/>
                <a:ea typeface="Liberation Mono"/>
                <a:cs typeface="Times New Roman"/>
              </a:rPr>
              <a:t>trình</a:t>
            </a:r>
            <a:r>
              <a:rPr lang="en-US" sz="3000" dirty="0">
                <a:latin typeface="Times New Roman"/>
                <a:ea typeface="Liberation Mono"/>
                <a:cs typeface="Times New Roman"/>
              </a:rPr>
              <a:t> </a:t>
            </a:r>
            <a:r>
              <a:rPr lang="en-US" sz="3000" dirty="0" err="1">
                <a:latin typeface="Times New Roman"/>
                <a:ea typeface="Liberation Mono"/>
                <a:cs typeface="Times New Roman"/>
              </a:rPr>
              <a:t>tự</a:t>
            </a:r>
            <a:r>
              <a:rPr lang="en-US" sz="3000" dirty="0">
                <a:latin typeface="Times New Roman"/>
                <a:ea typeface="Liberation Mono"/>
                <a:cs typeface="Times New Roman"/>
              </a:rPr>
              <a:t> </a:t>
            </a:r>
            <a:r>
              <a:rPr lang="en-US" sz="3000" dirty="0" err="1">
                <a:latin typeface="Times New Roman"/>
                <a:ea typeface="Liberation Mono"/>
                <a:cs typeface="Times New Roman"/>
              </a:rPr>
              <a:t>hợp</a:t>
            </a:r>
            <a:r>
              <a:rPr lang="en-US" sz="3000" dirty="0">
                <a:latin typeface="Times New Roman"/>
                <a:ea typeface="Liberation Mono"/>
                <a:cs typeface="Times New Roman"/>
              </a:rPr>
              <a:t> </a:t>
            </a:r>
            <a:r>
              <a:rPr lang="en-US" sz="3000" dirty="0" err="1">
                <a:latin typeface="Times New Roman"/>
                <a:ea typeface="Liberation Mono"/>
                <a:cs typeface="Times New Roman"/>
              </a:rPr>
              <a:t>lí</a:t>
            </a:r>
            <a:r>
              <a:rPr lang="en-US" sz="3000" dirty="0">
                <a:latin typeface="Times New Roman"/>
                <a:ea typeface="Liberation Mono"/>
                <a:cs typeface="Times New Roman"/>
              </a:rPr>
              <a:t> </a:t>
            </a:r>
            <a:r>
              <a:rPr lang="en-US" sz="3000" dirty="0" err="1">
                <a:latin typeface="Times New Roman"/>
                <a:ea typeface="Liberation Mono"/>
                <a:cs typeface="Times New Roman"/>
              </a:rPr>
              <a:t>và</a:t>
            </a:r>
            <a:r>
              <a:rPr lang="en-US" sz="3000" dirty="0">
                <a:latin typeface="Times New Roman"/>
                <a:ea typeface="Liberation Mono"/>
                <a:cs typeface="Times New Roman"/>
              </a:rPr>
              <a:t> </a:t>
            </a:r>
            <a:r>
              <a:rPr lang="en-US" sz="3000" dirty="0" err="1">
                <a:latin typeface="Times New Roman"/>
                <a:ea typeface="Liberation Mono"/>
                <a:cs typeface="Times New Roman"/>
              </a:rPr>
              <a:t>liên</a:t>
            </a:r>
            <a:r>
              <a:rPr lang="en-US" sz="3000" dirty="0">
                <a:latin typeface="Times New Roman"/>
                <a:ea typeface="Liberation Mono"/>
                <a:cs typeface="Times New Roman"/>
              </a:rPr>
              <a:t> </a:t>
            </a:r>
            <a:r>
              <a:rPr lang="en-US" sz="3000" dirty="0" err="1">
                <a:latin typeface="Times New Roman"/>
                <a:ea typeface="Liberation Mono"/>
                <a:cs typeface="Times New Roman"/>
              </a:rPr>
              <a:t>kêt</a:t>
            </a:r>
            <a:r>
              <a:rPr lang="en-US" sz="3000" dirty="0">
                <a:latin typeface="Times New Roman"/>
                <a:ea typeface="Liberation Mono"/>
                <a:cs typeface="Times New Roman"/>
              </a:rPr>
              <a:t> </a:t>
            </a:r>
            <a:r>
              <a:rPr lang="en-US" sz="3000" dirty="0" err="1">
                <a:latin typeface="Times New Roman"/>
                <a:ea typeface="Liberation Mono"/>
                <a:cs typeface="Times New Roman"/>
              </a:rPr>
              <a:t>thành</a:t>
            </a:r>
            <a:r>
              <a:rPr lang="en-US" sz="3000" dirty="0">
                <a:latin typeface="Times New Roman"/>
                <a:ea typeface="Liberation Mono"/>
                <a:cs typeface="Times New Roman"/>
              </a:rPr>
              <a:t> </a:t>
            </a:r>
            <a:r>
              <a:rPr lang="en-US" sz="3000" dirty="0" err="1">
                <a:latin typeface="Times New Roman"/>
                <a:ea typeface="Liberation Mono"/>
                <a:cs typeface="Times New Roman"/>
              </a:rPr>
              <a:t>bài</a:t>
            </a:r>
            <a:r>
              <a:rPr lang="en-US" sz="3000" dirty="0">
                <a:latin typeface="Times New Roman"/>
                <a:ea typeface="Liberation Mono"/>
                <a:cs typeface="Times New Roman"/>
              </a:rPr>
              <a:t> </a:t>
            </a:r>
            <a:r>
              <a:rPr lang="en-US" sz="3000" dirty="0" err="1">
                <a:latin typeface="Times New Roman"/>
                <a:ea typeface="Liberation Mono"/>
                <a:cs typeface="Times New Roman"/>
              </a:rPr>
              <a:t>nghiên</a:t>
            </a:r>
            <a:r>
              <a:rPr lang="en-US" sz="3000" dirty="0">
                <a:latin typeface="Times New Roman"/>
                <a:ea typeface="Liberation Mono"/>
                <a:cs typeface="Times New Roman"/>
              </a:rPr>
              <a:t> </a:t>
            </a:r>
            <a:r>
              <a:rPr lang="en-US" sz="3000" dirty="0" err="1">
                <a:latin typeface="Times New Roman"/>
                <a:ea typeface="Liberation Mono"/>
                <a:cs typeface="Times New Roman"/>
              </a:rPr>
              <a:t>cứu</a:t>
            </a:r>
            <a:r>
              <a:rPr lang="en-US" sz="3000" dirty="0">
                <a:latin typeface="Times New Roman"/>
                <a:ea typeface="Liberation Mono"/>
                <a:cs typeface="Times New Roman"/>
              </a:rPr>
              <a:t> </a:t>
            </a:r>
            <a:r>
              <a:rPr lang="en-US" sz="3000" dirty="0" err="1">
                <a:latin typeface="Times New Roman"/>
                <a:ea typeface="Liberation Mono"/>
                <a:cs typeface="Times New Roman"/>
              </a:rPr>
              <a:t>hoàn</a:t>
            </a:r>
            <a:r>
              <a:rPr lang="en-US" sz="3000" dirty="0">
                <a:latin typeface="Times New Roman"/>
                <a:ea typeface="Liberation Mono"/>
                <a:cs typeface="Times New Roman"/>
              </a:rPr>
              <a:t> </a:t>
            </a:r>
            <a:r>
              <a:rPr lang="en-US" sz="3000" dirty="0" err="1">
                <a:latin typeface="Times New Roman"/>
                <a:ea typeface="Liberation Mono"/>
                <a:cs typeface="Times New Roman"/>
              </a:rPr>
              <a:t>chỉnh</a:t>
            </a:r>
            <a:r>
              <a:rPr lang="en-US" sz="3000" dirty="0">
                <a:latin typeface="Times New Roman"/>
                <a:ea typeface="Liberation Mono"/>
                <a:cs typeface="Times New Roman"/>
              </a:rPr>
              <a:t>.</a:t>
            </a:r>
            <a:endParaRPr lang="vi-VN" sz="3000" dirty="0">
              <a:latin typeface="Calibri"/>
              <a:ea typeface="Calibri"/>
              <a:cs typeface="Times New Roman"/>
            </a:endParaRPr>
          </a:p>
          <a:p>
            <a:pPr algn="just"/>
            <a:r>
              <a:rPr lang="en-US" sz="3000" dirty="0">
                <a:latin typeface="Times New Roman"/>
                <a:ea typeface="Liberation Mono"/>
                <a:cs typeface="Times New Roman"/>
              </a:rPr>
              <a:t>-  </a:t>
            </a:r>
            <a:r>
              <a:rPr lang="en-US" sz="3000" dirty="0" err="1">
                <a:latin typeface="Times New Roman"/>
                <a:ea typeface="Liberation Mono"/>
                <a:cs typeface="Times New Roman"/>
              </a:rPr>
              <a:t>Chọn</a:t>
            </a:r>
            <a:r>
              <a:rPr lang="en-US" sz="3000" dirty="0">
                <a:latin typeface="Times New Roman"/>
                <a:ea typeface="Liberation Mono"/>
                <a:cs typeface="Times New Roman"/>
              </a:rPr>
              <a:t> </a:t>
            </a:r>
            <a:r>
              <a:rPr lang="en-US" sz="3000" dirty="0" err="1">
                <a:latin typeface="Times New Roman"/>
                <a:ea typeface="Liberation Mono"/>
                <a:cs typeface="Times New Roman"/>
              </a:rPr>
              <a:t>cách</a:t>
            </a:r>
            <a:r>
              <a:rPr lang="en-US" sz="3000" dirty="0">
                <a:latin typeface="Times New Roman"/>
                <a:ea typeface="Liberation Mono"/>
                <a:cs typeface="Times New Roman"/>
              </a:rPr>
              <a:t> </a:t>
            </a:r>
            <a:r>
              <a:rPr lang="en-US" sz="3000" dirty="0" err="1">
                <a:latin typeface="Times New Roman"/>
                <a:ea typeface="Liberation Mono"/>
                <a:cs typeface="Times New Roman"/>
              </a:rPr>
              <a:t>diễn</a:t>
            </a:r>
            <a:r>
              <a:rPr lang="en-US" sz="3000" dirty="0">
                <a:latin typeface="Times New Roman"/>
                <a:ea typeface="Liberation Mono"/>
                <a:cs typeface="Times New Roman"/>
              </a:rPr>
              <a:t> </a:t>
            </a:r>
            <a:r>
              <a:rPr lang="en-US" sz="3000" dirty="0" err="1">
                <a:latin typeface="Times New Roman"/>
                <a:ea typeface="Liberation Mono"/>
                <a:cs typeface="Times New Roman"/>
              </a:rPr>
              <a:t>đạt</a:t>
            </a:r>
            <a:r>
              <a:rPr lang="en-US" sz="3000" dirty="0">
                <a:latin typeface="Times New Roman"/>
                <a:ea typeface="Liberation Mono"/>
                <a:cs typeface="Times New Roman"/>
              </a:rPr>
              <a:t> </a:t>
            </a:r>
            <a:r>
              <a:rPr lang="en-US" sz="3000" dirty="0" err="1">
                <a:latin typeface="Times New Roman"/>
                <a:ea typeface="Liberation Mono"/>
                <a:cs typeface="Times New Roman"/>
              </a:rPr>
              <a:t>phù</a:t>
            </a:r>
            <a:r>
              <a:rPr lang="en-US" sz="3000" dirty="0">
                <a:latin typeface="Times New Roman"/>
                <a:ea typeface="Liberation Mono"/>
                <a:cs typeface="Times New Roman"/>
              </a:rPr>
              <a:t> </a:t>
            </a:r>
            <a:r>
              <a:rPr lang="en-US" sz="3000" dirty="0" err="1">
                <a:latin typeface="Times New Roman"/>
                <a:ea typeface="Liberation Mono"/>
                <a:cs typeface="Times New Roman"/>
              </a:rPr>
              <a:t>hợp</a:t>
            </a:r>
            <a:r>
              <a:rPr lang="en-US" sz="3000" dirty="0">
                <a:latin typeface="Times New Roman"/>
                <a:ea typeface="Liberation Mono"/>
                <a:cs typeface="Times New Roman"/>
              </a:rPr>
              <a:t> </a:t>
            </a:r>
            <a:r>
              <a:rPr lang="en-US" sz="3000" dirty="0" err="1">
                <a:latin typeface="Times New Roman"/>
                <a:ea typeface="Liberation Mono"/>
                <a:cs typeface="Times New Roman"/>
              </a:rPr>
              <a:t>với</a:t>
            </a:r>
            <a:r>
              <a:rPr lang="en-US" sz="3000" dirty="0">
                <a:latin typeface="Times New Roman"/>
                <a:ea typeface="Liberation Mono"/>
                <a:cs typeface="Times New Roman"/>
              </a:rPr>
              <a:t> </a:t>
            </a:r>
            <a:r>
              <a:rPr lang="en-US" sz="3000" dirty="0" err="1">
                <a:latin typeface="Times New Roman"/>
                <a:ea typeface="Liberation Mono"/>
                <a:cs typeface="Times New Roman"/>
              </a:rPr>
              <a:t>nội</a:t>
            </a:r>
            <a:r>
              <a:rPr lang="en-US" sz="3000" dirty="0">
                <a:latin typeface="Times New Roman"/>
                <a:ea typeface="Liberation Mono"/>
                <a:cs typeface="Times New Roman"/>
              </a:rPr>
              <a:t> dung </a:t>
            </a:r>
            <a:r>
              <a:rPr lang="en-US" sz="3000" dirty="0" err="1">
                <a:latin typeface="Times New Roman"/>
                <a:ea typeface="Liberation Mono"/>
                <a:cs typeface="Times New Roman"/>
              </a:rPr>
              <a:t>từng</a:t>
            </a:r>
            <a:r>
              <a:rPr lang="en-US" sz="3000" dirty="0">
                <a:latin typeface="Times New Roman"/>
                <a:ea typeface="Liberation Mono"/>
                <a:cs typeface="Times New Roman"/>
              </a:rPr>
              <a:t> </a:t>
            </a:r>
            <a:r>
              <a:rPr lang="en-US" sz="3000" dirty="0" err="1">
                <a:latin typeface="Times New Roman"/>
                <a:ea typeface="Liberation Mono"/>
                <a:cs typeface="Times New Roman"/>
              </a:rPr>
              <a:t>phần</a:t>
            </a:r>
            <a:r>
              <a:rPr lang="en-US" sz="3000" dirty="0">
                <a:latin typeface="Times New Roman"/>
                <a:ea typeface="Liberation Mono"/>
                <a:cs typeface="Times New Roman"/>
              </a:rPr>
              <a:t>.</a:t>
            </a:r>
            <a:endParaRPr lang="vi-VN" sz="3000" dirty="0">
              <a:latin typeface="Calibri"/>
              <a:ea typeface="Calibri"/>
              <a:cs typeface="Times New Roman"/>
            </a:endParaRPr>
          </a:p>
          <a:p>
            <a:pPr algn="just"/>
            <a:r>
              <a:rPr lang="en-US" sz="3000" dirty="0">
                <a:latin typeface="Times New Roman"/>
                <a:ea typeface="Liberation Mono"/>
                <a:cs typeface="Times New Roman"/>
              </a:rPr>
              <a:t>- </a:t>
            </a:r>
            <a:r>
              <a:rPr lang="en-US" sz="3000" dirty="0" err="1">
                <a:latin typeface="Times New Roman"/>
                <a:ea typeface="Liberation Mono"/>
                <a:cs typeface="Times New Roman"/>
              </a:rPr>
              <a:t>Trích</a:t>
            </a:r>
            <a:r>
              <a:rPr lang="en-US" sz="3000" dirty="0">
                <a:latin typeface="Times New Roman"/>
                <a:ea typeface="Liberation Mono"/>
                <a:cs typeface="Times New Roman"/>
              </a:rPr>
              <a:t> </a:t>
            </a:r>
            <a:r>
              <a:rPr lang="en-US" sz="3000" dirty="0" err="1">
                <a:latin typeface="Times New Roman"/>
                <a:ea typeface="Liberation Mono"/>
                <a:cs typeface="Times New Roman"/>
              </a:rPr>
              <a:t>dẫn</a:t>
            </a:r>
            <a:r>
              <a:rPr lang="en-US" sz="3000" dirty="0">
                <a:latin typeface="Times New Roman"/>
                <a:ea typeface="Liberation Mono"/>
                <a:cs typeface="Times New Roman"/>
              </a:rPr>
              <a:t> </a:t>
            </a:r>
            <a:r>
              <a:rPr lang="en-US" sz="3000" dirty="0" err="1">
                <a:latin typeface="Times New Roman"/>
                <a:ea typeface="Liberation Mono"/>
                <a:cs typeface="Times New Roman"/>
              </a:rPr>
              <a:t>chính</a:t>
            </a:r>
            <a:r>
              <a:rPr lang="en-US" sz="3000" dirty="0">
                <a:latin typeface="Times New Roman"/>
                <a:ea typeface="Liberation Mono"/>
                <a:cs typeface="Times New Roman"/>
              </a:rPr>
              <a:t> </a:t>
            </a:r>
            <a:r>
              <a:rPr lang="en-US" sz="3000" dirty="0" err="1">
                <a:latin typeface="Times New Roman"/>
                <a:ea typeface="Liberation Mono"/>
                <a:cs typeface="Times New Roman"/>
              </a:rPr>
              <a:t>xác</a:t>
            </a:r>
            <a:r>
              <a:rPr lang="en-US" sz="3000" dirty="0">
                <a:latin typeface="Times New Roman"/>
                <a:ea typeface="Liberation Mono"/>
                <a:cs typeface="Times New Roman"/>
              </a:rPr>
              <a:t> </a:t>
            </a:r>
            <a:r>
              <a:rPr lang="en-US" sz="3000" dirty="0" err="1">
                <a:latin typeface="Times New Roman"/>
                <a:ea typeface="Liberation Mono"/>
                <a:cs typeface="Times New Roman"/>
              </a:rPr>
              <a:t>và</a:t>
            </a:r>
            <a:r>
              <a:rPr lang="en-US" sz="3000" dirty="0">
                <a:latin typeface="Times New Roman"/>
                <a:ea typeface="Liberation Mono"/>
                <a:cs typeface="Times New Roman"/>
              </a:rPr>
              <a:t> </a:t>
            </a:r>
            <a:r>
              <a:rPr lang="en-US" sz="3000" dirty="0" err="1">
                <a:latin typeface="Times New Roman"/>
                <a:ea typeface="Liberation Mono"/>
                <a:cs typeface="Times New Roman"/>
              </a:rPr>
              <a:t>chú</a:t>
            </a:r>
            <a:r>
              <a:rPr lang="en-US" sz="3000" dirty="0">
                <a:latin typeface="Times New Roman"/>
                <a:ea typeface="Liberation Mono"/>
                <a:cs typeface="Times New Roman"/>
              </a:rPr>
              <a:t> </a:t>
            </a:r>
            <a:r>
              <a:rPr lang="en-US" sz="3000" dirty="0" err="1">
                <a:latin typeface="Times New Roman"/>
                <a:ea typeface="Liberation Mono"/>
                <a:cs typeface="Times New Roman"/>
              </a:rPr>
              <a:t>thích</a:t>
            </a:r>
            <a:r>
              <a:rPr lang="en-US" sz="3000" dirty="0">
                <a:latin typeface="Times New Roman"/>
                <a:ea typeface="Liberation Mono"/>
                <a:cs typeface="Times New Roman"/>
              </a:rPr>
              <a:t> </a:t>
            </a:r>
            <a:r>
              <a:rPr lang="en-US" sz="3000" dirty="0" err="1">
                <a:latin typeface="Times New Roman"/>
                <a:ea typeface="Liberation Mono"/>
                <a:cs typeface="Times New Roman"/>
              </a:rPr>
              <a:t>nguồn</a:t>
            </a:r>
            <a:r>
              <a:rPr lang="en-US" sz="3000" dirty="0">
                <a:latin typeface="Times New Roman"/>
                <a:ea typeface="Liberation Mono"/>
                <a:cs typeface="Times New Roman"/>
              </a:rPr>
              <a:t> </a:t>
            </a:r>
            <a:r>
              <a:rPr lang="en-US" sz="3000" dirty="0" err="1">
                <a:latin typeface="Times New Roman"/>
                <a:ea typeface="Liberation Mono"/>
                <a:cs typeface="Times New Roman"/>
              </a:rPr>
              <a:t>đúng</a:t>
            </a:r>
            <a:r>
              <a:rPr lang="en-US" sz="3000" dirty="0">
                <a:latin typeface="Times New Roman"/>
                <a:ea typeface="Liberation Mono"/>
                <a:cs typeface="Times New Roman"/>
              </a:rPr>
              <a:t> </a:t>
            </a:r>
            <a:r>
              <a:rPr lang="en-US" sz="3000" dirty="0" err="1">
                <a:latin typeface="Times New Roman"/>
                <a:ea typeface="Liberation Mono"/>
                <a:cs typeface="Times New Roman"/>
              </a:rPr>
              <a:t>quy</a:t>
            </a:r>
            <a:r>
              <a:rPr lang="en-US" sz="3000" dirty="0">
                <a:latin typeface="Times New Roman"/>
                <a:ea typeface="Liberation Mono"/>
                <a:cs typeface="Times New Roman"/>
              </a:rPr>
              <a:t> </a:t>
            </a:r>
            <a:r>
              <a:rPr lang="en-US" sz="3000" dirty="0" err="1">
                <a:latin typeface="Times New Roman"/>
                <a:ea typeface="Liberation Mono"/>
                <a:cs typeface="Times New Roman"/>
              </a:rPr>
              <a:t>định</a:t>
            </a:r>
            <a:r>
              <a:rPr lang="en-US" sz="3000" dirty="0">
                <a:latin typeface="Times New Roman"/>
                <a:ea typeface="Liberation Mono"/>
                <a:cs typeface="Times New Roman"/>
              </a:rPr>
              <a:t>.</a:t>
            </a:r>
            <a:endParaRPr lang="vi-VN" sz="3000" dirty="0">
              <a:latin typeface="Calibri"/>
              <a:ea typeface="Calibri"/>
              <a:cs typeface="Times New Roman"/>
            </a:endParaRPr>
          </a:p>
          <a:p>
            <a:pPr algn="just"/>
            <a:r>
              <a:rPr lang="en-US" sz="3000" dirty="0">
                <a:latin typeface="Times New Roman"/>
                <a:ea typeface="Liberation Mono"/>
                <a:cs typeface="Times New Roman"/>
              </a:rPr>
              <a:t>-  </a:t>
            </a:r>
            <a:r>
              <a:rPr lang="en-US" sz="3000" dirty="0" err="1">
                <a:latin typeface="Times New Roman"/>
                <a:ea typeface="Liberation Mono"/>
                <a:cs typeface="Times New Roman"/>
              </a:rPr>
              <a:t>Sử</a:t>
            </a:r>
            <a:r>
              <a:rPr lang="en-US" sz="3000" dirty="0">
                <a:latin typeface="Times New Roman"/>
                <a:ea typeface="Liberation Mono"/>
                <a:cs typeface="Times New Roman"/>
              </a:rPr>
              <a:t> </a:t>
            </a:r>
            <a:r>
              <a:rPr lang="en-US" sz="3000" dirty="0" err="1">
                <a:latin typeface="Times New Roman"/>
                <a:ea typeface="Liberation Mono"/>
                <a:cs typeface="Times New Roman"/>
              </a:rPr>
              <a:t>dụng</a:t>
            </a:r>
            <a:r>
              <a:rPr lang="en-US" sz="3000" dirty="0">
                <a:latin typeface="Times New Roman"/>
                <a:ea typeface="Liberation Mono"/>
                <a:cs typeface="Times New Roman"/>
              </a:rPr>
              <a:t> </a:t>
            </a:r>
            <a:r>
              <a:rPr lang="en-US" sz="3000" dirty="0" err="1">
                <a:latin typeface="Times New Roman"/>
                <a:ea typeface="Liberation Mono"/>
                <a:cs typeface="Times New Roman"/>
              </a:rPr>
              <a:t>kết</a:t>
            </a:r>
            <a:r>
              <a:rPr lang="en-US" sz="3000" dirty="0">
                <a:latin typeface="Times New Roman"/>
                <a:ea typeface="Liberation Mono"/>
                <a:cs typeface="Times New Roman"/>
              </a:rPr>
              <a:t> </a:t>
            </a:r>
            <a:r>
              <a:rPr lang="en-US" sz="3000" dirty="0" err="1">
                <a:latin typeface="Times New Roman"/>
                <a:ea typeface="Liberation Mono"/>
                <a:cs typeface="Times New Roman"/>
              </a:rPr>
              <a:t>hợp</a:t>
            </a:r>
            <a:r>
              <a:rPr lang="en-US" sz="3000" dirty="0">
                <a:latin typeface="Times New Roman"/>
                <a:ea typeface="Liberation Mono"/>
                <a:cs typeface="Times New Roman"/>
              </a:rPr>
              <a:t> </a:t>
            </a:r>
            <a:r>
              <a:rPr lang="en-US" sz="3000" dirty="0" err="1">
                <a:latin typeface="Times New Roman"/>
                <a:ea typeface="Liberation Mono"/>
                <a:cs typeface="Times New Roman"/>
              </a:rPr>
              <a:t>hình</a:t>
            </a:r>
            <a:r>
              <a:rPr lang="en-US" sz="3000" dirty="0">
                <a:latin typeface="Times New Roman"/>
                <a:ea typeface="Liberation Mono"/>
                <a:cs typeface="Times New Roman"/>
              </a:rPr>
              <a:t> </a:t>
            </a:r>
            <a:r>
              <a:rPr lang="en-US" sz="3000" dirty="0" err="1">
                <a:latin typeface="Times New Roman"/>
                <a:ea typeface="Liberation Mono"/>
                <a:cs typeface="Times New Roman"/>
              </a:rPr>
              <a:t>ảnh</a:t>
            </a:r>
            <a:r>
              <a:rPr lang="en-US" sz="3000" dirty="0">
                <a:latin typeface="Times New Roman"/>
                <a:ea typeface="Liberation Mono"/>
                <a:cs typeface="Times New Roman"/>
              </a:rPr>
              <a:t>, </a:t>
            </a:r>
            <a:r>
              <a:rPr lang="en-US" sz="3000" dirty="0" err="1">
                <a:latin typeface="Times New Roman"/>
                <a:ea typeface="Liberation Mono"/>
                <a:cs typeface="Times New Roman"/>
              </a:rPr>
              <a:t>sơ</a:t>
            </a:r>
            <a:r>
              <a:rPr lang="en-US" sz="3000" dirty="0">
                <a:latin typeface="Times New Roman"/>
                <a:ea typeface="Liberation Mono"/>
                <a:cs typeface="Times New Roman"/>
              </a:rPr>
              <a:t> </a:t>
            </a:r>
            <a:r>
              <a:rPr lang="en-US" sz="3000" dirty="0" err="1">
                <a:latin typeface="Times New Roman"/>
                <a:ea typeface="Liberation Mono"/>
                <a:cs typeface="Times New Roman"/>
              </a:rPr>
              <a:t>đồ</a:t>
            </a:r>
            <a:r>
              <a:rPr lang="en-US" sz="3000" dirty="0">
                <a:latin typeface="Times New Roman"/>
                <a:ea typeface="Liberation Mono"/>
                <a:cs typeface="Times New Roman"/>
              </a:rPr>
              <a:t>, </a:t>
            </a:r>
            <a:r>
              <a:rPr lang="en-US" sz="3000" dirty="0" err="1">
                <a:latin typeface="Times New Roman"/>
                <a:ea typeface="Liberation Mono"/>
                <a:cs typeface="Times New Roman"/>
              </a:rPr>
              <a:t>bảng</a:t>
            </a:r>
            <a:r>
              <a:rPr lang="en-US" sz="3000" dirty="0">
                <a:latin typeface="Times New Roman"/>
                <a:ea typeface="Liberation Mono"/>
                <a:cs typeface="Times New Roman"/>
              </a:rPr>
              <a:t> </a:t>
            </a:r>
            <a:r>
              <a:rPr lang="en-US" sz="3000" dirty="0" err="1">
                <a:latin typeface="Times New Roman"/>
                <a:ea typeface="Liberation Mono"/>
                <a:cs typeface="Times New Roman"/>
              </a:rPr>
              <a:t>biểu</a:t>
            </a:r>
            <a:r>
              <a:rPr lang="en-US" sz="3000" dirty="0">
                <a:latin typeface="Times New Roman"/>
                <a:ea typeface="Liberation Mono"/>
                <a:cs typeface="Times New Roman"/>
              </a:rPr>
              <a:t> </a:t>
            </a:r>
            <a:r>
              <a:rPr lang="en-US" sz="3000" dirty="0" err="1">
                <a:latin typeface="Times New Roman"/>
                <a:ea typeface="Liberation Mono"/>
                <a:cs typeface="Times New Roman"/>
              </a:rPr>
              <a:t>để</a:t>
            </a:r>
            <a:r>
              <a:rPr lang="en-US" sz="3000" dirty="0">
                <a:latin typeface="Times New Roman"/>
                <a:ea typeface="Liberation Mono"/>
                <a:cs typeface="Times New Roman"/>
              </a:rPr>
              <a:t> minh </a:t>
            </a:r>
            <a:r>
              <a:rPr lang="en-US" sz="3000" dirty="0" err="1">
                <a:latin typeface="Times New Roman"/>
                <a:ea typeface="Liberation Mono"/>
                <a:cs typeface="Times New Roman"/>
              </a:rPr>
              <a:t>chứng</a:t>
            </a:r>
            <a:r>
              <a:rPr lang="en-US" sz="3000" dirty="0">
                <a:latin typeface="Times New Roman"/>
                <a:ea typeface="Liberation Mono"/>
                <a:cs typeface="Times New Roman"/>
              </a:rPr>
              <a:t>.</a:t>
            </a:r>
            <a:endParaRPr lang="vi-VN" sz="3000" dirty="0">
              <a:latin typeface="Calibri"/>
              <a:ea typeface="Calibri"/>
              <a:cs typeface="Times New Roman"/>
            </a:endParaRPr>
          </a:p>
          <a:p>
            <a:pPr algn="just"/>
            <a:r>
              <a:rPr lang="en-US" sz="3000" dirty="0">
                <a:latin typeface="Times New Roman"/>
                <a:ea typeface="Liberation Mono"/>
                <a:cs typeface="Times New Roman"/>
              </a:rPr>
              <a:t>-  </a:t>
            </a:r>
            <a:r>
              <a:rPr lang="en-US" sz="3000" dirty="0" err="1">
                <a:latin typeface="Times New Roman"/>
                <a:ea typeface="Liberation Mono"/>
                <a:cs typeface="Times New Roman"/>
              </a:rPr>
              <a:t>Lập</a:t>
            </a:r>
            <a:r>
              <a:rPr lang="en-US" sz="3000" dirty="0">
                <a:latin typeface="Times New Roman"/>
                <a:ea typeface="Liberation Mono"/>
                <a:cs typeface="Times New Roman"/>
              </a:rPr>
              <a:t> </a:t>
            </a:r>
            <a:r>
              <a:rPr lang="en-US" sz="3000" dirty="0" err="1">
                <a:latin typeface="Times New Roman"/>
                <a:ea typeface="Liberation Mono"/>
                <a:cs typeface="Times New Roman"/>
              </a:rPr>
              <a:t>danh</a:t>
            </a:r>
            <a:r>
              <a:rPr lang="en-US" sz="3000" dirty="0">
                <a:latin typeface="Times New Roman"/>
                <a:ea typeface="Liberation Mono"/>
                <a:cs typeface="Times New Roman"/>
              </a:rPr>
              <a:t> </a:t>
            </a:r>
            <a:r>
              <a:rPr lang="en-US" sz="3000" dirty="0" err="1">
                <a:latin typeface="Times New Roman"/>
                <a:ea typeface="Liberation Mono"/>
                <a:cs typeface="Times New Roman"/>
              </a:rPr>
              <a:t>mục</a:t>
            </a:r>
            <a:r>
              <a:rPr lang="en-US" sz="3000" dirty="0">
                <a:latin typeface="Times New Roman"/>
                <a:ea typeface="Liberation Mono"/>
                <a:cs typeface="Times New Roman"/>
              </a:rPr>
              <a:t> </a:t>
            </a:r>
            <a:r>
              <a:rPr lang="en-US" sz="3000" dirty="0" err="1">
                <a:latin typeface="Times New Roman"/>
                <a:ea typeface="Liberation Mono"/>
                <a:cs typeface="Times New Roman"/>
              </a:rPr>
              <a:t>tài</a:t>
            </a:r>
            <a:r>
              <a:rPr lang="en-US" sz="3000" dirty="0">
                <a:latin typeface="Times New Roman"/>
                <a:ea typeface="Liberation Mono"/>
                <a:cs typeface="Times New Roman"/>
              </a:rPr>
              <a:t> </a:t>
            </a:r>
            <a:r>
              <a:rPr lang="en-US" sz="3000" dirty="0" err="1">
                <a:latin typeface="Times New Roman"/>
                <a:ea typeface="Liberation Mono"/>
                <a:cs typeface="Times New Roman"/>
              </a:rPr>
              <a:t>liệu</a:t>
            </a:r>
            <a:r>
              <a:rPr lang="en-US" sz="3000" dirty="0">
                <a:latin typeface="Times New Roman"/>
                <a:ea typeface="Liberation Mono"/>
                <a:cs typeface="Times New Roman"/>
              </a:rPr>
              <a:t> </a:t>
            </a:r>
            <a:r>
              <a:rPr lang="en-US" sz="3000" dirty="0" err="1">
                <a:latin typeface="Times New Roman"/>
                <a:ea typeface="Liberation Mono"/>
                <a:cs typeface="Times New Roman"/>
              </a:rPr>
              <a:t>tham</a:t>
            </a:r>
            <a:r>
              <a:rPr lang="en-US" sz="3000" dirty="0">
                <a:latin typeface="Times New Roman"/>
                <a:ea typeface="Liberation Mono"/>
                <a:cs typeface="Times New Roman"/>
              </a:rPr>
              <a:t> </a:t>
            </a:r>
            <a:r>
              <a:rPr lang="en-US" sz="3000" dirty="0" err="1">
                <a:latin typeface="Times New Roman"/>
                <a:ea typeface="Liberation Mono"/>
                <a:cs typeface="Times New Roman"/>
              </a:rPr>
              <a:t>khảo</a:t>
            </a:r>
            <a:r>
              <a:rPr lang="en-US" sz="3000" dirty="0">
                <a:latin typeface="Times New Roman"/>
                <a:ea typeface="Liberation Mono"/>
                <a:cs typeface="Times New Roman"/>
              </a:rPr>
              <a:t> </a:t>
            </a:r>
            <a:r>
              <a:rPr lang="en-US" sz="3000" dirty="0" err="1">
                <a:latin typeface="Times New Roman"/>
                <a:ea typeface="Liberation Mono"/>
                <a:cs typeface="Times New Roman"/>
              </a:rPr>
              <a:t>đúng</a:t>
            </a:r>
            <a:r>
              <a:rPr lang="en-US" sz="3000" dirty="0">
                <a:latin typeface="Times New Roman"/>
                <a:ea typeface="Liberation Mono"/>
                <a:cs typeface="Times New Roman"/>
              </a:rPr>
              <a:t> </a:t>
            </a:r>
            <a:r>
              <a:rPr lang="en-US" sz="3000" dirty="0" err="1">
                <a:latin typeface="Times New Roman"/>
                <a:ea typeface="Liberation Mono"/>
                <a:cs typeface="Times New Roman"/>
              </a:rPr>
              <a:t>quy</a:t>
            </a:r>
            <a:r>
              <a:rPr lang="en-US" sz="3000" dirty="0">
                <a:latin typeface="Times New Roman"/>
                <a:ea typeface="Liberation Mono"/>
                <a:cs typeface="Times New Roman"/>
              </a:rPr>
              <a:t> </a:t>
            </a:r>
            <a:r>
              <a:rPr lang="en-US" sz="3000" dirty="0" err="1">
                <a:latin typeface="Times New Roman"/>
                <a:ea typeface="Liberation Mono"/>
                <a:cs typeface="Times New Roman"/>
              </a:rPr>
              <a:t>định</a:t>
            </a:r>
            <a:r>
              <a:rPr lang="en-US" sz="3000" dirty="0">
                <a:latin typeface="Times New Roman"/>
                <a:ea typeface="Liberation Mono"/>
                <a:cs typeface="Times New Roman"/>
              </a:rPr>
              <a:t>.</a:t>
            </a:r>
            <a:endParaRPr lang="vi-VN" sz="3000" dirty="0">
              <a:latin typeface="Calibri"/>
              <a:ea typeface="Calibri"/>
              <a:cs typeface="Times New Roman"/>
            </a:endParaRPr>
          </a:p>
          <a:p>
            <a:pPr algn="just"/>
            <a:r>
              <a:rPr lang="en-US" sz="3000" dirty="0">
                <a:latin typeface="Times New Roman"/>
                <a:ea typeface="Liberation Mono"/>
                <a:cs typeface="Times New Roman"/>
              </a:rPr>
              <a:t>-  </a:t>
            </a:r>
            <a:r>
              <a:rPr lang="en-US" sz="3000" dirty="0" err="1">
                <a:latin typeface="Times New Roman"/>
                <a:ea typeface="Liberation Mono"/>
                <a:cs typeface="Times New Roman"/>
              </a:rPr>
              <a:t>Trình</a:t>
            </a:r>
            <a:r>
              <a:rPr lang="en-US" sz="3000" dirty="0">
                <a:latin typeface="Times New Roman"/>
                <a:ea typeface="Liberation Mono"/>
                <a:cs typeface="Times New Roman"/>
              </a:rPr>
              <a:t> </a:t>
            </a:r>
            <a:r>
              <a:rPr lang="en-US" sz="3000" dirty="0" err="1">
                <a:latin typeface="Times New Roman"/>
                <a:ea typeface="Liberation Mono"/>
                <a:cs typeface="Times New Roman"/>
              </a:rPr>
              <a:t>bày</a:t>
            </a:r>
            <a:r>
              <a:rPr lang="en-US" sz="3000" dirty="0">
                <a:latin typeface="Times New Roman"/>
                <a:ea typeface="Liberation Mono"/>
                <a:cs typeface="Times New Roman"/>
              </a:rPr>
              <a:t> </a:t>
            </a:r>
            <a:r>
              <a:rPr lang="en-US" sz="3000" dirty="0" err="1">
                <a:latin typeface="Times New Roman"/>
                <a:ea typeface="Liberation Mono"/>
                <a:cs typeface="Times New Roman"/>
              </a:rPr>
              <a:t>phụ</a:t>
            </a:r>
            <a:r>
              <a:rPr lang="en-US" sz="3000" dirty="0">
                <a:latin typeface="Times New Roman"/>
                <a:ea typeface="Liberation Mono"/>
                <a:cs typeface="Times New Roman"/>
              </a:rPr>
              <a:t> </a:t>
            </a:r>
            <a:r>
              <a:rPr lang="en-US" sz="3000" dirty="0" err="1">
                <a:latin typeface="Times New Roman"/>
                <a:ea typeface="Liberation Mono"/>
                <a:cs typeface="Times New Roman"/>
              </a:rPr>
              <a:t>lục</a:t>
            </a:r>
            <a:r>
              <a:rPr lang="en-US" sz="3000" dirty="0">
                <a:latin typeface="Times New Roman"/>
                <a:ea typeface="Liberation Mono"/>
                <a:cs typeface="Times New Roman"/>
              </a:rPr>
              <a:t> (</a:t>
            </a:r>
            <a:r>
              <a:rPr lang="en-US" sz="3000" dirty="0" err="1">
                <a:latin typeface="Times New Roman"/>
                <a:ea typeface="Liberation Mono"/>
                <a:cs typeface="Times New Roman"/>
              </a:rPr>
              <a:t>nếu</a:t>
            </a:r>
            <a:r>
              <a:rPr lang="en-US" sz="3000" dirty="0">
                <a:latin typeface="Times New Roman"/>
                <a:ea typeface="Liberation Mono"/>
                <a:cs typeface="Times New Roman"/>
              </a:rPr>
              <a:t> </a:t>
            </a:r>
            <a:r>
              <a:rPr lang="en-US" sz="3000" dirty="0" err="1">
                <a:latin typeface="Times New Roman"/>
                <a:ea typeface="Liberation Mono"/>
                <a:cs typeface="Times New Roman"/>
              </a:rPr>
              <a:t>có</a:t>
            </a:r>
            <a:r>
              <a:rPr lang="en-US" sz="3000" dirty="0">
                <a:latin typeface="Times New Roman"/>
                <a:ea typeface="Liberation Mono"/>
                <a:cs typeface="Times New Roman"/>
              </a:rPr>
              <a:t>).</a:t>
            </a:r>
            <a:endParaRPr lang="vi-VN" sz="3000" dirty="0">
              <a:latin typeface="Calibri"/>
              <a:ea typeface="Calibri"/>
              <a:cs typeface="Times New Roman"/>
            </a:endParaRPr>
          </a:p>
        </p:txBody>
      </p:sp>
    </p:spTree>
    <p:extLst>
      <p:ext uri="{BB962C8B-B14F-4D97-AF65-F5344CB8AC3E}">
        <p14:creationId xmlns:p14="http://schemas.microsoft.com/office/powerpoint/2010/main" val="13604603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7" name="TextBox 6"/>
          <p:cNvSpPr txBox="1"/>
          <p:nvPr/>
        </p:nvSpPr>
        <p:spPr>
          <a:xfrm>
            <a:off x="2286000" y="17145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TextBox 7"/>
          <p:cNvSpPr txBox="1"/>
          <p:nvPr/>
        </p:nvSpPr>
        <p:spPr>
          <a:xfrm>
            <a:off x="2222877" y="2960996"/>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1. </a:t>
            </a:r>
            <a:r>
              <a:rPr lang="en-US" sz="3600" b="1" dirty="0" err="1">
                <a:solidFill>
                  <a:srgbClr val="C00000"/>
                </a:solidFill>
                <a:latin typeface="Times New Roman"/>
                <a:ea typeface="Liberation Mono"/>
                <a:cs typeface="Times New Roman"/>
              </a:rPr>
              <a:t>Cách</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triển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khai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nghiên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cứu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theo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từng</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loại</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đề</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tài</a:t>
            </a:r>
            <a:endParaRPr lang="vi-VN" sz="3600" dirty="0">
              <a:solidFill>
                <a:srgbClr val="000000"/>
              </a:solidFill>
              <a:latin typeface="Calibri"/>
              <a:ea typeface="Calibri"/>
              <a:cs typeface="Times New Roman"/>
            </a:endParaRPr>
          </a:p>
        </p:txBody>
      </p:sp>
      <p:sp>
        <p:nvSpPr>
          <p:cNvPr id="4" name="Right Arrow Callout 3"/>
          <p:cNvSpPr/>
          <p:nvPr/>
        </p:nvSpPr>
        <p:spPr>
          <a:xfrm>
            <a:off x="2286000" y="3692255"/>
            <a:ext cx="5829300" cy="6594746"/>
          </a:xfrm>
          <a:prstGeom prst="right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1200"/>
              </a:spcAft>
            </a:pPr>
            <a:r>
              <a:rPr lang="en-US" sz="3600" b="1" dirty="0" err="1">
                <a:latin typeface="Times New Roman"/>
                <a:ea typeface="Liberation Mono"/>
                <a:cs typeface="Times New Roman"/>
              </a:rPr>
              <a:t>Chỉnh</a:t>
            </a:r>
            <a:r>
              <a:rPr lang="en-US" sz="3600" b="1" dirty="0">
                <a:latin typeface="Times New Roman"/>
                <a:ea typeface="Liberation Mono"/>
                <a:cs typeface="Times New Roman"/>
              </a:rPr>
              <a:t> </a:t>
            </a:r>
            <a:r>
              <a:rPr lang="en-US" sz="3600" b="1" dirty="0" err="1">
                <a:latin typeface="Times New Roman"/>
                <a:ea typeface="Liberation Mono"/>
                <a:cs typeface="Times New Roman"/>
              </a:rPr>
              <a:t>sửa</a:t>
            </a:r>
            <a:r>
              <a:rPr lang="en-US" sz="3600" b="1" dirty="0">
                <a:latin typeface="Times New Roman"/>
                <a:ea typeface="Liberation Mono"/>
                <a:cs typeface="Times New Roman"/>
              </a:rPr>
              <a:t>, </a:t>
            </a:r>
            <a:r>
              <a:rPr lang="en-US" sz="3600" b="1" dirty="0" err="1">
                <a:latin typeface="Times New Roman"/>
                <a:ea typeface="Liberation Mono"/>
                <a:cs typeface="Times New Roman"/>
              </a:rPr>
              <a:t>hoàn</a:t>
            </a:r>
            <a:r>
              <a:rPr lang="en-US" sz="3600" b="1" dirty="0">
                <a:latin typeface="Times New Roman"/>
                <a:ea typeface="Liberation Mono"/>
                <a:cs typeface="Times New Roman"/>
              </a:rPr>
              <a:t> </a:t>
            </a:r>
            <a:r>
              <a:rPr lang="en-US" sz="3600" b="1" dirty="0" err="1">
                <a:latin typeface="Times New Roman"/>
                <a:ea typeface="Liberation Mono"/>
                <a:cs typeface="Times New Roman"/>
              </a:rPr>
              <a:t>thiện</a:t>
            </a:r>
            <a:r>
              <a:rPr lang="en-US" sz="3600" dirty="0">
                <a:latin typeface="Times New Roman"/>
                <a:ea typeface="Liberation Mono"/>
                <a:cs typeface="Times New Roman"/>
              </a:rPr>
              <a:t> </a:t>
            </a:r>
            <a:r>
              <a:rPr lang="en-US" sz="3600" dirty="0" err="1">
                <a:latin typeface="Times New Roman"/>
                <a:ea typeface="Liberation Mono"/>
                <a:cs typeface="Times New Roman"/>
              </a:rPr>
              <a:t>báo</a:t>
            </a:r>
            <a:r>
              <a:rPr lang="en-US" sz="3600" dirty="0">
                <a:latin typeface="Times New Roman"/>
                <a:ea typeface="Liberation Mono"/>
                <a:cs typeface="Times New Roman"/>
              </a:rPr>
              <a:t> </a:t>
            </a:r>
            <a:r>
              <a:rPr lang="en-US" sz="3600" dirty="0" err="1">
                <a:latin typeface="Times New Roman"/>
                <a:ea typeface="Liberation Mono"/>
                <a:cs typeface="Times New Roman"/>
              </a:rPr>
              <a:t>cáo</a:t>
            </a:r>
            <a:r>
              <a:rPr lang="en-US" sz="3600" dirty="0">
                <a:latin typeface="Times New Roman"/>
                <a:ea typeface="Liberation Mono"/>
                <a:cs typeface="Times New Roman"/>
              </a:rPr>
              <a:t> </a:t>
            </a:r>
            <a:r>
              <a:rPr lang="en-US" sz="3600" dirty="0" err="1">
                <a:latin typeface="Times New Roman"/>
                <a:ea typeface="Liberation Mono"/>
                <a:cs typeface="Times New Roman"/>
              </a:rPr>
              <a:t>cần</a:t>
            </a:r>
            <a:r>
              <a:rPr lang="en-US" sz="3600" dirty="0">
                <a:latin typeface="Times New Roman"/>
                <a:ea typeface="Liberation Mono"/>
                <a:cs typeface="Times New Roman"/>
              </a:rPr>
              <a:t> </a:t>
            </a:r>
            <a:r>
              <a:rPr lang="en-US" sz="3600" dirty="0" err="1">
                <a:latin typeface="Times New Roman"/>
                <a:ea typeface="Liberation Mono"/>
                <a:cs typeface="Times New Roman"/>
              </a:rPr>
              <a:t>tuân</a:t>
            </a:r>
            <a:r>
              <a:rPr lang="en-US" sz="3600" dirty="0">
                <a:latin typeface="Times New Roman"/>
                <a:ea typeface="Liberation Mono"/>
                <a:cs typeface="Times New Roman"/>
              </a:rPr>
              <a:t> </a:t>
            </a:r>
            <a:r>
              <a:rPr lang="en-US" sz="3600" dirty="0" err="1">
                <a:latin typeface="Times New Roman"/>
                <a:ea typeface="Liberation Mono"/>
                <a:cs typeface="Times New Roman"/>
              </a:rPr>
              <a:t>thủ</a:t>
            </a:r>
            <a:r>
              <a:rPr lang="en-US" sz="3600" dirty="0">
                <a:latin typeface="Times New Roman"/>
                <a:ea typeface="Liberation Mono"/>
                <a:cs typeface="Times New Roman"/>
              </a:rPr>
              <a:t> </a:t>
            </a:r>
            <a:r>
              <a:rPr lang="en-US" sz="3600" dirty="0" err="1">
                <a:latin typeface="Times New Roman"/>
                <a:ea typeface="Liberation Mono"/>
                <a:cs typeface="Times New Roman"/>
              </a:rPr>
              <a:t>các</a:t>
            </a:r>
            <a:r>
              <a:rPr lang="en-US" sz="3600" dirty="0">
                <a:latin typeface="Times New Roman"/>
                <a:ea typeface="Liberation Mono"/>
                <a:cs typeface="Times New Roman"/>
              </a:rPr>
              <a:t> </a:t>
            </a:r>
            <a:r>
              <a:rPr lang="en-US" sz="3600" dirty="0" err="1">
                <a:latin typeface="Times New Roman"/>
                <a:ea typeface="Liberation Mono"/>
                <a:cs typeface="Times New Roman"/>
              </a:rPr>
              <a:t>tiêu</a:t>
            </a:r>
            <a:r>
              <a:rPr lang="en-US" sz="3600" dirty="0">
                <a:latin typeface="Times New Roman"/>
                <a:ea typeface="Liberation Mono"/>
                <a:cs typeface="Times New Roman"/>
              </a:rPr>
              <a:t> </a:t>
            </a:r>
            <a:r>
              <a:rPr lang="en-US" sz="3600" dirty="0" err="1">
                <a:latin typeface="Times New Roman"/>
                <a:ea typeface="Liberation Mono"/>
                <a:cs typeface="Times New Roman"/>
              </a:rPr>
              <a:t>chí</a:t>
            </a:r>
            <a:r>
              <a:rPr lang="en-US" sz="3600" dirty="0">
                <a:latin typeface="Times New Roman"/>
                <a:ea typeface="Liberation Mono"/>
                <a:cs typeface="Times New Roman"/>
              </a:rPr>
              <a:t>, </a:t>
            </a:r>
            <a:r>
              <a:rPr lang="en-US" sz="3600" dirty="0" err="1">
                <a:latin typeface="Times New Roman"/>
                <a:ea typeface="Liberation Mono"/>
                <a:cs typeface="Times New Roman"/>
              </a:rPr>
              <a:t>yêu</a:t>
            </a:r>
            <a:r>
              <a:rPr lang="en-US" sz="3600" dirty="0">
                <a:latin typeface="Times New Roman"/>
                <a:ea typeface="Liberation Mono"/>
                <a:cs typeface="Times New Roman"/>
              </a:rPr>
              <a:t> </a:t>
            </a:r>
            <a:r>
              <a:rPr lang="en-US" sz="3600" dirty="0" err="1">
                <a:latin typeface="Times New Roman"/>
                <a:ea typeface="Liberation Mono"/>
                <a:cs typeface="Times New Roman"/>
              </a:rPr>
              <a:t>cầu</a:t>
            </a:r>
            <a:r>
              <a:rPr lang="en-US" sz="3600" dirty="0">
                <a:latin typeface="Times New Roman"/>
                <a:ea typeface="Liberation Mono"/>
                <a:cs typeface="Times New Roman"/>
              </a:rPr>
              <a:t> </a:t>
            </a:r>
            <a:r>
              <a:rPr lang="en-US" sz="3600" dirty="0" err="1">
                <a:latin typeface="Times New Roman"/>
                <a:ea typeface="Liberation Mono"/>
                <a:cs typeface="Times New Roman"/>
              </a:rPr>
              <a:t>như</a:t>
            </a:r>
            <a:r>
              <a:rPr lang="en-US" sz="3600" dirty="0">
                <a:latin typeface="Times New Roman"/>
                <a:ea typeface="Liberation Mono"/>
                <a:cs typeface="Times New Roman"/>
              </a:rPr>
              <a:t> </a:t>
            </a:r>
            <a:r>
              <a:rPr lang="en-US" sz="3600" dirty="0" err="1">
                <a:latin typeface="Times New Roman"/>
                <a:ea typeface="Liberation Mono"/>
                <a:cs typeface="Times New Roman"/>
              </a:rPr>
              <a:t>thế</a:t>
            </a:r>
            <a:r>
              <a:rPr lang="en-US" sz="3600" dirty="0">
                <a:latin typeface="Times New Roman"/>
                <a:ea typeface="Liberation Mono"/>
                <a:cs typeface="Times New Roman"/>
              </a:rPr>
              <a:t> </a:t>
            </a:r>
            <a:r>
              <a:rPr lang="en-US" sz="3600" dirty="0" err="1">
                <a:latin typeface="Times New Roman"/>
                <a:ea typeface="Liberation Mono"/>
                <a:cs typeface="Times New Roman"/>
              </a:rPr>
              <a:t>nào</a:t>
            </a:r>
            <a:r>
              <a:rPr lang="en-US" sz="3600" dirty="0">
                <a:latin typeface="Times New Roman"/>
                <a:ea typeface="Liberation Mono"/>
                <a:cs typeface="Times New Roman"/>
              </a:rPr>
              <a:t>?</a:t>
            </a:r>
            <a:endParaRPr lang="vi-VN" sz="3600" dirty="0">
              <a:latin typeface="Calibri"/>
              <a:ea typeface="Calibri"/>
              <a:cs typeface="Times New Roman"/>
            </a:endParaRPr>
          </a:p>
          <a:p>
            <a:pPr algn="just">
              <a:lnSpc>
                <a:spcPct val="107000"/>
              </a:lnSpc>
              <a:spcAft>
                <a:spcPts val="1200"/>
              </a:spcAft>
            </a:pPr>
            <a:endParaRPr lang="en-US" sz="3600" dirty="0">
              <a:solidFill>
                <a:srgbClr val="000000"/>
              </a:solidFill>
              <a:latin typeface="Times New Roman"/>
              <a:ea typeface="Liberation Mono"/>
            </a:endParaRPr>
          </a:p>
        </p:txBody>
      </p:sp>
      <p:sp>
        <p:nvSpPr>
          <p:cNvPr id="3" name="TextBox 2"/>
          <p:cNvSpPr txBox="1"/>
          <p:nvPr/>
        </p:nvSpPr>
        <p:spPr>
          <a:xfrm>
            <a:off x="8048767" y="3685193"/>
            <a:ext cx="7953233" cy="618630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600" dirty="0">
                <a:latin typeface="Times New Roman"/>
                <a:ea typeface="Liberation Mono"/>
                <a:cs typeface="Times New Roman"/>
              </a:rPr>
              <a:t>* Ở </a:t>
            </a:r>
            <a:r>
              <a:rPr lang="en-US" sz="3600" dirty="0" err="1">
                <a:latin typeface="Times New Roman"/>
                <a:ea typeface="Liberation Mono"/>
                <a:cs typeface="Times New Roman"/>
              </a:rPr>
              <a:t>bước</a:t>
            </a:r>
            <a:r>
              <a:rPr lang="en-US" sz="3600" dirty="0">
                <a:latin typeface="Times New Roman"/>
                <a:ea typeface="Liberation Mono"/>
                <a:cs typeface="Times New Roman"/>
              </a:rPr>
              <a:t> </a:t>
            </a:r>
            <a:r>
              <a:rPr lang="en-US" sz="3600" b="1" dirty="0" err="1">
                <a:latin typeface="Times New Roman"/>
                <a:ea typeface="Liberation Mono"/>
                <a:cs typeface="Times New Roman"/>
              </a:rPr>
              <a:t>Chỉnh</a:t>
            </a:r>
            <a:r>
              <a:rPr lang="en-US" sz="3600" b="1" dirty="0">
                <a:latin typeface="Times New Roman"/>
                <a:ea typeface="Liberation Mono"/>
                <a:cs typeface="Times New Roman"/>
              </a:rPr>
              <a:t> </a:t>
            </a:r>
            <a:r>
              <a:rPr lang="en-US" sz="3600" b="1" dirty="0" err="1">
                <a:latin typeface="Times New Roman"/>
                <a:ea typeface="Liberation Mono"/>
                <a:cs typeface="Times New Roman"/>
              </a:rPr>
              <a:t>sửa</a:t>
            </a:r>
            <a:r>
              <a:rPr lang="en-US" sz="3600" b="1" dirty="0">
                <a:latin typeface="Times New Roman"/>
                <a:ea typeface="Liberation Mono"/>
                <a:cs typeface="Times New Roman"/>
              </a:rPr>
              <a:t>, </a:t>
            </a:r>
            <a:r>
              <a:rPr lang="en-US" sz="3600" b="1" dirty="0" err="1">
                <a:latin typeface="Times New Roman"/>
                <a:ea typeface="Liberation Mono"/>
                <a:cs typeface="Times New Roman"/>
              </a:rPr>
              <a:t>hoàn</a:t>
            </a:r>
            <a:r>
              <a:rPr lang="en-US" sz="3600" b="1" dirty="0">
                <a:latin typeface="Times New Roman"/>
                <a:ea typeface="Liberation Mono"/>
                <a:cs typeface="Times New Roman"/>
              </a:rPr>
              <a:t> </a:t>
            </a:r>
            <a:r>
              <a:rPr lang="en-US" sz="3600" b="1" dirty="0" err="1">
                <a:latin typeface="Times New Roman"/>
                <a:ea typeface="Liberation Mono"/>
                <a:cs typeface="Times New Roman"/>
              </a:rPr>
              <a:t>thiện</a:t>
            </a:r>
            <a:r>
              <a:rPr lang="en-US" sz="3600" b="1" dirty="0">
                <a:latin typeface="Times New Roman"/>
                <a:ea typeface="Liberation Mono"/>
                <a:cs typeface="Times New Roman"/>
              </a:rPr>
              <a:t> </a:t>
            </a:r>
            <a:r>
              <a:rPr lang="en-US" sz="3600" dirty="0" err="1">
                <a:latin typeface="Times New Roman"/>
                <a:ea typeface="Liberation Mono"/>
                <a:cs typeface="Times New Roman"/>
              </a:rPr>
              <a:t>cần</a:t>
            </a:r>
            <a:r>
              <a:rPr lang="en-US" sz="3600" dirty="0">
                <a:latin typeface="Times New Roman"/>
                <a:ea typeface="Liberation Mono"/>
                <a:cs typeface="Times New Roman"/>
              </a:rPr>
              <a:t> </a:t>
            </a:r>
            <a:r>
              <a:rPr lang="en-US" sz="3600" dirty="0" err="1">
                <a:latin typeface="Times New Roman"/>
                <a:ea typeface="Liberation Mono"/>
                <a:cs typeface="Times New Roman"/>
              </a:rPr>
              <a:t>lưu</a:t>
            </a:r>
            <a:r>
              <a:rPr lang="en-US" sz="3600" dirty="0">
                <a:latin typeface="Times New Roman"/>
                <a:ea typeface="Liberation Mono"/>
                <a:cs typeface="Times New Roman"/>
              </a:rPr>
              <a:t> ý:</a:t>
            </a:r>
            <a:endParaRPr lang="vi-VN" sz="3600" dirty="0">
              <a:latin typeface="Calibri"/>
              <a:ea typeface="Calibri"/>
              <a:cs typeface="Times New Roman"/>
            </a:endParaRPr>
          </a:p>
          <a:p>
            <a:pPr algn="just"/>
            <a:r>
              <a:rPr lang="en-US" sz="3600" dirty="0">
                <a:latin typeface="Times New Roman"/>
                <a:ea typeface="Liberation Mono"/>
                <a:cs typeface="Times New Roman"/>
              </a:rPr>
              <a:t>- </a:t>
            </a:r>
            <a:r>
              <a:rPr lang="en-US" sz="3600" dirty="0" err="1">
                <a:latin typeface="Times New Roman"/>
                <a:ea typeface="Liberation Mono"/>
                <a:cs typeface="Times New Roman"/>
              </a:rPr>
              <a:t>Đối</a:t>
            </a:r>
            <a:r>
              <a:rPr lang="en-US" sz="3600" dirty="0">
                <a:latin typeface="Times New Roman"/>
                <a:ea typeface="Liberation Mono"/>
                <a:cs typeface="Times New Roman"/>
              </a:rPr>
              <a:t> </a:t>
            </a:r>
            <a:r>
              <a:rPr lang="en-US" sz="3600" dirty="0" err="1">
                <a:latin typeface="Times New Roman"/>
                <a:ea typeface="Liberation Mono"/>
                <a:cs typeface="Times New Roman"/>
              </a:rPr>
              <a:t>chiếu</a:t>
            </a:r>
            <a:r>
              <a:rPr lang="en-US" sz="3600" dirty="0">
                <a:latin typeface="Times New Roman"/>
                <a:ea typeface="Liberation Mono"/>
                <a:cs typeface="Times New Roman"/>
              </a:rPr>
              <a:t> </a:t>
            </a:r>
            <a:r>
              <a:rPr lang="en-US" sz="3600" dirty="0" err="1">
                <a:latin typeface="Times New Roman"/>
                <a:ea typeface="Liberation Mono"/>
                <a:cs typeface="Times New Roman"/>
              </a:rPr>
              <a:t>với</a:t>
            </a:r>
            <a:r>
              <a:rPr lang="en-US" sz="3600" dirty="0">
                <a:latin typeface="Times New Roman"/>
                <a:ea typeface="Liberation Mono"/>
                <a:cs typeface="Times New Roman"/>
              </a:rPr>
              <a:t> </a:t>
            </a:r>
            <a:r>
              <a:rPr lang="en-US" sz="3600" dirty="0" err="1">
                <a:latin typeface="Times New Roman"/>
                <a:ea typeface="Liberation Mono"/>
                <a:cs typeface="Times New Roman"/>
              </a:rPr>
              <a:t>đề</a:t>
            </a:r>
            <a:r>
              <a:rPr lang="en-US" sz="3600" dirty="0">
                <a:latin typeface="Times New Roman"/>
                <a:ea typeface="Liberation Mono"/>
                <a:cs typeface="Times New Roman"/>
              </a:rPr>
              <a:t> </a:t>
            </a:r>
            <a:r>
              <a:rPr lang="en-US" sz="3600" dirty="0" err="1">
                <a:latin typeface="Times New Roman"/>
                <a:ea typeface="Liberation Mono"/>
                <a:cs typeface="Times New Roman"/>
              </a:rPr>
              <a:t>cương</a:t>
            </a:r>
            <a:r>
              <a:rPr lang="en-US" sz="3600" dirty="0">
                <a:latin typeface="Times New Roman"/>
                <a:ea typeface="Liberation Mono"/>
                <a:cs typeface="Times New Roman"/>
              </a:rPr>
              <a:t> </a:t>
            </a:r>
            <a:r>
              <a:rPr lang="en-US" sz="3600" dirty="0" err="1">
                <a:latin typeface="Times New Roman"/>
                <a:ea typeface="Liberation Mono"/>
                <a:cs typeface="Times New Roman"/>
              </a:rPr>
              <a:t>đã</a:t>
            </a:r>
            <a:r>
              <a:rPr lang="en-US" sz="3600" dirty="0">
                <a:latin typeface="Times New Roman"/>
                <a:ea typeface="Liberation Mono"/>
                <a:cs typeface="Times New Roman"/>
              </a:rPr>
              <a:t> </a:t>
            </a:r>
            <a:r>
              <a:rPr lang="en-US" sz="3600" dirty="0" err="1">
                <a:latin typeface="Times New Roman"/>
                <a:ea typeface="Liberation Mono"/>
                <a:cs typeface="Times New Roman"/>
              </a:rPr>
              <a:t>xây</a:t>
            </a:r>
            <a:r>
              <a:rPr lang="en-US" sz="3600" dirty="0">
                <a:latin typeface="Times New Roman"/>
                <a:ea typeface="Liberation Mono"/>
                <a:cs typeface="Times New Roman"/>
              </a:rPr>
              <a:t> </a:t>
            </a:r>
            <a:r>
              <a:rPr lang="en-US" sz="3600" dirty="0" err="1">
                <a:latin typeface="Times New Roman"/>
                <a:ea typeface="Liberation Mono"/>
                <a:cs typeface="Times New Roman"/>
              </a:rPr>
              <a:t>dựng</a:t>
            </a:r>
            <a:r>
              <a:rPr lang="en-US" sz="3600" dirty="0">
                <a:latin typeface="Times New Roman"/>
                <a:ea typeface="Liberation Mono"/>
                <a:cs typeface="Times New Roman"/>
              </a:rPr>
              <a:t>, </a:t>
            </a:r>
            <a:r>
              <a:rPr lang="en-US" sz="3600" dirty="0" err="1">
                <a:latin typeface="Times New Roman"/>
                <a:ea typeface="Liberation Mono"/>
                <a:cs typeface="Times New Roman"/>
              </a:rPr>
              <a:t>tự</a:t>
            </a:r>
            <a:r>
              <a:rPr lang="en-US" sz="3600" dirty="0">
                <a:latin typeface="Times New Roman"/>
                <a:ea typeface="Liberation Mono"/>
                <a:cs typeface="Times New Roman"/>
              </a:rPr>
              <a:t> </a:t>
            </a:r>
            <a:r>
              <a:rPr lang="en-US" sz="3600" dirty="0" err="1">
                <a:latin typeface="Times New Roman"/>
                <a:ea typeface="Liberation Mono"/>
                <a:cs typeface="Times New Roman"/>
              </a:rPr>
              <a:t>rà</a:t>
            </a:r>
            <a:r>
              <a:rPr lang="en-US" sz="3600" dirty="0">
                <a:latin typeface="Times New Roman"/>
                <a:ea typeface="Liberation Mono"/>
                <a:cs typeface="Times New Roman"/>
              </a:rPr>
              <a:t> </a:t>
            </a:r>
            <a:r>
              <a:rPr lang="en-US" sz="3600" dirty="0" err="1">
                <a:latin typeface="Times New Roman"/>
                <a:ea typeface="Liberation Mono"/>
                <a:cs typeface="Times New Roman"/>
              </a:rPr>
              <a:t>soát</a:t>
            </a:r>
            <a:r>
              <a:rPr lang="en-US" sz="3600" dirty="0">
                <a:latin typeface="Times New Roman"/>
                <a:ea typeface="Liberation Mono"/>
                <a:cs typeface="Times New Roman"/>
              </a:rPr>
              <a:t> </a:t>
            </a:r>
            <a:r>
              <a:rPr lang="en-US" sz="3600" dirty="0" err="1">
                <a:latin typeface="Times New Roman"/>
                <a:ea typeface="Liberation Mono"/>
                <a:cs typeface="Times New Roman"/>
              </a:rPr>
              <a:t>bài</a:t>
            </a:r>
            <a:r>
              <a:rPr lang="en-US" sz="3600" dirty="0">
                <a:latin typeface="Times New Roman"/>
                <a:ea typeface="Liberation Mono"/>
                <a:cs typeface="Times New Roman"/>
              </a:rPr>
              <a:t> </a:t>
            </a:r>
            <a:r>
              <a:rPr lang="en-US" sz="3600" dirty="0" err="1">
                <a:latin typeface="Times New Roman"/>
                <a:ea typeface="Liberation Mono"/>
                <a:cs typeface="Times New Roman"/>
              </a:rPr>
              <a:t>viết</a:t>
            </a:r>
            <a:r>
              <a:rPr lang="en-US" sz="3600" dirty="0">
                <a:latin typeface="Times New Roman"/>
                <a:ea typeface="Liberation Mono"/>
                <a:cs typeface="Times New Roman"/>
              </a:rPr>
              <a:t> </a:t>
            </a:r>
            <a:r>
              <a:rPr lang="en-US" sz="3600" dirty="0" err="1">
                <a:latin typeface="Times New Roman"/>
                <a:ea typeface="Liberation Mono"/>
                <a:cs typeface="Times New Roman"/>
              </a:rPr>
              <a:t>theo</a:t>
            </a:r>
            <a:r>
              <a:rPr lang="en-US" sz="3600" dirty="0">
                <a:latin typeface="Times New Roman"/>
                <a:ea typeface="Liberation Mono"/>
                <a:cs typeface="Times New Roman"/>
              </a:rPr>
              <a:t> </a:t>
            </a:r>
            <a:r>
              <a:rPr lang="en-US" sz="3600" dirty="0" err="1">
                <a:latin typeface="Times New Roman"/>
                <a:ea typeface="Liberation Mono"/>
                <a:cs typeface="Times New Roman"/>
              </a:rPr>
              <a:t>các</a:t>
            </a:r>
            <a:r>
              <a:rPr lang="en-US" sz="3600" dirty="0">
                <a:latin typeface="Times New Roman"/>
                <a:ea typeface="Liberation Mono"/>
                <a:cs typeface="Times New Roman"/>
              </a:rPr>
              <a:t> </a:t>
            </a:r>
            <a:r>
              <a:rPr lang="en-US" sz="3600" dirty="0" err="1">
                <a:latin typeface="Times New Roman"/>
                <a:ea typeface="Liberation Mono"/>
                <a:cs typeface="Times New Roman"/>
              </a:rPr>
              <a:t>tiêu</a:t>
            </a:r>
            <a:r>
              <a:rPr lang="en-US" sz="3600" dirty="0">
                <a:latin typeface="Times New Roman"/>
                <a:ea typeface="Liberation Mono"/>
                <a:cs typeface="Times New Roman"/>
              </a:rPr>
              <a:t> </a:t>
            </a:r>
            <a:r>
              <a:rPr lang="en-US" sz="3600" dirty="0" err="1">
                <a:latin typeface="Times New Roman"/>
                <a:ea typeface="Liberation Mono"/>
                <a:cs typeface="Times New Roman"/>
              </a:rPr>
              <a:t>chí</a:t>
            </a:r>
            <a:r>
              <a:rPr lang="en-US" sz="3600" dirty="0">
                <a:latin typeface="Times New Roman"/>
                <a:ea typeface="Liberation Mono"/>
                <a:cs typeface="Times New Roman"/>
              </a:rPr>
              <a:t> </a:t>
            </a:r>
            <a:r>
              <a:rPr lang="en-US" sz="3600" dirty="0" err="1">
                <a:latin typeface="Times New Roman"/>
                <a:ea typeface="Liberation Mono"/>
                <a:cs typeface="Times New Roman"/>
              </a:rPr>
              <a:t>sau</a:t>
            </a:r>
            <a:r>
              <a:rPr lang="en-US" sz="3600" dirty="0">
                <a:latin typeface="Times New Roman"/>
                <a:ea typeface="Liberation Mono"/>
                <a:cs typeface="Times New Roman"/>
              </a:rPr>
              <a:t>:</a:t>
            </a:r>
            <a:endParaRPr lang="vi-VN" sz="3600" dirty="0">
              <a:latin typeface="Calibri"/>
              <a:ea typeface="Calibri"/>
              <a:cs typeface="Times New Roman"/>
            </a:endParaRPr>
          </a:p>
          <a:p>
            <a:pPr algn="just"/>
            <a:r>
              <a:rPr lang="en-US" sz="3600" dirty="0">
                <a:latin typeface="Times New Roman"/>
                <a:ea typeface="Liberation Mono"/>
                <a:cs typeface="Times New Roman"/>
              </a:rPr>
              <a:t>- </a:t>
            </a:r>
            <a:r>
              <a:rPr lang="en-US" sz="3600" dirty="0" err="1">
                <a:latin typeface="Times New Roman"/>
                <a:ea typeface="Liberation Mono"/>
                <a:cs typeface="Times New Roman"/>
              </a:rPr>
              <a:t>Đảm</a:t>
            </a:r>
            <a:r>
              <a:rPr lang="en-US" sz="3600" dirty="0">
                <a:latin typeface="Times New Roman"/>
                <a:ea typeface="Liberation Mono"/>
                <a:cs typeface="Times New Roman"/>
              </a:rPr>
              <a:t> </a:t>
            </a:r>
            <a:r>
              <a:rPr lang="en-US" sz="3600" dirty="0" err="1">
                <a:latin typeface="Times New Roman"/>
                <a:ea typeface="Liberation Mono"/>
                <a:cs typeface="Times New Roman"/>
              </a:rPr>
              <a:t>bảo</a:t>
            </a:r>
            <a:r>
              <a:rPr lang="en-US" sz="3600" dirty="0">
                <a:latin typeface="Times New Roman"/>
                <a:ea typeface="Liberation Mono"/>
                <a:cs typeface="Times New Roman"/>
              </a:rPr>
              <a:t> </a:t>
            </a:r>
            <a:r>
              <a:rPr lang="en-US" sz="3600" dirty="0" err="1">
                <a:latin typeface="Times New Roman"/>
                <a:ea typeface="Liberation Mono"/>
                <a:cs typeface="Times New Roman"/>
              </a:rPr>
              <a:t>trình</a:t>
            </a:r>
            <a:r>
              <a:rPr lang="en-US" sz="3600" dirty="0">
                <a:latin typeface="Times New Roman"/>
                <a:ea typeface="Liberation Mono"/>
                <a:cs typeface="Times New Roman"/>
              </a:rPr>
              <a:t> </a:t>
            </a:r>
            <a:r>
              <a:rPr lang="en-US" sz="3600" dirty="0" err="1">
                <a:latin typeface="Times New Roman"/>
                <a:ea typeface="Liberation Mono"/>
                <a:cs typeface="Times New Roman"/>
              </a:rPr>
              <a:t>bày</a:t>
            </a:r>
            <a:r>
              <a:rPr lang="en-US" sz="3600" dirty="0">
                <a:latin typeface="Times New Roman"/>
                <a:ea typeface="Liberation Mono"/>
                <a:cs typeface="Times New Roman"/>
              </a:rPr>
              <a:t> </a:t>
            </a:r>
            <a:r>
              <a:rPr lang="en-US" sz="3600" dirty="0" err="1">
                <a:latin typeface="Times New Roman"/>
                <a:ea typeface="Liberation Mono"/>
                <a:cs typeface="Times New Roman"/>
              </a:rPr>
              <a:t>rõ</a:t>
            </a:r>
            <a:r>
              <a:rPr lang="en-US" sz="3600" dirty="0">
                <a:latin typeface="Times New Roman"/>
                <a:ea typeface="Liberation Mono"/>
                <a:cs typeface="Times New Roman"/>
              </a:rPr>
              <a:t> </a:t>
            </a:r>
            <a:r>
              <a:rPr lang="en-US" sz="3600" dirty="0" err="1">
                <a:latin typeface="Times New Roman"/>
                <a:ea typeface="Liberation Mono"/>
                <a:cs typeface="Times New Roman"/>
              </a:rPr>
              <a:t>ràng</a:t>
            </a:r>
            <a:r>
              <a:rPr lang="en-US" sz="3600" dirty="0">
                <a:latin typeface="Times New Roman"/>
                <a:ea typeface="Liberation Mono"/>
                <a:cs typeface="Times New Roman"/>
              </a:rPr>
              <a:t> </a:t>
            </a:r>
            <a:r>
              <a:rPr lang="en-US" sz="3600" dirty="0" err="1">
                <a:latin typeface="Times New Roman"/>
                <a:ea typeface="Liberation Mono"/>
                <a:cs typeface="Times New Roman"/>
              </a:rPr>
              <a:t>những</a:t>
            </a:r>
            <a:r>
              <a:rPr lang="en-US" sz="3600" dirty="0">
                <a:latin typeface="Times New Roman"/>
                <a:ea typeface="Liberation Mono"/>
                <a:cs typeface="Times New Roman"/>
              </a:rPr>
              <a:t> ý </a:t>
            </a:r>
            <a:r>
              <a:rPr lang="en-US" sz="3600" dirty="0" err="1">
                <a:latin typeface="Times New Roman"/>
                <a:ea typeface="Liberation Mono"/>
                <a:cs typeface="Times New Roman"/>
              </a:rPr>
              <a:t>kiến</a:t>
            </a:r>
            <a:r>
              <a:rPr lang="en-US" sz="3600" dirty="0">
                <a:latin typeface="Times New Roman"/>
                <a:ea typeface="Liberation Mono"/>
                <a:cs typeface="Times New Roman"/>
              </a:rPr>
              <a:t>, </a:t>
            </a:r>
            <a:r>
              <a:rPr lang="en-US" sz="3600" dirty="0" err="1">
                <a:latin typeface="Times New Roman"/>
                <a:ea typeface="Liberation Mono"/>
                <a:cs typeface="Times New Roman"/>
              </a:rPr>
              <a:t>phát</a:t>
            </a:r>
            <a:r>
              <a:rPr lang="en-US" sz="3600" dirty="0">
                <a:latin typeface="Times New Roman"/>
                <a:ea typeface="Liberation Mono"/>
                <a:cs typeface="Times New Roman"/>
              </a:rPr>
              <a:t> </a:t>
            </a:r>
            <a:r>
              <a:rPr lang="en-US" sz="3600" dirty="0" err="1">
                <a:latin typeface="Times New Roman"/>
                <a:ea typeface="Liberation Mono"/>
                <a:cs typeface="Times New Roman"/>
              </a:rPr>
              <a:t>hiện</a:t>
            </a:r>
            <a:r>
              <a:rPr lang="en-US" sz="3600" dirty="0">
                <a:latin typeface="Times New Roman"/>
                <a:ea typeface="Liberation Mono"/>
                <a:cs typeface="Times New Roman"/>
              </a:rPr>
              <a:t> </a:t>
            </a:r>
            <a:r>
              <a:rPr lang="en-US" sz="3600" dirty="0" err="1">
                <a:latin typeface="Times New Roman"/>
                <a:ea typeface="Liberation Mono"/>
                <a:cs typeface="Times New Roman"/>
              </a:rPr>
              <a:t>về</a:t>
            </a:r>
            <a:r>
              <a:rPr lang="en-US" sz="3600" dirty="0">
                <a:latin typeface="Times New Roman"/>
                <a:ea typeface="Liberation Mono"/>
                <a:cs typeface="Times New Roman"/>
              </a:rPr>
              <a:t> </a:t>
            </a:r>
            <a:r>
              <a:rPr lang="en-US" sz="3600" dirty="0" err="1">
                <a:latin typeface="Times New Roman"/>
                <a:ea typeface="Liberation Mono"/>
                <a:cs typeface="Times New Roman"/>
              </a:rPr>
              <a:t>loại</a:t>
            </a:r>
            <a:r>
              <a:rPr lang="en-US" sz="3600" dirty="0">
                <a:latin typeface="Times New Roman"/>
                <a:ea typeface="Liberation Mono"/>
                <a:cs typeface="Times New Roman"/>
              </a:rPr>
              <a:t> </a:t>
            </a:r>
            <a:r>
              <a:rPr lang="en-US" sz="3600" dirty="0" err="1">
                <a:latin typeface="Times New Roman"/>
                <a:ea typeface="Liberation Mono"/>
                <a:cs typeface="Times New Roman"/>
              </a:rPr>
              <a:t>hình</a:t>
            </a:r>
            <a:r>
              <a:rPr lang="en-US" sz="3600" dirty="0">
                <a:latin typeface="Times New Roman"/>
                <a:ea typeface="Liberation Mono"/>
                <a:cs typeface="Times New Roman"/>
              </a:rPr>
              <a:t> </a:t>
            </a:r>
            <a:r>
              <a:rPr lang="en-US" sz="3600" dirty="0" err="1">
                <a:latin typeface="Times New Roman"/>
                <a:ea typeface="Liberation Mono"/>
                <a:cs typeface="Times New Roman"/>
              </a:rPr>
              <a:t>tượng</a:t>
            </a:r>
            <a:r>
              <a:rPr lang="en-US" sz="3600" dirty="0">
                <a:latin typeface="Times New Roman"/>
                <a:ea typeface="Liberation Mono"/>
                <a:cs typeface="Times New Roman"/>
              </a:rPr>
              <a:t> </a:t>
            </a:r>
            <a:r>
              <a:rPr lang="en-US" sz="3600" dirty="0" err="1">
                <a:latin typeface="Times New Roman"/>
                <a:ea typeface="Liberation Mono"/>
                <a:cs typeface="Times New Roman"/>
              </a:rPr>
              <a:t>trong</a:t>
            </a:r>
            <a:r>
              <a:rPr lang="en-US" sz="3600" dirty="0">
                <a:latin typeface="Times New Roman"/>
                <a:ea typeface="Liberation Mono"/>
                <a:cs typeface="Times New Roman"/>
              </a:rPr>
              <a:t> </a:t>
            </a:r>
            <a:r>
              <a:rPr lang="en-US" sz="3600" dirty="0" err="1">
                <a:latin typeface="Times New Roman"/>
                <a:ea typeface="Liberation Mono"/>
                <a:cs typeface="Times New Roman"/>
              </a:rPr>
              <a:t>truyện</a:t>
            </a:r>
            <a:r>
              <a:rPr lang="en-US" sz="3600" dirty="0">
                <a:latin typeface="Times New Roman"/>
                <a:ea typeface="Liberation Mono"/>
                <a:cs typeface="Times New Roman"/>
              </a:rPr>
              <a:t> </a:t>
            </a:r>
            <a:r>
              <a:rPr lang="en-US" sz="3600" dirty="0" err="1">
                <a:latin typeface="Times New Roman"/>
                <a:ea typeface="Liberation Mono"/>
                <a:cs typeface="Times New Roman"/>
              </a:rPr>
              <a:t>cổ</a:t>
            </a:r>
            <a:r>
              <a:rPr lang="en-US" sz="3600" dirty="0">
                <a:latin typeface="Times New Roman"/>
                <a:ea typeface="Liberation Mono"/>
                <a:cs typeface="Times New Roman"/>
              </a:rPr>
              <a:t> </a:t>
            </a:r>
            <a:r>
              <a:rPr lang="en-US" sz="3600" dirty="0" err="1">
                <a:latin typeface="Times New Roman"/>
                <a:ea typeface="Liberation Mono"/>
                <a:cs typeface="Times New Roman"/>
              </a:rPr>
              <a:t>dân</a:t>
            </a:r>
            <a:r>
              <a:rPr lang="en-US" sz="3600" dirty="0">
                <a:latin typeface="Times New Roman"/>
                <a:ea typeface="Liberation Mono"/>
                <a:cs typeface="Times New Roman"/>
              </a:rPr>
              <a:t> </a:t>
            </a:r>
            <a:r>
              <a:rPr lang="en-US" sz="3600" dirty="0" err="1">
                <a:latin typeface="Times New Roman"/>
                <a:ea typeface="Liberation Mono"/>
                <a:cs typeface="Times New Roman"/>
              </a:rPr>
              <a:t>gian</a:t>
            </a:r>
            <a:r>
              <a:rPr lang="en-US" sz="3600" dirty="0">
                <a:latin typeface="Times New Roman"/>
                <a:ea typeface="Liberation Mono"/>
                <a:cs typeface="Times New Roman"/>
              </a:rPr>
              <a:t> </a:t>
            </a:r>
            <a:r>
              <a:rPr lang="en-US" sz="3600" dirty="0" err="1">
                <a:latin typeface="Times New Roman"/>
                <a:ea typeface="Liberation Mono"/>
                <a:cs typeface="Times New Roman"/>
              </a:rPr>
              <a:t>đã</a:t>
            </a:r>
            <a:r>
              <a:rPr lang="en-US" sz="3600" dirty="0">
                <a:latin typeface="Times New Roman"/>
                <a:ea typeface="Liberation Mono"/>
                <a:cs typeface="Times New Roman"/>
              </a:rPr>
              <a:t> </a:t>
            </a:r>
            <a:r>
              <a:rPr lang="en-US" sz="3600" dirty="0" err="1">
                <a:latin typeface="Times New Roman"/>
                <a:ea typeface="Liberation Mono"/>
                <a:cs typeface="Times New Roman"/>
              </a:rPr>
              <a:t>chọn</a:t>
            </a:r>
            <a:r>
              <a:rPr lang="en-US" sz="3600" dirty="0">
                <a:latin typeface="Times New Roman"/>
                <a:ea typeface="Liberation Mono"/>
                <a:cs typeface="Times New Roman"/>
              </a:rPr>
              <a:t>.</a:t>
            </a:r>
            <a:endParaRPr lang="vi-VN" sz="3600" dirty="0">
              <a:latin typeface="Calibri"/>
              <a:ea typeface="Calibri"/>
              <a:cs typeface="Times New Roman"/>
            </a:endParaRPr>
          </a:p>
          <a:p>
            <a:pPr algn="just"/>
            <a:r>
              <a:rPr lang="en-US" sz="3600" dirty="0">
                <a:latin typeface="Times New Roman"/>
                <a:ea typeface="Liberation Mono"/>
                <a:cs typeface="Times New Roman"/>
              </a:rPr>
              <a:t>- </a:t>
            </a:r>
            <a:r>
              <a:rPr lang="en-US" sz="3600" dirty="0" err="1">
                <a:latin typeface="Times New Roman"/>
                <a:ea typeface="Liberation Mono"/>
                <a:cs typeface="Times New Roman"/>
              </a:rPr>
              <a:t>Tuân</a:t>
            </a:r>
            <a:r>
              <a:rPr lang="en-US" sz="3600" dirty="0">
                <a:latin typeface="Times New Roman"/>
                <a:ea typeface="Liberation Mono"/>
                <a:cs typeface="Times New Roman"/>
              </a:rPr>
              <a:t> </a:t>
            </a:r>
            <a:r>
              <a:rPr lang="en-US" sz="3600" dirty="0" err="1">
                <a:latin typeface="Times New Roman"/>
                <a:ea typeface="Liberation Mono"/>
                <a:cs typeface="Times New Roman"/>
              </a:rPr>
              <a:t>thủ</a:t>
            </a:r>
            <a:r>
              <a:rPr lang="en-US" sz="3600" dirty="0">
                <a:latin typeface="Times New Roman"/>
                <a:ea typeface="Liberation Mono"/>
                <a:cs typeface="Times New Roman"/>
              </a:rPr>
              <a:t> </a:t>
            </a:r>
            <a:r>
              <a:rPr lang="en-US" sz="3600" dirty="0" err="1">
                <a:latin typeface="Times New Roman"/>
                <a:ea typeface="Liberation Mono"/>
                <a:cs typeface="Times New Roman"/>
              </a:rPr>
              <a:t>những</a:t>
            </a:r>
            <a:r>
              <a:rPr lang="en-US" sz="3600" dirty="0">
                <a:latin typeface="Times New Roman"/>
                <a:ea typeface="Liberation Mono"/>
                <a:cs typeface="Times New Roman"/>
              </a:rPr>
              <a:t> </a:t>
            </a:r>
            <a:r>
              <a:rPr lang="en-US" sz="3600" dirty="0" err="1">
                <a:latin typeface="Times New Roman"/>
                <a:ea typeface="Liberation Mono"/>
                <a:cs typeface="Times New Roman"/>
              </a:rPr>
              <a:t>quy</a:t>
            </a:r>
            <a:r>
              <a:rPr lang="en-US" sz="3600" dirty="0">
                <a:latin typeface="Times New Roman"/>
                <a:ea typeface="Liberation Mono"/>
                <a:cs typeface="Times New Roman"/>
              </a:rPr>
              <a:t> </a:t>
            </a:r>
            <a:r>
              <a:rPr lang="en-US" sz="3600" dirty="0" err="1">
                <a:latin typeface="Times New Roman"/>
                <a:ea typeface="Liberation Mono"/>
                <a:cs typeface="Times New Roman"/>
              </a:rPr>
              <a:t>định</a:t>
            </a:r>
            <a:r>
              <a:rPr lang="en-US" sz="3600" dirty="0">
                <a:latin typeface="Times New Roman"/>
                <a:ea typeface="Liberation Mono"/>
                <a:cs typeface="Times New Roman"/>
              </a:rPr>
              <a:t> </a:t>
            </a:r>
            <a:r>
              <a:rPr lang="en-US" sz="3600" dirty="0" err="1">
                <a:latin typeface="Times New Roman"/>
                <a:ea typeface="Liberation Mono"/>
                <a:cs typeface="Times New Roman"/>
              </a:rPr>
              <a:t>về</a:t>
            </a:r>
            <a:r>
              <a:rPr lang="en-US" sz="3600" dirty="0">
                <a:latin typeface="Times New Roman"/>
                <a:ea typeface="Liberation Mono"/>
                <a:cs typeface="Times New Roman"/>
              </a:rPr>
              <a:t> </a:t>
            </a:r>
            <a:r>
              <a:rPr lang="en-US" sz="3600" dirty="0" err="1">
                <a:latin typeface="Times New Roman"/>
                <a:ea typeface="Liberation Mono"/>
                <a:cs typeface="Times New Roman"/>
              </a:rPr>
              <a:t>trích</a:t>
            </a:r>
            <a:r>
              <a:rPr lang="en-US" sz="3600" dirty="0">
                <a:latin typeface="Times New Roman"/>
                <a:ea typeface="Liberation Mono"/>
                <a:cs typeface="Times New Roman"/>
              </a:rPr>
              <a:t> </a:t>
            </a:r>
            <a:r>
              <a:rPr lang="en-US" sz="3600" dirty="0" err="1">
                <a:latin typeface="Times New Roman"/>
                <a:ea typeface="Liberation Mono"/>
                <a:cs typeface="Times New Roman"/>
              </a:rPr>
              <a:t>dẫn</a:t>
            </a:r>
            <a:r>
              <a:rPr lang="en-US" sz="3600" dirty="0">
                <a:latin typeface="Times New Roman"/>
                <a:ea typeface="Liberation Mono"/>
                <a:cs typeface="Times New Roman"/>
              </a:rPr>
              <a:t> </a:t>
            </a:r>
            <a:r>
              <a:rPr lang="en-US" sz="3600" dirty="0" err="1">
                <a:latin typeface="Times New Roman"/>
                <a:ea typeface="Liberation Mono"/>
                <a:cs typeface="Times New Roman"/>
              </a:rPr>
              <a:t>và</a:t>
            </a:r>
            <a:r>
              <a:rPr lang="en-US" sz="3600" dirty="0">
                <a:latin typeface="Times New Roman"/>
                <a:ea typeface="Liberation Mono"/>
                <a:cs typeface="Times New Roman"/>
              </a:rPr>
              <a:t> </a:t>
            </a:r>
            <a:r>
              <a:rPr lang="en-US" sz="3600" dirty="0" err="1">
                <a:latin typeface="Times New Roman"/>
                <a:ea typeface="Liberation Mono"/>
                <a:cs typeface="Times New Roman"/>
              </a:rPr>
              <a:t>chú</a:t>
            </a:r>
            <a:r>
              <a:rPr lang="en-US" sz="3600" dirty="0">
                <a:latin typeface="Times New Roman"/>
                <a:ea typeface="Liberation Mono"/>
                <a:cs typeface="Times New Roman"/>
              </a:rPr>
              <a:t> </a:t>
            </a:r>
            <a:r>
              <a:rPr lang="en-US" sz="3600" dirty="0" err="1">
                <a:latin typeface="Times New Roman"/>
                <a:ea typeface="Liberation Mono"/>
                <a:cs typeface="Times New Roman"/>
              </a:rPr>
              <a:t>thích</a:t>
            </a:r>
            <a:r>
              <a:rPr lang="en-US" sz="3600" dirty="0">
                <a:latin typeface="Times New Roman"/>
                <a:ea typeface="Liberation Mono"/>
                <a:cs typeface="Times New Roman"/>
              </a:rPr>
              <a:t> </a:t>
            </a:r>
            <a:r>
              <a:rPr lang="en-US" sz="3600" dirty="0" err="1">
                <a:latin typeface="Times New Roman"/>
                <a:ea typeface="Liberation Mono"/>
                <a:cs typeface="Times New Roman"/>
              </a:rPr>
              <a:t>nguồn</a:t>
            </a:r>
            <a:r>
              <a:rPr lang="en-US" sz="3600" dirty="0">
                <a:latin typeface="Times New Roman"/>
                <a:ea typeface="Liberation Mono"/>
                <a:cs typeface="Times New Roman"/>
              </a:rPr>
              <a:t> </a:t>
            </a:r>
            <a:r>
              <a:rPr lang="en-US" sz="3600" dirty="0" err="1">
                <a:latin typeface="Times New Roman"/>
                <a:ea typeface="Liberation Mono"/>
                <a:cs typeface="Times New Roman"/>
              </a:rPr>
              <a:t>tài</a:t>
            </a:r>
            <a:r>
              <a:rPr lang="en-US" sz="3600" dirty="0">
                <a:latin typeface="Times New Roman"/>
                <a:ea typeface="Liberation Mono"/>
                <a:cs typeface="Times New Roman"/>
              </a:rPr>
              <a:t> </a:t>
            </a:r>
            <a:r>
              <a:rPr lang="en-US" sz="3600" dirty="0" err="1">
                <a:latin typeface="Times New Roman"/>
                <a:ea typeface="Liberation Mono"/>
                <a:cs typeface="Times New Roman"/>
              </a:rPr>
              <a:t>liệu</a:t>
            </a:r>
            <a:r>
              <a:rPr lang="en-US" sz="3600" dirty="0">
                <a:latin typeface="Times New Roman"/>
                <a:ea typeface="Liberation Mono"/>
                <a:cs typeface="Times New Roman"/>
              </a:rPr>
              <a:t>.</a:t>
            </a:r>
            <a:endParaRPr lang="vi-VN" sz="3600" dirty="0">
              <a:latin typeface="Calibri"/>
              <a:ea typeface="Calibri"/>
              <a:cs typeface="Times New Roman"/>
            </a:endParaRPr>
          </a:p>
          <a:p>
            <a:r>
              <a:rPr lang="en-US" sz="3600" dirty="0">
                <a:latin typeface="Times New Roman"/>
                <a:ea typeface="Liberation Mono"/>
              </a:rPr>
              <a:t>- </a:t>
            </a:r>
            <a:r>
              <a:rPr lang="en-US" sz="3600" dirty="0" err="1">
                <a:latin typeface="Times New Roman"/>
                <a:ea typeface="Liberation Mono"/>
              </a:rPr>
              <a:t>Đảm</a:t>
            </a:r>
            <a:r>
              <a:rPr lang="en-US" sz="3600" dirty="0">
                <a:latin typeface="Times New Roman"/>
                <a:ea typeface="Liberation Mono"/>
              </a:rPr>
              <a:t> </a:t>
            </a:r>
            <a:r>
              <a:rPr lang="en-US" sz="3600" dirty="0" err="1">
                <a:latin typeface="Times New Roman"/>
                <a:ea typeface="Liberation Mono"/>
              </a:rPr>
              <a:t>bảo</a:t>
            </a:r>
            <a:r>
              <a:rPr lang="en-US" sz="3600" dirty="0">
                <a:latin typeface="Times New Roman"/>
                <a:ea typeface="Liberation Mono"/>
              </a:rPr>
              <a:t> </a:t>
            </a:r>
            <a:r>
              <a:rPr lang="en-US" sz="3600" dirty="0" err="1">
                <a:latin typeface="Times New Roman"/>
                <a:ea typeface="Liberation Mono"/>
              </a:rPr>
              <a:t>dùng</a:t>
            </a:r>
            <a:r>
              <a:rPr lang="en-US" sz="3600" dirty="0">
                <a:latin typeface="Times New Roman"/>
                <a:ea typeface="Liberation Mono"/>
              </a:rPr>
              <a:t> </a:t>
            </a:r>
            <a:r>
              <a:rPr lang="en-US" sz="3600" dirty="0" err="1">
                <a:latin typeface="Times New Roman"/>
                <a:ea typeface="Liberation Mono"/>
              </a:rPr>
              <a:t>từ</a:t>
            </a:r>
            <a:r>
              <a:rPr lang="en-US" sz="3600" dirty="0">
                <a:latin typeface="Times New Roman"/>
                <a:ea typeface="Liberation Mono"/>
              </a:rPr>
              <a:t>, </a:t>
            </a:r>
            <a:r>
              <a:rPr lang="en-US" sz="3600" dirty="0" err="1">
                <a:latin typeface="Times New Roman"/>
                <a:ea typeface="Liberation Mono"/>
              </a:rPr>
              <a:t>đặt</a:t>
            </a:r>
            <a:r>
              <a:rPr lang="en-US" sz="3600" dirty="0">
                <a:latin typeface="Times New Roman"/>
                <a:ea typeface="Liberation Mono"/>
              </a:rPr>
              <a:t> </a:t>
            </a:r>
            <a:r>
              <a:rPr lang="en-US" sz="3600" dirty="0" err="1">
                <a:latin typeface="Times New Roman"/>
                <a:ea typeface="Liberation Mono"/>
              </a:rPr>
              <a:t>câu</a:t>
            </a:r>
            <a:r>
              <a:rPr lang="en-US" sz="3600" dirty="0">
                <a:latin typeface="Times New Roman"/>
                <a:ea typeface="Liberation Mono"/>
              </a:rPr>
              <a:t> </a:t>
            </a:r>
            <a:r>
              <a:rPr lang="en-US" sz="3600" dirty="0" err="1">
                <a:latin typeface="Times New Roman"/>
                <a:ea typeface="Liberation Mono"/>
              </a:rPr>
              <a:t>chính</a:t>
            </a:r>
            <a:r>
              <a:rPr lang="en-US" sz="3600" dirty="0">
                <a:latin typeface="Times New Roman"/>
                <a:ea typeface="Liberation Mono"/>
              </a:rPr>
              <a:t> </a:t>
            </a:r>
            <a:r>
              <a:rPr lang="en-US" sz="3600" dirty="0" err="1">
                <a:latin typeface="Times New Roman"/>
                <a:ea typeface="Liberation Mono"/>
              </a:rPr>
              <a:t>xác</a:t>
            </a:r>
            <a:r>
              <a:rPr lang="en-US" sz="3600" dirty="0">
                <a:latin typeface="Times New Roman"/>
                <a:ea typeface="Liberation Mono"/>
              </a:rPr>
              <a:t> </a:t>
            </a:r>
            <a:r>
              <a:rPr lang="en-US" sz="3600" dirty="0" err="1">
                <a:latin typeface="Times New Roman"/>
                <a:ea typeface="Liberation Mono"/>
              </a:rPr>
              <a:t>và</a:t>
            </a:r>
            <a:r>
              <a:rPr lang="en-US" sz="3600" dirty="0">
                <a:latin typeface="Times New Roman"/>
                <a:ea typeface="Liberation Mono"/>
              </a:rPr>
              <a:t> </a:t>
            </a:r>
            <a:r>
              <a:rPr lang="en-US" sz="3600" dirty="0" err="1">
                <a:latin typeface="Times New Roman"/>
                <a:ea typeface="Liberation Mono"/>
              </a:rPr>
              <a:t>viết</a:t>
            </a:r>
            <a:r>
              <a:rPr lang="en-US" sz="3600" dirty="0">
                <a:latin typeface="Times New Roman"/>
                <a:ea typeface="Liberation Mono"/>
              </a:rPr>
              <a:t> </a:t>
            </a:r>
            <a:r>
              <a:rPr lang="en-US" sz="3600" dirty="0" err="1">
                <a:latin typeface="Times New Roman"/>
                <a:ea typeface="Liberation Mono"/>
              </a:rPr>
              <a:t>đúng</a:t>
            </a:r>
            <a:r>
              <a:rPr lang="en-US" sz="3600" dirty="0">
                <a:latin typeface="Times New Roman"/>
                <a:ea typeface="Liberation Mono"/>
              </a:rPr>
              <a:t> </a:t>
            </a:r>
            <a:r>
              <a:rPr lang="en-US" sz="3600" dirty="0" err="1">
                <a:latin typeface="Times New Roman"/>
                <a:ea typeface="Liberation Mono"/>
              </a:rPr>
              <a:t>chính</a:t>
            </a:r>
            <a:r>
              <a:rPr lang="en-US" sz="3600" dirty="0">
                <a:latin typeface="Times New Roman"/>
                <a:ea typeface="Liberation Mono"/>
              </a:rPr>
              <a:t> </a:t>
            </a:r>
            <a:r>
              <a:rPr lang="en-US" sz="3600" dirty="0" err="1">
                <a:latin typeface="Times New Roman"/>
                <a:ea typeface="Liberation Mono"/>
              </a:rPr>
              <a:t>tả</a:t>
            </a:r>
            <a:r>
              <a:rPr lang="en-US" sz="3600" dirty="0">
                <a:latin typeface="Times New Roman"/>
                <a:ea typeface="Liberation Mono"/>
              </a:rPr>
              <a:t>.</a:t>
            </a:r>
            <a:endParaRPr lang="vi-VN" sz="3600" dirty="0">
              <a:solidFill>
                <a:srgbClr val="000000"/>
              </a:solidFill>
              <a:latin typeface="Calibri"/>
              <a:ea typeface="Calibri"/>
              <a:cs typeface="Times New Roman"/>
            </a:endParaRPr>
          </a:p>
        </p:txBody>
      </p:sp>
    </p:spTree>
    <p:extLst>
      <p:ext uri="{BB962C8B-B14F-4D97-AF65-F5344CB8AC3E}">
        <p14:creationId xmlns:p14="http://schemas.microsoft.com/office/powerpoint/2010/main" val="38123247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4" name="TextBox 3"/>
          <p:cNvSpPr txBox="1"/>
          <p:nvPr/>
        </p:nvSpPr>
        <p:spPr>
          <a:xfrm>
            <a:off x="2255298" y="2960996"/>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2. </a:t>
            </a:r>
            <a:r>
              <a:rPr lang="en-US" sz="3600" b="1" dirty="0" err="1">
                <a:solidFill>
                  <a:srgbClr val="C00000"/>
                </a:solidFill>
                <a:latin typeface="Times New Roman"/>
                <a:ea typeface="Liberation Mono"/>
                <a:cs typeface="Times New Roman"/>
              </a:rPr>
              <a:t>Tìm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hiểu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các</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văn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bản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tham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khảo</a:t>
            </a:r>
            <a:endParaRPr lang="vi-VN" sz="3600" dirty="0">
              <a:latin typeface="Calibri"/>
              <a:ea typeface="Calibri"/>
              <a:cs typeface="Times New Roman"/>
            </a:endParaRPr>
          </a:p>
        </p:txBody>
      </p:sp>
      <p:sp>
        <p:nvSpPr>
          <p:cNvPr id="9" name="TextBox 8"/>
          <p:cNvSpPr txBox="1"/>
          <p:nvPr/>
        </p:nvSpPr>
        <p:spPr>
          <a:xfrm>
            <a:off x="2286000" y="17145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Down Arrow Callout 7"/>
          <p:cNvSpPr/>
          <p:nvPr/>
        </p:nvSpPr>
        <p:spPr>
          <a:xfrm>
            <a:off x="2286000" y="3663111"/>
            <a:ext cx="13748421" cy="1251789"/>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spcAft>
                <a:spcPts val="1200"/>
              </a:spcAft>
            </a:pPr>
            <a:r>
              <a:rPr lang="en-US" sz="3000" b="1" dirty="0" err="1">
                <a:latin typeface="Times New Roman"/>
                <a:ea typeface="Liberation Mono"/>
                <a:cs typeface="Times New Roman"/>
              </a:rPr>
              <a:t>Bài</a:t>
            </a:r>
            <a:r>
              <a:rPr lang="en-US" sz="3000" b="1" dirty="0">
                <a:latin typeface="Times New Roman"/>
                <a:ea typeface="Liberation Mono"/>
                <a:cs typeface="Times New Roman"/>
              </a:rPr>
              <a:t> </a:t>
            </a:r>
            <a:r>
              <a:rPr lang="en-US" sz="3000" b="1" dirty="0" err="1">
                <a:latin typeface="Times New Roman"/>
                <a:ea typeface="Liberation Mono"/>
                <a:cs typeface="Times New Roman"/>
              </a:rPr>
              <a:t>tham</a:t>
            </a:r>
            <a:r>
              <a:rPr lang="en-US" sz="3000" b="1" dirty="0">
                <a:latin typeface="Times New Roman"/>
                <a:ea typeface="Liberation Mono"/>
                <a:cs typeface="Times New Roman"/>
              </a:rPr>
              <a:t> </a:t>
            </a:r>
            <a:r>
              <a:rPr lang="en-US" sz="3000" b="1" dirty="0" err="1">
                <a:latin typeface="Times New Roman"/>
                <a:ea typeface="Liberation Mono"/>
                <a:cs typeface="Times New Roman"/>
              </a:rPr>
              <a:t>khảo</a:t>
            </a:r>
            <a:r>
              <a:rPr lang="en-US" sz="3000" b="1" dirty="0">
                <a:latin typeface="Times New Roman"/>
                <a:ea typeface="Liberation Mono"/>
                <a:cs typeface="Times New Roman"/>
              </a:rPr>
              <a:t> 1: </a:t>
            </a:r>
            <a:r>
              <a:rPr lang="en-US" sz="3000" b="1" dirty="0" err="1">
                <a:latin typeface="Times New Roman"/>
                <a:ea typeface="Liberation Mono"/>
                <a:cs typeface="Times New Roman"/>
              </a:rPr>
              <a:t>Về</a:t>
            </a:r>
            <a:r>
              <a:rPr lang="en-US" sz="3000" b="1" dirty="0">
                <a:latin typeface="Times New Roman"/>
                <a:ea typeface="Liberation Mono"/>
                <a:cs typeface="Times New Roman"/>
              </a:rPr>
              <a:t> </a:t>
            </a:r>
            <a:r>
              <a:rPr lang="en-US" sz="3000" b="1" dirty="0" err="1">
                <a:latin typeface="Times New Roman"/>
                <a:ea typeface="Liberation Mono"/>
                <a:cs typeface="Times New Roman"/>
              </a:rPr>
              <a:t>bài</a:t>
            </a:r>
            <a:r>
              <a:rPr lang="en-US" sz="3000" b="1" dirty="0">
                <a:latin typeface="Times New Roman"/>
                <a:ea typeface="Liberation Mono"/>
                <a:cs typeface="Times New Roman"/>
              </a:rPr>
              <a:t> </a:t>
            </a:r>
            <a:r>
              <a:rPr lang="en-US" sz="3000" b="1" dirty="0" err="1">
                <a:latin typeface="Times New Roman"/>
                <a:ea typeface="Liberation Mono"/>
                <a:cs typeface="Times New Roman"/>
              </a:rPr>
              <a:t>ca</a:t>
            </a:r>
            <a:r>
              <a:rPr lang="en-US" sz="3000" b="1" dirty="0">
                <a:latin typeface="Times New Roman"/>
                <a:ea typeface="Liberation Mono"/>
                <a:cs typeface="Times New Roman"/>
              </a:rPr>
              <a:t> </a:t>
            </a:r>
            <a:r>
              <a:rPr lang="en-US" sz="3000" b="1" dirty="0" err="1">
                <a:latin typeface="Times New Roman"/>
                <a:ea typeface="Liberation Mono"/>
                <a:cs typeface="Times New Roman"/>
              </a:rPr>
              <a:t>dao</a:t>
            </a:r>
            <a:r>
              <a:rPr lang="en-US" sz="3000" b="1" dirty="0">
                <a:latin typeface="Times New Roman"/>
                <a:ea typeface="Liberation Mono"/>
                <a:cs typeface="Times New Roman"/>
              </a:rPr>
              <a:t> “</a:t>
            </a:r>
            <a:r>
              <a:rPr lang="en-US" sz="3000" b="1" dirty="0" err="1">
                <a:latin typeface="Times New Roman"/>
                <a:ea typeface="Liberation Mono"/>
                <a:cs typeface="Times New Roman"/>
              </a:rPr>
              <a:t>Trong</a:t>
            </a:r>
            <a:r>
              <a:rPr lang="en-US" sz="3000" b="1" dirty="0">
                <a:latin typeface="Times New Roman"/>
                <a:ea typeface="Liberation Mono"/>
                <a:cs typeface="Times New Roman"/>
              </a:rPr>
              <a:t> </a:t>
            </a:r>
            <a:r>
              <a:rPr lang="en-US" sz="3000" b="1" dirty="0" err="1">
                <a:latin typeface="Times New Roman"/>
                <a:ea typeface="Liberation Mono"/>
                <a:cs typeface="Times New Roman"/>
              </a:rPr>
              <a:t>đầm</a:t>
            </a:r>
            <a:r>
              <a:rPr lang="en-US" sz="3000" b="1" dirty="0">
                <a:latin typeface="Times New Roman"/>
                <a:ea typeface="Liberation Mono"/>
                <a:cs typeface="Times New Roman"/>
              </a:rPr>
              <a:t> </a:t>
            </a:r>
            <a:r>
              <a:rPr lang="en-US" sz="3000" b="1" dirty="0" err="1">
                <a:latin typeface="Times New Roman"/>
                <a:ea typeface="Liberation Mono"/>
                <a:cs typeface="Times New Roman"/>
              </a:rPr>
              <a:t>gì</a:t>
            </a:r>
            <a:r>
              <a:rPr lang="en-US" sz="3000" b="1" dirty="0">
                <a:latin typeface="Times New Roman"/>
                <a:ea typeface="Liberation Mono"/>
                <a:cs typeface="Times New Roman"/>
              </a:rPr>
              <a:t> </a:t>
            </a:r>
            <a:r>
              <a:rPr lang="en-US" sz="3000" b="1" dirty="0" err="1">
                <a:latin typeface="Times New Roman"/>
                <a:ea typeface="Liberation Mono"/>
                <a:cs typeface="Times New Roman"/>
              </a:rPr>
              <a:t>đẹp</a:t>
            </a:r>
            <a:r>
              <a:rPr lang="en-US" sz="3000" b="1" dirty="0">
                <a:latin typeface="Times New Roman"/>
                <a:ea typeface="Liberation Mono"/>
                <a:cs typeface="Times New Roman"/>
              </a:rPr>
              <a:t> </a:t>
            </a:r>
            <a:r>
              <a:rPr lang="en-US" sz="3000" b="1" dirty="0" err="1">
                <a:latin typeface="Times New Roman"/>
                <a:ea typeface="Liberation Mono"/>
                <a:cs typeface="Times New Roman"/>
              </a:rPr>
              <a:t>bằng</a:t>
            </a:r>
            <a:r>
              <a:rPr lang="en-US" sz="3000" b="1" dirty="0">
                <a:latin typeface="Times New Roman"/>
                <a:ea typeface="Liberation Mono"/>
                <a:cs typeface="Times New Roman"/>
              </a:rPr>
              <a:t> </a:t>
            </a:r>
            <a:r>
              <a:rPr lang="en-US" sz="3000" b="1" dirty="0" err="1">
                <a:latin typeface="Times New Roman"/>
                <a:ea typeface="Liberation Mono"/>
                <a:cs typeface="Times New Roman"/>
              </a:rPr>
              <a:t>sen</a:t>
            </a:r>
            <a:r>
              <a:rPr lang="en-US" sz="3000" b="1" dirty="0">
                <a:latin typeface="Times New Roman"/>
                <a:ea typeface="Liberation Mono"/>
                <a:cs typeface="Times New Roman"/>
              </a:rPr>
              <a:t>”</a:t>
            </a:r>
            <a:endParaRPr lang="vi-VN" sz="3000" dirty="0">
              <a:latin typeface="Calibri"/>
              <a:ea typeface="Calibri"/>
              <a:cs typeface="Times New Roman"/>
            </a:endParaRPr>
          </a:p>
        </p:txBody>
      </p:sp>
      <p:sp>
        <p:nvSpPr>
          <p:cNvPr id="10" name="TextBox 9"/>
          <p:cNvSpPr txBox="1"/>
          <p:nvPr/>
        </p:nvSpPr>
        <p:spPr>
          <a:xfrm>
            <a:off x="5600700" y="4914900"/>
            <a:ext cx="10401300" cy="517064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Việc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trình</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bày</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các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dị</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bản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nhận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xét</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các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dị</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bản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Màu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sắc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nghiên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cứu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của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bài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viết</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đã</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được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thể</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hiện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như</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thế</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nào</a:t>
            </a:r>
            <a:r>
              <a:rPr lang="en-US" sz="3000" dirty="0">
                <a:latin typeface="Times New Roman" pitchFamily="18" charset="0"/>
                <a:ea typeface="Liberation Mono"/>
                <a:cs typeface="Times New Roman" pitchFamily="18" charset="0"/>
              </a:rPr>
              <a:t> qua </a:t>
            </a:r>
            <a:r>
              <a:rPr lang="en-US" sz="3000" dirty="0" err="1">
                <a:latin typeface="Times New Roman" pitchFamily="18" charset="0"/>
                <a:ea typeface="Liberation Mono"/>
                <a:cs typeface="Times New Roman" pitchFamily="18" charset="0"/>
              </a:rPr>
              <a:t>những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nhận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xét</a:t>
            </a:r>
            <a:r>
              <a:rPr lang="en-US" sz="3000" dirty="0">
                <a:latin typeface="Times New Roman" pitchFamily="18" charset="0"/>
                <a:ea typeface="Liberation Mono"/>
                <a:cs typeface="Times New Roman" pitchFamily="18" charset="0"/>
              </a:rPr>
              <a:t> ban </a:t>
            </a:r>
            <a:r>
              <a:rPr lang="en-US" sz="3000" dirty="0" err="1">
                <a:latin typeface="Times New Roman" pitchFamily="18" charset="0"/>
                <a:ea typeface="Liberation Mono"/>
                <a:cs typeface="Times New Roman" pitchFamily="18" charset="0"/>
              </a:rPr>
              <a:t>đầu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này</a:t>
            </a:r>
            <a:r>
              <a:rPr lang="en-US" sz="3000" dirty="0">
                <a:latin typeface="Times New Roman" pitchFamily="18" charset="0"/>
                <a:ea typeface="Liberation Mono"/>
                <a:cs typeface="Times New Roman" pitchFamily="18" charset="0"/>
              </a:rPr>
              <a:t>?</a:t>
            </a:r>
            <a:endParaRPr lang="vi-VN" sz="3000" dirty="0">
              <a:latin typeface="Times New Roman" pitchFamily="18" charset="0"/>
              <a:ea typeface="Calibri"/>
              <a:cs typeface="Times New Roman" pitchFamily="18" charset="0"/>
            </a:endParaRPr>
          </a:p>
          <a:p>
            <a:pPr algn="just"/>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Trong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nghiên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cứu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về</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dao</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việc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nghiên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cứu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dị</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bản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có</a:t>
            </a:r>
            <a:r>
              <a:rPr lang="en-US" sz="3000" dirty="0">
                <a:latin typeface="Times New Roman" pitchFamily="18" charset="0"/>
                <a:ea typeface="Liberation Mono"/>
                <a:cs typeface="Times New Roman" pitchFamily="18" charset="0"/>
              </a:rPr>
              <a:t> ý </a:t>
            </a:r>
            <a:r>
              <a:rPr lang="en-US" sz="3000" dirty="0" err="1">
                <a:latin typeface="Times New Roman" pitchFamily="18" charset="0"/>
                <a:ea typeface="Liberation Mono"/>
                <a:cs typeface="Times New Roman" pitchFamily="18" charset="0"/>
              </a:rPr>
              <a:t>nghĩa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gì</a:t>
            </a:r>
            <a:r>
              <a:rPr lang="en-US" sz="3000" dirty="0">
                <a:latin typeface="Times New Roman" pitchFamily="18" charset="0"/>
                <a:ea typeface="Liberation Mono"/>
                <a:cs typeface="Times New Roman" pitchFamily="18" charset="0"/>
              </a:rPr>
              <a:t>?</a:t>
            </a:r>
            <a:endParaRPr lang="vi-VN" sz="3000" dirty="0">
              <a:latin typeface="Times New Roman" pitchFamily="18" charset="0"/>
              <a:ea typeface="Calibri"/>
              <a:cs typeface="Times New Roman" pitchFamily="18" charset="0"/>
            </a:endParaRPr>
          </a:p>
          <a:p>
            <a:pPr algn="just"/>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Việc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đôi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thoại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với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các</a:t>
            </a:r>
            <a:r>
              <a:rPr lang="en-US" sz="3000" dirty="0">
                <a:latin typeface="Times New Roman" pitchFamily="18" charset="0"/>
                <a:ea typeface="Liberation Mono"/>
                <a:cs typeface="Times New Roman" pitchFamily="18" charset="0"/>
              </a:rPr>
              <a:t> ý </a:t>
            </a:r>
            <a:r>
              <a:rPr lang="en-US" sz="3000" dirty="0" err="1">
                <a:latin typeface="Times New Roman" pitchFamily="18" charset="0"/>
                <a:ea typeface="Liberation Mono"/>
                <a:cs typeface="Times New Roman" pitchFamily="18" charset="0"/>
              </a:rPr>
              <a:t>kiến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đánh</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giá</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khác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nhau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về</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đối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tượng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nghiên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cứu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có</a:t>
            </a:r>
            <a:r>
              <a:rPr lang="en-US" sz="3000" dirty="0">
                <a:latin typeface="Times New Roman" pitchFamily="18" charset="0"/>
                <a:ea typeface="Liberation Mono"/>
                <a:cs typeface="Times New Roman" pitchFamily="18" charset="0"/>
              </a:rPr>
              <a:t> ý </a:t>
            </a:r>
            <a:r>
              <a:rPr lang="en-US" sz="3000" dirty="0" err="1">
                <a:latin typeface="Times New Roman" pitchFamily="18" charset="0"/>
                <a:ea typeface="Liberation Mono"/>
                <a:cs typeface="Times New Roman" pitchFamily="18" charset="0"/>
              </a:rPr>
              <a:t>nghĩa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gì</a:t>
            </a:r>
            <a:r>
              <a:rPr lang="en-US" sz="3000" dirty="0">
                <a:latin typeface="Times New Roman" pitchFamily="18" charset="0"/>
                <a:ea typeface="Liberation Mono"/>
                <a:cs typeface="Times New Roman" pitchFamily="18" charset="0"/>
              </a:rPr>
              <a:t>?</a:t>
            </a:r>
            <a:endParaRPr lang="vi-VN" sz="3000" dirty="0">
              <a:latin typeface="Times New Roman" pitchFamily="18" charset="0"/>
              <a:ea typeface="Calibri"/>
              <a:cs typeface="Times New Roman" pitchFamily="18" charset="0"/>
            </a:endParaRPr>
          </a:p>
          <a:p>
            <a:pPr algn="just"/>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Việc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đặt</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bài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dao</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vào</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những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tương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quan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khác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nhau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có</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thể</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giúp</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người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viết</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khám</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phá</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được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điều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thú</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vị</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gì</a:t>
            </a:r>
            <a:r>
              <a:rPr lang="en-US" sz="3000" dirty="0">
                <a:latin typeface="Times New Roman" pitchFamily="18" charset="0"/>
                <a:ea typeface="Liberation Mono"/>
                <a:cs typeface="Times New Roman" pitchFamily="18" charset="0"/>
              </a:rPr>
              <a:t> ở </a:t>
            </a:r>
            <a:r>
              <a:rPr lang="en-US" sz="3000" dirty="0" err="1">
                <a:latin typeface="Times New Roman" pitchFamily="18" charset="0"/>
                <a:ea typeface="Liberation Mono"/>
                <a:cs typeface="Times New Roman" pitchFamily="18" charset="0"/>
              </a:rPr>
              <a:t>tác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phẩm</a:t>
            </a:r>
            <a:r>
              <a:rPr lang="en-US" sz="3000" dirty="0">
                <a:latin typeface="Times New Roman" pitchFamily="18" charset="0"/>
                <a:ea typeface="Liberation Mono"/>
                <a:cs typeface="Times New Roman" pitchFamily="18" charset="0"/>
              </a:rPr>
              <a:t>?</a:t>
            </a:r>
            <a:endParaRPr lang="vi-VN" sz="3000" dirty="0">
              <a:latin typeface="Times New Roman" pitchFamily="18" charset="0"/>
              <a:ea typeface="Calibri"/>
              <a:cs typeface="Times New Roman" pitchFamily="18" charset="0"/>
            </a:endParaRPr>
          </a:p>
          <a:p>
            <a:pPr algn="just"/>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Tính</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chất</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nghiên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cứu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của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bài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viết</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đã</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được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thể</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hiện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như</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thế</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nào</a:t>
            </a:r>
            <a:r>
              <a:rPr lang="en-US" sz="3000" dirty="0">
                <a:latin typeface="Times New Roman" pitchFamily="18" charset="0"/>
                <a:ea typeface="Liberation Mono"/>
                <a:cs typeface="Times New Roman" pitchFamily="18" charset="0"/>
              </a:rPr>
              <a:t> qua </a:t>
            </a:r>
            <a:r>
              <a:rPr lang="en-US" sz="3000" dirty="0" err="1">
                <a:latin typeface="Times New Roman" pitchFamily="18" charset="0"/>
                <a:ea typeface="Liberation Mono"/>
                <a:cs typeface="Times New Roman" pitchFamily="18" charset="0"/>
              </a:rPr>
              <a:t>sự</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đánh</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giá</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tổng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hợp</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giá</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trị</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của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bài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viết</a:t>
            </a:r>
            <a:r>
              <a:rPr lang="en-US" sz="3000" dirty="0">
                <a:latin typeface="Times New Roman" pitchFamily="18" charset="0"/>
                <a:ea typeface="Liberation Mono"/>
                <a:cs typeface="Times New Roman" pitchFamily="18" charset="0"/>
              </a:rPr>
              <a:t>?</a:t>
            </a:r>
            <a:endParaRPr lang="vi-VN" sz="3000" dirty="0">
              <a:latin typeface="Times New Roman" pitchFamily="18" charset="0"/>
              <a:ea typeface="Calibri"/>
              <a:cs typeface="Times New Roman" pitchFamily="18" charset="0"/>
            </a:endParaRPr>
          </a:p>
        </p:txBody>
      </p:sp>
      <p:sp>
        <p:nvSpPr>
          <p:cNvPr id="11" name="TextBox 10"/>
          <p:cNvSpPr txBox="1"/>
          <p:nvPr/>
        </p:nvSpPr>
        <p:spPr>
          <a:xfrm>
            <a:off x="2286000" y="4914901"/>
            <a:ext cx="3086100" cy="646331"/>
          </a:xfrm>
          <a:prstGeom prst="rect">
            <a:avLst/>
          </a:prstGeom>
          <a:noFill/>
        </p:spPr>
        <p:txBody>
          <a:bodyPr wrap="square" rtlCol="0">
            <a:spAutoFit/>
          </a:bodyPr>
          <a:lstStyle/>
          <a:p>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THẢO LUẬN</a:t>
            </a:r>
            <a:endParaRPr lang="vi-VN"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830" y="5829300"/>
            <a:ext cx="296327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843905"/>
      </p:ext>
    </p:extLst>
  </p:cSld>
  <p:clrMapOvr>
    <a:masterClrMapping/>
  </p:clrMapOvr>
  <p:transition spd="slow">
    <p:wip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4" name="TextBox 3"/>
          <p:cNvSpPr txBox="1"/>
          <p:nvPr/>
        </p:nvSpPr>
        <p:spPr>
          <a:xfrm>
            <a:off x="2255298" y="2960996"/>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2. </a:t>
            </a:r>
            <a:r>
              <a:rPr lang="en-US" sz="3600" b="1" dirty="0" err="1">
                <a:solidFill>
                  <a:srgbClr val="C00000"/>
                </a:solidFill>
                <a:latin typeface="Times New Roman"/>
                <a:ea typeface="Liberation Mono"/>
                <a:cs typeface="Times New Roman"/>
              </a:rPr>
              <a:t>Tìm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hiểu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các</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văn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bản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tham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khảo</a:t>
            </a:r>
            <a:endParaRPr lang="vi-VN" sz="3600" dirty="0">
              <a:solidFill>
                <a:srgbClr val="000000"/>
              </a:solidFill>
              <a:latin typeface="Calibri"/>
              <a:ea typeface="Calibri"/>
              <a:cs typeface="Times New Roman"/>
            </a:endParaRPr>
          </a:p>
        </p:txBody>
      </p:sp>
      <p:sp>
        <p:nvSpPr>
          <p:cNvPr id="9" name="TextBox 8"/>
          <p:cNvSpPr txBox="1"/>
          <p:nvPr/>
        </p:nvSpPr>
        <p:spPr>
          <a:xfrm>
            <a:off x="2286000" y="17145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Down Arrow Callout 7"/>
          <p:cNvSpPr/>
          <p:nvPr/>
        </p:nvSpPr>
        <p:spPr>
          <a:xfrm>
            <a:off x="2286000" y="3663111"/>
            <a:ext cx="13748421" cy="1251789"/>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spcAft>
                <a:spcPts val="1200"/>
              </a:spcAft>
            </a:pPr>
            <a:r>
              <a:rPr lang="en-US" sz="3600" b="1" dirty="0" err="1">
                <a:solidFill>
                  <a:srgbClr val="000000"/>
                </a:solidFill>
                <a:latin typeface="Times New Roman"/>
                <a:ea typeface="Liberation Mono"/>
                <a:cs typeface="Times New Roman"/>
              </a:rPr>
              <a:t>Bài</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tham</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khảo</a:t>
            </a:r>
            <a:r>
              <a:rPr lang="en-US" sz="3600" b="1" dirty="0">
                <a:solidFill>
                  <a:srgbClr val="000000"/>
                </a:solidFill>
                <a:latin typeface="Times New Roman"/>
                <a:ea typeface="Liberation Mono"/>
                <a:cs typeface="Times New Roman"/>
              </a:rPr>
              <a:t> 1: </a:t>
            </a:r>
            <a:r>
              <a:rPr lang="en-US" sz="3600" b="1" dirty="0" err="1">
                <a:solidFill>
                  <a:srgbClr val="000000"/>
                </a:solidFill>
                <a:latin typeface="Times New Roman"/>
                <a:ea typeface="Liberation Mono"/>
                <a:cs typeface="Times New Roman"/>
              </a:rPr>
              <a:t>Về</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bài</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ca</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dao</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Trong</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đầm</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gì</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đẹp</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bằng</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sen</a:t>
            </a:r>
            <a:r>
              <a:rPr lang="en-US" sz="3600" b="1" dirty="0">
                <a:solidFill>
                  <a:srgbClr val="000000"/>
                </a:solidFill>
                <a:latin typeface="Times New Roman"/>
                <a:ea typeface="Liberation Mono"/>
                <a:cs typeface="Times New Roman"/>
              </a:rPr>
              <a:t>”</a:t>
            </a:r>
            <a:endParaRPr lang="vi-VN" sz="3600" dirty="0">
              <a:solidFill>
                <a:srgbClr val="000000"/>
              </a:solidFill>
              <a:latin typeface="Calibri"/>
              <a:ea typeface="Calibri"/>
              <a:cs typeface="Times New Roman"/>
            </a:endParaRPr>
          </a:p>
        </p:txBody>
      </p:sp>
      <p:sp>
        <p:nvSpPr>
          <p:cNvPr id="2" name="TextBox 1"/>
          <p:cNvSpPr txBox="1"/>
          <p:nvPr/>
        </p:nvSpPr>
        <p:spPr>
          <a:xfrm>
            <a:off x="2286000" y="4914901"/>
            <a:ext cx="13716000"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600" dirty="0">
                <a:latin typeface="Times New Roman" pitchFamily="18" charset="0"/>
                <a:ea typeface="Liberation Mono"/>
                <a:cs typeface="Times New Roman" pitchFamily="18" charset="0"/>
              </a:rPr>
              <a:t>- </a:t>
            </a:r>
            <a:r>
              <a:rPr lang="en-US" sz="3600" b="1" i="1" dirty="0" err="1">
                <a:latin typeface="Times New Roman" pitchFamily="18" charset="0"/>
                <a:ea typeface="Liberation Mono"/>
                <a:cs typeface="Times New Roman" pitchFamily="18" charset="0"/>
              </a:rPr>
              <a:t>Các</a:t>
            </a:r>
            <a:r>
              <a:rPr lang="en-US" sz="3600" b="1" i="1" dirty="0">
                <a:latin typeface="Times New Roman" pitchFamily="18" charset="0"/>
                <a:ea typeface="Liberation Mono"/>
                <a:cs typeface="Times New Roman" pitchFamily="18" charset="0"/>
              </a:rPr>
              <a:t> </a:t>
            </a:r>
            <a:r>
              <a:rPr lang="en-US" sz="3600" b="1" i="1" dirty="0" err="1">
                <a:latin typeface="Times New Roman" pitchFamily="18" charset="0"/>
                <a:ea typeface="Liberation Mono"/>
                <a:cs typeface="Times New Roman" pitchFamily="18" charset="0"/>
              </a:rPr>
              <a:t>thao</a:t>
            </a:r>
            <a:r>
              <a:rPr lang="en-US" sz="3600" b="1" i="1" dirty="0">
                <a:latin typeface="Times New Roman" pitchFamily="18" charset="0"/>
                <a:ea typeface="Liberation Mono"/>
                <a:cs typeface="Times New Roman" pitchFamily="18" charset="0"/>
              </a:rPr>
              <a:t> </a:t>
            </a:r>
            <a:r>
              <a:rPr lang="en-US" sz="3600" b="1" i="1" dirty="0" err="1">
                <a:latin typeface="Times New Roman" pitchFamily="18" charset="0"/>
                <a:ea typeface="Liberation Mono"/>
                <a:cs typeface="Times New Roman" pitchFamily="18" charset="0"/>
              </a:rPr>
              <a:t>tác</a:t>
            </a:r>
            <a:r>
              <a:rPr lang="en-US" sz="3600" b="1" i="1" dirty="0">
                <a:latin typeface="Times New Roman" pitchFamily="18" charset="0"/>
                <a:ea typeface="Liberation Mono"/>
                <a:cs typeface="Times New Roman" pitchFamily="18" charset="0"/>
              </a:rPr>
              <a:t> </a:t>
            </a:r>
            <a:r>
              <a:rPr lang="en-US" sz="3600" b="1" i="1" dirty="0" err="1">
                <a:latin typeface="Times New Roman" pitchFamily="18" charset="0"/>
                <a:ea typeface="Liberation Mono"/>
                <a:cs typeface="Times New Roman" pitchFamily="18" charset="0"/>
              </a:rPr>
              <a:t>nghiên</a:t>
            </a:r>
            <a:r>
              <a:rPr lang="en-US" sz="3600" b="1" i="1" dirty="0">
                <a:latin typeface="Times New Roman" pitchFamily="18" charset="0"/>
                <a:ea typeface="Liberation Mono"/>
                <a:cs typeface="Times New Roman" pitchFamily="18" charset="0"/>
              </a:rPr>
              <a:t> </a:t>
            </a:r>
            <a:r>
              <a:rPr lang="en-US" sz="3600" b="1" i="1" dirty="0" err="1">
                <a:latin typeface="Times New Roman" pitchFamily="18" charset="0"/>
                <a:ea typeface="Liberation Mono"/>
                <a:cs typeface="Times New Roman" pitchFamily="18" charset="0"/>
              </a:rPr>
              <a:t>cứu</a:t>
            </a:r>
            <a:r>
              <a:rPr lang="en-US" sz="3600" i="1" dirty="0">
                <a:latin typeface="Times New Roman" pitchFamily="18" charset="0"/>
                <a:ea typeface="Liberation Mono"/>
                <a:cs typeface="Times New Roman" pitchFamily="18" charset="0"/>
              </a:rPr>
              <a:t>:</a:t>
            </a:r>
            <a:endParaRPr lang="vi-VN" sz="3600" dirty="0">
              <a:latin typeface="Times New Roman" pitchFamily="18" charset="0"/>
              <a:ea typeface="Calibri"/>
              <a:cs typeface="Times New Roman" pitchFamily="18" charset="0"/>
            </a:endParaRPr>
          </a:p>
          <a:p>
            <a:pPr algn="just"/>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Tập</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hợp</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và</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phân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tích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dị</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bản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hiện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tại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chỉ</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thấy</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có</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hai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dị</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bản</a:t>
            </a:r>
            <a:r>
              <a:rPr lang="en-US" sz="3600" dirty="0">
                <a:latin typeface="Times New Roman" pitchFamily="18" charset="0"/>
                <a:ea typeface="Liberation Mono"/>
                <a:cs typeface="Times New Roman" pitchFamily="18" charset="0"/>
              </a:rPr>
              <a:t>”.</a:t>
            </a:r>
            <a:endParaRPr lang="vi-VN" sz="3600" dirty="0">
              <a:latin typeface="Times New Roman" pitchFamily="18" charset="0"/>
              <a:ea typeface="Calibri"/>
              <a:cs typeface="Times New Roman" pitchFamily="18" charset="0"/>
            </a:endParaRPr>
          </a:p>
          <a:p>
            <a:pPr algn="just"/>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Nhận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xét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đánh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giá</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khái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quát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về</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giá</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trị</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của</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bài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ca</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dao</a:t>
            </a:r>
            <a:endParaRPr lang="en-US" sz="3600" dirty="0">
              <a:latin typeface="Times New Roman" pitchFamily="18" charset="0"/>
              <a:ea typeface="Liberation Mono"/>
              <a:cs typeface="Times New Roman" pitchFamily="18" charset="0"/>
            </a:endParaRPr>
          </a:p>
          <a:p>
            <a:pPr algn="just"/>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Đối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thoại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với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các</a:t>
            </a:r>
            <a:r>
              <a:rPr lang="en-US" sz="3600" dirty="0">
                <a:latin typeface="Times New Roman" pitchFamily="18" charset="0"/>
                <a:ea typeface="Liberation Mono"/>
                <a:cs typeface="Times New Roman" pitchFamily="18" charset="0"/>
              </a:rPr>
              <a:t> ý </a:t>
            </a:r>
            <a:r>
              <a:rPr lang="en-US" sz="3600" dirty="0" err="1">
                <a:latin typeface="Times New Roman" pitchFamily="18" charset="0"/>
                <a:ea typeface="Liberation Mono"/>
                <a:cs typeface="Times New Roman" pitchFamily="18" charset="0"/>
              </a:rPr>
              <a:t>kiến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trước</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đó</a:t>
            </a:r>
            <a:endParaRPr lang="en-US" sz="3600" dirty="0">
              <a:latin typeface="Times New Roman" pitchFamily="18" charset="0"/>
              <a:ea typeface="Liberation Mono"/>
              <a:cs typeface="Times New Roman" pitchFamily="18" charset="0"/>
            </a:endParaRPr>
          </a:p>
          <a:p>
            <a:pPr algn="just"/>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Phân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tích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và</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trình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bày</a:t>
            </a:r>
            <a:r>
              <a:rPr lang="en-US" sz="3600" dirty="0">
                <a:latin typeface="Times New Roman" pitchFamily="18" charset="0"/>
                <a:ea typeface="Liberation Mono"/>
                <a:cs typeface="Times New Roman" pitchFamily="18" charset="0"/>
              </a:rPr>
              <a:t> ý </a:t>
            </a:r>
            <a:r>
              <a:rPr lang="en-US" sz="3600" dirty="0" err="1">
                <a:latin typeface="Times New Roman" pitchFamily="18" charset="0"/>
                <a:ea typeface="Liberation Mono"/>
                <a:cs typeface="Times New Roman" pitchFamily="18" charset="0"/>
              </a:rPr>
              <a:t>kiến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của</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mình</a:t>
            </a:r>
            <a:endParaRPr lang="en-US" sz="3600" dirty="0">
              <a:latin typeface="Times New Roman" pitchFamily="18" charset="0"/>
              <a:ea typeface="Liberation Mono"/>
              <a:cs typeface="Times New Roman" pitchFamily="18" charset="0"/>
            </a:endParaRPr>
          </a:p>
          <a:p>
            <a:pPr algn="just"/>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Lí</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giải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bằng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ngôn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từ</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và</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sơ</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đồ</a:t>
            </a:r>
            <a:endParaRPr lang="en-US" sz="3600" dirty="0">
              <a:latin typeface="Times New Roman" pitchFamily="18" charset="0"/>
              <a:ea typeface="Liberation Mono"/>
              <a:cs typeface="Times New Roman" pitchFamily="18" charset="0"/>
            </a:endParaRPr>
          </a:p>
          <a:p>
            <a:pPr algn="just"/>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Đánh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giá</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tổng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hợp</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các</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bình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diện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Xét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về</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nội</a:t>
            </a:r>
            <a:r>
              <a:rPr lang="en-US" sz="3600" dirty="0">
                <a:latin typeface="Times New Roman" pitchFamily="18" charset="0"/>
                <a:ea typeface="Liberation Mono"/>
                <a:cs typeface="Times New Roman" pitchFamily="18" charset="0"/>
              </a:rPr>
              <a:t> dung </a:t>
            </a:r>
            <a:r>
              <a:rPr lang="en-US" sz="3600" dirty="0" err="1">
                <a:latin typeface="Times New Roman" pitchFamily="18" charset="0"/>
                <a:ea typeface="Liberation Mono"/>
                <a:cs typeface="Times New Roman" pitchFamily="18" charset="0"/>
              </a:rPr>
              <a:t>và</a:t>
            </a:r>
            <a:r>
              <a:rPr lang="en-US" sz="3600" dirty="0">
                <a:latin typeface="Times New Roman" pitchFamily="18" charset="0"/>
                <a:ea typeface="Liberation Mono"/>
                <a:cs typeface="Times New Roman" pitchFamily="18" charset="0"/>
              </a:rPr>
              <a:t> ý </a:t>
            </a:r>
            <a:r>
              <a:rPr lang="en-US" sz="3600" dirty="0" err="1">
                <a:latin typeface="Times New Roman" pitchFamily="18" charset="0"/>
                <a:ea typeface="Liberation Mono"/>
                <a:cs typeface="Times New Roman" pitchFamily="18" charset="0"/>
              </a:rPr>
              <a:t>nghĩa</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tượng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trưng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Về</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mặt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cấu</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tứ</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Xét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về</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thủ</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pháp</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nghệ</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thuật</a:t>
            </a:r>
            <a:r>
              <a:rPr lang="en-US" sz="3600" dirty="0">
                <a:latin typeface="Times New Roman" pitchFamily="18" charset="0"/>
                <a:ea typeface="Liberation Mono"/>
                <a:cs typeface="Times New Roman" pitchFamily="18" charset="0"/>
              </a:rPr>
              <a:t>...</a:t>
            </a:r>
            <a:endParaRPr lang="vi-VN" sz="36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647944686"/>
      </p:ext>
    </p:extLst>
  </p:cSld>
  <p:clrMapOvr>
    <a:masterClrMapping/>
  </p:clrMapOvr>
  <p:transition spd="slow">
    <p:wip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6667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a:t>
            </a: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4" name="TextBox 3"/>
          <p:cNvSpPr txBox="1"/>
          <p:nvPr/>
        </p:nvSpPr>
        <p:spPr>
          <a:xfrm>
            <a:off x="2255298" y="2960996"/>
            <a:ext cx="1377912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2. </a:t>
            </a:r>
            <a:r>
              <a:rPr lang="en-US" sz="3600" b="1" dirty="0" err="1">
                <a:solidFill>
                  <a:srgbClr val="C00000"/>
                </a:solidFill>
                <a:latin typeface="Times New Roman"/>
                <a:ea typeface="Liberation Mono"/>
                <a:cs typeface="Times New Roman"/>
              </a:rPr>
              <a:t>Tìm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hiểu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các</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văn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bản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tham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khảo</a:t>
            </a:r>
            <a:endParaRPr lang="vi-VN" sz="3600" dirty="0">
              <a:solidFill>
                <a:srgbClr val="000000"/>
              </a:solidFill>
              <a:latin typeface="Calibri"/>
              <a:ea typeface="Calibri"/>
              <a:cs typeface="Times New Roman"/>
            </a:endParaRPr>
          </a:p>
        </p:txBody>
      </p:sp>
      <p:sp>
        <p:nvSpPr>
          <p:cNvPr id="9" name="TextBox 8"/>
          <p:cNvSpPr txBox="1"/>
          <p:nvPr/>
        </p:nvSpPr>
        <p:spPr>
          <a:xfrm>
            <a:off x="2286000" y="17145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Down Arrow Callout 7"/>
          <p:cNvSpPr/>
          <p:nvPr/>
        </p:nvSpPr>
        <p:spPr>
          <a:xfrm>
            <a:off x="2286000" y="3663111"/>
            <a:ext cx="13748421" cy="1251789"/>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spcAft>
                <a:spcPts val="1200"/>
              </a:spcAft>
            </a:pPr>
            <a:r>
              <a:rPr lang="en-US" sz="3600" b="1" dirty="0" err="1">
                <a:solidFill>
                  <a:srgbClr val="000000"/>
                </a:solidFill>
                <a:latin typeface="Times New Roman"/>
                <a:ea typeface="Liberation Mono"/>
                <a:cs typeface="Times New Roman"/>
              </a:rPr>
              <a:t>Bài</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tham</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khảo</a:t>
            </a:r>
            <a:r>
              <a:rPr lang="en-US" sz="3600" b="1" dirty="0">
                <a:solidFill>
                  <a:srgbClr val="000000"/>
                </a:solidFill>
                <a:latin typeface="Times New Roman"/>
                <a:ea typeface="Liberation Mono"/>
                <a:cs typeface="Times New Roman"/>
              </a:rPr>
              <a:t> 1: </a:t>
            </a:r>
            <a:r>
              <a:rPr lang="en-US" sz="3600" b="1" dirty="0" err="1">
                <a:solidFill>
                  <a:srgbClr val="000000"/>
                </a:solidFill>
                <a:latin typeface="Times New Roman"/>
                <a:ea typeface="Liberation Mono"/>
                <a:cs typeface="Times New Roman"/>
              </a:rPr>
              <a:t>Về</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bài</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ca</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dao</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Trong</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đầm</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gì</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đẹp</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bằng</a:t>
            </a:r>
            <a:r>
              <a:rPr lang="en-US" sz="3600" b="1" dirty="0">
                <a:solidFill>
                  <a:srgbClr val="000000"/>
                </a:solidFill>
                <a:latin typeface="Times New Roman"/>
                <a:ea typeface="Liberation Mono"/>
                <a:cs typeface="Times New Roman"/>
              </a:rPr>
              <a:t> </a:t>
            </a:r>
            <a:r>
              <a:rPr lang="en-US" sz="3600" b="1" dirty="0" err="1">
                <a:solidFill>
                  <a:srgbClr val="000000"/>
                </a:solidFill>
                <a:latin typeface="Times New Roman"/>
                <a:ea typeface="Liberation Mono"/>
                <a:cs typeface="Times New Roman"/>
              </a:rPr>
              <a:t>sen</a:t>
            </a:r>
            <a:r>
              <a:rPr lang="en-US" sz="3600" b="1" dirty="0">
                <a:solidFill>
                  <a:srgbClr val="000000"/>
                </a:solidFill>
                <a:latin typeface="Times New Roman"/>
                <a:ea typeface="Liberation Mono"/>
                <a:cs typeface="Times New Roman"/>
              </a:rPr>
              <a:t>”</a:t>
            </a:r>
            <a:endParaRPr lang="vi-VN" sz="3600" dirty="0">
              <a:solidFill>
                <a:srgbClr val="000000"/>
              </a:solidFill>
              <a:latin typeface="Calibri"/>
              <a:ea typeface="Calibri"/>
              <a:cs typeface="Times New Roman"/>
            </a:endParaRPr>
          </a:p>
        </p:txBody>
      </p:sp>
      <p:sp>
        <p:nvSpPr>
          <p:cNvPr id="2" name="TextBox 1"/>
          <p:cNvSpPr txBox="1"/>
          <p:nvPr/>
        </p:nvSpPr>
        <p:spPr>
          <a:xfrm>
            <a:off x="2302211" y="4882487"/>
            <a:ext cx="13716000" cy="46628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300" b="1" dirty="0">
                <a:latin typeface="Times New Roman" pitchFamily="18" charset="0"/>
                <a:ea typeface="Liberation Mono"/>
                <a:cs typeface="Times New Roman" pitchFamily="18" charset="0"/>
              </a:rPr>
              <a:t>- </a:t>
            </a:r>
            <a:r>
              <a:rPr lang="en-US" sz="3300" b="1" i="1" dirty="0" err="1">
                <a:latin typeface="Times New Roman" pitchFamily="18" charset="0"/>
                <a:ea typeface="Liberation Mono"/>
                <a:cs typeface="Times New Roman" pitchFamily="18" charset="0"/>
              </a:rPr>
              <a:t>Cách</a:t>
            </a:r>
            <a:r>
              <a:rPr lang="en-US" sz="3300" b="1" i="1" dirty="0">
                <a:latin typeface="Times New Roman" pitchFamily="18" charset="0"/>
                <a:ea typeface="Liberation Mono"/>
                <a:cs typeface="Times New Roman" pitchFamily="18" charset="0"/>
              </a:rPr>
              <a:t> </a:t>
            </a:r>
            <a:r>
              <a:rPr lang="en-US" sz="3300" b="1" i="1" dirty="0" err="1">
                <a:latin typeface="Times New Roman" pitchFamily="18" charset="0"/>
                <a:ea typeface="Liberation Mono"/>
                <a:cs typeface="Times New Roman" pitchFamily="18" charset="0"/>
              </a:rPr>
              <a:t>thức</a:t>
            </a:r>
            <a:r>
              <a:rPr lang="en-US" sz="3300" b="1" i="1" dirty="0">
                <a:latin typeface="Times New Roman" pitchFamily="18" charset="0"/>
                <a:ea typeface="Liberation Mono"/>
                <a:cs typeface="Times New Roman" pitchFamily="18" charset="0"/>
              </a:rPr>
              <a:t> </a:t>
            </a:r>
            <a:r>
              <a:rPr lang="en-US" sz="3300" b="1" i="1" dirty="0" err="1">
                <a:latin typeface="Times New Roman" pitchFamily="18" charset="0"/>
                <a:ea typeface="Liberation Mono"/>
                <a:cs typeface="Times New Roman" pitchFamily="18" charset="0"/>
              </a:rPr>
              <a:t>triển</a:t>
            </a:r>
            <a:r>
              <a:rPr lang="en-US" sz="3300" b="1" i="1" dirty="0">
                <a:latin typeface="Times New Roman" pitchFamily="18" charset="0"/>
                <a:ea typeface="Liberation Mono"/>
                <a:cs typeface="Times New Roman" pitchFamily="18" charset="0"/>
              </a:rPr>
              <a:t> </a:t>
            </a:r>
            <a:r>
              <a:rPr lang="en-US" sz="3300" b="1" i="1" dirty="0" err="1">
                <a:latin typeface="Times New Roman" pitchFamily="18" charset="0"/>
                <a:ea typeface="Liberation Mono"/>
                <a:cs typeface="Times New Roman" pitchFamily="18" charset="0"/>
              </a:rPr>
              <a:t>khai</a:t>
            </a:r>
            <a:r>
              <a:rPr lang="en-US" sz="3300" b="1" i="1" dirty="0">
                <a:latin typeface="Times New Roman" pitchFamily="18" charset="0"/>
                <a:ea typeface="Liberation Mono"/>
                <a:cs typeface="Times New Roman" pitchFamily="18" charset="0"/>
              </a:rPr>
              <a:t> </a:t>
            </a:r>
            <a:r>
              <a:rPr lang="en-US" sz="3300" b="1" i="1" dirty="0" err="1">
                <a:latin typeface="Times New Roman" pitchFamily="18" charset="0"/>
                <a:ea typeface="Liberation Mono"/>
                <a:cs typeface="Times New Roman" pitchFamily="18" charset="0"/>
              </a:rPr>
              <a:t>bài</a:t>
            </a:r>
            <a:r>
              <a:rPr lang="en-US" sz="3300" b="1" i="1" dirty="0">
                <a:latin typeface="Times New Roman" pitchFamily="18" charset="0"/>
                <a:ea typeface="Liberation Mono"/>
                <a:cs typeface="Times New Roman" pitchFamily="18" charset="0"/>
              </a:rPr>
              <a:t> </a:t>
            </a:r>
            <a:r>
              <a:rPr lang="en-US" sz="3300" b="1" i="1" dirty="0" err="1">
                <a:latin typeface="Times New Roman" pitchFamily="18" charset="0"/>
                <a:ea typeface="Liberation Mono"/>
                <a:cs typeface="Times New Roman" pitchFamily="18" charset="0"/>
              </a:rPr>
              <a:t>viết</a:t>
            </a:r>
            <a:r>
              <a:rPr lang="en-US" sz="3300" b="1" i="1" dirty="0">
                <a:latin typeface="Times New Roman" pitchFamily="18" charset="0"/>
                <a:ea typeface="Liberation Mono"/>
                <a:cs typeface="Times New Roman" pitchFamily="18" charset="0"/>
              </a:rPr>
              <a:t>:</a:t>
            </a:r>
            <a:r>
              <a:rPr lang="en-US" sz="3300" i="1" dirty="0">
                <a:latin typeface="Times New Roman" pitchFamily="18" charset="0"/>
                <a:ea typeface="Liberation Mono"/>
                <a:cs typeface="Times New Roman" pitchFamily="18" charset="0"/>
              </a:rPr>
              <a:t> </a:t>
            </a:r>
            <a:endParaRPr lang="vi-VN" sz="3300" dirty="0">
              <a:latin typeface="Times New Roman" pitchFamily="18" charset="0"/>
              <a:ea typeface="Calibri"/>
              <a:cs typeface="Times New Roman" pitchFamily="18" charset="0"/>
            </a:endParaRPr>
          </a:p>
          <a:p>
            <a:pPr algn="just"/>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Về</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hình</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thức</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Bố</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cục</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ba</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phần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rõ</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ràng</a:t>
            </a:r>
            <a:r>
              <a:rPr lang="en-US" sz="3300" dirty="0">
                <a:latin typeface="Times New Roman" pitchFamily="18" charset="0"/>
                <a:ea typeface="Liberation Mono"/>
                <a:cs typeface="Times New Roman" pitchFamily="18" charset="0"/>
              </a:rPr>
              <a:t>:</a:t>
            </a:r>
            <a:endParaRPr lang="vi-VN" sz="3300" dirty="0">
              <a:latin typeface="Times New Roman" pitchFamily="18" charset="0"/>
              <a:ea typeface="Calibri"/>
              <a:cs typeface="Times New Roman" pitchFamily="18" charset="0"/>
            </a:endParaRPr>
          </a:p>
          <a:p>
            <a:pPr algn="just"/>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Phần</a:t>
            </a:r>
            <a:r>
              <a:rPr lang="en-US" sz="3300" dirty="0">
                <a:latin typeface="Times New Roman" pitchFamily="18" charset="0"/>
                <a:ea typeface="Liberation Mono"/>
                <a:cs typeface="Times New Roman" pitchFamily="18" charset="0"/>
              </a:rPr>
              <a:t> </a:t>
            </a:r>
            <a:r>
              <a:rPr lang="en-US" sz="3300" dirty="0">
                <a:latin typeface="Times New Roman" pitchFamily="18" charset="0"/>
                <a:ea typeface="Liberation Mono"/>
                <a:cs typeface="Times New Roman" pitchFamily="18" charset="0"/>
              </a:rPr>
              <a:t>1: </a:t>
            </a:r>
            <a:r>
              <a:rPr lang="en-US" sz="3300" dirty="0" err="1">
                <a:latin typeface="Times New Roman" pitchFamily="18" charset="0"/>
                <a:ea typeface="Liberation Mono"/>
                <a:cs typeface="Times New Roman" pitchFamily="18" charset="0"/>
              </a:rPr>
              <a:t>Phân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tích</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dị</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bản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từ</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Không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rõ</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bài</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ca</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dao</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đến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vượt</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dị</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bản</a:t>
            </a:r>
            <a:r>
              <a:rPr lang="en-US" sz="3300" dirty="0">
                <a:latin typeface="Times New Roman" pitchFamily="18" charset="0"/>
                <a:ea typeface="Liberation Mono"/>
                <a:cs typeface="Times New Roman" pitchFamily="18" charset="0"/>
              </a:rPr>
              <a:t> 2 </a:t>
            </a:r>
            <a:r>
              <a:rPr lang="en-US" sz="3300" dirty="0" err="1">
                <a:latin typeface="Times New Roman" pitchFamily="18" charset="0"/>
                <a:ea typeface="Liberation Mono"/>
                <a:cs typeface="Times New Roman" pitchFamily="18" charset="0"/>
              </a:rPr>
              <a:t>rất</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xa</a:t>
            </a:r>
            <a:r>
              <a:rPr lang="en-US" sz="3300" dirty="0">
                <a:latin typeface="Times New Roman" pitchFamily="18" charset="0"/>
                <a:ea typeface="Liberation Mono"/>
                <a:cs typeface="Times New Roman" pitchFamily="18" charset="0"/>
              </a:rPr>
              <a:t>”); </a:t>
            </a:r>
            <a:endParaRPr lang="vi-VN" sz="3300" dirty="0">
              <a:latin typeface="Times New Roman" pitchFamily="18" charset="0"/>
              <a:ea typeface="Calibri"/>
              <a:cs typeface="Times New Roman" pitchFamily="18" charset="0"/>
            </a:endParaRPr>
          </a:p>
          <a:p>
            <a:pPr algn="just"/>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Phần</a:t>
            </a:r>
            <a:r>
              <a:rPr lang="en-US" sz="3300" dirty="0">
                <a:latin typeface="Times New Roman" pitchFamily="18" charset="0"/>
                <a:ea typeface="Liberation Mono"/>
                <a:cs typeface="Times New Roman" pitchFamily="18" charset="0"/>
              </a:rPr>
              <a:t> </a:t>
            </a:r>
            <a:r>
              <a:rPr lang="en-US" sz="3300" dirty="0">
                <a:latin typeface="Times New Roman" pitchFamily="18" charset="0"/>
                <a:ea typeface="Liberation Mono"/>
                <a:cs typeface="Times New Roman" pitchFamily="18" charset="0"/>
              </a:rPr>
              <a:t>2: </a:t>
            </a:r>
            <a:r>
              <a:rPr lang="en-US" sz="3300" dirty="0" err="1">
                <a:latin typeface="Times New Roman" pitchFamily="18" charset="0"/>
                <a:ea typeface="Liberation Mono"/>
                <a:cs typeface="Times New Roman" pitchFamily="18" charset="0"/>
              </a:rPr>
              <a:t>Phân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tích</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bài</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ca</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dao</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từ</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Với</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dị</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bản</a:t>
            </a:r>
            <a:r>
              <a:rPr lang="en-US" sz="3300" dirty="0">
                <a:latin typeface="Times New Roman" pitchFamily="18" charset="0"/>
                <a:ea typeface="Liberation Mono"/>
                <a:cs typeface="Times New Roman" pitchFamily="18" charset="0"/>
              </a:rPr>
              <a:t> 1” </a:t>
            </a:r>
            <a:r>
              <a:rPr lang="en-US" sz="3300" dirty="0" err="1">
                <a:latin typeface="Times New Roman" pitchFamily="18" charset="0"/>
                <a:ea typeface="Liberation Mono"/>
                <a:cs typeface="Times New Roman" pitchFamily="18" charset="0"/>
              </a:rPr>
              <a:t>đến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có</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hư</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em</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đền</a:t>
            </a:r>
            <a:r>
              <a:rPr lang="en-US" sz="3300" dirty="0">
                <a:latin typeface="Times New Roman" pitchFamily="18" charset="0"/>
                <a:ea typeface="Liberation Mono"/>
                <a:cs typeface="Times New Roman" pitchFamily="18" charset="0"/>
              </a:rPr>
              <a:t>”); </a:t>
            </a:r>
            <a:endParaRPr lang="vi-VN" sz="3300" dirty="0">
              <a:latin typeface="Times New Roman" pitchFamily="18" charset="0"/>
              <a:ea typeface="Calibri"/>
              <a:cs typeface="Times New Roman" pitchFamily="18" charset="0"/>
            </a:endParaRPr>
          </a:p>
          <a:p>
            <a:pPr algn="just"/>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Phần</a:t>
            </a:r>
            <a:r>
              <a:rPr lang="en-US" sz="3300" dirty="0">
                <a:latin typeface="Times New Roman" pitchFamily="18" charset="0"/>
                <a:ea typeface="Liberation Mono"/>
                <a:cs typeface="Times New Roman" pitchFamily="18" charset="0"/>
              </a:rPr>
              <a:t> </a:t>
            </a:r>
            <a:r>
              <a:rPr lang="en-US" sz="3300" dirty="0">
                <a:latin typeface="Times New Roman" pitchFamily="18" charset="0"/>
                <a:ea typeface="Liberation Mono"/>
                <a:cs typeface="Times New Roman" pitchFamily="18" charset="0"/>
              </a:rPr>
              <a:t>3: </a:t>
            </a:r>
            <a:r>
              <a:rPr lang="en-US" sz="3300" dirty="0" err="1">
                <a:latin typeface="Times New Roman" pitchFamily="18" charset="0"/>
                <a:ea typeface="Liberation Mono"/>
                <a:cs typeface="Times New Roman" pitchFamily="18" charset="0"/>
              </a:rPr>
              <a:t>Đánh</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giá</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tổng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hợp</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từ</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Xét</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về</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nội</a:t>
            </a:r>
            <a:r>
              <a:rPr lang="en-US" sz="3300" dirty="0">
                <a:latin typeface="Times New Roman" pitchFamily="18" charset="0"/>
                <a:ea typeface="Liberation Mono"/>
                <a:cs typeface="Times New Roman" pitchFamily="18" charset="0"/>
              </a:rPr>
              <a:t> dung” </a:t>
            </a:r>
            <a:r>
              <a:rPr lang="en-US" sz="3300" dirty="0" err="1">
                <a:latin typeface="Times New Roman" pitchFamily="18" charset="0"/>
                <a:ea typeface="Liberation Mono"/>
                <a:cs typeface="Times New Roman" pitchFamily="18" charset="0"/>
              </a:rPr>
              <a:t>đến</a:t>
            </a:r>
            <a:r>
              <a:rPr lang="en-US" sz="3300" dirty="0">
                <a:latin typeface="Times New Roman" pitchFamily="18" charset="0"/>
                <a:ea typeface="Liberation Mono"/>
                <a:cs typeface="Times New Roman" pitchFamily="18" charset="0"/>
              </a:rPr>
              <a:t> “do </a:t>
            </a:r>
            <a:r>
              <a:rPr lang="en-US" sz="3300" dirty="0" err="1">
                <a:latin typeface="Times New Roman" pitchFamily="18" charset="0"/>
                <a:ea typeface="Liberation Mono"/>
                <a:cs typeface="Times New Roman" pitchFamily="18" charset="0"/>
              </a:rPr>
              <a:t>nó</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gợi</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ra</a:t>
            </a:r>
            <a:r>
              <a:rPr lang="en-US" sz="3300" dirty="0">
                <a:latin typeface="Times New Roman" pitchFamily="18" charset="0"/>
                <a:ea typeface="Liberation Mono"/>
                <a:cs typeface="Times New Roman" pitchFamily="18" charset="0"/>
              </a:rPr>
              <a:t>”).</a:t>
            </a:r>
            <a:endParaRPr lang="vi-VN" sz="3300" dirty="0">
              <a:latin typeface="Times New Roman" pitchFamily="18" charset="0"/>
              <a:ea typeface="Calibri"/>
              <a:cs typeface="Times New Roman" pitchFamily="18" charset="0"/>
            </a:endParaRPr>
          </a:p>
          <a:p>
            <a:pPr algn="just"/>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Về</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nội</a:t>
            </a:r>
            <a:r>
              <a:rPr lang="en-US" sz="3300" dirty="0">
                <a:latin typeface="Times New Roman" pitchFamily="18" charset="0"/>
                <a:ea typeface="Liberation Mono"/>
                <a:cs typeface="Times New Roman" pitchFamily="18" charset="0"/>
              </a:rPr>
              <a:t> dung: </a:t>
            </a:r>
            <a:r>
              <a:rPr lang="en-US" sz="3300" dirty="0" err="1">
                <a:latin typeface="Times New Roman" pitchFamily="18" charset="0"/>
                <a:ea typeface="Liberation Mono"/>
                <a:cs typeface="Times New Roman" pitchFamily="18" charset="0"/>
              </a:rPr>
              <a:t>Bài</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viết</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cho</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thấy</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những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hiểu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biết</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chuyên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sâu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của</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nhà</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nghiên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cứu</a:t>
            </a:r>
            <a:r>
              <a:rPr lang="en-US" sz="3300" dirty="0">
                <a:latin typeface="Times New Roman" pitchFamily="18" charset="0"/>
                <a:ea typeface="Liberation Mono"/>
                <a:cs typeface="Times New Roman" pitchFamily="18" charset="0"/>
              </a:rPr>
              <a:t> qua </a:t>
            </a:r>
            <a:r>
              <a:rPr lang="en-US" sz="3300" dirty="0" err="1">
                <a:latin typeface="Times New Roman" pitchFamily="18" charset="0"/>
                <a:ea typeface="Liberation Mono"/>
                <a:cs typeface="Times New Roman" pitchFamily="18" charset="0"/>
              </a:rPr>
              <a:t>những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dấu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hiệu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như</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nắm</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vững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tư</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liệu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nắm</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vững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những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công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trình</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nghiên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cứu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có</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liên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quan</a:t>
            </a:r>
            <a:r>
              <a:rPr lang="en-US" sz="3300" dirty="0">
                <a:latin typeface="Times New Roman" pitchFamily="18" charset="0"/>
                <a:ea typeface="Liberation Mono"/>
                <a:cs typeface="Times New Roman" pitchFamily="18" charset="0"/>
              </a:rPr>
              <a:t>; am </a:t>
            </a:r>
            <a:r>
              <a:rPr lang="en-US" sz="3300" dirty="0" err="1">
                <a:latin typeface="Times New Roman" pitchFamily="18" charset="0"/>
                <a:ea typeface="Liberation Mono"/>
                <a:cs typeface="Times New Roman" pitchFamily="18" charset="0"/>
              </a:rPr>
              <a:t>hiểu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sâu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rộng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nhiều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lĩnh</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vực</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thẩm</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thơ</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tỉnh</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tế</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liên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tưởng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kết</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nối</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nhiều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chiều</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có</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phát</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hiện</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mới</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trình</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bày</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rõ</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ràng</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mạch</a:t>
            </a:r>
            <a:r>
              <a:rPr lang="en-US" sz="3300" dirty="0">
                <a:latin typeface="Times New Roman" pitchFamily="18" charset="0"/>
                <a:ea typeface="Liberation Mono"/>
                <a:cs typeface="Times New Roman" pitchFamily="18" charset="0"/>
              </a:rPr>
              <a:t> </a:t>
            </a:r>
            <a:r>
              <a:rPr lang="en-US" sz="3300" dirty="0" err="1">
                <a:latin typeface="Times New Roman" pitchFamily="18" charset="0"/>
                <a:ea typeface="Liberation Mono"/>
                <a:cs typeface="Times New Roman" pitchFamily="18" charset="0"/>
              </a:rPr>
              <a:t>lạc</a:t>
            </a:r>
            <a:r>
              <a:rPr lang="en-US" sz="3300" dirty="0">
                <a:latin typeface="Times New Roman" pitchFamily="18" charset="0"/>
                <a:ea typeface="Liberation Mono"/>
                <a:cs typeface="Times New Roman" pitchFamily="18" charset="0"/>
              </a:rPr>
              <a:t>;...</a:t>
            </a:r>
            <a:endParaRPr lang="vi-VN" sz="33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109927369"/>
      </p:ext>
    </p:extLst>
  </p:cSld>
  <p:clrMapOvr>
    <a:masterClrMapping/>
  </p:clrMapOvr>
  <p:transition spd="slow">
    <p:wip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728E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954578" y="2103069"/>
            <a:ext cx="11318931" cy="7431621"/>
          </a:xfrm>
          <a:prstGeom prst="rect">
            <a:avLst/>
          </a:prstGeom>
        </p:spPr>
      </p:pic>
      <p:sp>
        <p:nvSpPr>
          <p:cNvPr id="3" name="TextBox 3"/>
          <p:cNvSpPr txBox="1"/>
          <p:nvPr/>
        </p:nvSpPr>
        <p:spPr>
          <a:xfrm>
            <a:off x="1028700" y="358943"/>
            <a:ext cx="13731236" cy="1885131"/>
          </a:xfrm>
          <a:prstGeom prst="rect">
            <a:avLst/>
          </a:prstGeom>
        </p:spPr>
        <p:txBody>
          <a:bodyPr lIns="0" tIns="0" rIns="0" bIns="0" rtlCol="0" anchor="t">
            <a:spAutoFit/>
          </a:bodyPr>
          <a:lstStyle/>
          <a:p>
            <a:pPr algn="ctr">
              <a:lnSpc>
                <a:spcPts val="4899"/>
              </a:lnSpc>
              <a:spcBef>
                <a:spcPct val="0"/>
              </a:spcBef>
            </a:pPr>
            <a:r>
              <a:rPr lang="en-US" sz="4800" dirty="0">
                <a:solidFill>
                  <a:srgbClr val="FFEBEB"/>
                </a:solidFill>
                <a:latin typeface="Roboto" panose="02000000000000000000" pitchFamily="2" charset="0"/>
                <a:ea typeface="Roboto" panose="02000000000000000000" pitchFamily="2" charset="0"/>
              </a:rPr>
              <a:t>Quan </a:t>
            </a:r>
            <a:r>
              <a:rPr lang="en-US" sz="4800" dirty="0" err="1">
                <a:solidFill>
                  <a:srgbClr val="FFEBEB"/>
                </a:solidFill>
                <a:latin typeface="Roboto" panose="02000000000000000000" pitchFamily="2" charset="0"/>
                <a:ea typeface="Roboto" panose="02000000000000000000" pitchFamily="2" charset="0"/>
              </a:rPr>
              <a:t>sát</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bức</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hình</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sau</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và</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cho</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biết</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những</a:t>
            </a:r>
            <a:r>
              <a:rPr lang="en-US" sz="4800" dirty="0">
                <a:solidFill>
                  <a:srgbClr val="FFEBEB"/>
                </a:solidFill>
                <a:latin typeface="Roboto" panose="02000000000000000000" pitchFamily="2" charset="0"/>
                <a:ea typeface="Roboto" panose="02000000000000000000" pitchFamily="2" charset="0"/>
              </a:rPr>
              <a:t> chi </a:t>
            </a:r>
            <a:r>
              <a:rPr lang="en-US" sz="4800" dirty="0" err="1">
                <a:solidFill>
                  <a:srgbClr val="FFEBEB"/>
                </a:solidFill>
                <a:latin typeface="Roboto" panose="02000000000000000000" pitchFamily="2" charset="0"/>
                <a:ea typeface="Roboto" panose="02000000000000000000" pitchFamily="2" charset="0"/>
              </a:rPr>
              <a:t>tiết</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nhân</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vật</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này</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xuất</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hiện</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trong</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những</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tác</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phẩm</a:t>
            </a:r>
            <a:r>
              <a:rPr lang="en-US" sz="4800" dirty="0">
                <a:solidFill>
                  <a:srgbClr val="FFEBEB"/>
                </a:solidFill>
                <a:latin typeface="Roboto" panose="02000000000000000000" pitchFamily="2" charset="0"/>
                <a:ea typeface="Roboto" panose="02000000000000000000" pitchFamily="2" charset="0"/>
              </a:rPr>
              <a:t> </a:t>
            </a:r>
          </a:p>
          <a:p>
            <a:pPr algn="ctr">
              <a:lnSpc>
                <a:spcPts val="4899"/>
              </a:lnSpc>
              <a:spcBef>
                <a:spcPct val="0"/>
              </a:spcBef>
            </a:pPr>
            <a:r>
              <a:rPr lang="en-US" sz="4800" dirty="0" err="1">
                <a:solidFill>
                  <a:srgbClr val="FFEBEB"/>
                </a:solidFill>
                <a:latin typeface="Roboto" panose="02000000000000000000" pitchFamily="2" charset="0"/>
                <a:ea typeface="Roboto" panose="02000000000000000000" pitchFamily="2" charset="0"/>
              </a:rPr>
              <a:t>văn</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học</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dân</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gian</a:t>
            </a:r>
            <a:r>
              <a:rPr lang="en-US" sz="4800" dirty="0">
                <a:solidFill>
                  <a:srgbClr val="FFEBEB"/>
                </a:solidFill>
                <a:latin typeface="Roboto" panose="02000000000000000000" pitchFamily="2" charset="0"/>
                <a:ea typeface="Roboto" panose="02000000000000000000" pitchFamily="2" charset="0"/>
              </a:rPr>
              <a:t> </a:t>
            </a:r>
            <a:r>
              <a:rPr lang="en-US" sz="4800" dirty="0" err="1">
                <a:solidFill>
                  <a:srgbClr val="FFEBEB"/>
                </a:solidFill>
                <a:latin typeface="Roboto" panose="02000000000000000000" pitchFamily="2" charset="0"/>
                <a:ea typeface="Roboto" panose="02000000000000000000" pitchFamily="2" charset="0"/>
              </a:rPr>
              <a:t>nào</a:t>
            </a:r>
            <a:r>
              <a:rPr lang="en-US" sz="4800" dirty="0">
                <a:solidFill>
                  <a:srgbClr val="FFEBEB"/>
                </a:solidFill>
                <a:latin typeface="Roboto" panose="02000000000000000000" pitchFamily="2" charset="0"/>
                <a:ea typeface="Roboto" panose="02000000000000000000" pitchFamily="2" charset="0"/>
              </a:rPr>
              <a:t>?</a:t>
            </a: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9910797">
            <a:off x="14785610" y="-307160"/>
            <a:ext cx="4304639" cy="4288497"/>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2114828" y="7349698"/>
            <a:ext cx="7315200" cy="3817204"/>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0952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4" name="TextBox 3"/>
          <p:cNvSpPr txBox="1"/>
          <p:nvPr/>
        </p:nvSpPr>
        <p:spPr>
          <a:xfrm>
            <a:off x="2338886" y="2389496"/>
            <a:ext cx="1363241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2. </a:t>
            </a:r>
            <a:r>
              <a:rPr lang="en-US" sz="3600" b="1" dirty="0" err="1">
                <a:solidFill>
                  <a:srgbClr val="C00000"/>
                </a:solidFill>
                <a:latin typeface="Times New Roman"/>
                <a:ea typeface="Liberation Mono"/>
                <a:cs typeface="Times New Roman"/>
              </a:rPr>
              <a:t>Tìm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hiểu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các</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văn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bản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tham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khảo</a:t>
            </a:r>
            <a:endParaRPr lang="vi-VN" sz="3600" dirty="0">
              <a:solidFill>
                <a:srgbClr val="000000"/>
              </a:solidFill>
              <a:latin typeface="Calibri"/>
              <a:ea typeface="Calibri"/>
              <a:cs typeface="Times New Roman"/>
            </a:endParaRPr>
          </a:p>
        </p:txBody>
      </p:sp>
      <p:sp>
        <p:nvSpPr>
          <p:cNvPr id="9" name="TextBox 8"/>
          <p:cNvSpPr txBox="1"/>
          <p:nvPr/>
        </p:nvSpPr>
        <p:spPr>
          <a:xfrm>
            <a:off x="2255298" y="11430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Down Arrow Callout 7"/>
          <p:cNvSpPr/>
          <p:nvPr/>
        </p:nvSpPr>
        <p:spPr>
          <a:xfrm>
            <a:off x="2239088" y="3091611"/>
            <a:ext cx="13748421" cy="1251789"/>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spcAft>
                <a:spcPts val="1200"/>
              </a:spcAft>
            </a:pPr>
            <a:r>
              <a:rPr lang="en-US" sz="3000" b="1" dirty="0" err="1">
                <a:latin typeface="Times New Roman"/>
                <a:ea typeface="Liberation Mono"/>
                <a:cs typeface="Times New Roman"/>
              </a:rPr>
              <a:t>Bài</a:t>
            </a:r>
            <a:r>
              <a:rPr lang="en-US" sz="3000" b="1" dirty="0">
                <a:latin typeface="Times New Roman"/>
                <a:ea typeface="Liberation Mono"/>
                <a:cs typeface="Times New Roman"/>
              </a:rPr>
              <a:t> </a:t>
            </a:r>
            <a:r>
              <a:rPr lang="en-US" sz="3000" b="1" dirty="0" err="1">
                <a:latin typeface="Times New Roman"/>
                <a:ea typeface="Liberation Mono"/>
                <a:cs typeface="Times New Roman"/>
              </a:rPr>
              <a:t>tham</a:t>
            </a:r>
            <a:r>
              <a:rPr lang="en-US" sz="3000" b="1" dirty="0">
                <a:latin typeface="Times New Roman"/>
                <a:ea typeface="Liberation Mono"/>
                <a:cs typeface="Times New Roman"/>
              </a:rPr>
              <a:t> </a:t>
            </a:r>
            <a:r>
              <a:rPr lang="en-US" sz="3000" b="1" dirty="0" err="1">
                <a:latin typeface="Times New Roman"/>
                <a:ea typeface="Liberation Mono"/>
                <a:cs typeface="Times New Roman"/>
              </a:rPr>
              <a:t>khảo</a:t>
            </a:r>
            <a:r>
              <a:rPr lang="en-US" sz="3000" b="1" dirty="0">
                <a:latin typeface="Times New Roman"/>
                <a:ea typeface="Liberation Mono"/>
                <a:cs typeface="Times New Roman"/>
              </a:rPr>
              <a:t> 2: </a:t>
            </a:r>
            <a:r>
              <a:rPr lang="en-US" sz="3000" b="1" dirty="0" err="1">
                <a:latin typeface="Times New Roman"/>
                <a:ea typeface="Liberation Mono"/>
                <a:cs typeface="Times New Roman"/>
              </a:rPr>
              <a:t>Hội</a:t>
            </a:r>
            <a:r>
              <a:rPr lang="en-US" sz="3000" b="1" dirty="0">
                <a:latin typeface="Times New Roman"/>
                <a:ea typeface="Liberation Mono"/>
                <a:cs typeface="Times New Roman"/>
              </a:rPr>
              <a:t> </a:t>
            </a:r>
            <a:r>
              <a:rPr lang="en-US" sz="3000" b="1" dirty="0" err="1">
                <a:latin typeface="Times New Roman"/>
                <a:ea typeface="Liberation Mono"/>
                <a:cs typeface="Times New Roman"/>
              </a:rPr>
              <a:t>Gióng</a:t>
            </a:r>
            <a:r>
              <a:rPr lang="en-US" sz="3000" b="1" dirty="0">
                <a:latin typeface="Times New Roman"/>
                <a:ea typeface="Liberation Mono"/>
                <a:cs typeface="Times New Roman"/>
              </a:rPr>
              <a:t> </a:t>
            </a:r>
            <a:r>
              <a:rPr lang="en-US" sz="3000" b="1" dirty="0" err="1">
                <a:latin typeface="Times New Roman"/>
                <a:ea typeface="Liberation Mono"/>
                <a:cs typeface="Times New Roman"/>
              </a:rPr>
              <a:t>và</a:t>
            </a:r>
            <a:r>
              <a:rPr lang="en-US" sz="3000" b="1" dirty="0">
                <a:latin typeface="Times New Roman"/>
                <a:ea typeface="Liberation Mono"/>
                <a:cs typeface="Times New Roman"/>
              </a:rPr>
              <a:t> </a:t>
            </a:r>
            <a:r>
              <a:rPr lang="en-US" sz="3000" b="1" dirty="0" err="1">
                <a:latin typeface="Times New Roman"/>
                <a:ea typeface="Liberation Mono"/>
                <a:cs typeface="Times New Roman"/>
              </a:rPr>
              <a:t>nghệ</a:t>
            </a:r>
            <a:r>
              <a:rPr lang="en-US" sz="3000" b="1" dirty="0">
                <a:latin typeface="Times New Roman"/>
                <a:ea typeface="Liberation Mono"/>
                <a:cs typeface="Times New Roman"/>
              </a:rPr>
              <a:t> </a:t>
            </a:r>
            <a:r>
              <a:rPr lang="en-US" sz="3000" b="1" dirty="0" err="1">
                <a:latin typeface="Times New Roman"/>
                <a:ea typeface="Liberation Mono"/>
                <a:cs typeface="Times New Roman"/>
              </a:rPr>
              <a:t>thuật</a:t>
            </a:r>
            <a:r>
              <a:rPr lang="en-US" sz="3000" b="1" dirty="0">
                <a:latin typeface="Times New Roman"/>
                <a:ea typeface="Liberation Mono"/>
                <a:cs typeface="Times New Roman"/>
              </a:rPr>
              <a:t> </a:t>
            </a:r>
            <a:r>
              <a:rPr lang="en-US" sz="3000" b="1" dirty="0" err="1">
                <a:latin typeface="Times New Roman"/>
                <a:ea typeface="Liberation Mono"/>
                <a:cs typeface="Times New Roman"/>
              </a:rPr>
              <a:t>diễn</a:t>
            </a:r>
            <a:r>
              <a:rPr lang="en-US" sz="3000" b="1" dirty="0">
                <a:latin typeface="Times New Roman"/>
                <a:ea typeface="Liberation Mono"/>
                <a:cs typeface="Times New Roman"/>
              </a:rPr>
              <a:t> </a:t>
            </a:r>
            <a:r>
              <a:rPr lang="en-US" sz="3000" b="1" dirty="0" err="1">
                <a:latin typeface="Times New Roman"/>
                <a:ea typeface="Liberation Mono"/>
                <a:cs typeface="Times New Roman"/>
              </a:rPr>
              <a:t>xướng</a:t>
            </a:r>
            <a:r>
              <a:rPr lang="en-US" sz="3000" b="1" dirty="0">
                <a:latin typeface="Times New Roman"/>
                <a:ea typeface="Liberation Mono"/>
                <a:cs typeface="Times New Roman"/>
              </a:rPr>
              <a:t> </a:t>
            </a:r>
            <a:r>
              <a:rPr lang="en-US" sz="3000" b="1" dirty="0" err="1">
                <a:latin typeface="Times New Roman"/>
                <a:ea typeface="Liberation Mono"/>
                <a:cs typeface="Times New Roman"/>
              </a:rPr>
              <a:t>anh</a:t>
            </a:r>
            <a:r>
              <a:rPr lang="en-US" sz="3000" b="1" dirty="0">
                <a:latin typeface="Times New Roman"/>
                <a:ea typeface="Liberation Mono"/>
                <a:cs typeface="Times New Roman"/>
              </a:rPr>
              <a:t> </a:t>
            </a:r>
            <a:r>
              <a:rPr lang="en-US" sz="3000" b="1" dirty="0" err="1">
                <a:latin typeface="Times New Roman"/>
                <a:ea typeface="Liberation Mono"/>
                <a:cs typeface="Times New Roman"/>
              </a:rPr>
              <a:t>hùng</a:t>
            </a:r>
            <a:r>
              <a:rPr lang="en-US" sz="3000" b="1" dirty="0">
                <a:latin typeface="Times New Roman"/>
                <a:ea typeface="Liberation Mono"/>
                <a:cs typeface="Times New Roman"/>
              </a:rPr>
              <a:t> </a:t>
            </a:r>
            <a:r>
              <a:rPr lang="en-US" sz="3000" b="1" dirty="0" err="1">
                <a:latin typeface="Times New Roman"/>
                <a:ea typeface="Liberation Mono"/>
                <a:cs typeface="Times New Roman"/>
              </a:rPr>
              <a:t>ca</a:t>
            </a:r>
            <a:endParaRPr lang="vi-VN" sz="2400" dirty="0">
              <a:latin typeface="Calibri"/>
              <a:ea typeface="Calibri"/>
              <a:cs typeface="Times New Roman"/>
            </a:endParaRPr>
          </a:p>
        </p:txBody>
      </p:sp>
      <p:sp>
        <p:nvSpPr>
          <p:cNvPr id="10" name="TextBox 9"/>
          <p:cNvSpPr txBox="1"/>
          <p:nvPr/>
        </p:nvSpPr>
        <p:spPr>
          <a:xfrm>
            <a:off x="5221973" y="3916025"/>
            <a:ext cx="10765536" cy="6324808"/>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Việc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nêu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nhận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định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chung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về</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Gióng</a:t>
            </a:r>
            <a:r>
              <a:rPr lang="en-US" sz="2700" dirty="0">
                <a:latin typeface="Times New Roman" pitchFamily="18" charset="0"/>
                <a:ea typeface="Liberation Mono"/>
                <a:cs typeface="Times New Roman" pitchFamily="18" charset="0"/>
              </a:rPr>
              <a:t> ở </a:t>
            </a:r>
            <a:r>
              <a:rPr lang="en-US" sz="2700" dirty="0" err="1">
                <a:latin typeface="Times New Roman" pitchFamily="18" charset="0"/>
                <a:ea typeface="Liberation Mono"/>
                <a:cs typeface="Times New Roman" pitchFamily="18" charset="0"/>
              </a:rPr>
              <a:t>đầu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văn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bản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có</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tác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dụng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gì</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Việc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phân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tích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tính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chất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và</a:t>
            </a:r>
            <a:r>
              <a:rPr lang="en-US" sz="2700" dirty="0">
                <a:latin typeface="Times New Roman" pitchFamily="18" charset="0"/>
                <a:ea typeface="Liberation Mono"/>
                <a:cs typeface="Times New Roman" pitchFamily="18" charset="0"/>
              </a:rPr>
              <a:t> ý </a:t>
            </a:r>
            <a:r>
              <a:rPr lang="en-US" sz="2700" dirty="0" err="1">
                <a:latin typeface="Times New Roman" pitchFamily="18" charset="0"/>
                <a:ea typeface="Liberation Mono"/>
                <a:cs typeface="Times New Roman" pitchFamily="18" charset="0"/>
              </a:rPr>
              <a:t>nghĩa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của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các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hoạt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động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trong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lễ</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có</a:t>
            </a:r>
            <a:r>
              <a:rPr lang="en-US" sz="2700" dirty="0">
                <a:latin typeface="Times New Roman" pitchFamily="18" charset="0"/>
                <a:ea typeface="Liberation Mono"/>
                <a:cs typeface="Times New Roman" pitchFamily="18" charset="0"/>
              </a:rPr>
              <a:t> ý </a:t>
            </a:r>
            <a:r>
              <a:rPr lang="en-US" sz="2700" dirty="0" err="1">
                <a:latin typeface="Times New Roman" pitchFamily="18" charset="0"/>
                <a:ea typeface="Liberation Mono"/>
                <a:cs typeface="Times New Roman" pitchFamily="18" charset="0"/>
              </a:rPr>
              <a:t>nghĩa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gì</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Tác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giả</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trình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bày</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kết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quả</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khảo</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tìm</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hiểu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nguồn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gốc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của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một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số</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danh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xưng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và</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hoạt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động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có</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liên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quan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đến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Gióng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có</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tác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dụng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như</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thế</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nào</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Việc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nêu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giả</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thuyết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khoa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học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dựa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vào</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suy</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luận</a:t>
            </a:r>
            <a:r>
              <a:rPr lang="en-US" sz="2700" dirty="0">
                <a:latin typeface="Times New Roman" pitchFamily="18" charset="0"/>
                <a:ea typeface="Liberation Mono"/>
                <a:cs typeface="Times New Roman" pitchFamily="18" charset="0"/>
              </a:rPr>
              <a:t> logic, </a:t>
            </a:r>
            <a:r>
              <a:rPr lang="en-US" sz="2700" dirty="0" err="1">
                <a:latin typeface="Times New Roman" pitchFamily="18" charset="0"/>
                <a:ea typeface="Liberation Mono"/>
                <a:cs typeface="Times New Roman" pitchFamily="18" charset="0"/>
              </a:rPr>
              <a:t>tham</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khảo</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nhiều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nguồn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tài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liệu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liên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quan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và</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khảo</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thực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địa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đóng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vai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trò</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như</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thế</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nào</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trong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nghiên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cứu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về</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một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lễ</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Tính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chất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nghiên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cứu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được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thể</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hiện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như</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thế</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nào</a:t>
            </a:r>
            <a:r>
              <a:rPr lang="en-US" sz="2700" dirty="0">
                <a:latin typeface="Times New Roman" pitchFamily="18" charset="0"/>
                <a:ea typeface="Liberation Mono"/>
                <a:cs typeface="Times New Roman" pitchFamily="18" charset="0"/>
              </a:rPr>
              <a:t> qua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phát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hiện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suy</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đoán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về</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mối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quan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hệ</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giữa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hoạt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động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trong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lễ</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với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sự</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kiện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xảy</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ra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trong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lịch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sử</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xa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ưa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của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dân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tộc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Phát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hiện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chiều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sâu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văn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hóa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lễ</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nghi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của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hoạt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động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đời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thường</a:t>
            </a:r>
            <a:r>
              <a:rPr lang="en-US" sz="2700" dirty="0">
                <a:latin typeface="Times New Roman" pitchFamily="18" charset="0"/>
                <a:ea typeface="Liberation Mono"/>
                <a:cs typeface="Times New Roman" pitchFamily="18" charset="0"/>
              </a:rPr>
              <a:t> ở </a:t>
            </a:r>
            <a:r>
              <a:rPr lang="en-US" sz="2700" dirty="0" err="1">
                <a:latin typeface="Times New Roman" pitchFamily="18" charset="0"/>
                <a:ea typeface="Liberation Mono"/>
                <a:cs typeface="Times New Roman" pitchFamily="18" charset="0"/>
              </a:rPr>
              <a:t>một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vùng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đất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cổ</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Tính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chất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nghiên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cứu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của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bài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viết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đã</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được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thể</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hiện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như</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thế</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nào</a:t>
            </a:r>
            <a:r>
              <a:rPr lang="en-US" sz="2700" dirty="0">
                <a:latin typeface="Times New Roman" pitchFamily="18" charset="0"/>
                <a:ea typeface="Liberation Mono"/>
                <a:cs typeface="Times New Roman" pitchFamily="18" charset="0"/>
              </a:rPr>
              <a:t> qua </a:t>
            </a:r>
            <a:r>
              <a:rPr lang="en-US" sz="2700" dirty="0" err="1">
                <a:latin typeface="Times New Roman" pitchFamily="18" charset="0"/>
                <a:ea typeface="Liberation Mono"/>
                <a:cs typeface="Times New Roman" pitchFamily="18" charset="0"/>
              </a:rPr>
              <a:t>sự</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đánh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giá</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tổng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hợp</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giá</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trị</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của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bài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viết</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p:txBody>
      </p:sp>
      <p:sp>
        <p:nvSpPr>
          <p:cNvPr id="11" name="TextBox 10"/>
          <p:cNvSpPr txBox="1"/>
          <p:nvPr/>
        </p:nvSpPr>
        <p:spPr>
          <a:xfrm>
            <a:off x="2286000" y="4914901"/>
            <a:ext cx="3086100" cy="646331"/>
          </a:xfrm>
          <a:prstGeom prst="rect">
            <a:avLst/>
          </a:prstGeom>
          <a:noFill/>
        </p:spPr>
        <p:txBody>
          <a:bodyPr wrap="square" rtlCol="0">
            <a:spAutoFit/>
          </a:bodyPr>
          <a:lstStyle/>
          <a:p>
            <a:r>
              <a:rPr lang="en-US"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THẢO LUẬN</a:t>
            </a:r>
            <a:endParaRPr lang="vi-VN" sz="36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8830" y="5829300"/>
            <a:ext cx="2963270" cy="445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4011546"/>
      </p:ext>
    </p:extLst>
  </p:cSld>
  <p:clrMapOvr>
    <a:masterClrMapping/>
  </p:clrMapOvr>
  <p:transition spd="slow">
    <p:wip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0952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4" name="TextBox 3"/>
          <p:cNvSpPr txBox="1"/>
          <p:nvPr/>
        </p:nvSpPr>
        <p:spPr>
          <a:xfrm>
            <a:off x="2338886" y="2389496"/>
            <a:ext cx="1363241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2. </a:t>
            </a:r>
            <a:r>
              <a:rPr lang="en-US" sz="3600" b="1" dirty="0" err="1">
                <a:solidFill>
                  <a:srgbClr val="C00000"/>
                </a:solidFill>
                <a:latin typeface="Times New Roman"/>
                <a:ea typeface="Liberation Mono"/>
                <a:cs typeface="Times New Roman"/>
              </a:rPr>
              <a:t>Tìm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hiểu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các</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văn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bản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tham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khảo</a:t>
            </a:r>
            <a:endParaRPr lang="vi-VN" sz="3600" dirty="0">
              <a:solidFill>
                <a:srgbClr val="000000"/>
              </a:solidFill>
              <a:latin typeface="Calibri"/>
              <a:ea typeface="Calibri"/>
              <a:cs typeface="Times New Roman"/>
            </a:endParaRPr>
          </a:p>
        </p:txBody>
      </p:sp>
      <p:sp>
        <p:nvSpPr>
          <p:cNvPr id="9" name="TextBox 8"/>
          <p:cNvSpPr txBox="1"/>
          <p:nvPr/>
        </p:nvSpPr>
        <p:spPr>
          <a:xfrm>
            <a:off x="2255298" y="11430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Down Arrow Callout 7"/>
          <p:cNvSpPr/>
          <p:nvPr/>
        </p:nvSpPr>
        <p:spPr>
          <a:xfrm>
            <a:off x="2239088" y="3091611"/>
            <a:ext cx="13748421" cy="1251789"/>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spcAft>
                <a:spcPts val="1200"/>
              </a:spcAft>
            </a:pPr>
            <a:r>
              <a:rPr lang="en-US" sz="3000" b="1" dirty="0" err="1">
                <a:solidFill>
                  <a:srgbClr val="000000"/>
                </a:solidFill>
                <a:latin typeface="Times New Roman"/>
                <a:ea typeface="Liberation Mono"/>
                <a:cs typeface="Times New Roman"/>
              </a:rPr>
              <a:t>Bài</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tham</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khảo</a:t>
            </a:r>
            <a:r>
              <a:rPr lang="en-US" sz="3000" b="1" dirty="0">
                <a:solidFill>
                  <a:srgbClr val="000000"/>
                </a:solidFill>
                <a:latin typeface="Times New Roman"/>
                <a:ea typeface="Liberation Mono"/>
                <a:cs typeface="Times New Roman"/>
              </a:rPr>
              <a:t> 2: </a:t>
            </a:r>
            <a:r>
              <a:rPr lang="en-US" sz="3000" b="1" dirty="0" err="1">
                <a:solidFill>
                  <a:srgbClr val="000000"/>
                </a:solidFill>
                <a:latin typeface="Times New Roman"/>
                <a:ea typeface="Liberation Mono"/>
                <a:cs typeface="Times New Roman"/>
              </a:rPr>
              <a:t>Hội</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Gióng</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và</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nghệ</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thuật</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diễn</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xướng</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anh</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hùng</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ca</a:t>
            </a:r>
            <a:endParaRPr lang="vi-VN" sz="2400" dirty="0">
              <a:solidFill>
                <a:srgbClr val="000000"/>
              </a:solidFill>
              <a:latin typeface="Calibri"/>
              <a:ea typeface="Calibri"/>
              <a:cs typeface="Times New Roman"/>
            </a:endParaRPr>
          </a:p>
        </p:txBody>
      </p:sp>
      <p:sp>
        <p:nvSpPr>
          <p:cNvPr id="2" name="TextBox 1"/>
          <p:cNvSpPr txBox="1"/>
          <p:nvPr/>
        </p:nvSpPr>
        <p:spPr>
          <a:xfrm>
            <a:off x="2255298" y="4343401"/>
            <a:ext cx="13716000" cy="59093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2700" dirty="0">
                <a:latin typeface="Times New Roman" pitchFamily="18" charset="0"/>
                <a:ea typeface="Liberation Mono"/>
                <a:cs typeface="Times New Roman" pitchFamily="18" charset="0"/>
              </a:rPr>
              <a:t>- </a:t>
            </a:r>
            <a:r>
              <a:rPr lang="en-US" sz="2700" b="1" i="1" dirty="0" err="1">
                <a:latin typeface="Times New Roman" pitchFamily="18" charset="0"/>
                <a:ea typeface="Liberation Mono"/>
                <a:cs typeface="Times New Roman" pitchFamily="18" charset="0"/>
              </a:rPr>
              <a:t>Các</a:t>
            </a:r>
            <a:r>
              <a:rPr lang="en-US" sz="2700" b="1" i="1" dirty="0">
                <a:latin typeface="Times New Roman" pitchFamily="18" charset="0"/>
                <a:ea typeface="Liberation Mono"/>
                <a:cs typeface="Times New Roman" pitchFamily="18" charset="0"/>
              </a:rPr>
              <a:t> </a:t>
            </a:r>
            <a:r>
              <a:rPr lang="en-US" sz="2700" b="1" i="1" dirty="0" err="1">
                <a:latin typeface="Times New Roman" pitchFamily="18" charset="0"/>
                <a:ea typeface="Liberation Mono"/>
                <a:cs typeface="Times New Roman" pitchFamily="18" charset="0"/>
              </a:rPr>
              <a:t>thao</a:t>
            </a:r>
            <a:r>
              <a:rPr lang="en-US" sz="2700" b="1" i="1" dirty="0">
                <a:latin typeface="Times New Roman" pitchFamily="18" charset="0"/>
                <a:ea typeface="Liberation Mono"/>
                <a:cs typeface="Times New Roman" pitchFamily="18" charset="0"/>
              </a:rPr>
              <a:t> </a:t>
            </a:r>
            <a:r>
              <a:rPr lang="en-US" sz="2700" b="1" i="1" dirty="0" err="1">
                <a:latin typeface="Times New Roman" pitchFamily="18" charset="0"/>
                <a:ea typeface="Liberation Mono"/>
                <a:cs typeface="Times New Roman" pitchFamily="18" charset="0"/>
              </a:rPr>
              <a:t>tác</a:t>
            </a:r>
            <a:r>
              <a:rPr lang="en-US" sz="2700" b="1" i="1" dirty="0">
                <a:latin typeface="Times New Roman" pitchFamily="18" charset="0"/>
                <a:ea typeface="Liberation Mono"/>
                <a:cs typeface="Times New Roman" pitchFamily="18" charset="0"/>
              </a:rPr>
              <a:t> </a:t>
            </a:r>
            <a:r>
              <a:rPr lang="en-US" sz="2700" b="1" i="1" dirty="0" err="1">
                <a:latin typeface="Times New Roman" pitchFamily="18" charset="0"/>
                <a:ea typeface="Liberation Mono"/>
                <a:cs typeface="Times New Roman" pitchFamily="18" charset="0"/>
              </a:rPr>
              <a:t>nghiên</a:t>
            </a:r>
            <a:r>
              <a:rPr lang="en-US" sz="2700" b="1" i="1" dirty="0">
                <a:latin typeface="Times New Roman" pitchFamily="18" charset="0"/>
                <a:ea typeface="Liberation Mono"/>
                <a:cs typeface="Times New Roman" pitchFamily="18" charset="0"/>
              </a:rPr>
              <a:t> </a:t>
            </a:r>
            <a:r>
              <a:rPr lang="en-US" sz="2700" b="1" i="1" dirty="0" err="1">
                <a:latin typeface="Times New Roman" pitchFamily="18" charset="0"/>
                <a:ea typeface="Liberation Mono"/>
                <a:cs typeface="Times New Roman" pitchFamily="18" charset="0"/>
              </a:rPr>
              <a:t>cứu</a:t>
            </a:r>
            <a:r>
              <a:rPr lang="en-US" sz="2700" i="1"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Nêu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nhận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định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chung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về</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Gióng</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Phân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tích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tính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chất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và</a:t>
            </a:r>
            <a:r>
              <a:rPr lang="en-US" sz="2700" dirty="0">
                <a:latin typeface="Times New Roman" pitchFamily="18" charset="0"/>
                <a:ea typeface="Liberation Mono"/>
                <a:cs typeface="Times New Roman" pitchFamily="18" charset="0"/>
              </a:rPr>
              <a:t> ý </a:t>
            </a:r>
            <a:r>
              <a:rPr lang="en-US" sz="2700" dirty="0" err="1">
                <a:latin typeface="Times New Roman" pitchFamily="18" charset="0"/>
                <a:ea typeface="Liberation Mono"/>
                <a:cs typeface="Times New Roman" pitchFamily="18" charset="0"/>
              </a:rPr>
              <a:t>nghĩa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của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các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hoạt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động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trong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lễ</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Nêu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kết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quả</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khảo</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tìm</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hiểu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nguồn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gốc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của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một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số</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danh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xưng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và</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hoạt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động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có</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liên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quan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đến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Gióng</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Nêu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giả</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thuyết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khoa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học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dựa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vào</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suy</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luận</a:t>
            </a:r>
            <a:r>
              <a:rPr lang="en-US" sz="2700" dirty="0">
                <a:latin typeface="Times New Roman" pitchFamily="18" charset="0"/>
                <a:ea typeface="Liberation Mono"/>
                <a:cs typeface="Times New Roman" pitchFamily="18" charset="0"/>
              </a:rPr>
              <a:t> logic, </a:t>
            </a:r>
            <a:r>
              <a:rPr lang="en-US" sz="2700" dirty="0" err="1">
                <a:latin typeface="Times New Roman" pitchFamily="18" charset="0"/>
                <a:ea typeface="Liberation Mono"/>
                <a:cs typeface="Times New Roman" pitchFamily="18" charset="0"/>
              </a:rPr>
              <a:t>tham</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khảo</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nhiều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nguồn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tài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liệu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liên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quan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và</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khảo</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thực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địa</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Nêu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nhận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định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về</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thời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điểm</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định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hình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côt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truyện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Ông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Gióng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hoặc</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Thánh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Gióng</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Phát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hiện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suy</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đoán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về</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mối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quan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hệ</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giữa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hoạt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động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trong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lễ</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với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sự</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kiện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xảy</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ra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trong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lịch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sử</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xa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ưa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của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dân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tộc</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Phát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hiện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chiều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sâu</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văn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hóa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lễ</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nghi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của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hoạt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động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đời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thường</a:t>
            </a:r>
            <a:r>
              <a:rPr lang="en-US" sz="2700" dirty="0">
                <a:latin typeface="Times New Roman" pitchFamily="18" charset="0"/>
                <a:ea typeface="Liberation Mono"/>
                <a:cs typeface="Times New Roman" pitchFamily="18" charset="0"/>
              </a:rPr>
              <a:t> ở </a:t>
            </a:r>
            <a:r>
              <a:rPr lang="en-US" sz="2700" dirty="0" err="1">
                <a:latin typeface="Times New Roman" pitchFamily="18" charset="0"/>
                <a:ea typeface="Liberation Mono"/>
                <a:cs typeface="Times New Roman" pitchFamily="18" charset="0"/>
              </a:rPr>
              <a:t>một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vùng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đất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cổ</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Đưa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ra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nhận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định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khái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quát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về</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văn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hóa</a:t>
            </a:r>
            <a:r>
              <a:rPr lang="en-US" sz="2700" dirty="0">
                <a:latin typeface="Times New Roman" pitchFamily="18" charset="0"/>
                <a:ea typeface="Liberation Mono"/>
                <a:cs typeface="Times New Roman" pitchFamily="18" charset="0"/>
              </a:rPr>
              <a:t> - </a:t>
            </a:r>
            <a:r>
              <a:rPr lang="en-US" sz="2700" dirty="0" err="1">
                <a:latin typeface="Times New Roman" pitchFamily="18" charset="0"/>
                <a:ea typeface="Liberation Mono"/>
                <a:cs typeface="Times New Roman" pitchFamily="18" charset="0"/>
              </a:rPr>
              <a:t>lịch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sử</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Việt</a:t>
            </a:r>
            <a:r>
              <a:rPr lang="en-US" sz="2700" dirty="0">
                <a:latin typeface="Times New Roman" pitchFamily="18" charset="0"/>
                <a:ea typeface="Liberation Mono"/>
                <a:cs typeface="Times New Roman" pitchFamily="18" charset="0"/>
              </a:rPr>
              <a:t> Nam </a:t>
            </a:r>
            <a:r>
              <a:rPr lang="en-US" sz="2700" dirty="0" err="1">
                <a:latin typeface="Times New Roman" pitchFamily="18" charset="0"/>
                <a:ea typeface="Liberation Mono"/>
                <a:cs typeface="Times New Roman" pitchFamily="18" charset="0"/>
              </a:rPr>
              <a:t>từ</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những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quan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sát</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mở</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rộng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về</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Gióng</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a:p>
            <a:pPr algn="just"/>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Đưa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ra</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nhận</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định</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tổng</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hợp</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về</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Hội</a:t>
            </a:r>
            <a:r>
              <a:rPr lang="en-US" sz="2700" dirty="0">
                <a:latin typeface="Times New Roman" pitchFamily="18" charset="0"/>
                <a:ea typeface="Liberation Mono"/>
                <a:cs typeface="Times New Roman" pitchFamily="18" charset="0"/>
              </a:rPr>
              <a:t> </a:t>
            </a:r>
            <a:r>
              <a:rPr lang="en-US" sz="2700" dirty="0" err="1">
                <a:latin typeface="Times New Roman" pitchFamily="18" charset="0"/>
                <a:ea typeface="Liberation Mono"/>
                <a:cs typeface="Times New Roman" pitchFamily="18" charset="0"/>
              </a:rPr>
              <a:t>Gióng</a:t>
            </a:r>
            <a:r>
              <a:rPr lang="en-US" sz="2700" dirty="0">
                <a:latin typeface="Times New Roman" pitchFamily="18" charset="0"/>
                <a:ea typeface="Liberation Mono"/>
                <a:cs typeface="Times New Roman" pitchFamily="18" charset="0"/>
              </a:rPr>
              <a:t>.</a:t>
            </a:r>
            <a:endParaRPr lang="vi-VN" sz="27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946899844"/>
      </p:ext>
    </p:extLst>
  </p:cSld>
  <p:clrMapOvr>
    <a:masterClrMapping/>
  </p:clrMapOvr>
  <p:transition spd="slow">
    <p:wip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0952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4" name="TextBox 3"/>
          <p:cNvSpPr txBox="1"/>
          <p:nvPr/>
        </p:nvSpPr>
        <p:spPr>
          <a:xfrm>
            <a:off x="2338886" y="2389496"/>
            <a:ext cx="13632413" cy="685124"/>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just">
              <a:lnSpc>
                <a:spcPct val="107000"/>
              </a:lnSpc>
              <a:spcAft>
                <a:spcPts val="1200"/>
              </a:spcAft>
            </a:pPr>
            <a:r>
              <a:rPr lang="en-US" sz="3600" b="1" dirty="0">
                <a:solidFill>
                  <a:srgbClr val="C00000"/>
                </a:solidFill>
                <a:latin typeface="Times New Roman"/>
                <a:ea typeface="Liberation Mono"/>
                <a:cs typeface="Times New Roman"/>
              </a:rPr>
              <a:t>2. </a:t>
            </a:r>
            <a:r>
              <a:rPr lang="en-US" sz="3600" b="1" dirty="0" err="1">
                <a:solidFill>
                  <a:srgbClr val="C00000"/>
                </a:solidFill>
                <a:latin typeface="Times New Roman"/>
                <a:ea typeface="Liberation Mono"/>
                <a:cs typeface="Times New Roman"/>
              </a:rPr>
              <a:t>Tìm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hiểu</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các</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văn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bản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tham</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khảo</a:t>
            </a:r>
            <a:endParaRPr lang="vi-VN" sz="3600" dirty="0">
              <a:solidFill>
                <a:srgbClr val="000000"/>
              </a:solidFill>
              <a:latin typeface="Calibri"/>
              <a:ea typeface="Calibri"/>
              <a:cs typeface="Times New Roman"/>
            </a:endParaRPr>
          </a:p>
        </p:txBody>
      </p:sp>
      <p:sp>
        <p:nvSpPr>
          <p:cNvPr id="9" name="TextBox 8"/>
          <p:cNvSpPr txBox="1"/>
          <p:nvPr/>
        </p:nvSpPr>
        <p:spPr>
          <a:xfrm>
            <a:off x="2255298" y="1143000"/>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a:solidFill>
                  <a:srgbClr val="000000"/>
                </a:solidFill>
                <a:latin typeface="Times New Roman" pitchFamily="18" charset="0"/>
                <a:cs typeface="Times New Roman" pitchFamily="18" charset="0"/>
              </a:rPr>
              <a:t>1. </a:t>
            </a:r>
            <a:r>
              <a:rPr lang="en-US" sz="3600" b="1" dirty="0" err="1">
                <a:solidFill>
                  <a:srgbClr val="000000"/>
                </a:solidFill>
                <a:latin typeface="Times New Roman" pitchFamily="18" charset="0"/>
                <a:cs typeface="Times New Roman" pitchFamily="18" charset="0"/>
              </a:rPr>
              <a:t>Tìm</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hiểu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a:t>
            </a:r>
            <a:r>
              <a:rPr lang="en-US" sz="3600" b="1" dirty="0" err="1">
                <a:solidFill>
                  <a:srgbClr val="000000"/>
                </a:solidFill>
                <a:latin typeface="Times New Roman" pitchFamily="18" charset="0"/>
                <a:cs typeface="Times New Roman" pitchFamily="18" charset="0"/>
              </a:rPr>
              <a:t>trong</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Chuyên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đề</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học</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tập</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Ngữ</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văn</a:t>
            </a:r>
            <a:r>
              <a:rPr lang="en-US" sz="3600" b="1" dirty="0">
                <a:solidFill>
                  <a:srgbClr val="000000"/>
                </a:solidFill>
                <a:latin typeface="Times New Roman" pitchFamily="18" charset="0"/>
                <a:cs typeface="Times New Roman" pitchFamily="18" charset="0"/>
              </a:rPr>
              <a:t> 10 - </a:t>
            </a:r>
            <a:r>
              <a:rPr lang="en-US" sz="3600" b="1" dirty="0" err="1">
                <a:solidFill>
                  <a:srgbClr val="000000"/>
                </a:solidFill>
                <a:latin typeface="Times New Roman" pitchFamily="18" charset="0"/>
                <a:cs typeface="Times New Roman" pitchFamily="18" charset="0"/>
              </a:rPr>
              <a:t>Sách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giáo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khoa</a:t>
            </a:r>
            <a:endParaRPr lang="vi-VN" sz="3600" dirty="0">
              <a:solidFill>
                <a:srgbClr val="000000"/>
              </a:solidFill>
              <a:latin typeface="Times New Roman" pitchFamily="18" charset="0"/>
              <a:cs typeface="Times New Roman" pitchFamily="18" charset="0"/>
            </a:endParaRPr>
          </a:p>
        </p:txBody>
      </p:sp>
      <p:sp>
        <p:nvSpPr>
          <p:cNvPr id="8" name="Down Arrow Callout 7"/>
          <p:cNvSpPr/>
          <p:nvPr/>
        </p:nvSpPr>
        <p:spPr>
          <a:xfrm>
            <a:off x="2239088" y="3091611"/>
            <a:ext cx="13748421" cy="1251789"/>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spcAft>
                <a:spcPts val="1200"/>
              </a:spcAft>
            </a:pPr>
            <a:r>
              <a:rPr lang="en-US" sz="3000" b="1" dirty="0" err="1">
                <a:solidFill>
                  <a:srgbClr val="000000"/>
                </a:solidFill>
                <a:latin typeface="Times New Roman"/>
                <a:ea typeface="Liberation Mono"/>
                <a:cs typeface="Times New Roman"/>
              </a:rPr>
              <a:t>Bài</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tham</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khảo</a:t>
            </a:r>
            <a:r>
              <a:rPr lang="en-US" sz="3000" b="1" dirty="0">
                <a:solidFill>
                  <a:srgbClr val="000000"/>
                </a:solidFill>
                <a:latin typeface="Times New Roman"/>
                <a:ea typeface="Liberation Mono"/>
                <a:cs typeface="Times New Roman"/>
              </a:rPr>
              <a:t> 2: </a:t>
            </a:r>
            <a:r>
              <a:rPr lang="en-US" sz="3000" b="1" dirty="0" err="1">
                <a:solidFill>
                  <a:srgbClr val="000000"/>
                </a:solidFill>
                <a:latin typeface="Times New Roman"/>
                <a:ea typeface="Liberation Mono"/>
                <a:cs typeface="Times New Roman"/>
              </a:rPr>
              <a:t>Hội</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Gióng</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và</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nghệ</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thuật</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diễn</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xướng</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anh</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hùng</a:t>
            </a:r>
            <a:r>
              <a:rPr lang="en-US" sz="3000" b="1" dirty="0">
                <a:solidFill>
                  <a:srgbClr val="000000"/>
                </a:solidFill>
                <a:latin typeface="Times New Roman"/>
                <a:ea typeface="Liberation Mono"/>
                <a:cs typeface="Times New Roman"/>
              </a:rPr>
              <a:t> </a:t>
            </a:r>
            <a:r>
              <a:rPr lang="en-US" sz="3000" b="1" dirty="0" err="1">
                <a:solidFill>
                  <a:srgbClr val="000000"/>
                </a:solidFill>
                <a:latin typeface="Times New Roman"/>
                <a:ea typeface="Liberation Mono"/>
                <a:cs typeface="Times New Roman"/>
              </a:rPr>
              <a:t>ca</a:t>
            </a:r>
            <a:endParaRPr lang="vi-VN" sz="2400" dirty="0">
              <a:solidFill>
                <a:srgbClr val="000000"/>
              </a:solidFill>
              <a:latin typeface="Calibri"/>
              <a:ea typeface="Calibri"/>
              <a:cs typeface="Times New Roman"/>
            </a:endParaRPr>
          </a:p>
        </p:txBody>
      </p:sp>
      <p:sp>
        <p:nvSpPr>
          <p:cNvPr id="2" name="TextBox 1"/>
          <p:cNvSpPr txBox="1"/>
          <p:nvPr/>
        </p:nvSpPr>
        <p:spPr>
          <a:xfrm>
            <a:off x="2255298" y="4343400"/>
            <a:ext cx="13716000" cy="53076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lnSpc>
                <a:spcPct val="107000"/>
              </a:lnSpc>
              <a:spcAft>
                <a:spcPts val="1200"/>
              </a:spcAft>
            </a:pPr>
            <a:r>
              <a:rPr lang="en-US" sz="3000" b="1" dirty="0">
                <a:latin typeface="Times New Roman" pitchFamily="18" charset="0"/>
                <a:ea typeface="Liberation Mono"/>
                <a:cs typeface="Times New Roman" pitchFamily="18" charset="0"/>
              </a:rPr>
              <a:t>- </a:t>
            </a:r>
            <a:r>
              <a:rPr lang="en-US" sz="3000" b="1" i="1" dirty="0" err="1">
                <a:latin typeface="Times New Roman" pitchFamily="18" charset="0"/>
                <a:ea typeface="Liberation Mono"/>
                <a:cs typeface="Times New Roman" pitchFamily="18" charset="0"/>
              </a:rPr>
              <a:t>Cách</a:t>
            </a:r>
            <a:r>
              <a:rPr lang="en-US" sz="3000" b="1" i="1" dirty="0">
                <a:latin typeface="Times New Roman" pitchFamily="18" charset="0"/>
                <a:ea typeface="Liberation Mono"/>
                <a:cs typeface="Times New Roman" pitchFamily="18" charset="0"/>
              </a:rPr>
              <a:t> </a:t>
            </a:r>
            <a:r>
              <a:rPr lang="en-US" sz="3000" b="1" i="1" dirty="0" err="1">
                <a:latin typeface="Times New Roman" pitchFamily="18" charset="0"/>
                <a:ea typeface="Liberation Mono"/>
                <a:cs typeface="Times New Roman" pitchFamily="18" charset="0"/>
              </a:rPr>
              <a:t>thức</a:t>
            </a:r>
            <a:r>
              <a:rPr lang="en-US" sz="3000" b="1" i="1" dirty="0">
                <a:latin typeface="Times New Roman" pitchFamily="18" charset="0"/>
                <a:ea typeface="Liberation Mono"/>
                <a:cs typeface="Times New Roman" pitchFamily="18" charset="0"/>
              </a:rPr>
              <a:t> </a:t>
            </a:r>
            <a:r>
              <a:rPr lang="en-US" sz="3000" b="1" i="1" dirty="0" err="1">
                <a:latin typeface="Times New Roman" pitchFamily="18" charset="0"/>
                <a:ea typeface="Liberation Mono"/>
                <a:cs typeface="Times New Roman" pitchFamily="18" charset="0"/>
              </a:rPr>
              <a:t>triển</a:t>
            </a:r>
            <a:r>
              <a:rPr lang="en-US" sz="3000" b="1" i="1" dirty="0">
                <a:latin typeface="Times New Roman" pitchFamily="18" charset="0"/>
                <a:ea typeface="Liberation Mono"/>
                <a:cs typeface="Times New Roman" pitchFamily="18" charset="0"/>
              </a:rPr>
              <a:t> </a:t>
            </a:r>
            <a:r>
              <a:rPr lang="en-US" sz="3000" b="1" i="1" dirty="0" err="1">
                <a:latin typeface="Times New Roman" pitchFamily="18" charset="0"/>
                <a:ea typeface="Liberation Mono"/>
                <a:cs typeface="Times New Roman" pitchFamily="18" charset="0"/>
              </a:rPr>
              <a:t>khai</a:t>
            </a:r>
            <a:r>
              <a:rPr lang="en-US" sz="3000" b="1" i="1" dirty="0">
                <a:latin typeface="Times New Roman" pitchFamily="18" charset="0"/>
                <a:ea typeface="Liberation Mono"/>
                <a:cs typeface="Times New Roman" pitchFamily="18" charset="0"/>
              </a:rPr>
              <a:t> </a:t>
            </a:r>
            <a:r>
              <a:rPr lang="en-US" sz="3000" b="1" i="1" dirty="0" err="1">
                <a:latin typeface="Times New Roman" pitchFamily="18" charset="0"/>
                <a:ea typeface="Liberation Mono"/>
                <a:cs typeface="Times New Roman" pitchFamily="18" charset="0"/>
              </a:rPr>
              <a:t>bài</a:t>
            </a:r>
            <a:r>
              <a:rPr lang="en-US" sz="3000" b="1" i="1" dirty="0">
                <a:latin typeface="Times New Roman" pitchFamily="18" charset="0"/>
                <a:ea typeface="Liberation Mono"/>
                <a:cs typeface="Times New Roman" pitchFamily="18" charset="0"/>
              </a:rPr>
              <a:t> </a:t>
            </a:r>
            <a:r>
              <a:rPr lang="en-US" sz="3000" b="1" i="1" dirty="0" err="1">
                <a:latin typeface="Times New Roman" pitchFamily="18" charset="0"/>
                <a:ea typeface="Liberation Mono"/>
                <a:cs typeface="Times New Roman" pitchFamily="18" charset="0"/>
              </a:rPr>
              <a:t>viết</a:t>
            </a:r>
            <a:r>
              <a:rPr lang="en-US" sz="3000" b="1" i="1" dirty="0">
                <a:latin typeface="Times New Roman" pitchFamily="18" charset="0"/>
                <a:ea typeface="Liberation Mono"/>
                <a:cs typeface="Times New Roman" pitchFamily="18" charset="0"/>
              </a:rPr>
              <a:t>:</a:t>
            </a:r>
            <a:r>
              <a:rPr lang="en-US" sz="3000" i="1" dirty="0">
                <a:latin typeface="Times New Roman" pitchFamily="18" charset="0"/>
                <a:ea typeface="Liberation Mono"/>
                <a:cs typeface="Times New Roman" pitchFamily="18" charset="0"/>
              </a:rPr>
              <a:t> </a:t>
            </a:r>
            <a:endParaRPr lang="vi-VN" sz="3000" dirty="0">
              <a:latin typeface="Times New Roman" pitchFamily="18" charset="0"/>
              <a:ea typeface="Calibri"/>
              <a:cs typeface="Times New Roman" pitchFamily="18" charset="0"/>
            </a:endParaRPr>
          </a:p>
          <a:p>
            <a:pPr algn="just">
              <a:lnSpc>
                <a:spcPct val="107000"/>
              </a:lnSpc>
              <a:spcAft>
                <a:spcPts val="1200"/>
              </a:spcAft>
            </a:pP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Về</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hình</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thức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Bố</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cục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phần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rõ</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ràng</a:t>
            </a:r>
            <a:r>
              <a:rPr lang="en-US" sz="3000" dirty="0">
                <a:latin typeface="Times New Roman" pitchFamily="18" charset="0"/>
                <a:ea typeface="Liberation Mono"/>
                <a:cs typeface="Times New Roman" pitchFamily="18" charset="0"/>
              </a:rPr>
              <a:t>:</a:t>
            </a:r>
            <a:endParaRPr lang="vi-VN" sz="3000" dirty="0">
              <a:latin typeface="Times New Roman" pitchFamily="18" charset="0"/>
              <a:ea typeface="Calibri"/>
              <a:cs typeface="Times New Roman" pitchFamily="18" charset="0"/>
            </a:endParaRPr>
          </a:p>
          <a:p>
            <a:pPr algn="just">
              <a:lnSpc>
                <a:spcPct val="107000"/>
              </a:lnSpc>
              <a:spcAft>
                <a:spcPts val="1200"/>
              </a:spcAft>
            </a:pP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Phần</a:t>
            </a:r>
            <a:r>
              <a:rPr lang="en-US" sz="3000" dirty="0">
                <a:latin typeface="Times New Roman" pitchFamily="18" charset="0"/>
                <a:ea typeface="Liberation Mono"/>
                <a:cs typeface="Times New Roman" pitchFamily="18" charset="0"/>
              </a:rPr>
              <a:t> 1: </a:t>
            </a:r>
            <a:r>
              <a:rPr lang="en-US" sz="3000" dirty="0" err="1">
                <a:latin typeface="Times New Roman" pitchFamily="18" charset="0"/>
                <a:ea typeface="Liberation Mono"/>
                <a:cs typeface="Times New Roman" pitchFamily="18" charset="0"/>
              </a:rPr>
              <a:t>giới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thiệu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chung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về</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Hội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Gióng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từ</a:t>
            </a:r>
            <a:r>
              <a:rPr lang="en-US" sz="3000"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Hội</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gióng</a:t>
            </a:r>
            <a:r>
              <a:rPr lang="en-US" sz="3000" i="1" dirty="0">
                <a:latin typeface="Times New Roman" pitchFamily="18" charset="0"/>
                <a:ea typeface="Liberation Mono"/>
                <a:cs typeface="Times New Roman" pitchFamily="18" charset="0"/>
              </a:rPr>
              <a:t>…….</a:t>
            </a:r>
            <a:r>
              <a:rPr lang="en-US" sz="3000" i="1" dirty="0" err="1">
                <a:latin typeface="Times New Roman" pitchFamily="18" charset="0"/>
                <a:ea typeface="Liberation Mono"/>
                <a:cs typeface="Times New Roman" pitchFamily="18" charset="0"/>
              </a:rPr>
              <a:t>giặc</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Ân</a:t>
            </a:r>
            <a:r>
              <a:rPr lang="en-US" sz="3000" dirty="0">
                <a:latin typeface="Times New Roman" pitchFamily="18" charset="0"/>
                <a:ea typeface="Liberation Mono"/>
                <a:cs typeface="Times New Roman" pitchFamily="18" charset="0"/>
              </a:rPr>
              <a:t>”)</a:t>
            </a:r>
            <a:endParaRPr lang="vi-VN" sz="3000" dirty="0">
              <a:latin typeface="Times New Roman" pitchFamily="18" charset="0"/>
              <a:ea typeface="Calibri"/>
              <a:cs typeface="Times New Roman" pitchFamily="18" charset="0"/>
            </a:endParaRPr>
          </a:p>
          <a:p>
            <a:pPr algn="just">
              <a:lnSpc>
                <a:spcPct val="107000"/>
              </a:lnSpc>
              <a:spcAft>
                <a:spcPts val="1200"/>
              </a:spcAft>
            </a:pP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Phần</a:t>
            </a:r>
            <a:r>
              <a:rPr lang="en-US" sz="3000" dirty="0">
                <a:latin typeface="Times New Roman" pitchFamily="18" charset="0"/>
                <a:ea typeface="Liberation Mono"/>
                <a:cs typeface="Times New Roman" pitchFamily="18" charset="0"/>
              </a:rPr>
              <a:t> 2: </a:t>
            </a:r>
            <a:r>
              <a:rPr lang="en-US" sz="3000" dirty="0" err="1">
                <a:latin typeface="Times New Roman" pitchFamily="18" charset="0"/>
                <a:ea typeface="Liberation Mono"/>
                <a:cs typeface="Times New Roman" pitchFamily="18" charset="0"/>
              </a:rPr>
              <a:t>Phân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tích</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tính</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chất</a:t>
            </a:r>
            <a:r>
              <a:rPr lang="en-US" sz="3000" dirty="0">
                <a:latin typeface="Times New Roman" pitchFamily="18" charset="0"/>
                <a:ea typeface="Liberation Mono"/>
                <a:cs typeface="Times New Roman" pitchFamily="18" charset="0"/>
              </a:rPr>
              <a:t>, ý </a:t>
            </a:r>
            <a:r>
              <a:rPr lang="en-US" sz="3000" dirty="0" err="1">
                <a:latin typeface="Times New Roman" pitchFamily="18" charset="0"/>
                <a:ea typeface="Liberation Mono"/>
                <a:cs typeface="Times New Roman" pitchFamily="18" charset="0"/>
              </a:rPr>
              <a:t>nghĩa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của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các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hoạt</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động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trong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lễ</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hội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chiều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sâu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văn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hóa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lễ</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nghi</a:t>
            </a:r>
            <a:r>
              <a:rPr lang="en-US" sz="3000" dirty="0">
                <a:latin typeface="Times New Roman" pitchFamily="18" charset="0"/>
                <a:ea typeface="Liberation Mono"/>
                <a:cs typeface="Times New Roman" pitchFamily="18" charset="0"/>
              </a:rPr>
              <a:t> </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liên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quan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đến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vùng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đất</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cổ</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từ</a:t>
            </a:r>
            <a:r>
              <a:rPr lang="en-US" sz="3000"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Chiến</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tranh</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chiến</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đấu</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cho</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quần</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chúng</a:t>
            </a:r>
            <a:r>
              <a:rPr lang="en-US" sz="3000" dirty="0">
                <a:latin typeface="Times New Roman" pitchFamily="18" charset="0"/>
                <a:ea typeface="Liberation Mono"/>
                <a:cs typeface="Times New Roman" pitchFamily="18" charset="0"/>
              </a:rPr>
              <a:t>”</a:t>
            </a:r>
            <a:endParaRPr lang="vi-VN" sz="3000" dirty="0">
              <a:latin typeface="Times New Roman" pitchFamily="18" charset="0"/>
              <a:ea typeface="Calibri"/>
              <a:cs typeface="Times New Roman" pitchFamily="18" charset="0"/>
            </a:endParaRPr>
          </a:p>
          <a:p>
            <a:pPr algn="just">
              <a:lnSpc>
                <a:spcPct val="107000"/>
              </a:lnSpc>
              <a:spcAft>
                <a:spcPts val="1200"/>
              </a:spcAft>
            </a:pP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Phần</a:t>
            </a:r>
            <a:r>
              <a:rPr lang="en-US" sz="3000" dirty="0">
                <a:latin typeface="Times New Roman" pitchFamily="18" charset="0"/>
                <a:ea typeface="Liberation Mono"/>
                <a:cs typeface="Times New Roman" pitchFamily="18" charset="0"/>
              </a:rPr>
              <a:t> 3: </a:t>
            </a:r>
            <a:r>
              <a:rPr lang="en-US" sz="3000" dirty="0" err="1">
                <a:latin typeface="Times New Roman" pitchFamily="18" charset="0"/>
                <a:ea typeface="Liberation Mono"/>
                <a:cs typeface="Times New Roman" pitchFamily="18" charset="0"/>
              </a:rPr>
              <a:t>Đánh</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giá</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tổng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hợp</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từ</a:t>
            </a:r>
            <a:r>
              <a:rPr lang="en-US" sz="3000"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Tóm</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lại</a:t>
            </a:r>
            <a:r>
              <a:rPr lang="en-US" sz="3000" i="1" dirty="0">
                <a:latin typeface="Times New Roman" pitchFamily="18" charset="0"/>
                <a:ea typeface="Liberation Mono"/>
                <a:cs typeface="Times New Roman" pitchFamily="18" charset="0"/>
              </a:rPr>
              <a:t>…….</a:t>
            </a:r>
            <a:r>
              <a:rPr lang="en-US" sz="3000" i="1" dirty="0" err="1">
                <a:latin typeface="Times New Roman" pitchFamily="18" charset="0"/>
                <a:ea typeface="Liberation Mono"/>
                <a:cs typeface="Times New Roman" pitchFamily="18" charset="0"/>
              </a:rPr>
              <a:t>quốc</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gia</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phong</a:t>
            </a:r>
            <a:r>
              <a:rPr lang="en-US" sz="3000" i="1" dirty="0">
                <a:latin typeface="Times New Roman" pitchFamily="18" charset="0"/>
                <a:ea typeface="Liberation Mono"/>
                <a:cs typeface="Times New Roman" pitchFamily="18" charset="0"/>
              </a:rPr>
              <a:t> </a:t>
            </a:r>
            <a:r>
              <a:rPr lang="en-US" sz="3000" i="1" dirty="0" err="1">
                <a:latin typeface="Times New Roman" pitchFamily="18" charset="0"/>
                <a:ea typeface="Liberation Mono"/>
                <a:cs typeface="Times New Roman" pitchFamily="18" charset="0"/>
              </a:rPr>
              <a:t>kiến</a:t>
            </a:r>
            <a:r>
              <a:rPr lang="en-US" sz="3000" i="1" dirty="0">
                <a:latin typeface="Times New Roman" pitchFamily="18" charset="0"/>
                <a:ea typeface="Liberation Mono"/>
                <a:cs typeface="Times New Roman" pitchFamily="18" charset="0"/>
              </a:rPr>
              <a:t> chi </a:t>
            </a:r>
            <a:r>
              <a:rPr lang="en-US" sz="3000" i="1" dirty="0" err="1">
                <a:latin typeface="Times New Roman" pitchFamily="18" charset="0"/>
                <a:ea typeface="Liberation Mono"/>
                <a:cs typeface="Times New Roman" pitchFamily="18" charset="0"/>
              </a:rPr>
              <a:t>phối</a:t>
            </a:r>
            <a:r>
              <a:rPr lang="en-US" sz="3000" dirty="0">
                <a:latin typeface="Times New Roman" pitchFamily="18" charset="0"/>
                <a:ea typeface="Liberation Mono"/>
                <a:cs typeface="Times New Roman" pitchFamily="18" charset="0"/>
              </a:rPr>
              <a:t>”).</a:t>
            </a:r>
            <a:endParaRPr lang="vi-VN" sz="3000" dirty="0">
              <a:latin typeface="Times New Roman" pitchFamily="18" charset="0"/>
              <a:ea typeface="Calibri"/>
              <a:cs typeface="Times New Roman" pitchFamily="18" charset="0"/>
            </a:endParaRPr>
          </a:p>
          <a:p>
            <a:pPr algn="just">
              <a:lnSpc>
                <a:spcPct val="107000"/>
              </a:lnSpc>
              <a:spcAft>
                <a:spcPts val="1200"/>
              </a:spcAft>
            </a:pP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Về</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nội</a:t>
            </a:r>
            <a:r>
              <a:rPr lang="en-US" sz="3000" dirty="0">
                <a:latin typeface="Times New Roman" pitchFamily="18" charset="0"/>
                <a:ea typeface="Liberation Mono"/>
                <a:cs typeface="Times New Roman" pitchFamily="18" charset="0"/>
              </a:rPr>
              <a:t> dung: </a:t>
            </a:r>
            <a:r>
              <a:rPr lang="en-US" sz="3000" dirty="0" err="1">
                <a:latin typeface="Times New Roman" pitchFamily="18" charset="0"/>
                <a:ea typeface="Liberation Mono"/>
                <a:cs typeface="Times New Roman" pitchFamily="18" charset="0"/>
              </a:rPr>
              <a:t>Bài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viết</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cho</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thấy</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những</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hiểu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biết</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chuyên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sâu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của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nhà</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nghiên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cứu</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về</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nguồn</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gốc</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giá</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trị</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của</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lễ</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hội</a:t>
            </a:r>
            <a:r>
              <a:rPr lang="en-US" sz="3000" dirty="0">
                <a:latin typeface="Times New Roman" pitchFamily="18" charset="0"/>
                <a:ea typeface="Liberation Mono"/>
                <a:cs typeface="Times New Roman" pitchFamily="18" charset="0"/>
              </a:rPr>
              <a:t> </a:t>
            </a:r>
            <a:r>
              <a:rPr lang="en-US" sz="3000" dirty="0" err="1">
                <a:latin typeface="Times New Roman" pitchFamily="18" charset="0"/>
                <a:ea typeface="Liberation Mono"/>
                <a:cs typeface="Times New Roman" pitchFamily="18" charset="0"/>
              </a:rPr>
              <a:t>Gióng</a:t>
            </a:r>
            <a:r>
              <a:rPr lang="en-US" sz="3000" dirty="0">
                <a:latin typeface="Times New Roman" pitchFamily="18" charset="0"/>
                <a:ea typeface="Liberation Mono"/>
                <a:cs typeface="Times New Roman" pitchFamily="18" charset="0"/>
              </a:rPr>
              <a:t>.</a:t>
            </a:r>
            <a:endParaRPr lang="vi-VN" sz="30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345023004"/>
      </p:ext>
    </p:extLst>
  </p:cSld>
  <p:clrMapOvr>
    <a:masterClrMapping/>
  </p:clrMapOvr>
  <p:transition spd="slow">
    <p:wip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0952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9" name="TextBox 8"/>
          <p:cNvSpPr txBox="1"/>
          <p:nvPr/>
        </p:nvSpPr>
        <p:spPr>
          <a:xfrm>
            <a:off x="2255298" y="1143001"/>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2</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Viết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nghiên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cứu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và</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thuyết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trình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kết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quả</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nghiên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cứu</a:t>
            </a:r>
            <a:endParaRPr lang="vi-VN" sz="3600" dirty="0">
              <a:solidFill>
                <a:srgbClr val="000000"/>
              </a:solidFill>
              <a:latin typeface="Times New Roman" pitchFamily="18" charset="0"/>
              <a:cs typeface="Times New Roman" pitchFamily="18" charset="0"/>
            </a:endParaRPr>
          </a:p>
        </p:txBody>
      </p:sp>
      <p:sp>
        <p:nvSpPr>
          <p:cNvPr id="6" name="Down Arrow Callout 5"/>
          <p:cNvSpPr/>
          <p:nvPr/>
        </p:nvSpPr>
        <p:spPr>
          <a:xfrm>
            <a:off x="2255298" y="2389496"/>
            <a:ext cx="13716000" cy="1725305"/>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1200"/>
              </a:spcAft>
            </a:pPr>
            <a:r>
              <a:rPr lang="en-US" sz="3600" b="1" dirty="0">
                <a:solidFill>
                  <a:srgbClr val="C00000"/>
                </a:solidFill>
                <a:latin typeface="Times New Roman"/>
                <a:ea typeface="Liberation Mono"/>
                <a:cs typeface="Times New Roman"/>
              </a:rPr>
              <a:t>1. </a:t>
            </a:r>
            <a:r>
              <a:rPr lang="en-US" sz="3600" b="1" dirty="0" err="1">
                <a:solidFill>
                  <a:srgbClr val="C00000"/>
                </a:solidFill>
                <a:latin typeface="Times New Roman"/>
                <a:ea typeface="Liberation Mono"/>
                <a:cs typeface="Times New Roman"/>
              </a:rPr>
              <a:t>Viết</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báo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cáo</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nghiên</a:t>
            </a:r>
            <a:r>
              <a:rPr lang="en-US" sz="3600" b="1" dirty="0">
                <a:solidFill>
                  <a:srgbClr val="C00000"/>
                </a:solidFill>
                <a:latin typeface="Times New Roman"/>
                <a:ea typeface="Liberation Mono"/>
                <a:cs typeface="Times New Roman"/>
              </a:rPr>
              <a:t> </a:t>
            </a:r>
            <a:r>
              <a:rPr lang="en-US" sz="3600" b="1" dirty="0" err="1">
                <a:solidFill>
                  <a:srgbClr val="C00000"/>
                </a:solidFill>
                <a:latin typeface="Times New Roman"/>
                <a:ea typeface="Liberation Mono"/>
                <a:cs typeface="Times New Roman"/>
              </a:rPr>
              <a:t>cứu</a:t>
            </a:r>
            <a:endParaRPr lang="vi-VN" sz="3600" dirty="0">
              <a:latin typeface="Calibri"/>
              <a:ea typeface="Calibri"/>
              <a:cs typeface="Times New Roman"/>
            </a:endParaRPr>
          </a:p>
        </p:txBody>
      </p:sp>
      <p:sp>
        <p:nvSpPr>
          <p:cNvPr id="7" name="TextBox 6"/>
          <p:cNvSpPr txBox="1"/>
          <p:nvPr/>
        </p:nvSpPr>
        <p:spPr>
          <a:xfrm>
            <a:off x="2286000" y="4114801"/>
            <a:ext cx="13685298" cy="217848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514350" indent="-514350" algn="just">
              <a:lnSpc>
                <a:spcPct val="107000"/>
              </a:lnSpc>
              <a:spcAft>
                <a:spcPts val="1200"/>
              </a:spcAft>
              <a:buFontTx/>
              <a:buChar char="-"/>
            </a:pPr>
            <a:r>
              <a:rPr lang="en-US" sz="3600" dirty="0" err="1">
                <a:latin typeface="Times New Roman" pitchFamily="18" charset="0"/>
                <a:ea typeface="Liberation Mono"/>
                <a:cs typeface="Times New Roman" pitchFamily="18" charset="0"/>
              </a:rPr>
              <a:t>Chọn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đề</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tài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viết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báo</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cáo</a:t>
            </a:r>
            <a:endParaRPr lang="en-US" sz="3600" dirty="0">
              <a:latin typeface="Times New Roman" pitchFamily="18" charset="0"/>
              <a:ea typeface="Liberation Mono"/>
              <a:cs typeface="Times New Roman" pitchFamily="18" charset="0"/>
            </a:endParaRPr>
          </a:p>
          <a:p>
            <a:pPr marL="514350" indent="-514350" algn="just">
              <a:lnSpc>
                <a:spcPct val="107000"/>
              </a:lnSpc>
              <a:spcAft>
                <a:spcPts val="1200"/>
              </a:spcAft>
              <a:buFontTx/>
              <a:buChar char="-"/>
            </a:pPr>
            <a:r>
              <a:rPr lang="en-US" sz="3600" dirty="0">
                <a:latin typeface="Times New Roman" pitchFamily="18" charset="0"/>
                <a:ea typeface="Liberation Mono"/>
                <a:cs typeface="Times New Roman" pitchFamily="18" charset="0"/>
              </a:rPr>
              <a:t>Dung </a:t>
            </a:r>
            <a:r>
              <a:rPr lang="en-US" sz="3600" dirty="0" err="1">
                <a:latin typeface="Times New Roman" pitchFamily="18" charset="0"/>
                <a:ea typeface="Liberation Mono"/>
                <a:cs typeface="Times New Roman" pitchFamily="18" charset="0"/>
              </a:rPr>
              <a:t>lượng</a:t>
            </a:r>
            <a:r>
              <a:rPr lang="en-US" sz="3600" dirty="0">
                <a:latin typeface="Times New Roman" pitchFamily="18" charset="0"/>
                <a:ea typeface="Liberation Mono"/>
                <a:cs typeface="Times New Roman" pitchFamily="18" charset="0"/>
              </a:rPr>
              <a:t>: 1000 </a:t>
            </a:r>
            <a:r>
              <a:rPr lang="en-US" sz="3600" dirty="0" err="1">
                <a:latin typeface="Times New Roman" pitchFamily="18" charset="0"/>
                <a:ea typeface="Liberation Mono"/>
                <a:cs typeface="Times New Roman" pitchFamily="18" charset="0"/>
              </a:rPr>
              <a:t>đến</a:t>
            </a:r>
            <a:r>
              <a:rPr lang="en-US" sz="3600" dirty="0">
                <a:latin typeface="Times New Roman" pitchFamily="18" charset="0"/>
                <a:ea typeface="Liberation Mono"/>
                <a:cs typeface="Times New Roman" pitchFamily="18" charset="0"/>
              </a:rPr>
              <a:t> 1500 </a:t>
            </a:r>
            <a:r>
              <a:rPr lang="en-US" sz="3600" dirty="0" err="1">
                <a:latin typeface="Times New Roman" pitchFamily="18" charset="0"/>
                <a:ea typeface="Liberation Mono"/>
                <a:cs typeface="Times New Roman" pitchFamily="18" charset="0"/>
              </a:rPr>
              <a:t>chữ</a:t>
            </a:r>
            <a:endParaRPr lang="vi-VN" sz="3600" dirty="0">
              <a:latin typeface="Times New Roman" pitchFamily="18" charset="0"/>
              <a:ea typeface="Calibri"/>
              <a:cs typeface="Times New Roman" pitchFamily="18" charset="0"/>
            </a:endParaRPr>
          </a:p>
          <a:p>
            <a:pPr algn="just">
              <a:lnSpc>
                <a:spcPct val="107000"/>
              </a:lnSpc>
              <a:spcAft>
                <a:spcPts val="1200"/>
              </a:spcAft>
            </a:pP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Thời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gian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hoàn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thành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theo</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yêu</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cầu</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của</a:t>
            </a:r>
            <a:r>
              <a:rPr lang="en-US" sz="3600" dirty="0">
                <a:latin typeface="Times New Roman" pitchFamily="18" charset="0"/>
                <a:ea typeface="Liberation Mono"/>
                <a:cs typeface="Times New Roman" pitchFamily="18" charset="0"/>
              </a:rPr>
              <a:t> GV</a:t>
            </a:r>
            <a:endParaRPr lang="vi-VN" sz="36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1774749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286000" y="47768"/>
            <a:ext cx="13716000" cy="109523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lnSpc>
                <a:spcPct val="107000"/>
              </a:lnSpc>
            </a:pPr>
            <a:r>
              <a:rPr lang="en-US" sz="3000" b="1" u="sng"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PHẦN 2</a:t>
            </a:r>
            <a:endParaRPr lang="vi-VN" sz="3000" b="1" u="sng"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a:p>
            <a:pPr algn="ctr">
              <a:lnSpc>
                <a:spcPct val="107000"/>
              </a:lnSpc>
            </a:pPr>
            <a:r>
              <a:rPr lang="en-US" sz="3000" b="1" dirty="0">
                <a:solidFill>
                  <a:srgbClr val="000000"/>
                </a:solidFill>
                <a:effectLst>
                  <a:outerShdw blurRad="38100" dist="38100" dir="2700000" algn="tl">
                    <a:srgbClr val="000000">
                      <a:alpha val="43137"/>
                    </a:srgbClr>
                  </a:outerShdw>
                </a:effectLst>
                <a:latin typeface="Times New Roman" pitchFamily="18" charset="0"/>
                <a:ea typeface="Liberation Mono"/>
                <a:cs typeface="Times New Roman" pitchFamily="18" charset="0"/>
              </a:rPr>
              <a:t>VIẾT BÁO CÁO NGHIÊN CỨU  VỀ MỘT VẤN ĐỀ VĂN HỌC DÂN GIAN</a:t>
            </a:r>
            <a:endParaRPr lang="vi-VN" sz="3000" b="1" dirty="0">
              <a:solidFill>
                <a:srgbClr val="000000"/>
              </a:solidFill>
              <a:effectLst>
                <a:outerShdw blurRad="38100" dist="38100" dir="2700000" algn="tl">
                  <a:srgbClr val="000000">
                    <a:alpha val="43137"/>
                  </a:srgbClr>
                </a:outerShdw>
              </a:effectLst>
              <a:latin typeface="Times New Roman" pitchFamily="18" charset="0"/>
              <a:ea typeface="Calibri"/>
              <a:cs typeface="Times New Roman" pitchFamily="18" charset="0"/>
            </a:endParaRPr>
          </a:p>
        </p:txBody>
      </p:sp>
      <p:sp>
        <p:nvSpPr>
          <p:cNvPr id="9" name="TextBox 8"/>
          <p:cNvSpPr txBox="1"/>
          <p:nvPr/>
        </p:nvSpPr>
        <p:spPr>
          <a:xfrm>
            <a:off x="2255298" y="1143001"/>
            <a:ext cx="13716000" cy="1200329"/>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n-US" sz="3600" b="1" dirty="0" err="1">
                <a:solidFill>
                  <a:srgbClr val="000000"/>
                </a:solidFill>
                <a:latin typeface="Times New Roman" pitchFamily="18" charset="0"/>
                <a:cs typeface="Times New Roman" pitchFamily="18" charset="0"/>
              </a:rPr>
              <a:t>Nội</a:t>
            </a:r>
            <a:r>
              <a:rPr lang="en-US" sz="3600" b="1" dirty="0">
                <a:solidFill>
                  <a:srgbClr val="000000"/>
                </a:solidFill>
                <a:latin typeface="Times New Roman" pitchFamily="18" charset="0"/>
                <a:cs typeface="Times New Roman" pitchFamily="18" charset="0"/>
              </a:rPr>
              <a:t> dung 2</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Viết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báo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cáo</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nghiên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cứu</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và</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thuyết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trình</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kết</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quả</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nghiên</a:t>
            </a:r>
            <a:r>
              <a:rPr lang="en-US" sz="3600" b="1" dirty="0">
                <a:solidFill>
                  <a:srgbClr val="000000"/>
                </a:solidFill>
                <a:latin typeface="Times New Roman" pitchFamily="18" charset="0"/>
                <a:cs typeface="Times New Roman" pitchFamily="18" charset="0"/>
              </a:rPr>
              <a:t> </a:t>
            </a:r>
            <a:r>
              <a:rPr lang="en-US" sz="3600" b="1" dirty="0" err="1">
                <a:solidFill>
                  <a:srgbClr val="000000"/>
                </a:solidFill>
                <a:latin typeface="Times New Roman" pitchFamily="18" charset="0"/>
                <a:cs typeface="Times New Roman" pitchFamily="18" charset="0"/>
              </a:rPr>
              <a:t>cứu</a:t>
            </a:r>
            <a:endParaRPr lang="vi-VN" sz="3600" dirty="0">
              <a:solidFill>
                <a:srgbClr val="000000"/>
              </a:solidFill>
              <a:latin typeface="Times New Roman" pitchFamily="18" charset="0"/>
              <a:cs typeface="Times New Roman" pitchFamily="18" charset="0"/>
            </a:endParaRPr>
          </a:p>
        </p:txBody>
      </p:sp>
      <p:sp>
        <p:nvSpPr>
          <p:cNvPr id="6" name="Down Arrow Callout 5"/>
          <p:cNvSpPr/>
          <p:nvPr/>
        </p:nvSpPr>
        <p:spPr>
          <a:xfrm>
            <a:off x="2255298" y="2389496"/>
            <a:ext cx="13716000" cy="1725305"/>
          </a:xfrm>
          <a:prstGeom prst="downArrowCallout">
            <a:avLst/>
          </a:prstGeom>
        </p:spPr>
        <p:style>
          <a:lnRef idx="2">
            <a:schemeClr val="accent2"/>
          </a:lnRef>
          <a:fillRef idx="1">
            <a:schemeClr val="lt1"/>
          </a:fillRef>
          <a:effectRef idx="0">
            <a:schemeClr val="accent2"/>
          </a:effectRef>
          <a:fontRef idx="minor">
            <a:schemeClr val="dk1"/>
          </a:fontRef>
        </p:style>
        <p:txBody>
          <a:bodyPr rtlCol="0" anchor="ctr"/>
          <a:lstStyle/>
          <a:p>
            <a:pPr algn="just">
              <a:lnSpc>
                <a:spcPct val="107000"/>
              </a:lnSpc>
              <a:spcAft>
                <a:spcPts val="1200"/>
              </a:spcAft>
            </a:pPr>
            <a:r>
              <a:rPr lang="en-US" sz="3600" b="1" dirty="0">
                <a:solidFill>
                  <a:srgbClr val="C00000"/>
                </a:solidFill>
                <a:latin typeface="Times New Roman"/>
                <a:ea typeface="Liberation Mono"/>
                <a:cs typeface="Times New Roman"/>
              </a:rPr>
              <a:t>2.</a:t>
            </a:r>
            <a:r>
              <a:rPr lang="en-US" sz="3600" b="1" dirty="0">
                <a:solidFill>
                  <a:srgbClr val="C00000"/>
                </a:solidFill>
                <a:latin typeface="Times New Roman"/>
                <a:ea typeface="Liberation Mono"/>
              </a:rPr>
              <a:t> </a:t>
            </a:r>
            <a:r>
              <a:rPr lang="en-US" sz="3600" b="1" dirty="0" err="1">
                <a:solidFill>
                  <a:srgbClr val="C00000"/>
                </a:solidFill>
                <a:latin typeface="Times New Roman"/>
                <a:ea typeface="Liberation Mono"/>
              </a:rPr>
              <a:t>Thuyết</a:t>
            </a:r>
            <a:r>
              <a:rPr lang="en-US" sz="3600" b="1" dirty="0">
                <a:solidFill>
                  <a:srgbClr val="C00000"/>
                </a:solidFill>
                <a:latin typeface="Times New Roman"/>
                <a:ea typeface="Liberation Mono"/>
              </a:rPr>
              <a:t> </a:t>
            </a:r>
            <a:r>
              <a:rPr lang="en-US" sz="3600" b="1" dirty="0" err="1">
                <a:solidFill>
                  <a:srgbClr val="C00000"/>
                </a:solidFill>
                <a:latin typeface="Times New Roman"/>
                <a:ea typeface="Liberation Mono"/>
              </a:rPr>
              <a:t>trình</a:t>
            </a:r>
            <a:r>
              <a:rPr lang="en-US" sz="3600" b="1" dirty="0">
                <a:solidFill>
                  <a:srgbClr val="C00000"/>
                </a:solidFill>
                <a:latin typeface="Times New Roman"/>
                <a:ea typeface="Liberation Mono"/>
              </a:rPr>
              <a:t> </a:t>
            </a:r>
            <a:r>
              <a:rPr lang="en-US" sz="3600" b="1" dirty="0" err="1">
                <a:solidFill>
                  <a:srgbClr val="C00000"/>
                </a:solidFill>
                <a:latin typeface="Times New Roman"/>
                <a:ea typeface="Liberation Mono"/>
              </a:rPr>
              <a:t>kết</a:t>
            </a:r>
            <a:r>
              <a:rPr lang="en-US" sz="3600" b="1" dirty="0">
                <a:solidFill>
                  <a:srgbClr val="C00000"/>
                </a:solidFill>
                <a:latin typeface="Times New Roman"/>
                <a:ea typeface="Liberation Mono"/>
              </a:rPr>
              <a:t> </a:t>
            </a:r>
            <a:r>
              <a:rPr lang="en-US" sz="3600" b="1" dirty="0" err="1">
                <a:solidFill>
                  <a:srgbClr val="C00000"/>
                </a:solidFill>
                <a:latin typeface="Times New Roman"/>
                <a:ea typeface="Liberation Mono"/>
              </a:rPr>
              <a:t>quả</a:t>
            </a:r>
            <a:r>
              <a:rPr lang="en-US" sz="3600" b="1" dirty="0">
                <a:solidFill>
                  <a:srgbClr val="C00000"/>
                </a:solidFill>
                <a:latin typeface="Times New Roman"/>
                <a:ea typeface="Liberation Mono"/>
              </a:rPr>
              <a:t> </a:t>
            </a:r>
            <a:r>
              <a:rPr lang="en-US" sz="3600" b="1" dirty="0" err="1">
                <a:solidFill>
                  <a:srgbClr val="C00000"/>
                </a:solidFill>
                <a:latin typeface="Times New Roman"/>
                <a:ea typeface="Liberation Mono"/>
              </a:rPr>
              <a:t>nghiên</a:t>
            </a:r>
            <a:r>
              <a:rPr lang="en-US" sz="3600" b="1" dirty="0">
                <a:solidFill>
                  <a:srgbClr val="C00000"/>
                </a:solidFill>
                <a:latin typeface="Times New Roman"/>
                <a:ea typeface="Liberation Mono"/>
              </a:rPr>
              <a:t> </a:t>
            </a:r>
            <a:r>
              <a:rPr lang="en-US" sz="3600" b="1" dirty="0" err="1">
                <a:solidFill>
                  <a:srgbClr val="C00000"/>
                </a:solidFill>
                <a:latin typeface="Times New Roman"/>
                <a:ea typeface="Liberation Mono"/>
              </a:rPr>
              <a:t>cứu</a:t>
            </a:r>
            <a:r>
              <a:rPr lang="en-US" sz="3600" b="1" dirty="0">
                <a:solidFill>
                  <a:srgbClr val="C00000"/>
                </a:solidFill>
                <a:latin typeface="Times New Roman"/>
                <a:ea typeface="Liberation Mono"/>
                <a:cs typeface="Times New Roman"/>
              </a:rPr>
              <a:t> </a:t>
            </a:r>
            <a:endParaRPr lang="vi-VN" sz="3600" dirty="0">
              <a:solidFill>
                <a:srgbClr val="000000"/>
              </a:solidFill>
              <a:latin typeface="Calibri"/>
              <a:ea typeface="Calibri"/>
              <a:cs typeface="Times New Roman"/>
            </a:endParaRPr>
          </a:p>
        </p:txBody>
      </p:sp>
      <p:sp>
        <p:nvSpPr>
          <p:cNvPr id="7" name="TextBox 6"/>
          <p:cNvSpPr txBox="1"/>
          <p:nvPr/>
        </p:nvSpPr>
        <p:spPr>
          <a:xfrm>
            <a:off x="2286000" y="4114801"/>
            <a:ext cx="13685298" cy="341632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en-US" sz="3600" b="1" dirty="0">
                <a:latin typeface="Times New Roman" pitchFamily="18" charset="0"/>
                <a:ea typeface="Liberation Mono"/>
                <a:cs typeface="Times New Roman" pitchFamily="18" charset="0"/>
              </a:rPr>
              <a:t>a. </a:t>
            </a:r>
            <a:r>
              <a:rPr lang="en-US" sz="3600" b="1" dirty="0" err="1">
                <a:latin typeface="Times New Roman" pitchFamily="18" charset="0"/>
                <a:ea typeface="Liberation Mono"/>
                <a:cs typeface="Times New Roman" pitchFamily="18" charset="0"/>
              </a:rPr>
              <a:t>Chuẩn</a:t>
            </a:r>
            <a:r>
              <a:rPr lang="en-US" sz="3600" b="1" dirty="0">
                <a:latin typeface="Times New Roman" pitchFamily="18" charset="0"/>
                <a:ea typeface="Liberation Mono"/>
                <a:cs typeface="Times New Roman" pitchFamily="18" charset="0"/>
              </a:rPr>
              <a:t> </a:t>
            </a:r>
            <a:r>
              <a:rPr lang="en-US" sz="3600" b="1" dirty="0" err="1">
                <a:latin typeface="Times New Roman" pitchFamily="18" charset="0"/>
                <a:ea typeface="Liberation Mono"/>
                <a:cs typeface="Times New Roman" pitchFamily="18" charset="0"/>
              </a:rPr>
              <a:t>bị</a:t>
            </a:r>
            <a:endParaRPr lang="vi-VN" sz="3600" dirty="0">
              <a:latin typeface="Times New Roman" pitchFamily="18" charset="0"/>
              <a:ea typeface="Calibri"/>
              <a:cs typeface="Times New Roman" pitchFamily="18" charset="0"/>
            </a:endParaRPr>
          </a:p>
          <a:p>
            <a:pPr algn="just"/>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Đọc</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lại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báo</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cáo</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nghiên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cứu</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đã</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viết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tóm</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lược</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nó</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dưới</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dạng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một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đề</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cương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hoặc</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sơ</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đồ</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chú</a:t>
            </a:r>
            <a:r>
              <a:rPr lang="en-US" sz="3600" dirty="0">
                <a:latin typeface="Times New Roman" pitchFamily="18" charset="0"/>
                <a:ea typeface="Liberation Mono"/>
                <a:cs typeface="Times New Roman" pitchFamily="18" charset="0"/>
              </a:rPr>
              <a:t> ý </a:t>
            </a:r>
            <a:r>
              <a:rPr lang="en-US" sz="3600" dirty="0" err="1">
                <a:latin typeface="Times New Roman" pitchFamily="18" charset="0"/>
                <a:ea typeface="Liberation Mono"/>
                <a:cs typeface="Times New Roman" pitchFamily="18" charset="0"/>
              </a:rPr>
              <a:t>đánh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dấu</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những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luận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điểm</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lí</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lẽ</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và</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bằng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chứng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không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thể</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không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nhắc</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tới</a:t>
            </a:r>
            <a:r>
              <a:rPr lang="en-US" sz="3600" dirty="0">
                <a:latin typeface="Times New Roman" pitchFamily="18" charset="0"/>
                <a:ea typeface="Liberation Mono"/>
                <a:cs typeface="Times New Roman" pitchFamily="18" charset="0"/>
              </a:rPr>
              <a:t>.</a:t>
            </a:r>
            <a:endParaRPr lang="vi-VN" sz="3600" dirty="0">
              <a:latin typeface="Times New Roman" pitchFamily="18" charset="0"/>
              <a:ea typeface="Calibri"/>
              <a:cs typeface="Times New Roman" pitchFamily="18" charset="0"/>
            </a:endParaRPr>
          </a:p>
          <a:p>
            <a:pPr algn="just"/>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Lập</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một</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sơ</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đồ</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mô</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tả</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các</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nội</a:t>
            </a:r>
            <a:r>
              <a:rPr lang="en-US" sz="3600" dirty="0">
                <a:latin typeface="Times New Roman" pitchFamily="18" charset="0"/>
                <a:ea typeface="Liberation Mono"/>
                <a:cs typeface="Times New Roman" pitchFamily="18" charset="0"/>
              </a:rPr>
              <a:t> dung </a:t>
            </a:r>
            <a:r>
              <a:rPr lang="en-US" sz="3600" dirty="0" err="1">
                <a:latin typeface="Times New Roman" pitchFamily="18" charset="0"/>
                <a:ea typeface="Liberation Mono"/>
                <a:cs typeface="Times New Roman" pitchFamily="18" charset="0"/>
              </a:rPr>
              <a:t>chính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sẽ</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trình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bày</a:t>
            </a:r>
            <a:r>
              <a:rPr lang="en-US" sz="3600" dirty="0">
                <a:latin typeface="Times New Roman" pitchFamily="18" charset="0"/>
                <a:ea typeface="Liberation Mono"/>
                <a:cs typeface="Times New Roman" pitchFamily="18" charset="0"/>
              </a:rPr>
              <a:t>, slide </a:t>
            </a:r>
            <a:r>
              <a:rPr lang="en-US" sz="3600" dirty="0" err="1">
                <a:latin typeface="Times New Roman" pitchFamily="18" charset="0"/>
                <a:ea typeface="Liberation Mono"/>
                <a:cs typeface="Times New Roman" pitchFamily="18" charset="0"/>
              </a:rPr>
              <a:t>trình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chiếu</a:t>
            </a:r>
            <a:r>
              <a:rPr lang="en-US" sz="3600" dirty="0">
                <a:latin typeface="Times New Roman" pitchFamily="18" charset="0"/>
                <a:ea typeface="Liberation Mono"/>
                <a:cs typeface="Times New Roman" pitchFamily="18" charset="0"/>
              </a:rPr>
              <a:t>...</a:t>
            </a:r>
            <a:endParaRPr lang="vi-VN" sz="3600" dirty="0">
              <a:latin typeface="Times New Roman" pitchFamily="18" charset="0"/>
              <a:ea typeface="Calibri"/>
              <a:cs typeface="Times New Roman" pitchFamily="18" charset="0"/>
            </a:endParaRPr>
          </a:p>
          <a:p>
            <a:pPr algn="just"/>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Chuẩn</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bị</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các</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bảng</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biểu</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tranh</a:t>
            </a:r>
            <a:r>
              <a:rPr lang="en-US" sz="3600" dirty="0">
                <a:latin typeface="Times New Roman" pitchFamily="18" charset="0"/>
                <a:ea typeface="Liberation Mono"/>
                <a:cs typeface="Times New Roman" pitchFamily="18" charset="0"/>
              </a:rPr>
              <a:t> </a:t>
            </a:r>
            <a:r>
              <a:rPr lang="en-US" sz="3600" dirty="0" err="1">
                <a:latin typeface="Times New Roman" pitchFamily="18" charset="0"/>
                <a:ea typeface="Liberation Mono"/>
                <a:cs typeface="Times New Roman" pitchFamily="18" charset="0"/>
              </a:rPr>
              <a:t>ảnh</a:t>
            </a:r>
            <a:r>
              <a:rPr lang="en-US" sz="3600" dirty="0">
                <a:latin typeface="Times New Roman" pitchFamily="18" charset="0"/>
                <a:ea typeface="Liberation Mono"/>
                <a:cs typeface="Times New Roman" pitchFamily="18" charset="0"/>
              </a:rPr>
              <a:t>, video minh </a:t>
            </a:r>
            <a:r>
              <a:rPr lang="en-US" sz="3600" dirty="0" err="1">
                <a:latin typeface="Times New Roman" pitchFamily="18" charset="0"/>
                <a:ea typeface="Liberation Mono"/>
                <a:cs typeface="Times New Roman" pitchFamily="18" charset="0"/>
              </a:rPr>
              <a:t>hoạ</a:t>
            </a:r>
            <a:r>
              <a:rPr lang="en-US" sz="3600" dirty="0">
                <a:latin typeface="Times New Roman" pitchFamily="18" charset="0"/>
                <a:ea typeface="Liberation Mono"/>
                <a:cs typeface="Times New Roman" pitchFamily="18" charset="0"/>
              </a:rPr>
              <a:t>,...</a:t>
            </a:r>
            <a:endParaRPr lang="vi-VN" sz="3600" dirty="0">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12042407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
            <a:ext cx="13716000" cy="101797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just"/>
            <a:r>
              <a:rPr lang="en-US" sz="3450" b="1" dirty="0">
                <a:solidFill>
                  <a:srgbClr val="000000"/>
                </a:solidFill>
                <a:latin typeface="Times New Roman" pitchFamily="18" charset="0"/>
                <a:ea typeface="Liberation Mono"/>
                <a:cs typeface="Times New Roman" pitchFamily="18" charset="0"/>
              </a:rPr>
              <a:t>b. </a:t>
            </a:r>
            <a:r>
              <a:rPr lang="en-US" sz="3450" b="1" dirty="0" err="1">
                <a:solidFill>
                  <a:srgbClr val="000000"/>
                </a:solidFill>
                <a:latin typeface="Times New Roman" pitchFamily="18" charset="0"/>
                <a:ea typeface="Liberation Mono"/>
                <a:cs typeface="Times New Roman" pitchFamily="18" charset="0"/>
              </a:rPr>
              <a:t>Trình</a:t>
            </a:r>
            <a:r>
              <a:rPr lang="en-US" sz="3450" b="1" dirty="0">
                <a:solidFill>
                  <a:srgbClr val="000000"/>
                </a:solidFill>
                <a:latin typeface="Times New Roman" pitchFamily="18" charset="0"/>
                <a:ea typeface="Liberation Mono"/>
                <a:cs typeface="Times New Roman" pitchFamily="18" charset="0"/>
              </a:rPr>
              <a:t> </a:t>
            </a:r>
            <a:r>
              <a:rPr lang="en-US" sz="3450" b="1" dirty="0" err="1">
                <a:solidFill>
                  <a:srgbClr val="000000"/>
                </a:solidFill>
                <a:latin typeface="Times New Roman" pitchFamily="18" charset="0"/>
                <a:ea typeface="Liberation Mono"/>
                <a:cs typeface="Times New Roman" pitchFamily="18" charset="0"/>
              </a:rPr>
              <a:t>bày</a:t>
            </a:r>
            <a:endParaRPr lang="vi-VN" sz="3450" dirty="0">
              <a:solidFill>
                <a:srgbClr val="000000"/>
              </a:solidFill>
              <a:latin typeface="Times New Roman" pitchFamily="18" charset="0"/>
              <a:ea typeface="Calibri"/>
              <a:cs typeface="Times New Roman" pitchFamily="18" charset="0"/>
            </a:endParaRPr>
          </a:p>
          <a:p>
            <a:pPr lvl="0" algn="just"/>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Thể</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hiện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những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nội</a:t>
            </a:r>
            <a:r>
              <a:rPr lang="en-US" sz="3450" dirty="0">
                <a:solidFill>
                  <a:srgbClr val="000000"/>
                </a:solidFill>
                <a:latin typeface="Times New Roman" pitchFamily="18" charset="0"/>
                <a:ea typeface="Liberation Mono"/>
                <a:cs typeface="Times New Roman" pitchFamily="18" charset="0"/>
              </a:rPr>
              <a:t> dung </a:t>
            </a:r>
            <a:r>
              <a:rPr lang="en-US" sz="3450" dirty="0" err="1">
                <a:solidFill>
                  <a:srgbClr val="000000"/>
                </a:solidFill>
                <a:latin typeface="Times New Roman" pitchFamily="18" charset="0"/>
                <a:ea typeface="Liberation Mono"/>
                <a:cs typeface="Times New Roman" pitchFamily="18" charset="0"/>
              </a:rPr>
              <a:t>cơ</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bản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sau</a:t>
            </a:r>
            <a:r>
              <a:rPr lang="en-US" sz="3450" dirty="0">
                <a:solidFill>
                  <a:srgbClr val="000000"/>
                </a:solidFill>
                <a:latin typeface="Times New Roman" pitchFamily="18" charset="0"/>
                <a:ea typeface="Liberation Mono"/>
                <a:cs typeface="Times New Roman" pitchFamily="18" charset="0"/>
              </a:rPr>
              <a:t>:</a:t>
            </a:r>
            <a:endParaRPr lang="vi-VN" sz="3450" dirty="0">
              <a:solidFill>
                <a:srgbClr val="000000"/>
              </a:solidFill>
              <a:latin typeface="Times New Roman" pitchFamily="18" charset="0"/>
              <a:ea typeface="Calibri"/>
              <a:cs typeface="Times New Roman" pitchFamily="18" charset="0"/>
            </a:endParaRPr>
          </a:p>
          <a:p>
            <a:pPr lvl="0" algn="just"/>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báo</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cáo</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nghiên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cứu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đã</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hoàn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thành</a:t>
            </a:r>
            <a:r>
              <a:rPr lang="en-US" sz="3450" dirty="0">
                <a:solidFill>
                  <a:srgbClr val="000000"/>
                </a:solidFill>
                <a:latin typeface="Times New Roman" pitchFamily="18" charset="0"/>
                <a:ea typeface="Liberation Mono"/>
                <a:cs typeface="Times New Roman" pitchFamily="18" charset="0"/>
              </a:rPr>
              <a:t>.</a:t>
            </a:r>
            <a:endParaRPr lang="vi-VN" sz="3450" dirty="0">
              <a:solidFill>
                <a:srgbClr val="000000"/>
              </a:solidFill>
              <a:latin typeface="Times New Roman" pitchFamily="18" charset="0"/>
              <a:ea typeface="Calibri"/>
              <a:cs typeface="Times New Roman" pitchFamily="18" charset="0"/>
            </a:endParaRPr>
          </a:p>
          <a:p>
            <a:pPr lvl="0" algn="just"/>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Lí</a:t>
            </a:r>
            <a:r>
              <a:rPr lang="en-US" sz="3450" dirty="0">
                <a:solidFill>
                  <a:srgbClr val="000000"/>
                </a:solidFill>
                <a:latin typeface="Times New Roman" pitchFamily="18" charset="0"/>
                <a:ea typeface="Liberation Mono"/>
                <a:cs typeface="Times New Roman" pitchFamily="18" charset="0"/>
              </a:rPr>
              <a:t> do </a:t>
            </a:r>
            <a:r>
              <a:rPr lang="en-US" sz="3450" dirty="0" err="1">
                <a:solidFill>
                  <a:srgbClr val="000000"/>
                </a:solidFill>
                <a:latin typeface="Times New Roman" pitchFamily="18" charset="0"/>
                <a:ea typeface="Liberation Mono"/>
                <a:cs typeface="Times New Roman" pitchFamily="18" charset="0"/>
              </a:rPr>
              <a:t>chọn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đề</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tài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nghiên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cứu</a:t>
            </a:r>
            <a:r>
              <a:rPr lang="en-US" sz="3450" dirty="0">
                <a:solidFill>
                  <a:srgbClr val="000000"/>
                </a:solidFill>
                <a:latin typeface="Times New Roman" pitchFamily="18" charset="0"/>
                <a:ea typeface="Liberation Mono"/>
                <a:cs typeface="Times New Roman" pitchFamily="18" charset="0"/>
              </a:rPr>
              <a:t>.</a:t>
            </a:r>
            <a:endParaRPr lang="vi-VN" sz="3450" dirty="0">
              <a:solidFill>
                <a:srgbClr val="000000"/>
              </a:solidFill>
              <a:latin typeface="Times New Roman" pitchFamily="18" charset="0"/>
              <a:ea typeface="Calibri"/>
              <a:cs typeface="Times New Roman" pitchFamily="18" charset="0"/>
            </a:endParaRPr>
          </a:p>
          <a:p>
            <a:pPr lvl="0" algn="just"/>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Mục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đích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đối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tượng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nghiên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cứu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và</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các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phương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pháp</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nghiên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cứu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đã</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vận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dụng</a:t>
            </a:r>
            <a:r>
              <a:rPr lang="en-US" sz="3450" dirty="0">
                <a:solidFill>
                  <a:srgbClr val="000000"/>
                </a:solidFill>
                <a:latin typeface="Times New Roman" pitchFamily="18" charset="0"/>
                <a:ea typeface="Liberation Mono"/>
                <a:cs typeface="Times New Roman" pitchFamily="18" charset="0"/>
              </a:rPr>
              <a:t>.</a:t>
            </a:r>
            <a:endParaRPr lang="vi-VN" sz="3450" dirty="0">
              <a:solidFill>
                <a:srgbClr val="000000"/>
              </a:solidFill>
              <a:latin typeface="Times New Roman" pitchFamily="18" charset="0"/>
              <a:ea typeface="Calibri"/>
              <a:cs typeface="Times New Roman" pitchFamily="18" charset="0"/>
            </a:endParaRPr>
          </a:p>
          <a:p>
            <a:pPr lvl="0" algn="just"/>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Quá</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trình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thực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hiện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báo</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cáo</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nghiên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cứu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theo</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kế</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hoạch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sưu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tầm</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tổng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hợp</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xử</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lí</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tài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liệu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viết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chỉnh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sửa</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và</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hoàn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thiện</a:t>
            </a:r>
            <a:r>
              <a:rPr lang="en-US" sz="3450" dirty="0">
                <a:solidFill>
                  <a:srgbClr val="000000"/>
                </a:solidFill>
                <a:latin typeface="Times New Roman" pitchFamily="18" charset="0"/>
                <a:ea typeface="Liberation Mono"/>
                <a:cs typeface="Times New Roman" pitchFamily="18" charset="0"/>
              </a:rPr>
              <a:t>).</a:t>
            </a:r>
            <a:endParaRPr lang="vi-VN" sz="3450" dirty="0">
              <a:solidFill>
                <a:srgbClr val="000000"/>
              </a:solidFill>
              <a:latin typeface="Times New Roman" pitchFamily="18" charset="0"/>
              <a:ea typeface="Calibri"/>
              <a:cs typeface="Times New Roman" pitchFamily="18" charset="0"/>
            </a:endParaRPr>
          </a:p>
          <a:p>
            <a:pPr lvl="0" algn="just"/>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Những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kết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quả</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nghiên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cứu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chính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đã</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đạt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được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các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nhận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định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đánh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giá</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các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tài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liệu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mới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sưu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tầm</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được</a:t>
            </a:r>
            <a:r>
              <a:rPr lang="en-US" sz="3450" dirty="0">
                <a:solidFill>
                  <a:srgbClr val="000000"/>
                </a:solidFill>
                <a:latin typeface="Times New Roman" pitchFamily="18" charset="0"/>
                <a:ea typeface="Liberation Mono"/>
                <a:cs typeface="Times New Roman" pitchFamily="18" charset="0"/>
              </a:rPr>
              <a:t>,...).</a:t>
            </a:r>
            <a:endParaRPr lang="vi-VN" sz="3450" dirty="0">
              <a:solidFill>
                <a:srgbClr val="000000"/>
              </a:solidFill>
              <a:latin typeface="Times New Roman" pitchFamily="18" charset="0"/>
              <a:ea typeface="Calibri"/>
              <a:cs typeface="Times New Roman" pitchFamily="18" charset="0"/>
            </a:endParaRPr>
          </a:p>
          <a:p>
            <a:pPr lvl="0" algn="just"/>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Những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kiến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nghị</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đề</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xuất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về</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hướng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nghiên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cứu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tiếp</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theo.</a:t>
            </a:r>
            <a:endParaRPr lang="vi-VN" sz="3450" dirty="0">
              <a:solidFill>
                <a:srgbClr val="000000"/>
              </a:solidFill>
              <a:latin typeface="Times New Roman" pitchFamily="18" charset="0"/>
              <a:ea typeface="Calibri"/>
              <a:cs typeface="Times New Roman" pitchFamily="18" charset="0"/>
            </a:endParaRPr>
          </a:p>
          <a:p>
            <a:pPr lvl="0" algn="just"/>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Phối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hợp</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sử</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dụng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các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phương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tiện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nghe</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nhìn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một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cách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nhịp</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nhàng</a:t>
            </a:r>
            <a:r>
              <a:rPr lang="en-US" sz="3450" dirty="0">
                <a:solidFill>
                  <a:srgbClr val="000000"/>
                </a:solidFill>
                <a:latin typeface="Times New Roman" pitchFamily="18" charset="0"/>
                <a:ea typeface="Liberation Mono"/>
                <a:cs typeface="Times New Roman" pitchFamily="18" charset="0"/>
              </a:rPr>
              <a:t>.</a:t>
            </a:r>
            <a:endParaRPr lang="vi-VN" sz="3450" dirty="0">
              <a:solidFill>
                <a:srgbClr val="000000"/>
              </a:solidFill>
              <a:latin typeface="Times New Roman" pitchFamily="18" charset="0"/>
              <a:ea typeface="Calibri"/>
              <a:cs typeface="Times New Roman" pitchFamily="18" charset="0"/>
            </a:endParaRPr>
          </a:p>
          <a:p>
            <a:pPr lvl="0" algn="just"/>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Lựa</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chọn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tư</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thế</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tác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phong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phù</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hợp</a:t>
            </a:r>
            <a:r>
              <a:rPr lang="en-US" sz="3450" dirty="0">
                <a:solidFill>
                  <a:srgbClr val="000000"/>
                </a:solidFill>
                <a:latin typeface="Times New Roman" pitchFamily="18" charset="0"/>
                <a:ea typeface="Liberation Mono"/>
                <a:cs typeface="Times New Roman" pitchFamily="18" charset="0"/>
              </a:rPr>
              <a:t> </a:t>
            </a:r>
            <a:endParaRPr lang="vi-VN" sz="3450" dirty="0">
              <a:solidFill>
                <a:srgbClr val="000000"/>
              </a:solidFill>
              <a:latin typeface="Times New Roman" pitchFamily="18" charset="0"/>
              <a:ea typeface="Calibri"/>
              <a:cs typeface="Times New Roman" pitchFamily="18" charset="0"/>
            </a:endParaRPr>
          </a:p>
          <a:p>
            <a:pPr lvl="0" algn="just"/>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Để</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làm</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tăng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sức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hấp</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dẫn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của</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bài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báo</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cáo</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kết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quả</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nghiên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cứu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có</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thể</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biểu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diễn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một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phần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tác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phẩm</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chính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được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nghiên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cứu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trong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bài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viết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hát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dân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ca</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kể</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chuyện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hoặc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trình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chiếu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một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số</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đoạn</a:t>
            </a:r>
            <a:r>
              <a:rPr lang="en-US" sz="3450" dirty="0">
                <a:solidFill>
                  <a:srgbClr val="000000"/>
                </a:solidFill>
                <a:latin typeface="Times New Roman" pitchFamily="18" charset="0"/>
                <a:ea typeface="Liberation Mono"/>
                <a:cs typeface="Times New Roman" pitchFamily="18" charset="0"/>
              </a:rPr>
              <a:t> video </a:t>
            </a:r>
            <a:r>
              <a:rPr lang="en-US" sz="3450" dirty="0" err="1">
                <a:solidFill>
                  <a:srgbClr val="000000"/>
                </a:solidFill>
                <a:latin typeface="Times New Roman" pitchFamily="18" charset="0"/>
                <a:ea typeface="Liberation Mono"/>
                <a:cs typeface="Times New Roman" pitchFamily="18" charset="0"/>
              </a:rPr>
              <a:t>về</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lễ</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hội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nếu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báo</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cáo</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nghiên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cứu</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viết</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về</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lễ</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hội</a:t>
            </a:r>
            <a:r>
              <a:rPr lang="en-US" sz="3450" dirty="0">
                <a:solidFill>
                  <a:srgbClr val="000000"/>
                </a:solidFill>
                <a:latin typeface="Times New Roman" pitchFamily="18" charset="0"/>
                <a:ea typeface="Liberation Mono"/>
                <a:cs typeface="Times New Roman" pitchFamily="18" charset="0"/>
              </a:rPr>
              <a:t>).</a:t>
            </a:r>
            <a:endParaRPr lang="vi-VN" sz="3450" dirty="0">
              <a:solidFill>
                <a:srgbClr val="000000"/>
              </a:solidFill>
              <a:latin typeface="Times New Roman" pitchFamily="18" charset="0"/>
              <a:ea typeface="Calibri"/>
              <a:cs typeface="Times New Roman" pitchFamily="18" charset="0"/>
            </a:endParaRPr>
          </a:p>
          <a:p>
            <a:pPr lvl="0"/>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Chủ</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động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tương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tác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với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người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nghe</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và</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phản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hồi</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trên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tinh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thần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khách</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quan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tôn</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trọng</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sự</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khác</a:t>
            </a:r>
            <a:r>
              <a:rPr lang="en-US" sz="3450" dirty="0">
                <a:solidFill>
                  <a:srgbClr val="000000"/>
                </a:solidFill>
                <a:latin typeface="Times New Roman" pitchFamily="18" charset="0"/>
                <a:ea typeface="Liberation Mono"/>
                <a:cs typeface="Times New Roman" pitchFamily="18" charset="0"/>
              </a:rPr>
              <a:t> </a:t>
            </a:r>
            <a:r>
              <a:rPr lang="en-US" sz="3450" dirty="0" err="1">
                <a:solidFill>
                  <a:srgbClr val="000000"/>
                </a:solidFill>
                <a:latin typeface="Times New Roman" pitchFamily="18" charset="0"/>
                <a:ea typeface="Liberation Mono"/>
                <a:cs typeface="Times New Roman" pitchFamily="18" charset="0"/>
              </a:rPr>
              <a:t>biệt</a:t>
            </a:r>
            <a:r>
              <a:rPr lang="en-US" sz="3450" dirty="0">
                <a:solidFill>
                  <a:srgbClr val="000000"/>
                </a:solidFill>
                <a:latin typeface="Times New Roman" pitchFamily="18" charset="0"/>
                <a:ea typeface="Liberation Mono"/>
                <a:cs typeface="Times New Roman" pitchFamily="18" charset="0"/>
              </a:rPr>
              <a:t>.</a:t>
            </a:r>
            <a:endParaRPr lang="vi-VN" sz="3450" dirty="0">
              <a:solidFill>
                <a:srgbClr val="000000"/>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50067484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318414" y="773703"/>
          <a:ext cx="13716000" cy="9695688"/>
        </p:xfrm>
        <a:graphic>
          <a:graphicData uri="http://schemas.openxmlformats.org/drawingml/2006/table">
            <a:tbl>
              <a:tblPr firstRow="1" bandRow="1">
                <a:tableStyleId>{7DF18680-E054-41AD-8BC1-D1AEF772440D}</a:tableStyleId>
              </a:tblPr>
              <a:tblGrid>
                <a:gridCol w="530556">
                  <a:extLst>
                    <a:ext uri="{9D8B030D-6E8A-4147-A177-3AD203B41FA5}">
                      <a16:colId xmlns:a16="http://schemas.microsoft.com/office/drawing/2014/main" val="20000"/>
                    </a:ext>
                  </a:extLst>
                </a:gridCol>
                <a:gridCol w="1943100">
                  <a:extLst>
                    <a:ext uri="{9D8B030D-6E8A-4147-A177-3AD203B41FA5}">
                      <a16:colId xmlns:a16="http://schemas.microsoft.com/office/drawing/2014/main" val="20001"/>
                    </a:ext>
                  </a:extLst>
                </a:gridCol>
                <a:gridCol w="4498644">
                  <a:extLst>
                    <a:ext uri="{9D8B030D-6E8A-4147-A177-3AD203B41FA5}">
                      <a16:colId xmlns:a16="http://schemas.microsoft.com/office/drawing/2014/main" val="20002"/>
                    </a:ext>
                  </a:extLst>
                </a:gridCol>
                <a:gridCol w="3657600">
                  <a:extLst>
                    <a:ext uri="{9D8B030D-6E8A-4147-A177-3AD203B41FA5}">
                      <a16:colId xmlns:a16="http://schemas.microsoft.com/office/drawing/2014/main" val="20003"/>
                    </a:ext>
                  </a:extLst>
                </a:gridCol>
                <a:gridCol w="3086100">
                  <a:extLst>
                    <a:ext uri="{9D8B030D-6E8A-4147-A177-3AD203B41FA5}">
                      <a16:colId xmlns:a16="http://schemas.microsoft.com/office/drawing/2014/main" val="20004"/>
                    </a:ext>
                  </a:extLst>
                </a:gridCol>
              </a:tblGrid>
              <a:tr h="556260">
                <a:tc>
                  <a:txBody>
                    <a:bodyPr/>
                    <a:lstStyle/>
                    <a:p>
                      <a:pPr algn="ctr"/>
                      <a:r>
                        <a:rPr lang="en-US" sz="140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STT</a:t>
                      </a:r>
                      <a:endParaRPr lang="vi-VN" sz="14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37160" marR="137160" marT="68580" marB="68580"/>
                </a:tc>
                <a:tc>
                  <a:txBody>
                    <a:bodyPr/>
                    <a:lstStyle/>
                    <a:p>
                      <a:pPr algn="ctr"/>
                      <a:r>
                        <a:rPr lang="en-US" sz="21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Tiêu</a:t>
                      </a:r>
                      <a:r>
                        <a:rPr lang="en-US" sz="2100" baseline="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100" baseline="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chí</a:t>
                      </a:r>
                      <a:endParaRPr lang="vi-VN" sz="21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37160" marR="137160" marT="68580" marB="68580"/>
                </a:tc>
                <a:tc>
                  <a:txBody>
                    <a:bodyPr/>
                    <a:lstStyle/>
                    <a:p>
                      <a:pPr algn="ctr"/>
                      <a:r>
                        <a:rPr lang="en-US" sz="21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Mức</a:t>
                      </a:r>
                      <a:r>
                        <a:rPr lang="en-US" sz="2100" baseline="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3</a:t>
                      </a:r>
                      <a:endParaRPr lang="vi-VN" sz="21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37160" marR="137160" marT="68580" marB="68580"/>
                </a:tc>
                <a:tc>
                  <a:txBody>
                    <a:bodyPr/>
                    <a:lstStyle/>
                    <a:p>
                      <a:pPr algn="ctr"/>
                      <a:r>
                        <a:rPr lang="en-US" sz="21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Mức</a:t>
                      </a:r>
                      <a:r>
                        <a:rPr lang="en-US" sz="2100" baseline="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2</a:t>
                      </a:r>
                      <a:endParaRPr lang="vi-VN" sz="21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37160" marR="137160" marT="68580" marB="68580"/>
                </a:tc>
                <a:tc>
                  <a:txBody>
                    <a:bodyPr/>
                    <a:lstStyle/>
                    <a:p>
                      <a:pPr algn="ctr"/>
                      <a:r>
                        <a:rPr lang="en-US" sz="2100" dirty="0" err="1"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Mức</a:t>
                      </a:r>
                      <a:r>
                        <a:rPr lang="en-US" sz="2100" baseline="0" dirty="0" smtClean="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 1</a:t>
                      </a:r>
                      <a:endParaRPr lang="vi-VN" sz="21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endParaRPr>
                    </a:p>
                  </a:txBody>
                  <a:tcPr marL="137160" marR="137160" marT="68580" marB="68580"/>
                </a:tc>
                <a:extLst>
                  <a:ext uri="{0D108BD9-81ED-4DB2-BD59-A6C34878D82A}">
                    <a16:rowId xmlns:a16="http://schemas.microsoft.com/office/drawing/2014/main" val="10000"/>
                  </a:ext>
                </a:extLst>
              </a:tr>
              <a:tr h="1589723">
                <a:tc>
                  <a:txBody>
                    <a:bodyPr/>
                    <a:lstStyle/>
                    <a:p>
                      <a:r>
                        <a:rPr lang="en-US" sz="2100" dirty="0" smtClean="0">
                          <a:latin typeface="Times New Roman" pitchFamily="18" charset="0"/>
                          <a:cs typeface="Times New Roman" pitchFamily="18" charset="0"/>
                        </a:rPr>
                        <a:t>1</a:t>
                      </a:r>
                      <a:endParaRPr lang="vi-VN" sz="2100" dirty="0">
                        <a:latin typeface="Times New Roman" pitchFamily="18" charset="0"/>
                        <a:cs typeface="Times New Roman" pitchFamily="18" charset="0"/>
                      </a:endParaRPr>
                    </a:p>
                  </a:txBody>
                  <a:tcPr marL="137160" marR="137160" marT="68580" marB="68580"/>
                </a:tc>
                <a:tc>
                  <a:txBody>
                    <a:bodyPr/>
                    <a:lstStyle/>
                    <a:p>
                      <a:pPr algn="just">
                        <a:lnSpc>
                          <a:spcPct val="107000"/>
                        </a:lnSpc>
                        <a:spcAft>
                          <a:spcPts val="0"/>
                        </a:spcAft>
                      </a:pPr>
                      <a:r>
                        <a:rPr lang="en-US" sz="2000" dirty="0" err="1">
                          <a:effectLst/>
                          <a:latin typeface="Times New Roman"/>
                          <a:ea typeface="Liberation Mono"/>
                          <a:cs typeface="Times New Roman"/>
                        </a:rPr>
                        <a:t>Xác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định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và</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trình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bày</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vấn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đề</a:t>
                      </a:r>
                      <a:endParaRPr lang="vi-VN" sz="1700" dirty="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Xác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định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đúng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vấn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để</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trọng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tâm</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và</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triển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khai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trình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bày</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vấn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đề</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rõ</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ràng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thê</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hiện</a:t>
                      </a:r>
                      <a:endParaRPr lang="vi-VN" sz="1700" dirty="0">
                        <a:effectLst/>
                        <a:latin typeface="Calibri"/>
                        <a:ea typeface="Calibri"/>
                        <a:cs typeface="Times New Roman"/>
                      </a:endParaRPr>
                    </a:p>
                    <a:p>
                      <a:pPr algn="just">
                        <a:lnSpc>
                          <a:spcPct val="107000"/>
                        </a:lnSpc>
                        <a:spcAft>
                          <a:spcPts val="0"/>
                        </a:spcAft>
                      </a:pPr>
                      <a:r>
                        <a:rPr lang="en-US" sz="2000" dirty="0" err="1">
                          <a:effectLst/>
                          <a:latin typeface="Times New Roman"/>
                          <a:ea typeface="Liberation Mono"/>
                          <a:cs typeface="Times New Roman"/>
                        </a:rPr>
                        <a:t>được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các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giá</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trị</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nỗi</a:t>
                      </a:r>
                      <a:endParaRPr lang="vi-VN" sz="1700" dirty="0">
                        <a:effectLst/>
                        <a:latin typeface="Calibri"/>
                        <a:ea typeface="Calibri"/>
                        <a:cs typeface="Times New Roman"/>
                      </a:endParaRPr>
                    </a:p>
                    <a:p>
                      <a:pPr algn="just">
                        <a:lnSpc>
                          <a:spcPct val="107000"/>
                        </a:lnSpc>
                        <a:spcAft>
                          <a:spcPts val="0"/>
                        </a:spcAft>
                      </a:pPr>
                      <a:r>
                        <a:rPr lang="en-US" sz="2000" dirty="0" err="1">
                          <a:effectLst/>
                          <a:latin typeface="Times New Roman"/>
                          <a:ea typeface="Liberation Mono"/>
                          <a:cs typeface="Times New Roman"/>
                        </a:rPr>
                        <a:t>bật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của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đối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tượng</a:t>
                      </a:r>
                      <a:endParaRPr lang="vi-VN" sz="1700" dirty="0">
                        <a:effectLst/>
                        <a:latin typeface="Calibri"/>
                        <a:ea typeface="Calibri"/>
                        <a:cs typeface="Times New Roman"/>
                      </a:endParaRPr>
                    </a:p>
                    <a:p>
                      <a:pPr algn="just">
                        <a:lnSpc>
                          <a:spcPct val="107000"/>
                        </a:lnSpc>
                        <a:spcAft>
                          <a:spcPts val="0"/>
                        </a:spcAft>
                      </a:pPr>
                      <a:r>
                        <a:rPr lang="en-US" sz="2000" dirty="0" err="1">
                          <a:effectLst/>
                          <a:latin typeface="Times New Roman"/>
                          <a:ea typeface="Liberation Mono"/>
                          <a:cs typeface="Times New Roman"/>
                        </a:rPr>
                        <a:t>nghiên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cứu</a:t>
                      </a:r>
                      <a:r>
                        <a:rPr lang="en-US" sz="2000" dirty="0">
                          <a:effectLst/>
                          <a:latin typeface="Times New Roman"/>
                          <a:ea typeface="Liberation Mono"/>
                          <a:cs typeface="Times New Roman"/>
                        </a:rPr>
                        <a:t>.</a:t>
                      </a:r>
                      <a:endParaRPr lang="vi-VN" sz="1700" dirty="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Xác định đúng vấn để trọng tâm nhưng chưa triển khai trình bày vấn đề rõ ràng.</a:t>
                      </a:r>
                      <a:endParaRPr lang="vi-VN" sz="1700">
                        <a:effectLst/>
                        <a:latin typeface="Calibri"/>
                        <a:ea typeface="Calibri"/>
                        <a:cs typeface="Times New Roman"/>
                      </a:endParaRPr>
                    </a:p>
                    <a:p>
                      <a:pPr algn="just">
                        <a:lnSpc>
                          <a:spcPct val="107000"/>
                        </a:lnSpc>
                        <a:spcAft>
                          <a:spcPts val="0"/>
                        </a:spcAft>
                      </a:pPr>
                      <a:r>
                        <a:rPr lang="en-US" sz="2000">
                          <a:effectLst/>
                          <a:latin typeface="Times New Roman"/>
                          <a:ea typeface="Liberation Mono"/>
                          <a:cs typeface="Times New Roman"/>
                        </a:rPr>
                        <a:t> </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dirty="0" err="1">
                          <a:effectLst/>
                          <a:latin typeface="Times New Roman"/>
                          <a:ea typeface="Liberation Mono"/>
                          <a:cs typeface="Times New Roman"/>
                        </a:rPr>
                        <a:t>Chưa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xác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định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đúng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vấn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để</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trọng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tâm</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chưa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triển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khai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trình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bày</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vấn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đề</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rõ</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ràng</a:t>
                      </a:r>
                      <a:r>
                        <a:rPr lang="en-US" sz="2000" dirty="0">
                          <a:effectLst/>
                          <a:latin typeface="Times New Roman"/>
                          <a:ea typeface="Liberation Mono"/>
                          <a:cs typeface="Times New Roman"/>
                        </a:rPr>
                        <a:t>.</a:t>
                      </a:r>
                      <a:endParaRPr lang="vi-VN" sz="1700" dirty="0">
                        <a:effectLst/>
                        <a:latin typeface="Calibri"/>
                        <a:ea typeface="Calibri"/>
                        <a:cs typeface="Times New Roman"/>
                      </a:endParaRPr>
                    </a:p>
                    <a:p>
                      <a:pPr algn="just">
                        <a:lnSpc>
                          <a:spcPct val="107000"/>
                        </a:lnSpc>
                        <a:spcAft>
                          <a:spcPts val="0"/>
                        </a:spcAft>
                      </a:pPr>
                      <a:r>
                        <a:rPr lang="en-US" sz="2000" dirty="0">
                          <a:effectLst/>
                          <a:latin typeface="Times New Roman"/>
                          <a:ea typeface="Liberation Mono"/>
                          <a:cs typeface="Times New Roman"/>
                        </a:rPr>
                        <a:t> </a:t>
                      </a:r>
                      <a:endParaRPr lang="vi-VN" sz="1700" dirty="0">
                        <a:effectLst/>
                        <a:latin typeface="Calibri"/>
                        <a:ea typeface="Calibri"/>
                        <a:cs typeface="Times New Roman"/>
                      </a:endParaRPr>
                    </a:p>
                  </a:txBody>
                  <a:tcPr marL="102870" marR="102870" marT="0" marB="0"/>
                </a:tc>
                <a:extLst>
                  <a:ext uri="{0D108BD9-81ED-4DB2-BD59-A6C34878D82A}">
                    <a16:rowId xmlns:a16="http://schemas.microsoft.com/office/drawing/2014/main" val="10001"/>
                  </a:ext>
                </a:extLst>
              </a:tr>
              <a:tr h="953834">
                <a:tc>
                  <a:txBody>
                    <a:bodyPr/>
                    <a:lstStyle/>
                    <a:p>
                      <a:r>
                        <a:rPr lang="en-US" sz="2100" dirty="0" smtClean="0">
                          <a:latin typeface="Times New Roman" pitchFamily="18" charset="0"/>
                          <a:cs typeface="Times New Roman" pitchFamily="18" charset="0"/>
                        </a:rPr>
                        <a:t>2</a:t>
                      </a:r>
                      <a:endParaRPr lang="vi-VN" sz="2100" dirty="0">
                        <a:latin typeface="Times New Roman" pitchFamily="18" charset="0"/>
                        <a:cs typeface="Times New Roman" pitchFamily="18" charset="0"/>
                      </a:endParaRPr>
                    </a:p>
                  </a:txBody>
                  <a:tcPr marL="137160" marR="137160" marT="68580" marB="68580"/>
                </a:tc>
                <a:tc>
                  <a:txBody>
                    <a:bodyPr/>
                    <a:lstStyle/>
                    <a:p>
                      <a:pPr algn="just">
                        <a:lnSpc>
                          <a:spcPct val="107000"/>
                        </a:lnSpc>
                        <a:spcAft>
                          <a:spcPts val="0"/>
                        </a:spcAft>
                      </a:pPr>
                      <a:r>
                        <a:rPr lang="en-US" sz="2000">
                          <a:effectLst/>
                          <a:latin typeface="Times New Roman"/>
                          <a:ea typeface="Liberation Mono"/>
                          <a:cs typeface="Times New Roman"/>
                        </a:rPr>
                        <a:t>Quan điểm và và thái độ của người viết</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Thể hiện rõ quan điểm và thái độ của người viết về  những nội dung nôi bật của đối tượng nghiên cứu.</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Có thể hiện quan điểm thái độ của gười viết, nhưng cách thể hiện chưa rõ ràng.</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dirty="0" err="1">
                          <a:effectLst/>
                          <a:latin typeface="Times New Roman"/>
                          <a:ea typeface="Liberation Mono"/>
                          <a:cs typeface="Times New Roman"/>
                        </a:rPr>
                        <a:t>Chưa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thể</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hiện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quan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điểm</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thái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độ</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của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gười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viết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hoặc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cách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thể</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hiện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chưa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rõ</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ràng</a:t>
                      </a:r>
                      <a:r>
                        <a:rPr lang="en-US" sz="2000" dirty="0">
                          <a:effectLst/>
                          <a:latin typeface="Times New Roman"/>
                          <a:ea typeface="Liberation Mono"/>
                          <a:cs typeface="Times New Roman"/>
                        </a:rPr>
                        <a:t>.</a:t>
                      </a:r>
                      <a:endParaRPr lang="vi-VN" sz="1700" dirty="0">
                        <a:effectLst/>
                        <a:latin typeface="Calibri"/>
                        <a:ea typeface="Calibri"/>
                        <a:cs typeface="Times New Roman"/>
                      </a:endParaRPr>
                    </a:p>
                  </a:txBody>
                  <a:tcPr marL="102870" marR="102870" marT="0" marB="0"/>
                </a:tc>
                <a:extLst>
                  <a:ext uri="{0D108BD9-81ED-4DB2-BD59-A6C34878D82A}">
                    <a16:rowId xmlns:a16="http://schemas.microsoft.com/office/drawing/2014/main" val="10002"/>
                  </a:ext>
                </a:extLst>
              </a:tr>
              <a:tr h="1589723">
                <a:tc>
                  <a:txBody>
                    <a:bodyPr/>
                    <a:lstStyle/>
                    <a:p>
                      <a:r>
                        <a:rPr lang="en-US" sz="2100" dirty="0" smtClean="0">
                          <a:latin typeface="Times New Roman" pitchFamily="18" charset="0"/>
                          <a:cs typeface="Times New Roman" pitchFamily="18" charset="0"/>
                        </a:rPr>
                        <a:t>3</a:t>
                      </a:r>
                      <a:endParaRPr lang="vi-VN" sz="2100" dirty="0">
                        <a:latin typeface="Times New Roman" pitchFamily="18" charset="0"/>
                        <a:cs typeface="Times New Roman" pitchFamily="18" charset="0"/>
                      </a:endParaRPr>
                    </a:p>
                  </a:txBody>
                  <a:tcPr marL="137160" marR="137160" marT="68580" marB="68580"/>
                </a:tc>
                <a:tc>
                  <a:txBody>
                    <a:bodyPr/>
                    <a:lstStyle/>
                    <a:p>
                      <a:pPr algn="just">
                        <a:lnSpc>
                          <a:spcPct val="107000"/>
                        </a:lnSpc>
                        <a:spcAft>
                          <a:spcPts val="0"/>
                        </a:spcAft>
                      </a:pPr>
                      <a:r>
                        <a:rPr lang="en-US" sz="2000" dirty="0" err="1">
                          <a:effectLst/>
                          <a:latin typeface="Times New Roman"/>
                          <a:ea typeface="Liberation Mono"/>
                          <a:cs typeface="Times New Roman"/>
                        </a:rPr>
                        <a:t>Sử</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dụng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lí</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lẽ</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bằng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chứng</a:t>
                      </a:r>
                      <a:endParaRPr lang="vi-VN" sz="1700" dirty="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Sử dụng các li lẽ,  </a:t>
                      </a:r>
                      <a:endParaRPr lang="vi-VN" sz="1700">
                        <a:effectLst/>
                        <a:latin typeface="Calibri"/>
                        <a:ea typeface="Calibri"/>
                        <a:cs typeface="Times New Roman"/>
                      </a:endParaRPr>
                    </a:p>
                    <a:p>
                      <a:pPr algn="just">
                        <a:lnSpc>
                          <a:spcPct val="107000"/>
                        </a:lnSpc>
                        <a:spcAft>
                          <a:spcPts val="0"/>
                        </a:spcAft>
                      </a:pPr>
                      <a:r>
                        <a:rPr lang="en-US" sz="2000">
                          <a:effectLst/>
                          <a:latin typeface="Times New Roman"/>
                          <a:ea typeface="Liberation Mono"/>
                          <a:cs typeface="Times New Roman"/>
                        </a:rPr>
                        <a:t>bằng chứng tiêu biểu, phù hợp; sử dụng những phương pháp lập luận hiệu quả để triển khai hệ thống luận điểm một cách thuyết phục.</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Sử dụng các li lẽ,  </a:t>
                      </a:r>
                      <a:endParaRPr lang="vi-VN" sz="1700">
                        <a:effectLst/>
                        <a:latin typeface="Calibri"/>
                        <a:ea typeface="Calibri"/>
                        <a:cs typeface="Times New Roman"/>
                      </a:endParaRPr>
                    </a:p>
                    <a:p>
                      <a:pPr algn="just">
                        <a:lnSpc>
                          <a:spcPct val="107000"/>
                        </a:lnSpc>
                        <a:spcAft>
                          <a:spcPts val="0"/>
                        </a:spcAft>
                      </a:pPr>
                      <a:r>
                        <a:rPr lang="en-US" sz="2000">
                          <a:effectLst/>
                          <a:latin typeface="Times New Roman"/>
                          <a:ea typeface="Liberation Mono"/>
                          <a:cs typeface="Times New Roman"/>
                        </a:rPr>
                        <a:t>bằng chứng và một số phương pháp lập luận chưa thật hiệu quả.</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dirty="0" err="1">
                          <a:effectLst/>
                          <a:latin typeface="Times New Roman"/>
                          <a:ea typeface="Liberation Mono"/>
                          <a:cs typeface="Times New Roman"/>
                        </a:rPr>
                        <a:t>Sử</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dụng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các</a:t>
                      </a:r>
                      <a:r>
                        <a:rPr lang="en-US" sz="2000" dirty="0">
                          <a:effectLst/>
                          <a:latin typeface="Times New Roman"/>
                          <a:ea typeface="Liberation Mono"/>
                          <a:cs typeface="Times New Roman"/>
                        </a:rPr>
                        <a:t> li </a:t>
                      </a:r>
                      <a:r>
                        <a:rPr lang="en-US" sz="2000" dirty="0" err="1">
                          <a:effectLst/>
                          <a:latin typeface="Times New Roman"/>
                          <a:ea typeface="Liberation Mono"/>
                          <a:cs typeface="Times New Roman"/>
                        </a:rPr>
                        <a:t>lẽ</a:t>
                      </a:r>
                      <a:r>
                        <a:rPr lang="en-US" sz="2000" dirty="0">
                          <a:effectLst/>
                          <a:latin typeface="Times New Roman"/>
                          <a:ea typeface="Liberation Mono"/>
                          <a:cs typeface="Times New Roman"/>
                        </a:rPr>
                        <a:t>,  </a:t>
                      </a:r>
                      <a:endParaRPr lang="vi-VN" sz="1700" dirty="0">
                        <a:effectLst/>
                        <a:latin typeface="Calibri"/>
                        <a:ea typeface="Calibri"/>
                        <a:cs typeface="Times New Roman"/>
                      </a:endParaRPr>
                    </a:p>
                    <a:p>
                      <a:pPr algn="just">
                        <a:lnSpc>
                          <a:spcPct val="107000"/>
                        </a:lnSpc>
                        <a:spcAft>
                          <a:spcPts val="0"/>
                        </a:spcAft>
                      </a:pPr>
                      <a:r>
                        <a:rPr lang="en-US" sz="2000" dirty="0" err="1">
                          <a:effectLst/>
                          <a:latin typeface="Times New Roman"/>
                          <a:ea typeface="Liberation Mono"/>
                          <a:cs typeface="Times New Roman"/>
                        </a:rPr>
                        <a:t>bằng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chứng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và</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một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số</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phương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pháp</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lập</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luận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chưa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thuyết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phục</a:t>
                      </a:r>
                      <a:endParaRPr lang="vi-VN" sz="1700" dirty="0">
                        <a:effectLst/>
                        <a:latin typeface="Calibri"/>
                        <a:ea typeface="Calibri"/>
                        <a:cs typeface="Times New Roman"/>
                      </a:endParaRPr>
                    </a:p>
                  </a:txBody>
                  <a:tcPr marL="102870" marR="102870" marT="0" marB="0"/>
                </a:tc>
                <a:extLst>
                  <a:ext uri="{0D108BD9-81ED-4DB2-BD59-A6C34878D82A}">
                    <a16:rowId xmlns:a16="http://schemas.microsoft.com/office/drawing/2014/main" val="10003"/>
                  </a:ext>
                </a:extLst>
              </a:tr>
              <a:tr h="1271778">
                <a:tc>
                  <a:txBody>
                    <a:bodyPr/>
                    <a:lstStyle/>
                    <a:p>
                      <a:r>
                        <a:rPr lang="en-US" sz="2100" dirty="0" smtClean="0">
                          <a:latin typeface="Times New Roman" pitchFamily="18" charset="0"/>
                          <a:cs typeface="Times New Roman" pitchFamily="18" charset="0"/>
                        </a:rPr>
                        <a:t>4</a:t>
                      </a:r>
                      <a:endParaRPr lang="vi-VN" sz="2100" dirty="0">
                        <a:latin typeface="Times New Roman" pitchFamily="18" charset="0"/>
                        <a:cs typeface="Times New Roman" pitchFamily="18" charset="0"/>
                      </a:endParaRPr>
                    </a:p>
                  </a:txBody>
                  <a:tcPr marL="137160" marR="137160" marT="68580" marB="68580"/>
                </a:tc>
                <a:tc>
                  <a:txBody>
                    <a:bodyPr/>
                    <a:lstStyle/>
                    <a:p>
                      <a:pPr algn="just">
                        <a:lnSpc>
                          <a:spcPct val="107000"/>
                        </a:lnSpc>
                        <a:spcAft>
                          <a:spcPts val="0"/>
                        </a:spcAft>
                      </a:pPr>
                      <a:r>
                        <a:rPr lang="en-US" sz="2000">
                          <a:effectLst/>
                          <a:latin typeface="Times New Roman"/>
                          <a:ea typeface="Liberation Mono"/>
                          <a:cs typeface="Times New Roman"/>
                        </a:rPr>
                        <a:t>Tổ chức bài viết</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Bài viết được tổ chức hoàn chỉnh, các phần trong bài được cấu trúc chặt chẽ.</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Bài viết có đủ bốn phần: đặt vấn đề, giải quyết vấn đề, kết luận, tài liệu tham khảo nhưng chưa thể hiện ro yêu cầu của từng phần.</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dirty="0" err="1">
                          <a:effectLst/>
                          <a:latin typeface="Times New Roman"/>
                          <a:ea typeface="Liberation Mono"/>
                          <a:cs typeface="Times New Roman"/>
                        </a:rPr>
                        <a:t>Bài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viết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chưa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được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tổ</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chức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hoàn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chỉnh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các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phần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trình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bày</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không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rõ</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ràng</a:t>
                      </a:r>
                      <a:r>
                        <a:rPr lang="en-US" sz="2000" dirty="0">
                          <a:effectLst/>
                          <a:latin typeface="Times New Roman"/>
                          <a:ea typeface="Liberation Mono"/>
                          <a:cs typeface="Times New Roman"/>
                        </a:rPr>
                        <a:t>.</a:t>
                      </a:r>
                      <a:endParaRPr lang="vi-VN" sz="1700" dirty="0">
                        <a:effectLst/>
                        <a:latin typeface="Calibri"/>
                        <a:ea typeface="Calibri"/>
                        <a:cs typeface="Times New Roman"/>
                      </a:endParaRPr>
                    </a:p>
                  </a:txBody>
                  <a:tcPr marL="102870" marR="102870" marT="0" marB="0"/>
                </a:tc>
                <a:extLst>
                  <a:ext uri="{0D108BD9-81ED-4DB2-BD59-A6C34878D82A}">
                    <a16:rowId xmlns:a16="http://schemas.microsoft.com/office/drawing/2014/main" val="10004"/>
                  </a:ext>
                </a:extLst>
              </a:tr>
              <a:tr h="1271778">
                <a:tc>
                  <a:txBody>
                    <a:bodyPr/>
                    <a:lstStyle/>
                    <a:p>
                      <a:r>
                        <a:rPr lang="en-US" sz="2100" dirty="0" smtClean="0">
                          <a:latin typeface="Times New Roman" pitchFamily="18" charset="0"/>
                          <a:cs typeface="Times New Roman" pitchFamily="18" charset="0"/>
                        </a:rPr>
                        <a:t>5</a:t>
                      </a:r>
                      <a:endParaRPr lang="vi-VN" sz="2100" dirty="0">
                        <a:latin typeface="Times New Roman" pitchFamily="18" charset="0"/>
                        <a:cs typeface="Times New Roman" pitchFamily="18" charset="0"/>
                      </a:endParaRPr>
                    </a:p>
                  </a:txBody>
                  <a:tcPr marL="137160" marR="137160" marT="68580" marB="68580"/>
                </a:tc>
                <a:tc>
                  <a:txBody>
                    <a:bodyPr/>
                    <a:lstStyle/>
                    <a:p>
                      <a:pPr algn="just">
                        <a:lnSpc>
                          <a:spcPct val="107000"/>
                        </a:lnSpc>
                        <a:spcAft>
                          <a:spcPts val="0"/>
                        </a:spcAft>
                      </a:pPr>
                      <a:r>
                        <a:rPr lang="en-US" sz="2000">
                          <a:effectLst/>
                          <a:latin typeface="Times New Roman"/>
                          <a:ea typeface="Liberation Mono"/>
                          <a:cs typeface="Times New Roman"/>
                        </a:rPr>
                        <a:t>Sử dụng các phương thức liên kế</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Sử dụng chính xác và hiệu quả các phương thức liên kết câu và đoạn văn, giúp tăng cường khả và củng cố mối liên hệ giữa các câu và đoạn văn.</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Sử dụng các phương thức liên kết câu và đoạn văn một cách phù hợp giúp người đọc dễ hiểu.</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dirty="0" err="1">
                          <a:effectLst/>
                          <a:latin typeface="Times New Roman"/>
                          <a:ea typeface="Liberation Mono"/>
                          <a:cs typeface="Times New Roman"/>
                        </a:rPr>
                        <a:t>Có</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sử</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dụng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một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số</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phương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thức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liên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kết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câu</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và</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đoạn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văn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nhưng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chưa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mạch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lạc</a:t>
                      </a:r>
                      <a:r>
                        <a:rPr lang="en-US" sz="2000" dirty="0">
                          <a:effectLst/>
                          <a:latin typeface="Times New Roman"/>
                          <a:ea typeface="Liberation Mono"/>
                          <a:cs typeface="Times New Roman"/>
                        </a:rPr>
                        <a:t>.</a:t>
                      </a:r>
                      <a:endParaRPr lang="vi-VN" sz="1700" dirty="0">
                        <a:effectLst/>
                        <a:latin typeface="Calibri"/>
                        <a:ea typeface="Calibri"/>
                        <a:cs typeface="Times New Roman"/>
                      </a:endParaRPr>
                    </a:p>
                  </a:txBody>
                  <a:tcPr marL="102870" marR="102870" marT="0" marB="0"/>
                </a:tc>
                <a:extLst>
                  <a:ext uri="{0D108BD9-81ED-4DB2-BD59-A6C34878D82A}">
                    <a16:rowId xmlns:a16="http://schemas.microsoft.com/office/drawing/2014/main" val="10005"/>
                  </a:ext>
                </a:extLst>
              </a:tr>
              <a:tr h="953834">
                <a:tc>
                  <a:txBody>
                    <a:bodyPr/>
                    <a:lstStyle/>
                    <a:p>
                      <a:r>
                        <a:rPr lang="en-US" sz="2100" dirty="0" smtClean="0">
                          <a:latin typeface="Times New Roman" pitchFamily="18" charset="0"/>
                          <a:cs typeface="Times New Roman" pitchFamily="18" charset="0"/>
                        </a:rPr>
                        <a:t>6</a:t>
                      </a:r>
                      <a:endParaRPr lang="vi-VN" sz="2100" dirty="0">
                        <a:latin typeface="Times New Roman" pitchFamily="18" charset="0"/>
                        <a:cs typeface="Times New Roman" pitchFamily="18" charset="0"/>
                      </a:endParaRPr>
                    </a:p>
                  </a:txBody>
                  <a:tcPr marL="137160" marR="137160" marT="68580" marB="68580"/>
                </a:tc>
                <a:tc>
                  <a:txBody>
                    <a:bodyPr/>
                    <a:lstStyle/>
                    <a:p>
                      <a:pPr algn="just">
                        <a:lnSpc>
                          <a:spcPct val="107000"/>
                        </a:lnSpc>
                        <a:spcAft>
                          <a:spcPts val="0"/>
                        </a:spcAft>
                      </a:pPr>
                      <a:r>
                        <a:rPr lang="en-US" sz="2000">
                          <a:effectLst/>
                          <a:latin typeface="Times New Roman"/>
                          <a:ea typeface="Liberation Mono"/>
                          <a:cs typeface="Times New Roman"/>
                        </a:rPr>
                        <a:t>Cách dùng từ, đặt câu, diễn đạt</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Không mắc lỗi dùng từ, đặt câu hoặc chỉ mắc 1 - 2 lôi không đáng kể, diễn đạt rõ ràng, mạch lạc.</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a:effectLst/>
                          <a:latin typeface="Times New Roman"/>
                          <a:ea typeface="Liberation Mono"/>
                          <a:cs typeface="Times New Roman"/>
                        </a:rPr>
                        <a:t>Mắc một vài lỗi dùng từ, đặt câu (3-5 lỗi), diễn đạt rõ ràng, mạch lạc.</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dirty="0" err="1">
                          <a:effectLst/>
                          <a:latin typeface="Times New Roman"/>
                          <a:ea typeface="Liberation Mono"/>
                          <a:cs typeface="Times New Roman"/>
                        </a:rPr>
                        <a:t>Mắc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khá</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nhiều</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lỗi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dùng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từ</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đặt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câu</a:t>
                      </a:r>
                      <a:r>
                        <a:rPr lang="en-US" sz="2000" dirty="0">
                          <a:effectLst/>
                          <a:latin typeface="Times New Roman"/>
                          <a:ea typeface="Liberation Mono"/>
                          <a:cs typeface="Times New Roman"/>
                        </a:rPr>
                        <a:t> (6 </a:t>
                      </a:r>
                      <a:r>
                        <a:rPr lang="en-US" sz="2000" dirty="0" err="1">
                          <a:effectLst/>
                          <a:latin typeface="Times New Roman"/>
                          <a:ea typeface="Liberation Mono"/>
                          <a:cs typeface="Times New Roman"/>
                        </a:rPr>
                        <a:t>lỗi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trở</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lên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diễn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đạt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chưa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rõ</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ràng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mạch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lạc</a:t>
                      </a:r>
                      <a:r>
                        <a:rPr lang="en-US" sz="2000" dirty="0">
                          <a:effectLst/>
                          <a:latin typeface="Times New Roman"/>
                          <a:ea typeface="Liberation Mono"/>
                          <a:cs typeface="Times New Roman"/>
                        </a:rPr>
                        <a:t>.</a:t>
                      </a:r>
                      <a:endParaRPr lang="vi-VN" sz="1700" dirty="0">
                        <a:effectLst/>
                        <a:latin typeface="Calibri"/>
                        <a:ea typeface="Calibri"/>
                        <a:cs typeface="Times New Roman"/>
                      </a:endParaRPr>
                    </a:p>
                  </a:txBody>
                  <a:tcPr marL="102870" marR="102870" marT="0" marB="0"/>
                </a:tc>
                <a:extLst>
                  <a:ext uri="{0D108BD9-81ED-4DB2-BD59-A6C34878D82A}">
                    <a16:rowId xmlns:a16="http://schemas.microsoft.com/office/drawing/2014/main" val="10006"/>
                  </a:ext>
                </a:extLst>
              </a:tr>
              <a:tr h="1271778">
                <a:tc>
                  <a:txBody>
                    <a:bodyPr/>
                    <a:lstStyle/>
                    <a:p>
                      <a:r>
                        <a:rPr lang="en-US" sz="2100" dirty="0" smtClean="0">
                          <a:latin typeface="Times New Roman" pitchFamily="18" charset="0"/>
                          <a:cs typeface="Times New Roman" pitchFamily="18" charset="0"/>
                        </a:rPr>
                        <a:t>7</a:t>
                      </a:r>
                      <a:endParaRPr lang="vi-VN" sz="2100" dirty="0">
                        <a:latin typeface="Times New Roman" pitchFamily="18" charset="0"/>
                        <a:cs typeface="Times New Roman" pitchFamily="18" charset="0"/>
                      </a:endParaRPr>
                    </a:p>
                  </a:txBody>
                  <a:tcPr marL="137160" marR="137160" marT="68580" marB="68580"/>
                </a:tc>
                <a:tc>
                  <a:txBody>
                    <a:bodyPr/>
                    <a:lstStyle/>
                    <a:p>
                      <a:pPr algn="just">
                        <a:lnSpc>
                          <a:spcPct val="107000"/>
                        </a:lnSpc>
                        <a:spcAft>
                          <a:spcPts val="0"/>
                        </a:spcAft>
                      </a:pPr>
                      <a:r>
                        <a:rPr lang="en-US" sz="2000">
                          <a:effectLst/>
                          <a:latin typeface="Times New Roman"/>
                          <a:ea typeface="Liberation Mono"/>
                          <a:cs typeface="Times New Roman"/>
                        </a:rPr>
                        <a:t>Trình bày bài viết</a:t>
                      </a:r>
                      <a:endParaRPr lang="vi-VN" sz="170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dirty="0" err="1">
                          <a:effectLst/>
                          <a:latin typeface="Times New Roman"/>
                          <a:ea typeface="Liberation Mono"/>
                          <a:cs typeface="Times New Roman"/>
                        </a:rPr>
                        <a:t>Chữ</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viết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rõ</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ràng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dễ</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đọc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không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mắc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lỗi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chính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tả</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trình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bày</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bài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viết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đúng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quy</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cách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và</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chỉn</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chu</a:t>
                      </a:r>
                      <a:r>
                        <a:rPr lang="en-US" sz="2000" dirty="0">
                          <a:effectLst/>
                          <a:latin typeface="Times New Roman"/>
                          <a:ea typeface="Liberation Mono"/>
                          <a:cs typeface="Times New Roman"/>
                        </a:rPr>
                        <a:t>.</a:t>
                      </a:r>
                      <a:endParaRPr lang="vi-VN" sz="1700" dirty="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dirty="0" err="1">
                          <a:effectLst/>
                          <a:latin typeface="Times New Roman"/>
                          <a:ea typeface="Liberation Mono"/>
                          <a:cs typeface="Times New Roman"/>
                        </a:rPr>
                        <a:t>Chữ</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viết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có</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thể</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đọc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được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mắc</a:t>
                      </a:r>
                      <a:r>
                        <a:rPr lang="en-US" sz="2000" dirty="0">
                          <a:effectLst/>
                          <a:latin typeface="Times New Roman"/>
                          <a:ea typeface="Liberation Mono"/>
                          <a:cs typeface="Times New Roman"/>
                        </a:rPr>
                        <a:t> 2 — 3 </a:t>
                      </a:r>
                      <a:r>
                        <a:rPr lang="en-US" sz="2000" dirty="0" err="1">
                          <a:effectLst/>
                          <a:latin typeface="Times New Roman"/>
                          <a:ea typeface="Liberation Mono"/>
                          <a:cs typeface="Times New Roman"/>
                        </a:rPr>
                        <a:t>lỗi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chính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tả</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trình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bày</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bài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viết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đúng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quy</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cách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nhưng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chưa</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sạch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đẹp</a:t>
                      </a:r>
                      <a:r>
                        <a:rPr lang="en-US" sz="2000" dirty="0">
                          <a:effectLst/>
                          <a:latin typeface="Times New Roman"/>
                          <a:ea typeface="Liberation Mono"/>
                          <a:cs typeface="Times New Roman"/>
                        </a:rPr>
                        <a:t>.</a:t>
                      </a:r>
                      <a:endParaRPr lang="vi-VN" sz="1700" dirty="0">
                        <a:effectLst/>
                        <a:latin typeface="Calibri"/>
                        <a:ea typeface="Calibri"/>
                        <a:cs typeface="Times New Roman"/>
                      </a:endParaRPr>
                    </a:p>
                  </a:txBody>
                  <a:tcPr marL="102870" marR="102870" marT="0" marB="0"/>
                </a:tc>
                <a:tc>
                  <a:txBody>
                    <a:bodyPr/>
                    <a:lstStyle/>
                    <a:p>
                      <a:pPr algn="just">
                        <a:lnSpc>
                          <a:spcPct val="107000"/>
                        </a:lnSpc>
                        <a:spcAft>
                          <a:spcPts val="0"/>
                        </a:spcAft>
                      </a:pPr>
                      <a:r>
                        <a:rPr lang="en-US" sz="2000" dirty="0" err="1">
                          <a:effectLst/>
                          <a:latin typeface="Times New Roman"/>
                          <a:ea typeface="Liberation Mono"/>
                          <a:cs typeface="Times New Roman"/>
                        </a:rPr>
                        <a:t>Chữ</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viết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khó</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đọc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câu</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thả</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mắc</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nhiều</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lỗi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chính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tả</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trình</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bày</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bài</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viết</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không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đúng</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quy</a:t>
                      </a:r>
                      <a:r>
                        <a:rPr lang="en-US" sz="2000" dirty="0">
                          <a:effectLst/>
                          <a:latin typeface="Times New Roman"/>
                          <a:ea typeface="Liberation Mono"/>
                          <a:cs typeface="Times New Roman"/>
                        </a:rPr>
                        <a:t> </a:t>
                      </a:r>
                      <a:r>
                        <a:rPr lang="en-US" sz="2000" dirty="0" err="1">
                          <a:effectLst/>
                          <a:latin typeface="Times New Roman"/>
                          <a:ea typeface="Liberation Mono"/>
                          <a:cs typeface="Times New Roman"/>
                        </a:rPr>
                        <a:t>cách</a:t>
                      </a:r>
                      <a:r>
                        <a:rPr lang="en-US" sz="2000" dirty="0" smtClean="0">
                          <a:effectLst/>
                          <a:latin typeface="Times New Roman"/>
                          <a:ea typeface="Liberation Mono"/>
                          <a:cs typeface="Times New Roman"/>
                        </a:rPr>
                        <a:t>.</a:t>
                      </a:r>
                      <a:endParaRPr lang="vi-VN" sz="1700" dirty="0">
                        <a:effectLst/>
                        <a:latin typeface="Calibri"/>
                        <a:ea typeface="Calibri"/>
                        <a:cs typeface="Times New Roman"/>
                      </a:endParaRPr>
                    </a:p>
                  </a:txBody>
                  <a:tcPr marL="102870" marR="102870" marT="0" marB="0"/>
                </a:tc>
                <a:extLst>
                  <a:ext uri="{0D108BD9-81ED-4DB2-BD59-A6C34878D82A}">
                    <a16:rowId xmlns:a16="http://schemas.microsoft.com/office/drawing/2014/main" val="10007"/>
                  </a:ext>
                </a:extLst>
              </a:tr>
            </a:tbl>
          </a:graphicData>
        </a:graphic>
      </p:graphicFrame>
      <p:sp>
        <p:nvSpPr>
          <p:cNvPr id="5" name="TextBox 4"/>
          <p:cNvSpPr txBox="1"/>
          <p:nvPr/>
        </p:nvSpPr>
        <p:spPr>
          <a:xfrm>
            <a:off x="6743700" y="0"/>
            <a:ext cx="6286500"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lgn="ctr"/>
            <a:r>
              <a:rPr lang="en-US" sz="21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Rubric </a:t>
            </a:r>
            <a:r>
              <a:rPr lang="en-US" sz="21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đánh</a:t>
            </a:r>
            <a:r>
              <a:rPr lang="en-US" sz="21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1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giá</a:t>
            </a:r>
            <a:r>
              <a:rPr lang="en-US" sz="21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1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bài</a:t>
            </a:r>
            <a:r>
              <a:rPr lang="en-US" sz="21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2100" b="1" dirty="0" err="1">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viết</a:t>
            </a:r>
            <a:endParaRPr lang="vi-VN" sz="2100" b="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8071271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1028700"/>
            <a:ext cx="13716000" cy="2862322"/>
          </a:xfrm>
          <a:prstGeom prst="rect">
            <a:avLst/>
          </a:prstGeom>
        </p:spPr>
        <p:style>
          <a:lnRef idx="1">
            <a:schemeClr val="accent5"/>
          </a:lnRef>
          <a:fillRef idx="2">
            <a:schemeClr val="accent5"/>
          </a:fillRef>
          <a:effectRef idx="1">
            <a:schemeClr val="accent5"/>
          </a:effectRef>
          <a:fontRef idx="minor">
            <a:schemeClr val="dk1"/>
          </a:fontRef>
        </p:style>
        <p:txBody>
          <a:bodyPr wrap="square" rtlCol="0">
            <a:spAutoFit/>
          </a:bodyPr>
          <a:lstStyle/>
          <a:p>
            <a:pPr marL="428625" indent="-428625">
              <a:buFont typeface="Arial" pitchFamily="34" charset="0"/>
              <a:buChar char="•"/>
            </a:pPr>
            <a:r>
              <a:rPr lang="en-US" sz="3600" b="1" dirty="0" err="1">
                <a:latin typeface="Times New Roman" pitchFamily="18" charset="0"/>
                <a:cs typeface="Times New Roman" pitchFamily="18" charset="0"/>
              </a:rPr>
              <a:t>Đánh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giá</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viết</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theo</a:t>
            </a:r>
            <a:r>
              <a:rPr lang="en-US" sz="3600" b="1" dirty="0">
                <a:latin typeface="Times New Roman" pitchFamily="18" charset="0"/>
                <a:cs typeface="Times New Roman" pitchFamily="18" charset="0"/>
              </a:rPr>
              <a:t> Rubric</a:t>
            </a:r>
          </a:p>
          <a:p>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Tự</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đánh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a:t>
            </a:r>
            <a:endParaRPr lang="en-US" sz="3600" dirty="0">
              <a:latin typeface="Times New Roman" pitchFamily="18" charset="0"/>
              <a:cs typeface="Times New Roman" pitchFamily="18" charset="0"/>
            </a:endParaRPr>
          </a:p>
          <a:p>
            <a:r>
              <a:rPr lang="en-US" sz="3600" dirty="0">
                <a:latin typeface="Times New Roman" pitchFamily="18" charset="0"/>
                <a:cs typeface="Times New Roman" pitchFamily="18" charset="0"/>
              </a:rPr>
              <a:t>                             - </a:t>
            </a:r>
            <a:r>
              <a:rPr lang="en-US" sz="3600" dirty="0" err="1">
                <a:latin typeface="Times New Roman" pitchFamily="18" charset="0"/>
                <a:cs typeface="Times New Roman" pitchFamily="18" charset="0"/>
              </a:rPr>
              <a:t>Đánh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giá</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chéo</a:t>
            </a:r>
            <a:endParaRPr lang="en-US" sz="3600" dirty="0">
              <a:latin typeface="Times New Roman" pitchFamily="18" charset="0"/>
              <a:cs typeface="Times New Roman" pitchFamily="18" charset="0"/>
            </a:endParaRPr>
          </a:p>
          <a:p>
            <a:pPr marL="428625" indent="-428625">
              <a:buFont typeface="Arial" pitchFamily="34" charset="0"/>
              <a:buChar char="•"/>
            </a:pPr>
            <a:r>
              <a:rPr lang="en-US" sz="3600" b="1" dirty="0" err="1">
                <a:latin typeface="Times New Roman" pitchFamily="18" charset="0"/>
                <a:cs typeface="Times New Roman" pitchFamily="18" charset="0"/>
              </a:rPr>
              <a:t>Chỉnh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sửa</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viết</a:t>
            </a:r>
            <a:endParaRPr lang="en-US" sz="3600" b="1" dirty="0">
              <a:latin typeface="Times New Roman" pitchFamily="18" charset="0"/>
              <a:cs typeface="Times New Roman" pitchFamily="18" charset="0"/>
            </a:endParaRPr>
          </a:p>
          <a:p>
            <a:pPr marL="428625" indent="-428625">
              <a:buFont typeface="Arial" pitchFamily="34" charset="0"/>
              <a:buChar char="•"/>
            </a:pPr>
            <a:r>
              <a:rPr lang="en-US" sz="3600" b="1" dirty="0" err="1">
                <a:latin typeface="Times New Roman" pitchFamily="18" charset="0"/>
                <a:cs typeface="Times New Roman" pitchFamily="18" charset="0"/>
              </a:rPr>
              <a:t>Nộp</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sau</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chỉnh</a:t>
            </a:r>
            <a:r>
              <a:rPr lang="en-US" sz="3600" b="1" dirty="0">
                <a:latin typeface="Times New Roman" pitchFamily="18" charset="0"/>
                <a:cs typeface="Times New Roman" pitchFamily="18" charset="0"/>
              </a:rPr>
              <a:t> </a:t>
            </a:r>
            <a:r>
              <a:rPr lang="en-US" sz="3600" b="1" dirty="0" err="1">
                <a:latin typeface="Times New Roman" pitchFamily="18" charset="0"/>
                <a:cs typeface="Times New Roman" pitchFamily="18" charset="0"/>
              </a:rPr>
              <a:t>sửa</a:t>
            </a:r>
            <a:r>
              <a:rPr lang="en-US" sz="3600" b="1" dirty="0">
                <a:latin typeface="Times New Roman" pitchFamily="18" charset="0"/>
                <a:cs typeface="Times New Roman" pitchFamily="18" charset="0"/>
              </a:rPr>
              <a:t>: 1 </a:t>
            </a:r>
            <a:r>
              <a:rPr lang="en-US" sz="3600" b="1" dirty="0" err="1">
                <a:latin typeface="Times New Roman" pitchFamily="18" charset="0"/>
                <a:cs typeface="Times New Roman" pitchFamily="18" charset="0"/>
              </a:rPr>
              <a:t>tuần</a:t>
            </a:r>
            <a:endParaRPr lang="vi-VN" sz="3600" b="1" dirty="0">
              <a:latin typeface="Times New Roman" pitchFamily="18" charset="0"/>
              <a:cs typeface="Times New Roman" pitchFamily="18" charset="0"/>
            </a:endParaRPr>
          </a:p>
        </p:txBody>
      </p:sp>
    </p:spTree>
    <p:extLst>
      <p:ext uri="{BB962C8B-B14F-4D97-AF65-F5344CB8AC3E}">
        <p14:creationId xmlns:p14="http://schemas.microsoft.com/office/powerpoint/2010/main" val="13217955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18288000" cy="10287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728E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616813" y="2412191"/>
            <a:ext cx="5771677" cy="7895591"/>
          </a:xfrm>
          <a:prstGeom prst="rect">
            <a:avLst/>
          </a:prstGeom>
        </p:spPr>
      </p:pic>
      <p:sp>
        <p:nvSpPr>
          <p:cNvPr id="3" name="TextBox 3"/>
          <p:cNvSpPr txBox="1"/>
          <p:nvPr/>
        </p:nvSpPr>
        <p:spPr>
          <a:xfrm>
            <a:off x="2567952" y="419101"/>
            <a:ext cx="13731236" cy="1885131"/>
          </a:xfrm>
          <a:prstGeom prst="rect">
            <a:avLst/>
          </a:prstGeom>
        </p:spPr>
        <p:txBody>
          <a:bodyPr lIns="0" tIns="0" rIns="0" bIns="0" rtlCol="0" anchor="t">
            <a:spAutoFit/>
          </a:bodyPr>
          <a:lstStyle/>
          <a:p>
            <a:pPr algn="ctr">
              <a:lnSpc>
                <a:spcPts val="4899"/>
              </a:lnSpc>
              <a:spcBef>
                <a:spcPct val="0"/>
              </a:spcBef>
            </a:pPr>
            <a:r>
              <a:rPr lang="en-US" sz="4899" dirty="0">
                <a:solidFill>
                  <a:srgbClr val="FFEBEB"/>
                </a:solidFill>
                <a:latin typeface="Roboto" panose="02000000000000000000" pitchFamily="2" charset="0"/>
                <a:ea typeface="Roboto" panose="02000000000000000000" pitchFamily="2" charset="0"/>
              </a:rPr>
              <a:t>Quan </a:t>
            </a:r>
            <a:r>
              <a:rPr lang="en-US" sz="4899" dirty="0" err="1">
                <a:solidFill>
                  <a:srgbClr val="FFEBEB"/>
                </a:solidFill>
                <a:latin typeface="Roboto" panose="02000000000000000000" pitchFamily="2" charset="0"/>
                <a:ea typeface="Roboto" panose="02000000000000000000" pitchFamily="2" charset="0"/>
              </a:rPr>
              <a:t>sát</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bức</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hình</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sau</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và</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cho</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biết</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những</a:t>
            </a:r>
            <a:r>
              <a:rPr lang="en-US" sz="4899" dirty="0">
                <a:solidFill>
                  <a:srgbClr val="FFEBEB"/>
                </a:solidFill>
                <a:latin typeface="Roboto" panose="02000000000000000000" pitchFamily="2" charset="0"/>
                <a:ea typeface="Roboto" panose="02000000000000000000" pitchFamily="2" charset="0"/>
              </a:rPr>
              <a:t> chi </a:t>
            </a:r>
            <a:r>
              <a:rPr lang="en-US" sz="4899" dirty="0" err="1">
                <a:solidFill>
                  <a:srgbClr val="FFEBEB"/>
                </a:solidFill>
                <a:latin typeface="Roboto" panose="02000000000000000000" pitchFamily="2" charset="0"/>
                <a:ea typeface="Roboto" panose="02000000000000000000" pitchFamily="2" charset="0"/>
              </a:rPr>
              <a:t>tiết</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nhân</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vật</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này</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xuất</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hiện</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trong</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những</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tác</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phẩm</a:t>
            </a:r>
            <a:r>
              <a:rPr lang="en-US" sz="4899" dirty="0">
                <a:solidFill>
                  <a:srgbClr val="FFEBEB"/>
                </a:solidFill>
                <a:latin typeface="Roboto" panose="02000000000000000000" pitchFamily="2" charset="0"/>
                <a:ea typeface="Roboto" panose="02000000000000000000" pitchFamily="2" charset="0"/>
              </a:rPr>
              <a:t> </a:t>
            </a:r>
          </a:p>
          <a:p>
            <a:pPr algn="ctr">
              <a:lnSpc>
                <a:spcPts val="4899"/>
              </a:lnSpc>
              <a:spcBef>
                <a:spcPct val="0"/>
              </a:spcBef>
            </a:pPr>
            <a:r>
              <a:rPr lang="en-US" sz="4899" dirty="0" err="1">
                <a:solidFill>
                  <a:srgbClr val="FFEBEB"/>
                </a:solidFill>
                <a:latin typeface="Roboto" panose="02000000000000000000" pitchFamily="2" charset="0"/>
                <a:ea typeface="Roboto" panose="02000000000000000000" pitchFamily="2" charset="0"/>
              </a:rPr>
              <a:t>văn</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học</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dân</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gian</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nào</a:t>
            </a:r>
            <a:r>
              <a:rPr lang="en-US" sz="4899" dirty="0">
                <a:solidFill>
                  <a:srgbClr val="FFEBEB"/>
                </a:solidFill>
                <a:latin typeface="Roboto" panose="02000000000000000000" pitchFamily="2" charset="0"/>
                <a:ea typeface="Roboto" panose="02000000000000000000" pitchFamily="2" charset="0"/>
              </a:rPr>
              <a:t>?</a:t>
            </a:r>
          </a:p>
        </p:txBody>
      </p:sp>
      <p:pic>
        <p:nvPicPr>
          <p:cNvPr id="4" name="Picture 4"/>
          <p:cNvPicPr>
            <a:picLocks noChangeAspect="1"/>
          </p:cNvPicPr>
          <p:nvPr/>
        </p:nvPicPr>
        <p:blipFill>
          <a:blip r:embed="rId3"/>
          <a:srcRect/>
          <a:stretch>
            <a:fillRect/>
          </a:stretch>
        </p:blipFill>
        <p:spPr>
          <a:xfrm>
            <a:off x="10098589" y="2391409"/>
            <a:ext cx="7895591" cy="7895591"/>
          </a:xfrm>
          <a:prstGeom prst="rect">
            <a:avLst/>
          </a:prstGeom>
        </p:spPr>
      </p:pic>
      <p:pic>
        <p:nvPicPr>
          <p:cNvPr id="5" name="Picture 5"/>
          <p:cNvPicPr>
            <a:picLocks noChangeAspect="1"/>
          </p:cNvPicPr>
          <p:nvPr/>
        </p:nvPicPr>
        <p:blipFill>
          <a:blip r:embed="rId4"/>
          <a:srcRect/>
          <a:stretch>
            <a:fillRect/>
          </a:stretch>
        </p:blipFill>
        <p:spPr>
          <a:xfrm>
            <a:off x="7710666" y="4676603"/>
            <a:ext cx="3445807" cy="332520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3276600" y="2380887"/>
            <a:ext cx="10924265" cy="7519536"/>
          </a:xfrm>
          <a:prstGeom prst="rect">
            <a:avLst/>
          </a:prstGeom>
          <a:ln>
            <a:noFill/>
          </a:ln>
          <a:effectLst>
            <a:outerShdw blurRad="292100" dist="139700" dir="2700000" algn="tl" rotWithShape="0">
              <a:srgbClr val="333333">
                <a:alpha val="65000"/>
              </a:srgbClr>
            </a:outerShdw>
          </a:effectLst>
        </p:spPr>
      </p:pic>
      <p:sp>
        <p:nvSpPr>
          <p:cNvPr id="3" name="TextBox 3"/>
          <p:cNvSpPr txBox="1"/>
          <p:nvPr/>
        </p:nvSpPr>
        <p:spPr>
          <a:xfrm>
            <a:off x="2567952" y="419101"/>
            <a:ext cx="13731236" cy="1885131"/>
          </a:xfrm>
          <a:prstGeom prst="rect">
            <a:avLst/>
          </a:prstGeom>
        </p:spPr>
        <p:txBody>
          <a:bodyPr lIns="0" tIns="0" rIns="0" bIns="0" rtlCol="0" anchor="t">
            <a:spAutoFit/>
          </a:bodyPr>
          <a:lstStyle/>
          <a:p>
            <a:pPr algn="ctr">
              <a:lnSpc>
                <a:spcPts val="4899"/>
              </a:lnSpc>
              <a:spcBef>
                <a:spcPct val="0"/>
              </a:spcBef>
            </a:pPr>
            <a:r>
              <a:rPr lang="en-US" sz="4899" dirty="0">
                <a:solidFill>
                  <a:srgbClr val="728E63"/>
                </a:solidFill>
                <a:latin typeface="Roboto" panose="02000000000000000000" pitchFamily="2" charset="0"/>
                <a:ea typeface="Roboto" panose="02000000000000000000" pitchFamily="2" charset="0"/>
              </a:rPr>
              <a:t>Quan </a:t>
            </a:r>
            <a:r>
              <a:rPr lang="en-US" sz="4899" dirty="0" err="1">
                <a:solidFill>
                  <a:srgbClr val="728E63"/>
                </a:solidFill>
                <a:latin typeface="Roboto" panose="02000000000000000000" pitchFamily="2" charset="0"/>
                <a:ea typeface="Roboto" panose="02000000000000000000" pitchFamily="2" charset="0"/>
              </a:rPr>
              <a:t>sát</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bức</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hình</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sau</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và</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cho</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biết</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những</a:t>
            </a:r>
            <a:r>
              <a:rPr lang="en-US" sz="4899" dirty="0">
                <a:solidFill>
                  <a:srgbClr val="728E63"/>
                </a:solidFill>
                <a:latin typeface="Roboto" panose="02000000000000000000" pitchFamily="2" charset="0"/>
                <a:ea typeface="Roboto" panose="02000000000000000000" pitchFamily="2" charset="0"/>
              </a:rPr>
              <a:t> chi </a:t>
            </a:r>
            <a:r>
              <a:rPr lang="en-US" sz="4899" dirty="0" err="1">
                <a:solidFill>
                  <a:srgbClr val="728E63"/>
                </a:solidFill>
                <a:latin typeface="Roboto" panose="02000000000000000000" pitchFamily="2" charset="0"/>
                <a:ea typeface="Roboto" panose="02000000000000000000" pitchFamily="2" charset="0"/>
              </a:rPr>
              <a:t>tiết</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nhân</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vật</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này</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xuất</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hiện</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trong</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những</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tác</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phẩm</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văn</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học</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dân</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gian</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nào</a:t>
            </a:r>
            <a:r>
              <a:rPr lang="en-US" sz="4899" dirty="0">
                <a:solidFill>
                  <a:srgbClr val="728E63"/>
                </a:solidFill>
                <a:latin typeface="Roboto" panose="02000000000000000000" pitchFamily="2" charset="0"/>
                <a:ea typeface="Roboto" panose="02000000000000000000" pitchFamily="2"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728E63"/>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3314090"/>
            <a:ext cx="8923741" cy="6199652"/>
          </a:xfrm>
          <a:prstGeom prst="rect">
            <a:avLst/>
          </a:prstGeom>
          <a:ln>
            <a:noFill/>
          </a:ln>
          <a:effectLst>
            <a:outerShdw blurRad="292100" dist="139700" dir="2700000" algn="tl" rotWithShape="0">
              <a:srgbClr val="333333">
                <a:alpha val="65000"/>
              </a:srgbClr>
            </a:outerShdw>
          </a:effectLst>
        </p:spPr>
      </p:pic>
      <p:pic>
        <p:nvPicPr>
          <p:cNvPr id="3" name="Picture 3"/>
          <p:cNvPicPr>
            <a:picLocks noChangeAspect="1"/>
          </p:cNvPicPr>
          <p:nvPr/>
        </p:nvPicPr>
        <p:blipFill>
          <a:blip r:embed="rId3"/>
          <a:srcRect/>
          <a:stretch>
            <a:fillRect/>
          </a:stretch>
        </p:blipFill>
        <p:spPr>
          <a:xfrm>
            <a:off x="11666855" y="2892597"/>
            <a:ext cx="6621145" cy="6621145"/>
          </a:xfrm>
          <a:prstGeom prst="rect">
            <a:avLst/>
          </a:prstGeom>
          <a:ln>
            <a:noFill/>
          </a:ln>
          <a:effectLst>
            <a:outerShdw blurRad="292100" dist="139700" dir="2700000" algn="tl" rotWithShape="0">
              <a:srgbClr val="333333">
                <a:alpha val="65000"/>
              </a:srgbClr>
            </a:outerShdw>
          </a:effectLst>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8923741" y="5356233"/>
            <a:ext cx="2743114" cy="846936"/>
          </a:xfrm>
          <a:prstGeom prst="rect">
            <a:avLst/>
          </a:prstGeom>
        </p:spPr>
      </p:pic>
      <p:sp>
        <p:nvSpPr>
          <p:cNvPr id="5" name="TextBox 5"/>
          <p:cNvSpPr txBox="1"/>
          <p:nvPr/>
        </p:nvSpPr>
        <p:spPr>
          <a:xfrm>
            <a:off x="2567952" y="419101"/>
            <a:ext cx="13731236" cy="1885131"/>
          </a:xfrm>
          <a:prstGeom prst="rect">
            <a:avLst/>
          </a:prstGeom>
        </p:spPr>
        <p:txBody>
          <a:bodyPr lIns="0" tIns="0" rIns="0" bIns="0" rtlCol="0" anchor="t">
            <a:spAutoFit/>
          </a:bodyPr>
          <a:lstStyle/>
          <a:p>
            <a:pPr algn="ctr">
              <a:lnSpc>
                <a:spcPts val="4899"/>
              </a:lnSpc>
              <a:spcBef>
                <a:spcPct val="0"/>
              </a:spcBef>
            </a:pPr>
            <a:r>
              <a:rPr lang="en-US" sz="4899" dirty="0">
                <a:solidFill>
                  <a:srgbClr val="FFEBEB"/>
                </a:solidFill>
                <a:latin typeface="Roboto" panose="02000000000000000000" pitchFamily="2" charset="0"/>
                <a:ea typeface="Roboto" panose="02000000000000000000" pitchFamily="2" charset="0"/>
              </a:rPr>
              <a:t>Quan </a:t>
            </a:r>
            <a:r>
              <a:rPr lang="en-US" sz="4899" dirty="0" err="1">
                <a:solidFill>
                  <a:srgbClr val="FFEBEB"/>
                </a:solidFill>
                <a:latin typeface="Roboto" panose="02000000000000000000" pitchFamily="2" charset="0"/>
                <a:ea typeface="Roboto" panose="02000000000000000000" pitchFamily="2" charset="0"/>
              </a:rPr>
              <a:t>sát</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bức</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hình</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sau</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và</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cho</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biết</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những</a:t>
            </a:r>
            <a:r>
              <a:rPr lang="en-US" sz="4899" dirty="0">
                <a:solidFill>
                  <a:srgbClr val="FFEBEB"/>
                </a:solidFill>
                <a:latin typeface="Roboto" panose="02000000000000000000" pitchFamily="2" charset="0"/>
                <a:ea typeface="Roboto" panose="02000000000000000000" pitchFamily="2" charset="0"/>
              </a:rPr>
              <a:t> chi </a:t>
            </a:r>
            <a:r>
              <a:rPr lang="en-US" sz="4899" dirty="0" err="1">
                <a:solidFill>
                  <a:srgbClr val="FFEBEB"/>
                </a:solidFill>
                <a:latin typeface="Roboto" panose="02000000000000000000" pitchFamily="2" charset="0"/>
                <a:ea typeface="Roboto" panose="02000000000000000000" pitchFamily="2" charset="0"/>
              </a:rPr>
              <a:t>tiết</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nhân</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vật</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này</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xuất</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hiện</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trong</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những</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tác</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phẩm</a:t>
            </a:r>
            <a:r>
              <a:rPr lang="en-US" sz="4899" dirty="0">
                <a:solidFill>
                  <a:srgbClr val="FFEBEB"/>
                </a:solidFill>
                <a:latin typeface="Roboto" panose="02000000000000000000" pitchFamily="2" charset="0"/>
                <a:ea typeface="Roboto" panose="02000000000000000000" pitchFamily="2" charset="0"/>
              </a:rPr>
              <a:t> </a:t>
            </a:r>
          </a:p>
          <a:p>
            <a:pPr algn="ctr">
              <a:lnSpc>
                <a:spcPts val="4899"/>
              </a:lnSpc>
              <a:spcBef>
                <a:spcPct val="0"/>
              </a:spcBef>
            </a:pPr>
            <a:r>
              <a:rPr lang="en-US" sz="4899" dirty="0" err="1">
                <a:solidFill>
                  <a:srgbClr val="FFEBEB"/>
                </a:solidFill>
                <a:latin typeface="Roboto" panose="02000000000000000000" pitchFamily="2" charset="0"/>
                <a:ea typeface="Roboto" panose="02000000000000000000" pitchFamily="2" charset="0"/>
              </a:rPr>
              <a:t>văn</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học</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dân</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gian</a:t>
            </a:r>
            <a:r>
              <a:rPr lang="en-US" sz="4899" dirty="0">
                <a:solidFill>
                  <a:srgbClr val="FFEBEB"/>
                </a:solidFill>
                <a:latin typeface="Roboto" panose="02000000000000000000" pitchFamily="2" charset="0"/>
                <a:ea typeface="Roboto" panose="02000000000000000000" pitchFamily="2" charset="0"/>
              </a:rPr>
              <a:t> </a:t>
            </a:r>
            <a:r>
              <a:rPr lang="en-US" sz="4899" dirty="0" err="1">
                <a:solidFill>
                  <a:srgbClr val="FFEBEB"/>
                </a:solidFill>
                <a:latin typeface="Roboto" panose="02000000000000000000" pitchFamily="2" charset="0"/>
                <a:ea typeface="Roboto" panose="02000000000000000000" pitchFamily="2" charset="0"/>
              </a:rPr>
              <a:t>nào</a:t>
            </a:r>
            <a:r>
              <a:rPr lang="en-US" sz="4899" dirty="0">
                <a:solidFill>
                  <a:srgbClr val="FFEBEB"/>
                </a:solidFill>
                <a:latin typeface="Roboto" panose="02000000000000000000" pitchFamily="2" charset="0"/>
                <a:ea typeface="Roboto" panose="02000000000000000000" pitchFamily="2" charset="0"/>
              </a:rPr>
              <a:t>?</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EBEB"/>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0"/>
            <a:ext cx="9402318"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9402318" y="4529608"/>
            <a:ext cx="3790530" cy="2026210"/>
          </a:xfrm>
          <a:prstGeom prst="rect">
            <a:avLst/>
          </a:prstGeom>
        </p:spPr>
      </p:pic>
      <p:sp>
        <p:nvSpPr>
          <p:cNvPr id="4" name="TextBox 4"/>
          <p:cNvSpPr txBox="1"/>
          <p:nvPr/>
        </p:nvSpPr>
        <p:spPr>
          <a:xfrm>
            <a:off x="10065612" y="383953"/>
            <a:ext cx="7193688" cy="3210558"/>
          </a:xfrm>
          <a:prstGeom prst="rect">
            <a:avLst/>
          </a:prstGeom>
        </p:spPr>
        <p:txBody>
          <a:bodyPr lIns="0" tIns="0" rIns="0" bIns="0" rtlCol="0" anchor="t">
            <a:spAutoFit/>
          </a:bodyPr>
          <a:lstStyle/>
          <a:p>
            <a:pPr algn="ctr">
              <a:lnSpc>
                <a:spcPts val="4899"/>
              </a:lnSpc>
              <a:spcBef>
                <a:spcPct val="0"/>
              </a:spcBef>
            </a:pPr>
            <a:r>
              <a:rPr lang="en-US" sz="4899" dirty="0">
                <a:solidFill>
                  <a:srgbClr val="728E63"/>
                </a:solidFill>
                <a:latin typeface="Roboto" panose="02000000000000000000" pitchFamily="2" charset="0"/>
                <a:ea typeface="Roboto" panose="02000000000000000000" pitchFamily="2" charset="0"/>
              </a:rPr>
              <a:t>Quan </a:t>
            </a:r>
            <a:r>
              <a:rPr lang="en-US" sz="4899" dirty="0" err="1">
                <a:solidFill>
                  <a:srgbClr val="728E63"/>
                </a:solidFill>
                <a:latin typeface="Roboto" panose="02000000000000000000" pitchFamily="2" charset="0"/>
                <a:ea typeface="Roboto" panose="02000000000000000000" pitchFamily="2" charset="0"/>
              </a:rPr>
              <a:t>sát</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bức</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hình</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sau</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và</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cho</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biết</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những</a:t>
            </a:r>
            <a:r>
              <a:rPr lang="en-US" sz="4899" dirty="0">
                <a:solidFill>
                  <a:srgbClr val="728E63"/>
                </a:solidFill>
                <a:latin typeface="Roboto" panose="02000000000000000000" pitchFamily="2" charset="0"/>
                <a:ea typeface="Roboto" panose="02000000000000000000" pitchFamily="2" charset="0"/>
              </a:rPr>
              <a:t> chi </a:t>
            </a:r>
            <a:r>
              <a:rPr lang="en-US" sz="4899" dirty="0" err="1">
                <a:solidFill>
                  <a:srgbClr val="728E63"/>
                </a:solidFill>
                <a:latin typeface="Roboto" panose="02000000000000000000" pitchFamily="2" charset="0"/>
                <a:ea typeface="Roboto" panose="02000000000000000000" pitchFamily="2" charset="0"/>
              </a:rPr>
              <a:t>tiết</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nhân</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vật</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này</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xuất</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hiện</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trong</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những</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tác</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phẩm</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văn</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học</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dân</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gian</a:t>
            </a:r>
            <a:r>
              <a:rPr lang="en-US" sz="4899" dirty="0">
                <a:solidFill>
                  <a:srgbClr val="728E63"/>
                </a:solidFill>
                <a:latin typeface="Roboto" panose="02000000000000000000" pitchFamily="2" charset="0"/>
                <a:ea typeface="Roboto" panose="02000000000000000000" pitchFamily="2" charset="0"/>
              </a:rPr>
              <a:t> </a:t>
            </a:r>
            <a:r>
              <a:rPr lang="en-US" sz="4899" dirty="0" err="1">
                <a:solidFill>
                  <a:srgbClr val="728E63"/>
                </a:solidFill>
                <a:latin typeface="Roboto" panose="02000000000000000000" pitchFamily="2" charset="0"/>
                <a:ea typeface="Roboto" panose="02000000000000000000" pitchFamily="2" charset="0"/>
              </a:rPr>
              <a:t>nào</a:t>
            </a:r>
            <a:r>
              <a:rPr lang="en-US" sz="4899" dirty="0">
                <a:solidFill>
                  <a:srgbClr val="728E63"/>
                </a:solidFill>
                <a:latin typeface="Roboto" panose="02000000000000000000" pitchFamily="2" charset="0"/>
                <a:ea typeface="Roboto" panose="02000000000000000000" pitchFamily="2" charset="0"/>
              </a:rPr>
              <a:t>?</a:t>
            </a:r>
          </a:p>
        </p:txBody>
      </p:sp>
      <p:sp>
        <p:nvSpPr>
          <p:cNvPr id="5" name="TextBox 5"/>
          <p:cNvSpPr txBox="1"/>
          <p:nvPr/>
        </p:nvSpPr>
        <p:spPr>
          <a:xfrm>
            <a:off x="10460394" y="6576757"/>
            <a:ext cx="7458566" cy="833562"/>
          </a:xfrm>
          <a:prstGeom prst="rect">
            <a:avLst/>
          </a:prstGeom>
        </p:spPr>
        <p:txBody>
          <a:bodyPr lIns="0" tIns="0" rIns="0" bIns="0" rtlCol="0" anchor="t">
            <a:spAutoFit/>
          </a:bodyPr>
          <a:lstStyle/>
          <a:p>
            <a:pPr algn="ctr">
              <a:lnSpc>
                <a:spcPts val="7000"/>
              </a:lnSpc>
            </a:pPr>
            <a:r>
              <a:rPr lang="en-US" sz="5000" b="1" dirty="0">
                <a:solidFill>
                  <a:srgbClr val="414B3B"/>
                </a:solidFill>
                <a:latin typeface="#9Slide03 Roboto" panose="02000000000000000000" pitchFamily="2" charset="0"/>
                <a:ea typeface="#9Slide03 Roboto" panose="02000000000000000000" pitchFamily="2" charset="0"/>
              </a:rPr>
              <a:t>Ca </a:t>
            </a:r>
            <a:r>
              <a:rPr lang="en-US" sz="5000" b="1" dirty="0" err="1">
                <a:solidFill>
                  <a:srgbClr val="414B3B"/>
                </a:solidFill>
                <a:latin typeface="#9Slide03 Roboto" panose="02000000000000000000" pitchFamily="2" charset="0"/>
                <a:ea typeface="#9Slide03 Roboto" panose="02000000000000000000" pitchFamily="2" charset="0"/>
              </a:rPr>
              <a:t>dao</a:t>
            </a:r>
            <a:r>
              <a:rPr lang="en-US" sz="5000" b="1" dirty="0">
                <a:solidFill>
                  <a:srgbClr val="414B3B"/>
                </a:solidFill>
                <a:latin typeface="#9Slide03 Roboto" panose="02000000000000000000" pitchFamily="2" charset="0"/>
                <a:ea typeface="#9Slide03 Roboto" panose="02000000000000000000" pitchFamily="2" charset="0"/>
              </a:rPr>
              <a:t>: </a:t>
            </a:r>
            <a:r>
              <a:rPr lang="en-US" sz="5000" b="1" dirty="0" err="1">
                <a:solidFill>
                  <a:srgbClr val="414B3B"/>
                </a:solidFill>
                <a:latin typeface="#9Slide03 Roboto" panose="02000000000000000000" pitchFamily="2" charset="0"/>
                <a:ea typeface="#9Slide03 Roboto" panose="02000000000000000000" pitchFamily="2" charset="0"/>
              </a:rPr>
              <a:t>Tát</a:t>
            </a:r>
            <a:r>
              <a:rPr lang="en-US" sz="5000" b="1" dirty="0">
                <a:solidFill>
                  <a:srgbClr val="414B3B"/>
                </a:solidFill>
                <a:latin typeface="#9Slide03 Roboto" panose="02000000000000000000" pitchFamily="2" charset="0"/>
                <a:ea typeface="#9Slide03 Roboto" panose="02000000000000000000" pitchFamily="2" charset="0"/>
              </a:rPr>
              <a:t> </a:t>
            </a:r>
            <a:r>
              <a:rPr lang="en-US" sz="5000" b="1" dirty="0" err="1">
                <a:solidFill>
                  <a:srgbClr val="414B3B"/>
                </a:solidFill>
                <a:latin typeface="#9Slide03 Roboto" panose="02000000000000000000" pitchFamily="2" charset="0"/>
                <a:ea typeface="#9Slide03 Roboto" panose="02000000000000000000" pitchFamily="2" charset="0"/>
              </a:rPr>
              <a:t>nước</a:t>
            </a:r>
            <a:r>
              <a:rPr lang="en-US" sz="5000" b="1" dirty="0">
                <a:solidFill>
                  <a:srgbClr val="414B3B"/>
                </a:solidFill>
                <a:latin typeface="#9Slide03 Roboto" panose="02000000000000000000" pitchFamily="2" charset="0"/>
                <a:ea typeface="#9Slide03 Roboto" panose="02000000000000000000" pitchFamily="2" charset="0"/>
              </a:rPr>
              <a:t> </a:t>
            </a:r>
            <a:r>
              <a:rPr lang="en-US" sz="5000" b="1" dirty="0" err="1">
                <a:solidFill>
                  <a:srgbClr val="414B3B"/>
                </a:solidFill>
                <a:latin typeface="#9Slide03 Roboto" panose="02000000000000000000" pitchFamily="2" charset="0"/>
                <a:ea typeface="#9Slide03 Roboto" panose="02000000000000000000" pitchFamily="2" charset="0"/>
              </a:rPr>
              <a:t>đầu</a:t>
            </a:r>
            <a:r>
              <a:rPr lang="en-US" sz="5000" b="1" dirty="0">
                <a:solidFill>
                  <a:srgbClr val="414B3B"/>
                </a:solidFill>
                <a:latin typeface="#9Slide03 Roboto" panose="02000000000000000000" pitchFamily="2" charset="0"/>
                <a:ea typeface="#9Slide03 Roboto" panose="02000000000000000000" pitchFamily="2" charset="0"/>
              </a:rPr>
              <a:t> </a:t>
            </a:r>
            <a:r>
              <a:rPr lang="en-US" sz="5000" b="1" dirty="0" err="1">
                <a:solidFill>
                  <a:srgbClr val="414B3B"/>
                </a:solidFill>
                <a:latin typeface="#9Slide03 Roboto" panose="02000000000000000000" pitchFamily="2" charset="0"/>
                <a:ea typeface="#9Slide03 Roboto" panose="02000000000000000000" pitchFamily="2" charset="0"/>
              </a:rPr>
              <a:t>đình</a:t>
            </a:r>
            <a:endParaRPr lang="en-US" sz="5000" b="1" dirty="0">
              <a:solidFill>
                <a:srgbClr val="414B3B"/>
              </a:solidFill>
              <a:latin typeface="#9Slide03 Roboto" panose="02000000000000000000" pitchFamily="2" charset="0"/>
              <a:ea typeface="#9Slide03 Roboto" panose="02000000000000000000" pitchFamily="2" charset="0"/>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516</TotalTime>
  <Words>4915</Words>
  <Application>Microsoft Office PowerPoint</Application>
  <PresentationFormat>Custom</PresentationFormat>
  <Paragraphs>396</Paragraphs>
  <Slides>47</Slides>
  <Notes>0</Notes>
  <HiddenSlides>0</HiddenSlides>
  <MMClips>0</MMClips>
  <ScaleCrop>false</ScaleCrop>
  <HeadingPairs>
    <vt:vector size="6" baseType="variant">
      <vt:variant>
        <vt:lpstr>Fonts Used</vt:lpstr>
      </vt:variant>
      <vt:variant>
        <vt:i4>16</vt:i4>
      </vt:variant>
      <vt:variant>
        <vt:lpstr>Theme</vt:lpstr>
      </vt:variant>
      <vt:variant>
        <vt:i4>8</vt:i4>
      </vt:variant>
      <vt:variant>
        <vt:lpstr>Slide Titles</vt:lpstr>
      </vt:variant>
      <vt:variant>
        <vt:i4>47</vt:i4>
      </vt:variant>
    </vt:vector>
  </HeadingPairs>
  <TitlesOfParts>
    <vt:vector size="71" baseType="lpstr">
      <vt:lpstr>iCiel Nabila</vt:lpstr>
      <vt:lpstr>#9Slide03 Ample 2</vt:lpstr>
      <vt:lpstr>#9Slide05 Amplify</vt:lpstr>
      <vt:lpstr>Barlow Condensed Bold</vt:lpstr>
      <vt:lpstr>Noto Sans Bold</vt:lpstr>
      <vt:lpstr>Times New Roman</vt:lpstr>
      <vt:lpstr>#9Slide03 Roboto Condensed</vt:lpstr>
      <vt:lpstr>Arial</vt:lpstr>
      <vt:lpstr>Liberation Mono</vt:lpstr>
      <vt:lpstr>#9Slide03 Roboto Medium</vt:lpstr>
      <vt:lpstr>Bungee Shade</vt:lpstr>
      <vt:lpstr>Noto Serif SC</vt:lpstr>
      <vt:lpstr>Calibri</vt:lpstr>
      <vt:lpstr>#9Slide03 Roboto</vt:lpstr>
      <vt:lpstr>Roboto</vt:lpstr>
      <vt:lpstr>Bungee</vt:lpstr>
      <vt:lpstr>Office Theme</vt:lpstr>
      <vt:lpstr>1_Office Theme</vt:lpstr>
      <vt:lpstr>2_Office Theme</vt:lpstr>
      <vt:lpstr>3_Office Theme</vt:lpstr>
      <vt:lpstr>4_Office Theme</vt:lpstr>
      <vt:lpstr>5_Office Theme</vt:lpstr>
      <vt:lpstr>6_Office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Colorful Pastel Handwritten Book Report Education Presentation Template</dc:title>
  <dc:creator>dell</dc:creator>
  <cp:lastModifiedBy>Admin</cp:lastModifiedBy>
  <cp:revision>19</cp:revision>
  <dcterms:created xsi:type="dcterms:W3CDTF">2006-08-16T00:00:00Z</dcterms:created>
  <dcterms:modified xsi:type="dcterms:W3CDTF">2022-08-29T14:22:12Z</dcterms:modified>
  <dc:identifier>DAFIvnB9z9M</dc:identifier>
</cp:coreProperties>
</file>