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9" r:id="rId3"/>
    <p:sldId id="269" r:id="rId4"/>
    <p:sldId id="270" r:id="rId5"/>
    <p:sldId id="263" r:id="rId6"/>
    <p:sldId id="264" r:id="rId7"/>
    <p:sldId id="265" r:id="rId8"/>
    <p:sldId id="266" r:id="rId9"/>
    <p:sldId id="267" r:id="rId10"/>
    <p:sldId id="271"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EFD"/>
    <a:srgbClr val="FFD1A3"/>
    <a:srgbClr val="969696"/>
    <a:srgbClr val="FFCC66"/>
    <a:srgbClr val="FFC851"/>
    <a:srgbClr val="FFE9B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70" autoAdjust="0"/>
    <p:restoredTop sz="94618" autoAdjust="0"/>
  </p:normalViewPr>
  <p:slideViewPr>
    <p:cSldViewPr>
      <p:cViewPr varScale="1">
        <p:scale>
          <a:sx n="73" d="100"/>
          <a:sy n="73" d="100"/>
        </p:scale>
        <p:origin x="320" y="3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553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55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395601E-DA76-4199-8D4F-8EB8E0ED1A6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53EBE3-D3FB-472C-AC44-24C14A41A4FE}" type="slidenum">
              <a:rPr lang="en-US"/>
              <a:pPr/>
              <a:t>1</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79388" y="3429000"/>
            <a:ext cx="5400675" cy="750888"/>
          </a:xfrm>
        </p:spPr>
        <p:txBody>
          <a:bodyPr/>
          <a:lstStyle>
            <a:lvl1pPr>
              <a:defRPr sz="2400" b="1">
                <a:solidFill>
                  <a:schemeClr val="bg1"/>
                </a:solidFill>
              </a:defRPr>
            </a:lvl1pPr>
          </a:lstStyle>
          <a:p>
            <a:r>
              <a:rPr lang="ru-RU"/>
              <a:t>Click to edit Master title style</a:t>
            </a:r>
          </a:p>
        </p:txBody>
      </p:sp>
      <p:sp>
        <p:nvSpPr>
          <p:cNvPr id="5123" name="Rectangle 3"/>
          <p:cNvSpPr>
            <a:spLocks noGrp="1" noChangeArrowheads="1"/>
          </p:cNvSpPr>
          <p:nvPr>
            <p:ph type="subTitle" idx="1"/>
          </p:nvPr>
        </p:nvSpPr>
        <p:spPr>
          <a:xfrm>
            <a:off x="179388" y="4221163"/>
            <a:ext cx="5400675" cy="503237"/>
          </a:xfrm>
        </p:spPr>
        <p:txBody>
          <a:bodyPr/>
          <a:lstStyle>
            <a:lvl1pPr marL="0" indent="0">
              <a:buFontTx/>
              <a:buNone/>
              <a:defRPr sz="2400" b="1">
                <a:solidFill>
                  <a:schemeClr val="bg1"/>
                </a:solidFill>
              </a:defRPr>
            </a:lvl1pPr>
          </a:lstStyle>
          <a:p>
            <a:r>
              <a:rPr lang="ru-RU"/>
              <a:t>Click to edit Master subtitle style</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867400" y="188913"/>
            <a:ext cx="1871663" cy="56165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50825" y="188913"/>
            <a:ext cx="5464175" cy="56165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250825" y="765175"/>
            <a:ext cx="366712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070350" y="765175"/>
            <a:ext cx="366871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7129463"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250825" y="765175"/>
            <a:ext cx="7488238" cy="5040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2"/>
            <a:r>
              <a:rPr lang="ru-RU"/>
              <a:t>Fifth level</a:t>
            </a:r>
          </a:p>
          <a:p>
            <a:pPr lvl="1"/>
            <a:r>
              <a:rPr lang="ru-RU"/>
              <a:t>Second level</a:t>
            </a:r>
          </a:p>
          <a:p>
            <a:pPr lvl="0"/>
            <a:r>
              <a:rPr lang="ru-RU"/>
              <a:t>Third level</a:t>
            </a:r>
          </a:p>
          <a:p>
            <a:pPr lvl="1"/>
            <a:r>
              <a:rPr lang="ru-RU"/>
              <a:t>Fourth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rtl="0" fontAlgn="base">
        <a:spcBef>
          <a:spcPct val="0"/>
        </a:spcBef>
        <a:spcAft>
          <a:spcPct val="0"/>
        </a:spcAft>
        <a:defRPr sz="3200">
          <a:solidFill>
            <a:srgbClr val="000000"/>
          </a:solidFill>
          <a:latin typeface="+mj-lt"/>
          <a:ea typeface="+mj-ea"/>
          <a:cs typeface="+mj-cs"/>
        </a:defRPr>
      </a:lvl1pPr>
      <a:lvl2pPr algn="l" rtl="0" fontAlgn="base">
        <a:spcBef>
          <a:spcPct val="0"/>
        </a:spcBef>
        <a:spcAft>
          <a:spcPct val="0"/>
        </a:spcAft>
        <a:defRPr sz="3200">
          <a:solidFill>
            <a:srgbClr val="000000"/>
          </a:solidFill>
          <a:latin typeface="Arial" charset="0"/>
        </a:defRPr>
      </a:lvl2pPr>
      <a:lvl3pPr algn="l" rtl="0" fontAlgn="base">
        <a:spcBef>
          <a:spcPct val="0"/>
        </a:spcBef>
        <a:spcAft>
          <a:spcPct val="0"/>
        </a:spcAft>
        <a:defRPr sz="3200">
          <a:solidFill>
            <a:srgbClr val="000000"/>
          </a:solidFill>
          <a:latin typeface="Arial" charset="0"/>
        </a:defRPr>
      </a:lvl3pPr>
      <a:lvl4pPr algn="l" rtl="0" fontAlgn="base">
        <a:spcBef>
          <a:spcPct val="0"/>
        </a:spcBef>
        <a:spcAft>
          <a:spcPct val="0"/>
        </a:spcAft>
        <a:defRPr sz="3200">
          <a:solidFill>
            <a:srgbClr val="000000"/>
          </a:solidFill>
          <a:latin typeface="Arial" charset="0"/>
        </a:defRPr>
      </a:lvl4pPr>
      <a:lvl5pPr algn="l" rtl="0" fontAlgn="base">
        <a:spcBef>
          <a:spcPct val="0"/>
        </a:spcBef>
        <a:spcAft>
          <a:spcPct val="0"/>
        </a:spcAft>
        <a:defRPr sz="3200">
          <a:solidFill>
            <a:srgbClr val="000000"/>
          </a:solidFill>
          <a:latin typeface="Arial" charset="0"/>
        </a:defRPr>
      </a:lvl5pPr>
      <a:lvl6pPr marL="457200" algn="l" rtl="0" fontAlgn="base">
        <a:spcBef>
          <a:spcPct val="0"/>
        </a:spcBef>
        <a:spcAft>
          <a:spcPct val="0"/>
        </a:spcAft>
        <a:defRPr sz="3200">
          <a:solidFill>
            <a:srgbClr val="000000"/>
          </a:solidFill>
          <a:latin typeface="Arial" charset="0"/>
        </a:defRPr>
      </a:lvl6pPr>
      <a:lvl7pPr marL="914400" algn="l" rtl="0" fontAlgn="base">
        <a:spcBef>
          <a:spcPct val="0"/>
        </a:spcBef>
        <a:spcAft>
          <a:spcPct val="0"/>
        </a:spcAft>
        <a:defRPr sz="3200">
          <a:solidFill>
            <a:srgbClr val="000000"/>
          </a:solidFill>
          <a:latin typeface="Arial" charset="0"/>
        </a:defRPr>
      </a:lvl7pPr>
      <a:lvl8pPr marL="1371600" algn="l" rtl="0" fontAlgn="base">
        <a:spcBef>
          <a:spcPct val="0"/>
        </a:spcBef>
        <a:spcAft>
          <a:spcPct val="0"/>
        </a:spcAft>
        <a:defRPr sz="3200">
          <a:solidFill>
            <a:srgbClr val="000000"/>
          </a:solidFill>
          <a:latin typeface="Arial" charset="0"/>
        </a:defRPr>
      </a:lvl8pPr>
      <a:lvl9pPr marL="1828800" algn="l" rtl="0" fontAlgn="base">
        <a:spcBef>
          <a:spcPct val="0"/>
        </a:spcBef>
        <a:spcAft>
          <a:spcPct val="0"/>
        </a:spcAft>
        <a:defRPr sz="3200">
          <a:solidFill>
            <a:srgbClr val="000000"/>
          </a:solidFill>
          <a:latin typeface="Arial" charset="0"/>
        </a:defRPr>
      </a:lvl9pPr>
    </p:titleStyle>
    <p:bodyStyle>
      <a:lvl1pPr marL="342900" indent="-342900" algn="l" rtl="0" fontAlgn="base">
        <a:spcBef>
          <a:spcPct val="20000"/>
        </a:spcBef>
        <a:spcAft>
          <a:spcPct val="0"/>
        </a:spcAft>
        <a:buChar char="•"/>
        <a:defRPr sz="2800">
          <a:solidFill>
            <a:srgbClr val="000000"/>
          </a:solidFill>
          <a:latin typeface="+mn-lt"/>
          <a:ea typeface="+mn-ea"/>
          <a:cs typeface="+mn-cs"/>
        </a:defRPr>
      </a:lvl1pPr>
      <a:lvl2pPr marL="742950" indent="-285750" algn="l" rtl="0" fontAlgn="base">
        <a:spcBef>
          <a:spcPct val="20000"/>
        </a:spcBef>
        <a:spcAft>
          <a:spcPct val="0"/>
        </a:spcAft>
        <a:buChar char="–"/>
        <a:defRPr sz="2400" b="1">
          <a:solidFill>
            <a:srgbClr val="000000"/>
          </a:solidFill>
          <a:latin typeface="+mn-lt"/>
        </a:defRPr>
      </a:lvl2pPr>
      <a:lvl3pPr marL="1143000" indent="-228600" algn="l" rtl="0" fontAlgn="base">
        <a:spcBef>
          <a:spcPct val="20000"/>
        </a:spcBef>
        <a:spcAft>
          <a:spcPct val="0"/>
        </a:spcAft>
        <a:buChar char="•"/>
        <a:defRPr sz="2400">
          <a:solidFill>
            <a:srgbClr val="000000"/>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6000" r="-6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0FCC9F-78F2-CAD8-7A3F-73C1955FCD5B}"/>
              </a:ext>
            </a:extLst>
          </p:cNvPr>
          <p:cNvSpPr/>
          <p:nvPr/>
        </p:nvSpPr>
        <p:spPr>
          <a:xfrm>
            <a:off x="0" y="5301208"/>
            <a:ext cx="9144000" cy="16288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lnSpc>
                <a:spcPct val="115000"/>
              </a:lnSpc>
              <a:spcAft>
                <a:spcPts val="1000"/>
              </a:spcAft>
            </a:pPr>
            <a:r>
              <a:rPr lang="en-US" sz="32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CON ĐƯỜNG KHÔNG CHỌN                     </a:t>
            </a:r>
          </a:p>
          <a:p>
            <a:pPr algn="ctr">
              <a:lnSpc>
                <a:spcPct val="115000"/>
              </a:lnSpc>
              <a:spcAft>
                <a:spcPts val="1000"/>
              </a:spcAft>
            </a:pPr>
            <a:r>
              <a:rPr lang="en-US" sz="32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 Robert Frost -</a:t>
            </a:r>
            <a:endParaRPr lang="vi-VN" sz="3200" dirty="0">
              <a:solidFill>
                <a:schemeClr val="bg1"/>
              </a:solidFill>
              <a:effectLst>
                <a:outerShdw blurRad="38100" dist="38100" dir="2700000" algn="tl">
                  <a:srgbClr val="000000">
                    <a:alpha val="43137"/>
                  </a:srgbClr>
                </a:outerShdw>
              </a:effectLst>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2F07F-A64D-1FF5-B7D1-BACDFD0EDDC1}"/>
              </a:ext>
            </a:extLst>
          </p:cNvPr>
          <p:cNvPicPr>
            <a:picLocks noChangeAspect="1"/>
          </p:cNvPicPr>
          <p:nvPr/>
        </p:nvPicPr>
        <p:blipFill>
          <a:blip r:embed="rId2"/>
          <a:stretch>
            <a:fillRect/>
          </a:stretch>
        </p:blipFill>
        <p:spPr>
          <a:xfrm>
            <a:off x="-1825" y="31750"/>
            <a:ext cx="9144000" cy="6826250"/>
          </a:xfrm>
          <a:prstGeom prst="rect">
            <a:avLst/>
          </a:prstGeom>
        </p:spPr>
      </p:pic>
    </p:spTree>
    <p:extLst>
      <p:ext uri="{BB962C8B-B14F-4D97-AF65-F5344CB8AC3E}">
        <p14:creationId xmlns:p14="http://schemas.microsoft.com/office/powerpoint/2010/main" val="24300038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7000">
              <a:srgbClr val="FFE8D1"/>
            </a:gs>
            <a:gs pos="38000">
              <a:srgbClr val="FFD1A3"/>
            </a:gs>
            <a:gs pos="100000">
              <a:schemeClr val="bg1"/>
            </a:gs>
          </a:gsLst>
          <a:lin ang="5400000" scaled="1"/>
        </a:gra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2FBD454-75D5-6484-A105-2BC17C665B2B}"/>
              </a:ext>
            </a:extLst>
          </p:cNvPr>
          <p:cNvSpPr txBox="1">
            <a:spLocks noChangeArrowheads="1"/>
          </p:cNvSpPr>
          <p:nvPr/>
        </p:nvSpPr>
        <p:spPr>
          <a:xfrm>
            <a:off x="0" y="1052736"/>
            <a:ext cx="9144000" cy="6624736"/>
          </a:xfrm>
          <a:prstGeom prst="rect">
            <a:avLst/>
          </a:prstGeom>
          <a:noFill/>
        </p:spPr>
        <p:txBody>
          <a:bodyPr/>
          <a:lstStyle>
            <a:lvl1pPr marL="342900" indent="-342900" algn="l" rtl="0" fontAlgn="base">
              <a:spcBef>
                <a:spcPct val="20000"/>
              </a:spcBef>
              <a:spcAft>
                <a:spcPct val="0"/>
              </a:spcAft>
              <a:buChar char="•"/>
              <a:defRPr sz="2800">
                <a:solidFill>
                  <a:srgbClr val="000000"/>
                </a:solidFill>
                <a:latin typeface="+mn-lt"/>
                <a:ea typeface="+mn-ea"/>
                <a:cs typeface="+mn-cs"/>
              </a:defRPr>
            </a:lvl1pPr>
            <a:lvl2pPr marL="742950" indent="-285750" algn="l" rtl="0" fontAlgn="base">
              <a:spcBef>
                <a:spcPct val="20000"/>
              </a:spcBef>
              <a:spcAft>
                <a:spcPct val="0"/>
              </a:spcAft>
              <a:buChar char="–"/>
              <a:defRPr sz="2400" b="1">
                <a:solidFill>
                  <a:srgbClr val="000000"/>
                </a:solidFill>
                <a:latin typeface="+mn-lt"/>
              </a:defRPr>
            </a:lvl2pPr>
            <a:lvl3pPr marL="1143000" indent="-228600" algn="l" rtl="0" fontAlgn="base">
              <a:spcBef>
                <a:spcPct val="20000"/>
              </a:spcBef>
              <a:spcAft>
                <a:spcPct val="0"/>
              </a:spcAft>
              <a:buChar char="•"/>
              <a:defRPr sz="2400">
                <a:solidFill>
                  <a:srgbClr val="000000"/>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vi-VN" sz="1600" b="1" kern="0" dirty="0"/>
              <a:t>CÂU CHUYỆN CỦA HAI HẠT MẦM</a:t>
            </a:r>
            <a:endParaRPr lang="vi-VN" sz="1600" kern="0" dirty="0"/>
          </a:p>
          <a:p>
            <a:pPr marL="0" indent="0" algn="just">
              <a:buFontTx/>
              <a:buNone/>
            </a:pPr>
            <a:r>
              <a:rPr lang="vi-VN" sz="1600" kern="0" dirty="0"/>
              <a:t>Có hai hạt mầm nằm cạnh nhau trên một mảnh đất màu mỡ. Hạt mầm thứ nhất nói: Tôi muốn lớn lên thật nhanh. Tôi muốn bén rễ sâu xuống lòng đất và đâm chồi nảy lộc xuyên qua lớp đất cứng phía trên...</a:t>
            </a:r>
          </a:p>
          <a:p>
            <a:pPr marL="0" indent="0" algn="just">
              <a:buFontTx/>
              <a:buNone/>
            </a:pPr>
            <a:r>
              <a:rPr lang="vi-VN" sz="1600" kern="0" dirty="0"/>
              <a:t>Tôi muốn nở ra những cánh hoa dịu dàng như dấu hiệu chào đón mùa xuân... Tôi muốn cảm nhận sự ấm áp của ánh mặt trời và thưởng thức những giọt sương mai đọng trên cành lá.</a:t>
            </a:r>
          </a:p>
          <a:p>
            <a:pPr marL="0" indent="0" algn="just">
              <a:buFontTx/>
              <a:buNone/>
            </a:pPr>
            <a:r>
              <a:rPr lang="vi-VN" sz="1600" kern="0" dirty="0"/>
              <a:t>Và rồi hạt mầm mọc lên.</a:t>
            </a:r>
          </a:p>
          <a:p>
            <a:pPr marL="0" indent="0" algn="just">
              <a:buFontTx/>
              <a:buNone/>
            </a:pPr>
            <a:r>
              <a:rPr lang="vi-VN" sz="1600" kern="0" dirty="0"/>
              <a:t>Hạt mầm thứ hai bảo:</a:t>
            </a:r>
          </a:p>
          <a:p>
            <a:pPr marL="0" indent="0" algn="just">
              <a:buFontTx/>
              <a:buNone/>
            </a:pPr>
            <a:r>
              <a:rPr lang="vi-VN" sz="1600" kern="0" dirty="0"/>
              <a:t>- Tôi sợ lắm. Nếu bén những nhánh rễ vào lòng đất sâu bên dưới, tôi không biết sẽ gặp phải điều gì ở nơi tối tăm đó. Và giả như những chồi non của tôi có mọc ra, đám côn trùng sẽ kéo đến và nuốt ngay lấy chúng. Một ngày nào đó, nếu những bông hoa của tôi có thể nở ra được thì bọn trẻ con cũng sẽ vặt lấy mà đùa nghịch thôi. Không, tốt hơn hết là tôi nên nằm ở đây cho đến khi cảm thấy thật an toàn đã.</a:t>
            </a:r>
          </a:p>
          <a:p>
            <a:pPr marL="0" indent="0" algn="just">
              <a:buFontTx/>
              <a:buNone/>
            </a:pPr>
            <a:r>
              <a:rPr lang="vi-VN" sz="1600" kern="0" dirty="0"/>
              <a:t>Và rồi hạt mầm nằm im và chờ đợi.</a:t>
            </a:r>
          </a:p>
          <a:p>
            <a:pPr marL="0" indent="0" algn="just">
              <a:buFontTx/>
              <a:buNone/>
            </a:pPr>
            <a:r>
              <a:rPr lang="vi-VN" sz="1600" kern="0" dirty="0"/>
              <a:t>Một ngày nọ, một chú gà đi loanh quanh trong vườn tìm thức ăn, thấy hạt mầm nằm lạc lõng trên mặt đất bèn mổ ngay lập tức.</a:t>
            </a:r>
          </a:p>
          <a:p>
            <a:pPr marL="0" indent="0" algn="just">
              <a:buFontTx/>
              <a:buNone/>
            </a:pPr>
            <a:r>
              <a:rPr lang="vi-VN" sz="1600" kern="0" dirty="0"/>
              <a:t>Trong cuộc sống sẽ luôn có những cơ hội cho những ai dám chấp nhận mạo hiểm, trải nghiệm những thử thách, mạnh dạn vượt qua những khuôn khổ lối mòn để bước lên những con đường mới.</a:t>
            </a:r>
          </a:p>
          <a:p>
            <a:pPr marL="0" indent="0" algn="just">
              <a:buFontTx/>
              <a:buNone/>
            </a:pPr>
            <a:endParaRPr lang="vi-VN" sz="1600" kern="0" dirty="0"/>
          </a:p>
          <a:p>
            <a:pPr marL="0" indent="0" algn="r">
              <a:buFontTx/>
              <a:buNone/>
            </a:pPr>
            <a:r>
              <a:rPr lang="vi-VN" sz="1600" i="1" kern="0" dirty="0"/>
              <a:t>(Theo Hạt giống tâm hồn, Fisrt New và NXB Tổng hợp TP HCM)</a:t>
            </a:r>
          </a:p>
          <a:p>
            <a:endParaRPr lang="en-US" sz="1600" kern="0" dirty="0">
              <a:solidFill>
                <a:schemeClr val="tx1"/>
              </a:solidFill>
            </a:endParaRPr>
          </a:p>
        </p:txBody>
      </p:sp>
      <p:sp>
        <p:nvSpPr>
          <p:cNvPr id="8" name="TextBox 7">
            <a:extLst>
              <a:ext uri="{FF2B5EF4-FFF2-40B4-BE49-F238E27FC236}">
                <a16:creationId xmlns:a16="http://schemas.microsoft.com/office/drawing/2014/main" id="{DBFBD5F9-074E-46E5-81FC-5619BABD97CB}"/>
              </a:ext>
            </a:extLst>
          </p:cNvPr>
          <p:cNvSpPr txBox="1"/>
          <p:nvPr/>
        </p:nvSpPr>
        <p:spPr>
          <a:xfrm>
            <a:off x="3059832" y="476672"/>
            <a:ext cx="3744416" cy="1800200"/>
          </a:xfrm>
          <a:prstGeom prst="rect">
            <a:avLst/>
          </a:prstGeom>
          <a:noFill/>
        </p:spPr>
        <p:txBody>
          <a:bodyPr wrap="square" rtlCol="0">
            <a:spAutoFit/>
          </a:bodyPr>
          <a:lstStyle/>
          <a:p>
            <a:endParaRPr lang="vi-VN" dirty="0"/>
          </a:p>
        </p:txBody>
      </p:sp>
      <p:sp>
        <p:nvSpPr>
          <p:cNvPr id="9" name="Rectangle: Folded Corner 8">
            <a:extLst>
              <a:ext uri="{FF2B5EF4-FFF2-40B4-BE49-F238E27FC236}">
                <a16:creationId xmlns:a16="http://schemas.microsoft.com/office/drawing/2014/main" id="{0C6C7E43-D721-54BC-137D-4BC308A461F5}"/>
              </a:ext>
            </a:extLst>
          </p:cNvPr>
          <p:cNvSpPr/>
          <p:nvPr/>
        </p:nvSpPr>
        <p:spPr>
          <a:xfrm>
            <a:off x="1158775" y="1988840"/>
            <a:ext cx="6871112" cy="3268030"/>
          </a:xfrm>
          <a:prstGeom prst="foldedCorner">
            <a:avLst/>
          </a:prstGeom>
          <a:solidFill>
            <a:srgbClr val="FFD1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Mời các </a:t>
            </a:r>
            <a:r>
              <a:rPr lang="en-US" sz="3600" dirty="0" err="1">
                <a:solidFill>
                  <a:schemeClr val="tx1"/>
                </a:solidFill>
              </a:rPr>
              <a:t>em</a:t>
            </a:r>
            <a:r>
              <a:rPr lang="en-US" sz="3600" dirty="0">
                <a:solidFill>
                  <a:schemeClr val="tx1"/>
                </a:solidFill>
              </a:rPr>
              <a:t> </a:t>
            </a:r>
            <a:r>
              <a:rPr lang="en-US" sz="3600" dirty="0" err="1">
                <a:solidFill>
                  <a:schemeClr val="tx1"/>
                </a:solidFill>
              </a:rPr>
              <a:t>cùng</a:t>
            </a:r>
            <a:r>
              <a:rPr lang="en-US" sz="3600" dirty="0">
                <a:solidFill>
                  <a:schemeClr val="tx1"/>
                </a:solidFill>
              </a:rPr>
              <a:t> </a:t>
            </a:r>
            <a:r>
              <a:rPr lang="en-US" sz="3600" dirty="0" err="1">
                <a:solidFill>
                  <a:schemeClr val="tx1"/>
                </a:solidFill>
              </a:rPr>
              <a:t>theo</a:t>
            </a:r>
            <a:r>
              <a:rPr lang="en-US" sz="3600" dirty="0">
                <a:solidFill>
                  <a:schemeClr val="tx1"/>
                </a:solidFill>
              </a:rPr>
              <a:t> </a:t>
            </a:r>
            <a:r>
              <a:rPr lang="en-US" sz="3600" dirty="0" err="1">
                <a:solidFill>
                  <a:schemeClr val="tx1"/>
                </a:solidFill>
              </a:rPr>
              <a:t>dõi</a:t>
            </a:r>
            <a:r>
              <a:rPr lang="en-US" sz="3600" dirty="0">
                <a:solidFill>
                  <a:schemeClr val="tx1"/>
                </a:solidFill>
              </a:rPr>
              <a:t> câu </a:t>
            </a:r>
            <a:r>
              <a:rPr lang="en-US" sz="3600" dirty="0" err="1">
                <a:solidFill>
                  <a:schemeClr val="tx1"/>
                </a:solidFill>
              </a:rPr>
              <a:t>chuyện</a:t>
            </a:r>
            <a:r>
              <a:rPr lang="en-US" sz="3600" dirty="0">
                <a:solidFill>
                  <a:schemeClr val="tx1"/>
                </a:solidFill>
              </a:rPr>
              <a:t> </a:t>
            </a:r>
            <a:r>
              <a:rPr lang="en-US" sz="3600" dirty="0" err="1">
                <a:solidFill>
                  <a:schemeClr val="tx1"/>
                </a:solidFill>
              </a:rPr>
              <a:t>sau</a:t>
            </a:r>
            <a:endParaRPr lang="vi-VN" sz="3600" dirty="0">
              <a:solidFill>
                <a:schemeClr val="tx1"/>
              </a:solidFill>
            </a:endParaRPr>
          </a:p>
        </p:txBody>
      </p:sp>
      <p:grpSp>
        <p:nvGrpSpPr>
          <p:cNvPr id="3" name="Group 2">
            <a:extLst>
              <a:ext uri="{FF2B5EF4-FFF2-40B4-BE49-F238E27FC236}">
                <a16:creationId xmlns:a16="http://schemas.microsoft.com/office/drawing/2014/main" id="{94126325-23C9-4B02-2D7D-D3AF260BCB95}"/>
              </a:ext>
            </a:extLst>
          </p:cNvPr>
          <p:cNvGrpSpPr/>
          <p:nvPr/>
        </p:nvGrpSpPr>
        <p:grpSpPr>
          <a:xfrm>
            <a:off x="-324544" y="1772816"/>
            <a:ext cx="8784976" cy="3888432"/>
            <a:chOff x="1151620" y="-19594"/>
            <a:chExt cx="6156684" cy="2664296"/>
          </a:xfrm>
        </p:grpSpPr>
        <p:grpSp>
          <p:nvGrpSpPr>
            <p:cNvPr id="4" name="Group 3">
              <a:extLst>
                <a:ext uri="{FF2B5EF4-FFF2-40B4-BE49-F238E27FC236}">
                  <a16:creationId xmlns:a16="http://schemas.microsoft.com/office/drawing/2014/main" id="{23778349-9571-0785-980E-5827FB6EF9F7}"/>
                </a:ext>
              </a:extLst>
            </p:cNvPr>
            <p:cNvGrpSpPr/>
            <p:nvPr/>
          </p:nvGrpSpPr>
          <p:grpSpPr>
            <a:xfrm>
              <a:off x="1691680" y="548808"/>
              <a:ext cx="5616624" cy="1584176"/>
              <a:chOff x="1043608" y="2276872"/>
              <a:chExt cx="5616624" cy="1584176"/>
            </a:xfrm>
          </p:grpSpPr>
          <p:sp>
            <p:nvSpPr>
              <p:cNvPr id="6" name="Rectangle: Rounded Corners 5">
                <a:extLst>
                  <a:ext uri="{FF2B5EF4-FFF2-40B4-BE49-F238E27FC236}">
                    <a16:creationId xmlns:a16="http://schemas.microsoft.com/office/drawing/2014/main" id="{45DF3287-4E34-1B09-8488-C6B29D5B039E}"/>
                  </a:ext>
                </a:extLst>
              </p:cNvPr>
              <p:cNvSpPr/>
              <p:nvPr/>
            </p:nvSpPr>
            <p:spPr>
              <a:xfrm>
                <a:off x="1979712" y="2600908"/>
                <a:ext cx="4680520" cy="936104"/>
              </a:xfrm>
              <a:prstGeom prst="roundRect">
                <a:avLst/>
              </a:prstGeom>
              <a:solidFill>
                <a:srgbClr val="FFD1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ahoma" pitchFamily="34" charset="0"/>
                  </a:rPr>
                  <a:t>Hoạt động 1: </a:t>
                </a:r>
                <a:r>
                  <a:rPr lang="en-US" b="1" dirty="0" err="1">
                    <a:solidFill>
                      <a:schemeClr val="tx1"/>
                    </a:solidFill>
                    <a:latin typeface="Tahoma" pitchFamily="34" charset="0"/>
                  </a:rPr>
                  <a:t>Khởi</a:t>
                </a:r>
                <a:r>
                  <a:rPr lang="en-US" b="1" dirty="0">
                    <a:solidFill>
                      <a:schemeClr val="tx1"/>
                    </a:solidFill>
                    <a:latin typeface="Tahoma" pitchFamily="34" charset="0"/>
                  </a:rPr>
                  <a:t> động</a:t>
                </a:r>
                <a:endParaRPr lang="vi-VN" dirty="0">
                  <a:solidFill>
                    <a:schemeClr val="tx1"/>
                  </a:solidFill>
                </a:endParaRPr>
              </a:p>
            </p:txBody>
          </p:sp>
          <p:sp>
            <p:nvSpPr>
              <p:cNvPr id="7" name="Oval 6">
                <a:extLst>
                  <a:ext uri="{FF2B5EF4-FFF2-40B4-BE49-F238E27FC236}">
                    <a16:creationId xmlns:a16="http://schemas.microsoft.com/office/drawing/2014/main" id="{856272E1-FA65-25C1-AC14-09F3227AEEAC}"/>
                  </a:ext>
                </a:extLst>
              </p:cNvPr>
              <p:cNvSpPr/>
              <p:nvPr/>
            </p:nvSpPr>
            <p:spPr>
              <a:xfrm>
                <a:off x="1043608" y="2276872"/>
                <a:ext cx="1584176" cy="1584176"/>
              </a:xfrm>
              <a:prstGeom prst="ellipse">
                <a:avLst/>
              </a:prstGeom>
              <a:solidFill>
                <a:srgbClr val="FFD1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5" name="Picture 2" descr="Hình ảnh Tên Lửa Khởi động Biểu Tượng Logo Thiết Kế Mẫu Minh Họa Vector PNG  , Tàu Vũ Trụ, Dấu Hiệu Biểu Tượng, Biểu Tượng Tên Lửa PNG và Vector với">
              <a:extLst>
                <a:ext uri="{FF2B5EF4-FFF2-40B4-BE49-F238E27FC236}">
                  <a16:creationId xmlns:a16="http://schemas.microsoft.com/office/drawing/2014/main" id="{B7D18CDB-B199-09DC-A49F-B3A5F23E951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63438" y1="37344" x2="63438" y2="37344"/>
                          <a14:foregroundMark x1="66719" y1="41719" x2="66719" y2="41719"/>
                          <a14:foregroundMark x1="65000" y1="40938" x2="63125" y2="47188"/>
                          <a14:foregroundMark x1="68906" y1="38125" x2="68906" y2="38125"/>
                          <a14:foregroundMark x1="68750" y1="41406" x2="68750" y2="41406"/>
                          <a14:foregroundMark x1="69531" y1="38594" x2="69531" y2="38594"/>
                          <a14:foregroundMark x1="69219" y1="40625" x2="69219" y2="40625"/>
                          <a14:foregroundMark x1="69688" y1="37344" x2="69688" y2="37344"/>
                          <a14:foregroundMark x1="70000" y1="36563" x2="70000" y2="36563"/>
                          <a14:foregroundMark x1="70000" y1="36875" x2="67344" y2="44375"/>
                        </a14:backgroundRemoval>
                      </a14:imgEffect>
                    </a14:imgLayer>
                  </a14:imgProps>
                </a:ext>
                <a:ext uri="{28A0092B-C50C-407E-A947-70E740481C1C}">
                  <a14:useLocalDpi xmlns:a14="http://schemas.microsoft.com/office/drawing/2010/main" val="0"/>
                </a:ext>
              </a:extLst>
            </a:blip>
            <a:srcRect/>
            <a:stretch>
              <a:fillRect/>
            </a:stretch>
          </p:blipFill>
          <p:spPr bwMode="auto">
            <a:xfrm>
              <a:off x="1151620" y="-19594"/>
              <a:ext cx="2664296" cy="26642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735867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50000" y="50000"/>
                                    </p:animScale>
                                  </p:childTnLst>
                                </p:cTn>
                              </p:par>
                              <p:par>
                                <p:cTn id="7" presetID="50" presetClass="path" presetSubtype="0" accel="50000" decel="50000" fill="hold" nodeType="withEffect">
                                  <p:stCondLst>
                                    <p:cond delay="0"/>
                                  </p:stCondLst>
                                  <p:childTnLst>
                                    <p:animMotion origin="layout" path="M -1.66667E-6 1.85185E-6 L -0.11857 1.85185E-6 C -0.17378 1.85185E-6 -0.2283 -0.12685 -0.2283 -0.22917 L -0.2283 -0.45648 " pathEditMode="relative" rAng="0" ptsTypes="AAAA">
                                      <p:cBhvr>
                                        <p:cTn id="8" dur="2000" fill="hold"/>
                                        <p:tgtEl>
                                          <p:spTgt spid="3"/>
                                        </p:tgtEl>
                                        <p:attrNameLst>
                                          <p:attrName>ppt_x</p:attrName>
                                          <p:attrName>ppt_y</p:attrName>
                                        </p:attrNameLst>
                                      </p:cBhvr>
                                      <p:rCtr x="-11424" y="-22824"/>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53" presetClass="exit" presetSubtype="32" fill="hold" grpId="1" nodeType="withEffect">
                                  <p:stCondLst>
                                    <p:cond delay="0"/>
                                  </p:stCondLst>
                                  <p:childTnLst>
                                    <p:anim calcmode="lin" valueType="num">
                                      <p:cBhvr>
                                        <p:cTn id="19" dur="500"/>
                                        <p:tgtEl>
                                          <p:spTgt spid="9"/>
                                        </p:tgtEl>
                                        <p:attrNameLst>
                                          <p:attrName>ppt_w</p:attrName>
                                        </p:attrNameLst>
                                      </p:cBhvr>
                                      <p:tavLst>
                                        <p:tav tm="0">
                                          <p:val>
                                            <p:strVal val="ppt_w"/>
                                          </p:val>
                                        </p:tav>
                                        <p:tav tm="100000">
                                          <p:val>
                                            <p:fltVal val="0"/>
                                          </p:val>
                                        </p:tav>
                                      </p:tavLst>
                                    </p:anim>
                                    <p:anim calcmode="lin" valueType="num">
                                      <p:cBhvr>
                                        <p:cTn id="20" dur="500"/>
                                        <p:tgtEl>
                                          <p:spTgt spid="9"/>
                                        </p:tgtEl>
                                        <p:attrNameLst>
                                          <p:attrName>ppt_h</p:attrName>
                                        </p:attrNameLst>
                                      </p:cBhvr>
                                      <p:tavLst>
                                        <p:tav tm="0">
                                          <p:val>
                                            <p:strVal val="ppt_h"/>
                                          </p:val>
                                        </p:tav>
                                        <p:tav tm="100000">
                                          <p:val>
                                            <p:fltVal val="0"/>
                                          </p:val>
                                        </p:tav>
                                      </p:tavLst>
                                    </p:anim>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Scroll: Horizontal 6">
            <a:extLst>
              <a:ext uri="{FF2B5EF4-FFF2-40B4-BE49-F238E27FC236}">
                <a16:creationId xmlns:a16="http://schemas.microsoft.com/office/drawing/2014/main" id="{72D81215-A946-3237-4BCB-338B4E7A4847}"/>
              </a:ext>
            </a:extLst>
          </p:cNvPr>
          <p:cNvSpPr/>
          <p:nvPr/>
        </p:nvSpPr>
        <p:spPr>
          <a:xfrm>
            <a:off x="530651" y="4664211"/>
            <a:ext cx="4050450" cy="1008112"/>
          </a:xfrm>
          <a:prstGeom prst="horizontalScroll">
            <a:avLst/>
          </a:prstGeom>
        </p:spPr>
        <p:style>
          <a:lnRef idx="3">
            <a:schemeClr val="lt1"/>
          </a:lnRef>
          <a:fillRef idx="1">
            <a:schemeClr val="dk1"/>
          </a:fillRef>
          <a:effectRef idx="1">
            <a:schemeClr val="dk1"/>
          </a:effectRef>
          <a:fontRef idx="minor">
            <a:schemeClr val="lt1"/>
          </a:fontRef>
        </p:style>
        <p:txBody>
          <a:bodyPr rtlCol="0" anchor="ctr"/>
          <a:lstStyle/>
          <a:p>
            <a:r>
              <a:rPr lang="nl-NL" sz="1800" dirty="0">
                <a:solidFill>
                  <a:schemeClr val="bg1"/>
                </a:solidFill>
                <a:effectLst/>
                <a:ea typeface="Arial" panose="020B0604020202020204" pitchFamily="34" charset="0"/>
                <a:cs typeface="Times New Roman" panose="02020603050405020304" pitchFamily="18" charset="0"/>
              </a:rPr>
              <a:t>Câu hỏi 3: Nêu ý nghĩa của văn bản</a:t>
            </a:r>
            <a:endParaRPr lang="vi-VN" dirty="0">
              <a:solidFill>
                <a:schemeClr val="bg1"/>
              </a:solidFill>
            </a:endParaRPr>
          </a:p>
        </p:txBody>
      </p:sp>
      <p:sp>
        <p:nvSpPr>
          <p:cNvPr id="6" name="Scroll: Horizontal 5">
            <a:extLst>
              <a:ext uri="{FF2B5EF4-FFF2-40B4-BE49-F238E27FC236}">
                <a16:creationId xmlns:a16="http://schemas.microsoft.com/office/drawing/2014/main" id="{99ACDF5B-F85C-2BD9-0ABD-D7A59AAF73E7}"/>
              </a:ext>
            </a:extLst>
          </p:cNvPr>
          <p:cNvSpPr/>
          <p:nvPr/>
        </p:nvSpPr>
        <p:spPr>
          <a:xfrm>
            <a:off x="515573" y="2401747"/>
            <a:ext cx="6354706" cy="1072770"/>
          </a:xfrm>
          <a:prstGeom prst="horizontalScroll">
            <a:avLst/>
          </a:prstGeom>
        </p:spPr>
        <p:style>
          <a:lnRef idx="3">
            <a:schemeClr val="lt1"/>
          </a:lnRef>
          <a:fillRef idx="1">
            <a:schemeClr val="dk1"/>
          </a:fillRef>
          <a:effectRef idx="1">
            <a:schemeClr val="dk1"/>
          </a:effectRef>
          <a:fontRef idx="minor">
            <a:schemeClr val="lt1"/>
          </a:fontRef>
        </p:style>
        <p:txBody>
          <a:bodyPr rtlCol="0" anchor="ctr"/>
          <a:lstStyle/>
          <a:p>
            <a:r>
              <a:rPr lang="nl-NL" dirty="0">
                <a:solidFill>
                  <a:schemeClr val="bg1"/>
                </a:solidFill>
                <a:effectLst/>
                <a:ea typeface="Arial" panose="020B0604020202020204" pitchFamily="34" charset="0"/>
                <a:cs typeface="Times New Roman" panose="02020603050405020304" pitchFamily="18" charset="0"/>
              </a:rPr>
              <a:t>Câu hỏi 2: </a:t>
            </a:r>
            <a:r>
              <a:rPr lang="nl-NL" dirty="0">
                <a:solidFill>
                  <a:schemeClr val="bg1"/>
                </a:solidFill>
                <a:effectLst/>
                <a:ea typeface="Times New Roman" panose="02020603050405020304" pitchFamily="18" charset="0"/>
                <a:cs typeface="Times New Roman" panose="02020603050405020304" pitchFamily="18" charset="0"/>
              </a:rPr>
              <a:t>Chỉ ra sự khác nhau về quan điểm sống được thể hiện trong lời nói của hai hạt mầm</a:t>
            </a:r>
            <a:endParaRPr lang="ko-KR" altLang="en-US" sz="1600" u="sng" dirty="0">
              <a:solidFill>
                <a:srgbClr val="1A0DAB"/>
              </a:solidFill>
              <a:latin typeface="arial" panose="020B0604020202020204" pitchFamily="34" charset="0"/>
            </a:endParaRPr>
          </a:p>
        </p:txBody>
      </p:sp>
      <p:sp>
        <p:nvSpPr>
          <p:cNvPr id="5" name="Scroll: Horizontal 4">
            <a:extLst>
              <a:ext uri="{FF2B5EF4-FFF2-40B4-BE49-F238E27FC236}">
                <a16:creationId xmlns:a16="http://schemas.microsoft.com/office/drawing/2014/main" id="{3AB24474-CE2D-B1D5-888C-D65D817630D1}"/>
              </a:ext>
            </a:extLst>
          </p:cNvPr>
          <p:cNvSpPr/>
          <p:nvPr/>
        </p:nvSpPr>
        <p:spPr>
          <a:xfrm>
            <a:off x="515573" y="957429"/>
            <a:ext cx="4968552" cy="887395"/>
          </a:xfrm>
          <a:prstGeom prst="horizontalScroll">
            <a:avLst/>
          </a:prstGeom>
        </p:spPr>
        <p:style>
          <a:lnRef idx="3">
            <a:schemeClr val="lt1"/>
          </a:lnRef>
          <a:fillRef idx="1">
            <a:schemeClr val="dk1"/>
          </a:fillRef>
          <a:effectRef idx="1">
            <a:schemeClr val="dk1"/>
          </a:effectRef>
          <a:fontRef idx="minor">
            <a:schemeClr val="lt1"/>
          </a:fontRef>
        </p:style>
        <p:txBody>
          <a:bodyPr rtlCol="0" anchor="ctr"/>
          <a:lstStyle/>
          <a:p>
            <a:r>
              <a:rPr lang="nl-NL" sz="1800" dirty="0">
                <a:solidFill>
                  <a:schemeClr val="bg1"/>
                </a:solidFill>
                <a:effectLst/>
                <a:latin typeface="+mj-lt"/>
                <a:ea typeface="Arial" panose="020B0604020202020204" pitchFamily="34" charset="0"/>
                <a:cs typeface="Times New Roman" panose="02020603050405020304" pitchFamily="18" charset="0"/>
              </a:rPr>
              <a:t>Câu hỏi 1: Văn bản trên viết về sự việc gì?</a:t>
            </a:r>
            <a:endParaRPr lang="vi-VN" dirty="0">
              <a:solidFill>
                <a:schemeClr val="bg1"/>
              </a:solidFill>
              <a:latin typeface="+mj-lt"/>
            </a:endParaRPr>
          </a:p>
        </p:txBody>
      </p:sp>
      <p:grpSp>
        <p:nvGrpSpPr>
          <p:cNvPr id="15" name="Group 14">
            <a:extLst>
              <a:ext uri="{FF2B5EF4-FFF2-40B4-BE49-F238E27FC236}">
                <a16:creationId xmlns:a16="http://schemas.microsoft.com/office/drawing/2014/main" id="{40E29B9E-AC03-3FD0-2453-24AD15BB05D2}"/>
              </a:ext>
            </a:extLst>
          </p:cNvPr>
          <p:cNvGrpSpPr/>
          <p:nvPr/>
        </p:nvGrpSpPr>
        <p:grpSpPr>
          <a:xfrm>
            <a:off x="107504" y="12129"/>
            <a:ext cx="972108" cy="6480720"/>
            <a:chOff x="107504" y="12129"/>
            <a:chExt cx="972108" cy="6480720"/>
          </a:xfrm>
        </p:grpSpPr>
        <p:sp>
          <p:nvSpPr>
            <p:cNvPr id="3" name="Rectangle 2">
              <a:extLst>
                <a:ext uri="{FF2B5EF4-FFF2-40B4-BE49-F238E27FC236}">
                  <a16:creationId xmlns:a16="http://schemas.microsoft.com/office/drawing/2014/main" id="{46F3D106-BAEA-66DC-6991-E983D765BE15}"/>
                </a:ext>
              </a:extLst>
            </p:cNvPr>
            <p:cNvSpPr/>
            <p:nvPr/>
          </p:nvSpPr>
          <p:spPr>
            <a:xfrm>
              <a:off x="521550" y="1020241"/>
              <a:ext cx="144016" cy="5472608"/>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a:p>
          </p:txBody>
        </p:sp>
        <p:sp>
          <p:nvSpPr>
            <p:cNvPr id="4" name="Flowchart: Connector 3">
              <a:extLst>
                <a:ext uri="{FF2B5EF4-FFF2-40B4-BE49-F238E27FC236}">
                  <a16:creationId xmlns:a16="http://schemas.microsoft.com/office/drawing/2014/main" id="{74B37B65-63BC-B935-86B7-9BD06DB7EAB0}"/>
                </a:ext>
              </a:extLst>
            </p:cNvPr>
            <p:cNvSpPr/>
            <p:nvPr/>
          </p:nvSpPr>
          <p:spPr>
            <a:xfrm>
              <a:off x="107504" y="12129"/>
              <a:ext cx="972108" cy="1015794"/>
            </a:xfrm>
            <a:prstGeom prst="flowChartConnector">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000" dirty="0">
                  <a:solidFill>
                    <a:schemeClr val="bg1"/>
                  </a:solidFill>
                  <a:effectLst>
                    <a:outerShdw blurRad="38100" dist="38100" dir="2700000" algn="tl">
                      <a:srgbClr val="000000">
                        <a:alpha val="43137"/>
                      </a:srgbClr>
                    </a:outerShdw>
                  </a:effectLst>
                </a:rPr>
                <a:t>?</a:t>
              </a:r>
              <a:endParaRPr lang="vi-VN" sz="4000" dirty="0">
                <a:solidFill>
                  <a:schemeClr val="bg1"/>
                </a:solidFill>
                <a:effectLst>
                  <a:outerShdw blurRad="38100" dist="38100" dir="2700000" algn="tl">
                    <a:srgbClr val="000000">
                      <a:alpha val="43137"/>
                    </a:srgbClr>
                  </a:outerShdw>
                </a:effectLst>
              </a:endParaRPr>
            </a:p>
          </p:txBody>
        </p:sp>
      </p:grpSp>
      <p:sp>
        <p:nvSpPr>
          <p:cNvPr id="11" name="TextBox 10">
            <a:extLst>
              <a:ext uri="{FF2B5EF4-FFF2-40B4-BE49-F238E27FC236}">
                <a16:creationId xmlns:a16="http://schemas.microsoft.com/office/drawing/2014/main" id="{42548BE8-1342-F518-789B-441B7B5BD34E}"/>
              </a:ext>
            </a:extLst>
          </p:cNvPr>
          <p:cNvSpPr txBox="1"/>
          <p:nvPr/>
        </p:nvSpPr>
        <p:spPr>
          <a:xfrm>
            <a:off x="1168388" y="1859055"/>
            <a:ext cx="6156684" cy="584775"/>
          </a:xfrm>
          <a:prstGeom prst="rect">
            <a:avLst/>
          </a:prstGeom>
          <a:noFill/>
        </p:spPr>
        <p:txBody>
          <a:bodyPr wrap="square" rtlCol="0">
            <a:spAutoFit/>
          </a:bodyPr>
          <a:lstStyle/>
          <a:p>
            <a:r>
              <a:rPr lang="nl-NL" sz="1600" dirty="0">
                <a:solidFill>
                  <a:srgbClr val="333333"/>
                </a:solidFill>
                <a:effectLst/>
                <a:latin typeface="+mn-lt"/>
                <a:ea typeface="Arial" panose="020B0604020202020204" pitchFamily="34" charset="0"/>
                <a:cs typeface="Times New Roman" panose="02020603050405020304" pitchFamily="18" charset="0"/>
              </a:rPr>
              <a:t>Văn bản trên viết về sự lựa chọn cách sống và kết quả của cách lựa chọn đó của hai hạt lúa</a:t>
            </a:r>
            <a:endParaRPr lang="vi-VN" sz="1600" dirty="0">
              <a:latin typeface="+mn-lt"/>
            </a:endParaRPr>
          </a:p>
        </p:txBody>
      </p:sp>
      <p:sp>
        <p:nvSpPr>
          <p:cNvPr id="13" name="TextBox 12">
            <a:extLst>
              <a:ext uri="{FF2B5EF4-FFF2-40B4-BE49-F238E27FC236}">
                <a16:creationId xmlns:a16="http://schemas.microsoft.com/office/drawing/2014/main" id="{5C255D3D-327E-6BAE-86B4-7D4D730417BE}"/>
              </a:ext>
            </a:extLst>
          </p:cNvPr>
          <p:cNvSpPr txBox="1"/>
          <p:nvPr/>
        </p:nvSpPr>
        <p:spPr>
          <a:xfrm>
            <a:off x="1107137" y="3429000"/>
            <a:ext cx="7929359" cy="1329082"/>
          </a:xfrm>
          <a:prstGeom prst="rect">
            <a:avLst/>
          </a:prstGeom>
          <a:noFill/>
        </p:spPr>
        <p:txBody>
          <a:bodyPr wrap="square">
            <a:spAutoFit/>
          </a:bodyPr>
          <a:lstStyle/>
          <a:p>
            <a:pPr>
              <a:lnSpc>
                <a:spcPct val="115000"/>
              </a:lnSpc>
              <a:spcAft>
                <a:spcPts val="1000"/>
              </a:spcAft>
            </a:pPr>
            <a:r>
              <a:rPr lang="nl-NL" sz="1600" dirty="0">
                <a:solidFill>
                  <a:srgbClr val="333333"/>
                </a:solidFill>
                <a:effectLst/>
                <a:latin typeface="+mn-lt"/>
                <a:ea typeface="Times New Roman" panose="02020603050405020304" pitchFamily="18" charset="0"/>
                <a:cs typeface="Times New Roman" panose="02020603050405020304" pitchFamily="18" charset="0"/>
              </a:rPr>
              <a:t>   *Hạt mầm thứ nhất: Có cách sống khát khao cống hiến, đam mê hành động, đầy mơ ước, khát khao vươn tới những điều tốt đẹp, không sợ đương đầu với thử thách.</a:t>
            </a:r>
            <a:endParaRPr lang="vi-VN" sz="1600" dirty="0">
              <a:effectLst/>
              <a:latin typeface="+mn-lt"/>
              <a:ea typeface="Arial" panose="020B0604020202020204" pitchFamily="34" charset="0"/>
              <a:cs typeface="Times New Roman" panose="02020603050405020304" pitchFamily="18" charset="0"/>
            </a:endParaRPr>
          </a:p>
          <a:p>
            <a:pPr>
              <a:lnSpc>
                <a:spcPct val="115000"/>
              </a:lnSpc>
              <a:spcAft>
                <a:spcPts val="1000"/>
              </a:spcAft>
            </a:pPr>
            <a:r>
              <a:rPr lang="nl-NL" sz="1600" dirty="0">
                <a:solidFill>
                  <a:srgbClr val="333333"/>
                </a:solidFill>
                <a:effectLst/>
                <a:latin typeface="+mn-lt"/>
                <a:ea typeface="Times New Roman" panose="02020603050405020304" pitchFamily="18" charset="0"/>
                <a:cs typeface="Times New Roman" panose="02020603050405020304" pitchFamily="18" charset="0"/>
              </a:rPr>
              <a:t>   *Hạt mầm thứ hai: Có cách sống an toàn, sống hèn nhát, thụ động, luôn sợ hãi, chỉ thích an phận thủ thường.</a:t>
            </a:r>
            <a:endParaRPr lang="vi-VN" sz="1600" dirty="0">
              <a:effectLst/>
              <a:latin typeface="+mn-lt"/>
              <a:ea typeface="Arial" panose="020B06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4A9EF2CE-6E54-1DD1-57E4-89300A203C95}"/>
              </a:ext>
            </a:extLst>
          </p:cNvPr>
          <p:cNvSpPr txBox="1"/>
          <p:nvPr/>
        </p:nvSpPr>
        <p:spPr>
          <a:xfrm>
            <a:off x="1168388" y="5743252"/>
            <a:ext cx="7454062" cy="584775"/>
          </a:xfrm>
          <a:prstGeom prst="rect">
            <a:avLst/>
          </a:prstGeom>
          <a:noFill/>
        </p:spPr>
        <p:txBody>
          <a:bodyPr wrap="square" rtlCol="0">
            <a:spAutoFit/>
          </a:bodyPr>
          <a:lstStyle/>
          <a:p>
            <a:r>
              <a:rPr lang="vi-VN" sz="1600" dirty="0">
                <a:solidFill>
                  <a:srgbClr val="333333"/>
                </a:solidFill>
                <a:latin typeface="+mn-lt"/>
                <a:ea typeface="Arial" panose="020B0604020202020204" pitchFamily="34" charset="0"/>
                <a:cs typeface="Times New Roman" panose="02020603050405020304" pitchFamily="18" charset="0"/>
              </a:rPr>
              <a:t>Văn bản</a:t>
            </a:r>
            <a:r>
              <a:rPr lang="nl-NL" sz="1600" dirty="0">
                <a:solidFill>
                  <a:srgbClr val="333333"/>
                </a:solidFill>
                <a:effectLst/>
                <a:latin typeface="+mn-lt"/>
                <a:ea typeface="Arial" panose="020B0604020202020204" pitchFamily="34" charset="0"/>
                <a:cs typeface="Times New Roman" panose="02020603050405020304" pitchFamily="18" charset="0"/>
              </a:rPr>
              <a:t> </a:t>
            </a:r>
            <a:r>
              <a:rPr lang="vi-VN" sz="1600" dirty="0">
                <a:solidFill>
                  <a:srgbClr val="333333"/>
                </a:solidFill>
                <a:effectLst/>
                <a:latin typeface="+mn-lt"/>
                <a:ea typeface="Arial" panose="020B0604020202020204" pitchFamily="34" charset="0"/>
                <a:cs typeface="Times New Roman" panose="02020603050405020304" pitchFamily="18" charset="0"/>
              </a:rPr>
              <a:t>n</a:t>
            </a:r>
            <a:r>
              <a:rPr lang="nl-NL" sz="1600" dirty="0">
                <a:solidFill>
                  <a:srgbClr val="333333"/>
                </a:solidFill>
                <a:effectLst/>
                <a:latin typeface="+mn-lt"/>
                <a:ea typeface="Arial" panose="020B0604020202020204" pitchFamily="34" charset="0"/>
                <a:cs typeface="Times New Roman" panose="02020603050405020304" pitchFamily="18" charset="0"/>
              </a:rPr>
              <a:t>hắn nhủ tới chúng ta thông điệp rằng hãy cứ mạnh mẽ đương đầu với thử thách, khó khăn để bứt phá làm nên điều kì diệu cho bản thân, cho cuộc đời</a:t>
            </a:r>
            <a:endParaRPr lang="vi-VN" sz="1600" dirty="0">
              <a:latin typeface="+mn-lt"/>
            </a:endParaRPr>
          </a:p>
        </p:txBody>
      </p:sp>
      <p:sp>
        <p:nvSpPr>
          <p:cNvPr id="16" name="Arrow: Right 15">
            <a:extLst>
              <a:ext uri="{FF2B5EF4-FFF2-40B4-BE49-F238E27FC236}">
                <a16:creationId xmlns:a16="http://schemas.microsoft.com/office/drawing/2014/main" id="{A5301172-D7FE-2AC7-6393-9C06A85A93D0}"/>
              </a:ext>
            </a:extLst>
          </p:cNvPr>
          <p:cNvSpPr/>
          <p:nvPr/>
        </p:nvSpPr>
        <p:spPr>
          <a:xfrm>
            <a:off x="824853" y="3919059"/>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Arrow: Right 16">
            <a:extLst>
              <a:ext uri="{FF2B5EF4-FFF2-40B4-BE49-F238E27FC236}">
                <a16:creationId xmlns:a16="http://schemas.microsoft.com/office/drawing/2014/main" id="{D6FB0C3F-7776-DD49-835B-26297814B4A8}"/>
              </a:ext>
            </a:extLst>
          </p:cNvPr>
          <p:cNvSpPr/>
          <p:nvPr/>
        </p:nvSpPr>
        <p:spPr>
          <a:xfrm>
            <a:off x="819105" y="2020228"/>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Arrow: Right 17">
            <a:extLst>
              <a:ext uri="{FF2B5EF4-FFF2-40B4-BE49-F238E27FC236}">
                <a16:creationId xmlns:a16="http://schemas.microsoft.com/office/drawing/2014/main" id="{67BE9126-996E-6985-A3C0-D45C9E03DCE9}"/>
              </a:ext>
            </a:extLst>
          </p:cNvPr>
          <p:cNvSpPr/>
          <p:nvPr/>
        </p:nvSpPr>
        <p:spPr>
          <a:xfrm>
            <a:off x="819105" y="5900571"/>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Folded Corner 18">
            <a:extLst>
              <a:ext uri="{FF2B5EF4-FFF2-40B4-BE49-F238E27FC236}">
                <a16:creationId xmlns:a16="http://schemas.microsoft.com/office/drawing/2014/main" id="{7A06558F-A3FD-A3E2-B2CD-FDBF41C08AC2}"/>
              </a:ext>
            </a:extLst>
          </p:cNvPr>
          <p:cNvSpPr/>
          <p:nvPr/>
        </p:nvSpPr>
        <p:spPr>
          <a:xfrm>
            <a:off x="704314" y="1884874"/>
            <a:ext cx="7822788" cy="1541600"/>
          </a:xfrm>
          <a:prstGeom prst="foldedCorner">
            <a:avLst/>
          </a:prstGeom>
        </p:spPr>
        <p:style>
          <a:lnRef idx="3">
            <a:schemeClr val="lt1"/>
          </a:lnRef>
          <a:fillRef idx="1">
            <a:schemeClr val="dk1"/>
          </a:fillRef>
          <a:effectRef idx="1">
            <a:schemeClr val="dk1"/>
          </a:effectRef>
          <a:fontRef idx="minor">
            <a:schemeClr val="lt1"/>
          </a:fontRef>
        </p:style>
        <p:txBody>
          <a:bodyPr rtlCol="0" anchor="ctr"/>
          <a:lstStyle/>
          <a:p>
            <a:endParaRPr lang="vi-VN" sz="2400" b="1" dirty="0">
              <a:solidFill>
                <a:schemeClr val="bg1"/>
              </a:solidFill>
              <a:effectLst/>
              <a:ea typeface="Times New Roman" panose="02020603050405020304" pitchFamily="18" charset="0"/>
            </a:endParaRPr>
          </a:p>
          <a:p>
            <a:r>
              <a:rPr lang="nl-NL" sz="2400" b="1" dirty="0">
                <a:solidFill>
                  <a:schemeClr val="bg1"/>
                </a:solidFill>
                <a:effectLst/>
                <a:ea typeface="Times New Roman" panose="02020603050405020304" pitchFamily="18" charset="0"/>
              </a:rPr>
              <a:t>Câu hỏi 4:</a:t>
            </a:r>
            <a:r>
              <a:rPr lang="nl-NL" sz="2400" dirty="0">
                <a:solidFill>
                  <a:schemeClr val="bg1"/>
                </a:solidFill>
                <a:effectLst/>
                <a:ea typeface="Times New Roman" panose="02020603050405020304" pitchFamily="18" charset="0"/>
              </a:rPr>
              <a:t> Trong cuộc sống đã bao giờ em cảm thấy khó khăn khi phải đứng trước nhiều khả năng lựa chọn?</a:t>
            </a:r>
            <a:endParaRPr lang="vi-VN" sz="2400" dirty="0">
              <a:solidFill>
                <a:schemeClr val="bg1"/>
              </a:solidFill>
              <a:effectLst/>
              <a:ea typeface="Calibri" panose="020F0502020204030204" pitchFamily="34" charset="0"/>
            </a:endParaRPr>
          </a:p>
          <a:p>
            <a:endParaRPr lang="vi-VN" sz="2400" dirty="0">
              <a:solidFill>
                <a:schemeClr val="bg1"/>
              </a:solidFill>
            </a:endParaRPr>
          </a:p>
        </p:txBody>
      </p:sp>
      <p:sp>
        <p:nvSpPr>
          <p:cNvPr id="20" name="Rectangle: Folded Corner 19">
            <a:extLst>
              <a:ext uri="{FF2B5EF4-FFF2-40B4-BE49-F238E27FC236}">
                <a16:creationId xmlns:a16="http://schemas.microsoft.com/office/drawing/2014/main" id="{B2088DFA-8F1A-7812-78B2-4D48F3BAC0B8}"/>
              </a:ext>
            </a:extLst>
          </p:cNvPr>
          <p:cNvSpPr/>
          <p:nvPr/>
        </p:nvSpPr>
        <p:spPr>
          <a:xfrm>
            <a:off x="678808" y="3830281"/>
            <a:ext cx="7822788" cy="1810292"/>
          </a:xfrm>
          <a:prstGeom prst="foldedCorner">
            <a:avLst/>
          </a:prstGeom>
        </p:spPr>
        <p:style>
          <a:lnRef idx="3">
            <a:schemeClr val="lt1"/>
          </a:lnRef>
          <a:fillRef idx="1">
            <a:schemeClr val="dk1"/>
          </a:fillRef>
          <a:effectRef idx="1">
            <a:schemeClr val="dk1"/>
          </a:effectRef>
          <a:fontRef idx="minor">
            <a:schemeClr val="lt1"/>
          </a:fontRef>
        </p:style>
        <p:txBody>
          <a:bodyPr rtlCol="0" anchor="ctr"/>
          <a:lstStyle/>
          <a:p>
            <a:pPr>
              <a:lnSpc>
                <a:spcPct val="115000"/>
              </a:lnSpc>
              <a:spcAft>
                <a:spcPts val="1000"/>
              </a:spcAft>
            </a:pPr>
            <a:r>
              <a:rPr lang="nl-NL" sz="2400" b="1" dirty="0">
                <a:solidFill>
                  <a:schemeClr val="bg1"/>
                </a:solidFill>
                <a:effectLst/>
                <a:ea typeface="Times New Roman" panose="02020603050405020304" pitchFamily="18" charset="0"/>
                <a:cs typeface="Times New Roman" panose="02020603050405020304" pitchFamily="18" charset="0"/>
              </a:rPr>
              <a:t>Câu hỏi 5:</a:t>
            </a:r>
            <a:r>
              <a:rPr lang="nl-NL" sz="2400" dirty="0">
                <a:solidFill>
                  <a:schemeClr val="bg1"/>
                </a:solidFill>
                <a:effectLst/>
                <a:ea typeface="Times New Roman" panose="02020603050405020304" pitchFamily="18" charset="0"/>
                <a:cs typeface="Times New Roman" panose="02020603050405020304" pitchFamily="18" charset="0"/>
              </a:rPr>
              <a:t> Điều gì đã khiến em đưa ra quyết định lựa chọn của mình khi ấy? Bạn thấy may mắn hay tiếc nuối vì lựa chọn đó của bản thân?</a:t>
            </a:r>
            <a:endParaRPr lang="vi-VN" sz="2400" dirty="0">
              <a:solidFill>
                <a:schemeClr val="bg1"/>
              </a:solidFill>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608817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ppt_w</p:attrName>
                                        </p:attrNameLst>
                                      </p:cBhvr>
                                      <p:tavLst>
                                        <p:tav tm="0">
                                          <p:val>
                                            <p:fltVal val="0"/>
                                          </p:val>
                                        </p:tav>
                                        <p:tav tm="100000">
                                          <p:val>
                                            <p:strVal val="#ppt_w"/>
                                          </p:val>
                                        </p:tav>
                                      </p:tavLst>
                                    </p:anim>
                                    <p:anim calcmode="lin" valueType="num">
                                      <p:cBhvr>
                                        <p:cTn id="34" dur="1000" fill="hold"/>
                                        <p:tgtEl>
                                          <p:spTgt spid="17"/>
                                        </p:tgtEl>
                                        <p:attrNameLst>
                                          <p:attrName>ppt_h</p:attrName>
                                        </p:attrNameLst>
                                      </p:cBhvr>
                                      <p:tavLst>
                                        <p:tav tm="0">
                                          <p:val>
                                            <p:fltVal val="0"/>
                                          </p:val>
                                        </p:tav>
                                        <p:tav tm="100000">
                                          <p:val>
                                            <p:strVal val="#ppt_h"/>
                                          </p:val>
                                        </p:tav>
                                      </p:tavLst>
                                    </p:anim>
                                    <p:anim calcmode="lin" valueType="num">
                                      <p:cBhvr>
                                        <p:cTn id="35" dur="1000" fill="hold"/>
                                        <p:tgtEl>
                                          <p:spTgt spid="17"/>
                                        </p:tgtEl>
                                        <p:attrNameLst>
                                          <p:attrName>style.rotation</p:attrName>
                                        </p:attrNameLst>
                                      </p:cBhvr>
                                      <p:tavLst>
                                        <p:tav tm="0">
                                          <p:val>
                                            <p:fltVal val="90"/>
                                          </p:val>
                                        </p:tav>
                                        <p:tav tm="100000">
                                          <p:val>
                                            <p:fltVal val="0"/>
                                          </p:val>
                                        </p:tav>
                                      </p:tavLst>
                                    </p:anim>
                                    <p:animEffect transition="in" filter="fade">
                                      <p:cBhvr>
                                        <p:cTn id="36" dur="1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style.rotation</p:attrName>
                                        </p:attrNameLst>
                                      </p:cBhvr>
                                      <p:tavLst>
                                        <p:tav tm="0">
                                          <p:val>
                                            <p:fltVal val="90"/>
                                          </p:val>
                                        </p:tav>
                                        <p:tav tm="100000">
                                          <p:val>
                                            <p:fltVal val="0"/>
                                          </p:val>
                                        </p:tav>
                                      </p:tavLst>
                                    </p:anim>
                                    <p:animEffect transition="in" filter="fade">
                                      <p:cBhvr>
                                        <p:cTn id="50" dur="1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000" fill="hold"/>
                                        <p:tgtEl>
                                          <p:spTgt spid="18"/>
                                        </p:tgtEl>
                                        <p:attrNameLst>
                                          <p:attrName>ppt_w</p:attrName>
                                        </p:attrNameLst>
                                      </p:cBhvr>
                                      <p:tavLst>
                                        <p:tav tm="0">
                                          <p:val>
                                            <p:fltVal val="0"/>
                                          </p:val>
                                        </p:tav>
                                        <p:tav tm="100000">
                                          <p:val>
                                            <p:strVal val="#ppt_w"/>
                                          </p:val>
                                        </p:tav>
                                      </p:tavLst>
                                    </p:anim>
                                    <p:anim calcmode="lin" valueType="num">
                                      <p:cBhvr>
                                        <p:cTn id="62" dur="1000" fill="hold"/>
                                        <p:tgtEl>
                                          <p:spTgt spid="18"/>
                                        </p:tgtEl>
                                        <p:attrNameLst>
                                          <p:attrName>ppt_h</p:attrName>
                                        </p:attrNameLst>
                                      </p:cBhvr>
                                      <p:tavLst>
                                        <p:tav tm="0">
                                          <p:val>
                                            <p:fltVal val="0"/>
                                          </p:val>
                                        </p:tav>
                                        <p:tav tm="100000">
                                          <p:val>
                                            <p:strVal val="#ppt_h"/>
                                          </p:val>
                                        </p:tav>
                                      </p:tavLst>
                                    </p:anim>
                                    <p:anim calcmode="lin" valueType="num">
                                      <p:cBhvr>
                                        <p:cTn id="63" dur="1000" fill="hold"/>
                                        <p:tgtEl>
                                          <p:spTgt spid="18"/>
                                        </p:tgtEl>
                                        <p:attrNameLst>
                                          <p:attrName>style.rotation</p:attrName>
                                        </p:attrNameLst>
                                      </p:cBhvr>
                                      <p:tavLst>
                                        <p:tav tm="0">
                                          <p:val>
                                            <p:fltVal val="90"/>
                                          </p:val>
                                        </p:tav>
                                        <p:tav tm="100000">
                                          <p:val>
                                            <p:fltVal val="0"/>
                                          </p:val>
                                        </p:tav>
                                      </p:tavLst>
                                    </p:anim>
                                    <p:animEffect transition="in" filter="fade">
                                      <p:cBhvr>
                                        <p:cTn id="64" dur="10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xit" presetSubtype="0" fill="hold" nodeType="clickEffect">
                                  <p:stCondLst>
                                    <p:cond delay="0"/>
                                  </p:stCondLst>
                                  <p:childTnLst>
                                    <p:animEffect transition="out" filter="fade">
                                      <p:cBhvr>
                                        <p:cTn id="68" dur="1000"/>
                                        <p:tgtEl>
                                          <p:spTgt spid="15"/>
                                        </p:tgtEl>
                                      </p:cBhvr>
                                    </p:animEffect>
                                    <p:anim calcmode="lin" valueType="num">
                                      <p:cBhvr>
                                        <p:cTn id="69" dur="1000"/>
                                        <p:tgtEl>
                                          <p:spTgt spid="15"/>
                                        </p:tgtEl>
                                        <p:attrNameLst>
                                          <p:attrName>ppt_x</p:attrName>
                                        </p:attrNameLst>
                                      </p:cBhvr>
                                      <p:tavLst>
                                        <p:tav tm="0">
                                          <p:val>
                                            <p:strVal val="ppt_x"/>
                                          </p:val>
                                        </p:tav>
                                        <p:tav tm="100000">
                                          <p:val>
                                            <p:strVal val="ppt_x"/>
                                          </p:val>
                                        </p:tav>
                                      </p:tavLst>
                                    </p:anim>
                                    <p:anim calcmode="lin" valueType="num">
                                      <p:cBhvr>
                                        <p:cTn id="70" dur="100" decel="100000"/>
                                        <p:tgtEl>
                                          <p:spTgt spid="15"/>
                                        </p:tgtEl>
                                        <p:attrNameLst>
                                          <p:attrName>ppt_y</p:attrName>
                                        </p:attrNameLst>
                                      </p:cBhvr>
                                      <p:tavLst>
                                        <p:tav tm="0">
                                          <p:val>
                                            <p:strVal val="ppt_y"/>
                                          </p:val>
                                        </p:tav>
                                        <p:tav tm="100000">
                                          <p:val>
                                            <p:strVal val="ppt_y-.03"/>
                                          </p:val>
                                        </p:tav>
                                      </p:tavLst>
                                    </p:anim>
                                    <p:anim calcmode="lin" valueType="num">
                                      <p:cBhvr>
                                        <p:cTn id="71" dur="900" accel="100000">
                                          <p:stCondLst>
                                            <p:cond delay="100"/>
                                          </p:stCondLst>
                                        </p:cTn>
                                        <p:tgtEl>
                                          <p:spTgt spid="15"/>
                                        </p:tgtEl>
                                        <p:attrNameLst>
                                          <p:attrName>ppt_y</p:attrName>
                                        </p:attrNameLst>
                                      </p:cBhvr>
                                      <p:tavLst>
                                        <p:tav tm="0">
                                          <p:val>
                                            <p:strVal val="ppt_y"/>
                                          </p:val>
                                        </p:tav>
                                        <p:tav tm="100000">
                                          <p:val>
                                            <p:strVal val="ppt_y+1"/>
                                          </p:val>
                                        </p:tav>
                                      </p:tavLst>
                                    </p:anim>
                                    <p:set>
                                      <p:cBhvr>
                                        <p:cTn id="72" dur="1" fill="hold">
                                          <p:stCondLst>
                                            <p:cond delay="999"/>
                                          </p:stCondLst>
                                        </p:cTn>
                                        <p:tgtEl>
                                          <p:spTgt spid="15"/>
                                        </p:tgtEl>
                                        <p:attrNameLst>
                                          <p:attrName>style.visibility</p:attrName>
                                        </p:attrNameLst>
                                      </p:cBhvr>
                                      <p:to>
                                        <p:strVal val="hidden"/>
                                      </p:to>
                                    </p:set>
                                  </p:childTnLst>
                                </p:cTn>
                              </p:par>
                              <p:par>
                                <p:cTn id="73" presetID="37" presetClass="exit" presetSubtype="0" fill="hold" grpId="1" nodeType="withEffect">
                                  <p:stCondLst>
                                    <p:cond delay="0"/>
                                  </p:stCondLst>
                                  <p:childTnLst>
                                    <p:animEffect transition="out" filter="fade">
                                      <p:cBhvr>
                                        <p:cTn id="74" dur="1000"/>
                                        <p:tgtEl>
                                          <p:spTgt spid="5"/>
                                        </p:tgtEl>
                                      </p:cBhvr>
                                    </p:animEffect>
                                    <p:anim calcmode="lin" valueType="num">
                                      <p:cBhvr>
                                        <p:cTn id="75" dur="1000"/>
                                        <p:tgtEl>
                                          <p:spTgt spid="5"/>
                                        </p:tgtEl>
                                        <p:attrNameLst>
                                          <p:attrName>ppt_x</p:attrName>
                                        </p:attrNameLst>
                                      </p:cBhvr>
                                      <p:tavLst>
                                        <p:tav tm="0">
                                          <p:val>
                                            <p:strVal val="ppt_x"/>
                                          </p:val>
                                        </p:tav>
                                        <p:tav tm="100000">
                                          <p:val>
                                            <p:strVal val="ppt_x"/>
                                          </p:val>
                                        </p:tav>
                                      </p:tavLst>
                                    </p:anim>
                                    <p:anim calcmode="lin" valueType="num">
                                      <p:cBhvr>
                                        <p:cTn id="76" dur="100" decel="100000"/>
                                        <p:tgtEl>
                                          <p:spTgt spid="5"/>
                                        </p:tgtEl>
                                        <p:attrNameLst>
                                          <p:attrName>ppt_y</p:attrName>
                                        </p:attrNameLst>
                                      </p:cBhvr>
                                      <p:tavLst>
                                        <p:tav tm="0">
                                          <p:val>
                                            <p:strVal val="ppt_y"/>
                                          </p:val>
                                        </p:tav>
                                        <p:tav tm="100000">
                                          <p:val>
                                            <p:strVal val="ppt_y-.03"/>
                                          </p:val>
                                        </p:tav>
                                      </p:tavLst>
                                    </p:anim>
                                    <p:anim calcmode="lin" valueType="num">
                                      <p:cBhvr>
                                        <p:cTn id="77" dur="900" accel="100000">
                                          <p:stCondLst>
                                            <p:cond delay="100"/>
                                          </p:stCondLst>
                                        </p:cTn>
                                        <p:tgtEl>
                                          <p:spTgt spid="5"/>
                                        </p:tgtEl>
                                        <p:attrNameLst>
                                          <p:attrName>ppt_y</p:attrName>
                                        </p:attrNameLst>
                                      </p:cBhvr>
                                      <p:tavLst>
                                        <p:tav tm="0">
                                          <p:val>
                                            <p:strVal val="ppt_y"/>
                                          </p:val>
                                        </p:tav>
                                        <p:tav tm="100000">
                                          <p:val>
                                            <p:strVal val="ppt_y+1"/>
                                          </p:val>
                                        </p:tav>
                                      </p:tavLst>
                                    </p:anim>
                                    <p:set>
                                      <p:cBhvr>
                                        <p:cTn id="78" dur="1" fill="hold">
                                          <p:stCondLst>
                                            <p:cond delay="999"/>
                                          </p:stCondLst>
                                        </p:cTn>
                                        <p:tgtEl>
                                          <p:spTgt spid="5"/>
                                        </p:tgtEl>
                                        <p:attrNameLst>
                                          <p:attrName>style.visibility</p:attrName>
                                        </p:attrNameLst>
                                      </p:cBhvr>
                                      <p:to>
                                        <p:strVal val="hidden"/>
                                      </p:to>
                                    </p:set>
                                  </p:childTnLst>
                                </p:cTn>
                              </p:par>
                              <p:par>
                                <p:cTn id="79" presetID="37" presetClass="exit" presetSubtype="0" fill="hold" grpId="1" nodeType="withEffect">
                                  <p:stCondLst>
                                    <p:cond delay="0"/>
                                  </p:stCondLst>
                                  <p:childTnLst>
                                    <p:animEffect transition="out" filter="fade">
                                      <p:cBhvr>
                                        <p:cTn id="80" dur="1000"/>
                                        <p:tgtEl>
                                          <p:spTgt spid="6"/>
                                        </p:tgtEl>
                                      </p:cBhvr>
                                    </p:animEffect>
                                    <p:anim calcmode="lin" valueType="num">
                                      <p:cBhvr>
                                        <p:cTn id="81" dur="1000"/>
                                        <p:tgtEl>
                                          <p:spTgt spid="6"/>
                                        </p:tgtEl>
                                        <p:attrNameLst>
                                          <p:attrName>ppt_x</p:attrName>
                                        </p:attrNameLst>
                                      </p:cBhvr>
                                      <p:tavLst>
                                        <p:tav tm="0">
                                          <p:val>
                                            <p:strVal val="ppt_x"/>
                                          </p:val>
                                        </p:tav>
                                        <p:tav tm="100000">
                                          <p:val>
                                            <p:strVal val="ppt_x"/>
                                          </p:val>
                                        </p:tav>
                                      </p:tavLst>
                                    </p:anim>
                                    <p:anim calcmode="lin" valueType="num">
                                      <p:cBhvr>
                                        <p:cTn id="82" dur="100" decel="100000"/>
                                        <p:tgtEl>
                                          <p:spTgt spid="6"/>
                                        </p:tgtEl>
                                        <p:attrNameLst>
                                          <p:attrName>ppt_y</p:attrName>
                                        </p:attrNameLst>
                                      </p:cBhvr>
                                      <p:tavLst>
                                        <p:tav tm="0">
                                          <p:val>
                                            <p:strVal val="ppt_y"/>
                                          </p:val>
                                        </p:tav>
                                        <p:tav tm="100000">
                                          <p:val>
                                            <p:strVal val="ppt_y-.03"/>
                                          </p:val>
                                        </p:tav>
                                      </p:tavLst>
                                    </p:anim>
                                    <p:anim calcmode="lin" valueType="num">
                                      <p:cBhvr>
                                        <p:cTn id="83" dur="900" accel="100000">
                                          <p:stCondLst>
                                            <p:cond delay="100"/>
                                          </p:stCondLst>
                                        </p:cTn>
                                        <p:tgtEl>
                                          <p:spTgt spid="6"/>
                                        </p:tgtEl>
                                        <p:attrNameLst>
                                          <p:attrName>ppt_y</p:attrName>
                                        </p:attrNameLst>
                                      </p:cBhvr>
                                      <p:tavLst>
                                        <p:tav tm="0">
                                          <p:val>
                                            <p:strVal val="ppt_y"/>
                                          </p:val>
                                        </p:tav>
                                        <p:tav tm="100000">
                                          <p:val>
                                            <p:strVal val="ppt_y+1"/>
                                          </p:val>
                                        </p:tav>
                                      </p:tavLst>
                                    </p:anim>
                                    <p:set>
                                      <p:cBhvr>
                                        <p:cTn id="84" dur="1" fill="hold">
                                          <p:stCondLst>
                                            <p:cond delay="999"/>
                                          </p:stCondLst>
                                        </p:cTn>
                                        <p:tgtEl>
                                          <p:spTgt spid="6"/>
                                        </p:tgtEl>
                                        <p:attrNameLst>
                                          <p:attrName>style.visibility</p:attrName>
                                        </p:attrNameLst>
                                      </p:cBhvr>
                                      <p:to>
                                        <p:strVal val="hidden"/>
                                      </p:to>
                                    </p:set>
                                  </p:childTnLst>
                                </p:cTn>
                              </p:par>
                              <p:par>
                                <p:cTn id="85" presetID="37" presetClass="exit" presetSubtype="0" fill="hold" grpId="1" nodeType="withEffect">
                                  <p:stCondLst>
                                    <p:cond delay="0"/>
                                  </p:stCondLst>
                                  <p:childTnLst>
                                    <p:animEffect transition="out" filter="fade">
                                      <p:cBhvr>
                                        <p:cTn id="86" dur="1000"/>
                                        <p:tgtEl>
                                          <p:spTgt spid="7"/>
                                        </p:tgtEl>
                                      </p:cBhvr>
                                    </p:animEffect>
                                    <p:anim calcmode="lin" valueType="num">
                                      <p:cBhvr>
                                        <p:cTn id="87" dur="1000"/>
                                        <p:tgtEl>
                                          <p:spTgt spid="7"/>
                                        </p:tgtEl>
                                        <p:attrNameLst>
                                          <p:attrName>ppt_x</p:attrName>
                                        </p:attrNameLst>
                                      </p:cBhvr>
                                      <p:tavLst>
                                        <p:tav tm="0">
                                          <p:val>
                                            <p:strVal val="ppt_x"/>
                                          </p:val>
                                        </p:tav>
                                        <p:tav tm="100000">
                                          <p:val>
                                            <p:strVal val="ppt_x"/>
                                          </p:val>
                                        </p:tav>
                                      </p:tavLst>
                                    </p:anim>
                                    <p:anim calcmode="lin" valueType="num">
                                      <p:cBhvr>
                                        <p:cTn id="88" dur="100" decel="100000"/>
                                        <p:tgtEl>
                                          <p:spTgt spid="7"/>
                                        </p:tgtEl>
                                        <p:attrNameLst>
                                          <p:attrName>ppt_y</p:attrName>
                                        </p:attrNameLst>
                                      </p:cBhvr>
                                      <p:tavLst>
                                        <p:tav tm="0">
                                          <p:val>
                                            <p:strVal val="ppt_y"/>
                                          </p:val>
                                        </p:tav>
                                        <p:tav tm="100000">
                                          <p:val>
                                            <p:strVal val="ppt_y-.03"/>
                                          </p:val>
                                        </p:tav>
                                      </p:tavLst>
                                    </p:anim>
                                    <p:anim calcmode="lin" valueType="num">
                                      <p:cBhvr>
                                        <p:cTn id="89" dur="900" accel="100000">
                                          <p:stCondLst>
                                            <p:cond delay="100"/>
                                          </p:stCondLst>
                                        </p:cTn>
                                        <p:tgtEl>
                                          <p:spTgt spid="7"/>
                                        </p:tgtEl>
                                        <p:attrNameLst>
                                          <p:attrName>ppt_y</p:attrName>
                                        </p:attrNameLst>
                                      </p:cBhvr>
                                      <p:tavLst>
                                        <p:tav tm="0">
                                          <p:val>
                                            <p:strVal val="ppt_y"/>
                                          </p:val>
                                        </p:tav>
                                        <p:tav tm="100000">
                                          <p:val>
                                            <p:strVal val="ppt_y+1"/>
                                          </p:val>
                                        </p:tav>
                                      </p:tavLst>
                                    </p:anim>
                                    <p:set>
                                      <p:cBhvr>
                                        <p:cTn id="90" dur="1" fill="hold">
                                          <p:stCondLst>
                                            <p:cond delay="999"/>
                                          </p:stCondLst>
                                        </p:cTn>
                                        <p:tgtEl>
                                          <p:spTgt spid="7"/>
                                        </p:tgtEl>
                                        <p:attrNameLst>
                                          <p:attrName>style.visibility</p:attrName>
                                        </p:attrNameLst>
                                      </p:cBhvr>
                                      <p:to>
                                        <p:strVal val="hidden"/>
                                      </p:to>
                                    </p:set>
                                  </p:childTnLst>
                                </p:cTn>
                              </p:par>
                              <p:par>
                                <p:cTn id="91" presetID="37" presetClass="exit" presetSubtype="0" fill="hold" grpId="1" nodeType="withEffect">
                                  <p:stCondLst>
                                    <p:cond delay="0"/>
                                  </p:stCondLst>
                                  <p:childTnLst>
                                    <p:animEffect transition="out" filter="fade">
                                      <p:cBhvr>
                                        <p:cTn id="92" dur="1000"/>
                                        <p:tgtEl>
                                          <p:spTgt spid="11"/>
                                        </p:tgtEl>
                                      </p:cBhvr>
                                    </p:animEffect>
                                    <p:anim calcmode="lin" valueType="num">
                                      <p:cBhvr>
                                        <p:cTn id="93" dur="1000"/>
                                        <p:tgtEl>
                                          <p:spTgt spid="11"/>
                                        </p:tgtEl>
                                        <p:attrNameLst>
                                          <p:attrName>ppt_x</p:attrName>
                                        </p:attrNameLst>
                                      </p:cBhvr>
                                      <p:tavLst>
                                        <p:tav tm="0">
                                          <p:val>
                                            <p:strVal val="ppt_x"/>
                                          </p:val>
                                        </p:tav>
                                        <p:tav tm="100000">
                                          <p:val>
                                            <p:strVal val="ppt_x"/>
                                          </p:val>
                                        </p:tav>
                                      </p:tavLst>
                                    </p:anim>
                                    <p:anim calcmode="lin" valueType="num">
                                      <p:cBhvr>
                                        <p:cTn id="94" dur="100" decel="100000"/>
                                        <p:tgtEl>
                                          <p:spTgt spid="11"/>
                                        </p:tgtEl>
                                        <p:attrNameLst>
                                          <p:attrName>ppt_y</p:attrName>
                                        </p:attrNameLst>
                                      </p:cBhvr>
                                      <p:tavLst>
                                        <p:tav tm="0">
                                          <p:val>
                                            <p:strVal val="ppt_y"/>
                                          </p:val>
                                        </p:tav>
                                        <p:tav tm="100000">
                                          <p:val>
                                            <p:strVal val="ppt_y-.03"/>
                                          </p:val>
                                        </p:tav>
                                      </p:tavLst>
                                    </p:anim>
                                    <p:anim calcmode="lin" valueType="num">
                                      <p:cBhvr>
                                        <p:cTn id="95" dur="900" accel="100000">
                                          <p:stCondLst>
                                            <p:cond delay="100"/>
                                          </p:stCondLst>
                                        </p:cTn>
                                        <p:tgtEl>
                                          <p:spTgt spid="11"/>
                                        </p:tgtEl>
                                        <p:attrNameLst>
                                          <p:attrName>ppt_y</p:attrName>
                                        </p:attrNameLst>
                                      </p:cBhvr>
                                      <p:tavLst>
                                        <p:tav tm="0">
                                          <p:val>
                                            <p:strVal val="ppt_y"/>
                                          </p:val>
                                        </p:tav>
                                        <p:tav tm="100000">
                                          <p:val>
                                            <p:strVal val="ppt_y+1"/>
                                          </p:val>
                                        </p:tav>
                                      </p:tavLst>
                                    </p:anim>
                                    <p:set>
                                      <p:cBhvr>
                                        <p:cTn id="96" dur="1" fill="hold">
                                          <p:stCondLst>
                                            <p:cond delay="999"/>
                                          </p:stCondLst>
                                        </p:cTn>
                                        <p:tgtEl>
                                          <p:spTgt spid="11"/>
                                        </p:tgtEl>
                                        <p:attrNameLst>
                                          <p:attrName>style.visibility</p:attrName>
                                        </p:attrNameLst>
                                      </p:cBhvr>
                                      <p:to>
                                        <p:strVal val="hidden"/>
                                      </p:to>
                                    </p:set>
                                  </p:childTnLst>
                                </p:cTn>
                              </p:par>
                              <p:par>
                                <p:cTn id="97" presetID="37" presetClass="exit" presetSubtype="0" fill="hold" grpId="1" nodeType="withEffect">
                                  <p:stCondLst>
                                    <p:cond delay="0"/>
                                  </p:stCondLst>
                                  <p:childTnLst>
                                    <p:animEffect transition="out" filter="fade">
                                      <p:cBhvr>
                                        <p:cTn id="98" dur="1000"/>
                                        <p:tgtEl>
                                          <p:spTgt spid="17"/>
                                        </p:tgtEl>
                                      </p:cBhvr>
                                    </p:animEffect>
                                    <p:anim calcmode="lin" valueType="num">
                                      <p:cBhvr>
                                        <p:cTn id="99" dur="1000"/>
                                        <p:tgtEl>
                                          <p:spTgt spid="17"/>
                                        </p:tgtEl>
                                        <p:attrNameLst>
                                          <p:attrName>ppt_x</p:attrName>
                                        </p:attrNameLst>
                                      </p:cBhvr>
                                      <p:tavLst>
                                        <p:tav tm="0">
                                          <p:val>
                                            <p:strVal val="ppt_x"/>
                                          </p:val>
                                        </p:tav>
                                        <p:tav tm="100000">
                                          <p:val>
                                            <p:strVal val="ppt_x"/>
                                          </p:val>
                                        </p:tav>
                                      </p:tavLst>
                                    </p:anim>
                                    <p:anim calcmode="lin" valueType="num">
                                      <p:cBhvr>
                                        <p:cTn id="100" dur="100" decel="100000"/>
                                        <p:tgtEl>
                                          <p:spTgt spid="17"/>
                                        </p:tgtEl>
                                        <p:attrNameLst>
                                          <p:attrName>ppt_y</p:attrName>
                                        </p:attrNameLst>
                                      </p:cBhvr>
                                      <p:tavLst>
                                        <p:tav tm="0">
                                          <p:val>
                                            <p:strVal val="ppt_y"/>
                                          </p:val>
                                        </p:tav>
                                        <p:tav tm="100000">
                                          <p:val>
                                            <p:strVal val="ppt_y-.03"/>
                                          </p:val>
                                        </p:tav>
                                      </p:tavLst>
                                    </p:anim>
                                    <p:anim calcmode="lin" valueType="num">
                                      <p:cBhvr>
                                        <p:cTn id="101" dur="900" accel="100000">
                                          <p:stCondLst>
                                            <p:cond delay="100"/>
                                          </p:stCondLst>
                                        </p:cTn>
                                        <p:tgtEl>
                                          <p:spTgt spid="17"/>
                                        </p:tgtEl>
                                        <p:attrNameLst>
                                          <p:attrName>ppt_y</p:attrName>
                                        </p:attrNameLst>
                                      </p:cBhvr>
                                      <p:tavLst>
                                        <p:tav tm="0">
                                          <p:val>
                                            <p:strVal val="ppt_y"/>
                                          </p:val>
                                        </p:tav>
                                        <p:tav tm="100000">
                                          <p:val>
                                            <p:strVal val="ppt_y+1"/>
                                          </p:val>
                                        </p:tav>
                                      </p:tavLst>
                                    </p:anim>
                                    <p:set>
                                      <p:cBhvr>
                                        <p:cTn id="102" dur="1" fill="hold">
                                          <p:stCondLst>
                                            <p:cond delay="999"/>
                                          </p:stCondLst>
                                        </p:cTn>
                                        <p:tgtEl>
                                          <p:spTgt spid="17"/>
                                        </p:tgtEl>
                                        <p:attrNameLst>
                                          <p:attrName>style.visibility</p:attrName>
                                        </p:attrNameLst>
                                      </p:cBhvr>
                                      <p:to>
                                        <p:strVal val="hidden"/>
                                      </p:to>
                                    </p:set>
                                  </p:childTnLst>
                                </p:cTn>
                              </p:par>
                              <p:par>
                                <p:cTn id="103" presetID="37" presetClass="exit" presetSubtype="0" fill="hold" grpId="1" nodeType="withEffect">
                                  <p:stCondLst>
                                    <p:cond delay="0"/>
                                  </p:stCondLst>
                                  <p:childTnLst>
                                    <p:animEffect transition="out" filter="fade">
                                      <p:cBhvr>
                                        <p:cTn id="104" dur="1000"/>
                                        <p:tgtEl>
                                          <p:spTgt spid="13"/>
                                        </p:tgtEl>
                                      </p:cBhvr>
                                    </p:animEffect>
                                    <p:anim calcmode="lin" valueType="num">
                                      <p:cBhvr>
                                        <p:cTn id="105" dur="1000"/>
                                        <p:tgtEl>
                                          <p:spTgt spid="13"/>
                                        </p:tgtEl>
                                        <p:attrNameLst>
                                          <p:attrName>ppt_x</p:attrName>
                                        </p:attrNameLst>
                                      </p:cBhvr>
                                      <p:tavLst>
                                        <p:tav tm="0">
                                          <p:val>
                                            <p:strVal val="ppt_x"/>
                                          </p:val>
                                        </p:tav>
                                        <p:tav tm="100000">
                                          <p:val>
                                            <p:strVal val="ppt_x"/>
                                          </p:val>
                                        </p:tav>
                                      </p:tavLst>
                                    </p:anim>
                                    <p:anim calcmode="lin" valueType="num">
                                      <p:cBhvr>
                                        <p:cTn id="106" dur="100" decel="100000"/>
                                        <p:tgtEl>
                                          <p:spTgt spid="13"/>
                                        </p:tgtEl>
                                        <p:attrNameLst>
                                          <p:attrName>ppt_y</p:attrName>
                                        </p:attrNameLst>
                                      </p:cBhvr>
                                      <p:tavLst>
                                        <p:tav tm="0">
                                          <p:val>
                                            <p:strVal val="ppt_y"/>
                                          </p:val>
                                        </p:tav>
                                        <p:tav tm="100000">
                                          <p:val>
                                            <p:strVal val="ppt_y-.03"/>
                                          </p:val>
                                        </p:tav>
                                      </p:tavLst>
                                    </p:anim>
                                    <p:anim calcmode="lin" valueType="num">
                                      <p:cBhvr>
                                        <p:cTn id="107" dur="900" accel="100000">
                                          <p:stCondLst>
                                            <p:cond delay="100"/>
                                          </p:stCondLst>
                                        </p:cTn>
                                        <p:tgtEl>
                                          <p:spTgt spid="13"/>
                                        </p:tgtEl>
                                        <p:attrNameLst>
                                          <p:attrName>ppt_y</p:attrName>
                                        </p:attrNameLst>
                                      </p:cBhvr>
                                      <p:tavLst>
                                        <p:tav tm="0">
                                          <p:val>
                                            <p:strVal val="ppt_y"/>
                                          </p:val>
                                        </p:tav>
                                        <p:tav tm="100000">
                                          <p:val>
                                            <p:strVal val="ppt_y+1"/>
                                          </p:val>
                                        </p:tav>
                                      </p:tavLst>
                                    </p:anim>
                                    <p:set>
                                      <p:cBhvr>
                                        <p:cTn id="108" dur="1" fill="hold">
                                          <p:stCondLst>
                                            <p:cond delay="999"/>
                                          </p:stCondLst>
                                        </p:cTn>
                                        <p:tgtEl>
                                          <p:spTgt spid="13"/>
                                        </p:tgtEl>
                                        <p:attrNameLst>
                                          <p:attrName>style.visibility</p:attrName>
                                        </p:attrNameLst>
                                      </p:cBhvr>
                                      <p:to>
                                        <p:strVal val="hidden"/>
                                      </p:to>
                                    </p:set>
                                  </p:childTnLst>
                                </p:cTn>
                              </p:par>
                              <p:par>
                                <p:cTn id="109" presetID="37" presetClass="exit" presetSubtype="0" fill="hold" grpId="1" nodeType="withEffect">
                                  <p:stCondLst>
                                    <p:cond delay="0"/>
                                  </p:stCondLst>
                                  <p:childTnLst>
                                    <p:animEffect transition="out" filter="fade">
                                      <p:cBhvr>
                                        <p:cTn id="110" dur="1000"/>
                                        <p:tgtEl>
                                          <p:spTgt spid="16"/>
                                        </p:tgtEl>
                                      </p:cBhvr>
                                    </p:animEffect>
                                    <p:anim calcmode="lin" valueType="num">
                                      <p:cBhvr>
                                        <p:cTn id="111" dur="1000"/>
                                        <p:tgtEl>
                                          <p:spTgt spid="16"/>
                                        </p:tgtEl>
                                        <p:attrNameLst>
                                          <p:attrName>ppt_x</p:attrName>
                                        </p:attrNameLst>
                                      </p:cBhvr>
                                      <p:tavLst>
                                        <p:tav tm="0">
                                          <p:val>
                                            <p:strVal val="ppt_x"/>
                                          </p:val>
                                        </p:tav>
                                        <p:tav tm="100000">
                                          <p:val>
                                            <p:strVal val="ppt_x"/>
                                          </p:val>
                                        </p:tav>
                                      </p:tavLst>
                                    </p:anim>
                                    <p:anim calcmode="lin" valueType="num">
                                      <p:cBhvr>
                                        <p:cTn id="112" dur="100" decel="100000"/>
                                        <p:tgtEl>
                                          <p:spTgt spid="16"/>
                                        </p:tgtEl>
                                        <p:attrNameLst>
                                          <p:attrName>ppt_y</p:attrName>
                                        </p:attrNameLst>
                                      </p:cBhvr>
                                      <p:tavLst>
                                        <p:tav tm="0">
                                          <p:val>
                                            <p:strVal val="ppt_y"/>
                                          </p:val>
                                        </p:tav>
                                        <p:tav tm="100000">
                                          <p:val>
                                            <p:strVal val="ppt_y-.03"/>
                                          </p:val>
                                        </p:tav>
                                      </p:tavLst>
                                    </p:anim>
                                    <p:anim calcmode="lin" valueType="num">
                                      <p:cBhvr>
                                        <p:cTn id="113" dur="900" accel="100000">
                                          <p:stCondLst>
                                            <p:cond delay="100"/>
                                          </p:stCondLst>
                                        </p:cTn>
                                        <p:tgtEl>
                                          <p:spTgt spid="16"/>
                                        </p:tgtEl>
                                        <p:attrNameLst>
                                          <p:attrName>ppt_y</p:attrName>
                                        </p:attrNameLst>
                                      </p:cBhvr>
                                      <p:tavLst>
                                        <p:tav tm="0">
                                          <p:val>
                                            <p:strVal val="ppt_y"/>
                                          </p:val>
                                        </p:tav>
                                        <p:tav tm="100000">
                                          <p:val>
                                            <p:strVal val="ppt_y+1"/>
                                          </p:val>
                                        </p:tav>
                                      </p:tavLst>
                                    </p:anim>
                                    <p:set>
                                      <p:cBhvr>
                                        <p:cTn id="114" dur="1" fill="hold">
                                          <p:stCondLst>
                                            <p:cond delay="999"/>
                                          </p:stCondLst>
                                        </p:cTn>
                                        <p:tgtEl>
                                          <p:spTgt spid="16"/>
                                        </p:tgtEl>
                                        <p:attrNameLst>
                                          <p:attrName>style.visibility</p:attrName>
                                        </p:attrNameLst>
                                      </p:cBhvr>
                                      <p:to>
                                        <p:strVal val="hidden"/>
                                      </p:to>
                                    </p:set>
                                  </p:childTnLst>
                                </p:cTn>
                              </p:par>
                              <p:par>
                                <p:cTn id="115" presetID="37" presetClass="exit" presetSubtype="0" fill="hold" grpId="1" nodeType="withEffect">
                                  <p:stCondLst>
                                    <p:cond delay="0"/>
                                  </p:stCondLst>
                                  <p:childTnLst>
                                    <p:animEffect transition="out" filter="fade">
                                      <p:cBhvr>
                                        <p:cTn id="116" dur="1000"/>
                                        <p:tgtEl>
                                          <p:spTgt spid="14"/>
                                        </p:tgtEl>
                                      </p:cBhvr>
                                    </p:animEffect>
                                    <p:anim calcmode="lin" valueType="num">
                                      <p:cBhvr>
                                        <p:cTn id="117" dur="1000"/>
                                        <p:tgtEl>
                                          <p:spTgt spid="14"/>
                                        </p:tgtEl>
                                        <p:attrNameLst>
                                          <p:attrName>ppt_x</p:attrName>
                                        </p:attrNameLst>
                                      </p:cBhvr>
                                      <p:tavLst>
                                        <p:tav tm="0">
                                          <p:val>
                                            <p:strVal val="ppt_x"/>
                                          </p:val>
                                        </p:tav>
                                        <p:tav tm="100000">
                                          <p:val>
                                            <p:strVal val="ppt_x"/>
                                          </p:val>
                                        </p:tav>
                                      </p:tavLst>
                                    </p:anim>
                                    <p:anim calcmode="lin" valueType="num">
                                      <p:cBhvr>
                                        <p:cTn id="118" dur="100" decel="100000"/>
                                        <p:tgtEl>
                                          <p:spTgt spid="14"/>
                                        </p:tgtEl>
                                        <p:attrNameLst>
                                          <p:attrName>ppt_y</p:attrName>
                                        </p:attrNameLst>
                                      </p:cBhvr>
                                      <p:tavLst>
                                        <p:tav tm="0">
                                          <p:val>
                                            <p:strVal val="ppt_y"/>
                                          </p:val>
                                        </p:tav>
                                        <p:tav tm="100000">
                                          <p:val>
                                            <p:strVal val="ppt_y-.03"/>
                                          </p:val>
                                        </p:tav>
                                      </p:tavLst>
                                    </p:anim>
                                    <p:anim calcmode="lin" valueType="num">
                                      <p:cBhvr>
                                        <p:cTn id="119" dur="900" accel="100000">
                                          <p:stCondLst>
                                            <p:cond delay="100"/>
                                          </p:stCondLst>
                                        </p:cTn>
                                        <p:tgtEl>
                                          <p:spTgt spid="14"/>
                                        </p:tgtEl>
                                        <p:attrNameLst>
                                          <p:attrName>ppt_y</p:attrName>
                                        </p:attrNameLst>
                                      </p:cBhvr>
                                      <p:tavLst>
                                        <p:tav tm="0">
                                          <p:val>
                                            <p:strVal val="ppt_y"/>
                                          </p:val>
                                        </p:tav>
                                        <p:tav tm="100000">
                                          <p:val>
                                            <p:strVal val="ppt_y+1"/>
                                          </p:val>
                                        </p:tav>
                                      </p:tavLst>
                                    </p:anim>
                                    <p:set>
                                      <p:cBhvr>
                                        <p:cTn id="120" dur="1" fill="hold">
                                          <p:stCondLst>
                                            <p:cond delay="999"/>
                                          </p:stCondLst>
                                        </p:cTn>
                                        <p:tgtEl>
                                          <p:spTgt spid="14"/>
                                        </p:tgtEl>
                                        <p:attrNameLst>
                                          <p:attrName>style.visibility</p:attrName>
                                        </p:attrNameLst>
                                      </p:cBhvr>
                                      <p:to>
                                        <p:strVal val="hidden"/>
                                      </p:to>
                                    </p:set>
                                  </p:childTnLst>
                                </p:cTn>
                              </p:par>
                              <p:par>
                                <p:cTn id="121" presetID="37" presetClass="exit" presetSubtype="0" fill="hold" grpId="1" nodeType="withEffect">
                                  <p:stCondLst>
                                    <p:cond delay="0"/>
                                  </p:stCondLst>
                                  <p:childTnLst>
                                    <p:animEffect transition="out" filter="fade">
                                      <p:cBhvr>
                                        <p:cTn id="122" dur="1000"/>
                                        <p:tgtEl>
                                          <p:spTgt spid="18"/>
                                        </p:tgtEl>
                                      </p:cBhvr>
                                    </p:animEffect>
                                    <p:anim calcmode="lin" valueType="num">
                                      <p:cBhvr>
                                        <p:cTn id="123" dur="1000"/>
                                        <p:tgtEl>
                                          <p:spTgt spid="18"/>
                                        </p:tgtEl>
                                        <p:attrNameLst>
                                          <p:attrName>ppt_x</p:attrName>
                                        </p:attrNameLst>
                                      </p:cBhvr>
                                      <p:tavLst>
                                        <p:tav tm="0">
                                          <p:val>
                                            <p:strVal val="ppt_x"/>
                                          </p:val>
                                        </p:tav>
                                        <p:tav tm="100000">
                                          <p:val>
                                            <p:strVal val="ppt_x"/>
                                          </p:val>
                                        </p:tav>
                                      </p:tavLst>
                                    </p:anim>
                                    <p:anim calcmode="lin" valueType="num">
                                      <p:cBhvr>
                                        <p:cTn id="124" dur="100" decel="100000"/>
                                        <p:tgtEl>
                                          <p:spTgt spid="18"/>
                                        </p:tgtEl>
                                        <p:attrNameLst>
                                          <p:attrName>ppt_y</p:attrName>
                                        </p:attrNameLst>
                                      </p:cBhvr>
                                      <p:tavLst>
                                        <p:tav tm="0">
                                          <p:val>
                                            <p:strVal val="ppt_y"/>
                                          </p:val>
                                        </p:tav>
                                        <p:tav tm="100000">
                                          <p:val>
                                            <p:strVal val="ppt_y-.03"/>
                                          </p:val>
                                        </p:tav>
                                      </p:tavLst>
                                    </p:anim>
                                    <p:anim calcmode="lin" valueType="num">
                                      <p:cBhvr>
                                        <p:cTn id="125" dur="900" accel="100000">
                                          <p:stCondLst>
                                            <p:cond delay="100"/>
                                          </p:stCondLst>
                                        </p:cTn>
                                        <p:tgtEl>
                                          <p:spTgt spid="18"/>
                                        </p:tgtEl>
                                        <p:attrNameLst>
                                          <p:attrName>ppt_y</p:attrName>
                                        </p:attrNameLst>
                                      </p:cBhvr>
                                      <p:tavLst>
                                        <p:tav tm="0">
                                          <p:val>
                                            <p:strVal val="ppt_y"/>
                                          </p:val>
                                        </p:tav>
                                        <p:tav tm="100000">
                                          <p:val>
                                            <p:strVal val="ppt_y+1"/>
                                          </p:val>
                                        </p:tav>
                                      </p:tavLst>
                                    </p:anim>
                                    <p:set>
                                      <p:cBhvr>
                                        <p:cTn id="126" dur="1" fill="hold">
                                          <p:stCondLst>
                                            <p:cond delay="999"/>
                                          </p:stCondLst>
                                        </p:cTn>
                                        <p:tgtEl>
                                          <p:spTgt spid="18"/>
                                        </p:tgtEl>
                                        <p:attrNameLst>
                                          <p:attrName>style.visibility</p:attrName>
                                        </p:attrNameLst>
                                      </p:cBhvr>
                                      <p:to>
                                        <p:strVal val="hidden"/>
                                      </p:to>
                                    </p:set>
                                  </p:childTnLst>
                                </p:cTn>
                              </p:par>
                            </p:childTnLst>
                          </p:cTn>
                        </p:par>
                        <p:par>
                          <p:cTn id="127" fill="hold">
                            <p:stCondLst>
                              <p:cond delay="1000"/>
                            </p:stCondLst>
                            <p:childTnLst>
                              <p:par>
                                <p:cTn id="128" presetID="21" presetClass="entr" presetSubtype="1" fill="hold" grpId="0" nodeType="afterEffect">
                                  <p:stCondLst>
                                    <p:cond delay="0"/>
                                  </p:stCondLst>
                                  <p:childTnLst>
                                    <p:set>
                                      <p:cBhvr>
                                        <p:cTn id="129" dur="1" fill="hold">
                                          <p:stCondLst>
                                            <p:cond delay="0"/>
                                          </p:stCondLst>
                                        </p:cTn>
                                        <p:tgtEl>
                                          <p:spTgt spid="19"/>
                                        </p:tgtEl>
                                        <p:attrNameLst>
                                          <p:attrName>style.visibility</p:attrName>
                                        </p:attrNameLst>
                                      </p:cBhvr>
                                      <p:to>
                                        <p:strVal val="visible"/>
                                      </p:to>
                                    </p:set>
                                    <p:animEffect transition="in" filter="wheel(1)">
                                      <p:cBhvr>
                                        <p:cTn id="130" dur="2000"/>
                                        <p:tgtEl>
                                          <p:spTgt spid="19"/>
                                        </p:tgtEl>
                                      </p:cBhvr>
                                    </p:animEffect>
                                  </p:childTnLst>
                                </p:cTn>
                              </p:par>
                            </p:childTnLst>
                          </p:cTn>
                        </p:par>
                        <p:par>
                          <p:cTn id="131" fill="hold">
                            <p:stCondLst>
                              <p:cond delay="3000"/>
                            </p:stCondLst>
                            <p:childTnLst>
                              <p:par>
                                <p:cTn id="132" presetID="21" presetClass="entr" presetSubtype="1" fill="hold" grpId="0" nodeType="afterEffect">
                                  <p:stCondLst>
                                    <p:cond delay="0"/>
                                  </p:stCondLst>
                                  <p:childTnLst>
                                    <p:set>
                                      <p:cBhvr>
                                        <p:cTn id="133" dur="1" fill="hold">
                                          <p:stCondLst>
                                            <p:cond delay="0"/>
                                          </p:stCondLst>
                                        </p:cTn>
                                        <p:tgtEl>
                                          <p:spTgt spid="20"/>
                                        </p:tgtEl>
                                        <p:attrNameLst>
                                          <p:attrName>style.visibility</p:attrName>
                                        </p:attrNameLst>
                                      </p:cBhvr>
                                      <p:to>
                                        <p:strVal val="visible"/>
                                      </p:to>
                                    </p:set>
                                    <p:animEffect transition="in" filter="wheel(1)">
                                      <p:cBhvr>
                                        <p:cTn id="13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animBg="1"/>
      <p:bldP spid="6" grpId="1" animBg="1"/>
      <p:bldP spid="5" grpId="0" animBg="1"/>
      <p:bldP spid="5" grpId="1" animBg="1"/>
      <p:bldP spid="11" grpId="0"/>
      <p:bldP spid="11" grpId="1"/>
      <p:bldP spid="13" grpId="0"/>
      <p:bldP spid="13" grpId="1"/>
      <p:bldP spid="14" grpId="0"/>
      <p:bldP spid="14" grpId="1"/>
      <p:bldP spid="16" grpId="0" animBg="1"/>
      <p:bldP spid="16" grpId="1" animBg="1"/>
      <p:bldP spid="17" grpId="0" animBg="1"/>
      <p:bldP spid="17" grpId="1" animBg="1"/>
      <p:bldP spid="18" grpId="0" animBg="1"/>
      <p:bldP spid="18" grpId="1"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90">
          <a:fgClr>
            <a:srgbClr val="FFD1A3"/>
          </a:fgClr>
          <a:bgClr>
            <a:schemeClr val="bg1"/>
          </a:bgClr>
        </a:patt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D78CB88-7344-95D6-E489-B0674C969864}"/>
              </a:ext>
            </a:extLst>
          </p:cNvPr>
          <p:cNvGrpSpPr/>
          <p:nvPr/>
        </p:nvGrpSpPr>
        <p:grpSpPr>
          <a:xfrm>
            <a:off x="381904" y="2304114"/>
            <a:ext cx="8380192" cy="3109976"/>
            <a:chOff x="381904" y="2304114"/>
            <a:chExt cx="8380192" cy="3109976"/>
          </a:xfrm>
        </p:grpSpPr>
        <p:grpSp>
          <p:nvGrpSpPr>
            <p:cNvPr id="3" name="Group 2">
              <a:extLst>
                <a:ext uri="{FF2B5EF4-FFF2-40B4-BE49-F238E27FC236}">
                  <a16:creationId xmlns:a16="http://schemas.microsoft.com/office/drawing/2014/main" id="{F0A59201-1CD1-EFB1-380C-A366B9CAC321}"/>
                </a:ext>
              </a:extLst>
            </p:cNvPr>
            <p:cNvGrpSpPr/>
            <p:nvPr/>
          </p:nvGrpSpPr>
          <p:grpSpPr>
            <a:xfrm>
              <a:off x="747732" y="2674384"/>
              <a:ext cx="8014364" cy="2312041"/>
              <a:chOff x="1043608" y="2276872"/>
              <a:chExt cx="5616624" cy="1584176"/>
            </a:xfrm>
          </p:grpSpPr>
          <p:sp>
            <p:nvSpPr>
              <p:cNvPr id="5" name="Rectangle: Rounded Corners 4">
                <a:extLst>
                  <a:ext uri="{FF2B5EF4-FFF2-40B4-BE49-F238E27FC236}">
                    <a16:creationId xmlns:a16="http://schemas.microsoft.com/office/drawing/2014/main" id="{5C1A8D0E-19EB-B04B-546D-917E0DBADF6E}"/>
                  </a:ext>
                </a:extLst>
              </p:cNvPr>
              <p:cNvSpPr/>
              <p:nvPr/>
            </p:nvSpPr>
            <p:spPr>
              <a:xfrm>
                <a:off x="1979712" y="2600908"/>
                <a:ext cx="4680520" cy="936104"/>
              </a:xfrm>
              <a:prstGeom prst="roundRect">
                <a:avLst/>
              </a:prstGeom>
              <a:solidFill>
                <a:srgbClr val="FFD1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ahoma" pitchFamily="34" charset="0"/>
                  </a:rPr>
                  <a:t>Hoạt động 2: Hình </a:t>
                </a:r>
                <a:r>
                  <a:rPr lang="en-US" sz="2000" b="1" dirty="0" err="1">
                    <a:solidFill>
                      <a:schemeClr val="tx1"/>
                    </a:solidFill>
                    <a:latin typeface="Tahoma" pitchFamily="34" charset="0"/>
                  </a:rPr>
                  <a:t>thành</a:t>
                </a:r>
                <a:r>
                  <a:rPr lang="en-US" sz="2000" b="1" dirty="0">
                    <a:solidFill>
                      <a:schemeClr val="tx1"/>
                    </a:solidFill>
                    <a:latin typeface="Tahoma" pitchFamily="34" charset="0"/>
                  </a:rPr>
                  <a:t> </a:t>
                </a:r>
                <a:r>
                  <a:rPr lang="en-US" sz="2000" b="1" dirty="0" err="1">
                    <a:solidFill>
                      <a:schemeClr val="tx1"/>
                    </a:solidFill>
                    <a:latin typeface="Tahoma" pitchFamily="34" charset="0"/>
                  </a:rPr>
                  <a:t>kiến</a:t>
                </a:r>
                <a:r>
                  <a:rPr lang="en-US" sz="2000" b="1" dirty="0">
                    <a:solidFill>
                      <a:schemeClr val="tx1"/>
                    </a:solidFill>
                    <a:latin typeface="Tahoma" pitchFamily="34" charset="0"/>
                  </a:rPr>
                  <a:t> thức</a:t>
                </a:r>
                <a:endParaRPr lang="vi-VN" sz="2000" dirty="0">
                  <a:solidFill>
                    <a:schemeClr val="tx1"/>
                  </a:solidFill>
                </a:endParaRPr>
              </a:p>
            </p:txBody>
          </p:sp>
          <p:sp>
            <p:nvSpPr>
              <p:cNvPr id="6" name="Oval 5">
                <a:extLst>
                  <a:ext uri="{FF2B5EF4-FFF2-40B4-BE49-F238E27FC236}">
                    <a16:creationId xmlns:a16="http://schemas.microsoft.com/office/drawing/2014/main" id="{A4DF997D-76F0-69D6-E60B-4E32C3AF8674}"/>
                  </a:ext>
                </a:extLst>
              </p:cNvPr>
              <p:cNvSpPr/>
              <p:nvPr/>
            </p:nvSpPr>
            <p:spPr>
              <a:xfrm>
                <a:off x="1043608" y="2276872"/>
                <a:ext cx="1584176" cy="1584176"/>
              </a:xfrm>
              <a:prstGeom prst="ellipse">
                <a:avLst/>
              </a:prstGeom>
              <a:solidFill>
                <a:srgbClr val="FFD1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026" name="Picture 2" descr="Case Study Icon Vector Art, Icons, and Graphics for Free ...">
              <a:extLst>
                <a:ext uri="{FF2B5EF4-FFF2-40B4-BE49-F238E27FC236}">
                  <a16:creationId xmlns:a16="http://schemas.microsoft.com/office/drawing/2014/main" id="{CC931304-3300-5620-371D-1AC51186BF5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1904" y="2304114"/>
              <a:ext cx="3109976" cy="31099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048FCF56-6C29-EEDE-7DBE-4E30B0BE2A51}"/>
              </a:ext>
            </a:extLst>
          </p:cNvPr>
          <p:cNvGrpSpPr/>
          <p:nvPr/>
        </p:nvGrpSpPr>
        <p:grpSpPr>
          <a:xfrm>
            <a:off x="1422179" y="1362417"/>
            <a:ext cx="3998575" cy="1056284"/>
            <a:chOff x="632483" y="815849"/>
            <a:chExt cx="5091645" cy="1382124"/>
          </a:xfrm>
        </p:grpSpPr>
        <p:sp>
          <p:nvSpPr>
            <p:cNvPr id="10" name="Rectangle: Folded Corner 9">
              <a:extLst>
                <a:ext uri="{FF2B5EF4-FFF2-40B4-BE49-F238E27FC236}">
                  <a16:creationId xmlns:a16="http://schemas.microsoft.com/office/drawing/2014/main" id="{046FCF95-112C-8C03-7651-C06E14933801}"/>
                </a:ext>
              </a:extLst>
            </p:cNvPr>
            <p:cNvSpPr/>
            <p:nvPr/>
          </p:nvSpPr>
          <p:spPr>
            <a:xfrm>
              <a:off x="1763688" y="1127140"/>
              <a:ext cx="3960440" cy="720080"/>
            </a:xfrm>
            <a:prstGeom prst="foldedCorner">
              <a:avLst/>
            </a:prstGeom>
            <a:solidFill>
              <a:srgbClr val="FFD1A3"/>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400" b="1" dirty="0">
                  <a:solidFill>
                    <a:schemeClr val="tx1"/>
                  </a:solidFill>
                  <a:effectLst/>
                  <a:ea typeface="Times New Roman" panose="02020603050405020304" pitchFamily="18" charset="0"/>
                  <a:cs typeface="Times New Roman" panose="02020603050405020304" pitchFamily="18" charset="0"/>
                </a:rPr>
                <a:t>Khám phá </a:t>
              </a:r>
              <a:r>
                <a:rPr lang="en-US" sz="2400" b="1" dirty="0" err="1">
                  <a:solidFill>
                    <a:schemeClr val="tx1"/>
                  </a:solidFill>
                  <a:effectLst/>
                  <a:ea typeface="Times New Roman" panose="02020603050405020304" pitchFamily="18" charset="0"/>
                  <a:cs typeface="Times New Roman" panose="02020603050405020304" pitchFamily="18" charset="0"/>
                </a:rPr>
                <a:t>văn</a:t>
              </a:r>
              <a:r>
                <a:rPr lang="en-US" sz="2400" b="1" dirty="0">
                  <a:solidFill>
                    <a:schemeClr val="tx1"/>
                  </a:solidFill>
                  <a:effectLst/>
                  <a:ea typeface="Times New Roman" panose="02020603050405020304" pitchFamily="18" charset="0"/>
                  <a:cs typeface="Times New Roman" panose="02020603050405020304" pitchFamily="18" charset="0"/>
                </a:rPr>
                <a:t> </a:t>
              </a:r>
              <a:r>
                <a:rPr lang="en-US" sz="2400" b="1" dirty="0" err="1">
                  <a:solidFill>
                    <a:schemeClr val="tx1"/>
                  </a:solidFill>
                  <a:effectLst/>
                  <a:ea typeface="Times New Roman" panose="02020603050405020304" pitchFamily="18" charset="0"/>
                  <a:cs typeface="Times New Roman" panose="02020603050405020304" pitchFamily="18" charset="0"/>
                </a:rPr>
                <a:t>bản</a:t>
              </a:r>
              <a:endParaRPr lang="vi-VN" sz="2400" dirty="0">
                <a:solidFill>
                  <a:schemeClr val="tx1"/>
                </a:solidFill>
                <a:effectLst/>
                <a:ea typeface="Arial" panose="020B060402020202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9D8D0C3B-16CD-69F1-A606-E62EA501C276}"/>
                </a:ext>
              </a:extLst>
            </p:cNvPr>
            <p:cNvSpPr/>
            <p:nvPr/>
          </p:nvSpPr>
          <p:spPr>
            <a:xfrm>
              <a:off x="731092" y="894843"/>
              <a:ext cx="1224136" cy="1224136"/>
            </a:xfrm>
            <a:prstGeom prst="flowChartConnector">
              <a:avLst/>
            </a:prstGeom>
            <a:solidFill>
              <a:srgbClr val="FFD1A3"/>
            </a:solidFill>
            <a:ln>
              <a:solidFill>
                <a:srgbClr val="FFFE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8" name="Picture 4" descr="Biểu Tượng Kính Lúp Phẳng Hình minh họa Sẵn có - Tải xuống Hình ảnh Ngay  bây giờ - Kính lúp - Dụng cụ quang học, Biểu tượng - Ký hiệu chữ">
              <a:extLst>
                <a:ext uri="{FF2B5EF4-FFF2-40B4-BE49-F238E27FC236}">
                  <a16:creationId xmlns:a16="http://schemas.microsoft.com/office/drawing/2014/main" id="{67F73665-298B-C660-CC4F-EADF230A220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05" b="90821" l="8696" r="91546">
                          <a14:foregroundMark x1="8696" y1="45652" x2="8696" y2="45652"/>
                          <a14:foregroundMark x1="48309" y1="7246" x2="48309" y2="7246"/>
                          <a14:foregroundMark x1="91787" y1="54831" x2="91787" y2="54831"/>
                          <a14:foregroundMark x1="42995" y1="90821" x2="42995" y2="90821"/>
                        </a14:backgroundRemoval>
                      </a14:imgEffect>
                    </a14:imgLayer>
                  </a14:imgProps>
                </a:ext>
                <a:ext uri="{28A0092B-C50C-407E-A947-70E740481C1C}">
                  <a14:useLocalDpi xmlns:a14="http://schemas.microsoft.com/office/drawing/2010/main" val="0"/>
                </a:ext>
              </a:extLst>
            </a:blip>
            <a:srcRect/>
            <a:stretch>
              <a:fillRect/>
            </a:stretch>
          </p:blipFill>
          <p:spPr bwMode="auto">
            <a:xfrm>
              <a:off x="632483" y="815849"/>
              <a:ext cx="1421354" cy="138212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C76D40A8-0F4F-FF57-9CF9-5426BE4792BC}"/>
              </a:ext>
            </a:extLst>
          </p:cNvPr>
          <p:cNvSpPr txBox="1"/>
          <p:nvPr/>
        </p:nvSpPr>
        <p:spPr>
          <a:xfrm>
            <a:off x="412511" y="2416153"/>
            <a:ext cx="4581624" cy="480901"/>
          </a:xfrm>
          <a:prstGeom prst="rect">
            <a:avLst/>
          </a:prstGeom>
          <a:noFill/>
        </p:spPr>
        <p:txBody>
          <a:bodyPr wrap="square">
            <a:spAutoFit/>
          </a:bodyPr>
          <a:lstStyle/>
          <a:p>
            <a:pPr>
              <a:lnSpc>
                <a:spcPct val="115000"/>
              </a:lnSpc>
              <a:spcAft>
                <a:spcPts val="1000"/>
              </a:spcAft>
            </a:pPr>
            <a:r>
              <a:rPr lang="en-US" sz="2400" b="1" dirty="0">
                <a:solidFill>
                  <a:srgbClr val="000000"/>
                </a:solidFill>
                <a:latin typeface="+mn-lt"/>
                <a:ea typeface="Times New Roman" panose="02020603050405020304" pitchFamily="18" charset="0"/>
                <a:cs typeface="Times New Roman" panose="02020603050405020304" pitchFamily="18" charset="0"/>
              </a:rPr>
              <a:t>I</a:t>
            </a:r>
            <a:r>
              <a:rPr lang="en-US" sz="2400" b="1" dirty="0">
                <a:solidFill>
                  <a:srgbClr val="000000"/>
                </a:solidFill>
                <a:effectLst/>
                <a:latin typeface="+mn-lt"/>
                <a:ea typeface="Times New Roman" panose="02020603050405020304" pitchFamily="18" charset="0"/>
                <a:cs typeface="Times New Roman" panose="02020603050405020304" pitchFamily="18" charset="0"/>
              </a:rPr>
              <a:t>. </a:t>
            </a:r>
            <a:r>
              <a:rPr lang="en-US" sz="2400" b="1" dirty="0" err="1">
                <a:solidFill>
                  <a:srgbClr val="000000"/>
                </a:solidFill>
                <a:effectLst/>
                <a:latin typeface="+mn-lt"/>
                <a:ea typeface="Times New Roman" panose="02020603050405020304" pitchFamily="18" charset="0"/>
                <a:cs typeface="Times New Roman" panose="02020603050405020304" pitchFamily="18" charset="0"/>
              </a:rPr>
              <a:t>Vài</a:t>
            </a:r>
            <a:r>
              <a:rPr lang="en-US" sz="2400" b="1" dirty="0">
                <a:solidFill>
                  <a:srgbClr val="000000"/>
                </a:solidFill>
                <a:effectLst/>
                <a:latin typeface="+mn-lt"/>
                <a:ea typeface="Times New Roman" panose="02020603050405020304" pitchFamily="18" charset="0"/>
                <a:cs typeface="Times New Roman" panose="02020603050405020304" pitchFamily="18" charset="0"/>
              </a:rPr>
              <a:t> nét về </a:t>
            </a:r>
            <a:r>
              <a:rPr lang="en-US" sz="2400" b="1" dirty="0" err="1">
                <a:solidFill>
                  <a:srgbClr val="000000"/>
                </a:solidFill>
                <a:effectLst/>
                <a:latin typeface="+mn-lt"/>
                <a:ea typeface="Times New Roman" panose="02020603050405020304" pitchFamily="18" charset="0"/>
                <a:cs typeface="Times New Roman" panose="02020603050405020304" pitchFamily="18" charset="0"/>
              </a:rPr>
              <a:t>tác</a:t>
            </a:r>
            <a:r>
              <a:rPr lang="en-US" sz="2400" b="1" dirty="0">
                <a:solidFill>
                  <a:srgbClr val="000000"/>
                </a:solidFill>
                <a:effectLst/>
                <a:latin typeface="+mn-lt"/>
                <a:ea typeface="Times New Roman" panose="02020603050405020304" pitchFamily="18" charset="0"/>
                <a:cs typeface="Times New Roman" panose="02020603050405020304" pitchFamily="18" charset="0"/>
              </a:rPr>
              <a:t> giả, </a:t>
            </a:r>
            <a:r>
              <a:rPr lang="en-US" sz="2400" b="1" dirty="0" err="1">
                <a:solidFill>
                  <a:srgbClr val="000000"/>
                </a:solidFill>
                <a:effectLst/>
                <a:latin typeface="+mn-lt"/>
                <a:ea typeface="Times New Roman" panose="02020603050405020304" pitchFamily="18" charset="0"/>
                <a:cs typeface="Times New Roman" panose="02020603050405020304" pitchFamily="18" charset="0"/>
              </a:rPr>
              <a:t>tác</a:t>
            </a:r>
            <a:r>
              <a:rPr lang="en-US" sz="2400" b="1" dirty="0">
                <a:solidFill>
                  <a:srgbClr val="000000"/>
                </a:solidFill>
                <a:effectLst/>
                <a:latin typeface="+mn-lt"/>
                <a:ea typeface="Times New Roman" panose="02020603050405020304" pitchFamily="18" charset="0"/>
                <a:cs typeface="Times New Roman" panose="02020603050405020304" pitchFamily="18" charset="0"/>
              </a:rPr>
              <a:t> phẩm </a:t>
            </a:r>
            <a:endParaRPr lang="vi-VN" sz="2400" dirty="0">
              <a:effectLst/>
              <a:latin typeface="+mn-lt"/>
              <a:ea typeface="Arial" panose="020B0604020202020204" pitchFamily="34" charset="0"/>
              <a:cs typeface="Times New Roman" panose="02020603050405020304" pitchFamily="18" charset="0"/>
            </a:endParaRPr>
          </a:p>
        </p:txBody>
      </p:sp>
      <p:graphicFrame>
        <p:nvGraphicFramePr>
          <p:cNvPr id="15" name="Table 15">
            <a:extLst>
              <a:ext uri="{FF2B5EF4-FFF2-40B4-BE49-F238E27FC236}">
                <a16:creationId xmlns:a16="http://schemas.microsoft.com/office/drawing/2014/main" id="{8EBDCBF6-DECB-D696-C9D1-E5C751B2A4DD}"/>
              </a:ext>
            </a:extLst>
          </p:cNvPr>
          <p:cNvGraphicFramePr>
            <a:graphicFrameLocks noGrp="1"/>
          </p:cNvGraphicFramePr>
          <p:nvPr>
            <p:extLst>
              <p:ext uri="{D42A27DB-BD31-4B8C-83A1-F6EECF244321}">
                <p14:modId xmlns:p14="http://schemas.microsoft.com/office/powerpoint/2010/main" val="1052992067"/>
              </p:ext>
            </p:extLst>
          </p:nvPr>
        </p:nvGraphicFramePr>
        <p:xfrm>
          <a:off x="287524" y="3354992"/>
          <a:ext cx="8568952" cy="2965746"/>
        </p:xfrm>
        <a:graphic>
          <a:graphicData uri="http://schemas.openxmlformats.org/drawingml/2006/table">
            <a:tbl>
              <a:tblPr firstRow="1" bandRow="1">
                <a:tableStyleId>{5C22544A-7EE6-4342-B048-85BDC9FD1C3A}</a:tableStyleId>
              </a:tblPr>
              <a:tblGrid>
                <a:gridCol w="4284476">
                  <a:extLst>
                    <a:ext uri="{9D8B030D-6E8A-4147-A177-3AD203B41FA5}">
                      <a16:colId xmlns:a16="http://schemas.microsoft.com/office/drawing/2014/main" val="4197500023"/>
                    </a:ext>
                  </a:extLst>
                </a:gridCol>
                <a:gridCol w="4284476">
                  <a:extLst>
                    <a:ext uri="{9D8B030D-6E8A-4147-A177-3AD203B41FA5}">
                      <a16:colId xmlns:a16="http://schemas.microsoft.com/office/drawing/2014/main" val="848082078"/>
                    </a:ext>
                  </a:extLst>
                </a:gridCol>
              </a:tblGrid>
              <a:tr h="613058">
                <a:tc gridSpan="2">
                  <a:txBody>
                    <a:bodyPr/>
                    <a:lstStyle/>
                    <a:p>
                      <a:pPr algn="ctr"/>
                      <a:r>
                        <a:rPr lang="en-US" sz="2000" dirty="0"/>
                        <a:t>Hoạt động nhóm</a:t>
                      </a:r>
                      <a:endParaRPr lang="vi-VN" sz="2000" dirty="0"/>
                    </a:p>
                  </a:txBody>
                  <a:tcPr/>
                </a:tc>
                <a:tc hMerge="1">
                  <a:txBody>
                    <a:bodyPr/>
                    <a:lstStyle/>
                    <a:p>
                      <a:endParaRPr lang="vi-VN" dirty="0"/>
                    </a:p>
                  </a:txBody>
                  <a:tcPr/>
                </a:tc>
                <a:extLst>
                  <a:ext uri="{0D108BD9-81ED-4DB2-BD59-A6C34878D82A}">
                    <a16:rowId xmlns:a16="http://schemas.microsoft.com/office/drawing/2014/main" val="3885321964"/>
                  </a:ext>
                </a:extLst>
              </a:tr>
              <a:tr h="432448">
                <a:tc>
                  <a:txBody>
                    <a:bodyPr/>
                    <a:lstStyle/>
                    <a:p>
                      <a:pPr algn="ctr"/>
                      <a:r>
                        <a:rPr lang="en-US" sz="2000" dirty="0"/>
                        <a:t>Nhóm 1-2</a:t>
                      </a:r>
                      <a:endParaRPr lang="vi-VN" sz="2000" dirty="0"/>
                    </a:p>
                  </a:txBody>
                  <a:tcPr/>
                </a:tc>
                <a:tc>
                  <a:txBody>
                    <a:bodyPr/>
                    <a:lstStyle/>
                    <a:p>
                      <a:pPr algn="ctr"/>
                      <a:r>
                        <a:rPr lang="en-US" sz="2000" dirty="0"/>
                        <a:t>Nhóm 3-4</a:t>
                      </a:r>
                      <a:endParaRPr lang="vi-VN" sz="2000" dirty="0"/>
                    </a:p>
                  </a:txBody>
                  <a:tcPr/>
                </a:tc>
                <a:extLst>
                  <a:ext uri="{0D108BD9-81ED-4DB2-BD59-A6C34878D82A}">
                    <a16:rowId xmlns:a16="http://schemas.microsoft.com/office/drawing/2014/main" val="599128483"/>
                  </a:ext>
                </a:extLst>
              </a:tr>
              <a:tr h="1820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b="1" kern="1200" dirty="0">
                          <a:solidFill>
                            <a:schemeClr val="tx1"/>
                          </a:solidFill>
                          <a:effectLst/>
                          <a:latin typeface="+mn-lt"/>
                          <a:ea typeface="+mn-ea"/>
                          <a:cs typeface="+mn-cs"/>
                        </a:rPr>
                        <a:t>Tìm hiểu n</a:t>
                      </a:r>
                      <a:r>
                        <a:rPr lang="pt-BR" sz="2000" b="1" kern="1200" dirty="0">
                          <a:solidFill>
                            <a:schemeClr val="tx1"/>
                          </a:solidFill>
                          <a:effectLst/>
                          <a:latin typeface="+mn-lt"/>
                          <a:ea typeface="+mn-ea"/>
                          <a:cs typeface="+mn-cs"/>
                        </a:rPr>
                        <a:t>hững nét chính về cuộc đời và sự nghiệp của nhà thơ Robert Frost (Rô bớt Phờ rót)</a:t>
                      </a:r>
                      <a:endParaRPr lang="vi-VN" sz="2000" b="1" kern="1200" dirty="0">
                        <a:solidFill>
                          <a:schemeClr val="tx1"/>
                        </a:solidFill>
                        <a:effectLst/>
                        <a:latin typeface="+mn-lt"/>
                        <a:ea typeface="+mn-ea"/>
                        <a:cs typeface="+mn-cs"/>
                      </a:endParaRPr>
                    </a:p>
                    <a:p>
                      <a:endParaRPr lang="vi-VN" sz="2000" dirty="0"/>
                    </a:p>
                  </a:txBody>
                  <a:tcPr/>
                </a:tc>
                <a:tc>
                  <a:txBody>
                    <a:bodyPr/>
                    <a:lstStyle/>
                    <a:p>
                      <a:r>
                        <a:rPr lang="vi-VN" sz="2000" b="1" kern="1200" dirty="0">
                          <a:solidFill>
                            <a:schemeClr val="tx1"/>
                          </a:solidFill>
                          <a:effectLst/>
                          <a:latin typeface="+mn-lt"/>
                          <a:ea typeface="+mn-ea"/>
                          <a:cs typeface="+mn-cs"/>
                        </a:rPr>
                        <a:t>Tìm hiểu tác phẩm: </a:t>
                      </a:r>
                    </a:p>
                    <a:p>
                      <a:r>
                        <a:rPr lang="vi-VN" sz="2000" b="1" kern="1200" dirty="0">
                          <a:solidFill>
                            <a:schemeClr val="tx1"/>
                          </a:solidFill>
                          <a:effectLst/>
                          <a:latin typeface="+mn-lt"/>
                          <a:ea typeface="+mn-ea"/>
                          <a:cs typeface="+mn-cs"/>
                        </a:rPr>
                        <a:t>- Xuất xứ và  hoàn cảnh sáng tác </a:t>
                      </a:r>
                    </a:p>
                    <a:p>
                      <a:r>
                        <a:rPr lang="vi-VN" sz="2000" b="1" kern="1200" dirty="0">
                          <a:solidFill>
                            <a:schemeClr val="tx1"/>
                          </a:solidFill>
                          <a:effectLst/>
                          <a:latin typeface="+mn-lt"/>
                          <a:ea typeface="+mn-ea"/>
                          <a:cs typeface="+mn-cs"/>
                        </a:rPr>
                        <a:t>- Tóm tắt</a:t>
                      </a:r>
                    </a:p>
                    <a:p>
                      <a:r>
                        <a:rPr lang="vi-VN" sz="2000" b="1" kern="1200" dirty="0">
                          <a:solidFill>
                            <a:schemeClr val="tx1"/>
                          </a:solidFill>
                          <a:effectLst/>
                          <a:latin typeface="+mn-lt"/>
                          <a:ea typeface="+mn-ea"/>
                          <a:cs typeface="+mn-cs"/>
                        </a:rPr>
                        <a:t>- Bố cục </a:t>
                      </a:r>
                    </a:p>
                    <a:p>
                      <a:r>
                        <a:rPr lang="vi-VN" sz="2000" b="1" kern="1200" dirty="0">
                          <a:solidFill>
                            <a:schemeClr val="tx1"/>
                          </a:solidFill>
                          <a:effectLst/>
                          <a:latin typeface="+mn-lt"/>
                          <a:ea typeface="+mn-ea"/>
                          <a:cs typeface="+mn-cs"/>
                        </a:rPr>
                        <a:t>- Giá trị(Nội dung và NT)</a:t>
                      </a:r>
                      <a:endParaRPr lang="vi-VN" sz="2000" dirty="0">
                        <a:solidFill>
                          <a:schemeClr val="tx1"/>
                        </a:solidFill>
                      </a:endParaRPr>
                    </a:p>
                    <a:p>
                      <a:endParaRPr lang="vi-VN" sz="2000" dirty="0"/>
                    </a:p>
                  </a:txBody>
                  <a:tcPr/>
                </a:tc>
                <a:extLst>
                  <a:ext uri="{0D108BD9-81ED-4DB2-BD59-A6C34878D82A}">
                    <a16:rowId xmlns:a16="http://schemas.microsoft.com/office/drawing/2014/main" val="984733758"/>
                  </a:ext>
                </a:extLst>
              </a:tr>
            </a:tbl>
          </a:graphicData>
        </a:graphic>
      </p:graphicFrame>
    </p:spTree>
    <p:extLst>
      <p:ext uri="{BB962C8B-B14F-4D97-AF65-F5344CB8AC3E}">
        <p14:creationId xmlns:p14="http://schemas.microsoft.com/office/powerpoint/2010/main" val="2778385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50000" y="50000"/>
                                    </p:animScale>
                                  </p:childTnLst>
                                </p:cTn>
                              </p:par>
                              <p:par>
                                <p:cTn id="7" presetID="50" presetClass="path" presetSubtype="0" accel="50000" decel="50000" fill="hold" nodeType="withEffect">
                                  <p:stCondLst>
                                    <p:cond delay="0"/>
                                  </p:stCondLst>
                                  <p:childTnLst>
                                    <p:animMotion origin="layout" path="M 0 0 L -0.1184 0 C -0.17118 0 -0.23628 -0.11898 -0.23628 -0.21505 L -0.23628 -0.43009 " pathEditMode="relative" rAng="0" ptsTypes="AAAA">
                                      <p:cBhvr>
                                        <p:cTn id="8" dur="2000" fill="hold"/>
                                        <p:tgtEl>
                                          <p:spTgt spid="7"/>
                                        </p:tgtEl>
                                        <p:attrNameLst>
                                          <p:attrName>ppt_x</p:attrName>
                                          <p:attrName>ppt_y</p:attrName>
                                        </p:attrNameLst>
                                      </p:cBhvr>
                                      <p:rCtr x="-11823" y="-21505"/>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80">
          <a:fgClr>
            <a:srgbClr val="FFD1A3"/>
          </a:fgClr>
          <a:bgClr>
            <a:schemeClr val="bg1"/>
          </a:bgClr>
        </a:patt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D37D2C1-73F0-06EB-BA33-76979273A83A}"/>
              </a:ext>
            </a:extLst>
          </p:cNvPr>
          <p:cNvSpPr/>
          <p:nvPr/>
        </p:nvSpPr>
        <p:spPr>
          <a:xfrm>
            <a:off x="97240" y="248451"/>
            <a:ext cx="3086036" cy="795003"/>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r>
              <a:rPr lang="en-US" sz="2400" dirty="0"/>
              <a:t>II. Tìm hiểu </a:t>
            </a:r>
            <a:r>
              <a:rPr lang="en-US" sz="2400" dirty="0" err="1"/>
              <a:t>văn</a:t>
            </a:r>
            <a:r>
              <a:rPr lang="en-US" sz="2400" dirty="0"/>
              <a:t> </a:t>
            </a:r>
            <a:r>
              <a:rPr lang="en-US" sz="2400" dirty="0" err="1"/>
              <a:t>bản</a:t>
            </a:r>
            <a:endParaRPr lang="vi-VN" sz="2400" dirty="0"/>
          </a:p>
        </p:txBody>
      </p:sp>
      <p:sp>
        <p:nvSpPr>
          <p:cNvPr id="11" name="Arrow: Pentagon 10">
            <a:extLst>
              <a:ext uri="{FF2B5EF4-FFF2-40B4-BE49-F238E27FC236}">
                <a16:creationId xmlns:a16="http://schemas.microsoft.com/office/drawing/2014/main" id="{5A0563F0-07AA-1951-E1DC-8A62155710BA}"/>
              </a:ext>
            </a:extLst>
          </p:cNvPr>
          <p:cNvSpPr/>
          <p:nvPr/>
        </p:nvSpPr>
        <p:spPr>
          <a:xfrm>
            <a:off x="611560" y="1154764"/>
            <a:ext cx="3086036" cy="499591"/>
          </a:xfrm>
          <a:prstGeom prst="homePlat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a:p>
            <a:pPr algn="ctr"/>
            <a:r>
              <a:rPr lang="en-US" dirty="0"/>
              <a:t>2.1. </a:t>
            </a:r>
            <a:r>
              <a:rPr lang="en-US" dirty="0" err="1"/>
              <a:t>Nhan</a:t>
            </a:r>
            <a:r>
              <a:rPr lang="en-US" dirty="0"/>
              <a:t> đề</a:t>
            </a:r>
          </a:p>
          <a:p>
            <a:pPr algn="ctr"/>
            <a:endParaRPr lang="vi-VN" dirty="0"/>
          </a:p>
        </p:txBody>
      </p:sp>
      <p:sp>
        <p:nvSpPr>
          <p:cNvPr id="12" name="Arrow: Pentagon 11">
            <a:extLst>
              <a:ext uri="{FF2B5EF4-FFF2-40B4-BE49-F238E27FC236}">
                <a16:creationId xmlns:a16="http://schemas.microsoft.com/office/drawing/2014/main" id="{AD7D63A5-59C9-6C32-BE71-C67E4AB4BB94}"/>
              </a:ext>
            </a:extLst>
          </p:cNvPr>
          <p:cNvSpPr/>
          <p:nvPr/>
        </p:nvSpPr>
        <p:spPr>
          <a:xfrm>
            <a:off x="611560" y="1753762"/>
            <a:ext cx="3600400" cy="499591"/>
          </a:xfrm>
          <a:prstGeom prst="homePlat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a:p>
            <a:pPr algn="ctr"/>
            <a:endParaRPr lang="en-US" dirty="0"/>
          </a:p>
          <a:p>
            <a:pPr algn="ctr"/>
            <a:r>
              <a:rPr lang="en-US" dirty="0"/>
              <a:t>2.2. Ba </a:t>
            </a:r>
            <a:r>
              <a:rPr lang="en-US" dirty="0" err="1"/>
              <a:t>khổ</a:t>
            </a:r>
            <a:r>
              <a:rPr lang="en-US" dirty="0"/>
              <a:t> thơ đầu</a:t>
            </a:r>
          </a:p>
          <a:p>
            <a:pPr algn="ctr"/>
            <a:endParaRPr lang="en-US" dirty="0"/>
          </a:p>
          <a:p>
            <a:pPr algn="ctr"/>
            <a:endParaRPr lang="vi-VN" dirty="0"/>
          </a:p>
        </p:txBody>
      </p:sp>
      <p:sp>
        <p:nvSpPr>
          <p:cNvPr id="13" name="Rectangle: Folded Corner 12">
            <a:extLst>
              <a:ext uri="{FF2B5EF4-FFF2-40B4-BE49-F238E27FC236}">
                <a16:creationId xmlns:a16="http://schemas.microsoft.com/office/drawing/2014/main" id="{6D5DDA22-99FE-57CF-B0BD-7AB787180764}"/>
              </a:ext>
            </a:extLst>
          </p:cNvPr>
          <p:cNvSpPr/>
          <p:nvPr/>
        </p:nvSpPr>
        <p:spPr>
          <a:xfrm>
            <a:off x="4369472" y="398833"/>
            <a:ext cx="4536504" cy="1902007"/>
          </a:xfrm>
          <a:prstGeom prst="foldedCorne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vi-VN" dirty="0">
              <a:solidFill>
                <a:schemeClr val="bg1"/>
              </a:solidFill>
              <a:latin typeface="Source Sans Pro" panose="020B0503030403020204" pitchFamily="34" charset="0"/>
            </a:endParaRPr>
          </a:p>
          <a:p>
            <a:endParaRPr lang="vi-VN" sz="1600" dirty="0">
              <a:solidFill>
                <a:schemeClr val="bg1"/>
              </a:solidFill>
            </a:endParaRPr>
          </a:p>
          <a:p>
            <a:r>
              <a:rPr lang="vi-VN" sz="1600" dirty="0">
                <a:solidFill>
                  <a:schemeClr val="bg1"/>
                </a:solidFill>
              </a:rPr>
              <a:t>*Khổ 1:</a:t>
            </a:r>
          </a:p>
          <a:p>
            <a:r>
              <a:rPr lang="vi-VN" sz="1600" b="0" i="0" dirty="0">
                <a:solidFill>
                  <a:schemeClr val="bg1"/>
                </a:solidFill>
                <a:effectLst/>
              </a:rPr>
              <a:t>Con đường rẽ làm đôi giữa rừng lá vàng,</a:t>
            </a:r>
            <a:br>
              <a:rPr lang="vi-VN" sz="1600" dirty="0">
                <a:solidFill>
                  <a:schemeClr val="bg1"/>
                </a:solidFill>
              </a:rPr>
            </a:br>
            <a:r>
              <a:rPr lang="vi-VN" sz="1600" b="0" i="0" dirty="0">
                <a:solidFill>
                  <a:schemeClr val="bg1"/>
                </a:solidFill>
                <a:effectLst/>
              </a:rPr>
              <a:t>Biết làm sao, tôi chỉ có thể chọn một mà thôi</a:t>
            </a:r>
            <a:br>
              <a:rPr lang="vi-VN" sz="1600" dirty="0">
                <a:solidFill>
                  <a:schemeClr val="bg1"/>
                </a:solidFill>
              </a:rPr>
            </a:br>
            <a:r>
              <a:rPr lang="vi-VN" sz="1600" b="0" i="0" dirty="0">
                <a:solidFill>
                  <a:schemeClr val="bg1"/>
                </a:solidFill>
                <a:effectLst/>
              </a:rPr>
              <a:t>Thân phận lữ hành, tôi đứng mãi </a:t>
            </a:r>
            <a:br>
              <a:rPr lang="vi-VN" sz="1600" dirty="0">
                <a:solidFill>
                  <a:schemeClr val="bg1"/>
                </a:solidFill>
              </a:rPr>
            </a:br>
            <a:r>
              <a:rPr lang="vi-VN" sz="1600" b="0" i="0" dirty="0">
                <a:solidFill>
                  <a:schemeClr val="bg1"/>
                </a:solidFill>
                <a:effectLst/>
              </a:rPr>
              <a:t>Nhìn theo một lối rẽ bên này</a:t>
            </a:r>
            <a:br>
              <a:rPr lang="vi-VN" sz="1600" dirty="0">
                <a:solidFill>
                  <a:schemeClr val="bg1"/>
                </a:solidFill>
              </a:rPr>
            </a:br>
            <a:r>
              <a:rPr lang="vi-VN" sz="1600" b="0" i="0" dirty="0">
                <a:solidFill>
                  <a:schemeClr val="bg1"/>
                </a:solidFill>
                <a:effectLst/>
              </a:rPr>
              <a:t>Đến tận nơi vệt đường khuất dạng sau bụi cây;</a:t>
            </a:r>
            <a:endParaRPr lang="vi-VN" sz="1600" dirty="0">
              <a:solidFill>
                <a:schemeClr val="bg1"/>
              </a:solidFill>
            </a:endParaRPr>
          </a:p>
          <a:p>
            <a:endParaRPr lang="vi-VN" dirty="0"/>
          </a:p>
        </p:txBody>
      </p:sp>
      <p:sp>
        <p:nvSpPr>
          <p:cNvPr id="14" name="Arrow: Pentagon 13">
            <a:extLst>
              <a:ext uri="{FF2B5EF4-FFF2-40B4-BE49-F238E27FC236}">
                <a16:creationId xmlns:a16="http://schemas.microsoft.com/office/drawing/2014/main" id="{5D74752C-8688-60FD-BCCE-ACE0CE535159}"/>
              </a:ext>
            </a:extLst>
          </p:cNvPr>
          <p:cNvSpPr/>
          <p:nvPr/>
        </p:nvSpPr>
        <p:spPr>
          <a:xfrm>
            <a:off x="611560" y="5221273"/>
            <a:ext cx="5615662" cy="50405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sym typeface="Wingdings" panose="05000000000000000000" pitchFamily="2" charset="2"/>
              </a:rPr>
              <a:t>“Con đường” </a:t>
            </a:r>
            <a:r>
              <a:rPr lang="en-US" sz="1600" dirty="0" err="1">
                <a:sym typeface="Wingdings" panose="05000000000000000000" pitchFamily="2" charset="2"/>
              </a:rPr>
              <a:t>và</a:t>
            </a:r>
            <a:r>
              <a:rPr lang="en-US" sz="1600" dirty="0">
                <a:sym typeface="Wingdings" panose="05000000000000000000" pitchFamily="2" charset="2"/>
              </a:rPr>
              <a:t> “</a:t>
            </a:r>
            <a:r>
              <a:rPr lang="en-US" sz="1600" dirty="0" err="1">
                <a:sym typeface="Wingdings" panose="05000000000000000000" pitchFamily="2" charset="2"/>
              </a:rPr>
              <a:t>lối</a:t>
            </a:r>
            <a:r>
              <a:rPr lang="en-US" sz="1600" dirty="0">
                <a:sym typeface="Wingdings" panose="05000000000000000000" pitchFamily="2" charset="2"/>
              </a:rPr>
              <a:t> </a:t>
            </a:r>
            <a:r>
              <a:rPr lang="en-US" sz="1600" dirty="0" err="1">
                <a:sym typeface="Wingdings" panose="05000000000000000000" pitchFamily="2" charset="2"/>
              </a:rPr>
              <a:t>rẽ</a:t>
            </a:r>
            <a:r>
              <a:rPr lang="en-US" sz="1600" dirty="0">
                <a:sym typeface="Wingdings" panose="05000000000000000000" pitchFamily="2" charset="2"/>
              </a:rPr>
              <a:t>” </a:t>
            </a:r>
            <a:r>
              <a:rPr lang="en-US" sz="1600" dirty="0" err="1">
                <a:sym typeface="Wingdings" panose="05000000000000000000" pitchFamily="2" charset="2"/>
              </a:rPr>
              <a:t>gợi</a:t>
            </a:r>
            <a:r>
              <a:rPr lang="en-US" sz="1600" dirty="0">
                <a:sym typeface="Wingdings" panose="05000000000000000000" pitchFamily="2" charset="2"/>
              </a:rPr>
              <a:t> </a:t>
            </a:r>
            <a:r>
              <a:rPr lang="en-US" sz="1600" dirty="0" err="1">
                <a:sym typeface="Wingdings" panose="05000000000000000000" pitchFamily="2" charset="2"/>
              </a:rPr>
              <a:t>em</a:t>
            </a:r>
            <a:r>
              <a:rPr lang="en-US" sz="1600" dirty="0">
                <a:sym typeface="Wingdings" panose="05000000000000000000" pitchFamily="2" charset="2"/>
              </a:rPr>
              <a:t> liên tưởng đến điều gì?</a:t>
            </a:r>
          </a:p>
        </p:txBody>
      </p:sp>
      <p:sp>
        <p:nvSpPr>
          <p:cNvPr id="15" name="Arrow: Pentagon 14">
            <a:extLst>
              <a:ext uri="{FF2B5EF4-FFF2-40B4-BE49-F238E27FC236}">
                <a16:creationId xmlns:a16="http://schemas.microsoft.com/office/drawing/2014/main" id="{FDBCF4D6-68A0-0375-600D-17750C7A16E3}"/>
              </a:ext>
            </a:extLst>
          </p:cNvPr>
          <p:cNvSpPr/>
          <p:nvPr/>
        </p:nvSpPr>
        <p:spPr>
          <a:xfrm>
            <a:off x="618991" y="4009866"/>
            <a:ext cx="5256584" cy="50405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p>
          <a:p>
            <a:pPr algn="ctr"/>
            <a:endParaRPr lang="en-US" sz="1600" dirty="0"/>
          </a:p>
          <a:p>
            <a:pPr algn="ctr"/>
            <a:r>
              <a:rPr lang="en-US" sz="1600" dirty="0"/>
              <a:t>Nhân vật </a:t>
            </a:r>
            <a:r>
              <a:rPr lang="en-US" sz="1600" dirty="0" err="1"/>
              <a:t>trữ</a:t>
            </a:r>
            <a:r>
              <a:rPr lang="en-US" sz="1600" dirty="0"/>
              <a:t> tình được đặt trong tình </a:t>
            </a:r>
            <a:r>
              <a:rPr lang="en-US" sz="1600" dirty="0" err="1"/>
              <a:t>huống</a:t>
            </a:r>
            <a:r>
              <a:rPr lang="en-US" sz="1600" dirty="0"/>
              <a:t> nào?</a:t>
            </a:r>
          </a:p>
          <a:p>
            <a:pPr algn="ctr"/>
            <a:endParaRPr lang="en-US" sz="1600" dirty="0"/>
          </a:p>
          <a:p>
            <a:pPr algn="ctr"/>
            <a:endParaRPr lang="vi-VN" sz="1600" dirty="0"/>
          </a:p>
        </p:txBody>
      </p:sp>
      <p:sp>
        <p:nvSpPr>
          <p:cNvPr id="16" name="Arrow: Pentagon 15">
            <a:extLst>
              <a:ext uri="{FF2B5EF4-FFF2-40B4-BE49-F238E27FC236}">
                <a16:creationId xmlns:a16="http://schemas.microsoft.com/office/drawing/2014/main" id="{AA0A0DD8-1B86-97B8-B3A0-921A0670DD27}"/>
              </a:ext>
            </a:extLst>
          </p:cNvPr>
          <p:cNvSpPr/>
          <p:nvPr/>
        </p:nvSpPr>
        <p:spPr>
          <a:xfrm>
            <a:off x="618991" y="2924949"/>
            <a:ext cx="4272475" cy="50405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p>
          <a:p>
            <a:pPr algn="ctr"/>
            <a:r>
              <a:rPr lang="en-US" sz="1600" dirty="0"/>
              <a:t>Xác định nhân vật </a:t>
            </a:r>
            <a:r>
              <a:rPr lang="en-US" sz="1600" dirty="0" err="1"/>
              <a:t>trữ</a:t>
            </a:r>
            <a:r>
              <a:rPr lang="en-US" sz="1600" dirty="0"/>
              <a:t> tình của bài thơ?</a:t>
            </a:r>
          </a:p>
          <a:p>
            <a:pPr algn="ctr"/>
            <a:endParaRPr lang="vi-VN" sz="1600" dirty="0"/>
          </a:p>
        </p:txBody>
      </p:sp>
      <p:grpSp>
        <p:nvGrpSpPr>
          <p:cNvPr id="17" name="Group 16">
            <a:extLst>
              <a:ext uri="{FF2B5EF4-FFF2-40B4-BE49-F238E27FC236}">
                <a16:creationId xmlns:a16="http://schemas.microsoft.com/office/drawing/2014/main" id="{DDA8804B-7CB6-D0F0-D125-4C9FAEC1B37E}"/>
              </a:ext>
            </a:extLst>
          </p:cNvPr>
          <p:cNvGrpSpPr/>
          <p:nvPr/>
        </p:nvGrpSpPr>
        <p:grpSpPr>
          <a:xfrm>
            <a:off x="260569" y="2361705"/>
            <a:ext cx="495007" cy="4353649"/>
            <a:chOff x="309822" y="463413"/>
            <a:chExt cx="556883" cy="4925641"/>
          </a:xfrm>
        </p:grpSpPr>
        <p:sp>
          <p:nvSpPr>
            <p:cNvPr id="18" name="Rectangle 17">
              <a:extLst>
                <a:ext uri="{FF2B5EF4-FFF2-40B4-BE49-F238E27FC236}">
                  <a16:creationId xmlns:a16="http://schemas.microsoft.com/office/drawing/2014/main" id="{87F6B217-15A8-A482-972B-4F2E5AA407A7}"/>
                </a:ext>
              </a:extLst>
            </p:cNvPr>
            <p:cNvSpPr/>
            <p:nvPr/>
          </p:nvSpPr>
          <p:spPr>
            <a:xfrm>
              <a:off x="521550" y="1020241"/>
              <a:ext cx="144016" cy="436881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endParaRPr lang="vi-VN" dirty="0"/>
            </a:p>
          </p:txBody>
        </p:sp>
        <p:sp>
          <p:nvSpPr>
            <p:cNvPr id="19" name="Flowchart: Connector 18">
              <a:extLst>
                <a:ext uri="{FF2B5EF4-FFF2-40B4-BE49-F238E27FC236}">
                  <a16:creationId xmlns:a16="http://schemas.microsoft.com/office/drawing/2014/main" id="{C835FF28-B1E3-89B8-E28A-B0589097F7DA}"/>
                </a:ext>
              </a:extLst>
            </p:cNvPr>
            <p:cNvSpPr/>
            <p:nvPr/>
          </p:nvSpPr>
          <p:spPr>
            <a:xfrm>
              <a:off x="309822" y="463413"/>
              <a:ext cx="556883" cy="559375"/>
            </a:xfrm>
            <a:prstGeom prst="flowChartConnector">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dirty="0">
                  <a:solidFill>
                    <a:schemeClr val="bg1"/>
                  </a:solidFill>
                  <a:effectLst>
                    <a:outerShdw blurRad="38100" dist="38100" dir="2700000" algn="tl">
                      <a:srgbClr val="000000">
                        <a:alpha val="43137"/>
                      </a:srgbClr>
                    </a:outerShdw>
                  </a:effectLst>
                </a:rPr>
                <a:t>?</a:t>
              </a:r>
              <a:endParaRPr lang="vi-VN" sz="3200" dirty="0">
                <a:solidFill>
                  <a:schemeClr val="bg1"/>
                </a:solidFill>
                <a:effectLst>
                  <a:outerShdw blurRad="38100" dist="38100" dir="2700000" algn="tl">
                    <a:srgbClr val="000000">
                      <a:alpha val="43137"/>
                    </a:srgbClr>
                  </a:outerShdw>
                </a:effectLst>
              </a:endParaRPr>
            </a:p>
          </p:txBody>
        </p:sp>
      </p:grpSp>
      <p:sp>
        <p:nvSpPr>
          <p:cNvPr id="20" name="Arrow: Right 19">
            <a:extLst>
              <a:ext uri="{FF2B5EF4-FFF2-40B4-BE49-F238E27FC236}">
                <a16:creationId xmlns:a16="http://schemas.microsoft.com/office/drawing/2014/main" id="{2F0D0AC6-7217-8BD1-02B9-5CA41CC7B5C0}"/>
              </a:ext>
            </a:extLst>
          </p:cNvPr>
          <p:cNvSpPr/>
          <p:nvPr/>
        </p:nvSpPr>
        <p:spPr>
          <a:xfrm>
            <a:off x="982890" y="3691775"/>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35EC6D33-C90F-701F-5A52-3121B4B47F2E}"/>
              </a:ext>
            </a:extLst>
          </p:cNvPr>
          <p:cNvSpPr txBox="1"/>
          <p:nvPr/>
        </p:nvSpPr>
        <p:spPr>
          <a:xfrm>
            <a:off x="1275064" y="3594506"/>
            <a:ext cx="1584176" cy="338554"/>
          </a:xfrm>
          <a:prstGeom prst="rect">
            <a:avLst/>
          </a:prstGeom>
          <a:noFill/>
        </p:spPr>
        <p:txBody>
          <a:bodyPr wrap="square">
            <a:spAutoFit/>
          </a:bodyPr>
          <a:lstStyle/>
          <a:p>
            <a:r>
              <a:rPr lang="en-US" sz="1600" dirty="0">
                <a:sym typeface="Wingdings" panose="05000000000000000000" pitchFamily="2" charset="2"/>
              </a:rPr>
              <a:t>Người </a:t>
            </a:r>
            <a:r>
              <a:rPr lang="en-US" sz="1600" dirty="0" err="1">
                <a:sym typeface="Wingdings" panose="05000000000000000000" pitchFamily="2" charset="2"/>
              </a:rPr>
              <a:t>lữ</a:t>
            </a:r>
            <a:r>
              <a:rPr lang="en-US" sz="1600" dirty="0">
                <a:sym typeface="Wingdings" panose="05000000000000000000" pitchFamily="2" charset="2"/>
              </a:rPr>
              <a:t> hành</a:t>
            </a:r>
            <a:endParaRPr lang="en-US" sz="1600" dirty="0"/>
          </a:p>
        </p:txBody>
      </p:sp>
      <p:sp>
        <p:nvSpPr>
          <p:cNvPr id="22" name="Arrow: Right 21">
            <a:extLst>
              <a:ext uri="{FF2B5EF4-FFF2-40B4-BE49-F238E27FC236}">
                <a16:creationId xmlns:a16="http://schemas.microsoft.com/office/drawing/2014/main" id="{96B22FA1-2168-3621-C7C4-F513E3D5C160}"/>
              </a:ext>
            </a:extLst>
          </p:cNvPr>
          <p:cNvSpPr/>
          <p:nvPr/>
        </p:nvSpPr>
        <p:spPr>
          <a:xfrm>
            <a:off x="987032" y="5954716"/>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Arrow: Right 22">
            <a:extLst>
              <a:ext uri="{FF2B5EF4-FFF2-40B4-BE49-F238E27FC236}">
                <a16:creationId xmlns:a16="http://schemas.microsoft.com/office/drawing/2014/main" id="{D842AAA7-6189-5ADE-FCDA-C8AF03FABEA5}"/>
              </a:ext>
            </a:extLst>
          </p:cNvPr>
          <p:cNvSpPr/>
          <p:nvPr/>
        </p:nvSpPr>
        <p:spPr>
          <a:xfrm>
            <a:off x="987032" y="4831174"/>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 name="TextBox 23">
            <a:extLst>
              <a:ext uri="{FF2B5EF4-FFF2-40B4-BE49-F238E27FC236}">
                <a16:creationId xmlns:a16="http://schemas.microsoft.com/office/drawing/2014/main" id="{D2476773-CF2C-5EFE-C331-DCB0356A90A5}"/>
              </a:ext>
            </a:extLst>
          </p:cNvPr>
          <p:cNvSpPr txBox="1"/>
          <p:nvPr/>
        </p:nvSpPr>
        <p:spPr>
          <a:xfrm>
            <a:off x="1275064" y="4733905"/>
            <a:ext cx="4608512" cy="338554"/>
          </a:xfrm>
          <a:prstGeom prst="rect">
            <a:avLst/>
          </a:prstGeom>
          <a:noFill/>
        </p:spPr>
        <p:txBody>
          <a:bodyPr wrap="square">
            <a:spAutoFit/>
          </a:bodyPr>
          <a:lstStyle/>
          <a:p>
            <a:r>
              <a:rPr lang="en-US" sz="1600" dirty="0" err="1">
                <a:sym typeface="Wingdings" panose="05000000000000000000" pitchFamily="2" charset="2"/>
              </a:rPr>
              <a:t>Đứng</a:t>
            </a:r>
            <a:r>
              <a:rPr lang="en-US" sz="1600" dirty="0">
                <a:sym typeface="Wingdings" panose="05000000000000000000" pitchFamily="2" charset="2"/>
              </a:rPr>
              <a:t> trước 2 con đường </a:t>
            </a:r>
            <a:r>
              <a:rPr lang="en-US" sz="1600" dirty="0" err="1">
                <a:sym typeface="Wingdings" panose="05000000000000000000" pitchFamily="2" charset="2"/>
              </a:rPr>
              <a:t>và</a:t>
            </a:r>
            <a:r>
              <a:rPr lang="en-US" sz="1600" dirty="0">
                <a:sym typeface="Wingdings" panose="05000000000000000000" pitchFamily="2" charset="2"/>
              </a:rPr>
              <a:t> </a:t>
            </a:r>
            <a:r>
              <a:rPr lang="en-US" sz="1600" dirty="0" err="1">
                <a:sym typeface="Wingdings" panose="05000000000000000000" pitchFamily="2" charset="2"/>
              </a:rPr>
              <a:t>buộc</a:t>
            </a:r>
            <a:r>
              <a:rPr lang="en-US" sz="1600" dirty="0">
                <a:sym typeface="Wingdings" panose="05000000000000000000" pitchFamily="2" charset="2"/>
              </a:rPr>
              <a:t> phải </a:t>
            </a:r>
            <a:r>
              <a:rPr lang="en-US" sz="1600" dirty="0" err="1">
                <a:sym typeface="Wingdings" panose="05000000000000000000" pitchFamily="2" charset="2"/>
              </a:rPr>
              <a:t>lựa</a:t>
            </a:r>
            <a:r>
              <a:rPr lang="en-US" sz="1600" dirty="0">
                <a:sym typeface="Wingdings" panose="05000000000000000000" pitchFamily="2" charset="2"/>
              </a:rPr>
              <a:t> chọn</a:t>
            </a:r>
          </a:p>
        </p:txBody>
      </p:sp>
      <p:sp>
        <p:nvSpPr>
          <p:cNvPr id="25" name="Arrow: Right 24">
            <a:extLst>
              <a:ext uri="{FF2B5EF4-FFF2-40B4-BE49-F238E27FC236}">
                <a16:creationId xmlns:a16="http://schemas.microsoft.com/office/drawing/2014/main" id="{3FCA5A82-E9AF-E620-55E8-A83B6E5318BF}"/>
              </a:ext>
            </a:extLst>
          </p:cNvPr>
          <p:cNvSpPr/>
          <p:nvPr/>
        </p:nvSpPr>
        <p:spPr>
          <a:xfrm>
            <a:off x="987032" y="6328119"/>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3E2E7E74-6C9F-4A89-7003-763575CF4AF7}"/>
              </a:ext>
            </a:extLst>
          </p:cNvPr>
          <p:cNvSpPr txBox="1"/>
          <p:nvPr/>
        </p:nvSpPr>
        <p:spPr>
          <a:xfrm>
            <a:off x="1275064" y="5857447"/>
            <a:ext cx="7992888" cy="338554"/>
          </a:xfrm>
          <a:prstGeom prst="rect">
            <a:avLst/>
          </a:prstGeom>
          <a:noFill/>
        </p:spPr>
        <p:txBody>
          <a:bodyPr wrap="square" rtlCol="0">
            <a:spAutoFit/>
          </a:bodyPr>
          <a:lstStyle/>
          <a:p>
            <a:r>
              <a:rPr lang="en-US" sz="1600" dirty="0">
                <a:sym typeface="Wingdings" panose="05000000000000000000" pitchFamily="2" charset="2"/>
              </a:rPr>
              <a:t> </a:t>
            </a:r>
            <a:r>
              <a:rPr lang="en-US" sz="1600" dirty="0">
                <a:solidFill>
                  <a:srgbClr val="000000"/>
                </a:solidFill>
                <a:effectLst/>
                <a:ea typeface="Times New Roman" panose="02020603050405020304" pitchFamily="18" charset="0"/>
                <a:cs typeface="Times New Roman" panose="02020603050405020304" pitchFamily="18" charset="0"/>
              </a:rPr>
              <a:t>“Con </a:t>
            </a:r>
            <a:r>
              <a:rPr lang="en-US" sz="1600" dirty="0" err="1">
                <a:solidFill>
                  <a:srgbClr val="000000"/>
                </a:solidFill>
                <a:effectLst/>
                <a:ea typeface="Times New Roman" panose="02020603050405020304" pitchFamily="18" charset="0"/>
                <a:cs typeface="Times New Roman" panose="02020603050405020304" pitchFamily="18" charset="0"/>
              </a:rPr>
              <a:t>đường</a:t>
            </a:r>
            <a:r>
              <a:rPr lang="en-US" sz="1600" dirty="0">
                <a:solidFill>
                  <a:srgbClr val="000000"/>
                </a:solidFill>
                <a:effectLst/>
                <a:ea typeface="Times New Roman" panose="02020603050405020304" pitchFamily="18" charset="0"/>
                <a:cs typeface="Times New Roman" panose="02020603050405020304" pitchFamily="18" charset="0"/>
              </a:rPr>
              <a:t>” trong </a:t>
            </a:r>
            <a:r>
              <a:rPr lang="en-US" sz="1600" dirty="0" err="1">
                <a:solidFill>
                  <a:srgbClr val="000000"/>
                </a:solidFill>
                <a:effectLst/>
                <a:ea typeface="Times New Roman" panose="02020603050405020304" pitchFamily="18" charset="0"/>
                <a:cs typeface="Times New Roman" panose="02020603050405020304" pitchFamily="18" charset="0"/>
              </a:rPr>
              <a:t>bài</a:t>
            </a:r>
            <a:r>
              <a:rPr lang="en-US" sz="1600" dirty="0">
                <a:solidFill>
                  <a:srgbClr val="000000"/>
                </a:solidFill>
                <a:effectLst/>
                <a:ea typeface="Times New Roman" panose="02020603050405020304" pitchFamily="18" charset="0"/>
                <a:cs typeface="Times New Roman" panose="02020603050405020304" pitchFamily="18" charset="0"/>
              </a:rPr>
              <a:t> thơ là </a:t>
            </a:r>
            <a:r>
              <a:rPr lang="en-US" sz="1600" dirty="0" err="1">
                <a:solidFill>
                  <a:srgbClr val="000000"/>
                </a:solidFill>
                <a:effectLst/>
                <a:ea typeface="Times New Roman" panose="02020603050405020304" pitchFamily="18" charset="0"/>
                <a:cs typeface="Times New Roman" panose="02020603050405020304" pitchFamily="18" charset="0"/>
              </a:rPr>
              <a:t>ẩn</a:t>
            </a:r>
            <a:r>
              <a:rPr lang="en-US" sz="1600" dirty="0">
                <a:solidFill>
                  <a:srgbClr val="000000"/>
                </a:solidFill>
                <a:effectLst/>
                <a:ea typeface="Times New Roman" panose="02020603050405020304" pitchFamily="18" charset="0"/>
                <a:cs typeface="Times New Roman" panose="02020603050405020304" pitchFamily="18" charset="0"/>
              </a:rPr>
              <a:t> dụ chỉ </a:t>
            </a:r>
            <a:r>
              <a:rPr lang="en-US" sz="1600" dirty="0" err="1">
                <a:solidFill>
                  <a:srgbClr val="000000"/>
                </a:solidFill>
                <a:effectLst/>
                <a:ea typeface="Times New Roman" panose="02020603050405020304" pitchFamily="18" charset="0"/>
                <a:cs typeface="Times New Roman" panose="02020603050405020304" pitchFamily="18" charset="0"/>
              </a:rPr>
              <a:t>hành</a:t>
            </a:r>
            <a:r>
              <a:rPr lang="en-US" sz="1600" dirty="0">
                <a:solidFill>
                  <a:srgbClr val="000000"/>
                </a:solidFill>
                <a:effectLst/>
                <a:ea typeface="Times New Roman" panose="02020603050405020304" pitchFamily="18" charset="0"/>
                <a:cs typeface="Times New Roman" panose="02020603050405020304" pitchFamily="18" charset="0"/>
              </a:rPr>
              <a:t> </a:t>
            </a:r>
            <a:r>
              <a:rPr lang="en-US" sz="1600" dirty="0" err="1">
                <a:solidFill>
                  <a:srgbClr val="000000"/>
                </a:solidFill>
                <a:effectLst/>
                <a:ea typeface="Times New Roman" panose="02020603050405020304" pitchFamily="18" charset="0"/>
                <a:cs typeface="Times New Roman" panose="02020603050405020304" pitchFamily="18" charset="0"/>
              </a:rPr>
              <a:t>trình</a:t>
            </a:r>
            <a:r>
              <a:rPr lang="en-US" sz="1600" dirty="0">
                <a:solidFill>
                  <a:srgbClr val="000000"/>
                </a:solidFill>
                <a:effectLst/>
                <a:ea typeface="Times New Roman" panose="02020603050405020304" pitchFamily="18" charset="0"/>
                <a:cs typeface="Times New Roman" panose="02020603050405020304" pitchFamily="18" charset="0"/>
              </a:rPr>
              <a:t> trên </a:t>
            </a:r>
            <a:r>
              <a:rPr lang="en-US" sz="1600" dirty="0" err="1">
                <a:solidFill>
                  <a:srgbClr val="000000"/>
                </a:solidFill>
                <a:effectLst/>
                <a:ea typeface="Times New Roman" panose="02020603050405020304" pitchFamily="18" charset="0"/>
                <a:cs typeface="Times New Roman" panose="02020603050405020304" pitchFamily="18" charset="0"/>
              </a:rPr>
              <a:t>đường</a:t>
            </a:r>
            <a:r>
              <a:rPr lang="en-US" sz="1600" dirty="0">
                <a:solidFill>
                  <a:srgbClr val="000000"/>
                </a:solidFill>
                <a:effectLst/>
                <a:ea typeface="Times New Roman" panose="02020603050405020304" pitchFamily="18" charset="0"/>
                <a:cs typeface="Times New Roman" panose="02020603050405020304" pitchFamily="18" charset="0"/>
              </a:rPr>
              <a:t> </a:t>
            </a:r>
            <a:r>
              <a:rPr lang="en-US" sz="1600" dirty="0" err="1">
                <a:solidFill>
                  <a:srgbClr val="000000"/>
                </a:solidFill>
                <a:effectLst/>
                <a:ea typeface="Times New Roman" panose="02020603050405020304" pitchFamily="18" charset="0"/>
                <a:cs typeface="Times New Roman" panose="02020603050405020304" pitchFamily="18" charset="0"/>
              </a:rPr>
              <a:t>đời</a:t>
            </a:r>
            <a:r>
              <a:rPr lang="en-US" sz="1600" dirty="0">
                <a:solidFill>
                  <a:srgbClr val="000000"/>
                </a:solidFill>
                <a:effectLst/>
                <a:ea typeface="Times New Roman" panose="02020603050405020304" pitchFamily="18" charset="0"/>
                <a:cs typeface="Times New Roman" panose="02020603050405020304" pitchFamily="18" charset="0"/>
              </a:rPr>
              <a:t> </a:t>
            </a:r>
            <a:r>
              <a:rPr lang="en-US" sz="1600" dirty="0" err="1">
                <a:solidFill>
                  <a:srgbClr val="000000"/>
                </a:solidFill>
                <a:effectLst/>
                <a:ea typeface="Times New Roman" panose="02020603050405020304" pitchFamily="18" charset="0"/>
                <a:cs typeface="Times New Roman" panose="02020603050405020304" pitchFamily="18" charset="0"/>
              </a:rPr>
              <a:t>của</a:t>
            </a:r>
            <a:r>
              <a:rPr lang="en-US" sz="1600" dirty="0">
                <a:solidFill>
                  <a:srgbClr val="000000"/>
                </a:solidFill>
                <a:effectLst/>
                <a:ea typeface="Times New Roman" panose="02020603050405020304" pitchFamily="18" charset="0"/>
                <a:cs typeface="Times New Roman" panose="02020603050405020304" pitchFamily="18" charset="0"/>
              </a:rPr>
              <a:t> </a:t>
            </a:r>
            <a:r>
              <a:rPr lang="en-US" sz="1600" dirty="0" err="1">
                <a:solidFill>
                  <a:srgbClr val="000000"/>
                </a:solidFill>
                <a:effectLst/>
                <a:ea typeface="Times New Roman" panose="02020603050405020304" pitchFamily="18" charset="0"/>
                <a:cs typeface="Times New Roman" panose="02020603050405020304" pitchFamily="18" charset="0"/>
              </a:rPr>
              <a:t>mỗi</a:t>
            </a:r>
            <a:r>
              <a:rPr lang="en-US" sz="1600" dirty="0">
                <a:solidFill>
                  <a:srgbClr val="000000"/>
                </a:solidFill>
                <a:effectLst/>
                <a:ea typeface="Times New Roman" panose="02020603050405020304" pitchFamily="18" charset="0"/>
                <a:cs typeface="Times New Roman" panose="02020603050405020304" pitchFamily="18" charset="0"/>
              </a:rPr>
              <a:t> con </a:t>
            </a:r>
            <a:r>
              <a:rPr lang="en-US" sz="1600" dirty="0" err="1">
                <a:solidFill>
                  <a:srgbClr val="000000"/>
                </a:solidFill>
                <a:effectLst/>
                <a:ea typeface="Times New Roman" panose="02020603050405020304" pitchFamily="18" charset="0"/>
                <a:cs typeface="Times New Roman" panose="02020603050405020304" pitchFamily="18" charset="0"/>
              </a:rPr>
              <a:t>người</a:t>
            </a:r>
            <a:endParaRPr lang="vi-VN" sz="1600" dirty="0">
              <a:effectLst/>
              <a:ea typeface="Arial" panose="020B060402020202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D6B15E87-825B-28DF-3154-C800633D6C7C}"/>
              </a:ext>
            </a:extLst>
          </p:cNvPr>
          <p:cNvSpPr txBox="1"/>
          <p:nvPr/>
        </p:nvSpPr>
        <p:spPr>
          <a:xfrm>
            <a:off x="1305400" y="6163890"/>
            <a:ext cx="7674520" cy="584775"/>
          </a:xfrm>
          <a:prstGeom prst="rect">
            <a:avLst/>
          </a:prstGeom>
          <a:noFill/>
        </p:spPr>
        <p:txBody>
          <a:bodyPr wrap="square">
            <a:spAutoFit/>
          </a:bodyPr>
          <a:lstStyle/>
          <a:p>
            <a:r>
              <a:rPr lang="en-US" sz="1600" dirty="0">
                <a:solidFill>
                  <a:srgbClr val="000000"/>
                </a:solidFill>
                <a:effectLst/>
                <a:ea typeface="Times New Roman" panose="02020603050405020304" pitchFamily="18" charset="0"/>
                <a:cs typeface="Times New Roman" panose="02020603050405020304" pitchFamily="18" charset="0"/>
              </a:rPr>
              <a:t> “</a:t>
            </a:r>
            <a:r>
              <a:rPr lang="en-US" sz="1600" dirty="0" err="1">
                <a:solidFill>
                  <a:srgbClr val="000000"/>
                </a:solidFill>
                <a:ea typeface="Times New Roman" panose="02020603050405020304" pitchFamily="18" charset="0"/>
                <a:cs typeface="Times New Roman" panose="02020603050405020304" pitchFamily="18" charset="0"/>
              </a:rPr>
              <a:t>L</a:t>
            </a:r>
            <a:r>
              <a:rPr lang="en-US" sz="1600" dirty="0" err="1">
                <a:solidFill>
                  <a:srgbClr val="000000"/>
                </a:solidFill>
                <a:effectLst/>
                <a:ea typeface="Times New Roman" panose="02020603050405020304" pitchFamily="18" charset="0"/>
                <a:cs typeface="Times New Roman" panose="02020603050405020304" pitchFamily="18" charset="0"/>
              </a:rPr>
              <a:t>ối</a:t>
            </a:r>
            <a:r>
              <a:rPr lang="en-US" sz="1600" dirty="0">
                <a:solidFill>
                  <a:srgbClr val="000000"/>
                </a:solidFill>
                <a:effectLst/>
                <a:ea typeface="Times New Roman" panose="02020603050405020304" pitchFamily="18" charset="0"/>
                <a:cs typeface="Times New Roman" panose="02020603050405020304" pitchFamily="18" charset="0"/>
              </a:rPr>
              <a:t> rẽ” là </a:t>
            </a:r>
            <a:r>
              <a:rPr lang="en-US" sz="1600" dirty="0" err="1">
                <a:solidFill>
                  <a:srgbClr val="000000"/>
                </a:solidFill>
                <a:effectLst/>
                <a:ea typeface="Times New Roman" panose="02020603050405020304" pitchFamily="18" charset="0"/>
                <a:cs typeface="Times New Roman" panose="02020603050405020304" pitchFamily="18" charset="0"/>
              </a:rPr>
              <a:t>ẩn</a:t>
            </a:r>
            <a:r>
              <a:rPr lang="en-US" sz="1600" dirty="0">
                <a:solidFill>
                  <a:srgbClr val="000000"/>
                </a:solidFill>
                <a:effectLst/>
                <a:ea typeface="Times New Roman" panose="02020603050405020304" pitchFamily="18" charset="0"/>
                <a:cs typeface="Times New Roman" panose="02020603050405020304" pitchFamily="18" charset="0"/>
              </a:rPr>
              <a:t> dụ chỉ </a:t>
            </a:r>
            <a:r>
              <a:rPr lang="en-US" sz="1600" dirty="0" err="1">
                <a:solidFill>
                  <a:srgbClr val="000000"/>
                </a:solidFill>
                <a:effectLst/>
                <a:ea typeface="Times New Roman" panose="02020603050405020304" pitchFamily="18" charset="0"/>
                <a:cs typeface="Times New Roman" panose="02020603050405020304" pitchFamily="18" charset="0"/>
              </a:rPr>
              <a:t>những</a:t>
            </a:r>
            <a:r>
              <a:rPr lang="en-US" sz="1600" dirty="0">
                <a:solidFill>
                  <a:srgbClr val="000000"/>
                </a:solidFill>
                <a:effectLst/>
                <a:ea typeface="Times New Roman" panose="02020603050405020304" pitchFamily="18" charset="0"/>
                <a:cs typeface="Times New Roman" panose="02020603050405020304" pitchFamily="18" charset="0"/>
              </a:rPr>
              <a:t> </a:t>
            </a:r>
            <a:r>
              <a:rPr lang="en-US" sz="1600" dirty="0" err="1">
                <a:solidFill>
                  <a:srgbClr val="000000"/>
                </a:solidFill>
                <a:effectLst/>
                <a:ea typeface="Times New Roman" panose="02020603050405020304" pitchFamily="18" charset="0"/>
                <a:cs typeface="Times New Roman" panose="02020603050405020304" pitchFamily="18" charset="0"/>
              </a:rPr>
              <a:t>quyết</a:t>
            </a:r>
            <a:r>
              <a:rPr lang="en-US" sz="1600" dirty="0">
                <a:solidFill>
                  <a:srgbClr val="000000"/>
                </a:solidFill>
                <a:effectLst/>
                <a:ea typeface="Times New Roman" panose="02020603050405020304" pitchFamily="18" charset="0"/>
                <a:cs typeface="Times New Roman" panose="02020603050405020304" pitchFamily="18" charset="0"/>
              </a:rPr>
              <a:t> </a:t>
            </a:r>
            <a:r>
              <a:rPr lang="en-US" sz="1600" dirty="0" err="1">
                <a:solidFill>
                  <a:srgbClr val="000000"/>
                </a:solidFill>
                <a:effectLst/>
                <a:ea typeface="Times New Roman" panose="02020603050405020304" pitchFamily="18" charset="0"/>
                <a:cs typeface="Times New Roman" panose="02020603050405020304" pitchFamily="18" charset="0"/>
              </a:rPr>
              <a:t>định</a:t>
            </a:r>
            <a:r>
              <a:rPr lang="en-US" sz="1600" dirty="0">
                <a:solidFill>
                  <a:srgbClr val="000000"/>
                </a:solidFill>
                <a:effectLst/>
                <a:ea typeface="Times New Roman" panose="02020603050405020304" pitchFamily="18" charset="0"/>
                <a:cs typeface="Times New Roman" panose="02020603050405020304" pitchFamily="18" charset="0"/>
              </a:rPr>
              <a:t> </a:t>
            </a:r>
            <a:r>
              <a:rPr lang="en-US" sz="1600" dirty="0" err="1">
                <a:solidFill>
                  <a:srgbClr val="000000"/>
                </a:solidFill>
                <a:effectLst/>
                <a:ea typeface="Times New Roman" panose="02020603050405020304" pitchFamily="18" charset="0"/>
                <a:cs typeface="Times New Roman" panose="02020603050405020304" pitchFamily="18" charset="0"/>
              </a:rPr>
              <a:t>dẫn</a:t>
            </a:r>
            <a:r>
              <a:rPr lang="en-US" sz="1600" dirty="0">
                <a:solidFill>
                  <a:srgbClr val="000000"/>
                </a:solidFill>
                <a:effectLst/>
                <a:ea typeface="Times New Roman" panose="02020603050405020304" pitchFamily="18" charset="0"/>
                <a:cs typeface="Times New Roman" panose="02020603050405020304" pitchFamily="18" charset="0"/>
              </a:rPr>
              <a:t> </a:t>
            </a:r>
            <a:r>
              <a:rPr lang="en-US" sz="1600" dirty="0" err="1">
                <a:solidFill>
                  <a:srgbClr val="000000"/>
                </a:solidFill>
                <a:effectLst/>
                <a:ea typeface="Times New Roman" panose="02020603050405020304" pitchFamily="18" charset="0"/>
                <a:cs typeface="Times New Roman" panose="02020603050405020304" pitchFamily="18" charset="0"/>
              </a:rPr>
              <a:t>đến</a:t>
            </a:r>
            <a:r>
              <a:rPr lang="en-US" sz="1600" dirty="0">
                <a:solidFill>
                  <a:srgbClr val="000000"/>
                </a:solidFill>
                <a:effectLst/>
                <a:ea typeface="Times New Roman" panose="02020603050405020304" pitchFamily="18" charset="0"/>
                <a:cs typeface="Times New Roman" panose="02020603050405020304" pitchFamily="18" charset="0"/>
              </a:rPr>
              <a:t> </a:t>
            </a:r>
            <a:r>
              <a:rPr lang="en-US" sz="1600" dirty="0" err="1">
                <a:solidFill>
                  <a:srgbClr val="000000"/>
                </a:solidFill>
                <a:effectLst/>
                <a:ea typeface="Times New Roman" panose="02020603050405020304" pitchFamily="18" charset="0"/>
                <a:cs typeface="Times New Roman" panose="02020603050405020304" pitchFamily="18" charset="0"/>
              </a:rPr>
              <a:t>những</a:t>
            </a:r>
            <a:r>
              <a:rPr lang="en-US" sz="1600" dirty="0">
                <a:solidFill>
                  <a:srgbClr val="000000"/>
                </a:solidFill>
                <a:effectLst/>
                <a:ea typeface="Times New Roman" panose="02020603050405020304" pitchFamily="18" charset="0"/>
                <a:cs typeface="Times New Roman" panose="02020603050405020304" pitchFamily="18" charset="0"/>
              </a:rPr>
              <a:t> </a:t>
            </a:r>
            <a:r>
              <a:rPr lang="en-US" sz="1600" dirty="0" err="1">
                <a:solidFill>
                  <a:srgbClr val="000000"/>
                </a:solidFill>
                <a:effectLst/>
                <a:ea typeface="Times New Roman" panose="02020603050405020304" pitchFamily="18" charset="0"/>
                <a:cs typeface="Times New Roman" panose="02020603050405020304" pitchFamily="18" charset="0"/>
              </a:rPr>
              <a:t>hướng</a:t>
            </a:r>
            <a:r>
              <a:rPr lang="en-US" sz="1600" dirty="0">
                <a:solidFill>
                  <a:srgbClr val="000000"/>
                </a:solidFill>
                <a:effectLst/>
                <a:ea typeface="Times New Roman" panose="02020603050405020304" pitchFamily="18" charset="0"/>
                <a:cs typeface="Times New Roman" panose="02020603050405020304" pitchFamily="18" charset="0"/>
              </a:rPr>
              <a:t> đi </a:t>
            </a:r>
            <a:r>
              <a:rPr lang="en-US" sz="1600" dirty="0" err="1">
                <a:solidFill>
                  <a:srgbClr val="000000"/>
                </a:solidFill>
                <a:effectLst/>
                <a:ea typeface="Times New Roman" panose="02020603050405020304" pitchFamily="18" charset="0"/>
                <a:cs typeface="Times New Roman" panose="02020603050405020304" pitchFamily="18" charset="0"/>
              </a:rPr>
              <a:t>khác</a:t>
            </a:r>
            <a:r>
              <a:rPr lang="en-US" sz="1600" dirty="0">
                <a:solidFill>
                  <a:srgbClr val="000000"/>
                </a:solidFill>
                <a:effectLst/>
                <a:ea typeface="Times New Roman" panose="02020603050405020304" pitchFamily="18" charset="0"/>
                <a:cs typeface="Times New Roman" panose="02020603050405020304" pitchFamily="18" charset="0"/>
              </a:rPr>
              <a:t> nhau trên </a:t>
            </a:r>
            <a:r>
              <a:rPr lang="en-US" sz="1600" dirty="0" err="1">
                <a:solidFill>
                  <a:srgbClr val="000000"/>
                </a:solidFill>
                <a:effectLst/>
                <a:ea typeface="Times New Roman" panose="02020603050405020304" pitchFamily="18" charset="0"/>
                <a:cs typeface="Times New Roman" panose="02020603050405020304" pitchFamily="18" charset="0"/>
              </a:rPr>
              <a:t>đường</a:t>
            </a:r>
            <a:r>
              <a:rPr lang="en-US" sz="1600" dirty="0">
                <a:solidFill>
                  <a:srgbClr val="000000"/>
                </a:solidFill>
                <a:effectLst/>
                <a:ea typeface="Times New Roman" panose="02020603050405020304" pitchFamily="18" charset="0"/>
                <a:cs typeface="Times New Roman" panose="02020603050405020304" pitchFamily="18" charset="0"/>
              </a:rPr>
              <a:t> </a:t>
            </a:r>
            <a:r>
              <a:rPr lang="en-US" sz="1600" dirty="0" err="1">
                <a:solidFill>
                  <a:srgbClr val="000000"/>
                </a:solidFill>
                <a:effectLst/>
                <a:ea typeface="Times New Roman" panose="02020603050405020304" pitchFamily="18" charset="0"/>
                <a:cs typeface="Times New Roman" panose="02020603050405020304" pitchFamily="18" charset="0"/>
              </a:rPr>
              <a:t>đời</a:t>
            </a:r>
            <a:r>
              <a:rPr lang="en-US" sz="1600" dirty="0">
                <a:solidFill>
                  <a:srgbClr val="000000"/>
                </a:solidFill>
                <a:effectLst/>
                <a:ea typeface="Times New Roman" panose="02020603050405020304" pitchFamily="18" charset="0"/>
                <a:cs typeface="Times New Roman" panose="02020603050405020304" pitchFamily="18" charset="0"/>
              </a:rPr>
              <a:t>.  </a:t>
            </a:r>
            <a:endParaRPr lang="vi-VN" sz="1600" dirty="0"/>
          </a:p>
        </p:txBody>
      </p:sp>
    </p:spTree>
    <p:extLst>
      <p:ext uri="{BB962C8B-B14F-4D97-AF65-F5344CB8AC3E}">
        <p14:creationId xmlns:p14="http://schemas.microsoft.com/office/powerpoint/2010/main" val="23900419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 calcmode="lin" valueType="num">
                                      <p:cBhvr>
                                        <p:cTn id="31" dur="1000" fill="hold"/>
                                        <p:tgtEl>
                                          <p:spTgt spid="17"/>
                                        </p:tgtEl>
                                        <p:attrNameLst>
                                          <p:attrName>style.rotation</p:attrName>
                                        </p:attrNameLst>
                                      </p:cBhvr>
                                      <p:tavLst>
                                        <p:tav tm="0">
                                          <p:val>
                                            <p:fltVal val="90"/>
                                          </p:val>
                                        </p:tav>
                                        <p:tav tm="100000">
                                          <p:val>
                                            <p:fltVal val="0"/>
                                          </p:val>
                                        </p:tav>
                                      </p:tavLst>
                                    </p:anim>
                                    <p:animEffect transition="in" filter="fade">
                                      <p:cBhvr>
                                        <p:cTn id="32" dur="1000"/>
                                        <p:tgtEl>
                                          <p:spTgt spid="17"/>
                                        </p:tgtEl>
                                      </p:cBhvr>
                                    </p:animEffect>
                                  </p:childTnLst>
                                </p:cTn>
                              </p:par>
                            </p:childTnLst>
                          </p:cTn>
                        </p:par>
                        <p:par>
                          <p:cTn id="33" fill="hold">
                            <p:stCondLst>
                              <p:cond delay="1000"/>
                            </p:stCondLst>
                            <p:childTnLst>
                              <p:par>
                                <p:cTn id="34" presetID="2" presetClass="entr" presetSubtype="2"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 presetClass="entr" presetSubtype="2"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2"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ppt_x"/>
                                          </p:val>
                                        </p:tav>
                                        <p:tav tm="100000">
                                          <p:val>
                                            <p:strVal val="#ppt_x"/>
                                          </p:val>
                                        </p:tav>
                                      </p:tavLst>
                                    </p:anim>
                                    <p:anim calcmode="lin" valueType="num">
                                      <p:cBhvr additive="base">
                                        <p:cTn id="63" dur="500" fill="hold"/>
                                        <p:tgtEl>
                                          <p:spTgt spid="2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fill="hold"/>
                                        <p:tgtEl>
                                          <p:spTgt spid="23"/>
                                        </p:tgtEl>
                                        <p:attrNameLst>
                                          <p:attrName>ppt_x</p:attrName>
                                        </p:attrNameLst>
                                      </p:cBhvr>
                                      <p:tavLst>
                                        <p:tav tm="0">
                                          <p:val>
                                            <p:strVal val="#ppt_x"/>
                                          </p:val>
                                        </p:tav>
                                        <p:tav tm="100000">
                                          <p:val>
                                            <p:strVal val="#ppt_x"/>
                                          </p:val>
                                        </p:tav>
                                      </p:tavLst>
                                    </p:anim>
                                    <p:anim calcmode="lin" valueType="num">
                                      <p:cBhvr additive="base">
                                        <p:cTn id="6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ppt_x"/>
                                          </p:val>
                                        </p:tav>
                                        <p:tav tm="100000">
                                          <p:val>
                                            <p:strVal val="#ppt_x"/>
                                          </p:val>
                                        </p:tav>
                                      </p:tavLst>
                                    </p:anim>
                                    <p:anim calcmode="lin" valueType="num">
                                      <p:cBhvr additive="base">
                                        <p:cTn id="7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additive="base">
                                        <p:cTn id="82" dur="500" fill="hold"/>
                                        <p:tgtEl>
                                          <p:spTgt spid="27"/>
                                        </p:tgtEl>
                                        <p:attrNameLst>
                                          <p:attrName>ppt_x</p:attrName>
                                        </p:attrNameLst>
                                      </p:cBhvr>
                                      <p:tavLst>
                                        <p:tav tm="0">
                                          <p:val>
                                            <p:strVal val="#ppt_x"/>
                                          </p:val>
                                        </p:tav>
                                        <p:tav tm="100000">
                                          <p:val>
                                            <p:strVal val="#ppt_x"/>
                                          </p:val>
                                        </p:tav>
                                      </p:tavLst>
                                    </p:anim>
                                    <p:anim calcmode="lin" valueType="num">
                                      <p:cBhvr additive="base">
                                        <p:cTn id="83" dur="500" fill="hold"/>
                                        <p:tgtEl>
                                          <p:spTgt spid="27"/>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additive="base">
                                        <p:cTn id="86" dur="500" fill="hold"/>
                                        <p:tgtEl>
                                          <p:spTgt spid="25"/>
                                        </p:tgtEl>
                                        <p:attrNameLst>
                                          <p:attrName>ppt_x</p:attrName>
                                        </p:attrNameLst>
                                      </p:cBhvr>
                                      <p:tavLst>
                                        <p:tav tm="0">
                                          <p:val>
                                            <p:strVal val="#ppt_x"/>
                                          </p:val>
                                        </p:tav>
                                        <p:tav tm="100000">
                                          <p:val>
                                            <p:strVal val="#ppt_x"/>
                                          </p:val>
                                        </p:tav>
                                      </p:tavLst>
                                    </p:anim>
                                    <p:anim calcmode="lin" valueType="num">
                                      <p:cBhvr additive="base">
                                        <p:cTn id="8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5" grpId="0" animBg="1"/>
      <p:bldP spid="16" grpId="0" animBg="1"/>
      <p:bldP spid="20" grpId="0" animBg="1"/>
      <p:bldP spid="21" grpId="0"/>
      <p:bldP spid="22" grpId="0" animBg="1"/>
      <p:bldP spid="23" grpId="0" animBg="1"/>
      <p:bldP spid="24" grpId="0"/>
      <p:bldP spid="25" grpId="0" animBg="1"/>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trellis">
          <a:fgClr>
            <a:srgbClr val="FFD1A3"/>
          </a:fgClr>
          <a:bgClr>
            <a:schemeClr val="bg1"/>
          </a:bgClr>
        </a:patt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1058A8D1-3D9E-B9AA-7DA2-60B8AC3E5578}"/>
              </a:ext>
            </a:extLst>
          </p:cNvPr>
          <p:cNvSpPr/>
          <p:nvPr/>
        </p:nvSpPr>
        <p:spPr>
          <a:xfrm>
            <a:off x="251520" y="281529"/>
            <a:ext cx="3086036" cy="499591"/>
          </a:xfrm>
          <a:prstGeom prst="homePlat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a:p>
            <a:pPr algn="ctr"/>
            <a:r>
              <a:rPr lang="en-US" dirty="0"/>
              <a:t>2.1. </a:t>
            </a:r>
            <a:r>
              <a:rPr lang="en-US" dirty="0" err="1"/>
              <a:t>Nhan</a:t>
            </a:r>
            <a:r>
              <a:rPr lang="en-US" dirty="0"/>
              <a:t> đề</a:t>
            </a:r>
          </a:p>
          <a:p>
            <a:pPr algn="ctr"/>
            <a:endParaRPr lang="vi-VN" dirty="0"/>
          </a:p>
        </p:txBody>
      </p:sp>
      <p:sp>
        <p:nvSpPr>
          <p:cNvPr id="5" name="Arrow: Pentagon 4">
            <a:extLst>
              <a:ext uri="{FF2B5EF4-FFF2-40B4-BE49-F238E27FC236}">
                <a16:creationId xmlns:a16="http://schemas.microsoft.com/office/drawing/2014/main" id="{6519251B-A08E-BC83-39F8-C6275D4AA32D}"/>
              </a:ext>
            </a:extLst>
          </p:cNvPr>
          <p:cNvSpPr/>
          <p:nvPr/>
        </p:nvSpPr>
        <p:spPr>
          <a:xfrm>
            <a:off x="251520" y="880527"/>
            <a:ext cx="3600400" cy="499591"/>
          </a:xfrm>
          <a:prstGeom prst="homePlat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a:p>
            <a:pPr algn="ctr"/>
            <a:endParaRPr lang="en-US" dirty="0"/>
          </a:p>
          <a:p>
            <a:pPr algn="ctr"/>
            <a:r>
              <a:rPr lang="en-US" dirty="0"/>
              <a:t>2.2. Ba </a:t>
            </a:r>
            <a:r>
              <a:rPr lang="en-US" dirty="0" err="1"/>
              <a:t>khổ</a:t>
            </a:r>
            <a:r>
              <a:rPr lang="en-US" dirty="0"/>
              <a:t> thơ đầu</a:t>
            </a:r>
          </a:p>
          <a:p>
            <a:pPr algn="ctr"/>
            <a:endParaRPr lang="en-US" dirty="0"/>
          </a:p>
          <a:p>
            <a:pPr algn="ctr"/>
            <a:endParaRPr lang="vi-VN" dirty="0"/>
          </a:p>
        </p:txBody>
      </p:sp>
      <p:sp>
        <p:nvSpPr>
          <p:cNvPr id="7" name="TextBox 6">
            <a:extLst>
              <a:ext uri="{FF2B5EF4-FFF2-40B4-BE49-F238E27FC236}">
                <a16:creationId xmlns:a16="http://schemas.microsoft.com/office/drawing/2014/main" id="{9CC1C3D8-BF5E-C1AA-A5C2-A73133537E5A}"/>
              </a:ext>
            </a:extLst>
          </p:cNvPr>
          <p:cNvSpPr txBox="1"/>
          <p:nvPr/>
        </p:nvSpPr>
        <p:spPr>
          <a:xfrm>
            <a:off x="755576" y="1556792"/>
            <a:ext cx="6750496" cy="3930194"/>
          </a:xfrm>
          <a:prstGeom prst="snip2Diag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50000" t="50000" r="50000" b="50000"/>
            </a:path>
            <a:tileRect/>
          </a:gradFill>
          <a:ln/>
        </p:spPr>
        <p:style>
          <a:lnRef idx="3">
            <a:schemeClr val="lt1"/>
          </a:lnRef>
          <a:fillRef idx="1">
            <a:schemeClr val="accent4"/>
          </a:fillRef>
          <a:effectRef idx="1">
            <a:schemeClr val="accent4"/>
          </a:effectRef>
          <a:fontRef idx="minor">
            <a:schemeClr val="lt1"/>
          </a:fontRef>
        </p:style>
        <p:txBody>
          <a:bodyPr wrap="square">
            <a:spAutoFit/>
          </a:bodyPr>
          <a:lstStyle/>
          <a:p>
            <a:pPr algn="l"/>
            <a:r>
              <a:rPr lang="vi-VN" sz="1600" b="0" i="0" dirty="0">
                <a:solidFill>
                  <a:schemeClr val="bg1"/>
                </a:solidFill>
                <a:effectLst/>
                <a:latin typeface="Source Sans Pro" panose="020B0503030403020204" pitchFamily="34" charset="0"/>
              </a:rPr>
              <a:t>*Khổ 2-3:</a:t>
            </a:r>
          </a:p>
          <a:p>
            <a:pPr algn="l"/>
            <a:endParaRPr lang="vi-VN" sz="1600" b="0" i="0" dirty="0">
              <a:solidFill>
                <a:schemeClr val="bg1"/>
              </a:solidFill>
              <a:effectLst/>
              <a:latin typeface="Source Sans Pro" panose="020B0503030403020204" pitchFamily="34" charset="0"/>
            </a:endParaRPr>
          </a:p>
          <a:p>
            <a:pPr algn="l"/>
            <a:r>
              <a:rPr lang="vi-VN" sz="1600" b="0" i="0" dirty="0">
                <a:solidFill>
                  <a:schemeClr val="bg1"/>
                </a:solidFill>
                <a:effectLst/>
                <a:latin typeface="Source Sans Pro" panose="020B0503030403020204" pitchFamily="34" charset="0"/>
              </a:rPr>
              <a:t>Thế rồi tôi lại bước vào lối rẽ bên kia</a:t>
            </a:r>
            <a:br>
              <a:rPr lang="vi-VN" sz="1600" b="0" i="0" dirty="0">
                <a:solidFill>
                  <a:schemeClr val="bg1"/>
                </a:solidFill>
                <a:effectLst/>
                <a:latin typeface="Source Sans Pro" panose="020B0503030403020204" pitchFamily="34" charset="0"/>
              </a:rPr>
            </a:br>
            <a:r>
              <a:rPr lang="vi-VN" sz="1600" b="0" i="0" dirty="0">
                <a:solidFill>
                  <a:schemeClr val="bg1"/>
                </a:solidFill>
                <a:effectLst/>
                <a:latin typeface="Source Sans Pro" panose="020B0503030403020204" pitchFamily="34" charset="0"/>
              </a:rPr>
              <a:t>Có khác gì đâu, mà có khi lại có lí hơn kìa</a:t>
            </a:r>
            <a:br>
              <a:rPr lang="vi-VN" sz="1600" b="0" i="0" dirty="0">
                <a:solidFill>
                  <a:schemeClr val="bg1"/>
                </a:solidFill>
                <a:effectLst/>
                <a:latin typeface="Source Sans Pro" panose="020B0503030403020204" pitchFamily="34" charset="0"/>
              </a:rPr>
            </a:br>
            <a:r>
              <a:rPr lang="vi-VN" sz="1600" b="0" i="0" dirty="0">
                <a:solidFill>
                  <a:schemeClr val="bg1"/>
                </a:solidFill>
                <a:effectLst/>
                <a:latin typeface="Source Sans Pro" panose="020B0503030403020204" pitchFamily="34" charset="0"/>
              </a:rPr>
              <a:t>Vì cỏ rậm trên mặt đường như thèm muốn người đi;</a:t>
            </a:r>
            <a:br>
              <a:rPr lang="vi-VN" sz="1600" b="0" i="0" dirty="0">
                <a:solidFill>
                  <a:schemeClr val="bg1"/>
                </a:solidFill>
                <a:effectLst/>
                <a:latin typeface="Source Sans Pro" panose="020B0503030403020204" pitchFamily="34" charset="0"/>
              </a:rPr>
            </a:br>
            <a:r>
              <a:rPr lang="vi-VN" sz="1600" b="0" i="0" dirty="0">
                <a:solidFill>
                  <a:schemeClr val="bg1"/>
                </a:solidFill>
                <a:effectLst/>
                <a:latin typeface="Source Sans Pro" panose="020B0503030403020204" pitchFamily="34" charset="0"/>
              </a:rPr>
              <a:t>Nhưng thật ra có đôi chỗ đây kia</a:t>
            </a:r>
            <a:br>
              <a:rPr lang="vi-VN" sz="1600" b="0" i="0" dirty="0">
                <a:solidFill>
                  <a:schemeClr val="bg1"/>
                </a:solidFill>
                <a:effectLst/>
                <a:latin typeface="Source Sans Pro" panose="020B0503030403020204" pitchFamily="34" charset="0"/>
              </a:rPr>
            </a:br>
            <a:r>
              <a:rPr lang="vi-VN" sz="1600" b="0" i="0" dirty="0">
                <a:solidFill>
                  <a:schemeClr val="bg1"/>
                </a:solidFill>
                <a:effectLst/>
                <a:latin typeface="Source Sans Pro" panose="020B0503030403020204" pitchFamily="34" charset="0"/>
              </a:rPr>
              <a:t>Cũng đã thấy dấu mòn như con đường nọ</a:t>
            </a:r>
          </a:p>
          <a:p>
            <a:pPr algn="l"/>
            <a:endParaRPr lang="vi-VN" sz="1600" b="0" i="0" dirty="0">
              <a:solidFill>
                <a:schemeClr val="bg1"/>
              </a:solidFill>
              <a:effectLst/>
              <a:latin typeface="Source Sans Pro" panose="020B0503030403020204" pitchFamily="34" charset="0"/>
            </a:endParaRPr>
          </a:p>
          <a:p>
            <a:pPr algn="l"/>
            <a:r>
              <a:rPr lang="vi-VN" sz="1600" b="0" i="0" dirty="0">
                <a:solidFill>
                  <a:schemeClr val="bg1"/>
                </a:solidFill>
                <a:effectLst/>
                <a:latin typeface="Source Sans Pro" panose="020B0503030403020204" pitchFamily="34" charset="0"/>
              </a:rPr>
              <a:t>Và thế là buổi mai hôm đó</a:t>
            </a:r>
            <a:br>
              <a:rPr lang="vi-VN" sz="1600" b="0" i="0" dirty="0">
                <a:solidFill>
                  <a:schemeClr val="bg1"/>
                </a:solidFill>
                <a:effectLst/>
                <a:latin typeface="Source Sans Pro" panose="020B0503030403020204" pitchFamily="34" charset="0"/>
              </a:rPr>
            </a:br>
            <a:r>
              <a:rPr lang="vi-VN" sz="1600" b="0" i="0" dirty="0">
                <a:solidFill>
                  <a:schemeClr val="bg1"/>
                </a:solidFill>
                <a:effectLst/>
                <a:latin typeface="Source Sans Pro" panose="020B0503030403020204" pitchFamily="34" charset="0"/>
              </a:rPr>
              <a:t>Trước hai con đường lá rơi đầy chưa đen vết chân ai</a:t>
            </a:r>
            <a:br>
              <a:rPr lang="vi-VN" sz="1600" b="0" i="0" dirty="0">
                <a:solidFill>
                  <a:schemeClr val="bg1"/>
                </a:solidFill>
                <a:effectLst/>
                <a:latin typeface="Source Sans Pro" panose="020B0503030403020204" pitchFamily="34" charset="0"/>
              </a:rPr>
            </a:br>
            <a:r>
              <a:rPr lang="vi-VN" sz="1600" b="0" i="0" dirty="0">
                <a:solidFill>
                  <a:schemeClr val="bg1"/>
                </a:solidFill>
                <a:effectLst/>
                <a:latin typeface="Source Sans Pro" panose="020B0503030403020204" pitchFamily="34" charset="0"/>
              </a:rPr>
              <a:t>Tôi đành hẹn sẽ quay lại con đường không đi một ngày nào đó</a:t>
            </a:r>
            <a:br>
              <a:rPr lang="vi-VN" sz="1600" b="0" i="0" dirty="0">
                <a:solidFill>
                  <a:schemeClr val="bg1"/>
                </a:solidFill>
                <a:effectLst/>
                <a:latin typeface="Source Sans Pro" panose="020B0503030403020204" pitchFamily="34" charset="0"/>
              </a:rPr>
            </a:br>
            <a:r>
              <a:rPr lang="vi-VN" sz="1600" b="0" i="0" dirty="0">
                <a:solidFill>
                  <a:schemeClr val="bg1"/>
                </a:solidFill>
                <a:effectLst/>
                <a:latin typeface="Source Sans Pro" panose="020B0503030403020204" pitchFamily="34" charset="0"/>
              </a:rPr>
              <a:t>Nhưng lòng thừa hiểu nào biết đến bao giờ</a:t>
            </a:r>
            <a:br>
              <a:rPr lang="vi-VN" sz="1600" b="0" i="0" dirty="0">
                <a:solidFill>
                  <a:schemeClr val="bg1"/>
                </a:solidFill>
                <a:effectLst/>
                <a:latin typeface="Source Sans Pro" panose="020B0503030403020204" pitchFamily="34" charset="0"/>
              </a:rPr>
            </a:br>
            <a:r>
              <a:rPr lang="vi-VN" sz="1600" b="0" i="0" dirty="0">
                <a:solidFill>
                  <a:schemeClr val="bg1"/>
                </a:solidFill>
                <a:effectLst/>
                <a:latin typeface="Source Sans Pro" panose="020B0503030403020204" pitchFamily="34" charset="0"/>
              </a:rPr>
              <a:t>Đường lại đưa đường làm sao biết trước.</a:t>
            </a:r>
          </a:p>
        </p:txBody>
      </p:sp>
      <p:sp>
        <p:nvSpPr>
          <p:cNvPr id="13" name="Rectangle: Folded Corner 12">
            <a:extLst>
              <a:ext uri="{FF2B5EF4-FFF2-40B4-BE49-F238E27FC236}">
                <a16:creationId xmlns:a16="http://schemas.microsoft.com/office/drawing/2014/main" id="{E0848AE0-C565-4DAF-2F10-EDE77149003B}"/>
              </a:ext>
            </a:extLst>
          </p:cNvPr>
          <p:cNvSpPr/>
          <p:nvPr/>
        </p:nvSpPr>
        <p:spPr>
          <a:xfrm>
            <a:off x="251520" y="5738120"/>
            <a:ext cx="8352928" cy="838351"/>
          </a:xfrm>
          <a:prstGeom prst="foldedCorner">
            <a:avLst/>
          </a:prstGeom>
          <a:solidFill>
            <a:srgbClr val="FFD1A3"/>
          </a:solidFill>
        </p:spPr>
        <p:style>
          <a:lnRef idx="3">
            <a:schemeClr val="lt1"/>
          </a:lnRef>
          <a:fillRef idx="1">
            <a:schemeClr val="dk1"/>
          </a:fillRef>
          <a:effectRef idx="1">
            <a:schemeClr val="dk1"/>
          </a:effectRef>
          <a:fontRef idx="minor">
            <a:schemeClr val="lt1"/>
          </a:fontRef>
        </p:style>
        <p:txBody>
          <a:bodyPr rtlCol="0" anchor="ctr"/>
          <a:lstStyle/>
          <a:p>
            <a:pPr>
              <a:lnSpc>
                <a:spcPct val="115000"/>
              </a:lnSpc>
              <a:spcAft>
                <a:spcPts val="1000"/>
              </a:spcAft>
            </a:pPr>
            <a:r>
              <a:rPr lang="en-US" sz="1600" i="1" dirty="0">
                <a:solidFill>
                  <a:srgbClr val="000000"/>
                </a:solidFill>
                <a:effectLst/>
                <a:ea typeface="Times New Roman" panose="02020603050405020304" pitchFamily="18" charset="0"/>
                <a:cs typeface="Times New Roman" panose="02020603050405020304" pitchFamily="18" charset="0"/>
              </a:rPr>
              <a:t>Trong </a:t>
            </a:r>
            <a:r>
              <a:rPr lang="en-US" sz="1600" i="1" dirty="0" err="1">
                <a:solidFill>
                  <a:srgbClr val="000000"/>
                </a:solidFill>
                <a:effectLst/>
                <a:ea typeface="Times New Roman" panose="02020603050405020304" pitchFamily="18" charset="0"/>
                <a:cs typeface="Times New Roman" panose="02020603050405020304" pitchFamily="18" charset="0"/>
              </a:rPr>
              <a:t>khổ</a:t>
            </a:r>
            <a:r>
              <a:rPr lang="en-US" sz="1600" i="1" dirty="0">
                <a:solidFill>
                  <a:srgbClr val="000000"/>
                </a:solidFill>
                <a:effectLst/>
                <a:ea typeface="Times New Roman" panose="02020603050405020304" pitchFamily="18" charset="0"/>
                <a:cs typeface="Times New Roman" panose="02020603050405020304" pitchFamily="18" charset="0"/>
              </a:rPr>
              <a:t> thơ thứ 2,3 </a:t>
            </a:r>
            <a:r>
              <a:rPr lang="en-US" sz="1600" i="1" dirty="0" err="1">
                <a:solidFill>
                  <a:srgbClr val="000000"/>
                </a:solidFill>
                <a:effectLst/>
                <a:ea typeface="Times New Roman" panose="02020603050405020304" pitchFamily="18" charset="0"/>
                <a:cs typeface="Times New Roman" panose="02020603050405020304" pitchFamily="18" charset="0"/>
              </a:rPr>
              <a:t>hai</a:t>
            </a:r>
            <a:r>
              <a:rPr lang="en-US" sz="1600" i="1" dirty="0">
                <a:solidFill>
                  <a:srgbClr val="000000"/>
                </a:solidFill>
                <a:effectLst/>
                <a:ea typeface="Times New Roman" panose="02020603050405020304" pitchFamily="18" charset="0"/>
                <a:cs typeface="Times New Roman" panose="02020603050405020304" pitchFamily="18" charset="0"/>
              </a:rPr>
              <a:t> </a:t>
            </a:r>
            <a:r>
              <a:rPr lang="en-US" sz="1600" i="1" dirty="0" err="1">
                <a:solidFill>
                  <a:srgbClr val="000000"/>
                </a:solidFill>
                <a:effectLst/>
                <a:ea typeface="Times New Roman" panose="02020603050405020304" pitchFamily="18" charset="0"/>
                <a:cs typeface="Times New Roman" panose="02020603050405020304" pitchFamily="18" charset="0"/>
              </a:rPr>
              <a:t>lối</a:t>
            </a:r>
            <a:r>
              <a:rPr lang="en-US" sz="1600" i="1" dirty="0">
                <a:solidFill>
                  <a:srgbClr val="000000"/>
                </a:solidFill>
                <a:effectLst/>
                <a:ea typeface="Times New Roman" panose="02020603050405020304" pitchFamily="18" charset="0"/>
                <a:cs typeface="Times New Roman" panose="02020603050405020304" pitchFamily="18" charset="0"/>
              </a:rPr>
              <a:t> </a:t>
            </a:r>
            <a:r>
              <a:rPr lang="en-US" sz="1600" i="1" dirty="0" err="1">
                <a:solidFill>
                  <a:srgbClr val="000000"/>
                </a:solidFill>
                <a:effectLst/>
                <a:ea typeface="Times New Roman" panose="02020603050405020304" pitchFamily="18" charset="0"/>
                <a:cs typeface="Times New Roman" panose="02020603050405020304" pitchFamily="18" charset="0"/>
              </a:rPr>
              <a:t>rẽ</a:t>
            </a:r>
            <a:r>
              <a:rPr lang="en-US" sz="1600" i="1" dirty="0">
                <a:solidFill>
                  <a:srgbClr val="000000"/>
                </a:solidFill>
                <a:effectLst/>
                <a:ea typeface="Times New Roman" panose="02020603050405020304" pitchFamily="18" charset="0"/>
                <a:cs typeface="Times New Roman" panose="02020603050405020304" pitchFamily="18" charset="0"/>
              </a:rPr>
              <a:t> được </a:t>
            </a:r>
            <a:r>
              <a:rPr lang="en-US" sz="1600" i="1" dirty="0" err="1">
                <a:solidFill>
                  <a:srgbClr val="000000"/>
                </a:solidFill>
                <a:effectLst/>
                <a:ea typeface="Times New Roman" panose="02020603050405020304" pitchFamily="18" charset="0"/>
                <a:cs typeface="Times New Roman" panose="02020603050405020304" pitchFamily="18" charset="0"/>
              </a:rPr>
              <a:t>miêu</a:t>
            </a:r>
            <a:r>
              <a:rPr lang="en-US" sz="1600" i="1" dirty="0">
                <a:solidFill>
                  <a:srgbClr val="000000"/>
                </a:solidFill>
                <a:effectLst/>
                <a:ea typeface="Times New Roman" panose="02020603050405020304" pitchFamily="18" charset="0"/>
                <a:cs typeface="Times New Roman" panose="02020603050405020304" pitchFamily="18" charset="0"/>
              </a:rPr>
              <a:t> tả như </a:t>
            </a:r>
            <a:r>
              <a:rPr lang="en-US" sz="1600" i="1" dirty="0" err="1">
                <a:solidFill>
                  <a:srgbClr val="000000"/>
                </a:solidFill>
                <a:effectLst/>
                <a:ea typeface="Times New Roman" panose="02020603050405020304" pitchFamily="18" charset="0"/>
                <a:cs typeface="Times New Roman" panose="02020603050405020304" pitchFamily="18" charset="0"/>
              </a:rPr>
              <a:t>thế</a:t>
            </a:r>
            <a:r>
              <a:rPr lang="en-US" sz="1600" i="1" dirty="0">
                <a:solidFill>
                  <a:srgbClr val="000000"/>
                </a:solidFill>
                <a:effectLst/>
                <a:ea typeface="Times New Roman" panose="02020603050405020304" pitchFamily="18" charset="0"/>
                <a:cs typeface="Times New Roman" panose="02020603050405020304" pitchFamily="18" charset="0"/>
              </a:rPr>
              <a:t> nào? Liệu </a:t>
            </a:r>
            <a:r>
              <a:rPr lang="en-US" sz="1600" i="1" dirty="0" err="1">
                <a:solidFill>
                  <a:srgbClr val="000000"/>
                </a:solidFill>
                <a:effectLst/>
                <a:ea typeface="Times New Roman" panose="02020603050405020304" pitchFamily="18" charset="0"/>
                <a:cs typeface="Times New Roman" panose="02020603050405020304" pitchFamily="18" charset="0"/>
              </a:rPr>
              <a:t>đó</a:t>
            </a:r>
            <a:r>
              <a:rPr lang="en-US" sz="1600" i="1" dirty="0">
                <a:solidFill>
                  <a:srgbClr val="000000"/>
                </a:solidFill>
                <a:effectLst/>
                <a:ea typeface="Times New Roman" panose="02020603050405020304" pitchFamily="18" charset="0"/>
                <a:cs typeface="Times New Roman" panose="02020603050405020304" pitchFamily="18" charset="0"/>
              </a:rPr>
              <a:t> có phải là khó </a:t>
            </a:r>
            <a:r>
              <a:rPr lang="en-US" sz="1600" i="1" dirty="0" err="1">
                <a:solidFill>
                  <a:srgbClr val="000000"/>
                </a:solidFill>
                <a:effectLst/>
                <a:ea typeface="Times New Roman" panose="02020603050405020304" pitchFamily="18" charset="0"/>
                <a:cs typeface="Times New Roman" panose="02020603050405020304" pitchFamily="18" charset="0"/>
              </a:rPr>
              <a:t>khăn</a:t>
            </a:r>
            <a:r>
              <a:rPr lang="en-US" sz="1600" i="1" dirty="0">
                <a:solidFill>
                  <a:srgbClr val="000000"/>
                </a:solidFill>
                <a:effectLst/>
                <a:ea typeface="Times New Roman" panose="02020603050405020304" pitchFamily="18" charset="0"/>
                <a:cs typeface="Times New Roman" panose="02020603050405020304" pitchFamily="18" charset="0"/>
              </a:rPr>
              <a:t> </a:t>
            </a:r>
            <a:r>
              <a:rPr lang="en-US" sz="1600" i="1" dirty="0" err="1">
                <a:solidFill>
                  <a:srgbClr val="000000"/>
                </a:solidFill>
                <a:effectLst/>
                <a:ea typeface="Times New Roman" panose="02020603050405020304" pitchFamily="18" charset="0"/>
                <a:cs typeface="Times New Roman" panose="02020603050405020304" pitchFamily="18" charset="0"/>
              </a:rPr>
              <a:t>cho</a:t>
            </a:r>
            <a:r>
              <a:rPr lang="en-US" sz="1600" i="1" dirty="0">
                <a:solidFill>
                  <a:srgbClr val="000000"/>
                </a:solidFill>
                <a:effectLst/>
                <a:ea typeface="Times New Roman" panose="02020603050405020304" pitchFamily="18" charset="0"/>
                <a:cs typeface="Times New Roman" panose="02020603050405020304" pitchFamily="18" charset="0"/>
              </a:rPr>
              <a:t> NVTT khi </a:t>
            </a:r>
            <a:r>
              <a:rPr lang="en-US" sz="1600" i="1" dirty="0" err="1">
                <a:solidFill>
                  <a:srgbClr val="000000"/>
                </a:solidFill>
                <a:effectLst/>
                <a:ea typeface="Times New Roman" panose="02020603050405020304" pitchFamily="18" charset="0"/>
                <a:cs typeface="Times New Roman" panose="02020603050405020304" pitchFamily="18" charset="0"/>
              </a:rPr>
              <a:t>lựa</a:t>
            </a:r>
            <a:r>
              <a:rPr lang="en-US" sz="1600" i="1" dirty="0">
                <a:solidFill>
                  <a:srgbClr val="000000"/>
                </a:solidFill>
                <a:effectLst/>
                <a:ea typeface="Times New Roman" panose="02020603050405020304" pitchFamily="18" charset="0"/>
                <a:cs typeface="Times New Roman" panose="02020603050405020304" pitchFamily="18" charset="0"/>
              </a:rPr>
              <a:t> chọn </a:t>
            </a:r>
            <a:r>
              <a:rPr lang="en-US" sz="1600" i="1" dirty="0" err="1">
                <a:solidFill>
                  <a:srgbClr val="000000"/>
                </a:solidFill>
                <a:effectLst/>
                <a:ea typeface="Times New Roman" panose="02020603050405020304" pitchFamily="18" charset="0"/>
                <a:cs typeface="Times New Roman" panose="02020603050405020304" pitchFamily="18" charset="0"/>
              </a:rPr>
              <a:t>lối</a:t>
            </a:r>
            <a:r>
              <a:rPr lang="en-US" sz="1600" i="1" dirty="0">
                <a:solidFill>
                  <a:srgbClr val="000000"/>
                </a:solidFill>
                <a:effectLst/>
                <a:ea typeface="Times New Roman" panose="02020603050405020304" pitchFamily="18" charset="0"/>
                <a:cs typeface="Times New Roman" panose="02020603050405020304" pitchFamily="18" charset="0"/>
              </a:rPr>
              <a:t> </a:t>
            </a:r>
            <a:r>
              <a:rPr lang="en-US" sz="1600" i="1" dirty="0" err="1">
                <a:solidFill>
                  <a:srgbClr val="000000"/>
                </a:solidFill>
                <a:effectLst/>
                <a:ea typeface="Times New Roman" panose="02020603050405020304" pitchFamily="18" charset="0"/>
                <a:cs typeface="Times New Roman" panose="02020603050405020304" pitchFamily="18" charset="0"/>
              </a:rPr>
              <a:t>rẽ</a:t>
            </a:r>
            <a:r>
              <a:rPr lang="en-US" sz="1600" i="1" dirty="0">
                <a:solidFill>
                  <a:srgbClr val="000000"/>
                </a:solidFill>
                <a:effectLst/>
                <a:ea typeface="Times New Roman" panose="02020603050405020304" pitchFamily="18" charset="0"/>
                <a:cs typeface="Times New Roman" panose="02020603050405020304" pitchFamily="18" charset="0"/>
              </a:rPr>
              <a:t> không?</a:t>
            </a:r>
            <a:endParaRPr lang="vi-VN" sz="1600" dirty="0">
              <a:effectLst/>
              <a:ea typeface="Arial" panose="020B0604020202020204" pitchFamily="34" charset="0"/>
              <a:cs typeface="Times New Roman" panose="02020603050405020304" pitchFamily="18" charset="0"/>
            </a:endParaRPr>
          </a:p>
        </p:txBody>
      </p:sp>
      <p:sp>
        <p:nvSpPr>
          <p:cNvPr id="14" name="Rectangle: Folded Corner 13">
            <a:extLst>
              <a:ext uri="{FF2B5EF4-FFF2-40B4-BE49-F238E27FC236}">
                <a16:creationId xmlns:a16="http://schemas.microsoft.com/office/drawing/2014/main" id="{D3CBE34D-A69B-9C5B-3BFF-82915B5727D7}"/>
              </a:ext>
            </a:extLst>
          </p:cNvPr>
          <p:cNvSpPr/>
          <p:nvPr/>
        </p:nvSpPr>
        <p:spPr>
          <a:xfrm>
            <a:off x="251520" y="5617235"/>
            <a:ext cx="8352928" cy="1080120"/>
          </a:xfrm>
          <a:prstGeom prst="foldedCorner">
            <a:avLst/>
          </a:prstGeom>
          <a:solidFill>
            <a:srgbClr val="FFD1A3"/>
          </a:solidFill>
        </p:spPr>
        <p:style>
          <a:lnRef idx="3">
            <a:schemeClr val="lt1"/>
          </a:lnRef>
          <a:fillRef idx="1">
            <a:schemeClr val="dk1"/>
          </a:fillRef>
          <a:effectRef idx="1">
            <a:schemeClr val="dk1"/>
          </a:effectRef>
          <a:fontRef idx="minor">
            <a:schemeClr val="lt1"/>
          </a:fontRef>
        </p:style>
        <p:txBody>
          <a:bodyPr rtlCol="0" anchor="ctr"/>
          <a:lstStyle/>
          <a:p>
            <a:pPr>
              <a:lnSpc>
                <a:spcPct val="115000"/>
              </a:lnSpc>
              <a:spcAft>
                <a:spcPts val="1000"/>
              </a:spcAft>
            </a:pPr>
            <a:r>
              <a:rPr lang="en-US" sz="1600" i="1" dirty="0" err="1">
                <a:solidFill>
                  <a:srgbClr val="000000"/>
                </a:solidFill>
                <a:effectLst/>
                <a:ea typeface="Times New Roman" panose="02020603050405020304" pitchFamily="18" charset="0"/>
                <a:cs typeface="Times New Roman" panose="02020603050405020304" pitchFamily="18" charset="0"/>
              </a:rPr>
              <a:t>Em</a:t>
            </a:r>
            <a:r>
              <a:rPr lang="en-US" sz="1600" i="1" dirty="0">
                <a:solidFill>
                  <a:srgbClr val="000000"/>
                </a:solidFill>
                <a:effectLst/>
                <a:ea typeface="Times New Roman" panose="02020603050405020304" pitchFamily="18" charset="0"/>
                <a:cs typeface="Times New Roman" panose="02020603050405020304" pitchFamily="18" charset="0"/>
              </a:rPr>
              <a:t> thử hình dung, nếu</a:t>
            </a:r>
            <a:r>
              <a:rPr lang="vi-VN" sz="1600" i="1" dirty="0">
                <a:solidFill>
                  <a:srgbClr val="000000"/>
                </a:solidFill>
                <a:effectLst/>
                <a:ea typeface="Times New Roman" panose="02020603050405020304" pitchFamily="18" charset="0"/>
                <a:cs typeface="Times New Roman" panose="02020603050405020304" pitchFamily="18" charset="0"/>
              </a:rPr>
              <a:t> nhân vật trữ t</a:t>
            </a:r>
            <a:r>
              <a:rPr lang="en-US" sz="1600" i="1" dirty="0">
                <a:solidFill>
                  <a:srgbClr val="000000"/>
                </a:solidFill>
                <a:effectLst/>
                <a:ea typeface="Times New Roman" panose="02020603050405020304" pitchFamily="18" charset="0"/>
                <a:cs typeface="Times New Roman" panose="02020603050405020304" pitchFamily="18" charset="0"/>
              </a:rPr>
              <a:t>ì</a:t>
            </a:r>
            <a:r>
              <a:rPr lang="vi-VN" sz="1600" i="1" dirty="0">
                <a:solidFill>
                  <a:srgbClr val="000000"/>
                </a:solidFill>
                <a:effectLst/>
                <a:ea typeface="Times New Roman" panose="02020603050405020304" pitchFamily="18" charset="0"/>
                <a:cs typeface="Times New Roman" panose="02020603050405020304" pitchFamily="18" charset="0"/>
              </a:rPr>
              <a:t>nh không thể chọn cả hai lối rẽ cùng lúc th</a:t>
            </a:r>
            <a:r>
              <a:rPr lang="en-US" sz="1600" i="1" dirty="0">
                <a:solidFill>
                  <a:srgbClr val="000000"/>
                </a:solidFill>
                <a:effectLst/>
                <a:ea typeface="Times New Roman" panose="02020603050405020304" pitchFamily="18" charset="0"/>
                <a:cs typeface="Times New Roman" panose="02020603050405020304" pitchFamily="18" charset="0"/>
              </a:rPr>
              <a:t>ì</a:t>
            </a:r>
            <a:r>
              <a:rPr lang="vi-VN" sz="1600" i="1" dirty="0">
                <a:solidFill>
                  <a:srgbClr val="000000"/>
                </a:solidFill>
                <a:effectLst/>
                <a:ea typeface="Times New Roman" panose="02020603050405020304" pitchFamily="18" charset="0"/>
                <a:cs typeface="Times New Roman" panose="02020603050405020304" pitchFamily="18" charset="0"/>
              </a:rPr>
              <a:t> anh ta có thể không lựa chọn bất cứ lối rẽ nào được chăng? Em có đồng tình với quyết định đó không?</a:t>
            </a:r>
            <a:endParaRPr lang="vi-VN" sz="1200" dirty="0">
              <a:effectLst/>
              <a:ea typeface="Arial" panose="020B0604020202020204" pitchFamily="34" charset="0"/>
              <a:cs typeface="Times New Roman" panose="02020603050405020304" pitchFamily="18" charset="0"/>
            </a:endParaRPr>
          </a:p>
        </p:txBody>
      </p:sp>
      <p:sp>
        <p:nvSpPr>
          <p:cNvPr id="15" name="Rectangle: Folded Corner 14">
            <a:extLst>
              <a:ext uri="{FF2B5EF4-FFF2-40B4-BE49-F238E27FC236}">
                <a16:creationId xmlns:a16="http://schemas.microsoft.com/office/drawing/2014/main" id="{F8105E8A-3E99-14FE-6B00-1D665840FF90}"/>
              </a:ext>
            </a:extLst>
          </p:cNvPr>
          <p:cNvSpPr/>
          <p:nvPr/>
        </p:nvSpPr>
        <p:spPr>
          <a:xfrm>
            <a:off x="259702" y="5617235"/>
            <a:ext cx="8352928" cy="792088"/>
          </a:xfrm>
          <a:prstGeom prst="foldedCorner">
            <a:avLst/>
          </a:prstGeom>
          <a:solidFill>
            <a:srgbClr val="FFD1A3"/>
          </a:solidFill>
        </p:spPr>
        <p:style>
          <a:lnRef idx="3">
            <a:schemeClr val="lt1"/>
          </a:lnRef>
          <a:fillRef idx="1">
            <a:schemeClr val="dk1"/>
          </a:fillRef>
          <a:effectRef idx="1">
            <a:schemeClr val="dk1"/>
          </a:effectRef>
          <a:fontRef idx="minor">
            <a:schemeClr val="lt1"/>
          </a:fontRef>
        </p:style>
        <p:txBody>
          <a:bodyPr rtlCol="0" anchor="ctr"/>
          <a:lstStyle/>
          <a:p>
            <a:pPr>
              <a:lnSpc>
                <a:spcPct val="115000"/>
              </a:lnSpc>
              <a:spcAft>
                <a:spcPts val="1000"/>
              </a:spcAft>
            </a:pPr>
            <a:r>
              <a:rPr lang="vi-VN" sz="1600" i="1" dirty="0">
                <a:solidFill>
                  <a:srgbClr val="000000"/>
                </a:solidFill>
                <a:effectLst/>
                <a:ea typeface="Times New Roman" panose="02020603050405020304" pitchFamily="18" charset="0"/>
              </a:rPr>
              <a:t>Em có nhận xét gì về trạng thái của NVTT trước hai con đường? Trong cuộc sống, em có hay rơi vào này không, hãy chia sẻ suy nghĩ của bản thân?</a:t>
            </a:r>
            <a:endParaRPr lang="vi-VN" sz="12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417480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par>
                                <p:cTn id="42" presetID="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3" grpId="0" animBg="1"/>
      <p:bldP spid="13" grpId="1" animBg="1"/>
      <p:bldP spid="14" grpId="0" animBg="1"/>
      <p:bldP spid="14" grpId="1"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B9330D-6CB8-FD82-0AB5-8E5086F08AE3}"/>
              </a:ext>
            </a:extLst>
          </p:cNvPr>
          <p:cNvGrpSpPr/>
          <p:nvPr/>
        </p:nvGrpSpPr>
        <p:grpSpPr>
          <a:xfrm>
            <a:off x="251520" y="281529"/>
            <a:ext cx="3600400" cy="1712962"/>
            <a:chOff x="251520" y="281529"/>
            <a:chExt cx="3600400" cy="1712962"/>
          </a:xfrm>
        </p:grpSpPr>
        <p:sp>
          <p:nvSpPr>
            <p:cNvPr id="2" name="Arrow: Pentagon 1">
              <a:extLst>
                <a:ext uri="{FF2B5EF4-FFF2-40B4-BE49-F238E27FC236}">
                  <a16:creationId xmlns:a16="http://schemas.microsoft.com/office/drawing/2014/main" id="{18BA46B8-2B65-104D-7065-FE479DD14461}"/>
                </a:ext>
              </a:extLst>
            </p:cNvPr>
            <p:cNvSpPr/>
            <p:nvPr/>
          </p:nvSpPr>
          <p:spPr>
            <a:xfrm>
              <a:off x="251520" y="281529"/>
              <a:ext cx="3086036" cy="499591"/>
            </a:xfrm>
            <a:prstGeom prst="homePlat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a:p>
              <a:pPr algn="ctr"/>
              <a:r>
                <a:rPr lang="en-US" dirty="0"/>
                <a:t>2.1. </a:t>
              </a:r>
              <a:r>
                <a:rPr lang="en-US" dirty="0" err="1"/>
                <a:t>Nhan</a:t>
              </a:r>
              <a:r>
                <a:rPr lang="en-US" dirty="0"/>
                <a:t> đề</a:t>
              </a:r>
            </a:p>
            <a:p>
              <a:pPr algn="ctr"/>
              <a:endParaRPr lang="vi-VN" dirty="0"/>
            </a:p>
          </p:txBody>
        </p:sp>
        <p:sp>
          <p:nvSpPr>
            <p:cNvPr id="6" name="Arrow: Pentagon 5">
              <a:extLst>
                <a:ext uri="{FF2B5EF4-FFF2-40B4-BE49-F238E27FC236}">
                  <a16:creationId xmlns:a16="http://schemas.microsoft.com/office/drawing/2014/main" id="{2E2EF6EB-D66B-3AC9-DB31-7F6655E79CD8}"/>
                </a:ext>
              </a:extLst>
            </p:cNvPr>
            <p:cNvSpPr/>
            <p:nvPr/>
          </p:nvSpPr>
          <p:spPr>
            <a:xfrm>
              <a:off x="251520" y="880527"/>
              <a:ext cx="3600400" cy="499591"/>
            </a:xfrm>
            <a:prstGeom prst="homePlat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a:p>
              <a:pPr algn="ctr"/>
              <a:endParaRPr lang="en-US" dirty="0"/>
            </a:p>
            <a:p>
              <a:pPr algn="ctr"/>
              <a:r>
                <a:rPr lang="en-US" dirty="0"/>
                <a:t>2.2. Ba </a:t>
              </a:r>
              <a:r>
                <a:rPr lang="en-US" dirty="0" err="1"/>
                <a:t>khổ</a:t>
              </a:r>
              <a:r>
                <a:rPr lang="en-US" dirty="0"/>
                <a:t> thơ đầu</a:t>
              </a:r>
            </a:p>
            <a:p>
              <a:pPr algn="ctr"/>
              <a:endParaRPr lang="en-US" dirty="0"/>
            </a:p>
            <a:p>
              <a:pPr algn="ctr"/>
              <a:endParaRPr lang="vi-VN" dirty="0"/>
            </a:p>
          </p:txBody>
        </p:sp>
        <p:sp>
          <p:nvSpPr>
            <p:cNvPr id="7" name="Arrow: Pentagon 6">
              <a:extLst>
                <a:ext uri="{FF2B5EF4-FFF2-40B4-BE49-F238E27FC236}">
                  <a16:creationId xmlns:a16="http://schemas.microsoft.com/office/drawing/2014/main" id="{079F8256-A536-C1DD-198E-836E9FDE946C}"/>
                </a:ext>
              </a:extLst>
            </p:cNvPr>
            <p:cNvSpPr/>
            <p:nvPr/>
          </p:nvSpPr>
          <p:spPr>
            <a:xfrm>
              <a:off x="251520" y="1494900"/>
              <a:ext cx="3312368" cy="499591"/>
            </a:xfrm>
            <a:prstGeom prst="homePlat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a:p>
              <a:pPr algn="ctr"/>
              <a:endParaRPr lang="en-US" dirty="0"/>
            </a:p>
            <a:p>
              <a:pPr algn="ctr"/>
              <a:r>
                <a:rPr lang="en-US" dirty="0"/>
                <a:t>2.3. </a:t>
              </a:r>
              <a:r>
                <a:rPr lang="en-US" dirty="0" err="1"/>
                <a:t>Khổ</a:t>
              </a:r>
              <a:r>
                <a:rPr lang="en-US" dirty="0"/>
                <a:t> thơ cuối</a:t>
              </a:r>
            </a:p>
            <a:p>
              <a:pPr algn="ctr"/>
              <a:endParaRPr lang="en-US" dirty="0"/>
            </a:p>
            <a:p>
              <a:pPr algn="ctr"/>
              <a:endParaRPr lang="vi-VN" dirty="0"/>
            </a:p>
          </p:txBody>
        </p:sp>
      </p:grpSp>
      <p:sp>
        <p:nvSpPr>
          <p:cNvPr id="10" name="TextBox 9">
            <a:extLst>
              <a:ext uri="{FF2B5EF4-FFF2-40B4-BE49-F238E27FC236}">
                <a16:creationId xmlns:a16="http://schemas.microsoft.com/office/drawing/2014/main" id="{1DFC4E5C-2A7C-8AAB-2333-48F7AFA222DD}"/>
              </a:ext>
            </a:extLst>
          </p:cNvPr>
          <p:cNvSpPr txBox="1"/>
          <p:nvPr/>
        </p:nvSpPr>
        <p:spPr>
          <a:xfrm>
            <a:off x="611560" y="2348880"/>
            <a:ext cx="503520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b="0" i="0" dirty="0">
                <a:solidFill>
                  <a:srgbClr val="444444"/>
                </a:solidFill>
                <a:effectLst/>
                <a:latin typeface="Source Sans Pro" panose="020B0503030403020204" pitchFamily="34" charset="0"/>
              </a:rPr>
              <a:t>Tôi sẽ kể chuyện này trong một tiếng thở dài</a:t>
            </a:r>
            <a:br>
              <a:rPr lang="vi-VN" dirty="0"/>
            </a:br>
            <a:r>
              <a:rPr lang="vi-VN" b="0" i="0" dirty="0">
                <a:solidFill>
                  <a:srgbClr val="444444"/>
                </a:solidFill>
                <a:effectLst/>
                <a:latin typeface="Source Sans Pro" panose="020B0503030403020204" pitchFamily="34" charset="0"/>
              </a:rPr>
              <a:t>Rằng đâu đó ngày xưa đã lâu lắm rồi:</a:t>
            </a:r>
            <a:br>
              <a:rPr lang="vi-VN" dirty="0"/>
            </a:br>
            <a:r>
              <a:rPr lang="vi-VN" b="0" i="0" dirty="0">
                <a:solidFill>
                  <a:srgbClr val="444444"/>
                </a:solidFill>
                <a:effectLst/>
                <a:latin typeface="Source Sans Pro" panose="020B0503030403020204" pitchFamily="34" charset="0"/>
              </a:rPr>
              <a:t>Con đường rẽ làm đôi giữa một khu rừng, và tôi –</a:t>
            </a:r>
            <a:br>
              <a:rPr lang="vi-VN" dirty="0"/>
            </a:br>
            <a:r>
              <a:rPr lang="vi-VN" b="0" i="0" dirty="0">
                <a:solidFill>
                  <a:srgbClr val="444444"/>
                </a:solidFill>
                <a:effectLst/>
                <a:latin typeface="Source Sans Pro" panose="020B0503030403020204" pitchFamily="34" charset="0"/>
              </a:rPr>
              <a:t>Tôi đã chọn lối mòn ít có ai đi,</a:t>
            </a:r>
            <a:br>
              <a:rPr lang="vi-VN" dirty="0"/>
            </a:br>
            <a:r>
              <a:rPr lang="vi-VN" b="0" i="0" dirty="0">
                <a:solidFill>
                  <a:srgbClr val="444444"/>
                </a:solidFill>
                <a:effectLst/>
                <a:latin typeface="Source Sans Pro" panose="020B0503030403020204" pitchFamily="34" charset="0"/>
              </a:rPr>
              <a:t>Và điều đó đã làm đổi thay tất cả.</a:t>
            </a:r>
            <a:endParaRPr lang="vi-VN" dirty="0"/>
          </a:p>
        </p:txBody>
      </p:sp>
      <p:sp>
        <p:nvSpPr>
          <p:cNvPr id="12" name="TextBox 11">
            <a:extLst>
              <a:ext uri="{FF2B5EF4-FFF2-40B4-BE49-F238E27FC236}">
                <a16:creationId xmlns:a16="http://schemas.microsoft.com/office/drawing/2014/main" id="{C24BDCCC-F852-D634-2F6C-7A13296540F4}"/>
              </a:ext>
            </a:extLst>
          </p:cNvPr>
          <p:cNvSpPr txBox="1"/>
          <p:nvPr/>
        </p:nvSpPr>
        <p:spPr>
          <a:xfrm>
            <a:off x="467544" y="4077072"/>
            <a:ext cx="8424936" cy="702372"/>
          </a:xfrm>
          <a:prstGeom prst="rect">
            <a:avLst/>
          </a:prstGeom>
          <a:noFill/>
        </p:spPr>
        <p:txBody>
          <a:bodyPr wrap="square">
            <a:spAutoFit/>
          </a:bodyPr>
          <a:lstStyle/>
          <a:p>
            <a:pPr>
              <a:lnSpc>
                <a:spcPct val="115000"/>
              </a:lnSpc>
              <a:spcAft>
                <a:spcPts val="1000"/>
              </a:spcAft>
            </a:pPr>
            <a:r>
              <a:rPr lang="vi-VN" i="1" dirty="0">
                <a:solidFill>
                  <a:srgbClr val="000000"/>
                </a:solidFill>
                <a:effectLst/>
                <a:latin typeface="+mn-lt"/>
                <a:ea typeface="Times New Roman" panose="02020603050405020304" pitchFamily="18" charset="0"/>
                <a:cs typeface="Times New Roman" panose="02020603050405020304" pitchFamily="18" charset="0"/>
              </a:rPr>
              <a:t>1. Trong khổ thơ cuối NVTT đã chọn lối đi nào? Em nhận ra được thông điệp gì từ sự lựa chọn đó?</a:t>
            </a:r>
            <a:endParaRPr lang="vi-VN" dirty="0">
              <a:effectLst/>
              <a:latin typeface="+mn-lt"/>
              <a:ea typeface="Arial" panose="020B06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0801B17-13BE-AC22-FF5C-6D74A9F1A9BD}"/>
              </a:ext>
            </a:extLst>
          </p:cNvPr>
          <p:cNvSpPr txBox="1"/>
          <p:nvPr/>
        </p:nvSpPr>
        <p:spPr>
          <a:xfrm>
            <a:off x="467544" y="4834320"/>
            <a:ext cx="8208912" cy="646331"/>
          </a:xfrm>
          <a:prstGeom prst="rect">
            <a:avLst/>
          </a:prstGeom>
          <a:noFill/>
        </p:spPr>
        <p:txBody>
          <a:bodyPr wrap="square" rtlCol="0">
            <a:spAutoFit/>
          </a:bodyPr>
          <a:lstStyle/>
          <a:p>
            <a:r>
              <a:rPr lang="vi-VN" i="1" dirty="0">
                <a:solidFill>
                  <a:srgbClr val="000000"/>
                </a:solidFill>
                <a:effectLst/>
                <a:latin typeface="+mn-lt"/>
                <a:ea typeface="Times New Roman" panose="02020603050405020304" pitchFamily="18" charset="0"/>
                <a:cs typeface="Times New Roman" panose="02020603050405020304" pitchFamily="18" charset="0"/>
              </a:rPr>
              <a:t>2. Em có nhận thấy được tâm trạng gì của nhân vật trữ tình trước lựa chọn đó?</a:t>
            </a:r>
            <a:endParaRPr lang="vi-VN" dirty="0">
              <a:effectLst/>
              <a:latin typeface="+mn-lt"/>
              <a:ea typeface="Arial" panose="020B0604020202020204" pitchFamily="34" charset="0"/>
              <a:cs typeface="Times New Roman" panose="02020603050405020304" pitchFamily="18" charset="0"/>
            </a:endParaRPr>
          </a:p>
          <a:p>
            <a:endParaRPr lang="vi-VN" dirty="0"/>
          </a:p>
        </p:txBody>
      </p:sp>
      <p:sp>
        <p:nvSpPr>
          <p:cNvPr id="14" name="TextBox 13">
            <a:extLst>
              <a:ext uri="{FF2B5EF4-FFF2-40B4-BE49-F238E27FC236}">
                <a16:creationId xmlns:a16="http://schemas.microsoft.com/office/drawing/2014/main" id="{8A6702D2-89FD-934C-2420-C0FB8D1FEB5E}"/>
              </a:ext>
            </a:extLst>
          </p:cNvPr>
          <p:cNvSpPr txBox="1"/>
          <p:nvPr/>
        </p:nvSpPr>
        <p:spPr>
          <a:xfrm>
            <a:off x="467544" y="5357351"/>
            <a:ext cx="8208912" cy="1020921"/>
          </a:xfrm>
          <a:prstGeom prst="rect">
            <a:avLst/>
          </a:prstGeom>
          <a:noFill/>
        </p:spPr>
        <p:txBody>
          <a:bodyPr wrap="square" rtlCol="0">
            <a:spAutoFit/>
          </a:bodyPr>
          <a:lstStyle/>
          <a:p>
            <a:pPr>
              <a:lnSpc>
                <a:spcPct val="115000"/>
              </a:lnSpc>
              <a:spcAft>
                <a:spcPts val="1000"/>
              </a:spcAft>
            </a:pPr>
            <a:r>
              <a:rPr lang="vi-VN" i="1" dirty="0">
                <a:solidFill>
                  <a:srgbClr val="000000"/>
                </a:solidFill>
                <a:effectLst/>
                <a:latin typeface="+mn-lt"/>
                <a:ea typeface="Times New Roman" panose="02020603050405020304" pitchFamily="18" charset="0"/>
                <a:cs typeface="Times New Roman" panose="02020603050405020304" pitchFamily="18" charset="0"/>
              </a:rPr>
              <a:t>3. NVTT cuối cùng đã đưa ra lựa chọn, em có nhận thấy anh ta tin sự lựa chọn của mình là con đường tốt nhất không? Trong cuộc sống, em có hay gặp điều này không?</a:t>
            </a:r>
            <a:endParaRPr lang="vi-VN" dirty="0">
              <a:effectLst/>
              <a:latin typeface="+mn-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956405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874213-0130-689A-D4BB-8164B20DB72C}"/>
              </a:ext>
            </a:extLst>
          </p:cNvPr>
          <p:cNvSpPr txBox="1"/>
          <p:nvPr/>
        </p:nvSpPr>
        <p:spPr>
          <a:xfrm>
            <a:off x="179512" y="1414934"/>
            <a:ext cx="8615631" cy="10209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spcAft>
                <a:spcPts val="1000"/>
              </a:spcAft>
            </a:pPr>
            <a:r>
              <a:rPr lang="vi-VN" sz="1800" i="1" dirty="0">
                <a:solidFill>
                  <a:srgbClr val="000000"/>
                </a:solidFill>
                <a:effectLst/>
                <a:latin typeface="+mn-lt"/>
                <a:ea typeface="Times New Roman" panose="02020603050405020304" pitchFamily="18" charset="0"/>
                <a:cs typeface="Times New Roman" panose="02020603050405020304" pitchFamily="18" charset="0"/>
              </a:rPr>
              <a:t> Từ bài thơ này, theo bạn, làm thế nào để chúng ta can đảm hơn trong những lựa chọn</a:t>
            </a:r>
            <a:r>
              <a:rPr lang="vi-VN" sz="1400" i="1" dirty="0">
                <a:solidFill>
                  <a:srgbClr val="000000"/>
                </a:solidFill>
                <a:effectLst/>
                <a:latin typeface="+mn-lt"/>
                <a:ea typeface="Times New Roman" panose="02020603050405020304" pitchFamily="18" charset="0"/>
                <a:cs typeface="Times New Roman" panose="02020603050405020304" pitchFamily="18" charset="0"/>
              </a:rPr>
              <a:t> </a:t>
            </a:r>
            <a:r>
              <a:rPr lang="vi-VN" sz="1800" i="1" dirty="0">
                <a:solidFill>
                  <a:srgbClr val="000000"/>
                </a:solidFill>
                <a:effectLst/>
                <a:latin typeface="+mn-lt"/>
                <a:ea typeface="Times New Roman" panose="02020603050405020304" pitchFamily="18" charset="0"/>
                <a:cs typeface="Times New Roman" panose="02020603050405020304" pitchFamily="18" charset="0"/>
              </a:rPr>
              <a:t>của mình trên hành trình trưởng thành? Hãy viết đoạn văn (khoảng 150 chữ) để trả lời câu</a:t>
            </a:r>
            <a:r>
              <a:rPr lang="vi-VN" sz="1400" dirty="0">
                <a:latin typeface="+mn-lt"/>
                <a:ea typeface="Times New Roman" panose="02020603050405020304" pitchFamily="18" charset="0"/>
                <a:cs typeface="Times New Roman" panose="02020603050405020304" pitchFamily="18" charset="0"/>
              </a:rPr>
              <a:t> </a:t>
            </a:r>
            <a:r>
              <a:rPr lang="vi-VN" sz="1800" i="1" dirty="0">
                <a:solidFill>
                  <a:srgbClr val="000000"/>
                </a:solidFill>
                <a:effectLst/>
                <a:latin typeface="+mn-lt"/>
                <a:ea typeface="Times New Roman" panose="02020603050405020304" pitchFamily="18" charset="0"/>
                <a:cs typeface="Times New Roman" panose="02020603050405020304" pitchFamily="18" charset="0"/>
              </a:rPr>
              <a:t>hỏi trên.</a:t>
            </a:r>
            <a:endParaRPr lang="vi-VN" sz="1400" dirty="0">
              <a:effectLst/>
              <a:latin typeface="+mn-lt"/>
              <a:ea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D310A72-638D-B601-FAE7-B7877D6BA42E}"/>
              </a:ext>
            </a:extLst>
          </p:cNvPr>
          <p:cNvSpPr txBox="1"/>
          <p:nvPr/>
        </p:nvSpPr>
        <p:spPr>
          <a:xfrm>
            <a:off x="323528" y="2695661"/>
            <a:ext cx="9144000" cy="4041106"/>
          </a:xfrm>
          <a:prstGeom prst="rect">
            <a:avLst/>
          </a:prstGeom>
          <a:noFill/>
        </p:spPr>
        <p:txBody>
          <a:bodyPr wrap="square" rtlCol="0">
            <a:spAutoFit/>
          </a:bodyPr>
          <a:lstStyle/>
          <a:p>
            <a:pPr>
              <a:lnSpc>
                <a:spcPct val="115000"/>
              </a:lnSpc>
              <a:spcAft>
                <a:spcPts val="1000"/>
              </a:spcAft>
            </a:pPr>
            <a:r>
              <a:rPr lang="en-US" sz="1600" b="1" dirty="0">
                <a:solidFill>
                  <a:srgbClr val="000000"/>
                </a:solidFill>
                <a:latin typeface="+mn-lt"/>
                <a:ea typeface="Times New Roman" panose="02020603050405020304" pitchFamily="18" charset="0"/>
                <a:cs typeface="Times New Roman" panose="02020603050405020304" pitchFamily="18" charset="0"/>
              </a:rPr>
              <a:t>   </a:t>
            </a:r>
            <a:r>
              <a:rPr lang="en-US" sz="1600" b="1" dirty="0" err="1">
                <a:solidFill>
                  <a:srgbClr val="000000"/>
                </a:solidFill>
                <a:latin typeface="+mn-lt"/>
                <a:ea typeface="Times New Roman" panose="02020603050405020304" pitchFamily="18" charset="0"/>
                <a:cs typeface="Times New Roman" panose="02020603050405020304" pitchFamily="18" charset="0"/>
              </a:rPr>
              <a:t>G</a:t>
            </a:r>
            <a:r>
              <a:rPr lang="en-US" sz="1600" b="1" dirty="0" err="1">
                <a:solidFill>
                  <a:srgbClr val="000000"/>
                </a:solidFill>
                <a:effectLst/>
                <a:latin typeface="+mn-lt"/>
                <a:ea typeface="Times New Roman" panose="02020603050405020304" pitchFamily="18" charset="0"/>
                <a:cs typeface="Times New Roman" panose="02020603050405020304" pitchFamily="18" charset="0"/>
              </a:rPr>
              <a:t>ợi</a:t>
            </a:r>
            <a:r>
              <a:rPr lang="en-US" sz="1600" b="1" dirty="0">
                <a:solidFill>
                  <a:srgbClr val="000000"/>
                </a:solidFill>
                <a:effectLst/>
                <a:latin typeface="+mn-lt"/>
                <a:ea typeface="Times New Roman" panose="02020603050405020304" pitchFamily="18" charset="0"/>
                <a:cs typeface="Times New Roman" panose="02020603050405020304" pitchFamily="18" charset="0"/>
              </a:rPr>
              <a:t> ý: </a:t>
            </a:r>
            <a:endParaRPr lang="vi-VN" sz="1600" dirty="0">
              <a:effectLst/>
              <a:latin typeface="+mn-lt"/>
              <a:ea typeface="Arial" panose="020B0604020202020204" pitchFamily="34" charset="0"/>
              <a:cs typeface="Times New Roman" panose="02020603050405020304" pitchFamily="18" charset="0"/>
            </a:endParaRPr>
          </a:p>
          <a:p>
            <a:pPr>
              <a:lnSpc>
                <a:spcPct val="115000"/>
              </a:lnSpc>
              <a:spcAft>
                <a:spcPts val="1000"/>
              </a:spcAft>
            </a:pPr>
            <a:r>
              <a:rPr lang="vi-VN" sz="1600" i="1" dirty="0">
                <a:solidFill>
                  <a:srgbClr val="000000"/>
                </a:solidFill>
                <a:effectLst/>
                <a:latin typeface="+mn-lt"/>
                <a:ea typeface="Times New Roman" panose="02020603050405020304" pitchFamily="18" charset="0"/>
                <a:cs typeface="Times New Roman" panose="02020603050405020304" pitchFamily="18" charset="0"/>
              </a:rPr>
              <a:t>– Những lựa chọn trên hành tr</a:t>
            </a:r>
            <a:r>
              <a:rPr lang="en-US" sz="1600" i="1" dirty="0">
                <a:solidFill>
                  <a:srgbClr val="000000"/>
                </a:solidFill>
                <a:effectLst/>
                <a:latin typeface="+mn-lt"/>
                <a:ea typeface="Times New Roman" panose="02020603050405020304" pitchFamily="18" charset="0"/>
                <a:cs typeface="Times New Roman" panose="02020603050405020304" pitchFamily="18" charset="0"/>
              </a:rPr>
              <a:t>ì</a:t>
            </a:r>
            <a:r>
              <a:rPr lang="vi-VN" sz="1600" i="1" dirty="0">
                <a:solidFill>
                  <a:srgbClr val="000000"/>
                </a:solidFill>
                <a:effectLst/>
                <a:latin typeface="+mn-lt"/>
                <a:ea typeface="Times New Roman" panose="02020603050405020304" pitchFamily="18" charset="0"/>
                <a:cs typeface="Times New Roman" panose="02020603050405020304" pitchFamily="18" charset="0"/>
              </a:rPr>
              <a:t>nh trưởng thành có tầm quan trọng ra sao?</a:t>
            </a:r>
            <a:endParaRPr lang="vi-VN" sz="1600" dirty="0">
              <a:effectLst/>
              <a:latin typeface="+mn-lt"/>
              <a:ea typeface="Arial" panose="020B0604020202020204" pitchFamily="34" charset="0"/>
              <a:cs typeface="Times New Roman" panose="02020603050405020304" pitchFamily="18" charset="0"/>
            </a:endParaRPr>
          </a:p>
          <a:p>
            <a:pPr>
              <a:lnSpc>
                <a:spcPct val="115000"/>
              </a:lnSpc>
              <a:spcAft>
                <a:spcPts val="1000"/>
              </a:spcAft>
            </a:pPr>
            <a:r>
              <a:rPr lang="vi-VN" sz="1600" i="1" dirty="0">
                <a:solidFill>
                  <a:srgbClr val="000000"/>
                </a:solidFill>
                <a:effectLst/>
                <a:latin typeface="+mn-lt"/>
                <a:ea typeface="Times New Roman" panose="02020603050405020304" pitchFamily="18" charset="0"/>
                <a:cs typeface="Times New Roman" panose="02020603050405020304" pitchFamily="18" charset="0"/>
              </a:rPr>
              <a:t>– Vì sao ta thường gặp khó khăn khi lựa chọn?</a:t>
            </a:r>
            <a:endParaRPr lang="vi-VN" sz="1600" dirty="0">
              <a:effectLst/>
              <a:latin typeface="+mn-lt"/>
              <a:ea typeface="Arial" panose="020B0604020202020204" pitchFamily="34" charset="0"/>
              <a:cs typeface="Times New Roman" panose="02020603050405020304" pitchFamily="18" charset="0"/>
            </a:endParaRPr>
          </a:p>
          <a:p>
            <a:pPr>
              <a:lnSpc>
                <a:spcPct val="115000"/>
              </a:lnSpc>
              <a:spcAft>
                <a:spcPts val="1000"/>
              </a:spcAft>
            </a:pPr>
            <a:r>
              <a:rPr lang="vi-VN" sz="1600" i="1" dirty="0">
                <a:solidFill>
                  <a:srgbClr val="000000"/>
                </a:solidFill>
                <a:effectLst/>
                <a:latin typeface="+mn-lt"/>
                <a:ea typeface="Times New Roman" panose="02020603050405020304" pitchFamily="18" charset="0"/>
                <a:cs typeface="Times New Roman" panose="02020603050405020304" pitchFamily="18" charset="0"/>
              </a:rPr>
              <a:t>– Để đi đến quyết định cuối cùng, ta cần phải xác định điểm tựa như thế nào?</a:t>
            </a:r>
            <a:endParaRPr lang="vi-VN" sz="1600" dirty="0">
              <a:effectLst/>
              <a:latin typeface="+mn-lt"/>
              <a:ea typeface="Arial" panose="020B0604020202020204" pitchFamily="34" charset="0"/>
              <a:cs typeface="Times New Roman" panose="02020603050405020304" pitchFamily="18" charset="0"/>
            </a:endParaRPr>
          </a:p>
          <a:p>
            <a:pPr>
              <a:lnSpc>
                <a:spcPct val="115000"/>
              </a:lnSpc>
              <a:spcAft>
                <a:spcPts val="1000"/>
              </a:spcAft>
            </a:pPr>
            <a:r>
              <a:rPr lang="vi-VN" sz="1600" i="1" dirty="0">
                <a:solidFill>
                  <a:srgbClr val="000000"/>
                </a:solidFill>
                <a:effectLst/>
                <a:latin typeface="+mn-lt"/>
                <a:ea typeface="Times New Roman" panose="02020603050405020304" pitchFamily="18" charset="0"/>
                <a:cs typeface="Times New Roman" panose="02020603050405020304" pitchFamily="18" charset="0"/>
              </a:rPr>
              <a:t>– Ta đ. thực sự xem mình là một nhân cách độc lập trong việc đưa ra lựa chọn chưa?</a:t>
            </a:r>
            <a:endParaRPr lang="vi-VN" sz="1600" dirty="0">
              <a:effectLst/>
              <a:latin typeface="+mn-lt"/>
              <a:ea typeface="Arial" panose="020B0604020202020204" pitchFamily="34" charset="0"/>
              <a:cs typeface="Times New Roman" panose="02020603050405020304" pitchFamily="18" charset="0"/>
            </a:endParaRPr>
          </a:p>
          <a:p>
            <a:pPr>
              <a:lnSpc>
                <a:spcPct val="115000"/>
              </a:lnSpc>
              <a:spcAft>
                <a:spcPts val="1000"/>
              </a:spcAft>
            </a:pPr>
            <a:r>
              <a:rPr lang="vi-VN" sz="1600" i="1" dirty="0">
                <a:solidFill>
                  <a:srgbClr val="000000"/>
                </a:solidFill>
                <a:effectLst/>
                <a:latin typeface="+mn-lt"/>
                <a:ea typeface="Times New Roman" panose="02020603050405020304" pitchFamily="18" charset="0"/>
                <a:cs typeface="Times New Roman" panose="02020603050405020304" pitchFamily="18" charset="0"/>
              </a:rPr>
              <a:t>– Ta cần có trách nhiệm như thế nào với chính con đường mình đã chọn?</a:t>
            </a:r>
            <a:endParaRPr lang="vi-VN" sz="1600" dirty="0">
              <a:effectLst/>
              <a:latin typeface="+mn-lt"/>
              <a:ea typeface="Arial" panose="020B0604020202020204" pitchFamily="34" charset="0"/>
              <a:cs typeface="Times New Roman" panose="02020603050405020304" pitchFamily="18" charset="0"/>
            </a:endParaRPr>
          </a:p>
          <a:p>
            <a:pPr>
              <a:lnSpc>
                <a:spcPct val="115000"/>
              </a:lnSpc>
              <a:spcAft>
                <a:spcPts val="1000"/>
              </a:spcAft>
            </a:pPr>
            <a:r>
              <a:rPr lang="vi-VN" sz="1600" i="1" dirty="0">
                <a:solidFill>
                  <a:srgbClr val="000000"/>
                </a:solidFill>
                <a:effectLst/>
                <a:latin typeface="+mn-lt"/>
                <a:ea typeface="Times New Roman" panose="02020603050405020304" pitchFamily="18" charset="0"/>
                <a:cs typeface="Times New Roman" panose="02020603050405020304" pitchFamily="18" charset="0"/>
              </a:rPr>
              <a:t>– Ý nghĩa đích thực của cuộc sống nằm ở hành động dấn thân, dám được là mình hay ở kết</a:t>
            </a:r>
            <a:endParaRPr lang="vi-VN" sz="1600" dirty="0">
              <a:effectLst/>
              <a:latin typeface="+mn-lt"/>
              <a:ea typeface="Arial" panose="020B0604020202020204" pitchFamily="34" charset="0"/>
              <a:cs typeface="Times New Roman" panose="02020603050405020304" pitchFamily="18" charset="0"/>
            </a:endParaRPr>
          </a:p>
          <a:p>
            <a:pPr>
              <a:lnSpc>
                <a:spcPct val="115000"/>
              </a:lnSpc>
              <a:spcAft>
                <a:spcPts val="1000"/>
              </a:spcAft>
            </a:pPr>
            <a:r>
              <a:rPr lang="vi-VN" sz="1600" i="1" dirty="0">
                <a:solidFill>
                  <a:srgbClr val="000000"/>
                </a:solidFill>
                <a:effectLst/>
                <a:latin typeface="+mn-lt"/>
                <a:ea typeface="Times New Roman" panose="02020603050405020304" pitchFamily="18" charset="0"/>
                <a:cs typeface="Times New Roman" panose="02020603050405020304" pitchFamily="18" charset="0"/>
              </a:rPr>
              <a:t>quả cụ thể đạt được?</a:t>
            </a:r>
            <a:endParaRPr lang="vi-VN" sz="1600" dirty="0">
              <a:effectLst/>
              <a:latin typeface="+mn-lt"/>
              <a:ea typeface="Arial" panose="020B0604020202020204" pitchFamily="34" charset="0"/>
              <a:cs typeface="Times New Roman" panose="02020603050405020304" pitchFamily="18" charset="0"/>
            </a:endParaRPr>
          </a:p>
          <a:p>
            <a:pPr>
              <a:lnSpc>
                <a:spcPct val="115000"/>
              </a:lnSpc>
              <a:spcAft>
                <a:spcPts val="1000"/>
              </a:spcAft>
            </a:pPr>
            <a:r>
              <a:rPr lang="vi-VN" sz="1600" i="1" dirty="0">
                <a:solidFill>
                  <a:srgbClr val="000000"/>
                </a:solidFill>
                <a:effectLst/>
                <a:latin typeface="+mn-lt"/>
                <a:ea typeface="Times New Roman" panose="02020603050405020304" pitchFamily="18" charset="0"/>
                <a:cs typeface="Times New Roman" panose="02020603050405020304" pitchFamily="18" charset="0"/>
              </a:rPr>
              <a:t>– Cần ứng xử thế nào với những thoáng tiếc nuối gắn với việc thốt lên hai tiếng“giá mà”?</a:t>
            </a:r>
            <a:endParaRPr lang="vi-VN" sz="1600" dirty="0">
              <a:effectLst/>
              <a:latin typeface="+mn-lt"/>
              <a:ea typeface="Arial" panose="020B0604020202020204" pitchFamily="34" charset="0"/>
              <a:cs typeface="Times New Roman" panose="02020603050405020304" pitchFamily="18" charset="0"/>
            </a:endParaRPr>
          </a:p>
          <a:p>
            <a:endParaRPr lang="vi-VN" sz="1600" dirty="0">
              <a:latin typeface="+mn-lt"/>
            </a:endParaRPr>
          </a:p>
        </p:txBody>
      </p:sp>
      <p:grpSp>
        <p:nvGrpSpPr>
          <p:cNvPr id="14" name="Group 13">
            <a:extLst>
              <a:ext uri="{FF2B5EF4-FFF2-40B4-BE49-F238E27FC236}">
                <a16:creationId xmlns:a16="http://schemas.microsoft.com/office/drawing/2014/main" id="{BFCFC57C-5211-25B9-F10B-DC0505639A13}"/>
              </a:ext>
            </a:extLst>
          </p:cNvPr>
          <p:cNvGrpSpPr/>
          <p:nvPr/>
        </p:nvGrpSpPr>
        <p:grpSpPr>
          <a:xfrm>
            <a:off x="415293" y="121233"/>
            <a:ext cx="3921135" cy="989817"/>
            <a:chOff x="638654" y="247585"/>
            <a:chExt cx="3921135" cy="989817"/>
          </a:xfrm>
        </p:grpSpPr>
        <p:grpSp>
          <p:nvGrpSpPr>
            <p:cNvPr id="8" name="Group 7">
              <a:extLst>
                <a:ext uri="{FF2B5EF4-FFF2-40B4-BE49-F238E27FC236}">
                  <a16:creationId xmlns:a16="http://schemas.microsoft.com/office/drawing/2014/main" id="{754A72D9-5ED6-06B5-259B-53C600000B72}"/>
                </a:ext>
              </a:extLst>
            </p:cNvPr>
            <p:cNvGrpSpPr/>
            <p:nvPr/>
          </p:nvGrpSpPr>
          <p:grpSpPr>
            <a:xfrm>
              <a:off x="638654" y="301860"/>
              <a:ext cx="3921135" cy="935542"/>
              <a:chOff x="731092" y="894843"/>
              <a:chExt cx="4993036" cy="1224136"/>
            </a:xfrm>
          </p:grpSpPr>
          <p:sp>
            <p:nvSpPr>
              <p:cNvPr id="9" name="Rectangle: Folded Corner 8">
                <a:extLst>
                  <a:ext uri="{FF2B5EF4-FFF2-40B4-BE49-F238E27FC236}">
                    <a16:creationId xmlns:a16="http://schemas.microsoft.com/office/drawing/2014/main" id="{9389CBBD-72F0-50E5-9F96-DDA6DA933DD4}"/>
                  </a:ext>
                </a:extLst>
              </p:cNvPr>
              <p:cNvSpPr/>
              <p:nvPr/>
            </p:nvSpPr>
            <p:spPr>
              <a:xfrm>
                <a:off x="1763688" y="1127140"/>
                <a:ext cx="3960440" cy="885253"/>
              </a:xfrm>
              <a:prstGeom prst="foldedCorner">
                <a:avLst/>
              </a:prstGeom>
              <a:solidFill>
                <a:srgbClr val="FFD1A3"/>
              </a:solidFill>
            </p:spPr>
            <p:style>
              <a:lnRef idx="3">
                <a:schemeClr val="lt1"/>
              </a:lnRef>
              <a:fillRef idx="1">
                <a:schemeClr val="dk1"/>
              </a:fillRef>
              <a:effectRef idx="1">
                <a:schemeClr val="dk1"/>
              </a:effectRef>
              <a:fontRef idx="minor">
                <a:schemeClr val="lt1"/>
              </a:fontRef>
            </p:style>
            <p:txBody>
              <a:bodyPr rtlCol="0" anchor="ctr"/>
              <a:lstStyle/>
              <a:p>
                <a:pPr algn="ctr"/>
                <a:r>
                  <a:rPr lang="vi-VN" sz="2400" dirty="0">
                    <a:solidFill>
                      <a:schemeClr val="tx1"/>
                    </a:solidFill>
                  </a:rPr>
                  <a:t> Hoạt động luyện tập</a:t>
                </a:r>
              </a:p>
            </p:txBody>
          </p:sp>
          <p:sp>
            <p:nvSpPr>
              <p:cNvPr id="10" name="Flowchart: Connector 9">
                <a:extLst>
                  <a:ext uri="{FF2B5EF4-FFF2-40B4-BE49-F238E27FC236}">
                    <a16:creationId xmlns:a16="http://schemas.microsoft.com/office/drawing/2014/main" id="{99C0827B-F50A-FA25-F835-884E58730463}"/>
                  </a:ext>
                </a:extLst>
              </p:cNvPr>
              <p:cNvSpPr/>
              <p:nvPr/>
            </p:nvSpPr>
            <p:spPr>
              <a:xfrm>
                <a:off x="731092" y="894843"/>
                <a:ext cx="1224136" cy="1224136"/>
              </a:xfrm>
              <a:prstGeom prst="flowChartConnector">
                <a:avLst/>
              </a:prstGeom>
              <a:solidFill>
                <a:srgbClr val="FFD1A3"/>
              </a:solidFill>
              <a:ln>
                <a:solidFill>
                  <a:srgbClr val="FFFE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3074" name="Picture 2" descr="Free Icon | Pencil">
              <a:extLst>
                <a:ext uri="{FF2B5EF4-FFF2-40B4-BE49-F238E27FC236}">
                  <a16:creationId xmlns:a16="http://schemas.microsoft.com/office/drawing/2014/main" id="{06A28083-7628-7CBA-6296-31F6616F8D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82830">
              <a:off x="770686" y="247585"/>
              <a:ext cx="989222" cy="989222"/>
            </a:xfrm>
            <a:prstGeom prst="rect">
              <a:avLst/>
            </a:prstGeom>
            <a:noFill/>
            <a:extLst>
              <a:ext uri="{909E8E84-426E-40DD-AFC4-6F175D3DCCD1}">
                <a14:hiddenFill xmlns:a14="http://schemas.microsoft.com/office/drawing/2010/main">
                  <a:solidFill>
                    <a:srgbClr val="FFFFFF"/>
                  </a:solidFill>
                </a14:hiddenFill>
              </a:ext>
            </a:extLst>
          </p:spPr>
        </p:pic>
      </p:grpSp>
      <p:pic>
        <p:nvPicPr>
          <p:cNvPr id="3076" name="Picture 4" descr="Hình ảnh Bóng đèn Biểu Tượng Vector Bóng đèn ý Tưởng Biểu Tượng Minh Họa  PNG , điện, Chuyển đổi Biểu Tượng, Biểu Tượng Thể Dục PNG và Vector với nền  trong">
            <a:extLst>
              <a:ext uri="{FF2B5EF4-FFF2-40B4-BE49-F238E27FC236}">
                <a16:creationId xmlns:a16="http://schemas.microsoft.com/office/drawing/2014/main" id="{D3C4C670-436B-DEC7-840D-A35571FA569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3125" y1="32969" x2="33125" y2="32969"/>
                        <a14:foregroundMark x1="50156" y1="27031" x2="50156" y2="27031"/>
                        <a14:foregroundMark x1="66875" y1="32344" x2="66875" y2="32344"/>
                        <a14:foregroundMark x1="71563" y1="49219" x2="71563" y2="49219"/>
                        <a14:foregroundMark x1="63750" y1="63594" x2="63750" y2="63594"/>
                        <a14:foregroundMark x1="32344" y1="66875" x2="32344" y2="66875"/>
                        <a14:foregroundMark x1="44219" y1="40313" x2="44219" y2="40313"/>
                        <a14:foregroundMark x1="41719" y1="41875" x2="41719" y2="41875"/>
                        <a14:foregroundMark x1="27500" y1="49531" x2="27500" y2="49531"/>
                        <a14:foregroundMark x1="51406" y1="69375" x2="51406" y2="69375"/>
                        <a14:foregroundMark x1="45938" y1="72344" x2="45938" y2="72344"/>
                        <a14:foregroundMark x1="48438" y1="74688" x2="48438" y2="74688"/>
                        <a14:foregroundMark x1="52188" y1="76563" x2="52188" y2="76563"/>
                      </a14:backgroundRemoval>
                    </a14:imgEffect>
                  </a14:imgLayer>
                </a14:imgProps>
              </a:ext>
              <a:ext uri="{28A0092B-C50C-407E-A947-70E740481C1C}">
                <a14:useLocalDpi xmlns:a14="http://schemas.microsoft.com/office/drawing/2010/main" val="0"/>
              </a:ext>
            </a:extLst>
          </a:blip>
          <a:srcRect/>
          <a:stretch>
            <a:fillRect/>
          </a:stretch>
        </p:blipFill>
        <p:spPr bwMode="auto">
          <a:xfrm>
            <a:off x="0" y="2481949"/>
            <a:ext cx="767408" cy="76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068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500"/>
                                        <p:tgtEl>
                                          <p:spTgt spid="307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9B2FB5F-8D70-712F-C31C-73E62E80634C}"/>
              </a:ext>
            </a:extLst>
          </p:cNvPr>
          <p:cNvGraphicFramePr>
            <a:graphicFrameLocks noGrp="1"/>
          </p:cNvGraphicFramePr>
          <p:nvPr>
            <p:extLst>
              <p:ext uri="{D42A27DB-BD31-4B8C-83A1-F6EECF244321}">
                <p14:modId xmlns:p14="http://schemas.microsoft.com/office/powerpoint/2010/main" val="1677154208"/>
              </p:ext>
            </p:extLst>
          </p:nvPr>
        </p:nvGraphicFramePr>
        <p:xfrm>
          <a:off x="651557" y="1964315"/>
          <a:ext cx="8268950" cy="1938402"/>
        </p:xfrm>
        <a:graphic>
          <a:graphicData uri="http://schemas.openxmlformats.org/drawingml/2006/table">
            <a:tbl>
              <a:tblPr firstRow="1" firstCol="1" bandRow="1">
                <a:tableStyleId>{5C22544A-7EE6-4342-B048-85BDC9FD1C3A}</a:tableStyleId>
              </a:tblPr>
              <a:tblGrid>
                <a:gridCol w="2755804">
                  <a:extLst>
                    <a:ext uri="{9D8B030D-6E8A-4147-A177-3AD203B41FA5}">
                      <a16:colId xmlns:a16="http://schemas.microsoft.com/office/drawing/2014/main" val="2721005464"/>
                    </a:ext>
                  </a:extLst>
                </a:gridCol>
                <a:gridCol w="2756573">
                  <a:extLst>
                    <a:ext uri="{9D8B030D-6E8A-4147-A177-3AD203B41FA5}">
                      <a16:colId xmlns:a16="http://schemas.microsoft.com/office/drawing/2014/main" val="2630373465"/>
                    </a:ext>
                  </a:extLst>
                </a:gridCol>
                <a:gridCol w="2756573">
                  <a:extLst>
                    <a:ext uri="{9D8B030D-6E8A-4147-A177-3AD203B41FA5}">
                      <a16:colId xmlns:a16="http://schemas.microsoft.com/office/drawing/2014/main" val="1454707261"/>
                    </a:ext>
                  </a:extLst>
                </a:gridCol>
              </a:tblGrid>
              <a:tr h="0">
                <a:tc>
                  <a:txBody>
                    <a:bodyPr/>
                    <a:lstStyle/>
                    <a:p>
                      <a:pPr algn="just">
                        <a:lnSpc>
                          <a:spcPct val="115000"/>
                        </a:lnSpc>
                        <a:spcAft>
                          <a:spcPts val="1000"/>
                        </a:spcAft>
                      </a:pPr>
                      <a:r>
                        <a:rPr lang="en-US" sz="1400">
                          <a:effectLst/>
                        </a:rPr>
                        <a:t>Văn bản</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Điểm giống</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Điểm khác</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0416239"/>
                  </a:ext>
                </a:extLst>
              </a:tr>
              <a:tr h="0">
                <a:tc>
                  <a:txBody>
                    <a:bodyPr/>
                    <a:lstStyle/>
                    <a:p>
                      <a:pPr algn="just">
                        <a:lnSpc>
                          <a:spcPct val="115000"/>
                        </a:lnSpc>
                        <a:spcAft>
                          <a:spcPts val="1000"/>
                        </a:spcAft>
                      </a:pPr>
                      <a:r>
                        <a:rPr lang="en-US" sz="1400">
                          <a:effectLst/>
                        </a:rPr>
                        <a:t> </a:t>
                      </a:r>
                      <a:endParaRPr lang="vi-VN" sz="1100">
                        <a:effectLst/>
                      </a:endParaRPr>
                    </a:p>
                    <a:p>
                      <a:pPr algn="just">
                        <a:lnSpc>
                          <a:spcPct val="115000"/>
                        </a:lnSpc>
                        <a:spcAft>
                          <a:spcPts val="1000"/>
                        </a:spcAft>
                      </a:pPr>
                      <a:r>
                        <a:rPr lang="en-US" sz="1400">
                          <a:effectLst/>
                        </a:rPr>
                        <a:t> </a:t>
                      </a:r>
                      <a:endParaRPr lang="vi-VN" sz="1100">
                        <a:effectLst/>
                      </a:endParaRPr>
                    </a:p>
                    <a:p>
                      <a:pPr algn="just">
                        <a:lnSpc>
                          <a:spcPct val="115000"/>
                        </a:lnSpc>
                        <a:spcAft>
                          <a:spcPts val="1000"/>
                        </a:spcAft>
                      </a:pPr>
                      <a:r>
                        <a:rPr lang="en-US" sz="1400">
                          <a:effectLst/>
                        </a:rPr>
                        <a:t> </a:t>
                      </a:r>
                      <a:endParaRPr lang="vi-VN" sz="1100">
                        <a:effectLst/>
                      </a:endParaRPr>
                    </a:p>
                    <a:p>
                      <a:pPr algn="just">
                        <a:lnSpc>
                          <a:spcPct val="115000"/>
                        </a:lnSpc>
                        <a:spcAft>
                          <a:spcPts val="1000"/>
                        </a:spcAft>
                      </a:pPr>
                      <a:r>
                        <a:rPr lang="en-US" sz="1400">
                          <a:effectLst/>
                        </a:rPr>
                        <a:t> </a:t>
                      </a:r>
                      <a:endParaRPr lang="vi-VN" sz="1100">
                        <a:effectLst/>
                      </a:endParaRPr>
                    </a:p>
                    <a:p>
                      <a:pPr algn="just">
                        <a:lnSpc>
                          <a:spcPct val="115000"/>
                        </a:lnSpc>
                        <a:spcAft>
                          <a:spcPts val="1000"/>
                        </a:spcAft>
                      </a:pPr>
                      <a:r>
                        <a:rPr lang="en-US" sz="1400">
                          <a:effectLst/>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vi-VN" sz="1400" dirty="0">
                          <a:effectLst/>
                        </a:rPr>
                        <a:t> </a:t>
                      </a:r>
                      <a:endParaRPr lang="vi-VN"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vi-VN" sz="1400" dirty="0">
                          <a:effectLst/>
                        </a:rPr>
                        <a:t> </a:t>
                      </a:r>
                      <a:endParaRPr lang="vi-VN"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287897"/>
                  </a:ext>
                </a:extLst>
              </a:tr>
            </a:tbl>
          </a:graphicData>
        </a:graphic>
      </p:graphicFrame>
      <p:sp>
        <p:nvSpPr>
          <p:cNvPr id="4" name="Rectangle 1">
            <a:extLst>
              <a:ext uri="{FF2B5EF4-FFF2-40B4-BE49-F238E27FC236}">
                <a16:creationId xmlns:a16="http://schemas.microsoft.com/office/drawing/2014/main" id="{C5559495-A2AE-C8CF-ED45-B8D2D7814034}"/>
              </a:ext>
            </a:extLst>
          </p:cNvPr>
          <p:cNvSpPr>
            <a:spLocks noChangeArrowheads="1"/>
          </p:cNvSpPr>
          <p:nvPr/>
        </p:nvSpPr>
        <p:spPr bwMode="auto">
          <a:xfrm>
            <a:off x="1043608" y="1447166"/>
            <a:ext cx="79784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1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Phiếu học tập số 1: Tìm các </a:t>
            </a:r>
            <a:r>
              <a:rPr kumimoji="0" lang="en-US" altLang="vi-VN" sz="14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văn</a:t>
            </a:r>
            <a:r>
              <a:rPr kumimoji="0" lang="en-US" altLang="vi-VN" sz="1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vi-VN" sz="14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bản</a:t>
            </a:r>
            <a:r>
              <a:rPr kumimoji="0" lang="en-US" altLang="vi-VN" sz="1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có nội dung về </a:t>
            </a:r>
            <a:r>
              <a:rPr kumimoji="0" lang="en-US" altLang="vi-VN" sz="14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cuộc</a:t>
            </a:r>
            <a:r>
              <a:rPr kumimoji="0" lang="en-US" altLang="vi-VN" sz="1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sống con người có nhiều </a:t>
            </a:r>
            <a:r>
              <a:rPr kumimoji="0" lang="en-US" altLang="vi-VN" sz="14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ngả</a:t>
            </a:r>
            <a:r>
              <a:rPr kumimoji="0" lang="en-US" altLang="vi-VN" sz="1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altLang="vi-VN" sz="14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rẽ</a:t>
            </a:r>
            <a:endParaRPr kumimoji="0" lang="en-US" altLang="vi-VN" sz="1800" b="0" i="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DDC2B6FF-9F04-A4C7-7F86-6B7F564FB10F}"/>
              </a:ext>
            </a:extLst>
          </p:cNvPr>
          <p:cNvGrpSpPr/>
          <p:nvPr/>
        </p:nvGrpSpPr>
        <p:grpSpPr>
          <a:xfrm>
            <a:off x="497580" y="302252"/>
            <a:ext cx="4244654" cy="935542"/>
            <a:chOff x="1407466" y="476672"/>
            <a:chExt cx="4244654" cy="935542"/>
          </a:xfrm>
        </p:grpSpPr>
        <p:grpSp>
          <p:nvGrpSpPr>
            <p:cNvPr id="9" name="Group 8">
              <a:extLst>
                <a:ext uri="{FF2B5EF4-FFF2-40B4-BE49-F238E27FC236}">
                  <a16:creationId xmlns:a16="http://schemas.microsoft.com/office/drawing/2014/main" id="{300AC524-A7DA-F180-8CFD-FEE5A3B77F9D}"/>
                </a:ext>
              </a:extLst>
            </p:cNvPr>
            <p:cNvGrpSpPr/>
            <p:nvPr/>
          </p:nvGrpSpPr>
          <p:grpSpPr>
            <a:xfrm>
              <a:off x="1547664" y="476672"/>
              <a:ext cx="4104456" cy="935542"/>
              <a:chOff x="731092" y="894843"/>
              <a:chExt cx="5226470" cy="1224136"/>
            </a:xfrm>
          </p:grpSpPr>
          <p:sp>
            <p:nvSpPr>
              <p:cNvPr id="10" name="Rectangle: Folded Corner 9">
                <a:extLst>
                  <a:ext uri="{FF2B5EF4-FFF2-40B4-BE49-F238E27FC236}">
                    <a16:creationId xmlns:a16="http://schemas.microsoft.com/office/drawing/2014/main" id="{99FE5EA9-801F-9FCB-8D67-9513C4328E0F}"/>
                  </a:ext>
                </a:extLst>
              </p:cNvPr>
              <p:cNvSpPr/>
              <p:nvPr/>
            </p:nvSpPr>
            <p:spPr>
              <a:xfrm>
                <a:off x="1763687" y="1127140"/>
                <a:ext cx="4193875" cy="885253"/>
              </a:xfrm>
              <a:prstGeom prst="foldedCorner">
                <a:avLst/>
              </a:prstGeom>
              <a:solidFill>
                <a:srgbClr val="FFD1A3"/>
              </a:solidFill>
            </p:spPr>
            <p:style>
              <a:lnRef idx="3">
                <a:schemeClr val="lt1"/>
              </a:lnRef>
              <a:fillRef idx="1">
                <a:schemeClr val="dk1"/>
              </a:fillRef>
              <a:effectRef idx="1">
                <a:schemeClr val="dk1"/>
              </a:effectRef>
              <a:fontRef idx="minor">
                <a:schemeClr val="lt1"/>
              </a:fontRef>
            </p:style>
            <p:txBody>
              <a:bodyPr rtlCol="0" anchor="ctr"/>
              <a:lstStyle/>
              <a:p>
                <a:pPr algn="ctr"/>
                <a:r>
                  <a:rPr lang="vi-VN" sz="2400" dirty="0">
                    <a:solidFill>
                      <a:schemeClr val="tx1"/>
                    </a:solidFill>
                  </a:rPr>
                  <a:t>  Hoạt động vận dụng</a:t>
                </a:r>
              </a:p>
            </p:txBody>
          </p:sp>
          <p:sp>
            <p:nvSpPr>
              <p:cNvPr id="11" name="Flowchart: Connector 10">
                <a:extLst>
                  <a:ext uri="{FF2B5EF4-FFF2-40B4-BE49-F238E27FC236}">
                    <a16:creationId xmlns:a16="http://schemas.microsoft.com/office/drawing/2014/main" id="{6DBB22D6-E5A8-5178-5B9C-63CA94125B9B}"/>
                  </a:ext>
                </a:extLst>
              </p:cNvPr>
              <p:cNvSpPr/>
              <p:nvPr/>
            </p:nvSpPr>
            <p:spPr>
              <a:xfrm>
                <a:off x="731092" y="894843"/>
                <a:ext cx="1224136" cy="1224136"/>
              </a:xfrm>
              <a:prstGeom prst="flowChartConnector">
                <a:avLst/>
              </a:prstGeom>
              <a:solidFill>
                <a:srgbClr val="FFD1A3"/>
              </a:solidFill>
              <a:ln>
                <a:solidFill>
                  <a:srgbClr val="FFFE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4098" name="Picture 2" descr="170000+ Tốt Nghiệp Icon Mũ Hình ảnh tải xuống | vn.lovepik.com Nhiếp ảnh">
              <a:extLst>
                <a:ext uri="{FF2B5EF4-FFF2-40B4-BE49-F238E27FC236}">
                  <a16:creationId xmlns:a16="http://schemas.microsoft.com/office/drawing/2014/main" id="{ADB8DC31-C1FB-3AF1-281E-682B0E912BE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75" b="95742" l="1583" r="98500"/>
                      </a14:imgEffect>
                    </a14:imgLayer>
                  </a14:imgProps>
                </a:ext>
                <a:ext uri="{28A0092B-C50C-407E-A947-70E740481C1C}">
                  <a14:useLocalDpi xmlns:a14="http://schemas.microsoft.com/office/drawing/2010/main" val="0"/>
                </a:ext>
              </a:extLst>
            </a:blip>
            <a:srcRect/>
            <a:stretch>
              <a:fillRect/>
            </a:stretch>
          </p:blipFill>
          <p:spPr bwMode="auto">
            <a:xfrm>
              <a:off x="1407466" y="615863"/>
              <a:ext cx="1241735" cy="75323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Table 11">
            <a:extLst>
              <a:ext uri="{FF2B5EF4-FFF2-40B4-BE49-F238E27FC236}">
                <a16:creationId xmlns:a16="http://schemas.microsoft.com/office/drawing/2014/main" id="{777B5C12-A472-6661-7D41-C2A4B048A079}"/>
              </a:ext>
            </a:extLst>
          </p:cNvPr>
          <p:cNvGraphicFramePr>
            <a:graphicFrameLocks noGrp="1"/>
          </p:cNvGraphicFramePr>
          <p:nvPr>
            <p:extLst>
              <p:ext uri="{D42A27DB-BD31-4B8C-83A1-F6EECF244321}">
                <p14:modId xmlns:p14="http://schemas.microsoft.com/office/powerpoint/2010/main" val="1708245725"/>
              </p:ext>
            </p:extLst>
          </p:nvPr>
        </p:nvGraphicFramePr>
        <p:xfrm>
          <a:off x="651557" y="4581128"/>
          <a:ext cx="6828790" cy="1938402"/>
        </p:xfrm>
        <a:graphic>
          <a:graphicData uri="http://schemas.openxmlformats.org/drawingml/2006/table">
            <a:tbl>
              <a:tblPr firstRow="1" firstCol="1" bandRow="1">
                <a:tableStyleId>{5C22544A-7EE6-4342-B048-85BDC9FD1C3A}</a:tableStyleId>
              </a:tblPr>
              <a:tblGrid>
                <a:gridCol w="3414395">
                  <a:extLst>
                    <a:ext uri="{9D8B030D-6E8A-4147-A177-3AD203B41FA5}">
                      <a16:colId xmlns:a16="http://schemas.microsoft.com/office/drawing/2014/main" val="2339828726"/>
                    </a:ext>
                  </a:extLst>
                </a:gridCol>
                <a:gridCol w="3414395">
                  <a:extLst>
                    <a:ext uri="{9D8B030D-6E8A-4147-A177-3AD203B41FA5}">
                      <a16:colId xmlns:a16="http://schemas.microsoft.com/office/drawing/2014/main" val="3409154879"/>
                    </a:ext>
                  </a:extLst>
                </a:gridCol>
              </a:tblGrid>
              <a:tr h="0">
                <a:tc>
                  <a:txBody>
                    <a:bodyPr/>
                    <a:lstStyle/>
                    <a:p>
                      <a:pPr algn="just">
                        <a:lnSpc>
                          <a:spcPct val="115000"/>
                        </a:lnSpc>
                        <a:spcAft>
                          <a:spcPts val="1000"/>
                        </a:spcAft>
                      </a:pPr>
                      <a:r>
                        <a:rPr lang="en-US" sz="1400" dirty="0">
                          <a:effectLst/>
                        </a:rPr>
                        <a:t>Thông </a:t>
                      </a:r>
                      <a:r>
                        <a:rPr lang="en-US" sz="1400" dirty="0" err="1">
                          <a:effectLst/>
                        </a:rPr>
                        <a:t>điệp</a:t>
                      </a:r>
                      <a:r>
                        <a:rPr lang="en-US" sz="1400" dirty="0">
                          <a:effectLst/>
                        </a:rPr>
                        <a:t> có ý nghĩa</a:t>
                      </a:r>
                      <a:endParaRPr lang="vi-VN"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                       Lý giải tại sao</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508444"/>
                  </a:ext>
                </a:extLst>
              </a:tr>
              <a:tr h="0">
                <a:tc>
                  <a:txBody>
                    <a:bodyPr/>
                    <a:lstStyle/>
                    <a:p>
                      <a:pPr algn="just">
                        <a:lnSpc>
                          <a:spcPct val="115000"/>
                        </a:lnSpc>
                        <a:spcAft>
                          <a:spcPts val="1000"/>
                        </a:spcAft>
                      </a:pPr>
                      <a:r>
                        <a:rPr lang="en-US" sz="1400" dirty="0">
                          <a:effectLst/>
                        </a:rPr>
                        <a:t> </a:t>
                      </a:r>
                      <a:endParaRPr lang="vi-VN" sz="1100" dirty="0">
                        <a:effectLst/>
                      </a:endParaRPr>
                    </a:p>
                    <a:p>
                      <a:pPr algn="just">
                        <a:lnSpc>
                          <a:spcPct val="115000"/>
                        </a:lnSpc>
                        <a:spcAft>
                          <a:spcPts val="1000"/>
                        </a:spcAft>
                      </a:pPr>
                      <a:r>
                        <a:rPr lang="en-US" sz="1400" dirty="0">
                          <a:effectLst/>
                        </a:rPr>
                        <a:t> </a:t>
                      </a:r>
                      <a:endParaRPr lang="vi-VN" sz="1100" dirty="0">
                        <a:effectLst/>
                      </a:endParaRPr>
                    </a:p>
                    <a:p>
                      <a:pPr algn="just">
                        <a:lnSpc>
                          <a:spcPct val="115000"/>
                        </a:lnSpc>
                        <a:spcAft>
                          <a:spcPts val="1000"/>
                        </a:spcAft>
                      </a:pPr>
                      <a:r>
                        <a:rPr lang="en-US" sz="1400" dirty="0">
                          <a:effectLst/>
                        </a:rPr>
                        <a:t> </a:t>
                      </a:r>
                      <a:endParaRPr lang="vi-VN" sz="1100" dirty="0">
                        <a:effectLst/>
                      </a:endParaRPr>
                    </a:p>
                    <a:p>
                      <a:pPr algn="just">
                        <a:lnSpc>
                          <a:spcPct val="115000"/>
                        </a:lnSpc>
                        <a:spcAft>
                          <a:spcPts val="1000"/>
                        </a:spcAft>
                      </a:pPr>
                      <a:r>
                        <a:rPr lang="en-US" sz="1400" dirty="0">
                          <a:effectLst/>
                        </a:rPr>
                        <a:t> </a:t>
                      </a:r>
                      <a:endParaRPr lang="vi-VN" sz="1100" dirty="0">
                        <a:effectLst/>
                      </a:endParaRPr>
                    </a:p>
                    <a:p>
                      <a:pPr algn="just">
                        <a:lnSpc>
                          <a:spcPct val="115000"/>
                        </a:lnSpc>
                        <a:spcAft>
                          <a:spcPts val="1000"/>
                        </a:spcAft>
                      </a:pPr>
                      <a:r>
                        <a:rPr lang="en-US" sz="1400" dirty="0">
                          <a:effectLst/>
                        </a:rPr>
                        <a:t> </a:t>
                      </a:r>
                      <a:endParaRPr lang="vi-VN"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a:effectLst/>
                        </a:rPr>
                        <a:t> </a:t>
                      </a:r>
                      <a:endParaRPr lang="vi-VN" sz="1100" dirty="0">
                        <a:effectLst/>
                      </a:endParaRPr>
                    </a:p>
                    <a:p>
                      <a:pPr algn="just">
                        <a:lnSpc>
                          <a:spcPct val="115000"/>
                        </a:lnSpc>
                        <a:spcAft>
                          <a:spcPts val="1000"/>
                        </a:spcAft>
                      </a:pPr>
                      <a:r>
                        <a:rPr lang="en-US" sz="1400" dirty="0">
                          <a:effectLst/>
                        </a:rPr>
                        <a:t> </a:t>
                      </a:r>
                      <a:endParaRPr lang="vi-VN" sz="1100" dirty="0">
                        <a:effectLst/>
                      </a:endParaRPr>
                    </a:p>
                    <a:p>
                      <a:pPr algn="just">
                        <a:lnSpc>
                          <a:spcPct val="115000"/>
                        </a:lnSpc>
                        <a:spcAft>
                          <a:spcPts val="1000"/>
                        </a:spcAft>
                      </a:pPr>
                      <a:r>
                        <a:rPr lang="en-US" sz="1400" dirty="0">
                          <a:effectLst/>
                        </a:rPr>
                        <a:t> </a:t>
                      </a:r>
                      <a:endParaRPr lang="vi-VN" sz="1100" dirty="0">
                        <a:effectLst/>
                      </a:endParaRPr>
                    </a:p>
                    <a:p>
                      <a:pPr algn="just">
                        <a:lnSpc>
                          <a:spcPct val="115000"/>
                        </a:lnSpc>
                        <a:spcAft>
                          <a:spcPts val="1000"/>
                        </a:spcAft>
                      </a:pPr>
                      <a:r>
                        <a:rPr lang="en-US" sz="1400" dirty="0">
                          <a:effectLst/>
                        </a:rPr>
                        <a:t> </a:t>
                      </a:r>
                      <a:endParaRPr lang="vi-VN"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9102033"/>
                  </a:ext>
                </a:extLst>
              </a:tr>
            </a:tbl>
          </a:graphicData>
        </a:graphic>
      </p:graphicFrame>
      <p:sp>
        <p:nvSpPr>
          <p:cNvPr id="14" name="TextBox 13">
            <a:extLst>
              <a:ext uri="{FF2B5EF4-FFF2-40B4-BE49-F238E27FC236}">
                <a16:creationId xmlns:a16="http://schemas.microsoft.com/office/drawing/2014/main" id="{E6D8E39D-052C-35C7-976B-42941C79BC11}"/>
              </a:ext>
            </a:extLst>
          </p:cNvPr>
          <p:cNvSpPr txBox="1"/>
          <p:nvPr/>
        </p:nvSpPr>
        <p:spPr>
          <a:xfrm>
            <a:off x="1043608" y="4042157"/>
            <a:ext cx="4374916" cy="307777"/>
          </a:xfrm>
          <a:prstGeom prst="rect">
            <a:avLst/>
          </a:prstGeom>
          <a:noFill/>
        </p:spPr>
        <p:txBody>
          <a:bodyPr wrap="none" rtlCol="0">
            <a:spAutoFit/>
          </a:bodyPr>
          <a:lstStyle/>
          <a:p>
            <a:r>
              <a:rPr lang="en-US" sz="1400" b="1" dirty="0">
                <a:solidFill>
                  <a:srgbClr val="000000"/>
                </a:solidFill>
              </a:rPr>
              <a:t>Phiếu học tập số 2: Thông </a:t>
            </a:r>
            <a:r>
              <a:rPr lang="en-US" sz="1400" b="1" dirty="0" err="1">
                <a:solidFill>
                  <a:srgbClr val="000000"/>
                </a:solidFill>
              </a:rPr>
              <a:t>điệp</a:t>
            </a:r>
            <a:r>
              <a:rPr lang="en-US" sz="1400" b="1" dirty="0">
                <a:solidFill>
                  <a:srgbClr val="000000"/>
                </a:solidFill>
              </a:rPr>
              <a:t> </a:t>
            </a:r>
            <a:r>
              <a:rPr lang="en-US" sz="1400" b="1" dirty="0" err="1">
                <a:solidFill>
                  <a:srgbClr val="000000"/>
                </a:solidFill>
              </a:rPr>
              <a:t>rút</a:t>
            </a:r>
            <a:r>
              <a:rPr lang="en-US" sz="1400" b="1" dirty="0">
                <a:solidFill>
                  <a:srgbClr val="000000"/>
                </a:solidFill>
              </a:rPr>
              <a:t> </a:t>
            </a:r>
            <a:r>
              <a:rPr lang="en-US" sz="1400" b="1" dirty="0" err="1">
                <a:solidFill>
                  <a:srgbClr val="000000"/>
                </a:solidFill>
              </a:rPr>
              <a:t>ra</a:t>
            </a:r>
            <a:r>
              <a:rPr lang="en-US" sz="1400" b="1" dirty="0">
                <a:solidFill>
                  <a:srgbClr val="000000"/>
                </a:solidFill>
              </a:rPr>
              <a:t> được là gì?</a:t>
            </a:r>
            <a:endParaRPr lang="vi-VN" sz="1400" b="1" dirty="0">
              <a:solidFill>
                <a:srgbClr val="000000"/>
              </a:solidFill>
            </a:endParaRPr>
          </a:p>
        </p:txBody>
      </p:sp>
    </p:spTree>
    <p:extLst>
      <p:ext uri="{BB962C8B-B14F-4D97-AF65-F5344CB8AC3E}">
        <p14:creationId xmlns:p14="http://schemas.microsoft.com/office/powerpoint/2010/main" val="26587767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theme/theme1.xml><?xml version="1.0" encoding="utf-8"?>
<a:theme xmlns:a="http://schemas.openxmlformats.org/drawingml/2006/main" name="template">
  <a:themeElements>
    <a:clrScheme name="template 13">
      <a:dk1>
        <a:srgbClr val="4D4D4D"/>
      </a:dk1>
      <a:lt1>
        <a:srgbClr val="FFFFFF"/>
      </a:lt1>
      <a:dk2>
        <a:srgbClr val="4D4D4D"/>
      </a:dk2>
      <a:lt2>
        <a:srgbClr val="777777"/>
      </a:lt2>
      <a:accent1>
        <a:srgbClr val="969696"/>
      </a:accent1>
      <a:accent2>
        <a:srgbClr val="C0C0C0"/>
      </a:accent2>
      <a:accent3>
        <a:srgbClr val="FFFFFF"/>
      </a:accent3>
      <a:accent4>
        <a:srgbClr val="404040"/>
      </a:accent4>
      <a:accent5>
        <a:srgbClr val="C9C9C9"/>
      </a:accent5>
      <a:accent6>
        <a:srgbClr val="AEAEAE"/>
      </a:accent6>
      <a:hlink>
        <a:srgbClr val="CC0000"/>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303030"/>
        </a:lt2>
        <a:accent1>
          <a:srgbClr val="C6714B"/>
        </a:accent1>
        <a:accent2>
          <a:srgbClr val="7FC3C3"/>
        </a:accent2>
        <a:accent3>
          <a:srgbClr val="FFFFFF"/>
        </a:accent3>
        <a:accent4>
          <a:srgbClr val="404040"/>
        </a:accent4>
        <a:accent5>
          <a:srgbClr val="DFBBB1"/>
        </a:accent5>
        <a:accent6>
          <a:srgbClr val="72B0B0"/>
        </a:accent6>
        <a:hlink>
          <a:srgbClr val="5D5D5D"/>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292929"/>
        </a:lt2>
        <a:accent1>
          <a:srgbClr val="4D4D4D"/>
        </a:accent1>
        <a:accent2>
          <a:srgbClr val="5F5F5F"/>
        </a:accent2>
        <a:accent3>
          <a:srgbClr val="FFFFFF"/>
        </a:accent3>
        <a:accent4>
          <a:srgbClr val="404040"/>
        </a:accent4>
        <a:accent5>
          <a:srgbClr val="B2B2B2"/>
        </a:accent5>
        <a:accent6>
          <a:srgbClr val="555555"/>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777777"/>
        </a:lt2>
        <a:accent1>
          <a:srgbClr val="969696"/>
        </a:accent1>
        <a:accent2>
          <a:srgbClr val="C0C0C0"/>
        </a:accent2>
        <a:accent3>
          <a:srgbClr val="FFFFFF"/>
        </a:accent3>
        <a:accent4>
          <a:srgbClr val="404040"/>
        </a:accent4>
        <a:accent5>
          <a:srgbClr val="C9C9C9"/>
        </a:accent5>
        <a:accent6>
          <a:srgbClr val="AEAEAE"/>
        </a:accent6>
        <a:hlink>
          <a:srgbClr val="CC00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718</TotalTime>
  <Words>1489</Words>
  <Application>Microsoft Office PowerPoint</Application>
  <PresentationFormat>On-screen Show (4:3)</PresentationFormat>
  <Paragraphs>120</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vt:lpstr>
      <vt:lpstr>Source Sans Pro</vt:lpstr>
      <vt:lpstr>Tahoma</vt:lpstr>
      <vt:lpstr>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anh quan nguyen</cp:lastModifiedBy>
  <cp:revision>119</cp:revision>
  <dcterms:created xsi:type="dcterms:W3CDTF">2006-06-13T13:38:55Z</dcterms:created>
  <dcterms:modified xsi:type="dcterms:W3CDTF">2022-08-25T04:30:28Z</dcterms:modified>
</cp:coreProperties>
</file>