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8" r:id="rId1"/>
    <p:sldMasterId id="2147483818" r:id="rId2"/>
  </p:sldMasterIdLst>
  <p:notesMasterIdLst>
    <p:notesMasterId r:id="rId12"/>
  </p:notesMasterIdLst>
  <p:sldIdLst>
    <p:sldId id="256" r:id="rId3"/>
    <p:sldId id="375" r:id="rId4"/>
    <p:sldId id="361" r:id="rId5"/>
    <p:sldId id="374" r:id="rId6"/>
    <p:sldId id="367" r:id="rId7"/>
    <p:sldId id="376" r:id="rId8"/>
    <p:sldId id="368" r:id="rId9"/>
    <p:sldId id="377" r:id="rId10"/>
    <p:sldId id="378"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C0FC6C-FA68-4F1B-8D06-C1C18665ACF0}">
  <a:tblStyle styleId="{68C0FC6C-FA68-4F1B-8D06-C1C18665ACF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AA83555-B28D-44A8-B7DC-2DCD9DDFBD7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snapToGrid="0">
      <p:cViewPr varScale="1">
        <p:scale>
          <a:sx n="72" d="100"/>
          <a:sy n="72"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2" name="Google Shape;114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3" name="Google Shape;114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9" name="Google Shape;1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28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5" name="Google Shape;139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6" name="Google Shape;139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26056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7" name="Google Shape;1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62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7" name="Google Shape;1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48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7" name="Google Shape;1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887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43921"/>
          </a:schemeClr>
        </a:solidFill>
        <a:effectLst/>
      </p:bgPr>
    </p:bg>
    <p:spTree>
      <p:nvGrpSpPr>
        <p:cNvPr id="1" name="Shape 924"/>
        <p:cNvGrpSpPr/>
        <p:nvPr/>
      </p:nvGrpSpPr>
      <p:grpSpPr>
        <a:xfrm>
          <a:off x="0" y="0"/>
          <a:ext cx="0" cy="0"/>
          <a:chOff x="0" y="0"/>
          <a:chExt cx="0" cy="0"/>
        </a:xfrm>
      </p:grpSpPr>
      <p:sp>
        <p:nvSpPr>
          <p:cNvPr id="925" name="Google Shape;925;p1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6" name="Google Shape;926;p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7" name="Google Shape;927;p1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28" name="Google Shape;928;p142" descr="A large orange building&#10;&#10;Description automatically generated"/>
          <p:cNvPicPr preferRelativeResize="0"/>
          <p:nvPr/>
        </p:nvPicPr>
        <p:blipFill rotWithShape="1">
          <a:blip r:embed="rId2">
            <a:alphaModFix/>
          </a:blip>
          <a:srcRect t="5838" b="16237"/>
          <a:stretch/>
        </p:blipFill>
        <p:spPr>
          <a:xfrm>
            <a:off x="0" y="962024"/>
            <a:ext cx="12192000" cy="6332065"/>
          </a:xfrm>
          <a:prstGeom prst="rect">
            <a:avLst/>
          </a:prstGeom>
          <a:noFill/>
          <a:ln>
            <a:noFill/>
          </a:ln>
        </p:spPr>
      </p:pic>
      <p:sp>
        <p:nvSpPr>
          <p:cNvPr id="929" name="Google Shape;929;p142"/>
          <p:cNvSpPr/>
          <p:nvPr/>
        </p:nvSpPr>
        <p:spPr>
          <a:xfrm>
            <a:off x="0" y="2966720"/>
            <a:ext cx="12192000" cy="3148330"/>
          </a:xfrm>
          <a:prstGeom prst="rect">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0" name="Google Shape;930;p142"/>
          <p:cNvSpPr txBox="1"/>
          <p:nvPr/>
        </p:nvSpPr>
        <p:spPr>
          <a:xfrm>
            <a:off x="182880" y="3381585"/>
            <a:ext cx="11826240" cy="342555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4400"/>
              <a:buFont typeface="Arial"/>
              <a:buNone/>
            </a:pPr>
            <a:r>
              <a:rPr lang="en-US" sz="4400" b="1" i="0" u="none" strike="noStrike" cap="none">
                <a:solidFill>
                  <a:srgbClr val="FFFFFF"/>
                </a:solidFill>
                <a:latin typeface="Arial"/>
                <a:ea typeface="Arial"/>
                <a:cs typeface="Arial"/>
                <a:sym typeface="Arial"/>
              </a:rPr>
              <a:t>TẬP HUẤN </a:t>
            </a:r>
            <a:endParaRPr/>
          </a:p>
          <a:p>
            <a:pPr marL="0" marR="0" lvl="0" indent="0" algn="ctr" rtl="0">
              <a:lnSpc>
                <a:spcPct val="90000"/>
              </a:lnSpc>
              <a:spcBef>
                <a:spcPts val="1000"/>
              </a:spcBef>
              <a:spcAft>
                <a:spcPts val="0"/>
              </a:spcAft>
              <a:buClr>
                <a:srgbClr val="FFFFFF"/>
              </a:buClr>
              <a:buSzPts val="4400"/>
              <a:buFont typeface="Arial"/>
              <a:buNone/>
            </a:pPr>
            <a:r>
              <a:rPr lang="en-US" sz="4400" b="1" i="0" u="none" strike="noStrike" cap="none">
                <a:solidFill>
                  <a:srgbClr val="FFFFFF"/>
                </a:solidFill>
                <a:latin typeface="Arial"/>
                <a:ea typeface="Arial"/>
                <a:cs typeface="Arial"/>
                <a:sym typeface="Arial"/>
              </a:rPr>
              <a:t>GIÁO VIÊN THCS &amp; THPT CỐT CÁN</a:t>
            </a:r>
            <a:endParaRPr/>
          </a:p>
          <a:p>
            <a:pPr marL="0" marR="0" lvl="0" indent="0" algn="ctr" rtl="0">
              <a:lnSpc>
                <a:spcPct val="90000"/>
              </a:lnSpc>
              <a:spcBef>
                <a:spcPts val="1000"/>
              </a:spcBef>
              <a:spcAft>
                <a:spcPts val="0"/>
              </a:spcAft>
              <a:buClr>
                <a:srgbClr val="FFFFFF"/>
              </a:buClr>
              <a:buSzPts val="4400"/>
              <a:buFont typeface="Arial"/>
              <a:buNone/>
            </a:pPr>
            <a:r>
              <a:rPr lang="en-US" sz="4400" b="1" i="0" u="none" strike="noStrike" cap="none">
                <a:solidFill>
                  <a:srgbClr val="FFFFFF"/>
                </a:solidFill>
                <a:latin typeface="Arial"/>
                <a:ea typeface="Arial"/>
                <a:cs typeface="Arial"/>
                <a:sym typeface="Arial"/>
              </a:rPr>
              <a:t>CÁC TỈNH PHÍA NAM</a:t>
            </a:r>
            <a:endParaRPr/>
          </a:p>
          <a:p>
            <a:pPr marL="0" marR="0" lvl="0" indent="0" algn="ctr" rtl="0">
              <a:lnSpc>
                <a:spcPct val="90000"/>
              </a:lnSpc>
              <a:spcBef>
                <a:spcPts val="100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2019</a:t>
            </a:r>
            <a:endParaRPr sz="44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400"/>
              <a:buFont typeface="Calibri"/>
              <a:buNone/>
            </a:pPr>
            <a:endParaRPr sz="4400" b="0" i="0" u="none" strike="noStrike" cap="none">
              <a:solidFill>
                <a:srgbClr val="000000"/>
              </a:solidFill>
              <a:latin typeface="Calibri"/>
              <a:ea typeface="Calibri"/>
              <a:cs typeface="Calibri"/>
              <a:sym typeface="Calibri"/>
            </a:endParaRPr>
          </a:p>
        </p:txBody>
      </p:sp>
      <p:pic>
        <p:nvPicPr>
          <p:cNvPr id="931" name="Google Shape;931;p142"/>
          <p:cNvPicPr preferRelativeResize="0"/>
          <p:nvPr/>
        </p:nvPicPr>
        <p:blipFill rotWithShape="1">
          <a:blip r:embed="rId3">
            <a:alphaModFix/>
          </a:blip>
          <a:srcRect r="77409" b="8702"/>
          <a:stretch/>
        </p:blipFill>
        <p:spPr>
          <a:xfrm>
            <a:off x="3882409" y="43452"/>
            <a:ext cx="596101" cy="550265"/>
          </a:xfrm>
          <a:prstGeom prst="rect">
            <a:avLst/>
          </a:prstGeom>
          <a:noFill/>
          <a:ln>
            <a:noFill/>
          </a:ln>
        </p:spPr>
      </p:pic>
      <p:pic>
        <p:nvPicPr>
          <p:cNvPr id="932" name="Google Shape;932;p142"/>
          <p:cNvPicPr preferRelativeResize="0"/>
          <p:nvPr/>
        </p:nvPicPr>
        <p:blipFill rotWithShape="1">
          <a:blip r:embed="rId4">
            <a:alphaModFix/>
          </a:blip>
          <a:srcRect l="21355" t="10180" b="37069"/>
          <a:stretch/>
        </p:blipFill>
        <p:spPr>
          <a:xfrm>
            <a:off x="4425056" y="60685"/>
            <a:ext cx="3591619" cy="550265"/>
          </a:xfrm>
          <a:prstGeom prst="rect">
            <a:avLst/>
          </a:prstGeom>
          <a:noFill/>
          <a:ln>
            <a:noFill/>
          </a:ln>
        </p:spPr>
      </p:pic>
      <p:pic>
        <p:nvPicPr>
          <p:cNvPr id="933" name="Google Shape;933;p142" descr="A picture containing drawing&#10;&#10;Description automatically generated"/>
          <p:cNvPicPr preferRelativeResize="0"/>
          <p:nvPr/>
        </p:nvPicPr>
        <p:blipFill rotWithShape="1">
          <a:blip r:embed="rId5">
            <a:alphaModFix/>
          </a:blip>
          <a:srcRect/>
          <a:stretch/>
        </p:blipFill>
        <p:spPr>
          <a:xfrm>
            <a:off x="126761" y="76016"/>
            <a:ext cx="1422878" cy="71047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34"/>
        <p:cNvGrpSpPr/>
        <p:nvPr/>
      </p:nvGrpSpPr>
      <p:grpSpPr>
        <a:xfrm>
          <a:off x="0" y="0"/>
          <a:ext cx="0" cy="0"/>
          <a:chOff x="0" y="0"/>
          <a:chExt cx="0" cy="0"/>
        </a:xfrm>
      </p:grpSpPr>
      <p:sp>
        <p:nvSpPr>
          <p:cNvPr id="935" name="Google Shape;935;p1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6" name="Google Shape;936;p1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7" name="Google Shape;937;p1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aphicFrame>
        <p:nvGraphicFramePr>
          <p:cNvPr id="938" name="Google Shape;938;p143"/>
          <p:cNvGraphicFramePr/>
          <p:nvPr/>
        </p:nvGraphicFramePr>
        <p:xfrm>
          <a:off x="-2" y="2093515"/>
          <a:ext cx="3000000" cy="3000000"/>
        </p:xfrm>
        <a:graphic>
          <a:graphicData uri="http://schemas.openxmlformats.org/drawingml/2006/table">
            <a:tbl>
              <a:tblPr firstRow="1" bandRow="1">
                <a:noFill/>
                <a:tableStyleId>{68C0FC6C-FA68-4F1B-8D06-C1C18665ACF0}</a:tableStyleId>
              </a:tblPr>
              <a:tblGrid>
                <a:gridCol w="12192000">
                  <a:extLst>
                    <a:ext uri="{9D8B030D-6E8A-4147-A177-3AD203B41FA5}">
                      <a16:colId xmlns:a16="http://schemas.microsoft.com/office/drawing/2014/main" val="20000"/>
                    </a:ext>
                  </a:extLst>
                </a:gridCol>
              </a:tblGrid>
              <a:tr h="1199450">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1199450">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pic>
        <p:nvPicPr>
          <p:cNvPr id="939" name="Google Shape;939;p143"/>
          <p:cNvPicPr preferRelativeResize="0"/>
          <p:nvPr/>
        </p:nvPicPr>
        <p:blipFill rotWithShape="1">
          <a:blip r:embed="rId2">
            <a:alphaModFix/>
          </a:blip>
          <a:srcRect r="77409" b="8702"/>
          <a:stretch/>
        </p:blipFill>
        <p:spPr>
          <a:xfrm>
            <a:off x="3882409" y="43452"/>
            <a:ext cx="596101" cy="550265"/>
          </a:xfrm>
          <a:prstGeom prst="rect">
            <a:avLst/>
          </a:prstGeom>
          <a:noFill/>
          <a:ln>
            <a:noFill/>
          </a:ln>
        </p:spPr>
      </p:pic>
      <p:pic>
        <p:nvPicPr>
          <p:cNvPr id="940" name="Google Shape;940;p143"/>
          <p:cNvPicPr preferRelativeResize="0"/>
          <p:nvPr/>
        </p:nvPicPr>
        <p:blipFill rotWithShape="1">
          <a:blip r:embed="rId3">
            <a:alphaModFix/>
          </a:blip>
          <a:srcRect l="21355" t="10180" b="37069"/>
          <a:stretch/>
        </p:blipFill>
        <p:spPr>
          <a:xfrm>
            <a:off x="4425056" y="60685"/>
            <a:ext cx="3591619" cy="550265"/>
          </a:xfrm>
          <a:prstGeom prst="rect">
            <a:avLst/>
          </a:prstGeom>
          <a:noFill/>
          <a:ln>
            <a:noFill/>
          </a:ln>
        </p:spPr>
      </p:pic>
      <p:pic>
        <p:nvPicPr>
          <p:cNvPr id="941" name="Google Shape;941;p143" descr="A picture containing drawing&#10;&#10;Description automatically generated"/>
          <p:cNvPicPr preferRelativeResize="0"/>
          <p:nvPr/>
        </p:nvPicPr>
        <p:blipFill rotWithShape="1">
          <a:blip r:embed="rId4">
            <a:alphaModFix/>
          </a:blip>
          <a:srcRect/>
          <a:stretch/>
        </p:blipFill>
        <p:spPr>
          <a:xfrm>
            <a:off x="126761" y="76016"/>
            <a:ext cx="1422878" cy="710471"/>
          </a:xfrm>
          <a:prstGeom prst="rect">
            <a:avLst/>
          </a:prstGeom>
          <a:noFill/>
          <a:ln>
            <a:noFill/>
          </a:ln>
        </p:spPr>
      </p:pic>
      <p:sp>
        <p:nvSpPr>
          <p:cNvPr id="942" name="Google Shape;942;p143"/>
          <p:cNvSpPr txBox="1">
            <a:spLocks noGrp="1"/>
          </p:cNvSpPr>
          <p:nvPr>
            <p:ph type="body" idx="1"/>
          </p:nvPr>
        </p:nvSpPr>
        <p:spPr>
          <a:xfrm>
            <a:off x="885825" y="2392458"/>
            <a:ext cx="1042035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3500"/>
              <a:buNone/>
              <a:defRPr sz="3500" b="1">
                <a:solidFill>
                  <a:schemeClr val="lt1"/>
                </a:solidFill>
                <a:latin typeface="Tahoma"/>
                <a:ea typeface="Tahoma"/>
                <a:cs typeface="Tahoma"/>
                <a:sym typeface="Tahom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3" name="Google Shape;943;p143"/>
          <p:cNvSpPr txBox="1">
            <a:spLocks noGrp="1"/>
          </p:cNvSpPr>
          <p:nvPr>
            <p:ph type="body" idx="2"/>
          </p:nvPr>
        </p:nvSpPr>
        <p:spPr>
          <a:xfrm>
            <a:off x="885825" y="3429000"/>
            <a:ext cx="1042035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002060"/>
              </a:buClr>
              <a:buSzPts val="3500"/>
              <a:buNone/>
              <a:defRPr sz="3500" b="1">
                <a:solidFill>
                  <a:srgbClr val="002060"/>
                </a:solidFill>
                <a:latin typeface="Tahoma"/>
                <a:ea typeface="Tahoma"/>
                <a:cs typeface="Tahoma"/>
                <a:sym typeface="Tahom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44"/>
        <p:cNvGrpSpPr/>
        <p:nvPr/>
      </p:nvGrpSpPr>
      <p:grpSpPr>
        <a:xfrm>
          <a:off x="0" y="0"/>
          <a:ext cx="0" cy="0"/>
          <a:chOff x="0" y="0"/>
          <a:chExt cx="0" cy="0"/>
        </a:xfrm>
      </p:grpSpPr>
      <p:sp>
        <p:nvSpPr>
          <p:cNvPr id="945" name="Google Shape;945;p1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6" name="Google Shape;946;p1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7" name="Google Shape;947;p1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948" name="Google Shape;948;p144"/>
          <p:cNvGrpSpPr/>
          <p:nvPr/>
        </p:nvGrpSpPr>
        <p:grpSpPr>
          <a:xfrm>
            <a:off x="0" y="0"/>
            <a:ext cx="12192000" cy="714374"/>
            <a:chOff x="-324644" y="2222500"/>
            <a:chExt cx="22261685" cy="1302327"/>
          </a:xfrm>
        </p:grpSpPr>
        <p:sp>
          <p:nvSpPr>
            <p:cNvPr id="949" name="Google Shape;949;p144"/>
            <p:cNvSpPr/>
            <p:nvPr/>
          </p:nvSpPr>
          <p:spPr>
            <a:xfrm>
              <a:off x="-324644" y="2222500"/>
              <a:ext cx="5600193" cy="1302327"/>
            </a:xfrm>
            <a:custGeom>
              <a:avLst/>
              <a:gdLst/>
              <a:ahLst/>
              <a:cxnLst/>
              <a:rect l="l" t="t" r="r" b="b"/>
              <a:pathLst>
                <a:path w="1892300" h="440055" extrusionOk="0">
                  <a:moveTo>
                    <a:pt x="0" y="439737"/>
                  </a:moveTo>
                  <a:lnTo>
                    <a:pt x="1892300" y="439737"/>
                  </a:lnTo>
                  <a:lnTo>
                    <a:pt x="1892300" y="0"/>
                  </a:lnTo>
                  <a:lnTo>
                    <a:pt x="0" y="0"/>
                  </a:lnTo>
                  <a:lnTo>
                    <a:pt x="0" y="439737"/>
                  </a:lnTo>
                  <a:close/>
                </a:path>
              </a:pathLst>
            </a:custGeom>
            <a:solidFill>
              <a:srgbClr val="009EF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0" name="Google Shape;950;p144"/>
            <p:cNvSpPr/>
            <p:nvPr/>
          </p:nvSpPr>
          <p:spPr>
            <a:xfrm>
              <a:off x="16363156" y="2222500"/>
              <a:ext cx="5573885" cy="1302327"/>
            </a:xfrm>
            <a:custGeom>
              <a:avLst/>
              <a:gdLst/>
              <a:ahLst/>
              <a:cxnLst/>
              <a:rect l="l" t="t" r="r" b="b"/>
              <a:pathLst>
                <a:path w="1883409" h="440055" extrusionOk="0">
                  <a:moveTo>
                    <a:pt x="0" y="0"/>
                  </a:moveTo>
                  <a:lnTo>
                    <a:pt x="0" y="439737"/>
                  </a:lnTo>
                  <a:lnTo>
                    <a:pt x="1883155" y="439737"/>
                  </a:lnTo>
                  <a:lnTo>
                    <a:pt x="1883155" y="0"/>
                  </a:lnTo>
                  <a:lnTo>
                    <a:pt x="0" y="0"/>
                  </a:lnTo>
                  <a:close/>
                </a:path>
              </a:pathLst>
            </a:custGeom>
            <a:solidFill>
              <a:srgbClr val="FF82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1" name="Google Shape;951;p144"/>
            <p:cNvSpPr/>
            <p:nvPr/>
          </p:nvSpPr>
          <p:spPr>
            <a:xfrm>
              <a:off x="5237956" y="2222500"/>
              <a:ext cx="5600193" cy="1302327"/>
            </a:xfrm>
            <a:custGeom>
              <a:avLst/>
              <a:gdLst/>
              <a:ahLst/>
              <a:cxnLst/>
              <a:rect l="l" t="t" r="r" b="b"/>
              <a:pathLst>
                <a:path w="1892300" h="440055" extrusionOk="0">
                  <a:moveTo>
                    <a:pt x="0" y="439737"/>
                  </a:moveTo>
                  <a:lnTo>
                    <a:pt x="1892300" y="439737"/>
                  </a:lnTo>
                  <a:lnTo>
                    <a:pt x="1892300" y="0"/>
                  </a:lnTo>
                  <a:lnTo>
                    <a:pt x="0" y="0"/>
                  </a:lnTo>
                  <a:lnTo>
                    <a:pt x="0" y="439737"/>
                  </a:lnTo>
                  <a:close/>
                </a:path>
              </a:pathLst>
            </a:custGeom>
            <a:solidFill>
              <a:srgbClr val="FFBF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52" name="Google Shape;952;p144"/>
            <p:cNvSpPr/>
            <p:nvPr/>
          </p:nvSpPr>
          <p:spPr>
            <a:xfrm>
              <a:off x="10800556" y="2222500"/>
              <a:ext cx="5600193" cy="1302327"/>
            </a:xfrm>
            <a:custGeom>
              <a:avLst/>
              <a:gdLst/>
              <a:ahLst/>
              <a:cxnLst/>
              <a:rect l="l" t="t" r="r" b="b"/>
              <a:pathLst>
                <a:path w="1892300" h="440055" extrusionOk="0">
                  <a:moveTo>
                    <a:pt x="0" y="439737"/>
                  </a:moveTo>
                  <a:lnTo>
                    <a:pt x="1892300" y="439737"/>
                  </a:lnTo>
                  <a:lnTo>
                    <a:pt x="1892300" y="0"/>
                  </a:lnTo>
                  <a:lnTo>
                    <a:pt x="0" y="0"/>
                  </a:lnTo>
                  <a:lnTo>
                    <a:pt x="0" y="439737"/>
                  </a:lnTo>
                  <a:close/>
                </a:path>
              </a:pathLst>
            </a:custGeom>
            <a:solidFill>
              <a:srgbClr val="FFA1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953" name="Google Shape;953;p144"/>
          <p:cNvSpPr txBox="1">
            <a:spLocks noGrp="1"/>
          </p:cNvSpPr>
          <p:nvPr>
            <p:ph type="body" idx="1"/>
          </p:nvPr>
        </p:nvSpPr>
        <p:spPr>
          <a:xfrm>
            <a:off x="200025" y="152400"/>
            <a:ext cx="2562225" cy="4365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4" name="Google Shape;954;p144"/>
          <p:cNvSpPr txBox="1">
            <a:spLocks noGrp="1"/>
          </p:cNvSpPr>
          <p:nvPr>
            <p:ph type="body" idx="2"/>
          </p:nvPr>
        </p:nvSpPr>
        <p:spPr>
          <a:xfrm>
            <a:off x="3246480" y="136525"/>
            <a:ext cx="2562225" cy="4365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5" name="Google Shape;955;p144"/>
          <p:cNvSpPr txBox="1">
            <a:spLocks noGrp="1"/>
          </p:cNvSpPr>
          <p:nvPr>
            <p:ph type="body" idx="3"/>
          </p:nvPr>
        </p:nvSpPr>
        <p:spPr>
          <a:xfrm>
            <a:off x="6345318" y="136524"/>
            <a:ext cx="2562225" cy="436563"/>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6" name="Google Shape;956;p144" descr="A picture containing drawing&#10;&#10;Description automatically generated"/>
          <p:cNvPicPr preferRelativeResize="0"/>
          <p:nvPr/>
        </p:nvPicPr>
        <p:blipFill rotWithShape="1">
          <a:blip r:embed="rId2">
            <a:alphaModFix/>
          </a:blip>
          <a:srcRect/>
          <a:stretch/>
        </p:blipFill>
        <p:spPr>
          <a:xfrm>
            <a:off x="10764654" y="-1"/>
            <a:ext cx="1430691" cy="7143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3"/>
        <p:cNvGrpSpPr/>
        <p:nvPr/>
      </p:nvGrpSpPr>
      <p:grpSpPr>
        <a:xfrm>
          <a:off x="0" y="0"/>
          <a:ext cx="0" cy="0"/>
          <a:chOff x="0" y="0"/>
          <a:chExt cx="0" cy="0"/>
        </a:xfrm>
      </p:grpSpPr>
      <p:sp>
        <p:nvSpPr>
          <p:cNvPr id="964" name="Google Shape;964;p1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5" name="Google Shape;965;p1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6" name="Google Shape;966;p1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7" name="Google Shape;967;p1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8" name="Google Shape;968;p1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9"/>
        <p:cNvGrpSpPr/>
        <p:nvPr/>
      </p:nvGrpSpPr>
      <p:grpSpPr>
        <a:xfrm>
          <a:off x="0" y="0"/>
          <a:ext cx="0" cy="0"/>
          <a:chOff x="0" y="0"/>
          <a:chExt cx="0" cy="0"/>
        </a:xfrm>
      </p:grpSpPr>
      <p:sp>
        <p:nvSpPr>
          <p:cNvPr id="970" name="Google Shape;970;p1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1" name="Google Shape;971;p1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2" name="Google Shape;972;p1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3" name="Google Shape;973;p1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4" name="Google Shape;974;p1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5" name="Google Shape;975;p1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6"/>
        <p:cNvGrpSpPr/>
        <p:nvPr/>
      </p:nvGrpSpPr>
      <p:grpSpPr>
        <a:xfrm>
          <a:off x="0" y="0"/>
          <a:ext cx="0" cy="0"/>
          <a:chOff x="0" y="0"/>
          <a:chExt cx="0" cy="0"/>
        </a:xfrm>
      </p:grpSpPr>
      <p:sp>
        <p:nvSpPr>
          <p:cNvPr id="977" name="Google Shape;977;p1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8" name="Google Shape;978;p1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79" name="Google Shape;979;p1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0" name="Google Shape;980;p1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1" name="Google Shape;981;p1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2" name="Google Shape;982;p1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1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1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5"/>
        <p:cNvGrpSpPr/>
        <p:nvPr/>
      </p:nvGrpSpPr>
      <p:grpSpPr>
        <a:xfrm>
          <a:off x="0" y="0"/>
          <a:ext cx="0" cy="0"/>
          <a:chOff x="0" y="0"/>
          <a:chExt cx="0" cy="0"/>
        </a:xfrm>
      </p:grpSpPr>
      <p:sp>
        <p:nvSpPr>
          <p:cNvPr id="986" name="Google Shape;986;p1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1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8" name="Google Shape;988;p1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1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0"/>
        <p:cNvGrpSpPr/>
        <p:nvPr/>
      </p:nvGrpSpPr>
      <p:grpSpPr>
        <a:xfrm>
          <a:off x="0" y="0"/>
          <a:ext cx="0" cy="0"/>
          <a:chOff x="0" y="0"/>
          <a:chExt cx="0" cy="0"/>
        </a:xfrm>
      </p:grpSpPr>
      <p:sp>
        <p:nvSpPr>
          <p:cNvPr id="991" name="Google Shape;991;p1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2" name="Google Shape;992;p1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3" name="Google Shape;993;p1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4"/>
        <p:cNvGrpSpPr/>
        <p:nvPr/>
      </p:nvGrpSpPr>
      <p:grpSpPr>
        <a:xfrm>
          <a:off x="0" y="0"/>
          <a:ext cx="0" cy="0"/>
          <a:chOff x="0" y="0"/>
          <a:chExt cx="0" cy="0"/>
        </a:xfrm>
      </p:grpSpPr>
      <p:sp>
        <p:nvSpPr>
          <p:cNvPr id="995" name="Google Shape;995;p1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6" name="Google Shape;996;p1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7" name="Google Shape;997;p1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8" name="Google Shape;998;p1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1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1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1"/>
        <p:cNvGrpSpPr/>
        <p:nvPr/>
      </p:nvGrpSpPr>
      <p:grpSpPr>
        <a:xfrm>
          <a:off x="0" y="0"/>
          <a:ext cx="0" cy="0"/>
          <a:chOff x="0" y="0"/>
          <a:chExt cx="0" cy="0"/>
        </a:xfrm>
      </p:grpSpPr>
      <p:sp>
        <p:nvSpPr>
          <p:cNvPr id="1002" name="Google Shape;1002;p1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3" name="Google Shape;1003;p15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04" name="Google Shape;1004;p1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5" name="Google Shape;1005;p1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6" name="Google Shape;1006;p1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7" name="Google Shape;1007;p1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8"/>
        <p:cNvGrpSpPr/>
        <p:nvPr/>
      </p:nvGrpSpPr>
      <p:grpSpPr>
        <a:xfrm>
          <a:off x="0" y="0"/>
          <a:ext cx="0" cy="0"/>
          <a:chOff x="0" y="0"/>
          <a:chExt cx="0" cy="0"/>
        </a:xfrm>
      </p:grpSpPr>
      <p:sp>
        <p:nvSpPr>
          <p:cNvPr id="1009" name="Google Shape;1009;p1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0" name="Google Shape;1010;p1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1" name="Google Shape;1011;p1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2" name="Google Shape;1012;p1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3" name="Google Shape;1013;p1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4"/>
        <p:cNvGrpSpPr/>
        <p:nvPr/>
      </p:nvGrpSpPr>
      <p:grpSpPr>
        <a:xfrm>
          <a:off x="0" y="0"/>
          <a:ext cx="0" cy="0"/>
          <a:chOff x="0" y="0"/>
          <a:chExt cx="0" cy="0"/>
        </a:xfrm>
      </p:grpSpPr>
      <p:sp>
        <p:nvSpPr>
          <p:cNvPr id="1015" name="Google Shape;1015;p1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6" name="Google Shape;1016;p1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7" name="Google Shape;1017;p1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8" name="Google Shape;1018;p1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9" name="Google Shape;1019;p1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0"/>
        <p:cNvGrpSpPr/>
        <p:nvPr/>
      </p:nvGrpSpPr>
      <p:grpSpPr>
        <a:xfrm>
          <a:off x="0" y="0"/>
          <a:ext cx="0" cy="0"/>
          <a:chOff x="0" y="0"/>
          <a:chExt cx="0" cy="0"/>
        </a:xfrm>
      </p:grpSpPr>
      <p:sp>
        <p:nvSpPr>
          <p:cNvPr id="1021" name="Google Shape;1021;p1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2" name="Google Shape;1022;p1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3" name="Google Shape;1023;p1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24" name="Google Shape;1024;p1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25" name="Google Shape;1025;p1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026"/>
        <p:cNvGrpSpPr/>
        <p:nvPr/>
      </p:nvGrpSpPr>
      <p:grpSpPr>
        <a:xfrm>
          <a:off x="0" y="0"/>
          <a:ext cx="0" cy="0"/>
          <a:chOff x="0" y="0"/>
          <a:chExt cx="0" cy="0"/>
        </a:xfrm>
      </p:grpSpPr>
      <p:sp>
        <p:nvSpPr>
          <p:cNvPr id="1027" name="Google Shape;1027;p15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i="1">
                <a:solidFill>
                  <a:srgbClr val="0070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15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rang trắng">
  <p:cSld name="Trang trắng">
    <p:spTree>
      <p:nvGrpSpPr>
        <p:cNvPr id="1" name="Shape 544"/>
        <p:cNvGrpSpPr/>
        <p:nvPr/>
      </p:nvGrpSpPr>
      <p:grpSpPr>
        <a:xfrm>
          <a:off x="0" y="0"/>
          <a:ext cx="0" cy="0"/>
          <a:chOff x="0" y="0"/>
          <a:chExt cx="0" cy="0"/>
        </a:xfrm>
      </p:grpSpPr>
    </p:spTree>
    <p:extLst>
      <p:ext uri="{BB962C8B-B14F-4D97-AF65-F5344CB8AC3E}">
        <p14:creationId xmlns:p14="http://schemas.microsoft.com/office/powerpoint/2010/main" val="336355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3"/>
        <p:cNvGrpSpPr/>
        <p:nvPr/>
      </p:nvGrpSpPr>
      <p:grpSpPr>
        <a:xfrm>
          <a:off x="0" y="0"/>
          <a:ext cx="0" cy="0"/>
          <a:chOff x="0" y="0"/>
          <a:chExt cx="0" cy="0"/>
        </a:xfrm>
      </p:grpSpPr>
      <p:sp>
        <p:nvSpPr>
          <p:cNvPr id="914" name="Google Shape;914;p1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5" name="Google Shape;915;p1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1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7" name="Google Shape;917;p1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8" name="Google Shape;918;p1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78" r:id="rId1"/>
    <p:sldLayoutId id="2147483779" r:id="rId2"/>
    <p:sldLayoutId id="2147483780"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83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51" name="Google Shape;1151;p173"/>
          <p:cNvSpPr txBox="1"/>
          <p:nvPr/>
        </p:nvSpPr>
        <p:spPr>
          <a:xfrm>
            <a:off x="1715860" y="1155334"/>
            <a:ext cx="8672982"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dirty="0">
                <a:solidFill>
                  <a:srgbClr val="FF0000"/>
                </a:solidFill>
                <a:latin typeface="Cambria"/>
                <a:ea typeface="Cambria"/>
                <a:cs typeface="Cambria"/>
                <a:sym typeface="Cambria"/>
              </a:rPr>
              <a:t>BÀI 8. THẾ GIỚI ĐA DẠNG CỦA THÔNG TIN</a:t>
            </a:r>
            <a:endParaRPr dirty="0"/>
          </a:p>
        </p:txBody>
      </p:sp>
      <p:sp>
        <p:nvSpPr>
          <p:cNvPr id="1145" name="Google Shape;1145;p173"/>
          <p:cNvSpPr txBox="1">
            <a:spLocks noGrp="1"/>
          </p:cNvSpPr>
          <p:nvPr>
            <p:ph type="ctrTitle"/>
          </p:nvPr>
        </p:nvSpPr>
        <p:spPr>
          <a:xfrm>
            <a:off x="1399406" y="2666033"/>
            <a:ext cx="10174560" cy="3593225"/>
          </a:xfrm>
          <a:prstGeom prst="rect">
            <a:avLst/>
          </a:prstGeom>
          <a:noFill/>
          <a:ln>
            <a:noFill/>
          </a:ln>
        </p:spPr>
        <p:txBody>
          <a:bodyPr spcFirstLastPara="1" wrap="square" lIns="91425" tIns="45700" rIns="91425" bIns="45700" anchor="b" anchorCtr="0">
            <a:noAutofit/>
          </a:bodyPr>
          <a:lstStyle/>
          <a:p>
            <a:pPr lvl="0">
              <a:lnSpc>
                <a:spcPct val="115000"/>
              </a:lnSpc>
              <a:buClr>
                <a:srgbClr val="FFFF00"/>
              </a:buClr>
              <a:buSzPts val="2800"/>
            </a:pPr>
            <a:br>
              <a:rPr lang="en-US" sz="2800" dirty="0">
                <a:solidFill>
                  <a:srgbClr val="FFFF00"/>
                </a:solidFill>
                <a:latin typeface="Times New Roman"/>
                <a:ea typeface="Times New Roman"/>
                <a:cs typeface="Times New Roman"/>
                <a:sym typeface="Times New Roman"/>
              </a:rPr>
            </a:br>
            <a:br>
              <a:rPr lang="en-US" sz="2800" dirty="0">
                <a:solidFill>
                  <a:srgbClr val="FFFF00"/>
                </a:solidFill>
                <a:latin typeface="Times New Roman"/>
                <a:ea typeface="Times New Roman"/>
                <a:cs typeface="Times New Roman"/>
                <a:sym typeface="Times New Roman"/>
              </a:rPr>
            </a:br>
            <a:r>
              <a:rPr lang="es-ES" b="1" dirty="0"/>
              <a:t> VIẾT MỘT VĂN BẢN NỘI QUY HOẶC VĂN BẢN HƯỚNG DẪN NƠI CÔNG CỘNG</a:t>
            </a:r>
            <a:br>
              <a:rPr lang="en-US" sz="3200" dirty="0">
                <a:solidFill>
                  <a:srgbClr val="FFFF00"/>
                </a:solidFill>
              </a:rPr>
            </a:br>
            <a:r>
              <a:rPr lang="en-US" sz="2800" dirty="0">
                <a:solidFill>
                  <a:srgbClr val="FFFF00"/>
                </a:solidFill>
              </a:rPr>
              <a:t> </a:t>
            </a:r>
            <a:endParaRPr sz="2800" dirty="0">
              <a:solidFill>
                <a:srgbClr val="FFFF00"/>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51"/>
                                        </p:tgtEl>
                                        <p:attrNameLst>
                                          <p:attrName>style.visibility</p:attrName>
                                        </p:attrNameLst>
                                      </p:cBhvr>
                                      <p:to>
                                        <p:strVal val="visible"/>
                                      </p:to>
                                    </p:set>
                                    <p:animEffect transition="in" filter="circle(in)">
                                      <p:cBhvr>
                                        <p:cTn id="7" dur="2000"/>
                                        <p:tgtEl>
                                          <p:spTgt spid="11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45"/>
                                        </p:tgtEl>
                                        <p:attrNameLst>
                                          <p:attrName>style.visibility</p:attrName>
                                        </p:attrNameLst>
                                      </p:cBhvr>
                                      <p:to>
                                        <p:strVal val="visible"/>
                                      </p:to>
                                    </p:set>
                                    <p:animEffect transition="in" filter="wipe(down)">
                                      <p:cBhvr>
                                        <p:cTn id="12" dur="500"/>
                                        <p:tgtEl>
                                          <p:spTgt spid="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 grpId="0"/>
      <p:bldP spid="11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177"/>
          <p:cNvSpPr txBox="1">
            <a:spLocks noGrp="1"/>
          </p:cNvSpPr>
          <p:nvPr>
            <p:ph type="title"/>
          </p:nvPr>
        </p:nvSpPr>
        <p:spPr>
          <a:xfrm>
            <a:off x="1981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 NỘI DUNG </a:t>
            </a:r>
            <a:r>
              <a:rPr lang="en-US"/>
              <a:t> </a:t>
            </a:r>
            <a:endParaRPr/>
          </a:p>
        </p:txBody>
      </p:sp>
      <p:sp>
        <p:nvSpPr>
          <p:cNvPr id="1192" name="Google Shape;1192;p1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45C75"/>
                </a:solidFill>
                <a:latin typeface="Arial"/>
                <a:ea typeface="Arial"/>
                <a:cs typeface="Arial"/>
                <a:sym typeface="Arial"/>
              </a:rPr>
              <a:t>2</a:t>
            </a:fld>
            <a:endParaRPr sz="1200" b="0" i="0" u="none" strike="noStrike" cap="none">
              <a:solidFill>
                <a:srgbClr val="045C75"/>
              </a:solidFill>
              <a:latin typeface="Arial"/>
              <a:ea typeface="Arial"/>
              <a:cs typeface="Arial"/>
              <a:sym typeface="Arial"/>
            </a:endParaRPr>
          </a:p>
        </p:txBody>
      </p:sp>
      <p:grpSp>
        <p:nvGrpSpPr>
          <p:cNvPr id="1193" name="Google Shape;1193;p177"/>
          <p:cNvGrpSpPr/>
          <p:nvPr/>
        </p:nvGrpSpPr>
        <p:grpSpPr>
          <a:xfrm>
            <a:off x="2165351" y="1149349"/>
            <a:ext cx="7781925" cy="985837"/>
            <a:chOff x="4430" y="1050"/>
            <a:chExt cx="4758" cy="621"/>
          </a:xfrm>
        </p:grpSpPr>
        <p:sp>
          <p:nvSpPr>
            <p:cNvPr id="1194" name="Google Shape;1194;p177"/>
            <p:cNvSpPr/>
            <p:nvPr/>
          </p:nvSpPr>
          <p:spPr>
            <a:xfrm rot="10800000">
              <a:off x="4739" y="1164"/>
              <a:ext cx="4449" cy="453"/>
            </a:xfrm>
            <a:prstGeom prst="rect">
              <a:avLst/>
            </a:prstGeom>
            <a:gradFill>
              <a:gsLst>
                <a:gs pos="0">
                  <a:srgbClr val="FFEAA7"/>
                </a:gs>
                <a:gs pos="100000">
                  <a:srgbClr val="E9893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rgbClr val="000000"/>
                </a:solidFill>
                <a:latin typeface="Arial"/>
                <a:ea typeface="Arial"/>
                <a:cs typeface="Arial"/>
                <a:sym typeface="Arial"/>
              </a:endParaRPr>
            </a:p>
          </p:txBody>
        </p:sp>
        <p:grpSp>
          <p:nvGrpSpPr>
            <p:cNvPr id="1195" name="Google Shape;1195;p177"/>
            <p:cNvGrpSpPr/>
            <p:nvPr/>
          </p:nvGrpSpPr>
          <p:grpSpPr>
            <a:xfrm>
              <a:off x="4430" y="1050"/>
              <a:ext cx="535" cy="621"/>
              <a:chOff x="2973" y="2008"/>
              <a:chExt cx="395" cy="425"/>
            </a:xfrm>
          </p:grpSpPr>
          <p:grpSp>
            <p:nvGrpSpPr>
              <p:cNvPr id="1196" name="Google Shape;1196;p177"/>
              <p:cNvGrpSpPr/>
              <p:nvPr/>
            </p:nvGrpSpPr>
            <p:grpSpPr>
              <a:xfrm>
                <a:off x="2973" y="2008"/>
                <a:ext cx="395" cy="425"/>
                <a:chOff x="7788" y="2076"/>
                <a:chExt cx="1535" cy="1652"/>
              </a:xfrm>
            </p:grpSpPr>
            <p:sp>
              <p:nvSpPr>
                <p:cNvPr id="1197" name="Google Shape;1197;p177"/>
                <p:cNvSpPr/>
                <p:nvPr/>
              </p:nvSpPr>
              <p:spPr>
                <a:xfrm>
                  <a:off x="7788" y="2176"/>
                  <a:ext cx="1535" cy="1552"/>
                </a:xfrm>
                <a:prstGeom prst="ellipse">
                  <a:avLst/>
                </a:prstGeom>
                <a:gradFill>
                  <a:gsLst>
                    <a:gs pos="0">
                      <a:srgbClr val="FF9900"/>
                    </a:gs>
                    <a:gs pos="100000">
                      <a:srgbClr val="643C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rgbClr val="000000"/>
                    </a:solidFill>
                    <a:latin typeface="Arial"/>
                    <a:ea typeface="Arial"/>
                    <a:cs typeface="Arial"/>
                    <a:sym typeface="Arial"/>
                  </a:endParaRPr>
                </a:p>
              </p:txBody>
            </p:sp>
            <p:sp>
              <p:nvSpPr>
                <p:cNvPr id="1198" name="Google Shape;1198;p177"/>
                <p:cNvSpPr/>
                <p:nvPr/>
              </p:nvSpPr>
              <p:spPr>
                <a:xfrm>
                  <a:off x="7978" y="2076"/>
                  <a:ext cx="1296" cy="634"/>
                </a:xfrm>
                <a:custGeom>
                  <a:avLst/>
                  <a:gdLst/>
                  <a:ahLst/>
                  <a:cxnLst/>
                  <a:rect l="l" t="t" r="r" b="b"/>
                  <a:pathLst>
                    <a:path w="1321" h="712" extrusionOk="0">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a:gsLst>
                    <a:gs pos="0">
                      <a:srgbClr val="FFFFFF"/>
                    </a:gs>
                    <a:gs pos="100000">
                      <a:srgbClr val="FF9900"/>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99" name="Google Shape;1199;p177"/>
              <p:cNvSpPr txBox="1"/>
              <p:nvPr/>
            </p:nvSpPr>
            <p:spPr>
              <a:xfrm>
                <a:off x="3087" y="2078"/>
                <a:ext cx="192" cy="2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u="none">
                    <a:solidFill>
                      <a:srgbClr val="FFF1C5"/>
                    </a:solidFill>
                    <a:latin typeface="Arial"/>
                    <a:ea typeface="Arial"/>
                    <a:cs typeface="Arial"/>
                    <a:sym typeface="Arial"/>
                  </a:rPr>
                  <a:t>1</a:t>
                </a:r>
                <a:endParaRPr/>
              </a:p>
            </p:txBody>
          </p:sp>
        </p:grpSp>
        <p:sp>
          <p:nvSpPr>
            <p:cNvPr id="1200" name="Google Shape;1200;p177"/>
            <p:cNvSpPr txBox="1"/>
            <p:nvPr/>
          </p:nvSpPr>
          <p:spPr>
            <a:xfrm>
              <a:off x="5012" y="1211"/>
              <a:ext cx="4176" cy="446"/>
            </a:xfrm>
            <a:prstGeom prst="rect">
              <a:avLst/>
            </a:prstGeom>
            <a:solidFill>
              <a:srgbClr val="FFD4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u="none" dirty="0" err="1">
                  <a:solidFill>
                    <a:srgbClr val="000000"/>
                  </a:solidFill>
                  <a:latin typeface="Arial"/>
                  <a:ea typeface="Arial"/>
                  <a:cs typeface="Arial"/>
                  <a:sym typeface="Arial"/>
                </a:rPr>
                <a:t>Khởi</a:t>
              </a:r>
              <a:r>
                <a:rPr lang="en-US" sz="2400" b="1" u="none" dirty="0">
                  <a:solidFill>
                    <a:srgbClr val="000000"/>
                  </a:solidFill>
                  <a:latin typeface="Arial"/>
                  <a:ea typeface="Arial"/>
                  <a:cs typeface="Arial"/>
                  <a:sym typeface="Arial"/>
                </a:rPr>
                <a:t> </a:t>
              </a:r>
              <a:r>
                <a:rPr lang="en-US" sz="2400" b="1" u="none" dirty="0" err="1">
                  <a:solidFill>
                    <a:srgbClr val="000000"/>
                  </a:solidFill>
                  <a:latin typeface="Arial"/>
                  <a:ea typeface="Arial"/>
                  <a:cs typeface="Arial"/>
                  <a:sym typeface="Arial"/>
                </a:rPr>
                <a:t>động</a:t>
              </a:r>
              <a:endParaRPr sz="2400" b="1" u="none" dirty="0">
                <a:solidFill>
                  <a:srgbClr val="000000"/>
                </a:solidFill>
                <a:latin typeface="Arial"/>
                <a:ea typeface="Arial"/>
                <a:cs typeface="Arial"/>
                <a:sym typeface="Arial"/>
              </a:endParaRPr>
            </a:p>
          </p:txBody>
        </p:sp>
      </p:grpSp>
      <p:grpSp>
        <p:nvGrpSpPr>
          <p:cNvPr id="1201" name="Google Shape;1201;p177"/>
          <p:cNvGrpSpPr/>
          <p:nvPr/>
        </p:nvGrpSpPr>
        <p:grpSpPr>
          <a:xfrm>
            <a:off x="2246312" y="2526027"/>
            <a:ext cx="7699375" cy="900112"/>
            <a:chOff x="462" y="1872"/>
            <a:chExt cx="4706" cy="567"/>
          </a:xfrm>
        </p:grpSpPr>
        <p:sp>
          <p:nvSpPr>
            <p:cNvPr id="1202" name="Google Shape;1202;p177"/>
            <p:cNvSpPr/>
            <p:nvPr/>
          </p:nvSpPr>
          <p:spPr>
            <a:xfrm rot="10800000">
              <a:off x="774" y="1930"/>
              <a:ext cx="4394" cy="453"/>
            </a:xfrm>
            <a:prstGeom prst="rect">
              <a:avLst/>
            </a:prstGeom>
            <a:gradFill>
              <a:gsLst>
                <a:gs pos="0">
                  <a:srgbClr val="013997">
                    <a:alpha val="43921"/>
                  </a:srgbClr>
                </a:gs>
                <a:gs pos="100000">
                  <a:srgbClr val="418AE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u="none">
                <a:solidFill>
                  <a:srgbClr val="000000"/>
                </a:solidFill>
                <a:latin typeface="Arial"/>
                <a:ea typeface="Arial"/>
                <a:cs typeface="Arial"/>
                <a:sym typeface="Arial"/>
              </a:endParaRPr>
            </a:p>
          </p:txBody>
        </p:sp>
        <p:grpSp>
          <p:nvGrpSpPr>
            <p:cNvPr id="1203" name="Google Shape;1203;p177"/>
            <p:cNvGrpSpPr/>
            <p:nvPr/>
          </p:nvGrpSpPr>
          <p:grpSpPr>
            <a:xfrm>
              <a:off x="462" y="1872"/>
              <a:ext cx="484" cy="545"/>
              <a:chOff x="2252" y="2077"/>
              <a:chExt cx="348" cy="376"/>
            </a:xfrm>
          </p:grpSpPr>
          <p:grpSp>
            <p:nvGrpSpPr>
              <p:cNvPr id="1204" name="Google Shape;1204;p177"/>
              <p:cNvGrpSpPr/>
              <p:nvPr/>
            </p:nvGrpSpPr>
            <p:grpSpPr>
              <a:xfrm>
                <a:off x="2252" y="2077"/>
                <a:ext cx="348" cy="376"/>
                <a:chOff x="-4550" y="2346"/>
                <a:chExt cx="1356" cy="1452"/>
              </a:xfrm>
            </p:grpSpPr>
            <p:sp>
              <p:nvSpPr>
                <p:cNvPr id="1205" name="Google Shape;1205;p177"/>
                <p:cNvSpPr/>
                <p:nvPr/>
              </p:nvSpPr>
              <p:spPr>
                <a:xfrm>
                  <a:off x="-4550" y="2346"/>
                  <a:ext cx="1356" cy="1452"/>
                </a:xfrm>
                <a:prstGeom prst="ellipse">
                  <a:avLst/>
                </a:prstGeom>
                <a:gradFill>
                  <a:gsLst>
                    <a:gs pos="0">
                      <a:srgbClr val="4996E3"/>
                    </a:gs>
                    <a:gs pos="100000">
                      <a:srgbClr val="162D4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u="none">
                    <a:solidFill>
                      <a:srgbClr val="000000"/>
                    </a:solidFill>
                    <a:latin typeface="Arial"/>
                    <a:ea typeface="Arial"/>
                    <a:cs typeface="Arial"/>
                    <a:sym typeface="Arial"/>
                  </a:endParaRPr>
                </a:p>
              </p:txBody>
            </p:sp>
            <p:sp>
              <p:nvSpPr>
                <p:cNvPr id="1206" name="Google Shape;1206;p177"/>
                <p:cNvSpPr/>
                <p:nvPr/>
              </p:nvSpPr>
              <p:spPr>
                <a:xfrm>
                  <a:off x="-4502" y="2349"/>
                  <a:ext cx="1294" cy="637"/>
                </a:xfrm>
                <a:custGeom>
                  <a:avLst/>
                  <a:gdLst/>
                  <a:ahLst/>
                  <a:cxnLst/>
                  <a:rect l="l" t="t" r="r" b="b"/>
                  <a:pathLst>
                    <a:path w="1321" h="712" extrusionOk="0">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a:gsLst>
                    <a:gs pos="0">
                      <a:srgbClr val="FFFFFF"/>
                    </a:gs>
                    <a:gs pos="100000">
                      <a:srgbClr val="66A7E8"/>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07" name="Google Shape;1207;p177"/>
              <p:cNvSpPr txBox="1"/>
              <p:nvPr/>
            </p:nvSpPr>
            <p:spPr>
              <a:xfrm>
                <a:off x="2328" y="2109"/>
                <a:ext cx="173" cy="2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u="none">
                    <a:solidFill>
                      <a:srgbClr val="FFF1C5"/>
                    </a:solidFill>
                    <a:latin typeface="Calibri"/>
                    <a:ea typeface="Calibri"/>
                    <a:cs typeface="Calibri"/>
                    <a:sym typeface="Calibri"/>
                  </a:rPr>
                  <a:t>2</a:t>
                </a:r>
                <a:endParaRPr/>
              </a:p>
            </p:txBody>
          </p:sp>
        </p:grpSp>
        <p:sp>
          <p:nvSpPr>
            <p:cNvPr id="1208" name="Google Shape;1208;p177"/>
            <p:cNvSpPr txBox="1"/>
            <p:nvPr/>
          </p:nvSpPr>
          <p:spPr>
            <a:xfrm>
              <a:off x="992" y="1993"/>
              <a:ext cx="4176" cy="446"/>
            </a:xfrm>
            <a:prstGeom prst="rect">
              <a:avLst/>
            </a:prstGeom>
            <a:solidFill>
              <a:srgbClr val="FEE599"/>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u="none" dirty="0" err="1">
                  <a:solidFill>
                    <a:srgbClr val="000000"/>
                  </a:solidFill>
                  <a:latin typeface="Arial"/>
                  <a:ea typeface="Arial"/>
                  <a:cs typeface="Arial"/>
                  <a:sym typeface="Arial"/>
                </a:rPr>
                <a:t>Khám</a:t>
              </a:r>
              <a:r>
                <a:rPr lang="en-US" sz="2400" b="1" u="none" dirty="0">
                  <a:solidFill>
                    <a:srgbClr val="000000"/>
                  </a:solidFill>
                  <a:latin typeface="Arial"/>
                  <a:ea typeface="Arial"/>
                  <a:cs typeface="Arial"/>
                  <a:sym typeface="Arial"/>
                </a:rPr>
                <a:t> </a:t>
              </a:r>
              <a:r>
                <a:rPr lang="en-US" sz="2400" b="1" u="none" dirty="0" err="1">
                  <a:solidFill>
                    <a:srgbClr val="000000"/>
                  </a:solidFill>
                  <a:latin typeface="Arial"/>
                  <a:ea typeface="Arial"/>
                  <a:cs typeface="Arial"/>
                  <a:sym typeface="Arial"/>
                </a:rPr>
                <a:t>phá</a:t>
              </a:r>
              <a:r>
                <a:rPr lang="en-US" sz="2400" b="1" u="none" dirty="0">
                  <a:solidFill>
                    <a:srgbClr val="000000"/>
                  </a:solidFill>
                  <a:latin typeface="Arial"/>
                  <a:ea typeface="Arial"/>
                  <a:cs typeface="Arial"/>
                  <a:sym typeface="Arial"/>
                </a:rPr>
                <a:t> </a:t>
              </a:r>
              <a:r>
                <a:rPr lang="en-US" sz="2400" b="1" u="none" dirty="0" err="1">
                  <a:solidFill>
                    <a:srgbClr val="000000"/>
                  </a:solidFill>
                  <a:latin typeface="Arial"/>
                  <a:ea typeface="Arial"/>
                  <a:cs typeface="Arial"/>
                  <a:sym typeface="Arial"/>
                </a:rPr>
                <a:t>kiến</a:t>
              </a:r>
              <a:r>
                <a:rPr lang="en-US" sz="2400" b="1" u="none" dirty="0">
                  <a:solidFill>
                    <a:srgbClr val="000000"/>
                  </a:solidFill>
                  <a:latin typeface="Arial"/>
                  <a:ea typeface="Arial"/>
                  <a:cs typeface="Arial"/>
                  <a:sym typeface="Arial"/>
                </a:rPr>
                <a:t> </a:t>
              </a:r>
              <a:r>
                <a:rPr lang="en-US" sz="2400" b="1" u="none" dirty="0" err="1">
                  <a:solidFill>
                    <a:srgbClr val="000000"/>
                  </a:solidFill>
                  <a:latin typeface="Arial"/>
                  <a:ea typeface="Arial"/>
                  <a:cs typeface="Arial"/>
                  <a:sym typeface="Arial"/>
                </a:rPr>
                <a:t>thức</a:t>
              </a:r>
              <a:r>
                <a:rPr lang="en-US" sz="2400" b="1" u="none" dirty="0">
                  <a:solidFill>
                    <a:srgbClr val="000000"/>
                  </a:solidFill>
                  <a:latin typeface="Arial"/>
                  <a:ea typeface="Arial"/>
                  <a:cs typeface="Arial"/>
                  <a:sym typeface="Arial"/>
                </a:rPr>
                <a:t> </a:t>
              </a:r>
              <a:endParaRPr sz="2400" b="1" u="none" dirty="0">
                <a:solidFill>
                  <a:srgbClr val="000000"/>
                </a:solidFill>
                <a:latin typeface="Arial"/>
                <a:ea typeface="Arial"/>
                <a:cs typeface="Arial"/>
                <a:sym typeface="Arial"/>
              </a:endParaRPr>
            </a:p>
          </p:txBody>
        </p:sp>
      </p:grpSp>
      <p:grpSp>
        <p:nvGrpSpPr>
          <p:cNvPr id="1217" name="Google Shape;1217;p177"/>
          <p:cNvGrpSpPr/>
          <p:nvPr/>
        </p:nvGrpSpPr>
        <p:grpSpPr>
          <a:xfrm>
            <a:off x="2174204" y="3831910"/>
            <a:ext cx="7610475" cy="906463"/>
            <a:chOff x="418" y="2540"/>
            <a:chExt cx="4794" cy="571"/>
          </a:xfrm>
        </p:grpSpPr>
        <p:sp>
          <p:nvSpPr>
            <p:cNvPr id="1218" name="Google Shape;1218;p177"/>
            <p:cNvSpPr/>
            <p:nvPr/>
          </p:nvSpPr>
          <p:spPr>
            <a:xfrm rot="10800000">
              <a:off x="780" y="2577"/>
              <a:ext cx="4388" cy="454"/>
            </a:xfrm>
            <a:prstGeom prst="rect">
              <a:avLst/>
            </a:prstGeom>
            <a:gradFill>
              <a:gsLst>
                <a:gs pos="0">
                  <a:srgbClr val="013997">
                    <a:alpha val="43921"/>
                  </a:srgbClr>
                </a:gs>
                <a:gs pos="100000">
                  <a:srgbClr val="9942E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u="none">
                <a:solidFill>
                  <a:srgbClr val="000000"/>
                </a:solidFill>
                <a:latin typeface="Arial"/>
                <a:ea typeface="Arial"/>
                <a:cs typeface="Arial"/>
                <a:sym typeface="Arial"/>
              </a:endParaRPr>
            </a:p>
          </p:txBody>
        </p:sp>
        <p:grpSp>
          <p:nvGrpSpPr>
            <p:cNvPr id="1219" name="Google Shape;1219;p177"/>
            <p:cNvGrpSpPr/>
            <p:nvPr/>
          </p:nvGrpSpPr>
          <p:grpSpPr>
            <a:xfrm>
              <a:off x="418" y="2540"/>
              <a:ext cx="591" cy="571"/>
              <a:chOff x="1659" y="3427"/>
              <a:chExt cx="397" cy="351"/>
            </a:xfrm>
          </p:grpSpPr>
          <p:grpSp>
            <p:nvGrpSpPr>
              <p:cNvPr id="1220" name="Google Shape;1220;p177"/>
              <p:cNvGrpSpPr/>
              <p:nvPr/>
            </p:nvGrpSpPr>
            <p:grpSpPr>
              <a:xfrm>
                <a:off x="1659" y="3427"/>
                <a:ext cx="397" cy="351"/>
                <a:chOff x="-5715" y="2301"/>
                <a:chExt cx="1622" cy="1506"/>
              </a:xfrm>
            </p:grpSpPr>
            <p:sp>
              <p:nvSpPr>
                <p:cNvPr id="1221" name="Google Shape;1221;p177"/>
                <p:cNvSpPr/>
                <p:nvPr/>
              </p:nvSpPr>
              <p:spPr>
                <a:xfrm>
                  <a:off x="-5715" y="2301"/>
                  <a:ext cx="1576" cy="1506"/>
                </a:xfrm>
                <a:prstGeom prst="ellipse">
                  <a:avLst/>
                </a:prstGeom>
                <a:gradFill>
                  <a:gsLst>
                    <a:gs pos="0">
                      <a:srgbClr val="9966FF"/>
                    </a:gs>
                    <a:gs pos="100000">
                      <a:srgbClr val="25193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u="none">
                    <a:solidFill>
                      <a:srgbClr val="000000"/>
                    </a:solidFill>
                    <a:latin typeface="Arial"/>
                    <a:ea typeface="Arial"/>
                    <a:cs typeface="Arial"/>
                    <a:sym typeface="Arial"/>
                  </a:endParaRPr>
                </a:p>
              </p:txBody>
            </p:sp>
            <p:sp>
              <p:nvSpPr>
                <p:cNvPr id="1222" name="Google Shape;1222;p177"/>
                <p:cNvSpPr/>
                <p:nvPr/>
              </p:nvSpPr>
              <p:spPr>
                <a:xfrm>
                  <a:off x="-5348" y="2987"/>
                  <a:ext cx="1255" cy="488"/>
                </a:xfrm>
                <a:custGeom>
                  <a:avLst/>
                  <a:gdLst/>
                  <a:ahLst/>
                  <a:cxnLst/>
                  <a:rect l="l" t="t" r="r" b="b"/>
                  <a:pathLst>
                    <a:path w="1321" h="712" extrusionOk="0">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a:gsLst>
                    <a:gs pos="0">
                      <a:srgbClr val="FFFFFF"/>
                    </a:gs>
                    <a:gs pos="100000">
                      <a:srgbClr val="9966FF"/>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223" name="Google Shape;1223;p177"/>
              <p:cNvSpPr txBox="1"/>
              <p:nvPr/>
            </p:nvSpPr>
            <p:spPr>
              <a:xfrm>
                <a:off x="1756" y="3457"/>
                <a:ext cx="166" cy="2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u="none" dirty="0">
                    <a:solidFill>
                      <a:srgbClr val="FFF1C5"/>
                    </a:solidFill>
                    <a:latin typeface="Calibri"/>
                    <a:ea typeface="Calibri"/>
                    <a:cs typeface="Calibri"/>
                    <a:sym typeface="Calibri"/>
                  </a:rPr>
                  <a:t>3</a:t>
                </a:r>
                <a:endParaRPr dirty="0"/>
              </a:p>
            </p:txBody>
          </p:sp>
        </p:grpSp>
        <p:sp>
          <p:nvSpPr>
            <p:cNvPr id="1224" name="Google Shape;1224;p177"/>
            <p:cNvSpPr txBox="1"/>
            <p:nvPr/>
          </p:nvSpPr>
          <p:spPr>
            <a:xfrm>
              <a:off x="932" y="2590"/>
              <a:ext cx="4280" cy="252"/>
            </a:xfrm>
            <a:prstGeom prst="rect">
              <a:avLst/>
            </a:prstGeom>
            <a:solidFill>
              <a:srgbClr val="C4E0B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dirty="0" err="1"/>
                <a:t>Thực</a:t>
              </a:r>
              <a:r>
                <a:rPr lang="en-US" sz="2400" b="1" dirty="0"/>
                <a:t> </a:t>
              </a:r>
              <a:r>
                <a:rPr lang="en-US" sz="2400" b="1" dirty="0" err="1"/>
                <a:t>hành</a:t>
              </a:r>
              <a:r>
                <a:rPr lang="en-US" sz="2400" b="1" dirty="0"/>
                <a:t> </a:t>
              </a:r>
              <a:r>
                <a:rPr lang="en-US" sz="2400" b="1" dirty="0" err="1"/>
                <a:t>viết</a:t>
              </a:r>
              <a:endParaRPr sz="2400" b="1" u="none" dirty="0">
                <a:solidFill>
                  <a:srgbClr val="000000"/>
                </a:solidFill>
                <a:latin typeface="Arial"/>
                <a:ea typeface="Arial"/>
                <a:cs typeface="Arial"/>
                <a:sym typeface="Arial"/>
              </a:endParaRPr>
            </a:p>
          </p:txBody>
        </p:sp>
      </p:grpSp>
      <p:sp>
        <p:nvSpPr>
          <p:cNvPr id="28" name="Google Shape;1224;p177">
            <a:extLst>
              <a:ext uri="{FF2B5EF4-FFF2-40B4-BE49-F238E27FC236}">
                <a16:creationId xmlns:a16="http://schemas.microsoft.com/office/drawing/2014/main" id="{A9301744-E7C6-4F40-89F6-A1972271B6A2}"/>
              </a:ext>
            </a:extLst>
          </p:cNvPr>
          <p:cNvSpPr txBox="1"/>
          <p:nvPr/>
        </p:nvSpPr>
        <p:spPr>
          <a:xfrm>
            <a:off x="3089634" y="5290258"/>
            <a:ext cx="6794500" cy="400050"/>
          </a:xfrm>
          <a:prstGeom prst="rect">
            <a:avLst/>
          </a:prstGeom>
          <a:solidFill>
            <a:srgbClr val="C4E0B2"/>
          </a:solid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u="none" dirty="0" err="1">
                <a:solidFill>
                  <a:srgbClr val="000000"/>
                </a:solidFill>
                <a:latin typeface="Arial"/>
                <a:ea typeface="Arial"/>
                <a:cs typeface="Arial"/>
                <a:sym typeface="Arial"/>
              </a:rPr>
              <a:t>Luyện</a:t>
            </a:r>
            <a:r>
              <a:rPr lang="en-US" sz="2400" b="1" u="none" dirty="0">
                <a:solidFill>
                  <a:srgbClr val="000000"/>
                </a:solidFill>
                <a:latin typeface="Arial"/>
                <a:ea typeface="Arial"/>
                <a:cs typeface="Arial"/>
                <a:sym typeface="Arial"/>
              </a:rPr>
              <a:t> </a:t>
            </a:r>
            <a:r>
              <a:rPr lang="en-US" sz="2400" b="1" u="none" dirty="0" err="1">
                <a:solidFill>
                  <a:srgbClr val="000000"/>
                </a:solidFill>
                <a:latin typeface="Arial"/>
                <a:ea typeface="Arial"/>
                <a:cs typeface="Arial"/>
                <a:sym typeface="Arial"/>
              </a:rPr>
              <a:t>tập</a:t>
            </a:r>
            <a:endParaRPr sz="2400" b="1" u="none" dirty="0">
              <a:solidFill>
                <a:srgbClr val="000000"/>
              </a:solidFill>
              <a:latin typeface="Arial"/>
              <a:ea typeface="Arial"/>
              <a:cs typeface="Arial"/>
              <a:sym typeface="Arial"/>
            </a:endParaRPr>
          </a:p>
        </p:txBody>
      </p:sp>
      <p:sp>
        <p:nvSpPr>
          <p:cNvPr id="3" name="Oval 2">
            <a:extLst>
              <a:ext uri="{FF2B5EF4-FFF2-40B4-BE49-F238E27FC236}">
                <a16:creationId xmlns:a16="http://schemas.microsoft.com/office/drawing/2014/main" id="{B916AAF7-3840-4020-9127-3CB46B79E27E}"/>
              </a:ext>
            </a:extLst>
          </p:cNvPr>
          <p:cNvSpPr/>
          <p:nvPr/>
        </p:nvSpPr>
        <p:spPr>
          <a:xfrm>
            <a:off x="2185042" y="492605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4</a:t>
            </a:r>
          </a:p>
        </p:txBody>
      </p:sp>
    </p:spTree>
    <p:extLst>
      <p:ext uri="{BB962C8B-B14F-4D97-AF65-F5344CB8AC3E}">
        <p14:creationId xmlns:p14="http://schemas.microsoft.com/office/powerpoint/2010/main" val="37704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3"/>
                                        </p:tgtEl>
                                        <p:attrNameLst>
                                          <p:attrName>style.visibility</p:attrName>
                                        </p:attrNameLst>
                                      </p:cBhvr>
                                      <p:to>
                                        <p:strVal val="visible"/>
                                      </p:to>
                                    </p:set>
                                    <p:animEffect transition="in" filter="fade">
                                      <p:cBhvr>
                                        <p:cTn id="7" dur="500"/>
                                        <p:tgtEl>
                                          <p:spTgt spid="1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1"/>
                                        </p:tgtEl>
                                        <p:attrNameLst>
                                          <p:attrName>style.visibility</p:attrName>
                                        </p:attrNameLst>
                                      </p:cBhvr>
                                      <p:to>
                                        <p:strVal val="visible"/>
                                      </p:to>
                                    </p:set>
                                    <p:animEffect transition="in" filter="fade">
                                      <p:cBhvr>
                                        <p:cTn id="12" dur="500"/>
                                        <p:tgtEl>
                                          <p:spTgt spid="1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7"/>
                                        </p:tgtEl>
                                        <p:attrNameLst>
                                          <p:attrName>style.visibility</p:attrName>
                                        </p:attrNameLst>
                                      </p:cBhvr>
                                      <p:to>
                                        <p:strVal val="visible"/>
                                      </p:to>
                                    </p:set>
                                    <p:animEffect transition="in" filter="fade">
                                      <p:cBhvr>
                                        <p:cTn id="17" dur="1000"/>
                                        <p:tgtEl>
                                          <p:spTgt spid="12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407" name="Google Shape;1407;p194"/>
          <p:cNvSpPr/>
          <p:nvPr/>
        </p:nvSpPr>
        <p:spPr>
          <a:xfrm>
            <a:off x="2189018" y="262377"/>
            <a:ext cx="7813964" cy="944922"/>
          </a:xfrm>
          <a:prstGeom prst="roundRect">
            <a:avLst>
              <a:gd name="adj" fmla="val 16667"/>
            </a:avLst>
          </a:prstGeom>
          <a:solidFill>
            <a:schemeClr val="accent2">
              <a:lumMod val="20000"/>
              <a:lumOff val="8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r>
              <a:rPr lang="en-US" sz="2800" b="1" i="0" u="none" strike="noStrike" cap="none" dirty="0">
                <a:solidFill>
                  <a:schemeClr val="tx1"/>
                </a:solidFill>
                <a:latin typeface="Calibri"/>
                <a:ea typeface="Calibri"/>
                <a:cs typeface="Calibri"/>
                <a:sym typeface="Calibri"/>
              </a:rPr>
              <a:t>VĂN BẢN THÔNG TIN</a:t>
            </a:r>
            <a:endParaRPr sz="2800" b="1" dirty="0">
              <a:solidFill>
                <a:schemeClr val="tx1"/>
              </a:solidFill>
            </a:endParaRPr>
          </a:p>
        </p:txBody>
      </p:sp>
      <p:sp>
        <p:nvSpPr>
          <p:cNvPr id="1408" name="Google Shape;1408;p1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A3B2EC1F-E3EF-4C97-8352-DF287E875E7C}"/>
              </a:ext>
            </a:extLst>
          </p:cNvPr>
          <p:cNvSpPr/>
          <p:nvPr/>
        </p:nvSpPr>
        <p:spPr>
          <a:xfrm>
            <a:off x="212035" y="1639266"/>
            <a:ext cx="2922918" cy="5082209"/>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15000"/>
              </a:lnSpc>
              <a:spcAft>
                <a:spcPts val="1000"/>
              </a:spcAft>
            </a:pPr>
            <a:r>
              <a:rPr lang="de-DE"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Khái niệm</a:t>
            </a:r>
          </a:p>
          <a:p>
            <a:pPr algn="just">
              <a:lnSpc>
                <a:spcPct val="115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 bản thông tin là loại văn bản chủ yếu dùng để cung cấp thông tin về mọi lĩnh vực trong đời sống, bao gồm tự nhiên và xã hội.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6AEE243-65D8-4B80-A063-E259AF98F225}"/>
              </a:ext>
            </a:extLst>
          </p:cNvPr>
          <p:cNvSpPr/>
          <p:nvPr/>
        </p:nvSpPr>
        <p:spPr>
          <a:xfrm>
            <a:off x="3233530" y="1639267"/>
            <a:ext cx="8613913" cy="5218734"/>
          </a:xfrm>
          <a:prstGeom prst="rect">
            <a:avLst/>
          </a:prstGeom>
          <a:solidFill>
            <a:srgbClr val="92D05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de-DE"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 </a:t>
            </a:r>
            <a:r>
              <a:rPr lang="de-DE"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Nội dung: VBTT cung cấp những thông tin khách quan về các chủ đề, sự kiện, quá trình, các yêu cầu, quy định...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Ngôn ngữ: Chính xác, cụ thể, đơn nghĩa. Có những từ ngữ mang tính chuyên ngành, kỹ thuật. Có kết hợp sử dụng các phương tiện phi ngôn ngữ giúp người đọc dễ tiếp nhận và ghi nhớ thông tin.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Thể loại: Báo cáo, bản tin, thông báo, quảng cáo, diễn văn, bài phát biểu, văn bản nội quy, văn bản hướng dẫn nơi công cộng...Các thể loại được thể hiện dưới nhiều dạng thức khác nhau: nói, viết, đa phương thức.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2218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7"/>
                                        </p:tgtEl>
                                        <p:attrNameLst>
                                          <p:attrName>style.visibility</p:attrName>
                                        </p:attrNameLst>
                                      </p:cBhvr>
                                      <p:to>
                                        <p:strVal val="visible"/>
                                      </p:to>
                                    </p:set>
                                    <p:animEffect transition="in" filter="fade">
                                      <p:cBhvr>
                                        <p:cTn id="7" dur="500"/>
                                        <p:tgtEl>
                                          <p:spTgt spid="14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7"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50" name="Google Shape;1350;p190"/>
          <p:cNvSpPr txBox="1"/>
          <p:nvPr/>
        </p:nvSpPr>
        <p:spPr>
          <a:xfrm>
            <a:off x="5343654" y="791739"/>
            <a:ext cx="6341129" cy="5039217"/>
          </a:xfrm>
          <a:prstGeom prst="rect">
            <a:avLst/>
          </a:prstGeom>
          <a:solidFill>
            <a:srgbClr val="DAE5F1"/>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2060"/>
              </a:buClr>
              <a:buSzPts val="3500"/>
              <a:buFont typeface="Arial"/>
              <a:buNone/>
            </a:pPr>
            <a:r>
              <a:rPr lang="en-US" sz="3500" b="1" i="0" u="none" strike="noStrike" cap="none" dirty="0">
                <a:solidFill>
                  <a:srgbClr val="002060"/>
                </a:solidFill>
                <a:latin typeface="Tahoma"/>
                <a:ea typeface="Tahoma"/>
                <a:cs typeface="Tahoma"/>
                <a:sym typeface="Tahoma"/>
              </a:rPr>
              <a:t> </a:t>
            </a:r>
            <a:endParaRPr dirty="0"/>
          </a:p>
          <a:p>
            <a:pPr marL="0" marR="0" lvl="0" indent="0" algn="just" rtl="0">
              <a:lnSpc>
                <a:spcPct val="80000"/>
              </a:lnSpc>
              <a:spcBef>
                <a:spcPts val="1000"/>
              </a:spcBef>
              <a:spcAft>
                <a:spcPts val="0"/>
              </a:spcAft>
              <a:buClr>
                <a:srgbClr val="002060"/>
              </a:buClr>
              <a:buSzPts val="3500"/>
              <a:buFont typeface="Arial"/>
              <a:buNone/>
            </a:pPr>
            <a:r>
              <a:rPr lang="en-US" sz="3500" b="1" i="0" u="none" strike="noStrike" cap="none" dirty="0" err="1">
                <a:solidFill>
                  <a:srgbClr val="002060"/>
                </a:solidFill>
                <a:latin typeface="Times New Roman" panose="02020603050405020304" pitchFamily="18" charset="0"/>
                <a:ea typeface="Tahoma"/>
                <a:cs typeface="Times New Roman" panose="02020603050405020304" pitchFamily="18" charset="0"/>
                <a:sym typeface="Tahoma"/>
              </a:rPr>
              <a:t>Thời</a:t>
            </a:r>
            <a:r>
              <a:rPr lang="en-US" sz="3500" b="1" i="0" u="none" strike="noStrike" cap="none" dirty="0">
                <a:solidFill>
                  <a:srgbClr val="002060"/>
                </a:solidFill>
                <a:latin typeface="Times New Roman" panose="02020603050405020304" pitchFamily="18" charset="0"/>
                <a:ea typeface="Tahoma"/>
                <a:cs typeface="Times New Roman" panose="02020603050405020304" pitchFamily="18" charset="0"/>
                <a:sym typeface="Tahoma"/>
              </a:rPr>
              <a:t> </a:t>
            </a:r>
            <a:r>
              <a:rPr lang="en-US" sz="3500" b="1" i="0" u="none" strike="noStrike" cap="none" dirty="0" err="1">
                <a:solidFill>
                  <a:srgbClr val="002060"/>
                </a:solidFill>
                <a:latin typeface="Times New Roman" panose="02020603050405020304" pitchFamily="18" charset="0"/>
                <a:ea typeface="Tahoma"/>
                <a:cs typeface="Times New Roman" panose="02020603050405020304" pitchFamily="18" charset="0"/>
                <a:sym typeface="Tahoma"/>
              </a:rPr>
              <a:t>gian</a:t>
            </a:r>
            <a:r>
              <a:rPr lang="en-US" sz="3500" b="1" i="0" u="none" strike="noStrike" cap="none" dirty="0">
                <a:solidFill>
                  <a:srgbClr val="002060"/>
                </a:solidFill>
                <a:latin typeface="Times New Roman" panose="02020603050405020304" pitchFamily="18" charset="0"/>
                <a:ea typeface="Tahoma"/>
                <a:cs typeface="Times New Roman" panose="02020603050405020304" pitchFamily="18" charset="0"/>
                <a:sym typeface="Tahoma"/>
              </a:rPr>
              <a:t>: 10 </a:t>
            </a:r>
            <a:r>
              <a:rPr lang="en-US" sz="3500" b="1" i="0" u="none" strike="noStrike" cap="none" dirty="0" err="1">
                <a:solidFill>
                  <a:srgbClr val="002060"/>
                </a:solidFill>
                <a:latin typeface="Times New Roman" panose="02020603050405020304" pitchFamily="18" charset="0"/>
                <a:ea typeface="Tahoma"/>
                <a:cs typeface="Times New Roman" panose="02020603050405020304" pitchFamily="18" charset="0"/>
                <a:sym typeface="Tahoma"/>
              </a:rPr>
              <a:t>phút</a:t>
            </a:r>
            <a:endParaRPr lang="en-US" sz="3500" b="1" i="0" u="none" strike="noStrike" cap="none" dirty="0">
              <a:solidFill>
                <a:srgbClr val="002060"/>
              </a:solidFill>
              <a:latin typeface="Times New Roman" panose="02020603050405020304" pitchFamily="18" charset="0"/>
              <a:ea typeface="Tahoma"/>
              <a:cs typeface="Times New Roman" panose="02020603050405020304" pitchFamily="18" charset="0"/>
              <a:sym typeface="Tahoma"/>
            </a:endParaRPr>
          </a:p>
          <a:p>
            <a:pPr marL="0" marR="0" lvl="0" indent="0" algn="just" rtl="0">
              <a:lnSpc>
                <a:spcPct val="80000"/>
              </a:lnSpc>
              <a:spcBef>
                <a:spcPts val="1000"/>
              </a:spcBef>
              <a:spcAft>
                <a:spcPts val="0"/>
              </a:spcAft>
              <a:buClr>
                <a:srgbClr val="002060"/>
              </a:buClr>
              <a:buSzPts val="3500"/>
              <a:buFont typeface="Arial"/>
              <a:buNone/>
            </a:pPr>
            <a:r>
              <a:rPr lang="en-US" sz="3500" b="1" dirty="0" err="1">
                <a:solidFill>
                  <a:srgbClr val="002060"/>
                </a:solidFill>
                <a:latin typeface="Times New Roman" panose="02020603050405020304" pitchFamily="18" charset="0"/>
                <a:ea typeface="Tahoma"/>
                <a:cs typeface="Times New Roman" panose="02020603050405020304" pitchFamily="18" charset="0"/>
                <a:sym typeface="Tahoma"/>
              </a:rPr>
              <a:t>Nội</a:t>
            </a:r>
            <a:r>
              <a:rPr lang="en-US" sz="3500" b="1" dirty="0">
                <a:solidFill>
                  <a:srgbClr val="002060"/>
                </a:solidFill>
                <a:latin typeface="Times New Roman" panose="02020603050405020304" pitchFamily="18" charset="0"/>
                <a:ea typeface="Tahoma"/>
                <a:cs typeface="Times New Roman" panose="02020603050405020304" pitchFamily="18" charset="0"/>
                <a:sym typeface="Tahoma"/>
              </a:rPr>
              <a:t> dung: </a:t>
            </a:r>
            <a:r>
              <a:rPr lang="en-US" sz="3500" b="1" dirty="0" err="1">
                <a:solidFill>
                  <a:srgbClr val="002060"/>
                </a:solidFill>
                <a:latin typeface="Times New Roman" panose="02020603050405020304" pitchFamily="18" charset="0"/>
                <a:ea typeface="Tahoma"/>
                <a:cs typeface="Times New Roman" panose="02020603050405020304" pitchFamily="18" charset="0"/>
                <a:sym typeface="Tahoma"/>
              </a:rPr>
              <a:t>Hoàn</a:t>
            </a:r>
            <a:r>
              <a:rPr lang="en-US" sz="3500" b="1" dirty="0">
                <a:solidFill>
                  <a:srgbClr val="002060"/>
                </a:solidFill>
                <a:latin typeface="Times New Roman" panose="02020603050405020304" pitchFamily="18" charset="0"/>
                <a:ea typeface="Tahoma"/>
                <a:cs typeface="Times New Roman" panose="02020603050405020304" pitchFamily="18" charset="0"/>
                <a:sym typeface="Tahoma"/>
              </a:rPr>
              <a:t> </a:t>
            </a:r>
            <a:r>
              <a:rPr lang="en-US" sz="3500" b="1" dirty="0" err="1">
                <a:solidFill>
                  <a:srgbClr val="002060"/>
                </a:solidFill>
                <a:latin typeface="Times New Roman" panose="02020603050405020304" pitchFamily="18" charset="0"/>
                <a:ea typeface="Tahoma"/>
                <a:cs typeface="Times New Roman" panose="02020603050405020304" pitchFamily="18" charset="0"/>
                <a:sym typeface="Tahoma"/>
              </a:rPr>
              <a:t>thiện</a:t>
            </a:r>
            <a:r>
              <a:rPr lang="en-US" sz="3500" b="1" dirty="0">
                <a:solidFill>
                  <a:srgbClr val="002060"/>
                </a:solidFill>
                <a:latin typeface="Times New Roman" panose="02020603050405020304" pitchFamily="18" charset="0"/>
                <a:ea typeface="Tahoma"/>
                <a:cs typeface="Times New Roman" panose="02020603050405020304" pitchFamily="18" charset="0"/>
                <a:sym typeface="Tahoma"/>
              </a:rPr>
              <a:t> </a:t>
            </a:r>
            <a:r>
              <a:rPr lang="en-US" sz="3500" b="1" dirty="0" err="1">
                <a:solidFill>
                  <a:srgbClr val="002060"/>
                </a:solidFill>
                <a:latin typeface="Times New Roman" panose="02020603050405020304" pitchFamily="18" charset="0"/>
                <a:ea typeface="Tahoma"/>
                <a:cs typeface="Times New Roman" panose="02020603050405020304" pitchFamily="18" charset="0"/>
                <a:sym typeface="Tahoma"/>
              </a:rPr>
              <a:t>phiếu</a:t>
            </a:r>
            <a:r>
              <a:rPr lang="en-US" sz="3500" b="1" dirty="0">
                <a:solidFill>
                  <a:srgbClr val="002060"/>
                </a:solidFill>
                <a:latin typeface="Times New Roman" panose="02020603050405020304" pitchFamily="18" charset="0"/>
                <a:ea typeface="Tahoma"/>
                <a:cs typeface="Times New Roman" panose="02020603050405020304" pitchFamily="18" charset="0"/>
                <a:sym typeface="Tahoma"/>
              </a:rPr>
              <a:t> </a:t>
            </a:r>
            <a:r>
              <a:rPr lang="en-US" sz="3500" b="1" dirty="0" err="1">
                <a:solidFill>
                  <a:srgbClr val="002060"/>
                </a:solidFill>
                <a:latin typeface="Times New Roman" panose="02020603050405020304" pitchFamily="18" charset="0"/>
                <a:ea typeface="Tahoma"/>
                <a:cs typeface="Times New Roman" panose="02020603050405020304" pitchFamily="18" charset="0"/>
                <a:sym typeface="Tahoma"/>
              </a:rPr>
              <a:t>học</a:t>
            </a:r>
            <a:r>
              <a:rPr lang="en-US" sz="3500" b="1" dirty="0">
                <a:solidFill>
                  <a:srgbClr val="002060"/>
                </a:solidFill>
                <a:latin typeface="Times New Roman" panose="02020603050405020304" pitchFamily="18" charset="0"/>
                <a:ea typeface="Tahoma"/>
                <a:cs typeface="Times New Roman" panose="02020603050405020304" pitchFamily="18" charset="0"/>
                <a:sym typeface="Tahoma"/>
              </a:rPr>
              <a:t> </a:t>
            </a:r>
            <a:r>
              <a:rPr lang="en-US" sz="3500" b="1" dirty="0" err="1">
                <a:solidFill>
                  <a:srgbClr val="002060"/>
                </a:solidFill>
                <a:latin typeface="Times New Roman" panose="02020603050405020304" pitchFamily="18" charset="0"/>
                <a:ea typeface="Tahoma"/>
                <a:cs typeface="Times New Roman" panose="02020603050405020304" pitchFamily="18" charset="0"/>
                <a:sym typeface="Tahoma"/>
              </a:rPr>
              <a:t>tập</a:t>
            </a:r>
            <a:r>
              <a:rPr lang="en-US" sz="3500" b="1" dirty="0">
                <a:solidFill>
                  <a:srgbClr val="002060"/>
                </a:solidFill>
                <a:latin typeface="Times New Roman" panose="02020603050405020304" pitchFamily="18" charset="0"/>
                <a:ea typeface="Tahoma"/>
                <a:cs typeface="Times New Roman" panose="02020603050405020304" pitchFamily="18" charset="0"/>
                <a:sym typeface="Tahoma"/>
              </a:rPr>
              <a:t> 1,2 (</a:t>
            </a:r>
            <a:r>
              <a:rPr lang="en-US" sz="3500" b="1" dirty="0" err="1">
                <a:solidFill>
                  <a:srgbClr val="002060"/>
                </a:solidFill>
                <a:latin typeface="Times New Roman" panose="02020603050405020304" pitchFamily="18" charset="0"/>
                <a:ea typeface="Tahoma"/>
                <a:cs typeface="Times New Roman" panose="02020603050405020304" pitchFamily="18" charset="0"/>
                <a:sym typeface="Tahoma"/>
              </a:rPr>
              <a:t>theo</a:t>
            </a:r>
            <a:r>
              <a:rPr lang="en-US" sz="3500" b="1" dirty="0">
                <a:solidFill>
                  <a:srgbClr val="002060"/>
                </a:solidFill>
                <a:latin typeface="Times New Roman" panose="02020603050405020304" pitchFamily="18" charset="0"/>
                <a:ea typeface="Tahoma"/>
                <a:cs typeface="Times New Roman" panose="02020603050405020304" pitchFamily="18" charset="0"/>
                <a:sym typeface="Tahoma"/>
              </a:rPr>
              <a:t> </a:t>
            </a:r>
            <a:r>
              <a:rPr lang="en-US" sz="3500" b="1" dirty="0" err="1">
                <a:solidFill>
                  <a:srgbClr val="002060"/>
                </a:solidFill>
                <a:latin typeface="Times New Roman" panose="02020603050405020304" pitchFamily="18" charset="0"/>
                <a:ea typeface="Tahoma"/>
                <a:cs typeface="Times New Roman" panose="02020603050405020304" pitchFamily="18" charset="0"/>
                <a:sym typeface="Tahoma"/>
              </a:rPr>
              <a:t>nhóm</a:t>
            </a:r>
            <a:r>
              <a:rPr lang="en-US" sz="3500" b="1" dirty="0">
                <a:solidFill>
                  <a:srgbClr val="002060"/>
                </a:solidFill>
                <a:latin typeface="Times New Roman" panose="02020603050405020304" pitchFamily="18" charset="0"/>
                <a:ea typeface="Tahoma"/>
                <a:cs typeface="Times New Roman" panose="02020603050405020304" pitchFamily="18" charset="0"/>
                <a:sym typeface="Tahoma"/>
              </a:rPr>
              <a:t>)</a:t>
            </a:r>
          </a:p>
          <a:p>
            <a:pPr marL="0" marR="0" lvl="0" indent="0" algn="just" rtl="0">
              <a:lnSpc>
                <a:spcPct val="80000"/>
              </a:lnSpc>
              <a:spcBef>
                <a:spcPts val="1000"/>
              </a:spcBef>
              <a:spcAft>
                <a:spcPts val="0"/>
              </a:spcAft>
              <a:buClr>
                <a:srgbClr val="002060"/>
              </a:buClr>
              <a:buSzPts val="3500"/>
              <a:buFont typeface="Arial"/>
              <a:buNone/>
            </a:pPr>
            <a:endParaRPr lang="en-US" sz="3500" b="1" i="0" u="none" strike="noStrike" cap="none" dirty="0">
              <a:solidFill>
                <a:srgbClr val="002060"/>
              </a:solidFill>
              <a:latin typeface="Times New Roman" panose="02020603050405020304" pitchFamily="18" charset="0"/>
              <a:ea typeface="Tahoma"/>
              <a:cs typeface="Times New Roman" panose="02020603050405020304" pitchFamily="18" charset="0"/>
              <a:sym typeface="Tahoma"/>
            </a:endParaRPr>
          </a:p>
          <a:p>
            <a:pPr marL="0" marR="0" lvl="0" indent="0" algn="just" rtl="0">
              <a:lnSpc>
                <a:spcPct val="80000"/>
              </a:lnSpc>
              <a:spcBef>
                <a:spcPts val="1000"/>
              </a:spcBef>
              <a:spcAft>
                <a:spcPts val="0"/>
              </a:spcAft>
              <a:buClr>
                <a:srgbClr val="002060"/>
              </a:buClr>
              <a:buSzPts val="3500"/>
              <a:buFont typeface="Arial"/>
              <a:buNone/>
            </a:pPr>
            <a:endParaRPr sz="3500" b="1" i="0" u="none" strike="noStrike" cap="none" dirty="0">
              <a:solidFill>
                <a:srgbClr val="002060"/>
              </a:solidFill>
              <a:latin typeface="Times New Roman" panose="02020603050405020304" pitchFamily="18" charset="0"/>
              <a:ea typeface="Tahoma"/>
              <a:cs typeface="Times New Roman" panose="02020603050405020304" pitchFamily="18" charset="0"/>
              <a:sym typeface="Tahoma"/>
            </a:endParaRPr>
          </a:p>
        </p:txBody>
      </p:sp>
      <p:pic>
        <p:nvPicPr>
          <p:cNvPr id="4" name="Google Shape;1287;p185" descr="bd20205_">
            <a:extLst>
              <a:ext uri="{FF2B5EF4-FFF2-40B4-BE49-F238E27FC236}">
                <a16:creationId xmlns:a16="http://schemas.microsoft.com/office/drawing/2014/main" id="{81AC4F65-D5CD-4E3A-B4B3-E0DB908AC2EC}"/>
              </a:ext>
            </a:extLst>
          </p:cNvPr>
          <p:cNvPicPr preferRelativeResize="0">
            <a:picLocks/>
          </p:cNvPicPr>
          <p:nvPr/>
        </p:nvPicPr>
        <p:blipFill rotWithShape="1">
          <a:blip r:embed="rId3">
            <a:alphaModFix/>
          </a:blip>
          <a:srcRect/>
          <a:stretch/>
        </p:blipFill>
        <p:spPr>
          <a:xfrm>
            <a:off x="1089006" y="1895061"/>
            <a:ext cx="4069118" cy="3935896"/>
          </a:xfrm>
          <a:prstGeom prst="rect">
            <a:avLst/>
          </a:prstGeom>
          <a:noFill/>
          <a:ln>
            <a:noFill/>
          </a:ln>
        </p:spPr>
      </p:pic>
      <p:sp>
        <p:nvSpPr>
          <p:cNvPr id="5" name="Google Shape;1294;p185">
            <a:extLst>
              <a:ext uri="{FF2B5EF4-FFF2-40B4-BE49-F238E27FC236}">
                <a16:creationId xmlns:a16="http://schemas.microsoft.com/office/drawing/2014/main" id="{D1CC2910-BB7B-4B16-B115-B08A096321C3}"/>
              </a:ext>
            </a:extLst>
          </p:cNvPr>
          <p:cNvSpPr txBox="1"/>
          <p:nvPr/>
        </p:nvSpPr>
        <p:spPr>
          <a:xfrm>
            <a:off x="732504" y="1195081"/>
            <a:ext cx="4069118" cy="11542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C00000"/>
                </a:solidFill>
                <a:latin typeface="Arial"/>
                <a:ea typeface="Arial"/>
                <a:cs typeface="Arial"/>
                <a:sym typeface="Arial"/>
              </a:rPr>
              <a:t>THẢO LUẬN NHÓM 4</a:t>
            </a:r>
            <a:endParaRPr sz="2400" dirty="0">
              <a:solidFill>
                <a:srgbClr val="C00000"/>
              </a:solidFill>
              <a:latin typeface="Arial"/>
              <a:ea typeface="Arial"/>
              <a:cs typeface="Arial"/>
              <a:sym typeface="Arial"/>
            </a:endParaRPr>
          </a:p>
        </p:txBody>
      </p:sp>
    </p:spTree>
    <p:extLst>
      <p:ext uri="{BB962C8B-B14F-4D97-AF65-F5344CB8AC3E}">
        <p14:creationId xmlns:p14="http://schemas.microsoft.com/office/powerpoint/2010/main" val="15100353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50"/>
                                        </p:tgtEl>
                                        <p:attrNameLst>
                                          <p:attrName>style.visibility</p:attrName>
                                        </p:attrNameLst>
                                      </p:cBhvr>
                                      <p:to>
                                        <p:strVal val="visible"/>
                                      </p:to>
                                    </p:set>
                                    <p:animEffect transition="in" filter="circle(in)">
                                      <p:cBhvr>
                                        <p:cTn id="17" dur="2000"/>
                                        <p:tgtEl>
                                          <p:spTgt spid="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pic>
        <p:nvPicPr>
          <p:cNvPr id="6" name="Picture 5" descr="Description: Description: Text&#10;&#10;Description automatically generated with medium confidence">
            <a:extLst>
              <a:ext uri="{FF2B5EF4-FFF2-40B4-BE49-F238E27FC236}">
                <a16:creationId xmlns:a16="http://schemas.microsoft.com/office/drawing/2014/main" id="{0A5C8F65-3550-4C8C-9C08-B6C002D0CE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602" y="1404730"/>
            <a:ext cx="4625009" cy="5327373"/>
          </a:xfrm>
          <a:prstGeom prst="rect">
            <a:avLst/>
          </a:prstGeom>
          <a:noFill/>
        </p:spPr>
      </p:pic>
      <p:sp>
        <p:nvSpPr>
          <p:cNvPr id="8" name="TextBox 7">
            <a:extLst>
              <a:ext uri="{FF2B5EF4-FFF2-40B4-BE49-F238E27FC236}">
                <a16:creationId xmlns:a16="http://schemas.microsoft.com/office/drawing/2014/main" id="{20FEEB34-8E78-482C-8682-D10AC8852FA7}"/>
              </a:ext>
            </a:extLst>
          </p:cNvPr>
          <p:cNvSpPr txBox="1"/>
          <p:nvPr/>
        </p:nvSpPr>
        <p:spPr>
          <a:xfrm>
            <a:off x="1762538" y="397256"/>
            <a:ext cx="8123583" cy="848758"/>
          </a:xfrm>
          <a:prstGeom prst="rect">
            <a:avLst/>
          </a:prstGeom>
          <a:noFill/>
        </p:spPr>
        <p:txBody>
          <a:bodyPr wrap="square">
            <a:spAutoFit/>
          </a:bodyPr>
          <a:lstStyle/>
          <a:p>
            <a:pPr algn="ctr">
              <a:lnSpc>
                <a:spcPct val="115000"/>
              </a:lnSpc>
              <a:spcAft>
                <a:spcPts val="600"/>
              </a:spcAft>
            </a:pPr>
            <a:r>
              <a:rPr lang="en-US" sz="2000" b="1" dirty="0">
                <a:solidFill>
                  <a:srgbClr val="000000"/>
                </a:solidFill>
                <a:effectLst/>
                <a:latin typeface="Times New Roman" panose="02020603050405020304" pitchFamily="18" charset="0"/>
                <a:ea typeface="Calibri" panose="020F0502020204030204" pitchFamily="34" charset="0"/>
              </a:rPr>
              <a:t>PHIẾU HỌC TẬP 1</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b="1" dirty="0" err="1">
                <a:solidFill>
                  <a:srgbClr val="000000"/>
                </a:solidFill>
                <a:effectLst/>
                <a:latin typeface="Times New Roman" panose="02020603050405020304" pitchFamily="18" charset="0"/>
                <a:ea typeface="Calibri" panose="020F0502020204030204" pitchFamily="34" charset="0"/>
              </a:rPr>
              <a:t>Đọc</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văn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bản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Nội</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quy</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học</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trực</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tuyến</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và</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trả</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lời</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các</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câu</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hỏi</a:t>
            </a:r>
            <a:r>
              <a:rPr lang="en-US" sz="2000" b="1"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DF040468-8CC4-4317-9542-F44705E03CCC}"/>
              </a:ext>
            </a:extLst>
          </p:cNvPr>
          <p:cNvSpPr txBox="1"/>
          <p:nvPr/>
        </p:nvSpPr>
        <p:spPr>
          <a:xfrm>
            <a:off x="5565911" y="821635"/>
            <a:ext cx="5605671" cy="5776261"/>
          </a:xfrm>
          <a:prstGeom prst="rect">
            <a:avLst/>
          </a:prstGeom>
          <a:noFill/>
        </p:spPr>
        <p:txBody>
          <a:bodyPr wrap="square">
            <a:spAutoFit/>
          </a:bodyPr>
          <a:lstStyle/>
          <a:p>
            <a:pPr algn="just">
              <a:lnSpc>
                <a:spcPct val="115000"/>
              </a:lnSpc>
              <a:spcAft>
                <a:spcPts val="600"/>
              </a:spcAft>
            </a:pPr>
            <a:r>
              <a:rPr lang="en-US" sz="1400" b="1" dirty="0">
                <a:solidFill>
                  <a:srgbClr val="000000"/>
                </a:solidFill>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1400" b="1" dirty="0">
                <a:solidFill>
                  <a:srgbClr val="000000"/>
                </a:solidFill>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b="1" dirty="0">
                <a:solidFill>
                  <a:srgbClr val="000000"/>
                </a:solidFill>
                <a:effectLst/>
                <a:latin typeface="Times New Roman" panose="02020603050405020304" pitchFamily="18" charset="0"/>
                <a:ea typeface="Calibri" panose="020F0502020204030204" pitchFamily="34" charset="0"/>
              </a:rPr>
              <a:t>1.</a:t>
            </a:r>
            <a:r>
              <a:rPr lang="en-US" sz="2000" dirty="0">
                <a:solidFill>
                  <a:srgbClr val="000000"/>
                </a:solidFill>
                <a:effectLst/>
                <a:latin typeface="Times New Roman" panose="02020603050405020304" pitchFamily="18" charset="0"/>
                <a:ea typeface="Calibri" panose="020F0502020204030204" pitchFamily="34" charset="0"/>
              </a:rPr>
              <a:t> Quan </a:t>
            </a:r>
            <a:r>
              <a:rPr lang="en-US" sz="2000" dirty="0" err="1">
                <a:solidFill>
                  <a:srgbClr val="000000"/>
                </a:solidFill>
                <a:effectLst/>
                <a:latin typeface="Times New Roman" panose="02020603050405020304" pitchFamily="18" charset="0"/>
                <a:ea typeface="Calibri" panose="020F0502020204030204" pitchFamily="34" charset="0"/>
              </a:rPr>
              <a:t>sát</a:t>
            </a:r>
            <a:r>
              <a:rPr lang="en-US" sz="2000"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bố</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cục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của</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có</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thể</a:t>
            </a:r>
            <a:r>
              <a:rPr lang="en-US" sz="2000" dirty="0">
                <a:solidFill>
                  <a:srgbClr val="000000"/>
                </a:solidFill>
                <a:effectLst/>
                <a:latin typeface="Times New Roman" panose="02020603050405020304" pitchFamily="18" charset="0"/>
                <a:ea typeface="Calibri" panose="020F0502020204030204" pitchFamily="34" charset="0"/>
              </a:rPr>
              <a:t> chia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thành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mấy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phần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Đó</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là</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những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phần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nào</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marL="457200" algn="just">
              <a:lnSpc>
                <a:spcPct val="115000"/>
              </a:lnSpc>
              <a:spcAft>
                <a:spcPts val="600"/>
              </a:spcAft>
            </a:pPr>
            <a:r>
              <a:rPr lang="en-US" sz="2000" dirty="0">
                <a:solidFill>
                  <a:srgbClr val="000000"/>
                </a:solidFill>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b="1" dirty="0">
                <a:solidFill>
                  <a:srgbClr val="000000"/>
                </a:solidFill>
                <a:effectLst/>
                <a:latin typeface="Times New Roman" panose="02020603050405020304" pitchFamily="18" charset="0"/>
                <a:ea typeface="Calibri" panose="020F0502020204030204" pitchFamily="34" charset="0"/>
              </a:rPr>
              <a:t>2.</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có</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mấy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điều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Nhận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xét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về</a:t>
            </a:r>
            <a:r>
              <a:rPr lang="en-US" sz="2000"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cách</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diễn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đạt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của</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điều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định</a:t>
            </a:r>
            <a:r>
              <a:rPr lang="en-US" sz="2000" dirty="0">
                <a:solidFill>
                  <a:srgbClr val="000000"/>
                </a:solidFill>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b="1" dirty="0">
                <a:solidFill>
                  <a:srgbClr val="000000"/>
                </a:solidFill>
                <a:effectLst/>
                <a:latin typeface="Times New Roman" panose="02020603050405020304" pitchFamily="18" charset="0"/>
                <a:ea typeface="Calibri" panose="020F0502020204030204" pitchFamily="34" charset="0"/>
              </a:rPr>
              <a:t>3. </a:t>
            </a:r>
            <a:r>
              <a:rPr lang="en-US" sz="2000" dirty="0">
                <a:solidFill>
                  <a:srgbClr val="000000"/>
                </a:solidFill>
                <a:effectLst/>
                <a:latin typeface="Times New Roman" panose="02020603050405020304" pitchFamily="18" charset="0"/>
                <a:ea typeface="Calibri" panose="020F0502020204030204" pitchFamily="34" charset="0"/>
              </a:rPr>
              <a:t>   a. </a:t>
            </a:r>
            <a:r>
              <a:rPr lang="en-US" sz="2000" dirty="0" err="1">
                <a:solidFill>
                  <a:srgbClr val="000000"/>
                </a:solidFill>
                <a:effectLst/>
                <a:latin typeface="Times New Roman" panose="02020603050405020304" pitchFamily="18" charset="0"/>
                <a:ea typeface="Calibri" panose="020F0502020204030204" pitchFamily="34" charset="0"/>
              </a:rPr>
              <a:t>Bên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cạnh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phương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tiện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ngôn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ngữ</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còn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sử</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dụng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phương</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tiện</a:t>
            </a:r>
            <a:r>
              <a:rPr lang="en-US" sz="2000" b="1" dirty="0">
                <a:solidFill>
                  <a:srgbClr val="000000"/>
                </a:solidFill>
                <a:effectLst/>
                <a:latin typeface="Times New Roman" panose="02020603050405020304" pitchFamily="18" charset="0"/>
                <a:ea typeface="Calibri" panose="020F0502020204030204" pitchFamily="34" charset="0"/>
              </a:rPr>
              <a:t> phi </a:t>
            </a:r>
            <a:r>
              <a:rPr lang="en-US" sz="2000" b="1" dirty="0" err="1">
                <a:solidFill>
                  <a:srgbClr val="000000"/>
                </a:solidFill>
                <a:effectLst/>
                <a:latin typeface="Times New Roman" panose="02020603050405020304" pitchFamily="18" charset="0"/>
                <a:ea typeface="Calibri" panose="020F0502020204030204" pitchFamily="34" charset="0"/>
              </a:rPr>
              <a:t>ngôn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ngữ</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nào</a:t>
            </a:r>
            <a:r>
              <a:rPr lang="en-US" sz="2000" dirty="0">
                <a:solidFill>
                  <a:srgbClr val="000000"/>
                </a:solidFill>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dirty="0">
                <a:solidFill>
                  <a:srgbClr val="000000"/>
                </a:solidFill>
                <a:effectLst/>
                <a:latin typeface="Times New Roman" panose="02020603050405020304" pitchFamily="18" charset="0"/>
                <a:ea typeface="Calibri" panose="020F0502020204030204" pitchFamily="34" charset="0"/>
              </a:rPr>
              <a:t>   b. </a:t>
            </a:r>
            <a:r>
              <a:rPr lang="en-US" sz="2000" dirty="0" err="1">
                <a:solidFill>
                  <a:srgbClr val="000000"/>
                </a:solidFill>
                <a:effectLst/>
                <a:latin typeface="Times New Roman" panose="02020603050405020304" pitchFamily="18" charset="0"/>
                <a:ea typeface="Calibri" panose="020F0502020204030204" pitchFamily="34" charset="0"/>
              </a:rPr>
              <a:t>Phương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tiện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đó</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được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bày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như</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thế</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nào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trong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quy</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dirty="0">
                <a:solidFill>
                  <a:srgbClr val="000000"/>
                </a:solidFill>
                <a:effectLst/>
                <a:latin typeface="Times New Roman" panose="02020603050405020304" pitchFamily="18" charset="0"/>
                <a:ea typeface="Calibri" panose="020F0502020204030204" pitchFamily="34" charset="0"/>
              </a:rPr>
              <a:t>c. </a:t>
            </a:r>
            <a:r>
              <a:rPr lang="en-US" sz="2000" dirty="0" err="1">
                <a:solidFill>
                  <a:srgbClr val="000000"/>
                </a:solidFill>
                <a:effectLst/>
                <a:latin typeface="Times New Roman" panose="02020603050405020304" pitchFamily="18" charset="0"/>
                <a:ea typeface="Calibri" panose="020F0502020204030204" pitchFamily="34" charset="0"/>
              </a:rPr>
              <a:t>Nhận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xét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về</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dụng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của</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phương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tiện</a:t>
            </a:r>
            <a:r>
              <a:rPr lang="en-US" sz="2000" dirty="0">
                <a:solidFill>
                  <a:srgbClr val="000000"/>
                </a:solidFill>
                <a:effectLst/>
                <a:latin typeface="Times New Roman" panose="02020603050405020304" pitchFamily="18" charset="0"/>
                <a:ea typeface="Calibri" panose="020F0502020204030204" pitchFamily="34" charset="0"/>
              </a:rPr>
              <a:t> phi </a:t>
            </a:r>
            <a:r>
              <a:rPr lang="en-US" sz="2000" dirty="0" err="1">
                <a:solidFill>
                  <a:srgbClr val="000000"/>
                </a:solidFill>
                <a:effectLst/>
                <a:latin typeface="Times New Roman" panose="02020603050405020304" pitchFamily="18" charset="0"/>
                <a:ea typeface="Calibri" panose="020F0502020204030204" pitchFamily="34" charset="0"/>
              </a:rPr>
              <a:t>ngôn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ngữ</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đó</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b="1" dirty="0">
                <a:solidFill>
                  <a:srgbClr val="000000"/>
                </a:solidFill>
                <a:effectLst/>
                <a:latin typeface="Times New Roman" panose="02020603050405020304" pitchFamily="18" charset="0"/>
                <a:ea typeface="Calibri" panose="020F0502020204030204" pitchFamily="34" charset="0"/>
              </a:rPr>
              <a:t>4.</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Từ</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những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điều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quan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sát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được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em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hãy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chỉ</a:t>
            </a:r>
            <a:r>
              <a:rPr lang="en-US" sz="2000" dirty="0">
                <a:solidFill>
                  <a:srgbClr val="000000"/>
                </a:solidFill>
                <a:effectLst/>
                <a:latin typeface="Times New Roman" panose="02020603050405020304" pitchFamily="18" charset="0"/>
                <a:ea typeface="Calibri" panose="020F0502020204030204" pitchFamily="34" charset="0"/>
              </a:rPr>
              <a:t> ra </a:t>
            </a:r>
            <a:r>
              <a:rPr lang="en-US" sz="2000" b="1" dirty="0" err="1">
                <a:solidFill>
                  <a:srgbClr val="000000"/>
                </a:solidFill>
                <a:effectLst/>
                <a:latin typeface="Times New Roman" panose="02020603050405020304" pitchFamily="18" charset="0"/>
                <a:ea typeface="Calibri" panose="020F0502020204030204" pitchFamily="34" charset="0"/>
              </a:rPr>
              <a:t>một</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số</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nội</a:t>
            </a:r>
            <a:r>
              <a:rPr lang="en-US" sz="2000" b="1" dirty="0">
                <a:solidFill>
                  <a:srgbClr val="000000"/>
                </a:solidFill>
                <a:effectLst/>
                <a:latin typeface="Times New Roman" panose="02020603050405020304" pitchFamily="18" charset="0"/>
                <a:ea typeface="Calibri" panose="020F0502020204030204" pitchFamily="34" charset="0"/>
              </a:rPr>
              <a:t> dung </a:t>
            </a:r>
            <a:r>
              <a:rPr lang="en-US" sz="2000" b="1" dirty="0" err="1">
                <a:solidFill>
                  <a:srgbClr val="000000"/>
                </a:solidFill>
                <a:effectLst/>
                <a:latin typeface="Times New Roman" panose="02020603050405020304" pitchFamily="18" charset="0"/>
                <a:ea typeface="Calibri" panose="020F0502020204030204" pitchFamily="34" charset="0"/>
              </a:rPr>
              <a:t>cần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lưu</a:t>
            </a:r>
            <a:r>
              <a:rPr lang="en-US" sz="2000" b="1" dirty="0">
                <a:solidFill>
                  <a:srgbClr val="000000"/>
                </a:solidFill>
                <a:effectLst/>
                <a:latin typeface="Times New Roman" panose="02020603050405020304" pitchFamily="18" charset="0"/>
                <a:ea typeface="Calibri" panose="020F0502020204030204" pitchFamily="34" charset="0"/>
              </a:rPr>
              <a:t> ý </a:t>
            </a:r>
            <a:r>
              <a:rPr lang="en-US" sz="2000" b="1" dirty="0" err="1">
                <a:solidFill>
                  <a:srgbClr val="000000"/>
                </a:solidFill>
                <a:effectLst/>
                <a:latin typeface="Times New Roman" panose="02020603050405020304" pitchFamily="18" charset="0"/>
                <a:ea typeface="Calibri" panose="020F0502020204030204" pitchFamily="34" charset="0"/>
              </a:rPr>
              <a:t>khi</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viết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một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quy</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656966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8" name="TextBox 7">
            <a:extLst>
              <a:ext uri="{FF2B5EF4-FFF2-40B4-BE49-F238E27FC236}">
                <a16:creationId xmlns:a16="http://schemas.microsoft.com/office/drawing/2014/main" id="{20FEEB34-8E78-482C-8682-D10AC8852FA7}"/>
              </a:ext>
            </a:extLst>
          </p:cNvPr>
          <p:cNvSpPr txBox="1"/>
          <p:nvPr/>
        </p:nvSpPr>
        <p:spPr>
          <a:xfrm>
            <a:off x="1762538" y="397256"/>
            <a:ext cx="8123583" cy="848758"/>
          </a:xfrm>
          <a:prstGeom prst="rect">
            <a:avLst/>
          </a:prstGeom>
          <a:noFill/>
        </p:spPr>
        <p:txBody>
          <a:bodyPr wrap="square">
            <a:spAutoFit/>
          </a:bodyPr>
          <a:lstStyle/>
          <a:p>
            <a:pPr algn="ctr">
              <a:lnSpc>
                <a:spcPct val="115000"/>
              </a:lnSpc>
              <a:spcAft>
                <a:spcPts val="600"/>
              </a:spcAft>
            </a:pPr>
            <a:r>
              <a:rPr lang="en-US" sz="2000" b="1" dirty="0">
                <a:solidFill>
                  <a:srgbClr val="000000"/>
                </a:solidFill>
                <a:effectLst/>
                <a:latin typeface="Times New Roman" panose="02020603050405020304" pitchFamily="18" charset="0"/>
                <a:ea typeface="Calibri" panose="020F0502020204030204" pitchFamily="34" charset="0"/>
              </a:rPr>
              <a:t>PHIẾU HỌC TẬP 2</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b="1" dirty="0" err="1">
                <a:solidFill>
                  <a:srgbClr val="000000"/>
                </a:solidFill>
                <a:effectLst/>
                <a:latin typeface="Times New Roman" panose="02020603050405020304" pitchFamily="18" charset="0"/>
                <a:ea typeface="Calibri" panose="020F0502020204030204" pitchFamily="34" charset="0"/>
              </a:rPr>
              <a:t>Đọc</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văn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bản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Nội</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quy</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học</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trực</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i="1" dirty="0" err="1">
                <a:solidFill>
                  <a:srgbClr val="000000"/>
                </a:solidFill>
                <a:effectLst/>
                <a:latin typeface="Times New Roman" panose="02020603050405020304" pitchFamily="18" charset="0"/>
                <a:ea typeface="Calibri" panose="020F0502020204030204" pitchFamily="34" charset="0"/>
              </a:rPr>
              <a:t>tuyến</a:t>
            </a:r>
            <a:r>
              <a:rPr lang="en-US" sz="2000" b="1" i="1" dirty="0">
                <a:solidFill>
                  <a:srgbClr val="000000"/>
                </a:solidFill>
                <a:effectLst/>
                <a:latin typeface="Times New Roman" panose="02020603050405020304" pitchFamily="18" charset="0"/>
                <a:ea typeface="Calibri" panose="020F0502020204030204" pitchFamily="34" charset="0"/>
              </a:rPr>
              <a:t> </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và</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trả</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lời</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các</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câu</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hỏi</a:t>
            </a:r>
            <a:r>
              <a:rPr lang="en-US" sz="2000" b="1"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DF040468-8CC4-4317-9542-F44705E03CCC}"/>
              </a:ext>
            </a:extLst>
          </p:cNvPr>
          <p:cNvSpPr txBox="1"/>
          <p:nvPr/>
        </p:nvSpPr>
        <p:spPr>
          <a:xfrm>
            <a:off x="5565911" y="821635"/>
            <a:ext cx="6228524" cy="5235279"/>
          </a:xfrm>
          <a:prstGeom prst="rect">
            <a:avLst/>
          </a:prstGeom>
          <a:noFill/>
        </p:spPr>
        <p:txBody>
          <a:bodyPr wrap="square">
            <a:spAutoFit/>
          </a:bodyPr>
          <a:lstStyle/>
          <a:p>
            <a:pPr algn="just">
              <a:lnSpc>
                <a:spcPct val="115000"/>
              </a:lnSpc>
              <a:spcAft>
                <a:spcPts val="600"/>
              </a:spcAft>
            </a:pPr>
            <a:r>
              <a:rPr lang="en-US" sz="1400" b="1" dirty="0">
                <a:solidFill>
                  <a:srgbClr val="000000"/>
                </a:solidFill>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1400" b="1" dirty="0">
                <a:solidFill>
                  <a:srgbClr val="000000"/>
                </a:solidFill>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b="1" dirty="0">
                <a:solidFill>
                  <a:srgbClr val="000000"/>
                </a:solidFill>
                <a:effectLst/>
                <a:latin typeface="Times New Roman" panose="02020603050405020304" pitchFamily="18" charset="0"/>
                <a:ea typeface="Calibri" panose="020F0502020204030204" pitchFamily="34" charset="0"/>
              </a:rPr>
              <a:t>1</a:t>
            </a:r>
            <a:r>
              <a:rPr lang="en-US" sz="2000" dirty="0">
                <a:solidFill>
                  <a:srgbClr val="000000"/>
                </a:solidFill>
                <a:effectLst/>
                <a:latin typeface="Times New Roman" panose="02020603050405020304" pitchFamily="18" charset="0"/>
                <a:ea typeface="Calibri" panose="020F0502020204030204" pitchFamily="34" charset="0"/>
              </a:rPr>
              <a:t>.Quan </a:t>
            </a:r>
            <a:r>
              <a:rPr lang="en-US" sz="2000" dirty="0" err="1">
                <a:solidFill>
                  <a:srgbClr val="000000"/>
                </a:solidFill>
                <a:effectLst/>
                <a:latin typeface="Times New Roman" panose="02020603050405020304" pitchFamily="18" charset="0"/>
                <a:ea typeface="Calibri" panose="020F0502020204030204" pitchFamily="34" charset="0"/>
              </a:rPr>
              <a:t>sát</a:t>
            </a:r>
            <a:r>
              <a:rPr lang="en-US" sz="2000"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bố</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cục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của</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có</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thể</a:t>
            </a:r>
            <a:r>
              <a:rPr lang="en-US" sz="2000" dirty="0">
                <a:solidFill>
                  <a:srgbClr val="000000"/>
                </a:solidFill>
                <a:effectLst/>
                <a:latin typeface="Times New Roman" panose="02020603050405020304" pitchFamily="18" charset="0"/>
                <a:ea typeface="Calibri" panose="020F0502020204030204" pitchFamily="34" charset="0"/>
              </a:rPr>
              <a:t> chia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thành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mấy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phần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Đó</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là</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những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phần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nào</a:t>
            </a:r>
            <a:r>
              <a:rPr lang="en-US" sz="2000" dirty="0">
                <a:solidFill>
                  <a:srgbClr val="000000"/>
                </a:solidFill>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b="1" dirty="0">
                <a:solidFill>
                  <a:srgbClr val="000000"/>
                </a:solidFill>
                <a:effectLst/>
                <a:latin typeface="Times New Roman" panose="02020603050405020304" pitchFamily="18" charset="0"/>
                <a:ea typeface="Calibri" panose="020F0502020204030204" pitchFamily="34" charset="0"/>
              </a:rPr>
              <a:t>2.</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 bao </a:t>
            </a:r>
            <a:r>
              <a:rPr lang="en-US" sz="2000" dirty="0" err="1">
                <a:solidFill>
                  <a:srgbClr val="000000"/>
                </a:solidFill>
                <a:effectLst/>
                <a:latin typeface="Times New Roman" panose="02020603050405020304" pitchFamily="18" charset="0"/>
                <a:ea typeface="Calibri" panose="020F0502020204030204" pitchFamily="34" charset="0"/>
              </a:rPr>
              <a:t>gồm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mấy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nội</a:t>
            </a:r>
            <a:r>
              <a:rPr lang="en-US" sz="2000" dirty="0">
                <a:solidFill>
                  <a:srgbClr val="000000"/>
                </a:solidFill>
                <a:effectLst/>
                <a:latin typeface="Times New Roman" panose="02020603050405020304" pitchFamily="18" charset="0"/>
                <a:ea typeface="Calibri" panose="020F0502020204030204" pitchFamily="34" charset="0"/>
              </a:rPr>
              <a:t> dung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 chi </a:t>
            </a:r>
            <a:r>
              <a:rPr lang="en-US" sz="2000" dirty="0" err="1">
                <a:solidFill>
                  <a:srgbClr val="000000"/>
                </a:solidFill>
                <a:effectLst/>
                <a:latin typeface="Times New Roman" panose="02020603050405020304" pitchFamily="18" charset="0"/>
                <a:ea typeface="Calibri" panose="020F0502020204030204" pitchFamily="34" charset="0"/>
              </a:rPr>
              <a:t>tiết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Nhận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xét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về</a:t>
            </a:r>
            <a:r>
              <a:rPr lang="en-US" sz="2000"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cách</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diễn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đạt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của</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 chi </a:t>
            </a:r>
            <a:r>
              <a:rPr lang="en-US" sz="2000" dirty="0" err="1">
                <a:solidFill>
                  <a:srgbClr val="000000"/>
                </a:solidFill>
                <a:effectLst/>
                <a:latin typeface="Times New Roman" panose="02020603050405020304" pitchFamily="18" charset="0"/>
                <a:ea typeface="Calibri" panose="020F0502020204030204" pitchFamily="34" charset="0"/>
              </a:rPr>
              <a:t>tiết</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b="1" dirty="0">
                <a:solidFill>
                  <a:srgbClr val="000000"/>
                </a:solidFill>
                <a:effectLst/>
                <a:latin typeface="Times New Roman" panose="02020603050405020304" pitchFamily="18" charset="0"/>
                <a:ea typeface="Calibri" panose="020F0502020204030204" pitchFamily="34" charset="0"/>
              </a:rPr>
              <a:t>3. </a:t>
            </a:r>
            <a:r>
              <a:rPr lang="en-US" sz="2000" dirty="0">
                <a:solidFill>
                  <a:srgbClr val="000000"/>
                </a:solidFill>
                <a:effectLst/>
                <a:latin typeface="Times New Roman" panose="02020603050405020304" pitchFamily="18" charset="0"/>
                <a:ea typeface="Calibri" panose="020F0502020204030204" pitchFamily="34" charset="0"/>
              </a:rPr>
              <a:t>   a. </a:t>
            </a:r>
            <a:r>
              <a:rPr lang="en-US" sz="2000" dirty="0" err="1">
                <a:solidFill>
                  <a:srgbClr val="000000"/>
                </a:solidFill>
                <a:effectLst/>
                <a:latin typeface="Times New Roman" panose="02020603050405020304" pitchFamily="18" charset="0"/>
                <a:ea typeface="Calibri" panose="020F0502020204030204" pitchFamily="34" charset="0"/>
              </a:rPr>
              <a:t>Bên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cạnh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phương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tiện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ngôn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ngữ</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còn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sử</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dụng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phương</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tiện</a:t>
            </a:r>
            <a:r>
              <a:rPr lang="en-US" sz="2000" b="1" dirty="0">
                <a:solidFill>
                  <a:srgbClr val="000000"/>
                </a:solidFill>
                <a:effectLst/>
                <a:latin typeface="Times New Roman" panose="02020603050405020304" pitchFamily="18" charset="0"/>
                <a:ea typeface="Calibri" panose="020F0502020204030204" pitchFamily="34" charset="0"/>
              </a:rPr>
              <a:t> phi </a:t>
            </a:r>
            <a:r>
              <a:rPr lang="en-US" sz="2000" b="1" dirty="0" err="1">
                <a:solidFill>
                  <a:srgbClr val="000000"/>
                </a:solidFill>
                <a:effectLst/>
                <a:latin typeface="Times New Roman" panose="02020603050405020304" pitchFamily="18" charset="0"/>
                <a:ea typeface="Calibri" panose="020F0502020204030204" pitchFamily="34" charset="0"/>
              </a:rPr>
              <a:t>ngôn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ngữ</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nào</a:t>
            </a:r>
            <a:r>
              <a:rPr lang="en-US" sz="2000" dirty="0">
                <a:solidFill>
                  <a:srgbClr val="000000"/>
                </a:solidFill>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dirty="0">
                <a:solidFill>
                  <a:srgbClr val="000000"/>
                </a:solidFill>
                <a:effectLst/>
                <a:latin typeface="Times New Roman" panose="02020603050405020304" pitchFamily="18" charset="0"/>
                <a:ea typeface="Calibri" panose="020F0502020204030204" pitchFamily="34" charset="0"/>
              </a:rPr>
              <a:t>   b. </a:t>
            </a:r>
            <a:r>
              <a:rPr lang="en-US" sz="2000" dirty="0" err="1">
                <a:solidFill>
                  <a:srgbClr val="000000"/>
                </a:solidFill>
                <a:effectLst/>
                <a:latin typeface="Times New Roman" panose="02020603050405020304" pitchFamily="18" charset="0"/>
                <a:ea typeface="Calibri" panose="020F0502020204030204" pitchFamily="34" charset="0"/>
              </a:rPr>
              <a:t>Phương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tiện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đó</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được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bày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như</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thế</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nào</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trong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pPr algn="just">
              <a:lnSpc>
                <a:spcPct val="115000"/>
              </a:lnSpc>
              <a:spcAft>
                <a:spcPts val="600"/>
              </a:spcAft>
            </a:pPr>
            <a:r>
              <a:rPr lang="en-US" sz="2000" dirty="0">
                <a:solidFill>
                  <a:srgbClr val="000000"/>
                </a:solidFill>
                <a:effectLst/>
                <a:latin typeface="Times New Roman" panose="02020603050405020304" pitchFamily="18" charset="0"/>
                <a:ea typeface="Calibri" panose="020F0502020204030204" pitchFamily="34" charset="0"/>
              </a:rPr>
              <a:t> c. </a:t>
            </a:r>
            <a:r>
              <a:rPr lang="en-US" sz="2000" dirty="0" err="1">
                <a:solidFill>
                  <a:srgbClr val="000000"/>
                </a:solidFill>
                <a:effectLst/>
                <a:latin typeface="Times New Roman" panose="02020603050405020304" pitchFamily="18" charset="0"/>
                <a:ea typeface="Calibri" panose="020F0502020204030204" pitchFamily="34" charset="0"/>
              </a:rPr>
              <a:t>Nhận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xét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về</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tác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dụng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của</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phương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tiện</a:t>
            </a:r>
            <a:r>
              <a:rPr lang="en-US" sz="2000" dirty="0">
                <a:solidFill>
                  <a:srgbClr val="000000"/>
                </a:solidFill>
                <a:effectLst/>
                <a:latin typeface="Times New Roman" panose="02020603050405020304" pitchFamily="18" charset="0"/>
                <a:ea typeface="Calibri" panose="020F0502020204030204" pitchFamily="34" charset="0"/>
              </a:rPr>
              <a:t> phi </a:t>
            </a:r>
            <a:r>
              <a:rPr lang="en-US" sz="2000" dirty="0" err="1">
                <a:solidFill>
                  <a:srgbClr val="000000"/>
                </a:solidFill>
                <a:effectLst/>
                <a:latin typeface="Times New Roman" panose="02020603050405020304" pitchFamily="18" charset="0"/>
                <a:ea typeface="Calibri" panose="020F0502020204030204" pitchFamily="34" charset="0"/>
              </a:rPr>
              <a:t>ngôn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ngữ</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đó</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a:p>
            <a:r>
              <a:rPr lang="en-US" sz="2000" b="1" dirty="0">
                <a:solidFill>
                  <a:srgbClr val="000000"/>
                </a:solidFill>
                <a:effectLst/>
                <a:latin typeface="Times New Roman" panose="02020603050405020304" pitchFamily="18" charset="0"/>
                <a:ea typeface="Calibri" panose="020F0502020204030204" pitchFamily="34" charset="0"/>
              </a:rPr>
              <a:t>4.</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Từ</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những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điều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quan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sát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được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em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hãy</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chỉ</a:t>
            </a:r>
            <a:r>
              <a:rPr lang="en-US" sz="2000" dirty="0">
                <a:solidFill>
                  <a:srgbClr val="000000"/>
                </a:solidFill>
                <a:effectLst/>
                <a:latin typeface="Times New Roman" panose="02020603050405020304" pitchFamily="18" charset="0"/>
                <a:ea typeface="Calibri" panose="020F0502020204030204" pitchFamily="34" charset="0"/>
              </a:rPr>
              <a:t> ra </a:t>
            </a:r>
            <a:r>
              <a:rPr lang="en-US" sz="2000" b="1" dirty="0" err="1">
                <a:solidFill>
                  <a:srgbClr val="000000"/>
                </a:solidFill>
                <a:effectLst/>
                <a:latin typeface="Times New Roman" panose="02020603050405020304" pitchFamily="18" charset="0"/>
                <a:ea typeface="Calibri" panose="020F0502020204030204" pitchFamily="34" charset="0"/>
              </a:rPr>
              <a:t>một</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số</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nội</a:t>
            </a:r>
            <a:r>
              <a:rPr lang="en-US" sz="2000" b="1" dirty="0">
                <a:solidFill>
                  <a:srgbClr val="000000"/>
                </a:solidFill>
                <a:effectLst/>
                <a:latin typeface="Times New Roman" panose="02020603050405020304" pitchFamily="18" charset="0"/>
                <a:ea typeface="Calibri" panose="020F0502020204030204" pitchFamily="34" charset="0"/>
              </a:rPr>
              <a:t> dung </a:t>
            </a:r>
            <a:r>
              <a:rPr lang="en-US" sz="2000" b="1" dirty="0" err="1">
                <a:solidFill>
                  <a:srgbClr val="000000"/>
                </a:solidFill>
                <a:effectLst/>
                <a:latin typeface="Times New Roman" panose="02020603050405020304" pitchFamily="18" charset="0"/>
                <a:ea typeface="Calibri" panose="020F0502020204030204" pitchFamily="34" charset="0"/>
              </a:rPr>
              <a:t>cần</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lưu</a:t>
            </a:r>
            <a:r>
              <a:rPr lang="en-US" sz="2000" b="1" dirty="0">
                <a:solidFill>
                  <a:srgbClr val="000000"/>
                </a:solidFill>
                <a:effectLst/>
                <a:latin typeface="Times New Roman" panose="02020603050405020304" pitchFamily="18" charset="0"/>
                <a:ea typeface="Calibri" panose="020F0502020204030204" pitchFamily="34" charset="0"/>
              </a:rPr>
              <a:t> ý </a:t>
            </a:r>
            <a:r>
              <a:rPr lang="en-US" sz="2000" b="1" dirty="0" err="1">
                <a:solidFill>
                  <a:srgbClr val="000000"/>
                </a:solidFill>
                <a:effectLst/>
                <a:latin typeface="Times New Roman" panose="02020603050405020304" pitchFamily="18" charset="0"/>
                <a:ea typeface="Calibri" panose="020F0502020204030204" pitchFamily="34" charset="0"/>
              </a:rPr>
              <a:t>khi</a:t>
            </a:r>
            <a:r>
              <a:rPr lang="en-US" sz="2000" b="1" dirty="0">
                <a:solidFill>
                  <a:srgbClr val="000000"/>
                </a:solidFill>
                <a:effectLst/>
                <a:latin typeface="Times New Roman" panose="02020603050405020304" pitchFamily="18" charset="0"/>
                <a:ea typeface="Calibri" panose="020F0502020204030204" pitchFamily="34" charset="0"/>
              </a:rPr>
              <a:t> </a:t>
            </a:r>
            <a:r>
              <a:rPr lang="en-US" sz="2000" b="1" dirty="0" err="1">
                <a:solidFill>
                  <a:srgbClr val="000000"/>
                </a:solidFill>
                <a:effectLst/>
                <a:latin typeface="Times New Roman" panose="02020603050405020304" pitchFamily="18" charset="0"/>
                <a:ea typeface="Calibri" panose="020F0502020204030204" pitchFamily="34" charset="0"/>
              </a:rPr>
              <a:t>viết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một</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bản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hướng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dẫn</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nơi</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công</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cộng</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DAD9A020-F6D4-47B1-A1D8-8E2457F630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122" y="1429580"/>
            <a:ext cx="3936365" cy="4984750"/>
          </a:xfrm>
          <a:prstGeom prst="rect">
            <a:avLst/>
          </a:prstGeom>
          <a:noFill/>
          <a:ln w="28575">
            <a:solidFill>
              <a:srgbClr val="FF0000"/>
            </a:solidFill>
            <a:miter lim="800000"/>
            <a:headEnd/>
            <a:tailEnd/>
          </a:ln>
        </p:spPr>
      </p:pic>
    </p:spTree>
    <p:extLst>
      <p:ext uri="{BB962C8B-B14F-4D97-AF65-F5344CB8AC3E}">
        <p14:creationId xmlns:p14="http://schemas.microsoft.com/office/powerpoint/2010/main" val="32062733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413973-D36C-4EF0-81B9-FEDC04BA2155}"/>
              </a:ext>
            </a:extLst>
          </p:cNvPr>
          <p:cNvGraphicFramePr>
            <a:graphicFrameLocks noGrp="1"/>
          </p:cNvGraphicFramePr>
          <p:nvPr>
            <p:extLst>
              <p:ext uri="{D42A27DB-BD31-4B8C-83A1-F6EECF244321}">
                <p14:modId xmlns:p14="http://schemas.microsoft.com/office/powerpoint/2010/main" val="1036168621"/>
              </p:ext>
            </p:extLst>
          </p:nvPr>
        </p:nvGraphicFramePr>
        <p:xfrm>
          <a:off x="390939" y="834888"/>
          <a:ext cx="11430000" cy="5141843"/>
        </p:xfrm>
        <a:graphic>
          <a:graphicData uri="http://schemas.openxmlformats.org/drawingml/2006/table">
            <a:tbl>
              <a:tblPr firstRow="1" firstCol="1" bandRow="1">
                <a:tableStyleId>{68C0FC6C-FA68-4F1B-8D06-C1C18665ACF0}</a:tableStyleId>
              </a:tblPr>
              <a:tblGrid>
                <a:gridCol w="3327462">
                  <a:extLst>
                    <a:ext uri="{9D8B030D-6E8A-4147-A177-3AD203B41FA5}">
                      <a16:colId xmlns:a16="http://schemas.microsoft.com/office/drawing/2014/main" val="1346774001"/>
                    </a:ext>
                  </a:extLst>
                </a:gridCol>
                <a:gridCol w="3939931">
                  <a:extLst>
                    <a:ext uri="{9D8B030D-6E8A-4147-A177-3AD203B41FA5}">
                      <a16:colId xmlns:a16="http://schemas.microsoft.com/office/drawing/2014/main" val="3760194954"/>
                    </a:ext>
                  </a:extLst>
                </a:gridCol>
                <a:gridCol w="4162607">
                  <a:extLst>
                    <a:ext uri="{9D8B030D-6E8A-4147-A177-3AD203B41FA5}">
                      <a16:colId xmlns:a16="http://schemas.microsoft.com/office/drawing/2014/main" val="3417238703"/>
                    </a:ext>
                  </a:extLst>
                </a:gridCol>
              </a:tblGrid>
              <a:tr h="1442494">
                <a:tc>
                  <a:txBody>
                    <a:bodyPr/>
                    <a:lstStyle/>
                    <a:p>
                      <a:pPr algn="ctr">
                        <a:lnSpc>
                          <a:spcPct val="135000"/>
                        </a:lnSpc>
                        <a:spcAft>
                          <a:spcPts val="800"/>
                        </a:spcAft>
                      </a:pPr>
                      <a:r>
                        <a:rPr lang="en-US" sz="2400" dirty="0" err="1">
                          <a:effectLst/>
                          <a:latin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35000"/>
                        </a:lnSpc>
                        <a:spcAft>
                          <a:spcPts val="800"/>
                        </a:spcAft>
                      </a:pP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35000"/>
                        </a:lnSpc>
                        <a:spcAft>
                          <a:spcPts val="800"/>
                        </a:spcAft>
                      </a:pPr>
                      <a:r>
                        <a:rPr lang="en-US" sz="2400" dirty="0">
                          <a:effectLst/>
                          <a:latin typeface="Times New Roman" panose="02020603050405020304" pitchFamily="18" charset="0"/>
                          <a:cs typeface="Times New Roman" panose="02020603050405020304" pitchFamily="18" charset="0"/>
                        </a:rPr>
                        <a:t>Sau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4068433771"/>
                  </a:ext>
                </a:extLst>
              </a:tr>
              <a:tr h="3699349">
                <a:tc>
                  <a:txBody>
                    <a:bodyPr/>
                    <a:lstStyle/>
                    <a:p>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Xác</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định</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mục</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đích</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đối</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tượng</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p>
                    <a:p>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Lập</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dàn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ý: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Xác</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định</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các</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nội</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dung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chính</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lựa</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chọn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từ</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ngữ</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quan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trọng</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lựa</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chọn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phương</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tiện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phi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ngôn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ngữ</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và</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dự</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kiến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cách</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trình</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bày</a:t>
                      </a:r>
                      <a:endPar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endParaRPr>
                    </a:p>
                  </a:txBody>
                  <a:tcPr marL="38100" marR="38100" marT="38100" marB="38100" anchor="ctr">
                    <a:solidFill>
                      <a:schemeClr val="bg2">
                        <a:lumMod val="20000"/>
                        <a:lumOff val="80000"/>
                      </a:schemeClr>
                    </a:solidFill>
                  </a:tcPr>
                </a:tc>
                <a:tc>
                  <a:txBody>
                    <a:bodyPr/>
                    <a:lstStyle/>
                    <a:p>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Đảm</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bảo</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bố</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cục</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VBTT</a:t>
                      </a:r>
                    </a:p>
                    <a:p>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Viết</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tên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văn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bản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x-none"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ngắn gọn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diễn</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đạt</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các</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nội</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dung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rõ</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ràng</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x-none"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cụ thể</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p>
                    <a:p>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Sắp</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xếp</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c</a:t>
                      </a:r>
                      <a:r>
                        <a:rPr lang="x-none"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ác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nội</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dung </a:t>
                      </a:r>
                      <a:r>
                        <a:rPr lang="x-none"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theo thứ tự hợp lí</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a:t>
                      </a:r>
                    </a:p>
                    <a:p>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p>
                  </a:txBody>
                  <a:tcPr marL="38100" marR="38100" marT="38100" marB="38100" anchor="ctr"/>
                </a:tc>
                <a:tc>
                  <a:txBody>
                    <a:bodyPr/>
                    <a:lstStyle/>
                    <a:p>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Xem</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lại</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và</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chỉnh</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 </a:t>
                      </a:r>
                      <a:r>
                        <a:rPr lang="en-US" sz="2400" b="0" i="0" u="none" strike="noStrike" cap="none" dirty="0" err="1">
                          <a:solidFill>
                            <a:schemeClr val="tx1"/>
                          </a:solidFill>
                          <a:effectLst/>
                          <a:latin typeface="Times New Roman" panose="02020603050405020304" pitchFamily="18" charset="0"/>
                          <a:ea typeface="Calibri"/>
                          <a:cs typeface="Times New Roman" panose="02020603050405020304" pitchFamily="18" charset="0"/>
                          <a:sym typeface="Arial"/>
                        </a:rPr>
                        <a:t>sửa</a:t>
                      </a:r>
                      <a:r>
                        <a:rPr lang="en-US" sz="2400" b="0" i="0" u="none" strike="noStrike" cap="none" dirty="0">
                          <a:solidFill>
                            <a:schemeClr val="tx1"/>
                          </a:solidFill>
                          <a:effectLst/>
                          <a:latin typeface="Times New Roman" panose="02020603050405020304" pitchFamily="18" charset="0"/>
                          <a:ea typeface="Calibri"/>
                          <a:cs typeface="Times New Roman" panose="02020603050405020304" pitchFamily="18" charset="0"/>
                          <a:sym typeface="Arial"/>
                        </a:rPr>
                        <a:t>.</a:t>
                      </a:r>
                    </a:p>
                  </a:txBody>
                  <a:tcPr marL="38100" marR="38100" marT="38100" marB="38100" anchor="ctr"/>
                </a:tc>
                <a:extLst>
                  <a:ext uri="{0D108BD9-81ED-4DB2-BD59-A6C34878D82A}">
                    <a16:rowId xmlns:a16="http://schemas.microsoft.com/office/drawing/2014/main" val="2690246911"/>
                  </a:ext>
                </a:extLst>
              </a:tr>
            </a:tbl>
          </a:graphicData>
        </a:graphic>
      </p:graphicFrame>
      <p:sp>
        <p:nvSpPr>
          <p:cNvPr id="3" name="Google Shape;1350;p190">
            <a:extLst>
              <a:ext uri="{FF2B5EF4-FFF2-40B4-BE49-F238E27FC236}">
                <a16:creationId xmlns:a16="http://schemas.microsoft.com/office/drawing/2014/main" id="{AE889D4E-7D24-452E-8A2E-E4AA87F022C0}"/>
              </a:ext>
            </a:extLst>
          </p:cNvPr>
          <p:cNvSpPr txBox="1"/>
          <p:nvPr/>
        </p:nvSpPr>
        <p:spPr>
          <a:xfrm>
            <a:off x="1815547" y="-145773"/>
            <a:ext cx="8189844" cy="980661"/>
          </a:xfrm>
          <a:prstGeom prst="rect">
            <a:avLst/>
          </a:prstGeom>
          <a:solidFill>
            <a:srgbClr val="DAE5F1"/>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2060"/>
              </a:buClr>
              <a:buSzPts val="3500"/>
              <a:buFont typeface="Arial"/>
              <a:buNone/>
            </a:pPr>
            <a:r>
              <a:rPr lang="en-US" sz="3500" b="1" i="0" u="none" strike="noStrike" cap="none" dirty="0">
                <a:solidFill>
                  <a:srgbClr val="002060"/>
                </a:solidFill>
                <a:latin typeface="Tahoma"/>
                <a:ea typeface="Tahoma"/>
                <a:cs typeface="Tahoma"/>
                <a:sym typeface="Tahoma"/>
              </a:rPr>
              <a:t> </a:t>
            </a:r>
            <a:endParaRPr dirty="0"/>
          </a:p>
          <a:p>
            <a:pPr marL="0" marR="0" lvl="0" indent="0" algn="ctr" rtl="0">
              <a:lnSpc>
                <a:spcPct val="80000"/>
              </a:lnSpc>
              <a:spcBef>
                <a:spcPts val="1000"/>
              </a:spcBef>
              <a:spcAft>
                <a:spcPts val="0"/>
              </a:spcAft>
              <a:buClr>
                <a:srgbClr val="002060"/>
              </a:buClr>
              <a:buSzPts val="3500"/>
              <a:buFont typeface="Arial"/>
              <a:buNone/>
            </a:pPr>
            <a:r>
              <a:rPr lang="vi-VN" sz="2800" b="1" i="0" u="none" strike="noStrike" cap="none" dirty="0">
                <a:solidFill>
                  <a:srgbClr val="002060"/>
                </a:solidFill>
                <a:latin typeface="Tahoma"/>
                <a:ea typeface="Tahoma"/>
                <a:cs typeface="Tahoma"/>
                <a:sym typeface="Tahoma"/>
              </a:rPr>
              <a:t>Định hướng về phương pháp viết</a:t>
            </a:r>
          </a:p>
        </p:txBody>
      </p:sp>
    </p:spTree>
    <p:extLst>
      <p:ext uri="{BB962C8B-B14F-4D97-AF65-F5344CB8AC3E}">
        <p14:creationId xmlns:p14="http://schemas.microsoft.com/office/powerpoint/2010/main" val="326321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D66F9E-290C-4CDC-8B0E-64B53F33E0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7" name="Table 6">
            <a:extLst>
              <a:ext uri="{FF2B5EF4-FFF2-40B4-BE49-F238E27FC236}">
                <a16:creationId xmlns:a16="http://schemas.microsoft.com/office/drawing/2014/main" id="{9D05D7A4-12BC-435E-84C0-8716B6116207}"/>
              </a:ext>
            </a:extLst>
          </p:cNvPr>
          <p:cNvGraphicFramePr>
            <a:graphicFrameLocks noGrp="1"/>
          </p:cNvGraphicFramePr>
          <p:nvPr>
            <p:extLst>
              <p:ext uri="{D42A27DB-BD31-4B8C-83A1-F6EECF244321}">
                <p14:modId xmlns:p14="http://schemas.microsoft.com/office/powerpoint/2010/main" val="3794421618"/>
              </p:ext>
            </p:extLst>
          </p:nvPr>
        </p:nvGraphicFramePr>
        <p:xfrm>
          <a:off x="1050879" y="1296536"/>
          <a:ext cx="10413240" cy="4858605"/>
        </p:xfrm>
        <a:graphic>
          <a:graphicData uri="http://schemas.openxmlformats.org/drawingml/2006/table">
            <a:tbl>
              <a:tblPr firstRow="1" firstCol="1" bandRow="1">
                <a:tableStyleId>{68C0FC6C-FA68-4F1B-8D06-C1C18665ACF0}</a:tableStyleId>
              </a:tblPr>
              <a:tblGrid>
                <a:gridCol w="8134064">
                  <a:extLst>
                    <a:ext uri="{9D8B030D-6E8A-4147-A177-3AD203B41FA5}">
                      <a16:colId xmlns:a16="http://schemas.microsoft.com/office/drawing/2014/main" val="1169751961"/>
                    </a:ext>
                  </a:extLst>
                </a:gridCol>
                <a:gridCol w="2279176">
                  <a:extLst>
                    <a:ext uri="{9D8B030D-6E8A-4147-A177-3AD203B41FA5}">
                      <a16:colId xmlns:a16="http://schemas.microsoft.com/office/drawing/2014/main" val="2150537176"/>
                    </a:ext>
                  </a:extLst>
                </a:gridCol>
              </a:tblGrid>
              <a:tr h="431055">
                <a:tc>
                  <a:txBody>
                    <a:bodyPr/>
                    <a:lstStyle/>
                    <a:p>
                      <a:pPr algn="ctr">
                        <a:lnSpc>
                          <a:spcPct val="115000"/>
                        </a:lnSpc>
                        <a:spcAft>
                          <a:spcPts val="600"/>
                        </a:spcAft>
                      </a:pPr>
                      <a:r>
                        <a:rPr lang="en-US" sz="2400" dirty="0" err="1">
                          <a:solidFill>
                            <a:schemeClr val="tx1"/>
                          </a:solidFill>
                          <a:effectLst/>
                        </a:rPr>
                        <a:t>Tiêu</a:t>
                      </a:r>
                      <a:r>
                        <a:rPr lang="en-US" sz="2400" dirty="0">
                          <a:solidFill>
                            <a:schemeClr val="tx1"/>
                          </a:solidFill>
                          <a:effectLst/>
                        </a:rPr>
                        <a:t> </a:t>
                      </a:r>
                      <a:r>
                        <a:rPr lang="en-US" sz="2400" dirty="0" err="1">
                          <a:solidFill>
                            <a:schemeClr val="tx1"/>
                          </a:solidFill>
                          <a:effectLst/>
                        </a:rPr>
                        <a:t>chí</a:t>
                      </a:r>
                      <a:r>
                        <a:rPr lang="en-US" sz="2400" dirty="0">
                          <a:solidFill>
                            <a:schemeClr val="tx1"/>
                          </a:solidFill>
                          <a:effectLst/>
                        </a:rPr>
                        <a:t> </a:t>
                      </a:r>
                      <a:r>
                        <a:rPr lang="en-US" sz="2400" dirty="0" err="1">
                          <a:solidFill>
                            <a:schemeClr val="tx1"/>
                          </a:solidFill>
                          <a:effectLst/>
                        </a:rPr>
                        <a:t>đánh</a:t>
                      </a:r>
                      <a:r>
                        <a:rPr lang="en-US" sz="2400" dirty="0">
                          <a:solidFill>
                            <a:schemeClr val="tx1"/>
                          </a:solidFill>
                          <a:effectLst/>
                        </a:rPr>
                        <a:t> </a:t>
                      </a:r>
                      <a:r>
                        <a:rPr lang="en-US" sz="2400" dirty="0" err="1">
                          <a:solidFill>
                            <a:schemeClr val="tx1"/>
                          </a:solidFill>
                          <a:effectLst/>
                        </a:rPr>
                        <a:t>giá</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lnSpc>
                          <a:spcPct val="115000"/>
                        </a:lnSpc>
                        <a:spcAft>
                          <a:spcPts val="600"/>
                        </a:spcAft>
                      </a:pPr>
                      <a:r>
                        <a:rPr lang="en-US" sz="2000" dirty="0" err="1">
                          <a:solidFill>
                            <a:schemeClr val="tx1"/>
                          </a:solidFill>
                          <a:effectLst/>
                        </a:rPr>
                        <a:t>Đạt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676713442"/>
                  </a:ext>
                </a:extLst>
              </a:tr>
              <a:tr h="891360">
                <a:tc>
                  <a:txBody>
                    <a:bodyPr/>
                    <a:lstStyle/>
                    <a:p>
                      <a:pPr algn="just">
                        <a:lnSpc>
                          <a:spcPct val="115000"/>
                        </a:lnSpc>
                        <a:spcAft>
                          <a:spcPts val="600"/>
                        </a:spcAft>
                      </a:pPr>
                      <a:r>
                        <a:rPr lang="vi-VN" sz="2400" dirty="0">
                          <a:solidFill>
                            <a:schemeClr val="tx1"/>
                          </a:solidFill>
                          <a:effectLst/>
                        </a:rPr>
                        <a:t>1. Bố cục đủ 3 phần: tên nội quy, nội dung và tên đơn vị/ tên và chức vụ người ban hành nội quy.</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317331798"/>
                  </a:ext>
                </a:extLst>
              </a:tr>
              <a:tr h="431055">
                <a:tc>
                  <a:txBody>
                    <a:bodyPr/>
                    <a:lstStyle/>
                    <a:p>
                      <a:pPr algn="just">
                        <a:lnSpc>
                          <a:spcPct val="115000"/>
                        </a:lnSpc>
                        <a:spcAft>
                          <a:spcPts val="600"/>
                        </a:spcAft>
                      </a:pPr>
                      <a:r>
                        <a:rPr lang="vi-VN" sz="2400" dirty="0">
                          <a:solidFill>
                            <a:schemeClr val="tx1"/>
                          </a:solidFill>
                          <a:effectLst/>
                        </a:rPr>
                        <a:t>2. Tên nội quy ngắn gọn, làm rõ nội dung được quy định</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460755768"/>
                  </a:ext>
                </a:extLst>
              </a:tr>
              <a:tr h="891360">
                <a:tc>
                  <a:txBody>
                    <a:bodyPr/>
                    <a:lstStyle/>
                    <a:p>
                      <a:pPr algn="just">
                        <a:lnSpc>
                          <a:spcPct val="115000"/>
                        </a:lnSpc>
                        <a:spcAft>
                          <a:spcPts val="600"/>
                        </a:spcAft>
                      </a:pPr>
                      <a:r>
                        <a:rPr lang="vi-VN" sz="2400" dirty="0">
                          <a:solidFill>
                            <a:schemeClr val="tx1"/>
                          </a:solidFill>
                          <a:effectLst/>
                        </a:rPr>
                        <a:t>3. Các quy định được trình bày rõ ràng, cụ thể, theo thứ tự hợp lí</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781749624"/>
                  </a:ext>
                </a:extLst>
              </a:tr>
              <a:tr h="891360">
                <a:tc>
                  <a:txBody>
                    <a:bodyPr/>
                    <a:lstStyle/>
                    <a:p>
                      <a:pPr algn="just">
                        <a:lnSpc>
                          <a:spcPct val="115000"/>
                        </a:lnSpc>
                        <a:spcAft>
                          <a:spcPts val="600"/>
                        </a:spcAft>
                      </a:pPr>
                      <a:r>
                        <a:rPr lang="vi-VN" sz="2400" dirty="0">
                          <a:solidFill>
                            <a:schemeClr val="tx1"/>
                          </a:solidFill>
                          <a:effectLst/>
                        </a:rPr>
                        <a:t>4. Sử dụng kết hợp phương tiện ngôn ngữ và phương tiện phi ngôn ngữ</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92D05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892139341"/>
                  </a:ext>
                </a:extLst>
              </a:tr>
              <a:tr h="431055">
                <a:tc>
                  <a:txBody>
                    <a:bodyPr/>
                    <a:lstStyle/>
                    <a:p>
                      <a:pPr algn="just">
                        <a:lnSpc>
                          <a:spcPct val="115000"/>
                        </a:lnSpc>
                        <a:spcAft>
                          <a:spcPts val="600"/>
                        </a:spcAft>
                      </a:pPr>
                      <a:r>
                        <a:rPr lang="vi-VN" sz="2400" dirty="0">
                          <a:solidFill>
                            <a:schemeClr val="tx1"/>
                          </a:solidFill>
                          <a:effectLst/>
                        </a:rPr>
                        <a:t>5. Tuân thủ quy tắc chính tả, ngữ pháp.</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187906169"/>
                  </a:ext>
                </a:extLst>
              </a:tr>
              <a:tr h="891360">
                <a:tc>
                  <a:txBody>
                    <a:bodyPr/>
                    <a:lstStyle/>
                    <a:p>
                      <a:pPr algn="just">
                        <a:lnSpc>
                          <a:spcPct val="115000"/>
                        </a:lnSpc>
                        <a:spcAft>
                          <a:spcPts val="600"/>
                        </a:spcAft>
                      </a:pPr>
                      <a:r>
                        <a:rPr lang="vi-VN" sz="2400" dirty="0">
                          <a:solidFill>
                            <a:schemeClr val="tx1"/>
                          </a:solidFill>
                          <a:effectLst/>
                        </a:rPr>
                        <a:t>6. Hình thức trình bày khoa học, trang trí phù hợp với nội dung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487006735"/>
                  </a:ext>
                </a:extLst>
              </a:tr>
            </a:tbl>
          </a:graphicData>
        </a:graphic>
      </p:graphicFrame>
      <p:sp>
        <p:nvSpPr>
          <p:cNvPr id="9" name="TextBox 8">
            <a:extLst>
              <a:ext uri="{FF2B5EF4-FFF2-40B4-BE49-F238E27FC236}">
                <a16:creationId xmlns:a16="http://schemas.microsoft.com/office/drawing/2014/main" id="{22243555-FA62-4FA6-B34F-00B9F3CE01EC}"/>
              </a:ext>
            </a:extLst>
          </p:cNvPr>
          <p:cNvSpPr txBox="1"/>
          <p:nvPr/>
        </p:nvSpPr>
        <p:spPr>
          <a:xfrm>
            <a:off x="2309884" y="110634"/>
            <a:ext cx="6093724" cy="984693"/>
          </a:xfrm>
          <a:prstGeom prst="rect">
            <a:avLst/>
          </a:prstGeom>
          <a:noFill/>
        </p:spPr>
        <p:txBody>
          <a:bodyPr wrap="square">
            <a:spAutoFit/>
          </a:bodyPr>
          <a:lstStyle/>
          <a:p>
            <a:pPr algn="ctr">
              <a:lnSpc>
                <a:spcPct val="115000"/>
              </a:lnSpc>
              <a:spcAft>
                <a:spcPts val="600"/>
              </a:spcAft>
              <a:tabLst>
                <a:tab pos="8101330" algn="l"/>
              </a:tabLst>
            </a:pPr>
            <a:r>
              <a:rPr lang="en-US" sz="2400" b="1" i="1" kern="1200" dirty="0" err="1">
                <a:solidFill>
                  <a:srgbClr val="000000"/>
                </a:solidFill>
                <a:effectLst/>
                <a:latin typeface="Times New Roman" panose="02020603050405020304" pitchFamily="18" charset="0"/>
                <a:ea typeface="Calibri" panose="020F0502020204030204" pitchFamily="34" charset="0"/>
              </a:rPr>
              <a:t>Bảng</a:t>
            </a:r>
            <a:r>
              <a:rPr lang="en-US" sz="2400" b="1" i="1" kern="1200" dirty="0">
                <a:solidFill>
                  <a:srgbClr val="000000"/>
                </a:solidFill>
                <a:effectLst/>
                <a:latin typeface="Times New Roman" panose="02020603050405020304" pitchFamily="18" charset="0"/>
                <a:ea typeface="Calibri" panose="020F0502020204030204" pitchFamily="34" charset="0"/>
              </a:rPr>
              <a:t> </a:t>
            </a:r>
            <a:r>
              <a:rPr lang="en-US" sz="2400" b="1" i="1" kern="1200" dirty="0" err="1">
                <a:solidFill>
                  <a:srgbClr val="000000"/>
                </a:solidFill>
                <a:effectLst/>
                <a:latin typeface="Times New Roman" panose="02020603050405020304" pitchFamily="18" charset="0"/>
                <a:ea typeface="Calibri" panose="020F0502020204030204" pitchFamily="34" charset="0"/>
              </a:rPr>
              <a:t>kiểm</a:t>
            </a:r>
            <a:r>
              <a:rPr lang="en-US" sz="2400" b="1" i="1" kern="1200" dirty="0">
                <a:solidFill>
                  <a:srgbClr val="000000"/>
                </a:solidFill>
                <a:effectLst/>
                <a:latin typeface="Times New Roman" panose="02020603050405020304" pitchFamily="18" charset="0"/>
                <a:ea typeface="Calibri" panose="020F0502020204030204" pitchFamily="34" charset="0"/>
              </a:rPr>
              <a:t> </a:t>
            </a:r>
            <a:r>
              <a:rPr lang="en-US" sz="2400" b="1" i="1" kern="1200" dirty="0" err="1">
                <a:solidFill>
                  <a:srgbClr val="000000"/>
                </a:solidFill>
                <a:effectLst/>
                <a:latin typeface="Times New Roman" panose="02020603050405020304" pitchFamily="18" charset="0"/>
                <a:ea typeface="Calibri" panose="020F0502020204030204" pitchFamily="34" charset="0"/>
              </a:rPr>
              <a:t>số</a:t>
            </a:r>
            <a:r>
              <a:rPr lang="en-US" sz="2400" b="1" i="1" kern="1200" dirty="0">
                <a:solidFill>
                  <a:srgbClr val="000000"/>
                </a:solidFill>
                <a:effectLst/>
                <a:latin typeface="Times New Roman" panose="02020603050405020304" pitchFamily="18" charset="0"/>
                <a:ea typeface="Calibri" panose="020F0502020204030204" pitchFamily="34" charset="0"/>
              </a:rPr>
              <a:t> 1</a:t>
            </a:r>
            <a:endParaRPr lang="en-US" sz="2400" dirty="0">
              <a:effectLst/>
              <a:latin typeface="Times New Roman" panose="02020603050405020304" pitchFamily="18" charset="0"/>
              <a:ea typeface="Calibri" panose="020F0502020204030204" pitchFamily="34" charset="0"/>
            </a:endParaRPr>
          </a:p>
          <a:p>
            <a:pPr algn="ctr">
              <a:lnSpc>
                <a:spcPct val="115000"/>
              </a:lnSpc>
              <a:spcAft>
                <a:spcPts val="600"/>
              </a:spcAft>
              <a:tabLst>
                <a:tab pos="8101330" algn="l"/>
              </a:tabLst>
            </a:pPr>
            <a:r>
              <a:rPr lang="en-US" sz="2400" b="1" kern="1200" dirty="0" err="1">
                <a:solidFill>
                  <a:srgbClr val="000000"/>
                </a:solidFill>
                <a:effectLst/>
                <a:latin typeface="Times New Roman" panose="02020603050405020304" pitchFamily="18" charset="0"/>
                <a:ea typeface="Calibri" panose="020F0502020204030204" pitchFamily="34" charset="0"/>
              </a:rPr>
              <a:t>Đánh</a:t>
            </a:r>
            <a:r>
              <a:rPr lang="en-US" sz="2400" b="1" kern="1200" dirty="0">
                <a:solidFill>
                  <a:srgbClr val="000000"/>
                </a:solidFill>
                <a:effectLst/>
                <a:latin typeface="Times New Roman" panose="02020603050405020304" pitchFamily="18" charset="0"/>
                <a:ea typeface="Calibri" panose="020F0502020204030204" pitchFamily="34" charset="0"/>
              </a:rPr>
              <a:t> </a:t>
            </a:r>
            <a:r>
              <a:rPr lang="en-US" sz="2400" b="1" kern="1200" dirty="0" err="1">
                <a:solidFill>
                  <a:srgbClr val="000000"/>
                </a:solidFill>
                <a:effectLst/>
                <a:latin typeface="Times New Roman" panose="02020603050405020304" pitchFamily="18" charset="0"/>
                <a:ea typeface="Calibri" panose="020F0502020204030204" pitchFamily="34" charset="0"/>
              </a:rPr>
              <a:t>giá</a:t>
            </a:r>
            <a:r>
              <a:rPr lang="en-US" sz="2400" b="1" kern="1200" dirty="0">
                <a:solidFill>
                  <a:srgbClr val="000000"/>
                </a:solidFill>
                <a:effectLst/>
                <a:latin typeface="Times New Roman" panose="02020603050405020304" pitchFamily="18" charset="0"/>
                <a:ea typeface="Calibri" panose="020F0502020204030204" pitchFamily="34" charset="0"/>
              </a:rPr>
              <a:t> </a:t>
            </a:r>
            <a:r>
              <a:rPr lang="en-US" sz="2400" b="1" kern="1200" dirty="0" err="1">
                <a:solidFill>
                  <a:srgbClr val="000000"/>
                </a:solidFill>
                <a:effectLst/>
                <a:latin typeface="Times New Roman" panose="02020603050405020304" pitchFamily="18" charset="0"/>
                <a:ea typeface="Calibri" panose="020F0502020204030204" pitchFamily="34" charset="0"/>
              </a:rPr>
              <a:t>bản</a:t>
            </a:r>
            <a:r>
              <a:rPr lang="en-US" sz="2400" b="1" kern="1200" dirty="0">
                <a:solidFill>
                  <a:srgbClr val="000000"/>
                </a:solidFill>
                <a:effectLst/>
                <a:latin typeface="Times New Roman" panose="02020603050405020304" pitchFamily="18" charset="0"/>
                <a:ea typeface="Calibri" panose="020F0502020204030204" pitchFamily="34" charset="0"/>
              </a:rPr>
              <a:t> </a:t>
            </a:r>
            <a:r>
              <a:rPr lang="en-US" sz="2400" b="1" kern="1200" dirty="0" err="1">
                <a:solidFill>
                  <a:srgbClr val="000000"/>
                </a:solidFill>
                <a:effectLst/>
                <a:latin typeface="Times New Roman" panose="02020603050405020304" pitchFamily="18" charset="0"/>
                <a:ea typeface="Calibri" panose="020F0502020204030204" pitchFamily="34" charset="0"/>
              </a:rPr>
              <a:t>nội</a:t>
            </a:r>
            <a:r>
              <a:rPr lang="en-US" sz="2400" b="1" kern="1200" dirty="0">
                <a:solidFill>
                  <a:srgbClr val="000000"/>
                </a:solidFill>
                <a:effectLst/>
                <a:latin typeface="Times New Roman" panose="02020603050405020304" pitchFamily="18" charset="0"/>
                <a:ea typeface="Calibri" panose="020F0502020204030204" pitchFamily="34" charset="0"/>
              </a:rPr>
              <a:t> </a:t>
            </a:r>
            <a:r>
              <a:rPr lang="en-US" sz="2400" b="1" kern="1200" dirty="0" err="1">
                <a:solidFill>
                  <a:srgbClr val="000000"/>
                </a:solidFill>
                <a:effectLst/>
                <a:latin typeface="Times New Roman" panose="02020603050405020304" pitchFamily="18" charset="0"/>
                <a:ea typeface="Calibri" panose="020F0502020204030204" pitchFamily="34" charset="0"/>
              </a:rPr>
              <a:t>quy</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2273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D66F9E-290C-4CDC-8B0E-64B53F33E0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9" name="TextBox 8">
            <a:extLst>
              <a:ext uri="{FF2B5EF4-FFF2-40B4-BE49-F238E27FC236}">
                <a16:creationId xmlns:a16="http://schemas.microsoft.com/office/drawing/2014/main" id="{22243555-FA62-4FA6-B34F-00B9F3CE01EC}"/>
              </a:ext>
            </a:extLst>
          </p:cNvPr>
          <p:cNvSpPr txBox="1"/>
          <p:nvPr/>
        </p:nvSpPr>
        <p:spPr>
          <a:xfrm>
            <a:off x="2309884" y="110634"/>
            <a:ext cx="6093724" cy="984693"/>
          </a:xfrm>
          <a:prstGeom prst="rect">
            <a:avLst/>
          </a:prstGeom>
          <a:noFill/>
        </p:spPr>
        <p:txBody>
          <a:bodyPr wrap="square">
            <a:spAutoFit/>
          </a:bodyPr>
          <a:lstStyle/>
          <a:p>
            <a:pPr algn="ctr">
              <a:lnSpc>
                <a:spcPct val="115000"/>
              </a:lnSpc>
              <a:spcAft>
                <a:spcPts val="600"/>
              </a:spcAft>
              <a:tabLst>
                <a:tab pos="8101330" algn="l"/>
              </a:tabLst>
            </a:pPr>
            <a:r>
              <a:rPr lang="en-US" sz="2400" b="1" i="1" kern="1200" dirty="0" err="1">
                <a:solidFill>
                  <a:srgbClr val="000000"/>
                </a:solidFill>
                <a:effectLst/>
                <a:latin typeface="Times New Roman" panose="02020603050405020304" pitchFamily="18" charset="0"/>
                <a:ea typeface="Calibri" panose="020F0502020204030204" pitchFamily="34" charset="0"/>
              </a:rPr>
              <a:t>Bảng</a:t>
            </a:r>
            <a:r>
              <a:rPr lang="en-US" sz="2400" b="1" i="1" kern="1200" dirty="0">
                <a:solidFill>
                  <a:srgbClr val="000000"/>
                </a:solidFill>
                <a:effectLst/>
                <a:latin typeface="Times New Roman" panose="02020603050405020304" pitchFamily="18" charset="0"/>
                <a:ea typeface="Calibri" panose="020F0502020204030204" pitchFamily="34" charset="0"/>
              </a:rPr>
              <a:t> </a:t>
            </a:r>
            <a:r>
              <a:rPr lang="en-US" sz="2400" b="1" i="1" kern="1200" dirty="0" err="1">
                <a:solidFill>
                  <a:srgbClr val="000000"/>
                </a:solidFill>
                <a:effectLst/>
                <a:latin typeface="Times New Roman" panose="02020603050405020304" pitchFamily="18" charset="0"/>
                <a:ea typeface="Calibri" panose="020F0502020204030204" pitchFamily="34" charset="0"/>
              </a:rPr>
              <a:t>kiểm</a:t>
            </a:r>
            <a:r>
              <a:rPr lang="en-US" sz="2400" b="1" i="1" kern="1200" dirty="0">
                <a:solidFill>
                  <a:srgbClr val="000000"/>
                </a:solidFill>
                <a:effectLst/>
                <a:latin typeface="Times New Roman" panose="02020603050405020304" pitchFamily="18" charset="0"/>
                <a:ea typeface="Calibri" panose="020F0502020204030204" pitchFamily="34" charset="0"/>
              </a:rPr>
              <a:t> </a:t>
            </a:r>
            <a:r>
              <a:rPr lang="en-US" sz="2400" b="1" i="1" kern="1200" dirty="0" err="1">
                <a:solidFill>
                  <a:srgbClr val="000000"/>
                </a:solidFill>
                <a:effectLst/>
                <a:latin typeface="Times New Roman" panose="02020603050405020304" pitchFamily="18" charset="0"/>
                <a:ea typeface="Calibri" panose="020F0502020204030204" pitchFamily="34" charset="0"/>
              </a:rPr>
              <a:t>số</a:t>
            </a:r>
            <a:r>
              <a:rPr lang="en-US" sz="2400" b="1" i="1" kern="1200" dirty="0">
                <a:solidFill>
                  <a:srgbClr val="000000"/>
                </a:solidFill>
                <a:effectLst/>
                <a:latin typeface="Times New Roman" panose="02020603050405020304" pitchFamily="18" charset="0"/>
                <a:ea typeface="Calibri" panose="020F0502020204030204" pitchFamily="34" charset="0"/>
              </a:rPr>
              <a:t> 2</a:t>
            </a:r>
            <a:endParaRPr lang="en-US" sz="2400" dirty="0">
              <a:effectLst/>
              <a:latin typeface="Times New Roman" panose="02020603050405020304" pitchFamily="18" charset="0"/>
              <a:ea typeface="Calibri" panose="020F0502020204030204" pitchFamily="34" charset="0"/>
            </a:endParaRPr>
          </a:p>
          <a:p>
            <a:pPr algn="ctr">
              <a:lnSpc>
                <a:spcPct val="115000"/>
              </a:lnSpc>
              <a:spcAft>
                <a:spcPts val="600"/>
              </a:spcAft>
              <a:tabLst>
                <a:tab pos="8101330" algn="l"/>
              </a:tabLst>
            </a:pPr>
            <a:r>
              <a:rPr lang="en-US" sz="2400" b="1" kern="1200" dirty="0" err="1">
                <a:solidFill>
                  <a:srgbClr val="000000"/>
                </a:solidFill>
                <a:effectLst/>
                <a:latin typeface="Times New Roman" panose="02020603050405020304" pitchFamily="18" charset="0"/>
                <a:ea typeface="Calibri" panose="020F0502020204030204" pitchFamily="34" charset="0"/>
              </a:rPr>
              <a:t>Đánh</a:t>
            </a:r>
            <a:r>
              <a:rPr lang="en-US" sz="2400" b="1" kern="1200" dirty="0">
                <a:solidFill>
                  <a:srgbClr val="000000"/>
                </a:solidFill>
                <a:effectLst/>
                <a:latin typeface="Times New Roman" panose="02020603050405020304" pitchFamily="18" charset="0"/>
                <a:ea typeface="Calibri" panose="020F0502020204030204" pitchFamily="34" charset="0"/>
              </a:rPr>
              <a:t> </a:t>
            </a:r>
            <a:r>
              <a:rPr lang="en-US" sz="2400" b="1" kern="1200" dirty="0" err="1">
                <a:solidFill>
                  <a:srgbClr val="000000"/>
                </a:solidFill>
                <a:effectLst/>
                <a:latin typeface="Times New Roman" panose="02020603050405020304" pitchFamily="18" charset="0"/>
                <a:ea typeface="Calibri" panose="020F0502020204030204" pitchFamily="34" charset="0"/>
              </a:rPr>
              <a:t>giá</a:t>
            </a:r>
            <a:r>
              <a:rPr lang="en-US" sz="2400" b="1" kern="1200" dirty="0">
                <a:solidFill>
                  <a:srgbClr val="000000"/>
                </a:solidFill>
                <a:effectLst/>
                <a:latin typeface="Times New Roman" panose="02020603050405020304" pitchFamily="18" charset="0"/>
                <a:ea typeface="Calibri" panose="020F0502020204030204" pitchFamily="34" charset="0"/>
              </a:rPr>
              <a:t> </a:t>
            </a:r>
            <a:r>
              <a:rPr lang="en-US" sz="2400" b="1" kern="1200" dirty="0" err="1">
                <a:solidFill>
                  <a:srgbClr val="000000"/>
                </a:solidFill>
                <a:effectLst/>
                <a:latin typeface="Times New Roman" panose="02020603050405020304" pitchFamily="18" charset="0"/>
                <a:ea typeface="Calibri" panose="020F0502020204030204" pitchFamily="34" charset="0"/>
              </a:rPr>
              <a:t>hoạt</a:t>
            </a:r>
            <a:r>
              <a:rPr lang="en-US" sz="2400" b="1" kern="1200" dirty="0">
                <a:solidFill>
                  <a:srgbClr val="000000"/>
                </a:solidFill>
                <a:effectLst/>
                <a:latin typeface="Times New Roman" panose="02020603050405020304" pitchFamily="18" charset="0"/>
                <a:ea typeface="Calibri" panose="020F0502020204030204" pitchFamily="34" charset="0"/>
              </a:rPr>
              <a:t> </a:t>
            </a:r>
            <a:r>
              <a:rPr lang="en-US" sz="2400" b="1" kern="1200" dirty="0" err="1">
                <a:solidFill>
                  <a:srgbClr val="000000"/>
                </a:solidFill>
                <a:effectLst/>
                <a:latin typeface="Times New Roman" panose="02020603050405020304" pitchFamily="18" charset="0"/>
                <a:ea typeface="Calibri" panose="020F0502020204030204" pitchFamily="34" charset="0"/>
              </a:rPr>
              <a:t>động</a:t>
            </a:r>
            <a:r>
              <a:rPr lang="en-US" sz="2400" b="1" kern="1200" dirty="0">
                <a:solidFill>
                  <a:srgbClr val="000000"/>
                </a:solidFill>
                <a:effectLst/>
                <a:latin typeface="Times New Roman" panose="02020603050405020304" pitchFamily="18" charset="0"/>
                <a:ea typeface="Calibri" panose="020F0502020204030204" pitchFamily="34" charset="0"/>
              </a:rPr>
              <a:t> </a:t>
            </a:r>
            <a:r>
              <a:rPr lang="en-US" sz="2400" b="1" kern="1200" dirty="0" err="1">
                <a:solidFill>
                  <a:srgbClr val="000000"/>
                </a:solidFill>
                <a:effectLst/>
                <a:latin typeface="Times New Roman" panose="02020603050405020304" pitchFamily="18" charset="0"/>
                <a:ea typeface="Calibri" panose="020F0502020204030204" pitchFamily="34" charset="0"/>
              </a:rPr>
              <a:t>nhóm</a:t>
            </a:r>
            <a:endParaRPr lang="en-US" sz="2400" dirty="0">
              <a:effectLst/>
              <a:latin typeface="Times New Roman" panose="02020603050405020304" pitchFamily="18"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7F067B80-6BF1-4E0B-9D4B-4EAF788DBD7F}"/>
              </a:ext>
            </a:extLst>
          </p:cNvPr>
          <p:cNvGraphicFramePr>
            <a:graphicFrameLocks noGrp="1"/>
          </p:cNvGraphicFramePr>
          <p:nvPr>
            <p:extLst>
              <p:ext uri="{D42A27DB-BD31-4B8C-83A1-F6EECF244321}">
                <p14:modId xmlns:p14="http://schemas.microsoft.com/office/powerpoint/2010/main" val="3564006267"/>
              </p:ext>
            </p:extLst>
          </p:nvPr>
        </p:nvGraphicFramePr>
        <p:xfrm>
          <a:off x="838200" y="1179445"/>
          <a:ext cx="10482469" cy="5176905"/>
        </p:xfrm>
        <a:graphic>
          <a:graphicData uri="http://schemas.openxmlformats.org/drawingml/2006/table">
            <a:tbl>
              <a:tblPr firstRow="1" firstCol="1" bandRow="1">
                <a:tableStyleId>{68C0FC6C-FA68-4F1B-8D06-C1C18665ACF0}</a:tableStyleId>
              </a:tblPr>
              <a:tblGrid>
                <a:gridCol w="8574156">
                  <a:extLst>
                    <a:ext uri="{9D8B030D-6E8A-4147-A177-3AD203B41FA5}">
                      <a16:colId xmlns:a16="http://schemas.microsoft.com/office/drawing/2014/main" val="1184999894"/>
                    </a:ext>
                  </a:extLst>
                </a:gridCol>
                <a:gridCol w="1908313">
                  <a:extLst>
                    <a:ext uri="{9D8B030D-6E8A-4147-A177-3AD203B41FA5}">
                      <a16:colId xmlns:a16="http://schemas.microsoft.com/office/drawing/2014/main" val="2482885049"/>
                    </a:ext>
                  </a:extLst>
                </a:gridCol>
              </a:tblGrid>
              <a:tr h="548849">
                <a:tc>
                  <a:txBody>
                    <a:bodyPr/>
                    <a:lstStyle/>
                    <a:p>
                      <a:pPr algn="ctr">
                        <a:lnSpc>
                          <a:spcPct val="115000"/>
                        </a:lnSpc>
                        <a:spcAft>
                          <a:spcPts val="600"/>
                        </a:spcAft>
                      </a:pPr>
                      <a:r>
                        <a:rPr lang="en-US" sz="2400" dirty="0" err="1">
                          <a:solidFill>
                            <a:schemeClr val="tx1"/>
                          </a:solidFill>
                          <a:effectLst/>
                        </a:rPr>
                        <a:t>Tiêu</a:t>
                      </a:r>
                      <a:r>
                        <a:rPr lang="en-US" sz="2400" dirty="0">
                          <a:solidFill>
                            <a:schemeClr val="tx1"/>
                          </a:solidFill>
                          <a:effectLst/>
                        </a:rPr>
                        <a:t> </a:t>
                      </a:r>
                      <a:r>
                        <a:rPr lang="en-US" sz="2400" dirty="0" err="1">
                          <a:solidFill>
                            <a:schemeClr val="tx1"/>
                          </a:solidFill>
                          <a:effectLst/>
                        </a:rPr>
                        <a:t>chí</a:t>
                      </a:r>
                      <a:r>
                        <a:rPr lang="en-US" sz="2400" dirty="0">
                          <a:solidFill>
                            <a:schemeClr val="tx1"/>
                          </a:solidFill>
                          <a:effectLst/>
                        </a:rPr>
                        <a:t> </a:t>
                      </a:r>
                      <a:r>
                        <a:rPr lang="en-US" sz="2400" dirty="0" err="1">
                          <a:solidFill>
                            <a:schemeClr val="tx1"/>
                          </a:solidFill>
                          <a:effectLst/>
                        </a:rPr>
                        <a:t>đánh</a:t>
                      </a:r>
                      <a:r>
                        <a:rPr lang="en-US" sz="2400" dirty="0">
                          <a:solidFill>
                            <a:schemeClr val="tx1"/>
                          </a:solidFill>
                          <a:effectLst/>
                        </a:rPr>
                        <a:t> </a:t>
                      </a:r>
                      <a:r>
                        <a:rPr lang="en-US" sz="2400" dirty="0" err="1">
                          <a:solidFill>
                            <a:schemeClr val="tx1"/>
                          </a:solidFill>
                          <a:effectLst/>
                        </a:rPr>
                        <a:t>giá</a:t>
                      </a:r>
                      <a:r>
                        <a:rPr lang="en-US" sz="2400" dirty="0">
                          <a:solidFill>
                            <a:schemeClr val="tx1"/>
                          </a:solidFill>
                          <a:effectLst/>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600"/>
                        </a:spcAft>
                      </a:pPr>
                      <a:r>
                        <a:rPr lang="en-US" sz="2000" dirty="0" err="1">
                          <a:solidFill>
                            <a:schemeClr val="tx1"/>
                          </a:solidFill>
                          <a:effectLst/>
                        </a:rPr>
                        <a:t>Đạt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301031141"/>
                  </a:ext>
                </a:extLst>
              </a:tr>
              <a:tr h="1328530">
                <a:tc>
                  <a:txBody>
                    <a:bodyPr/>
                    <a:lstStyle/>
                    <a:p>
                      <a:pPr algn="just">
                        <a:lnSpc>
                          <a:spcPct val="115000"/>
                        </a:lnSpc>
                        <a:spcAft>
                          <a:spcPts val="600"/>
                        </a:spcAft>
                      </a:pPr>
                      <a:r>
                        <a:rPr lang="vi-VN" sz="2400">
                          <a:solidFill>
                            <a:schemeClr val="tx1"/>
                          </a:solidFill>
                          <a:effectLst/>
                        </a:rPr>
                        <a:t>1. Các thành viên trong nhóm đã cùng nhau phân tích nội dung của những việc cần </a:t>
                      </a:r>
                      <a:r>
                        <a:rPr lang="vi-VN" sz="2400" kern="1200">
                          <a:solidFill>
                            <a:schemeClr val="tx1"/>
                          </a:solidFill>
                          <a:effectLst/>
                        </a:rPr>
                        <a:t>thực hiện để hoàn thành nhiệm vụ của nhóm.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542895027"/>
                  </a:ext>
                </a:extLst>
              </a:tr>
              <a:tr h="1328530">
                <a:tc>
                  <a:txBody>
                    <a:bodyPr/>
                    <a:lstStyle/>
                    <a:p>
                      <a:pPr algn="just">
                        <a:lnSpc>
                          <a:spcPct val="115000"/>
                        </a:lnSpc>
                        <a:spcAft>
                          <a:spcPts val="600"/>
                        </a:spcAft>
                      </a:pPr>
                      <a:r>
                        <a:rPr lang="vi-VN" sz="2400" dirty="0">
                          <a:solidFill>
                            <a:schemeClr val="tx1"/>
                          </a:solidFill>
                          <a:effectLst/>
                        </a:rPr>
                        <a:t>2. Mỗi thành viên trong nhóm đều được phân công nhiệm vụ rõ ràng.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639802292"/>
                  </a:ext>
                </a:extLst>
              </a:tr>
              <a:tr h="642466">
                <a:tc>
                  <a:txBody>
                    <a:bodyPr/>
                    <a:lstStyle/>
                    <a:p>
                      <a:pPr algn="just">
                        <a:lnSpc>
                          <a:spcPct val="115000"/>
                        </a:lnSpc>
                        <a:spcAft>
                          <a:spcPts val="600"/>
                        </a:spcAft>
                      </a:pPr>
                      <a:r>
                        <a:rPr lang="vi-VN" sz="2400" dirty="0">
                          <a:solidFill>
                            <a:schemeClr val="tx1"/>
                          </a:solidFill>
                          <a:effectLst/>
                        </a:rPr>
                        <a:t>3. Nội dung nhiệm vụ phù hợp với khả năng của từng thành viên.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4032593307"/>
                  </a:ext>
                </a:extLst>
              </a:tr>
              <a:tr h="1328530">
                <a:tc>
                  <a:txBody>
                    <a:bodyPr/>
                    <a:lstStyle/>
                    <a:p>
                      <a:pPr algn="just">
                        <a:lnSpc>
                          <a:spcPct val="115000"/>
                        </a:lnSpc>
                        <a:spcAft>
                          <a:spcPts val="600"/>
                        </a:spcAft>
                      </a:pPr>
                      <a:r>
                        <a:rPr lang="vi-VN" sz="2400" dirty="0">
                          <a:solidFill>
                            <a:schemeClr val="tx1"/>
                          </a:solidFill>
                          <a:effectLst/>
                        </a:rPr>
                        <a:t>4. Mỗi thành viên trong nhóm đều cố gắng hoàn thành nhiệm vụ được giao.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15000"/>
                        </a:lnSpc>
                        <a:spcAft>
                          <a:spcPts val="600"/>
                        </a:spcAft>
                      </a:pPr>
                      <a:r>
                        <a:rPr lang="vi-VN" sz="1300" dirty="0">
                          <a:effectLst/>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152063575"/>
                  </a:ext>
                </a:extLst>
              </a:tr>
            </a:tbl>
          </a:graphicData>
        </a:graphic>
      </p:graphicFrame>
    </p:spTree>
    <p:extLst>
      <p:ext uri="{BB962C8B-B14F-4D97-AF65-F5344CB8AC3E}">
        <p14:creationId xmlns:p14="http://schemas.microsoft.com/office/powerpoint/2010/main" val="53507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TotalTime>
  <Words>896</Words>
  <Application>Microsoft Office PowerPoint</Application>
  <PresentationFormat>Widescreen</PresentationFormat>
  <Paragraphs>89</Paragraphs>
  <Slides>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Times New Roman</vt:lpstr>
      <vt:lpstr>Cambria</vt:lpstr>
      <vt:lpstr>Tahoma</vt:lpstr>
      <vt:lpstr>Calibri</vt:lpstr>
      <vt:lpstr>Arial</vt:lpstr>
      <vt:lpstr>Office Theme</vt:lpstr>
      <vt:lpstr>17_Office Theme</vt:lpstr>
      <vt:lpstr>   VIẾT MỘT VĂN BẢN NỘI QUY HOẶC VĂN BẢN HƯỚNG DẪN NƠI CÔNG CỘNG  </vt:lpstr>
      <vt:lpstr> NỘI DUNG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SỬ DỤNG PHƯƠNG PHÁP DẠY HỌC VÀ GIÁO DỤC  PHÁT TRIỂN PHẨM CHẤT, NĂNG LỰC HỌC SINH   MÔN NGỮ VĂN   </dc:title>
  <cp:lastModifiedBy>Administrator</cp:lastModifiedBy>
  <cp:revision>143</cp:revision>
  <dcterms:modified xsi:type="dcterms:W3CDTF">2022-08-19T14:10:43Z</dcterms:modified>
</cp:coreProperties>
</file>