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66"/>
    <a:srgbClr val="FFFFFF"/>
    <a:srgbClr val="DDDDDD"/>
    <a:srgbClr val="00FFCC"/>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0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00F01A9F-C313-4A3E-9B06-1F0D32DC9FAF}" type="datetimeFigureOut">
              <a:rPr lang="vi-VN" smtClean="0"/>
              <a:t>26/08/2022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D297606-4BCD-438C-AA5A-FDD0403F240C}" type="slidenum">
              <a:rPr lang="vi-VN" smtClean="0"/>
              <a:t>‹#›</a:t>
            </a:fld>
            <a:endParaRPr lang="vi-VN"/>
          </a:p>
        </p:txBody>
      </p:sp>
    </p:spTree>
    <p:extLst>
      <p:ext uri="{BB962C8B-B14F-4D97-AF65-F5344CB8AC3E}">
        <p14:creationId xmlns:p14="http://schemas.microsoft.com/office/powerpoint/2010/main" val="1461558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00F01A9F-C313-4A3E-9B06-1F0D32DC9FAF}" type="datetimeFigureOut">
              <a:rPr lang="vi-VN" smtClean="0"/>
              <a:t>26/08/2022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D297606-4BCD-438C-AA5A-FDD0403F240C}" type="slidenum">
              <a:rPr lang="vi-VN" smtClean="0"/>
              <a:t>‹#›</a:t>
            </a:fld>
            <a:endParaRPr lang="vi-VN"/>
          </a:p>
        </p:txBody>
      </p:sp>
    </p:spTree>
    <p:extLst>
      <p:ext uri="{BB962C8B-B14F-4D97-AF65-F5344CB8AC3E}">
        <p14:creationId xmlns:p14="http://schemas.microsoft.com/office/powerpoint/2010/main" val="13118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00F01A9F-C313-4A3E-9B06-1F0D32DC9FAF}" type="datetimeFigureOut">
              <a:rPr lang="vi-VN" smtClean="0"/>
              <a:t>26/08/2022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D297606-4BCD-438C-AA5A-FDD0403F240C}" type="slidenum">
              <a:rPr lang="vi-VN" smtClean="0"/>
              <a:t>‹#›</a:t>
            </a:fld>
            <a:endParaRPr lang="vi-VN"/>
          </a:p>
        </p:txBody>
      </p:sp>
    </p:spTree>
    <p:extLst>
      <p:ext uri="{BB962C8B-B14F-4D97-AF65-F5344CB8AC3E}">
        <p14:creationId xmlns:p14="http://schemas.microsoft.com/office/powerpoint/2010/main" val="2231908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00F01A9F-C313-4A3E-9B06-1F0D32DC9FAF}" type="datetimeFigureOut">
              <a:rPr lang="vi-VN" smtClean="0"/>
              <a:t>26/08/2022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D297606-4BCD-438C-AA5A-FDD0403F240C}" type="slidenum">
              <a:rPr lang="vi-VN" smtClean="0"/>
              <a:t>‹#›</a:t>
            </a:fld>
            <a:endParaRPr lang="vi-VN"/>
          </a:p>
        </p:txBody>
      </p:sp>
    </p:spTree>
    <p:extLst>
      <p:ext uri="{BB962C8B-B14F-4D97-AF65-F5344CB8AC3E}">
        <p14:creationId xmlns:p14="http://schemas.microsoft.com/office/powerpoint/2010/main" val="2405638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0F01A9F-C313-4A3E-9B06-1F0D32DC9FAF}" type="datetimeFigureOut">
              <a:rPr lang="vi-VN" smtClean="0"/>
              <a:t>26/08/2022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D297606-4BCD-438C-AA5A-FDD0403F240C}" type="slidenum">
              <a:rPr lang="vi-VN" smtClean="0"/>
              <a:t>‹#›</a:t>
            </a:fld>
            <a:endParaRPr lang="vi-VN"/>
          </a:p>
        </p:txBody>
      </p:sp>
    </p:spTree>
    <p:extLst>
      <p:ext uri="{BB962C8B-B14F-4D97-AF65-F5344CB8AC3E}">
        <p14:creationId xmlns:p14="http://schemas.microsoft.com/office/powerpoint/2010/main" val="3646969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00F01A9F-C313-4A3E-9B06-1F0D32DC9FAF}" type="datetimeFigureOut">
              <a:rPr lang="vi-VN" smtClean="0"/>
              <a:t>26/08/2022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D297606-4BCD-438C-AA5A-FDD0403F240C}" type="slidenum">
              <a:rPr lang="vi-VN" smtClean="0"/>
              <a:t>‹#›</a:t>
            </a:fld>
            <a:endParaRPr lang="vi-VN"/>
          </a:p>
        </p:txBody>
      </p:sp>
    </p:spTree>
    <p:extLst>
      <p:ext uri="{BB962C8B-B14F-4D97-AF65-F5344CB8AC3E}">
        <p14:creationId xmlns:p14="http://schemas.microsoft.com/office/powerpoint/2010/main" val="3823310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00F01A9F-C313-4A3E-9B06-1F0D32DC9FAF}" type="datetimeFigureOut">
              <a:rPr lang="vi-VN" smtClean="0"/>
              <a:t>26/08/2022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7D297606-4BCD-438C-AA5A-FDD0403F240C}" type="slidenum">
              <a:rPr lang="vi-VN" smtClean="0"/>
              <a:t>‹#›</a:t>
            </a:fld>
            <a:endParaRPr lang="vi-VN"/>
          </a:p>
        </p:txBody>
      </p:sp>
    </p:spTree>
    <p:extLst>
      <p:ext uri="{BB962C8B-B14F-4D97-AF65-F5344CB8AC3E}">
        <p14:creationId xmlns:p14="http://schemas.microsoft.com/office/powerpoint/2010/main" val="273694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00F01A9F-C313-4A3E-9B06-1F0D32DC9FAF}" type="datetimeFigureOut">
              <a:rPr lang="vi-VN" smtClean="0"/>
              <a:t>26/08/2022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7D297606-4BCD-438C-AA5A-FDD0403F240C}" type="slidenum">
              <a:rPr lang="vi-VN" smtClean="0"/>
              <a:t>‹#›</a:t>
            </a:fld>
            <a:endParaRPr lang="vi-VN"/>
          </a:p>
        </p:txBody>
      </p:sp>
    </p:spTree>
    <p:extLst>
      <p:ext uri="{BB962C8B-B14F-4D97-AF65-F5344CB8AC3E}">
        <p14:creationId xmlns:p14="http://schemas.microsoft.com/office/powerpoint/2010/main" val="1598896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F01A9F-C313-4A3E-9B06-1F0D32DC9FAF}" type="datetimeFigureOut">
              <a:rPr lang="vi-VN" smtClean="0"/>
              <a:t>26/08/2022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7D297606-4BCD-438C-AA5A-FDD0403F240C}" type="slidenum">
              <a:rPr lang="vi-VN" smtClean="0"/>
              <a:t>‹#›</a:t>
            </a:fld>
            <a:endParaRPr lang="vi-VN"/>
          </a:p>
        </p:txBody>
      </p:sp>
    </p:spTree>
    <p:extLst>
      <p:ext uri="{BB962C8B-B14F-4D97-AF65-F5344CB8AC3E}">
        <p14:creationId xmlns:p14="http://schemas.microsoft.com/office/powerpoint/2010/main" val="3187540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F01A9F-C313-4A3E-9B06-1F0D32DC9FAF}" type="datetimeFigureOut">
              <a:rPr lang="vi-VN" smtClean="0"/>
              <a:t>26/08/2022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D297606-4BCD-438C-AA5A-FDD0403F240C}" type="slidenum">
              <a:rPr lang="vi-VN" smtClean="0"/>
              <a:t>‹#›</a:t>
            </a:fld>
            <a:endParaRPr lang="vi-VN"/>
          </a:p>
        </p:txBody>
      </p:sp>
    </p:spTree>
    <p:extLst>
      <p:ext uri="{BB962C8B-B14F-4D97-AF65-F5344CB8AC3E}">
        <p14:creationId xmlns:p14="http://schemas.microsoft.com/office/powerpoint/2010/main" val="686415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F01A9F-C313-4A3E-9B06-1F0D32DC9FAF}" type="datetimeFigureOut">
              <a:rPr lang="vi-VN" smtClean="0"/>
              <a:t>26/08/2022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D297606-4BCD-438C-AA5A-FDD0403F240C}" type="slidenum">
              <a:rPr lang="vi-VN" smtClean="0"/>
              <a:t>‹#›</a:t>
            </a:fld>
            <a:endParaRPr lang="vi-VN"/>
          </a:p>
        </p:txBody>
      </p:sp>
    </p:spTree>
    <p:extLst>
      <p:ext uri="{BB962C8B-B14F-4D97-AF65-F5344CB8AC3E}">
        <p14:creationId xmlns:p14="http://schemas.microsoft.com/office/powerpoint/2010/main" val="471590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F01A9F-C313-4A3E-9B06-1F0D32DC9FAF}" type="datetimeFigureOut">
              <a:rPr lang="vi-VN" smtClean="0"/>
              <a:t>26/08/2022</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97606-4BCD-438C-AA5A-FDD0403F240C}" type="slidenum">
              <a:rPr lang="vi-VN" smtClean="0"/>
              <a:t>‹#›</a:t>
            </a:fld>
            <a:endParaRPr lang="vi-VN"/>
          </a:p>
        </p:txBody>
      </p:sp>
    </p:spTree>
    <p:extLst>
      <p:ext uri="{BB962C8B-B14F-4D97-AF65-F5344CB8AC3E}">
        <p14:creationId xmlns:p14="http://schemas.microsoft.com/office/powerpoint/2010/main" val="1325343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99FF66"/>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200000"/>
              </a:lnSpc>
            </a:pPr>
            <a:r>
              <a:rPr lang="en-US" sz="2800" b="1" dirty="0" smtClean="0">
                <a:solidFill>
                  <a:schemeClr val="tx1"/>
                </a:solidFill>
                <a:latin typeface="Times New Roman" panose="02020603050405020304" pitchFamily="18" charset="0"/>
                <a:cs typeface="Times New Roman" panose="02020603050405020304" pitchFamily="18" charset="0"/>
              </a:rPr>
              <a:t>BÀI 8. THẾ GIỚI ĐA DẠNG CỦA THÔNG TIN</a:t>
            </a:r>
          </a:p>
          <a:p>
            <a:pPr>
              <a:lnSpc>
                <a:spcPct val="200000"/>
              </a:lnSpc>
            </a:pPr>
            <a:r>
              <a:rPr lang="en-US" sz="2800" b="1" dirty="0" smtClean="0">
                <a:solidFill>
                  <a:schemeClr val="tx1"/>
                </a:solidFill>
                <a:latin typeface="Times New Roman" panose="02020603050405020304" pitchFamily="18" charset="0"/>
                <a:cs typeface="Times New Roman" panose="02020603050405020304" pitchFamily="18" charset="0"/>
              </a:rPr>
              <a:t>THỰC HÀNH TIẾNG VIỆT: </a:t>
            </a:r>
          </a:p>
          <a:p>
            <a:pPr algn="ctr">
              <a:lnSpc>
                <a:spcPct val="200000"/>
              </a:lnSpc>
            </a:pPr>
            <a:endParaRPr lang="en-US" sz="2800" dirty="0" smtClean="0">
              <a:solidFill>
                <a:schemeClr val="tx1"/>
              </a:solidFill>
              <a:latin typeface="Times New Roman" panose="02020603050405020304" pitchFamily="18" charset="0"/>
              <a:cs typeface="Times New Roman" panose="02020603050405020304" pitchFamily="18" charset="0"/>
            </a:endParaRPr>
          </a:p>
          <a:p>
            <a:pPr algn="ctr">
              <a:lnSpc>
                <a:spcPct val="200000"/>
              </a:lnSpc>
            </a:pPr>
            <a:r>
              <a:rPr lang="en-US" sz="3200" b="1" dirty="0" smtClean="0">
                <a:solidFill>
                  <a:schemeClr val="tx1"/>
                </a:solidFill>
                <a:latin typeface="Times New Roman" panose="02020603050405020304" pitchFamily="18" charset="0"/>
                <a:cs typeface="Times New Roman" panose="02020603050405020304" pitchFamily="18" charset="0"/>
              </a:rPr>
              <a:t>SỬ DỤNG PHƯƠNG TIỆN PHI NGÔN NGỮ</a:t>
            </a:r>
          </a:p>
          <a:p>
            <a:pPr algn="ctr">
              <a:lnSpc>
                <a:spcPct val="200000"/>
              </a:lnSpc>
            </a:pP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0891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3692"/>
            <a:ext cx="12192000" cy="901338"/>
          </a:xfrm>
          <a:prstGeom prst="rect">
            <a:avLst/>
          </a:prstGeom>
          <a:solidFill>
            <a:srgbClr val="00FFCC"/>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smtClean="0">
                <a:solidFill>
                  <a:schemeClr val="tx1"/>
                </a:solidFill>
                <a:latin typeface="Times New Roman" panose="02020603050405020304" pitchFamily="18" charset="0"/>
                <a:cs typeface="Times New Roman" panose="02020603050405020304" pitchFamily="18" charset="0"/>
              </a:rPr>
              <a:t>BÀI 8. THỰC HÀNH TIẾNG VIỆT: </a:t>
            </a:r>
          </a:p>
          <a:p>
            <a:pPr algn="ctr"/>
            <a:r>
              <a:rPr lang="en-US" sz="2400" b="1" dirty="0" smtClean="0">
                <a:solidFill>
                  <a:schemeClr val="tx1"/>
                </a:solidFill>
                <a:latin typeface="Times New Roman" panose="02020603050405020304" pitchFamily="18" charset="0"/>
                <a:cs typeface="Times New Roman" panose="02020603050405020304" pitchFamily="18" charset="0"/>
              </a:rPr>
              <a:t>SỬ DỤNG PHƯƠNG TIỆN PHI NGÔN NGỮ</a:t>
            </a:r>
          </a:p>
          <a:p>
            <a:pPr algn="ctr">
              <a:lnSpc>
                <a:spcPct val="200000"/>
              </a:lnSpc>
            </a:pP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3" name="Rectangle 2"/>
          <p:cNvSpPr/>
          <p:nvPr/>
        </p:nvSpPr>
        <p:spPr>
          <a:xfrm>
            <a:off x="1" y="1045030"/>
            <a:ext cx="3095896" cy="5812970"/>
          </a:xfrm>
          <a:prstGeom prst="rect">
            <a:avLst/>
          </a:prstGeom>
          <a:solidFill>
            <a:srgbClr val="FFFF66"/>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smtClean="0">
                <a:solidFill>
                  <a:schemeClr val="tx1"/>
                </a:solidFill>
                <a:latin typeface="Times New Roman" panose="02020603050405020304" pitchFamily="18" charset="0"/>
                <a:cs typeface="Times New Roman" panose="02020603050405020304" pitchFamily="18" charset="0"/>
              </a:rPr>
              <a:t>Bài tập 1. </a:t>
            </a:r>
            <a:r>
              <a:rPr lang="vi-VN" sz="2400" dirty="0" smtClean="0">
                <a:solidFill>
                  <a:schemeClr val="tx1"/>
                </a:solidFill>
                <a:latin typeface="Times New Roman" panose="02020603050405020304" pitchFamily="18" charset="0"/>
                <a:cs typeface="Times New Roman" panose="02020603050405020304" pitchFamily="18" charset="0"/>
              </a:rPr>
              <a:t>Quan sát hình ảnh (trang 86) trong văn bản Phục hồi tầng ozone: Thành công hiếm hoi của nỗ lực toàn cầu và cho biết:</a:t>
            </a:r>
            <a:br>
              <a:rPr lang="vi-VN" sz="2400" dirty="0" smtClean="0">
                <a:solidFill>
                  <a:schemeClr val="tx1"/>
                </a:solidFill>
                <a:latin typeface="Times New Roman" panose="02020603050405020304" pitchFamily="18" charset="0"/>
                <a:cs typeface="Times New Roman" panose="02020603050405020304" pitchFamily="18" charset="0"/>
              </a:rPr>
            </a:br>
            <a:r>
              <a:rPr lang="vi-VN" sz="2400" dirty="0" smtClean="0">
                <a:solidFill>
                  <a:schemeClr val="tx1"/>
                </a:solidFill>
                <a:latin typeface="Times New Roman" panose="02020603050405020304" pitchFamily="18" charset="0"/>
                <a:cs typeface="Times New Roman" panose="02020603050405020304" pitchFamily="18" charset="0"/>
              </a:rPr>
              <a:t>a. Những thông tin gì được cung cấp trong hình ảnh?</a:t>
            </a:r>
          </a:p>
          <a:p>
            <a:r>
              <a:rPr lang="vi-VN" sz="2400" dirty="0" smtClean="0">
                <a:solidFill>
                  <a:schemeClr val="tx1"/>
                </a:solidFill>
                <a:latin typeface="Times New Roman" panose="02020603050405020304" pitchFamily="18" charset="0"/>
                <a:cs typeface="Times New Roman" panose="02020603050405020304" pitchFamily="18" charset="0"/>
              </a:rPr>
              <a:t>b</a:t>
            </a:r>
            <a:r>
              <a:rPr lang="vi-VN" sz="2400" dirty="0">
                <a:solidFill>
                  <a:schemeClr val="tx1"/>
                </a:solidFill>
                <a:latin typeface="Times New Roman" panose="02020603050405020304" pitchFamily="18" charset="0"/>
                <a:cs typeface="Times New Roman" panose="02020603050405020304" pitchFamily="18" charset="0"/>
              </a:rPr>
              <a:t>. Các thông tin đó được trình bày như thế nào?</a:t>
            </a:r>
          </a:p>
          <a:p>
            <a:r>
              <a:rPr lang="vi-VN" sz="2400" dirty="0">
                <a:solidFill>
                  <a:schemeClr val="tx1"/>
                </a:solidFill>
                <a:latin typeface="Times New Roman" panose="02020603050405020304" pitchFamily="18" charset="0"/>
                <a:cs typeface="Times New Roman" panose="02020603050405020304" pitchFamily="18" charset="0"/>
              </a:rPr>
              <a:t>c. Tác dụng của hình ảnh này là gì?</a:t>
            </a:r>
          </a:p>
          <a:p>
            <a:r>
              <a:rPr lang="en-US" sz="2400" b="1" dirty="0" smtClean="0">
                <a:solidFill>
                  <a:schemeClr val="tx1"/>
                </a:solidFill>
                <a:latin typeface="Times New Roman" panose="02020603050405020304" pitchFamily="18" charset="0"/>
                <a:cs typeface="Times New Roman" panose="02020603050405020304" pitchFamily="18" charset="0"/>
              </a:rPr>
              <a:t> </a:t>
            </a:r>
          </a:p>
          <a:p>
            <a:pPr algn="ctr">
              <a:lnSpc>
                <a:spcPct val="200000"/>
              </a:lnSpc>
            </a:pP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5" name="Rectangle 4"/>
          <p:cNvSpPr/>
          <p:nvPr/>
        </p:nvSpPr>
        <p:spPr>
          <a:xfrm>
            <a:off x="3095896" y="1045030"/>
            <a:ext cx="9096103" cy="2063930"/>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vi-VN" sz="2400" dirty="0" smtClean="0">
                <a:solidFill>
                  <a:schemeClr val="tx1"/>
                </a:solidFill>
                <a:latin typeface="Times New Roman" panose="02020603050405020304" pitchFamily="18" charset="0"/>
                <a:cs typeface="Times New Roman" panose="02020603050405020304" pitchFamily="18" charset="0"/>
              </a:rPr>
              <a:t>a</a:t>
            </a:r>
            <a:r>
              <a:rPr lang="vi-VN" sz="2400" dirty="0" smtClean="0">
                <a:solidFill>
                  <a:schemeClr val="tx1"/>
                </a:solidFill>
                <a:latin typeface="+mj-lt"/>
                <a:cs typeface="Times New Roman" panose="02020603050405020304" pitchFamily="18" charset="0"/>
              </a:rPr>
              <a:t>. Những thông tin gì được cung cấp trong hình ảnh?</a:t>
            </a:r>
          </a:p>
          <a:p>
            <a:r>
              <a:rPr lang="vi-VN" sz="2400" dirty="0" smtClean="0">
                <a:solidFill>
                  <a:schemeClr val="tx1"/>
                </a:solidFill>
                <a:latin typeface="+mj-lt"/>
              </a:rPr>
              <a:t>- </a:t>
            </a:r>
            <a:r>
              <a:rPr lang="vi-VN" sz="2400" dirty="0">
                <a:solidFill>
                  <a:schemeClr val="tx1"/>
                </a:solidFill>
                <a:latin typeface="+mj-lt"/>
              </a:rPr>
              <a:t>Hình ảnh mô phỏng lỗ thủng tầng ozone ở Nam Cực giai đoạn 1979 - 2019.</a:t>
            </a:r>
          </a:p>
          <a:p>
            <a:r>
              <a:rPr lang="vi-VN" sz="2400" dirty="0">
                <a:solidFill>
                  <a:schemeClr val="tx1"/>
                </a:solidFill>
                <a:latin typeface="+mj-lt"/>
              </a:rPr>
              <a:t>- Thanh đơn vị Dobson biểu thị "độ dày" của tầng ozone trong khí quyển.</a:t>
            </a:r>
          </a:p>
          <a:p>
            <a:pPr algn="ctr">
              <a:lnSpc>
                <a:spcPct val="200000"/>
              </a:lnSpc>
            </a:pPr>
            <a:endParaRPr lang="en-US" sz="2400" dirty="0">
              <a:solidFill>
                <a:schemeClr val="tx1"/>
              </a:solidFill>
              <a:latin typeface="+mj-lt"/>
              <a:cs typeface="Times New Roman" panose="02020603050405020304" pitchFamily="18" charset="0"/>
            </a:endParaRPr>
          </a:p>
        </p:txBody>
      </p:sp>
      <p:sp>
        <p:nvSpPr>
          <p:cNvPr id="6" name="Rectangle 5"/>
          <p:cNvSpPr/>
          <p:nvPr/>
        </p:nvSpPr>
        <p:spPr>
          <a:xfrm>
            <a:off x="3095897" y="3486330"/>
            <a:ext cx="9096103" cy="1254034"/>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vi-VN" sz="2400" dirty="0" smtClean="0">
                <a:solidFill>
                  <a:schemeClr val="tx1"/>
                </a:solidFill>
                <a:latin typeface="Times New Roman" panose="02020603050405020304" pitchFamily="18" charset="0"/>
                <a:cs typeface="Times New Roman" panose="02020603050405020304" pitchFamily="18" charset="0"/>
              </a:rPr>
              <a:t>b. Các </a:t>
            </a:r>
            <a:r>
              <a:rPr lang="vi-VN" sz="2400" dirty="0">
                <a:solidFill>
                  <a:schemeClr val="tx1"/>
                </a:solidFill>
                <a:latin typeface="Times New Roman" panose="02020603050405020304" pitchFamily="18" charset="0"/>
                <a:cs typeface="Times New Roman" panose="02020603050405020304" pitchFamily="18" charset="0"/>
              </a:rPr>
              <a:t>hình ảnh mô phỏng lỗ thủng tầng ozone được trình bày từ trái sang phải, từ trên xuống dưới theo thứ tự thời gian.</a:t>
            </a:r>
          </a:p>
          <a:p>
            <a:r>
              <a:rPr lang="vi-VN" sz="2400" dirty="0">
                <a:solidFill>
                  <a:schemeClr val="tx1"/>
                </a:solidFill>
                <a:latin typeface="Times New Roman" panose="02020603050405020304" pitchFamily="18" charset="0"/>
                <a:cs typeface="Times New Roman" panose="02020603050405020304" pitchFamily="18" charset="0"/>
              </a:rPr>
              <a:t>- Thanh đơn vị được hiển thị ở góc dưới bên trái của hình ảnh.</a:t>
            </a:r>
          </a:p>
          <a:p>
            <a:pPr algn="ctr">
              <a:lnSpc>
                <a:spcPct val="200000"/>
              </a:lnSpc>
            </a:pP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7" name="Rectangle 6"/>
          <p:cNvSpPr/>
          <p:nvPr/>
        </p:nvSpPr>
        <p:spPr>
          <a:xfrm>
            <a:off x="3095897" y="5307150"/>
            <a:ext cx="9096103" cy="1254034"/>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vi-VN" sz="2400" dirty="0" smtClean="0">
                <a:solidFill>
                  <a:schemeClr val="tx1"/>
                </a:solidFill>
                <a:latin typeface="+mj-lt"/>
                <a:cs typeface="Times New Roman" panose="02020603050405020304" pitchFamily="18" charset="0"/>
              </a:rPr>
              <a:t>c. </a:t>
            </a:r>
            <a:r>
              <a:rPr lang="vi-VN" sz="2400" dirty="0">
                <a:solidFill>
                  <a:schemeClr val="tx1"/>
                </a:solidFill>
                <a:latin typeface="+mj-lt"/>
              </a:rPr>
              <a:t>Tác dụng của hình ảnh: cung cấp hình ảnh trực quan về lỗ thủng tầng ozone ở Nam Cực giai đoạn 1979 - 2019, làm cho thông tin trong văn bản dễ dàng tiếp nhận, dễ thuyết phục được người đọc.</a:t>
            </a:r>
            <a:endParaRPr lang="en-US" sz="2400" dirty="0">
              <a:solidFill>
                <a:schemeClr val="tx1"/>
              </a:solidFill>
              <a:latin typeface="+mj-lt"/>
              <a:cs typeface="Times New Roman" panose="02020603050405020304" pitchFamily="18" charset="0"/>
            </a:endParaRPr>
          </a:p>
        </p:txBody>
      </p:sp>
    </p:spTree>
    <p:extLst>
      <p:ext uri="{BB962C8B-B14F-4D97-AF65-F5344CB8AC3E}">
        <p14:creationId xmlns:p14="http://schemas.microsoft.com/office/powerpoint/2010/main" val="3136323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 calcmode="lin" valueType="num">
                                      <p:cBhvr additive="base">
                                        <p:cTn id="2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xEl>
                                              <p:pRg st="1" end="1"/>
                                            </p:txEl>
                                          </p:spTgt>
                                        </p:tgtEl>
                                        <p:attrNameLst>
                                          <p:attrName>style.visibility</p:attrName>
                                        </p:attrNameLst>
                                      </p:cBhvr>
                                      <p:to>
                                        <p:strVal val="visible"/>
                                      </p:to>
                                    </p:set>
                                    <p:anim calcmode="lin" valueType="num">
                                      <p:cBhvr additive="base">
                                        <p:cTn id="2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anim calcmode="lin" valueType="num">
                                      <p:cBhvr additive="base">
                                        <p:cTn id="3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3692"/>
            <a:ext cx="12192000" cy="901338"/>
          </a:xfrm>
          <a:prstGeom prst="rect">
            <a:avLst/>
          </a:prstGeom>
          <a:solidFill>
            <a:srgbClr val="00FFCC"/>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smtClean="0">
                <a:solidFill>
                  <a:schemeClr val="tx1"/>
                </a:solidFill>
                <a:latin typeface="Times New Roman" panose="02020603050405020304" pitchFamily="18" charset="0"/>
                <a:cs typeface="Times New Roman" panose="02020603050405020304" pitchFamily="18" charset="0"/>
              </a:rPr>
              <a:t>BÀI 8. THỰC HÀNH TIẾNG VIỆT: </a:t>
            </a:r>
          </a:p>
          <a:p>
            <a:pPr algn="ctr"/>
            <a:r>
              <a:rPr lang="en-US" sz="2400" b="1" dirty="0" smtClean="0">
                <a:solidFill>
                  <a:schemeClr val="tx1"/>
                </a:solidFill>
                <a:latin typeface="Times New Roman" panose="02020603050405020304" pitchFamily="18" charset="0"/>
                <a:cs typeface="Times New Roman" panose="02020603050405020304" pitchFamily="18" charset="0"/>
              </a:rPr>
              <a:t>SỬ DỤNG PHƯƠNG TIỆN PHI NGÔN NGỮ</a:t>
            </a:r>
          </a:p>
          <a:p>
            <a:pPr algn="ctr">
              <a:lnSpc>
                <a:spcPct val="200000"/>
              </a:lnSpc>
            </a:pP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3" name="Rectangle 2"/>
          <p:cNvSpPr/>
          <p:nvPr/>
        </p:nvSpPr>
        <p:spPr>
          <a:xfrm>
            <a:off x="1" y="1045030"/>
            <a:ext cx="3892730" cy="740227"/>
          </a:xfrm>
          <a:prstGeom prst="rect">
            <a:avLst/>
          </a:prstGeom>
          <a:solidFill>
            <a:srgbClr val="FFFF66"/>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200" b="1" dirty="0" smtClean="0">
                <a:solidFill>
                  <a:schemeClr val="tx1"/>
                </a:solidFill>
                <a:latin typeface="Times New Roman" panose="02020603050405020304" pitchFamily="18" charset="0"/>
                <a:cs typeface="Times New Roman" panose="02020603050405020304" pitchFamily="18" charset="0"/>
              </a:rPr>
              <a:t>Bài tập 2. </a:t>
            </a:r>
            <a:r>
              <a:rPr lang="vi-VN" sz="2200" b="1" dirty="0">
                <a:solidFill>
                  <a:schemeClr val="tx1"/>
                </a:solidFill>
                <a:latin typeface="Times New Roman" panose="02020603050405020304" pitchFamily="18" charset="0"/>
                <a:cs typeface="Times New Roman" panose="02020603050405020304" pitchFamily="18" charset="0"/>
              </a:rPr>
              <a:t> </a:t>
            </a:r>
            <a:r>
              <a:rPr lang="vi-VN" sz="2200" dirty="0">
                <a:solidFill>
                  <a:schemeClr val="tx1"/>
                </a:solidFill>
                <a:latin typeface="Times New Roman" panose="02020603050405020304" pitchFamily="18" charset="0"/>
                <a:cs typeface="Times New Roman" panose="02020603050405020304" pitchFamily="18" charset="0"/>
              </a:rPr>
              <a:t>Quan sát sơ đồ và cho biết:</a:t>
            </a:r>
            <a:r>
              <a:rPr lang="en-US" sz="2200" b="1" dirty="0" smtClean="0">
                <a:solidFill>
                  <a:schemeClr val="tx1"/>
                </a:solidFill>
                <a:latin typeface="Times New Roman" panose="02020603050405020304" pitchFamily="18" charset="0"/>
                <a:cs typeface="Times New Roman" panose="02020603050405020304" pitchFamily="18" charset="0"/>
              </a:rPr>
              <a:t> </a:t>
            </a:r>
          </a:p>
          <a:p>
            <a:pPr algn="ctr">
              <a:lnSpc>
                <a:spcPct val="200000"/>
              </a:lnSpc>
            </a:pPr>
            <a:endParaRPr lang="en-US" sz="2000" dirty="0">
              <a:solidFill>
                <a:schemeClr val="tx1"/>
              </a:solidFill>
              <a:latin typeface="Times New Roman" panose="02020603050405020304" pitchFamily="18" charset="0"/>
              <a:cs typeface="Times New Roman" panose="02020603050405020304" pitchFamily="18" charset="0"/>
            </a:endParaRPr>
          </a:p>
        </p:txBody>
      </p:sp>
      <p:pic>
        <p:nvPicPr>
          <p:cNvPr id="1026" name="Picture 2" descr="Soạn bài Thực hành tiếng việt Sử dụng phương tiện phi ngôn ng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2730" y="1045030"/>
            <a:ext cx="8299269" cy="581297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 y="1785257"/>
            <a:ext cx="3892730" cy="2094412"/>
          </a:xfrm>
          <a:prstGeom prst="rect">
            <a:avLst/>
          </a:prstGeom>
          <a:solidFill>
            <a:srgbClr val="FFFF66"/>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AutoNum type="alphaLcPeriod"/>
            </a:pPr>
            <a:r>
              <a:rPr lang="vi-VN" sz="2200" dirty="0" smtClean="0">
                <a:solidFill>
                  <a:schemeClr val="tx1"/>
                </a:solidFill>
                <a:latin typeface="Times New Roman" panose="02020603050405020304" pitchFamily="18" charset="0"/>
                <a:cs typeface="Times New Roman" panose="02020603050405020304" pitchFamily="18" charset="0"/>
              </a:rPr>
              <a:t>Ngoài </a:t>
            </a:r>
            <a:r>
              <a:rPr lang="vi-VN" sz="2200" dirty="0">
                <a:solidFill>
                  <a:schemeClr val="tx1"/>
                </a:solidFill>
                <a:latin typeface="Times New Roman" panose="02020603050405020304" pitchFamily="18" charset="0"/>
                <a:cs typeface="Times New Roman" panose="02020603050405020304" pitchFamily="18" charset="0"/>
              </a:rPr>
              <a:t>các phương tiện ngôn ngữ, sơ đồ trên còn sử dụng những phương tiện nào khác</a:t>
            </a:r>
            <a:r>
              <a:rPr lang="vi-VN" sz="2200" dirty="0" smtClean="0">
                <a:solidFill>
                  <a:schemeClr val="tx1"/>
                </a:solidFill>
                <a:latin typeface="Times New Roman" panose="02020603050405020304" pitchFamily="18" charset="0"/>
                <a:cs typeface="Times New Roman" panose="02020603050405020304" pitchFamily="18" charset="0"/>
              </a:rPr>
              <a:t>?</a:t>
            </a:r>
          </a:p>
          <a:p>
            <a:r>
              <a:rPr lang="vi-VN" sz="2200" dirty="0" smtClean="0">
                <a:solidFill>
                  <a:schemeClr val="tx1"/>
                </a:solidFill>
                <a:latin typeface="Times New Roman" panose="02020603050405020304" pitchFamily="18" charset="0"/>
                <a:cs typeface="Times New Roman" panose="02020603050405020304" pitchFamily="18" charset="0"/>
              </a:rPr>
              <a:t>=&gt; </a:t>
            </a:r>
            <a:r>
              <a:rPr lang="vi-VN" sz="2200" b="1" i="1" dirty="0">
                <a:solidFill>
                  <a:srgbClr val="FF0000"/>
                </a:solidFill>
                <a:latin typeface="Times New Roman" panose="02020603050405020304" pitchFamily="18" charset="0"/>
                <a:cs typeface="Times New Roman" panose="02020603050405020304" pitchFamily="18" charset="0"/>
              </a:rPr>
              <a:t>hình ảnh, đường dẫn, bản đồ, chú thích</a:t>
            </a:r>
            <a:endParaRPr lang="en-US" sz="2200" b="1" i="1" dirty="0">
              <a:solidFill>
                <a:srgbClr val="FF000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1" y="3879669"/>
            <a:ext cx="3892730" cy="2625634"/>
          </a:xfrm>
          <a:prstGeom prst="rect">
            <a:avLst/>
          </a:prstGeom>
          <a:solidFill>
            <a:srgbClr val="FFFF66"/>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vi-VN" dirty="0">
                <a:solidFill>
                  <a:schemeClr val="tx1"/>
                </a:solidFill>
              </a:rPr>
              <a:t>b</a:t>
            </a:r>
            <a:r>
              <a:rPr lang="vi-VN" sz="2200" dirty="0">
                <a:solidFill>
                  <a:schemeClr val="tx1"/>
                </a:solidFill>
              </a:rPr>
              <a:t>. </a:t>
            </a:r>
            <a:r>
              <a:rPr lang="vi-VN" sz="2200" dirty="0">
                <a:solidFill>
                  <a:schemeClr val="tx1"/>
                </a:solidFill>
                <a:latin typeface="Times New Roman" panose="02020603050405020304" pitchFamily="18" charset="0"/>
                <a:cs typeface="Times New Roman" panose="02020603050405020304" pitchFamily="18" charset="0"/>
              </a:rPr>
              <a:t>Những phương tiện đó được trình bày như thế nào và biểu đạt thông tin gì</a:t>
            </a:r>
            <a:r>
              <a:rPr lang="vi-VN" sz="2200" dirty="0" smtClean="0">
                <a:solidFill>
                  <a:schemeClr val="tx1"/>
                </a:solidFill>
                <a:latin typeface="Times New Roman" panose="02020603050405020304" pitchFamily="18" charset="0"/>
                <a:cs typeface="Times New Roman" panose="02020603050405020304" pitchFamily="18" charset="0"/>
              </a:rPr>
              <a:t>?</a:t>
            </a:r>
          </a:p>
          <a:p>
            <a:r>
              <a:rPr lang="vi-VN" sz="2200" b="1" dirty="0" smtClean="0">
                <a:solidFill>
                  <a:srgbClr val="FF0000"/>
                </a:solidFill>
                <a:latin typeface="Times New Roman" panose="02020603050405020304" pitchFamily="18" charset="0"/>
                <a:cs typeface="Times New Roman" panose="02020603050405020304" pitchFamily="18" charset="0"/>
              </a:rPr>
              <a:t>=&gt; </a:t>
            </a:r>
            <a:r>
              <a:rPr lang="vi-VN" sz="2200" b="1" i="1" dirty="0" smtClean="0">
                <a:solidFill>
                  <a:srgbClr val="FF0000"/>
                </a:solidFill>
                <a:latin typeface="Times New Roman" panose="02020603050405020304" pitchFamily="18" charset="0"/>
                <a:cs typeface="Times New Roman" panose="02020603050405020304" pitchFamily="18" charset="0"/>
              </a:rPr>
              <a:t>Trình </a:t>
            </a:r>
            <a:r>
              <a:rPr lang="vi-VN" sz="2200" b="1" i="1" dirty="0">
                <a:solidFill>
                  <a:srgbClr val="FF0000"/>
                </a:solidFill>
                <a:latin typeface="Times New Roman" panose="02020603050405020304" pitchFamily="18" charset="0"/>
                <a:cs typeface="Times New Roman" panose="02020603050405020304" pitchFamily="18" charset="0"/>
              </a:rPr>
              <a:t>bày dưới dạng sơ đồ và biểu đạt toàn cảnh vườn quốc gia Ba Vì, nhằm hướng dẫn du khách tham quan</a:t>
            </a:r>
            <a:endParaRPr lang="en-US" sz="2200" b="1"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7248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anim calcmode="lin" valueType="num">
                                      <p:cBhvr additive="base">
                                        <p:cTn id="19"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xEl>
                                              <p:pRg st="1" end="1"/>
                                            </p:txEl>
                                          </p:spTgt>
                                        </p:tgtEl>
                                        <p:attrNameLst>
                                          <p:attrName>style.visibility</p:attrName>
                                        </p:attrNameLst>
                                      </p:cBhvr>
                                      <p:to>
                                        <p:strVal val="visible"/>
                                      </p:to>
                                    </p:set>
                                    <p:anim calcmode="lin" valueType="num">
                                      <p:cBhvr additive="base">
                                        <p:cTn id="25"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3692"/>
            <a:ext cx="12192000" cy="901338"/>
          </a:xfrm>
          <a:prstGeom prst="rect">
            <a:avLst/>
          </a:prstGeom>
          <a:solidFill>
            <a:srgbClr val="00FFCC"/>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smtClean="0">
                <a:solidFill>
                  <a:schemeClr val="tx1"/>
                </a:solidFill>
                <a:latin typeface="Times New Roman" panose="02020603050405020304" pitchFamily="18" charset="0"/>
                <a:cs typeface="Times New Roman" panose="02020603050405020304" pitchFamily="18" charset="0"/>
              </a:rPr>
              <a:t>BÀI 8. THỰC HÀNH TIẾNG VIỆT: </a:t>
            </a:r>
          </a:p>
          <a:p>
            <a:pPr algn="ctr"/>
            <a:r>
              <a:rPr lang="en-US" sz="2400" b="1" dirty="0" smtClean="0">
                <a:solidFill>
                  <a:schemeClr val="tx1"/>
                </a:solidFill>
                <a:latin typeface="Times New Roman" panose="02020603050405020304" pitchFamily="18" charset="0"/>
                <a:cs typeface="Times New Roman" panose="02020603050405020304" pitchFamily="18" charset="0"/>
              </a:rPr>
              <a:t>SỬ DỤNG PHƯƠNG TIỆN PHI NGÔN NGỮ</a:t>
            </a:r>
          </a:p>
          <a:p>
            <a:pPr algn="ctr">
              <a:lnSpc>
                <a:spcPct val="200000"/>
              </a:lnSpc>
            </a:pP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3" name="Rectangle 2"/>
          <p:cNvSpPr/>
          <p:nvPr/>
        </p:nvSpPr>
        <p:spPr>
          <a:xfrm>
            <a:off x="1" y="1045030"/>
            <a:ext cx="4499426" cy="740227"/>
          </a:xfrm>
          <a:prstGeom prst="rect">
            <a:avLst/>
          </a:prstGeom>
          <a:solidFill>
            <a:srgbClr val="FFFF66"/>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200" b="1" dirty="0" smtClean="0">
                <a:solidFill>
                  <a:schemeClr val="tx1"/>
                </a:solidFill>
                <a:latin typeface="Times New Roman" panose="02020603050405020304" pitchFamily="18" charset="0"/>
                <a:cs typeface="Times New Roman" panose="02020603050405020304" pitchFamily="18" charset="0"/>
              </a:rPr>
              <a:t>Bài tập 2. </a:t>
            </a:r>
            <a:r>
              <a:rPr lang="vi-VN" sz="2200" b="1" dirty="0">
                <a:solidFill>
                  <a:schemeClr val="tx1"/>
                </a:solidFill>
                <a:latin typeface="Times New Roman" panose="02020603050405020304" pitchFamily="18" charset="0"/>
                <a:cs typeface="Times New Roman" panose="02020603050405020304" pitchFamily="18" charset="0"/>
              </a:rPr>
              <a:t> </a:t>
            </a:r>
            <a:r>
              <a:rPr lang="vi-VN" sz="2200" dirty="0">
                <a:solidFill>
                  <a:schemeClr val="tx1"/>
                </a:solidFill>
                <a:latin typeface="Times New Roman" panose="02020603050405020304" pitchFamily="18" charset="0"/>
                <a:cs typeface="Times New Roman" panose="02020603050405020304" pitchFamily="18" charset="0"/>
              </a:rPr>
              <a:t>Quan sát sơ đồ và cho biết:</a:t>
            </a:r>
            <a:r>
              <a:rPr lang="en-US" sz="2200" b="1" dirty="0" smtClean="0">
                <a:solidFill>
                  <a:schemeClr val="tx1"/>
                </a:solidFill>
                <a:latin typeface="Times New Roman" panose="02020603050405020304" pitchFamily="18" charset="0"/>
                <a:cs typeface="Times New Roman" panose="02020603050405020304" pitchFamily="18" charset="0"/>
              </a:rPr>
              <a:t> </a:t>
            </a:r>
          </a:p>
          <a:p>
            <a:pPr algn="ctr">
              <a:lnSpc>
                <a:spcPct val="200000"/>
              </a:lnSpc>
            </a:pPr>
            <a:endParaRPr lang="en-US" sz="2000" dirty="0">
              <a:solidFill>
                <a:schemeClr val="tx1"/>
              </a:solidFill>
              <a:latin typeface="Times New Roman" panose="02020603050405020304" pitchFamily="18" charset="0"/>
              <a:cs typeface="Times New Roman" panose="02020603050405020304" pitchFamily="18" charset="0"/>
            </a:endParaRPr>
          </a:p>
        </p:txBody>
      </p:sp>
      <p:pic>
        <p:nvPicPr>
          <p:cNvPr id="1026" name="Picture 2" descr="Soạn bài Thực hành tiếng việt Sử dụng phương tiện phi ngôn ng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429" y="1045030"/>
            <a:ext cx="7692570" cy="581297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0" y="1567543"/>
            <a:ext cx="4499427" cy="3053805"/>
          </a:xfrm>
          <a:prstGeom prst="rect">
            <a:avLst/>
          </a:prstGeom>
          <a:solidFill>
            <a:srgbClr val="FFFF66"/>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vi-VN" sz="2200" dirty="0">
                <a:solidFill>
                  <a:schemeClr val="tx1"/>
                </a:solidFill>
                <a:latin typeface="Times New Roman" panose="02020603050405020304" pitchFamily="18" charset="0"/>
                <a:cs typeface="Times New Roman" panose="02020603050405020304" pitchFamily="18" charset="0"/>
              </a:rPr>
              <a:t>c</a:t>
            </a:r>
            <a:r>
              <a:rPr lang="vi-VN" sz="2200" dirty="0">
                <a:solidFill>
                  <a:schemeClr val="tx1"/>
                </a:solidFill>
                <a:latin typeface="+mj-lt"/>
                <a:cs typeface="Times New Roman" panose="02020603050405020304" pitchFamily="18" charset="0"/>
              </a:rPr>
              <a:t>. Những phương tiện phi ngôn ngữ và những phương tiện ngôn ngữ trong sơ đồ có quan hệ với nhau như thế nào</a:t>
            </a:r>
            <a:r>
              <a:rPr lang="vi-VN" sz="2200" dirty="0" smtClean="0">
                <a:solidFill>
                  <a:schemeClr val="tx1"/>
                </a:solidFill>
                <a:latin typeface="+mj-lt"/>
                <a:cs typeface="Times New Roman" panose="02020603050405020304" pitchFamily="18" charset="0"/>
              </a:rPr>
              <a:t>?</a:t>
            </a:r>
          </a:p>
          <a:p>
            <a:pPr algn="just"/>
            <a:r>
              <a:rPr lang="vi-VN" sz="2200" b="1" i="1" dirty="0" smtClean="0">
                <a:solidFill>
                  <a:srgbClr val="FF0000"/>
                </a:solidFill>
                <a:latin typeface="+mj-lt"/>
                <a:cs typeface="Times New Roman" panose="02020603050405020304" pitchFamily="18" charset="0"/>
              </a:rPr>
              <a:t>=&gt; Q</a:t>
            </a:r>
            <a:r>
              <a:rPr lang="vi-VN" sz="2200" b="1" i="1" dirty="0" smtClean="0">
                <a:solidFill>
                  <a:srgbClr val="FF0000"/>
                </a:solidFill>
                <a:latin typeface="+mj-lt"/>
              </a:rPr>
              <a:t>uan </a:t>
            </a:r>
            <a:r>
              <a:rPr lang="vi-VN" sz="2200" b="1" i="1" dirty="0">
                <a:solidFill>
                  <a:srgbClr val="FF0000"/>
                </a:solidFill>
                <a:latin typeface="+mj-lt"/>
              </a:rPr>
              <a:t>hệ mật thiết với nhau. Những phương tiện ngôn ngữ được dùng làm chú thích, nêu địa danh, giải thích cho những phương tiện phi ngôn ngữ.</a:t>
            </a:r>
            <a:endParaRPr lang="en-US" sz="2200" b="1" i="1" dirty="0">
              <a:solidFill>
                <a:srgbClr val="FF0000"/>
              </a:solidFill>
              <a:latin typeface="+mj-lt"/>
              <a:cs typeface="Times New Roman" panose="02020603050405020304" pitchFamily="18" charset="0"/>
            </a:endParaRPr>
          </a:p>
        </p:txBody>
      </p:sp>
      <p:sp>
        <p:nvSpPr>
          <p:cNvPr id="10" name="Rectangle 9"/>
          <p:cNvSpPr/>
          <p:nvPr/>
        </p:nvSpPr>
        <p:spPr>
          <a:xfrm>
            <a:off x="0" y="4621347"/>
            <a:ext cx="4499427" cy="2113281"/>
          </a:xfrm>
          <a:prstGeom prst="rect">
            <a:avLst/>
          </a:prstGeom>
          <a:solidFill>
            <a:srgbClr val="FFFF66"/>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vi-VN" sz="2200" dirty="0">
                <a:solidFill>
                  <a:schemeClr val="tx1"/>
                </a:solidFill>
                <a:latin typeface="+mj-lt"/>
              </a:rPr>
              <a:t>d. Những phương tiện phi ngôn ngữ được sử dụng trong sơ đồ có tác dụng gì</a:t>
            </a:r>
            <a:r>
              <a:rPr lang="vi-VN" sz="2200" dirty="0" smtClean="0">
                <a:solidFill>
                  <a:schemeClr val="tx1"/>
                </a:solidFill>
                <a:latin typeface="+mj-lt"/>
              </a:rPr>
              <a:t>?</a:t>
            </a:r>
          </a:p>
          <a:p>
            <a:r>
              <a:rPr lang="vi-VN" sz="2200" b="1" dirty="0" smtClean="0">
                <a:solidFill>
                  <a:schemeClr val="tx1"/>
                </a:solidFill>
                <a:latin typeface="+mj-lt"/>
                <a:cs typeface="Times New Roman" panose="02020603050405020304" pitchFamily="18" charset="0"/>
              </a:rPr>
              <a:t>=&gt; </a:t>
            </a:r>
            <a:r>
              <a:rPr lang="vi-VN" sz="2200" b="1" i="1" dirty="0" smtClean="0">
                <a:solidFill>
                  <a:srgbClr val="FF0000"/>
                </a:solidFill>
                <a:latin typeface="+mj-lt"/>
              </a:rPr>
              <a:t>Giúp </a:t>
            </a:r>
            <a:r>
              <a:rPr lang="vi-VN" sz="2200" b="1" i="1" dirty="0">
                <a:solidFill>
                  <a:srgbClr val="FF0000"/>
                </a:solidFill>
                <a:latin typeface="+mj-lt"/>
              </a:rPr>
              <a:t>người xem dễ dàng hình dung về các khu vực ở vườn quốc gia Ba Vì</a:t>
            </a:r>
            <a:endParaRPr lang="en-US" sz="2200" b="1" i="1" dirty="0">
              <a:solidFill>
                <a:srgbClr val="FF0000"/>
              </a:solidFill>
              <a:latin typeface="+mj-lt"/>
              <a:cs typeface="Times New Roman" panose="02020603050405020304" pitchFamily="18" charset="0"/>
            </a:endParaRPr>
          </a:p>
        </p:txBody>
      </p:sp>
    </p:spTree>
    <p:extLst>
      <p:ext uri="{BB962C8B-B14F-4D97-AF65-F5344CB8AC3E}">
        <p14:creationId xmlns:p14="http://schemas.microsoft.com/office/powerpoint/2010/main" val="1267224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anim calcmode="lin" valueType="num">
                                      <p:cBhvr additive="base">
                                        <p:cTn id="2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anim calcmode="lin" valueType="num">
                                      <p:cBhvr additive="base">
                                        <p:cTn id="2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3692"/>
            <a:ext cx="12192000" cy="901338"/>
          </a:xfrm>
          <a:prstGeom prst="rect">
            <a:avLst/>
          </a:prstGeom>
          <a:solidFill>
            <a:srgbClr val="00FFCC"/>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smtClean="0">
                <a:solidFill>
                  <a:schemeClr val="tx1"/>
                </a:solidFill>
                <a:latin typeface="Times New Roman" panose="02020603050405020304" pitchFamily="18" charset="0"/>
                <a:cs typeface="Times New Roman" panose="02020603050405020304" pitchFamily="18" charset="0"/>
              </a:rPr>
              <a:t>BÀI 8. THỰC HÀNH TIẾNG VIỆT: </a:t>
            </a:r>
          </a:p>
          <a:p>
            <a:pPr algn="ctr"/>
            <a:r>
              <a:rPr lang="en-US" sz="2400" b="1" dirty="0" smtClean="0">
                <a:solidFill>
                  <a:schemeClr val="tx1"/>
                </a:solidFill>
                <a:latin typeface="Times New Roman" panose="02020603050405020304" pitchFamily="18" charset="0"/>
                <a:cs typeface="Times New Roman" panose="02020603050405020304" pitchFamily="18" charset="0"/>
              </a:rPr>
              <a:t>SỬ DỤNG PHƯƠNG TIỆN PHI NGÔN NGỮ</a:t>
            </a:r>
          </a:p>
          <a:p>
            <a:pPr algn="ctr">
              <a:lnSpc>
                <a:spcPct val="200000"/>
              </a:lnSpc>
            </a:pP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3" name="Rectangle 2"/>
          <p:cNvSpPr/>
          <p:nvPr/>
        </p:nvSpPr>
        <p:spPr>
          <a:xfrm>
            <a:off x="653144" y="2743202"/>
            <a:ext cx="2728686" cy="3628570"/>
          </a:xfrm>
          <a:prstGeom prst="rect">
            <a:avLst/>
          </a:prstGeom>
          <a:solidFill>
            <a:srgbClr val="FFFF66"/>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400" b="1" dirty="0" smtClean="0">
                <a:solidFill>
                  <a:schemeClr val="tx1"/>
                </a:solidFill>
                <a:latin typeface="Times New Roman" panose="02020603050405020304" pitchFamily="18" charset="0"/>
                <a:cs typeface="Times New Roman" panose="02020603050405020304" pitchFamily="18" charset="0"/>
              </a:rPr>
              <a:t>Nhóm 1,2. </a:t>
            </a:r>
          </a:p>
          <a:p>
            <a:r>
              <a:rPr lang="en-US" sz="2400" dirty="0" smtClean="0">
                <a:solidFill>
                  <a:schemeClr val="tx1"/>
                </a:solidFill>
                <a:latin typeface="Times New Roman" panose="02020603050405020304" pitchFamily="18" charset="0"/>
                <a:cs typeface="Times New Roman" panose="02020603050405020304" pitchFamily="18" charset="0"/>
              </a:rPr>
              <a:t>Có các loại phương tiện</a:t>
            </a:r>
            <a:r>
              <a:rPr lang="en-US" sz="2800" dirty="0" smtClean="0">
                <a:solidFill>
                  <a:schemeClr val="tx1"/>
                </a:solidFill>
                <a:latin typeface="Times New Roman" panose="02020603050405020304" pitchFamily="18" charset="0"/>
                <a:cs typeface="Times New Roman" panose="02020603050405020304" pitchFamily="18" charset="0"/>
              </a:rPr>
              <a:t> phi ngôn ngữ nào được sử dụng trong văn bản?</a:t>
            </a:r>
          </a:p>
          <a:p>
            <a:endParaRPr lang="en-US" sz="2400" b="1" dirty="0" smtClean="0">
              <a:solidFill>
                <a:schemeClr val="tx1"/>
              </a:solidFill>
              <a:latin typeface="Times New Roman" panose="02020603050405020304" pitchFamily="18" charset="0"/>
              <a:cs typeface="Times New Roman" panose="02020603050405020304" pitchFamily="18" charset="0"/>
            </a:endParaRPr>
          </a:p>
        </p:txBody>
      </p:sp>
      <p:sp>
        <p:nvSpPr>
          <p:cNvPr id="9" name="Rectangle 8"/>
          <p:cNvSpPr/>
          <p:nvPr/>
        </p:nvSpPr>
        <p:spPr>
          <a:xfrm>
            <a:off x="4804229" y="2743202"/>
            <a:ext cx="2728686" cy="3512454"/>
          </a:xfrm>
          <a:prstGeom prst="rect">
            <a:avLst/>
          </a:prstGeom>
          <a:solidFill>
            <a:srgbClr val="FFFF66"/>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latin typeface="Times New Roman" panose="02020603050405020304" pitchFamily="18" charset="0"/>
                <a:cs typeface="Times New Roman" panose="02020603050405020304" pitchFamily="18" charset="0"/>
              </a:rPr>
              <a:t>Nhóm 3,4. </a:t>
            </a:r>
          </a:p>
          <a:p>
            <a:r>
              <a:rPr lang="en-US" sz="2800" dirty="0" smtClean="0">
                <a:solidFill>
                  <a:schemeClr val="tx1"/>
                </a:solidFill>
                <a:latin typeface="Times New Roman" panose="02020603050405020304" pitchFamily="18" charset="0"/>
                <a:cs typeface="Times New Roman" panose="02020603050405020304" pitchFamily="18" charset="0"/>
              </a:rPr>
              <a:t>Nêu tác dụng của các phương tiện phi ngôn ngữ được sử dụng trong văn bản?</a:t>
            </a:r>
          </a:p>
          <a:p>
            <a:endParaRPr lang="en-US" sz="2400" b="1" dirty="0" smtClean="0">
              <a:solidFill>
                <a:schemeClr val="tx1"/>
              </a:solidFill>
              <a:latin typeface="Times New Roman" panose="02020603050405020304" pitchFamily="18" charset="0"/>
              <a:cs typeface="Times New Roman" panose="02020603050405020304" pitchFamily="18" charset="0"/>
            </a:endParaRPr>
          </a:p>
        </p:txBody>
      </p:sp>
      <p:sp>
        <p:nvSpPr>
          <p:cNvPr id="10" name="Rectangle 9"/>
          <p:cNvSpPr/>
          <p:nvPr/>
        </p:nvSpPr>
        <p:spPr>
          <a:xfrm>
            <a:off x="8737600" y="2819402"/>
            <a:ext cx="2728686" cy="3476170"/>
          </a:xfrm>
          <a:prstGeom prst="rect">
            <a:avLst/>
          </a:prstGeom>
          <a:solidFill>
            <a:srgbClr val="FFFF66"/>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solidFill>
                  <a:schemeClr val="tx1"/>
                </a:solidFill>
                <a:latin typeface="Times New Roman" panose="02020603050405020304" pitchFamily="18" charset="0"/>
                <a:cs typeface="Times New Roman" panose="02020603050405020304" pitchFamily="18" charset="0"/>
              </a:rPr>
              <a:t>Nhóm 5,6. </a:t>
            </a:r>
          </a:p>
          <a:p>
            <a:r>
              <a:rPr lang="en-US" sz="2800" dirty="0" smtClean="0">
                <a:solidFill>
                  <a:schemeClr val="tx1"/>
                </a:solidFill>
                <a:latin typeface="Times New Roman" panose="02020603050405020304" pitchFamily="18" charset="0"/>
                <a:cs typeface="Times New Roman" panose="02020603050405020304" pitchFamily="18" charset="0"/>
              </a:rPr>
              <a:t>Nêu cách dùng của các phương tiện phi ngôn ngữ được sử dụng trong văn bản?</a:t>
            </a:r>
          </a:p>
          <a:p>
            <a:endParaRPr lang="en-US" sz="2400" b="1" dirty="0" smtClean="0">
              <a:solidFill>
                <a:schemeClr val="tx1"/>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3788230" y="1531261"/>
            <a:ext cx="4397828" cy="638627"/>
          </a:xfrm>
          <a:prstGeom prst="rect">
            <a:avLst/>
          </a:prstGeom>
          <a:solidFill>
            <a:srgbClr val="FFFF66"/>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400" b="1" dirty="0" smtClean="0">
                <a:solidFill>
                  <a:schemeClr val="tx1"/>
                </a:solidFill>
                <a:latin typeface="Times New Roman" panose="02020603050405020304" pitchFamily="18" charset="0"/>
                <a:cs typeface="Times New Roman" panose="02020603050405020304" pitchFamily="18" charset="0"/>
              </a:rPr>
              <a:t>THẢO LUẬN</a:t>
            </a:r>
          </a:p>
          <a:p>
            <a:endParaRPr lang="en-US" sz="2400" b="1"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8054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3692"/>
            <a:ext cx="12192000" cy="901338"/>
          </a:xfrm>
          <a:prstGeom prst="rect">
            <a:avLst/>
          </a:prstGeom>
          <a:solidFill>
            <a:srgbClr val="00FFCC"/>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smtClean="0">
                <a:solidFill>
                  <a:schemeClr val="tx1"/>
                </a:solidFill>
                <a:latin typeface="Times New Roman" panose="02020603050405020304" pitchFamily="18" charset="0"/>
                <a:cs typeface="Times New Roman" panose="02020603050405020304" pitchFamily="18" charset="0"/>
              </a:rPr>
              <a:t>BÀI 8. THỰC HÀNH TIẾNG VIỆT: </a:t>
            </a:r>
          </a:p>
          <a:p>
            <a:pPr algn="ctr"/>
            <a:r>
              <a:rPr lang="en-US" sz="2400" b="1" dirty="0" smtClean="0">
                <a:solidFill>
                  <a:schemeClr val="tx1"/>
                </a:solidFill>
                <a:latin typeface="Times New Roman" panose="02020603050405020304" pitchFamily="18" charset="0"/>
                <a:cs typeface="Times New Roman" panose="02020603050405020304" pitchFamily="18" charset="0"/>
              </a:rPr>
              <a:t>SỬ DỤNG PHƯƠNG TIỆN PHI NGÔN NGỮ</a:t>
            </a:r>
          </a:p>
          <a:p>
            <a:pPr algn="ctr">
              <a:lnSpc>
                <a:spcPct val="200000"/>
              </a:lnSpc>
            </a:pP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3" name="Rectangle 2"/>
          <p:cNvSpPr/>
          <p:nvPr/>
        </p:nvSpPr>
        <p:spPr>
          <a:xfrm>
            <a:off x="4653280" y="3178631"/>
            <a:ext cx="3095896" cy="1030514"/>
          </a:xfrm>
          <a:prstGeom prst="rect">
            <a:avLst/>
          </a:prstGeom>
          <a:solidFill>
            <a:srgbClr val="FF0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dirty="0" smtClean="0">
                <a:solidFill>
                  <a:schemeClr val="tx1"/>
                </a:solidFill>
                <a:latin typeface="Times New Roman" panose="02020603050405020304" pitchFamily="18" charset="0"/>
                <a:cs typeface="Times New Roman" panose="02020603050405020304" pitchFamily="18" charset="0"/>
              </a:rPr>
              <a:t>1. Các phương tiện phi ngôn ngữ</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 name="Oval 1"/>
          <p:cNvSpPr/>
          <p:nvPr/>
        </p:nvSpPr>
        <p:spPr>
          <a:xfrm>
            <a:off x="4042228" y="1828803"/>
            <a:ext cx="4180114" cy="682171"/>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solidFill>
                  <a:schemeClr val="tx1"/>
                </a:solidFill>
              </a:rPr>
              <a:t>HÌnh ảnh</a:t>
            </a:r>
            <a:endParaRPr lang="vi-VN" dirty="0">
              <a:solidFill>
                <a:schemeClr val="tx1"/>
              </a:solidFill>
            </a:endParaRPr>
          </a:p>
        </p:txBody>
      </p:sp>
      <p:sp>
        <p:nvSpPr>
          <p:cNvPr id="10" name="Oval 9"/>
          <p:cNvSpPr/>
          <p:nvPr/>
        </p:nvSpPr>
        <p:spPr>
          <a:xfrm>
            <a:off x="-137885" y="3106062"/>
            <a:ext cx="4180114" cy="682171"/>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solidFill>
                  <a:schemeClr val="tx1"/>
                </a:solidFill>
              </a:rPr>
              <a:t>Bản đồ</a:t>
            </a:r>
            <a:endParaRPr lang="vi-VN" dirty="0">
              <a:solidFill>
                <a:schemeClr val="tx1"/>
              </a:solidFill>
            </a:endParaRPr>
          </a:p>
        </p:txBody>
      </p:sp>
      <p:sp>
        <p:nvSpPr>
          <p:cNvPr id="11" name="Oval 10"/>
          <p:cNvSpPr/>
          <p:nvPr/>
        </p:nvSpPr>
        <p:spPr>
          <a:xfrm>
            <a:off x="8222342" y="3178631"/>
            <a:ext cx="4180114" cy="682171"/>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solidFill>
                  <a:schemeClr val="tx1"/>
                </a:solidFill>
              </a:rPr>
              <a:t>Đường dẫn</a:t>
            </a:r>
            <a:endParaRPr lang="vi-VN" dirty="0">
              <a:solidFill>
                <a:schemeClr val="tx1"/>
              </a:solidFill>
            </a:endParaRPr>
          </a:p>
        </p:txBody>
      </p:sp>
      <p:sp>
        <p:nvSpPr>
          <p:cNvPr id="12" name="Oval 11"/>
          <p:cNvSpPr/>
          <p:nvPr/>
        </p:nvSpPr>
        <p:spPr>
          <a:xfrm>
            <a:off x="4291150" y="5065489"/>
            <a:ext cx="4180114" cy="682171"/>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solidFill>
                  <a:schemeClr val="tx1"/>
                </a:solidFill>
              </a:rPr>
              <a:t>Chú thích</a:t>
            </a:r>
            <a:endParaRPr lang="vi-VN" dirty="0">
              <a:solidFill>
                <a:schemeClr val="tx1"/>
              </a:solidFill>
            </a:endParaRPr>
          </a:p>
        </p:txBody>
      </p:sp>
      <p:sp>
        <p:nvSpPr>
          <p:cNvPr id="13" name="Rectangle 12"/>
          <p:cNvSpPr/>
          <p:nvPr/>
        </p:nvSpPr>
        <p:spPr>
          <a:xfrm>
            <a:off x="0" y="1183642"/>
            <a:ext cx="3149600" cy="8919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smtClean="0">
                <a:solidFill>
                  <a:schemeClr val="tx1"/>
                </a:solidFill>
                <a:latin typeface="Times New Roman" panose="02020603050405020304" pitchFamily="18" charset="0"/>
                <a:cs typeface="Times New Roman" panose="02020603050405020304" pitchFamily="18" charset="0"/>
              </a:rPr>
              <a:t>TỔNG KẾT</a:t>
            </a:r>
            <a:endParaRPr lang="vi-VN"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656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10"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3692"/>
            <a:ext cx="12192000" cy="901338"/>
          </a:xfrm>
          <a:prstGeom prst="rect">
            <a:avLst/>
          </a:prstGeom>
          <a:solidFill>
            <a:srgbClr val="00FFCC"/>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smtClean="0">
                <a:solidFill>
                  <a:schemeClr val="tx1"/>
                </a:solidFill>
                <a:latin typeface="Times New Roman" panose="02020603050405020304" pitchFamily="18" charset="0"/>
                <a:cs typeface="Times New Roman" panose="02020603050405020304" pitchFamily="18" charset="0"/>
              </a:rPr>
              <a:t>BÀI 8. THỰC HÀNH TIẾNG VIỆT: </a:t>
            </a:r>
          </a:p>
          <a:p>
            <a:pPr algn="ctr"/>
            <a:r>
              <a:rPr lang="en-US" sz="2400" b="1" dirty="0" smtClean="0">
                <a:solidFill>
                  <a:schemeClr val="tx1"/>
                </a:solidFill>
                <a:latin typeface="Times New Roman" panose="02020603050405020304" pitchFamily="18" charset="0"/>
                <a:cs typeface="Times New Roman" panose="02020603050405020304" pitchFamily="18" charset="0"/>
              </a:rPr>
              <a:t>SỬ DỤNG PHƯƠNG TIỆN PHI NGÔN NGỮ</a:t>
            </a:r>
          </a:p>
          <a:p>
            <a:pPr algn="ctr">
              <a:lnSpc>
                <a:spcPct val="200000"/>
              </a:lnSpc>
            </a:pP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3" name="Rectangle 2"/>
          <p:cNvSpPr/>
          <p:nvPr/>
        </p:nvSpPr>
        <p:spPr>
          <a:xfrm>
            <a:off x="145142" y="2946401"/>
            <a:ext cx="12046857" cy="1901366"/>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800" b="1" dirty="0">
                <a:solidFill>
                  <a:schemeClr val="tx1"/>
                </a:solidFill>
                <a:latin typeface="Times New Roman" panose="02020603050405020304" pitchFamily="18" charset="0"/>
                <a:cs typeface="Times New Roman" panose="02020603050405020304" pitchFamily="18" charset="0"/>
              </a:rPr>
              <a:t>2</a:t>
            </a:r>
            <a:r>
              <a:rPr lang="en-US" sz="2800" b="1" dirty="0" smtClean="0">
                <a:solidFill>
                  <a:schemeClr val="tx1"/>
                </a:solidFill>
                <a:latin typeface="Times New Roman" panose="02020603050405020304" pitchFamily="18" charset="0"/>
                <a:cs typeface="Times New Roman" panose="02020603050405020304" pitchFamily="18" charset="0"/>
              </a:rPr>
              <a:t>. Tác dụng của các phương tiện phi ngôn ngữ được sử dụng trong văn bản</a:t>
            </a:r>
          </a:p>
          <a:p>
            <a:r>
              <a:rPr lang="en-US" sz="2800" dirty="0" smtClean="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Nhờ sử dụng các phương tiện phi ngôn ngữ, các thông tin được biểu đạt cô đọng, trực quan, hệ thống, giúp người đọc nắm bắt thông tin một cách hiệu quả.</a:t>
            </a:r>
            <a:endParaRPr lang="en-US" sz="2800" dirty="0">
              <a:solidFill>
                <a:schemeClr val="tx1"/>
              </a:solidFill>
              <a:latin typeface="Times New Roman" panose="02020603050405020304" pitchFamily="18" charset="0"/>
              <a:cs typeface="Times New Roman" panose="02020603050405020304" pitchFamily="18" charset="0"/>
            </a:endParaRPr>
          </a:p>
          <a:p>
            <a:endParaRPr lang="en-US" sz="2800" dirty="0" smtClean="0">
              <a:solidFill>
                <a:schemeClr val="tx1"/>
              </a:solidFill>
              <a:latin typeface="Times New Roman" panose="02020603050405020304" pitchFamily="18" charset="0"/>
              <a:cs typeface="Times New Roman" panose="02020603050405020304" pitchFamily="18" charset="0"/>
            </a:endParaRPr>
          </a:p>
          <a:p>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5" name="Rectangle 4"/>
          <p:cNvSpPr/>
          <p:nvPr/>
        </p:nvSpPr>
        <p:spPr>
          <a:xfrm>
            <a:off x="145141" y="4847767"/>
            <a:ext cx="11988800" cy="1928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800" b="1" dirty="0" smtClean="0">
                <a:solidFill>
                  <a:schemeClr val="tx1"/>
                </a:solidFill>
                <a:latin typeface="Times New Roman" panose="02020603050405020304" pitchFamily="18" charset="0"/>
                <a:cs typeface="Times New Roman" panose="02020603050405020304" pitchFamily="18" charset="0"/>
              </a:rPr>
              <a:t>3. Cách dùng các phương tiện phi ngôn ngữ:</a:t>
            </a:r>
          </a:p>
          <a:p>
            <a:pPr marL="342900" indent="-342900">
              <a:buFontTx/>
              <a:buChar char="-"/>
            </a:pPr>
            <a:r>
              <a:rPr lang="en-US" sz="2800" dirty="0" smtClean="0">
                <a:solidFill>
                  <a:schemeClr val="tx1"/>
                </a:solidFill>
                <a:latin typeface="Times New Roman" panose="02020603050405020304" pitchFamily="18" charset="0"/>
                <a:cs typeface="Times New Roman" panose="02020603050405020304" pitchFamily="18" charset="0"/>
              </a:rPr>
              <a:t>Phù hợp với phong cách ngôn ngữ</a:t>
            </a:r>
          </a:p>
          <a:p>
            <a:pPr marL="342900" indent="-342900">
              <a:buFontTx/>
              <a:buChar char="-"/>
            </a:pPr>
            <a:r>
              <a:rPr lang="en-US" sz="2800" dirty="0" smtClean="0">
                <a:solidFill>
                  <a:schemeClr val="tx1"/>
                </a:solidFill>
                <a:latin typeface="Times New Roman" panose="02020603050405020304" pitchFamily="18" charset="0"/>
                <a:cs typeface="Times New Roman" panose="02020603050405020304" pitchFamily="18" charset="0"/>
              </a:rPr>
              <a:t>Phù hợp với nội dung văn bản</a:t>
            </a:r>
          </a:p>
        </p:txBody>
      </p:sp>
      <p:sp>
        <p:nvSpPr>
          <p:cNvPr id="13" name="Rectangle 12"/>
          <p:cNvSpPr/>
          <p:nvPr/>
        </p:nvSpPr>
        <p:spPr>
          <a:xfrm>
            <a:off x="145142" y="1662610"/>
            <a:ext cx="3149600" cy="8919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smtClean="0">
                <a:solidFill>
                  <a:schemeClr val="tx1"/>
                </a:solidFill>
                <a:latin typeface="Times New Roman" panose="02020603050405020304" pitchFamily="18" charset="0"/>
                <a:cs typeface="Times New Roman" panose="02020603050405020304" pitchFamily="18" charset="0"/>
              </a:rPr>
              <a:t>TỔNG KẾT</a:t>
            </a:r>
            <a:endParaRPr lang="vi-VN"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8067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 calcmode="lin" valueType="num">
                                      <p:cBhvr additive="base">
                                        <p:cTn id="2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anim calcmode="lin" valueType="num">
                                      <p:cBhvr additive="base">
                                        <p:cTn id="3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3692"/>
            <a:ext cx="12192000" cy="901338"/>
          </a:xfrm>
          <a:prstGeom prst="rect">
            <a:avLst/>
          </a:prstGeom>
          <a:solidFill>
            <a:srgbClr val="00FFCC"/>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400" b="1" dirty="0" smtClean="0">
                <a:solidFill>
                  <a:schemeClr val="tx1"/>
                </a:solidFill>
                <a:latin typeface="Times New Roman" panose="02020603050405020304" pitchFamily="18" charset="0"/>
                <a:cs typeface="Times New Roman" panose="02020603050405020304" pitchFamily="18" charset="0"/>
              </a:rPr>
              <a:t>HƯỚNG DẪN HỌC BÀI VÀ CHUẨN BỊ BÀI MỚI</a:t>
            </a:r>
          </a:p>
          <a:p>
            <a:pPr algn="ctr">
              <a:lnSpc>
                <a:spcPct val="200000"/>
              </a:lnSpc>
            </a:pP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3" name="Rectangle 2"/>
          <p:cNvSpPr/>
          <p:nvPr/>
        </p:nvSpPr>
        <p:spPr>
          <a:xfrm>
            <a:off x="0" y="1291772"/>
            <a:ext cx="12046857" cy="1901366"/>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800" b="1" dirty="0" smtClean="0">
                <a:solidFill>
                  <a:schemeClr val="tx1"/>
                </a:solidFill>
                <a:latin typeface="Times New Roman" panose="02020603050405020304" pitchFamily="18" charset="0"/>
                <a:cs typeface="Times New Roman" panose="02020603050405020304" pitchFamily="18" charset="0"/>
              </a:rPr>
              <a:t>1. Tìm hiểu một số văn bản thông tin về sự sống trên trái đất và hoạt động bảo vệ môi trường. So sánh các thông tin đó với các thông tin mà em đã học trong các văn bản.</a:t>
            </a:r>
            <a:endParaRPr lang="en-US" sz="2800" dirty="0" smtClean="0">
              <a:solidFill>
                <a:schemeClr val="tx1"/>
              </a:solidFill>
              <a:latin typeface="Times New Roman" panose="02020603050405020304" pitchFamily="18" charset="0"/>
              <a:cs typeface="Times New Roman" panose="02020603050405020304" pitchFamily="18" charset="0"/>
            </a:endParaRPr>
          </a:p>
          <a:p>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5" name="Rectangle 4"/>
          <p:cNvSpPr/>
          <p:nvPr/>
        </p:nvSpPr>
        <p:spPr>
          <a:xfrm>
            <a:off x="101600" y="3439880"/>
            <a:ext cx="11988800" cy="1928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800" b="1" dirty="0" smtClean="0">
                <a:solidFill>
                  <a:schemeClr val="tx1"/>
                </a:solidFill>
                <a:latin typeface="Times New Roman" panose="02020603050405020304" pitchFamily="18" charset="0"/>
                <a:cs typeface="Times New Roman" panose="02020603050405020304" pitchFamily="18" charset="0"/>
              </a:rPr>
              <a:t>2. Sưu tầm một số văn bản nội quy, văn bản hướng dẫn trường học hoặc địa phương nơi bạn sinh sống để tham khảo cách viết loại văn bản này.</a:t>
            </a:r>
            <a:endParaRPr lang="en-US" sz="280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691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250</TotalTime>
  <Words>694</Words>
  <Application>Microsoft Office PowerPoint</Application>
  <PresentationFormat>Widescreen</PresentationFormat>
  <Paragraphs>58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MyPC</dc:creator>
  <cp:lastModifiedBy>Admin</cp:lastModifiedBy>
  <cp:revision>38</cp:revision>
  <dcterms:created xsi:type="dcterms:W3CDTF">2022-08-21T02:45:23Z</dcterms:created>
  <dcterms:modified xsi:type="dcterms:W3CDTF">2022-08-26T09:46:59Z</dcterms:modified>
</cp:coreProperties>
</file>