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573" r:id="rId3"/>
    <p:sldId id="341" r:id="rId4"/>
    <p:sldId id="587" r:id="rId5"/>
    <p:sldId id="574" r:id="rId6"/>
    <p:sldId id="589" r:id="rId7"/>
    <p:sldId id="591" r:id="rId8"/>
    <p:sldId id="593" r:id="rId9"/>
    <p:sldId id="596" r:id="rId10"/>
    <p:sldId id="595" r:id="rId11"/>
    <p:sldId id="594" r:id="rId12"/>
    <p:sldId id="600" r:id="rId13"/>
    <p:sldId id="599" r:id="rId14"/>
    <p:sldId id="577" r:id="rId15"/>
    <p:sldId id="582" r:id="rId16"/>
    <p:sldId id="580" r:id="rId17"/>
    <p:sldId id="605" r:id="rId18"/>
    <p:sldId id="608" r:id="rId19"/>
    <p:sldId id="6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3BC"/>
    <a:srgbClr val="FFFFFF"/>
    <a:srgbClr val="AC0814"/>
    <a:srgbClr val="FFFF00"/>
    <a:srgbClr val="A9B7EF"/>
    <a:srgbClr val="99FF99"/>
    <a:srgbClr val="722EA6"/>
    <a:srgbClr val="00B050"/>
    <a:srgbClr val="F2E160"/>
    <a:srgbClr val="055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50" autoAdjust="0"/>
    <p:restoredTop sz="94660"/>
  </p:normalViewPr>
  <p:slideViewPr>
    <p:cSldViewPr snapToGrid="0">
      <p:cViewPr varScale="1">
        <p:scale>
          <a:sx n="69" d="100"/>
          <a:sy n="69" d="100"/>
        </p:scale>
        <p:origin x="-474" y="-90"/>
      </p:cViewPr>
      <p:guideLst>
        <p:guide orient="horz" pos="2159"/>
        <p:guide pos="3840"/>
      </p:guideLst>
    </p:cSldViewPr>
  </p:slideViewPr>
  <p:notesTextViewPr>
    <p:cViewPr>
      <p:scale>
        <a:sx n="1" d="1"/>
        <a:sy n="1" d="1"/>
      </p:scale>
      <p:origin x="0" y="0"/>
    </p:cViewPr>
  </p:notesTextViewPr>
  <p:notesViewPr>
    <p:cSldViewPr snapToGrid="0">
      <p:cViewPr varScale="1">
        <p:scale>
          <a:sx n="56" d="100"/>
          <a:sy n="56" d="100"/>
        </p:scale>
        <p:origin x="-2838" y="-84"/>
      </p:cViewPr>
      <p:guideLst>
        <p:guide orient="horz" pos="2879"/>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28BA5C-590D-491C-8805-75BDB8EFEA6D}"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B05C7-8BFC-4F18-9FD1-F09ED5EEDC0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EF5D03-5A65-4324-BC45-913C3ABD0DF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BED65-B6CE-4B38-ABFB-FDAA9ADC38F3}"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DEF5D03-5A65-4324-BC45-913C3ABD0DF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BED65-B6CE-4B38-ABFB-FDAA9ADC38F3}"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DEF5D03-5A65-4324-BC45-913C3ABD0DF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BED65-B6CE-4B38-ABFB-FDAA9ADC38F3}"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EF5D03-5A65-4324-BC45-913C3ABD0DF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1BED65-B6CE-4B38-ABFB-FDAA9ADC38F3}" type="slidenum">
              <a:rPr lang="en-US" smtClean="0"/>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DEF5D03-5A65-4324-BC45-913C3ABD0DF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BED65-B6CE-4B38-ABFB-FDAA9ADC38F3}"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DEF5D03-5A65-4324-BC45-913C3ABD0DF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BED65-B6CE-4B38-ABFB-FDAA9ADC38F3}"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4DEF5D03-5A65-4324-BC45-913C3ABD0DF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BED65-B6CE-4B38-ABFB-FDAA9ADC38F3}"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4DEF5D03-5A65-4324-BC45-913C3ABD0DF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1BED65-B6CE-4B38-ABFB-FDAA9ADC38F3}"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EF5D03-5A65-4324-BC45-913C3ABD0DF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1BED65-B6CE-4B38-ABFB-FDAA9ADC38F3}"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F5D03-5A65-4324-BC45-913C3ABD0DF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1BED65-B6CE-4B38-ABFB-FDAA9ADC38F3}"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DEF5D03-5A65-4324-BC45-913C3ABD0DF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BED65-B6CE-4B38-ABFB-FDAA9ADC38F3}"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DEF5D03-5A65-4324-BC45-913C3ABD0DF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BED65-B6CE-4B38-ABFB-FDAA9ADC38F3}"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4DEF5D03-5A65-4324-BC45-913C3ABD0DF3}"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3F1BED65-B6CE-4B38-ABFB-FDAA9ADC38F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t="-12000" b="-12000"/>
          </a:stretch>
        </a:blipFill>
        <a:effectLst/>
      </p:bgPr>
    </p:bg>
    <p:spTree>
      <p:nvGrpSpPr>
        <p:cNvPr id="1" name=""/>
        <p:cNvGrpSpPr/>
        <p:nvPr/>
      </p:nvGrpSpPr>
      <p:grpSpPr/>
      <p:pic>
        <p:nvPicPr>
          <p:cNvPr id="100" name="Picture 99"/>
          <p:cNvPicPr/>
          <p:nvPr/>
        </p:nvPicPr>
        <p:blipFill>
          <a:blip r:embed="rId2"/>
          <a:stretch>
            <a:fillRect/>
          </a:stretch>
        </p:blipFill>
        <p:spPr>
          <a:xfrm>
            <a:off x="6096000" y="3429000"/>
            <a:ext cx="0" cy="0"/>
          </a:xfrm>
          <a:prstGeom prst="rect">
            <a:avLst/>
          </a:prstGeom>
          <a:noFill/>
          <a:ln w="9525">
            <a:noFill/>
          </a:ln>
        </p:spPr>
      </p:pic>
      <p:pic>
        <p:nvPicPr>
          <p:cNvPr id="102" name="Content Placeholder 101"/>
          <p:cNvPicPr/>
          <p:nvPr>
            <p:ph idx="1"/>
          </p:nvPr>
        </p:nvPicPr>
        <p:blipFill>
          <a:blip r:embed="rId3"/>
          <a:stretch>
            <a:fillRect/>
          </a:stretch>
        </p:blipFill>
        <p:spPr>
          <a:xfrm>
            <a:off x="635" y="1261110"/>
            <a:ext cx="12191365" cy="5596255"/>
          </a:xfrm>
          <a:prstGeom prst="rect">
            <a:avLst/>
          </a:prstGeom>
          <a:noFill/>
          <a:ln w="9525">
            <a:noFill/>
          </a:ln>
        </p:spPr>
      </p:pic>
      <p:sp>
        <p:nvSpPr>
          <p:cNvPr id="9" name="Text Box 8"/>
          <p:cNvSpPr txBox="1"/>
          <p:nvPr/>
        </p:nvSpPr>
        <p:spPr>
          <a:xfrm>
            <a:off x="227330" y="93980"/>
            <a:ext cx="9161145" cy="942975"/>
          </a:xfrm>
          <a:prstGeom prst="rect">
            <a:avLst/>
          </a:prstGeom>
          <a:noFill/>
        </p:spPr>
        <p:txBody>
          <a:bodyPr wrap="square" rtlCol="0" anchor="t">
            <a:spAutoFit/>
          </a:bodyPr>
          <a:p>
            <a:pPr algn="ctr">
              <a:lnSpc>
                <a:spcPct val="90000"/>
              </a:lnSpc>
              <a:spcBef>
                <a:spcPct val="0"/>
              </a:spcBef>
              <a:spcAft>
                <a:spcPts val="600"/>
              </a:spcAft>
            </a:pPr>
            <a:r>
              <a:rPr lang="en-US" sz="2800" b="1" dirty="0">
                <a:ln w="3175">
                  <a:solidFill>
                    <a:schemeClr val="accent1"/>
                  </a:solidFill>
                  <a:prstDash val="solid"/>
                </a:ln>
                <a:solidFill>
                  <a:srgbClr val="FF000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sym typeface="+mn-ea"/>
              </a:rPr>
              <a:t>PHỤC HỒI TẦNG OZONE: </a:t>
            </a:r>
            <a:endParaRPr lang="en-US" sz="2800" b="1" dirty="0">
              <a:ln w="3175">
                <a:solidFill>
                  <a:schemeClr val="accent1"/>
                </a:solidFill>
                <a:prstDash val="solid"/>
              </a:ln>
              <a:solidFill>
                <a:srgbClr val="FF000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sym typeface="+mn-ea"/>
            </a:endParaRPr>
          </a:p>
          <a:p>
            <a:pPr algn="ctr">
              <a:lnSpc>
                <a:spcPct val="90000"/>
              </a:lnSpc>
              <a:spcBef>
                <a:spcPct val="0"/>
              </a:spcBef>
              <a:spcAft>
                <a:spcPts val="600"/>
              </a:spcAft>
            </a:pPr>
            <a:r>
              <a:rPr lang="en-US" sz="2800" b="1" dirty="0">
                <a:ln w="3175">
                  <a:solidFill>
                    <a:schemeClr val="accent1"/>
                  </a:solidFill>
                  <a:prstDash val="solid"/>
                </a:ln>
                <a:solidFill>
                  <a:srgbClr val="FF000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sym typeface="+mn-ea"/>
              </a:rPr>
              <a:t>THÀNH CÔNG HIẾM HOI CỦA NỖ LỰC TOÀN CẦU </a:t>
            </a:r>
            <a:endParaRPr lang="en-US" sz="2800"/>
          </a:p>
        </p:txBody>
      </p:sp>
      <p:sp>
        <p:nvSpPr>
          <p:cNvPr id="10" name="Text Box 9"/>
          <p:cNvSpPr txBox="1"/>
          <p:nvPr/>
        </p:nvSpPr>
        <p:spPr>
          <a:xfrm>
            <a:off x="9574530" y="892810"/>
            <a:ext cx="1875790" cy="368300"/>
          </a:xfrm>
          <a:prstGeom prst="rect">
            <a:avLst/>
          </a:prstGeom>
          <a:noFill/>
        </p:spPr>
        <p:txBody>
          <a:bodyPr wrap="square" rtlCol="0">
            <a:spAutoFit/>
          </a:bodyPr>
          <a:p>
            <a:r>
              <a:rPr lang="en-US" b="1">
                <a:solidFill>
                  <a:srgbClr val="FF0000"/>
                </a:solidFill>
              </a:rPr>
              <a:t>- LÊ MY-</a:t>
            </a:r>
            <a:endParaRPr lang="en-US"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2000" b="-12000"/>
          </a:stretch>
        </a:blipFill>
        <a:effectLst/>
      </p:bgPr>
    </p:bg>
    <p:spTree>
      <p:nvGrpSpPr>
        <p:cNvPr id="1" name=""/>
        <p:cNvGrpSpPr/>
        <p:nvPr/>
      </p:nvGrpSpPr>
      <p:grpSpPr/>
      <p:sp>
        <p:nvSpPr>
          <p:cNvPr id="114" name="Text Box 113"/>
          <p:cNvSpPr txBox="1"/>
          <p:nvPr/>
        </p:nvSpPr>
        <p:spPr>
          <a:xfrm>
            <a:off x="708025" y="338455"/>
            <a:ext cx="4704715" cy="583565"/>
          </a:xfrm>
          <a:prstGeom prst="rect">
            <a:avLst/>
          </a:prstGeom>
          <a:gradFill>
            <a:gsLst>
              <a:gs pos="0">
                <a:schemeClr val="accent1">
                  <a:lumMod val="5000"/>
                  <a:lumOff val="95000"/>
                </a:schemeClr>
              </a:gs>
              <a:gs pos="9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solidFill>
              <a:schemeClr val="accent1"/>
            </a:solidFill>
          </a:ln>
        </p:spPr>
        <p:txBody>
          <a:bodyPr wrap="square">
            <a:spAutoFit/>
          </a:bodyPr>
          <a:p>
            <a:pPr indent="0"/>
            <a:r>
              <a:rPr lang="en-US" sz="3200" b="1">
                <a:solidFill>
                  <a:srgbClr val="FF0000"/>
                </a:solidFill>
                <a:latin typeface="Times New Roman" panose="02020603050405020304" pitchFamily="18" charset="0"/>
                <a:cs typeface="Calibri" panose="020F0502020204030204" pitchFamily="34" charset="0"/>
              </a:rPr>
              <a:t> Phương tiện ngôn ngữ: </a:t>
            </a:r>
            <a:endParaRPr lang="en-US" sz="3200" b="1">
              <a:solidFill>
                <a:srgbClr val="FF0000"/>
              </a:solidFill>
              <a:latin typeface="Times New Roman" panose="02020603050405020304" pitchFamily="18" charset="0"/>
              <a:cs typeface="Calibri" panose="020F0502020204030204" pitchFamily="34" charset="0"/>
            </a:endParaRPr>
          </a:p>
        </p:txBody>
      </p:sp>
      <p:sp>
        <p:nvSpPr>
          <p:cNvPr id="2" name="Text Box 1"/>
          <p:cNvSpPr txBox="1"/>
          <p:nvPr/>
        </p:nvSpPr>
        <p:spPr>
          <a:xfrm>
            <a:off x="2339975" y="1241425"/>
            <a:ext cx="8792210" cy="5262245"/>
          </a:xfrm>
          <a:prstGeom prst="rect">
            <a:avLst/>
          </a:prstGeom>
          <a:noFill/>
          <a:ln w="9525" cmpd="sng">
            <a:solidFill>
              <a:schemeClr val="accent6">
                <a:lumMod val="75000"/>
              </a:schemeClr>
            </a:solidFill>
          </a:ln>
        </p:spPr>
        <p:txBody>
          <a:bodyPr wrap="square">
            <a:spAutoFit/>
          </a:bodyPr>
          <a:p>
            <a:pPr indent="0"/>
            <a:r>
              <a:rPr lang="en-US" sz="2800" b="0">
                <a:latin typeface="Times New Roman" panose="02020603050405020304" pitchFamily="18" charset="0"/>
                <a:cs typeface="Calibri" panose="020F0502020204030204" pitchFamily="34" charset="0"/>
              </a:rPr>
              <a:t>- Chủ yếu sử dụng </a:t>
            </a:r>
            <a:r>
              <a:rPr lang="en-US" sz="2800" b="0">
                <a:solidFill>
                  <a:srgbClr val="FF0000"/>
                </a:solidFill>
                <a:latin typeface="Times New Roman" panose="02020603050405020304" pitchFamily="18" charset="0"/>
                <a:cs typeface="Calibri" panose="020F0502020204030204" pitchFamily="34" charset="0"/>
              </a:rPr>
              <a:t>từ ngữ đơn nghĩa</a:t>
            </a:r>
            <a:r>
              <a:rPr lang="en-US" sz="2800" b="0">
                <a:latin typeface="Times New Roman" panose="02020603050405020304" pitchFamily="18" charset="0"/>
                <a:cs typeface="Calibri" panose="020F0502020204030204" pitchFamily="34" charset="0"/>
              </a:rPr>
              <a:t> vì nội dung của văn bản cung cấp thông tin có tính học thuật.- Sử dụng </a:t>
            </a:r>
            <a:r>
              <a:rPr lang="en-US" sz="2800" b="0">
                <a:solidFill>
                  <a:srgbClr val="FF0000"/>
                </a:solidFill>
                <a:latin typeface="Times New Roman" panose="02020603050405020304" pitchFamily="18" charset="0"/>
                <a:cs typeface="Calibri" panose="020F0502020204030204" pitchFamily="34" charset="0"/>
              </a:rPr>
              <a:t>phép tu từ, lối diễn đạt thu hút sự chú ý</a:t>
            </a:r>
            <a:r>
              <a:rPr lang="en-US" sz="2800" b="0">
                <a:latin typeface="Times New Roman" panose="02020603050405020304" pitchFamily="18" charset="0"/>
                <a:cs typeface="Calibri" panose="020F0502020204030204" pitchFamily="34" charset="0"/>
              </a:rPr>
              <a:t>, gây ấn tượng mạnh với người đọc. Sa - pô cũng “</a:t>
            </a:r>
            <a:r>
              <a:rPr lang="en-US" sz="2800" b="0" i="1">
                <a:latin typeface="Times New Roman" panose="02020603050405020304" pitchFamily="18" charset="0"/>
                <a:cs typeface="Calibri" panose="020F0502020204030204" pitchFamily="34" charset="0"/>
              </a:rPr>
              <a:t>mời gọi</a:t>
            </a:r>
            <a:r>
              <a:rPr lang="en-US" sz="2800" b="0">
                <a:latin typeface="Times New Roman" panose="02020603050405020304" pitchFamily="18" charset="0"/>
                <a:cs typeface="Calibri" panose="020F0502020204030204" pitchFamily="34" charset="0"/>
              </a:rPr>
              <a:t>” người đọc: “nếu lâu rồi bạn không nghe tin tức gì về tầng ozone….vận mệnh của mình”. Sa - pô được viết theo cách đưa giả thiết “nếu - thì” và có tính chất đối thoại với người đọc.- Nhiều</a:t>
            </a:r>
            <a:r>
              <a:rPr lang="en-US" sz="2800" b="0">
                <a:solidFill>
                  <a:srgbClr val="FF0000"/>
                </a:solidFill>
                <a:latin typeface="Times New Roman" panose="02020603050405020304" pitchFamily="18" charset="0"/>
                <a:cs typeface="Calibri" panose="020F0502020204030204" pitchFamily="34" charset="0"/>
              </a:rPr>
              <a:t> cách diễn đạt thú vị gợi liên tưởng</a:t>
            </a:r>
            <a:r>
              <a:rPr lang="en-US" sz="2800" b="0">
                <a:latin typeface="Times New Roman" panose="02020603050405020304" pitchFamily="18" charset="0"/>
                <a:cs typeface="Calibri" panose="020F0502020204030204" pitchFamily="34" charset="0"/>
              </a:rPr>
              <a:t> ở người đọc: </a:t>
            </a:r>
            <a:r>
              <a:rPr lang="en-US" sz="2800" b="0" i="1">
                <a:latin typeface="Times New Roman" panose="02020603050405020304" pitchFamily="18" charset="0"/>
                <a:cs typeface="Calibri" panose="020F0502020204030204" pitchFamily="34" charset="0"/>
              </a:rPr>
              <a:t>khoa học vào vai thám tử, tầng ozone như một lớp kem chống nắng, các nhà khoa học là tuyến phòng thủ đầu tiên…</a:t>
            </a:r>
            <a:endParaRPr lang="en-US" sz="2800"/>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ox(in)">
                                      <p:cBhvr>
                                        <p:cTn id="7" dur="2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2000" b="-12000"/>
          </a:stretch>
        </a:blipFill>
        <a:effectLst/>
      </p:bgPr>
    </p:bg>
    <p:spTree>
      <p:nvGrpSpPr>
        <p:cNvPr id="1" name=""/>
        <p:cNvGrpSpPr/>
        <p:nvPr/>
      </p:nvGrpSpPr>
      <p:grpSpPr/>
      <p:sp>
        <p:nvSpPr>
          <p:cNvPr id="114" name="Text Box 113"/>
          <p:cNvSpPr txBox="1"/>
          <p:nvPr/>
        </p:nvSpPr>
        <p:spPr>
          <a:xfrm>
            <a:off x="644525" y="384810"/>
            <a:ext cx="9999345" cy="1568450"/>
          </a:xfrm>
          <a:prstGeom prst="rect">
            <a:avLst/>
          </a:prstGeom>
          <a:gradFill>
            <a:gsLst>
              <a:gs pos="0">
                <a:schemeClr val="accent1">
                  <a:lumMod val="5000"/>
                  <a:lumOff val="95000"/>
                </a:schemeClr>
              </a:gs>
              <a:gs pos="9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solidFill>
              <a:schemeClr val="accent1"/>
            </a:solidFill>
          </a:ln>
        </p:spPr>
        <p:txBody>
          <a:bodyPr wrap="square">
            <a:spAutoFit/>
          </a:bodyPr>
          <a:p>
            <a:pPr indent="0"/>
            <a:r>
              <a:rPr lang="en-US" sz="3200" b="1">
                <a:solidFill>
                  <a:srgbClr val="FF0000"/>
                </a:solidFill>
                <a:latin typeface="Times New Roman" panose="02020603050405020304" pitchFamily="18" charset="0"/>
                <a:cs typeface="Calibri" panose="020F0502020204030204" pitchFamily="34" charset="0"/>
              </a:rPr>
              <a:t> Phương tiện phi ngôn ngữ -  Hình ảnh lỗ thủng tầng ozone ở Nam Cực giai đoạn 1979-2019 (trích nguồn Đài quan sát Trái Đất NaSa) </a:t>
            </a:r>
            <a:endParaRPr lang="en-US" sz="3200" b="1">
              <a:solidFill>
                <a:srgbClr val="FF0000"/>
              </a:solidFill>
              <a:latin typeface="Times New Roman" panose="02020603050405020304" pitchFamily="18" charset="0"/>
              <a:cs typeface="Calibri" panose="020F0502020204030204" pitchFamily="34" charset="0"/>
            </a:endParaRPr>
          </a:p>
        </p:txBody>
      </p:sp>
      <p:pic>
        <p:nvPicPr>
          <p:cNvPr id="3" name="Content Placeholder 2"/>
          <p:cNvPicPr>
            <a:picLocks noChangeAspect="1"/>
          </p:cNvPicPr>
          <p:nvPr>
            <p:ph idx="1"/>
          </p:nvPr>
        </p:nvPicPr>
        <p:blipFill>
          <a:blip r:embed="rId2"/>
          <a:stretch>
            <a:fillRect/>
          </a:stretch>
        </p:blipFill>
        <p:spPr>
          <a:xfrm>
            <a:off x="8473440" y="2197735"/>
            <a:ext cx="3551555" cy="4400550"/>
          </a:xfrm>
          <a:prstGeom prst="rect">
            <a:avLst/>
          </a:prstGeom>
          <a:ln>
            <a:solidFill>
              <a:srgbClr val="722EA6"/>
            </a:solidFill>
          </a:ln>
        </p:spPr>
      </p:pic>
      <p:sp>
        <p:nvSpPr>
          <p:cNvPr id="5" name="Text Box 4"/>
          <p:cNvSpPr txBox="1"/>
          <p:nvPr/>
        </p:nvSpPr>
        <p:spPr>
          <a:xfrm>
            <a:off x="2479675" y="2198370"/>
            <a:ext cx="5415280" cy="4399915"/>
          </a:xfrm>
          <a:prstGeom prst="rect">
            <a:avLst/>
          </a:prstGeom>
          <a:solidFill>
            <a:schemeClr val="accent3">
              <a:lumMod val="95000"/>
            </a:schemeClr>
          </a:solidFill>
          <a:ln w="9525">
            <a:solidFill>
              <a:srgbClr val="AC0814"/>
            </a:solidFill>
          </a:ln>
        </p:spPr>
        <p:txBody>
          <a:bodyPr wrap="square">
            <a:spAutoFit/>
          </a:bodyPr>
          <a:p>
            <a:pPr indent="0"/>
            <a:r>
              <a:rPr lang="en-US" sz="2800" b="0">
                <a:solidFill>
                  <a:srgbClr val="1503BC"/>
                </a:solidFill>
                <a:latin typeface="Times New Roman" panose="02020603050405020304" pitchFamily="18" charset="0"/>
                <a:cs typeface="Calibri" panose="020F0502020204030204" pitchFamily="34" charset="0"/>
              </a:rPr>
              <a:t> </a:t>
            </a:r>
            <a:r>
              <a:rPr lang="en-US" sz="2800" b="0">
                <a:solidFill>
                  <a:srgbClr val="FF0000"/>
                </a:solidFill>
                <a:latin typeface="Times New Roman" panose="02020603050405020304" pitchFamily="18" charset="0"/>
                <a:cs typeface="Calibri" panose="020F0502020204030204" pitchFamily="34" charset="0"/>
              </a:rPr>
              <a:t>Cung cấp hình ảnh trực quan, cụ thể. </a:t>
            </a:r>
            <a:endParaRPr lang="en-US" sz="2800" b="0">
              <a:solidFill>
                <a:srgbClr val="FF0000"/>
              </a:solidFill>
              <a:latin typeface="Times New Roman" panose="02020603050405020304" pitchFamily="18" charset="0"/>
              <a:cs typeface="Calibri" panose="020F0502020204030204" pitchFamily="34" charset="0"/>
            </a:endParaRPr>
          </a:p>
          <a:p>
            <a:pPr indent="0"/>
            <a:r>
              <a:rPr lang="en-US" sz="2800" b="0">
                <a:solidFill>
                  <a:srgbClr val="1503BC"/>
                </a:solidFill>
                <a:latin typeface="Times New Roman" panose="02020603050405020304" pitchFamily="18" charset="0"/>
                <a:cs typeface="Calibri" panose="020F0502020204030204" pitchFamily="34" charset="0"/>
              </a:rPr>
              <a:t>- Con số thể hiện các mốc thời gian</a:t>
            </a:r>
            <a:endParaRPr lang="en-US" sz="2800" b="0">
              <a:solidFill>
                <a:srgbClr val="1503BC"/>
              </a:solidFill>
              <a:latin typeface="Times New Roman" panose="02020603050405020304" pitchFamily="18" charset="0"/>
              <a:cs typeface="Calibri" panose="020F0502020204030204" pitchFamily="34" charset="0"/>
            </a:endParaRPr>
          </a:p>
          <a:p>
            <a:pPr indent="0"/>
            <a:r>
              <a:rPr lang="en-US" sz="2800" b="0">
                <a:solidFill>
                  <a:srgbClr val="1503BC"/>
                </a:solidFill>
                <a:latin typeface="Times New Roman" panose="02020603050405020304" pitchFamily="18" charset="0"/>
                <a:cs typeface="Calibri" panose="020F0502020204030204" pitchFamily="34" charset="0"/>
              </a:rPr>
              <a:t>- Hình ảnh mô phỏng lỗ thủng.</a:t>
            </a:r>
            <a:endParaRPr lang="en-US" sz="2800" b="0">
              <a:solidFill>
                <a:srgbClr val="1503BC"/>
              </a:solidFill>
              <a:latin typeface="Times New Roman" panose="02020603050405020304" pitchFamily="18" charset="0"/>
              <a:cs typeface="Calibri" panose="020F0502020204030204" pitchFamily="34" charset="0"/>
            </a:endParaRPr>
          </a:p>
          <a:p>
            <a:pPr indent="0"/>
            <a:r>
              <a:rPr lang="en-US" sz="2800" b="0">
                <a:solidFill>
                  <a:srgbClr val="1503BC"/>
                </a:solidFill>
                <a:latin typeface="Times New Roman" panose="02020603050405020304" pitchFamily="18" charset="0"/>
                <a:cs typeface="Calibri" panose="020F0502020204030204" pitchFamily="34" charset="0"/>
              </a:rPr>
              <a:t>- Thang đơn vị biểu thị độ dày</a:t>
            </a:r>
            <a:endParaRPr lang="en-US" sz="2800" b="0">
              <a:solidFill>
                <a:srgbClr val="1503BC"/>
              </a:solidFill>
              <a:latin typeface="Times New Roman" panose="02020603050405020304" pitchFamily="18" charset="0"/>
              <a:cs typeface="Calibri" panose="020F0502020204030204" pitchFamily="34" charset="0"/>
            </a:endParaRPr>
          </a:p>
          <a:p>
            <a:pPr indent="0"/>
            <a:r>
              <a:rPr lang="en-US" sz="2800" b="0">
                <a:solidFill>
                  <a:srgbClr val="1503BC"/>
                </a:solidFill>
                <a:latin typeface="Times New Roman" panose="02020603050405020304" pitchFamily="18" charset="0"/>
                <a:cs typeface="Calibri" panose="020F0502020204030204" pitchFamily="34" charset="0"/>
              </a:rPr>
              <a:t>- Có sử dụng màu sắc hỗ trợ về thông tin </a:t>
            </a:r>
            <a:endParaRPr lang="en-US" sz="2800" b="0">
              <a:solidFill>
                <a:srgbClr val="1503BC"/>
              </a:solidFill>
              <a:latin typeface="Times New Roman" panose="02020603050405020304" pitchFamily="18" charset="0"/>
              <a:cs typeface="Calibri" panose="020F0502020204030204" pitchFamily="34" charset="0"/>
            </a:endParaRPr>
          </a:p>
          <a:p>
            <a:pPr indent="0"/>
            <a:r>
              <a:rPr lang="en-US" sz="2800" b="0">
                <a:solidFill>
                  <a:srgbClr val="1503BC"/>
                </a:solidFill>
                <a:latin typeface="Times New Roman" panose="02020603050405020304" pitchFamily="18" charset="0"/>
                <a:cs typeface="Calibri" panose="020F0502020204030204" pitchFamily="34" charset="0"/>
              </a:rPr>
              <a:t>Sự kết hợp </a:t>
            </a:r>
            <a:r>
              <a:rPr lang="en-US" sz="2800" b="0">
                <a:solidFill>
                  <a:srgbClr val="FF0000"/>
                </a:solidFill>
                <a:latin typeface="Times New Roman" panose="02020603050405020304" pitchFamily="18" charset="0"/>
                <a:cs typeface="Calibri" panose="020F0502020204030204" pitchFamily="34" charset="0"/>
              </a:rPr>
              <a:t>KÊNH HÌNH + KÊNH CHỮ </a:t>
            </a:r>
            <a:r>
              <a:rPr lang="en-US" sz="2800" b="0">
                <a:solidFill>
                  <a:srgbClr val="1503BC"/>
                </a:solidFill>
                <a:latin typeface="Times New Roman" panose="02020603050405020304" pitchFamily="18" charset="0"/>
                <a:cs typeface="Calibri" panose="020F0502020204030204" pitchFamily="34" charset="0"/>
              </a:rPr>
              <a:t>giúp người đọc nắm bắt thông tin cô đọng, trực quan, hiệu quả.</a:t>
            </a:r>
            <a:endParaRPr lang="en-US" sz="2800" b="0">
              <a:solidFill>
                <a:srgbClr val="1503BC"/>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2000" b="-12000"/>
          </a:stretch>
        </a:blipFill>
        <a:effectLst/>
      </p:bgPr>
    </p:bg>
    <p:spTree>
      <p:nvGrpSpPr>
        <p:cNvPr id="1" name=""/>
        <p:cNvGrpSpPr/>
        <p:nvPr/>
      </p:nvGrpSpPr>
      <p:grpSpPr/>
      <p:sp>
        <p:nvSpPr>
          <p:cNvPr id="6" name="Title 5"/>
          <p:cNvSpPr>
            <a:spLocks noGrp="1"/>
          </p:cNvSpPr>
          <p:nvPr>
            <p:ph type="title"/>
          </p:nvPr>
        </p:nvSpPr>
        <p:spPr/>
        <p:txBody>
          <a:bodyPr/>
          <a:p>
            <a:endParaRPr lang="en-US"/>
          </a:p>
        </p:txBody>
      </p:sp>
      <p:sp>
        <p:nvSpPr>
          <p:cNvPr id="114" name="Text Box 113"/>
          <p:cNvSpPr txBox="1"/>
          <p:nvPr/>
        </p:nvSpPr>
        <p:spPr>
          <a:xfrm>
            <a:off x="1051560" y="266700"/>
            <a:ext cx="8054340" cy="1198880"/>
          </a:xfrm>
          <a:prstGeom prst="rect">
            <a:avLst/>
          </a:prstGeom>
          <a:solidFill>
            <a:schemeClr val="accent2">
              <a:lumMod val="20000"/>
              <a:lumOff val="80000"/>
            </a:schemeClr>
          </a:solidFill>
          <a:ln w="9525">
            <a:solidFill>
              <a:srgbClr val="00B050"/>
            </a:solidFill>
          </a:ln>
        </p:spPr>
        <p:txBody>
          <a:bodyPr wrap="square">
            <a:spAutoFit/>
          </a:bodyPr>
          <a:p>
            <a:pPr indent="0"/>
            <a:r>
              <a:rPr lang="en-US" sz="3600" b="1">
                <a:solidFill>
                  <a:srgbClr val="FF0000"/>
                </a:solidFill>
                <a:latin typeface="Times New Roman" panose="02020603050405020304" pitchFamily="18" charset="0"/>
                <a:cs typeface="Calibri" panose="020F0502020204030204" pitchFamily="34" charset="0"/>
              </a:rPr>
              <a:t>Một số vấn đề trên thế giới hiện nay cần đến những nỗ lực của toàn cầu</a:t>
            </a:r>
            <a:endParaRPr lang="en-US" sz="3600" b="1">
              <a:solidFill>
                <a:srgbClr val="FF0000"/>
              </a:solidFill>
              <a:latin typeface="Times New Roman" panose="02020603050405020304" pitchFamily="18" charset="0"/>
              <a:cs typeface="Calibri" panose="020F0502020204030204" pitchFamily="34" charset="0"/>
            </a:endParaRPr>
          </a:p>
        </p:txBody>
      </p:sp>
      <p:sp>
        <p:nvSpPr>
          <p:cNvPr id="2" name="Text Box 1"/>
          <p:cNvSpPr txBox="1"/>
          <p:nvPr/>
        </p:nvSpPr>
        <p:spPr>
          <a:xfrm>
            <a:off x="2129155" y="2529205"/>
            <a:ext cx="2959735" cy="4030980"/>
          </a:xfrm>
          <a:prstGeom prst="rect">
            <a:avLst/>
          </a:prstGeom>
          <a:noFill/>
          <a:ln w="9525">
            <a:solidFill>
              <a:srgbClr val="002060"/>
            </a:solidFill>
          </a:ln>
        </p:spPr>
        <p:txBody>
          <a:bodyPr wrap="square">
            <a:spAutoFit/>
          </a:bodyPr>
          <a:p>
            <a:pPr indent="0"/>
            <a:r>
              <a:rPr lang="en-US" sz="3200" b="1">
                <a:solidFill>
                  <a:srgbClr val="1503BC"/>
                </a:solidFill>
                <a:latin typeface="Times New Roman" panose="02020603050405020304" pitchFamily="18" charset="0"/>
                <a:cs typeface="Calibri" panose="020F0502020204030204" pitchFamily="34" charset="0"/>
              </a:rPr>
              <a:t>- </a:t>
            </a:r>
            <a:r>
              <a:rPr lang="en-US" sz="3200" b="0">
                <a:solidFill>
                  <a:srgbClr val="1503BC"/>
                </a:solidFill>
                <a:latin typeface="Times New Roman" panose="02020603050405020304" pitchFamily="18" charset="0"/>
                <a:cs typeface="Calibri" panose="020F0502020204030204" pitchFamily="34" charset="0"/>
              </a:rPr>
              <a:t>Nạn đói.- Ô nhiễm môi trường- Dịch bệnh - Mất cân bằng sinh thái- Bất bình đẳng giới…</a:t>
            </a:r>
            <a:endParaRPr lang="en-US" sz="3200" b="0">
              <a:solidFill>
                <a:srgbClr val="1503BC"/>
              </a:solidFill>
              <a:latin typeface="Times New Roman" panose="02020603050405020304" pitchFamily="18" charset="0"/>
              <a:cs typeface="Calibri" panose="020F0502020204030204" pitchFamily="34" charset="0"/>
            </a:endParaRPr>
          </a:p>
        </p:txBody>
      </p:sp>
      <p:sp>
        <p:nvSpPr>
          <p:cNvPr id="4" name="Curved Right Arrow 3"/>
          <p:cNvSpPr/>
          <p:nvPr/>
        </p:nvSpPr>
        <p:spPr>
          <a:xfrm>
            <a:off x="384810" y="1465580"/>
            <a:ext cx="1542415" cy="182499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endParaRPr>
          </a:p>
        </p:txBody>
      </p:sp>
      <p:pic>
        <p:nvPicPr>
          <p:cNvPr id="122" name="Content Placeholder 121"/>
          <p:cNvPicPr>
            <a:picLocks noChangeAspect="1"/>
          </p:cNvPicPr>
          <p:nvPr>
            <p:ph sz="half" idx="1"/>
          </p:nvPr>
        </p:nvPicPr>
        <p:blipFill>
          <a:blip r:embed="rId2"/>
          <a:stretch>
            <a:fillRect/>
          </a:stretch>
        </p:blipFill>
        <p:spPr>
          <a:xfrm>
            <a:off x="5394325" y="1628775"/>
            <a:ext cx="2976880" cy="1965325"/>
          </a:xfrm>
          <a:prstGeom prst="rect">
            <a:avLst/>
          </a:prstGeom>
          <a:noFill/>
          <a:ln w="9525">
            <a:noFill/>
          </a:ln>
        </p:spPr>
      </p:pic>
      <p:pic>
        <p:nvPicPr>
          <p:cNvPr id="123" name="Content Placeholder 122"/>
          <p:cNvPicPr>
            <a:picLocks noChangeAspect="1"/>
          </p:cNvPicPr>
          <p:nvPr>
            <p:ph sz="half" idx="2"/>
          </p:nvPr>
        </p:nvPicPr>
        <p:blipFill>
          <a:blip r:embed="rId3"/>
          <a:stretch>
            <a:fillRect/>
          </a:stretch>
        </p:blipFill>
        <p:spPr>
          <a:xfrm>
            <a:off x="8483600" y="2449195"/>
            <a:ext cx="3391535" cy="2210435"/>
          </a:xfrm>
          <a:prstGeom prst="rect">
            <a:avLst/>
          </a:prstGeom>
          <a:noFill/>
          <a:ln w="9525">
            <a:noFill/>
          </a:ln>
        </p:spPr>
      </p:pic>
      <p:pic>
        <p:nvPicPr>
          <p:cNvPr id="124" name="Picture 123"/>
          <p:cNvPicPr/>
          <p:nvPr/>
        </p:nvPicPr>
        <p:blipFill>
          <a:blip r:embed="rId4"/>
          <a:stretch>
            <a:fillRect/>
          </a:stretch>
        </p:blipFill>
        <p:spPr>
          <a:xfrm>
            <a:off x="5656580" y="4760595"/>
            <a:ext cx="3322320" cy="2032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box(in)">
                                      <p:cBhvr>
                                        <p:cTn id="17" dur="2000"/>
                                        <p:tgtEl>
                                          <p:spTgt spid="122"/>
                                        </p:tgtEl>
                                      </p:cBhvr>
                                    </p:animEffect>
                                  </p:childTnLst>
                                </p:cTn>
                              </p:par>
                              <p:par>
                                <p:cTn id="18" presetID="4" presetClass="entr" presetSubtype="16" fill="hold" nodeType="with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box(in)">
                                      <p:cBhvr>
                                        <p:cTn id="20" dur="2000"/>
                                        <p:tgtEl>
                                          <p:spTgt spid="123"/>
                                        </p:tgtEl>
                                      </p:cBhvr>
                                    </p:animEffect>
                                  </p:childTnLst>
                                </p:cTn>
                              </p:par>
                              <p:par>
                                <p:cTn id="21" presetID="4" presetClass="entr" presetSubtype="16"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box(in)">
                                      <p:cBhvr>
                                        <p:cTn id="23" dur="2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2000" b="-12000"/>
          </a:stretch>
        </a:blipFill>
        <a:effectLst/>
      </p:bgPr>
    </p:bg>
    <p:spTree>
      <p:nvGrpSpPr>
        <p:cNvPr id="1" name=""/>
        <p:cNvGrpSpPr/>
        <p:nvPr/>
      </p:nvGrpSpPr>
      <p:grpSpPr/>
      <p:sp>
        <p:nvSpPr>
          <p:cNvPr id="114" name="Text Box 113"/>
          <p:cNvSpPr txBox="1"/>
          <p:nvPr/>
        </p:nvSpPr>
        <p:spPr>
          <a:xfrm>
            <a:off x="2717800" y="2398395"/>
            <a:ext cx="7685405" cy="2061210"/>
          </a:xfrm>
          <a:prstGeom prst="rect">
            <a:avLst/>
          </a:prstGeom>
          <a:noFill/>
          <a:ln w="9525">
            <a:solidFill>
              <a:srgbClr val="002060"/>
            </a:solidFill>
          </a:ln>
        </p:spPr>
        <p:txBody>
          <a:bodyPr wrap="square">
            <a:spAutoFit/>
          </a:bodyPr>
          <a:p>
            <a:pPr indent="0"/>
            <a:r>
              <a:rPr lang="en-US" sz="3200" b="0">
                <a:latin typeface="Times New Roman" panose="02020603050405020304" pitchFamily="18" charset="0"/>
                <a:cs typeface="Calibri" panose="020F0502020204030204" pitchFamily="34" charset="0"/>
              </a:rPr>
              <a:t> </a:t>
            </a:r>
            <a:r>
              <a:rPr lang="en-US" sz="3200" b="0">
                <a:solidFill>
                  <a:srgbClr val="1503BC"/>
                </a:solidFill>
                <a:latin typeface="Times New Roman" panose="02020603050405020304" pitchFamily="18" charset="0"/>
                <a:cs typeface="Calibri" panose="020F0502020204030204" pitchFamily="34" charset="0"/>
              </a:rPr>
              <a:t>- Chung tay nỗ lực cùng toàn cầu giải quyết vấn đề chung.- Điều chỉnh những hành vi, cách ứng xử của mình với thế giới tự nhiên.</a:t>
            </a:r>
            <a:endParaRPr lang="en-US" sz="3200" b="0">
              <a:solidFill>
                <a:srgbClr val="1503BC"/>
              </a:solidFill>
              <a:latin typeface="Times New Roman" panose="02020603050405020304" pitchFamily="18" charset="0"/>
              <a:cs typeface="Calibri" panose="020F0502020204030204" pitchFamily="34" charset="0"/>
            </a:endParaRPr>
          </a:p>
        </p:txBody>
      </p:sp>
      <p:sp>
        <p:nvSpPr>
          <p:cNvPr id="6" name="Text Box 5"/>
          <p:cNvSpPr txBox="1"/>
          <p:nvPr/>
        </p:nvSpPr>
        <p:spPr>
          <a:xfrm>
            <a:off x="818515" y="591185"/>
            <a:ext cx="7858760" cy="645160"/>
          </a:xfrm>
          <a:prstGeom prst="rect">
            <a:avLst/>
          </a:prstGeom>
          <a:solidFill>
            <a:schemeClr val="accent2">
              <a:lumMod val="20000"/>
              <a:lumOff val="80000"/>
            </a:schemeClr>
          </a:solidFill>
          <a:ln w="9525">
            <a:solidFill>
              <a:srgbClr val="00B050"/>
            </a:solidFill>
          </a:ln>
        </p:spPr>
        <p:txBody>
          <a:bodyPr wrap="square">
            <a:spAutoFit/>
          </a:bodyPr>
          <a:p>
            <a:pPr indent="0"/>
            <a:r>
              <a:rPr lang="en-US" sz="3600" b="1">
                <a:solidFill>
                  <a:srgbClr val="FF0000"/>
                </a:solidFill>
                <a:latin typeface="Times New Roman" panose="02020603050405020304" pitchFamily="18" charset="0"/>
                <a:cs typeface="Calibri" panose="020F0502020204030204" pitchFamily="34" charset="0"/>
              </a:rPr>
              <a:t>Trách nhiệm của công dân toàn cầu:</a:t>
            </a:r>
            <a:endParaRPr lang="en-US" sz="3600" b="1">
              <a:solidFill>
                <a:srgbClr val="FF0000"/>
              </a:solidFill>
              <a:latin typeface="Times New Roman" panose="02020603050405020304" pitchFamily="18" charset="0"/>
              <a:cs typeface="Calibri" panose="020F0502020204030204" pitchFamily="34" charset="0"/>
            </a:endParaRPr>
          </a:p>
        </p:txBody>
      </p:sp>
      <p:sp>
        <p:nvSpPr>
          <p:cNvPr id="8" name="Curved Right Arrow 7"/>
          <p:cNvSpPr/>
          <p:nvPr/>
        </p:nvSpPr>
        <p:spPr>
          <a:xfrm>
            <a:off x="1602105" y="1236345"/>
            <a:ext cx="1115695" cy="217106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box(in)">
                                      <p:cBhvr>
                                        <p:cTn id="12"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346835" y="1797685"/>
            <a:ext cx="9698990" cy="3175000"/>
          </a:xfrm>
          <a:prstGeom prst="rect">
            <a:avLst/>
          </a:prstGeom>
          <a:noFill/>
          <a:ln>
            <a:solidFill>
              <a:srgbClr val="338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237378" y="1023623"/>
            <a:ext cx="3053442" cy="584252"/>
            <a:chOff x="2071451" y="2630867"/>
            <a:chExt cx="3053442" cy="584252"/>
          </a:xfrm>
        </p:grpSpPr>
        <p:sp>
          <p:nvSpPr>
            <p:cNvPr id="20" name="矩形: 圆角 19"/>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2434231" y="2692160"/>
              <a:ext cx="1632178"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NHIỆM VỤ</a:t>
              </a:r>
              <a:endParaRPr lang="zh-CN" altLang="en-US" sz="2400" b="1" dirty="0">
                <a:solidFill>
                  <a:schemeClr val="bg1"/>
                </a:solidFill>
                <a:latin typeface="Cambria" panose="02040503050406030204" pitchFamily="18" charset="0"/>
                <a:cs typeface="+mn-ea"/>
                <a:sym typeface="+mn-lt"/>
              </a:endParaRPr>
            </a:p>
          </p:txBody>
        </p:sp>
      </p:grpSp>
      <p:pic>
        <p:nvPicPr>
          <p:cNvPr id="3" name="Hình ảnh 2" descr="Ảnh có chứa văn bản, đồ họa véc-tơ, đồ chơi, búp bê&#10;&#10;Mô tả được tạo tự động"/>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632494" y="1423179"/>
            <a:ext cx="4273099" cy="4011327"/>
          </a:xfrm>
          <a:prstGeom prst="rect">
            <a:avLst/>
          </a:prstGeom>
        </p:spPr>
      </p:pic>
      <p:sp>
        <p:nvSpPr>
          <p:cNvPr id="114" name="Text Box 113"/>
          <p:cNvSpPr txBox="1"/>
          <p:nvPr/>
        </p:nvSpPr>
        <p:spPr>
          <a:xfrm>
            <a:off x="2186940" y="2183130"/>
            <a:ext cx="5972810" cy="1568450"/>
          </a:xfrm>
          <a:prstGeom prst="rect">
            <a:avLst/>
          </a:prstGeom>
          <a:noFill/>
          <a:ln w="9525">
            <a:noFill/>
          </a:ln>
        </p:spPr>
        <p:txBody>
          <a:bodyPr wrap="square">
            <a:spAutoFit/>
          </a:bodyPr>
          <a:p>
            <a:pPr indent="0"/>
            <a:r>
              <a:rPr lang="en-US" sz="3200" b="0">
                <a:latin typeface="Times New Roman" panose="02020603050405020304" pitchFamily="18" charset="0"/>
                <a:cs typeface="Calibri" panose="020F0502020204030204" pitchFamily="34" charset="0"/>
              </a:rPr>
              <a:t>Viết đoạn văn khoảng 150 chữ nêu suy nghĩ về giải pháp làm giảm rác thải nhựa trên toàn cầu.</a:t>
            </a:r>
            <a:endParaRPr lang="en-US" sz="3200" b="0">
              <a:latin typeface="Times New Roman" panose="02020603050405020304" pitchFamily="18" charset="0"/>
              <a:cs typeface="Calibri" panose="020F0502020204030204" pitchFamily="34" charset="0"/>
            </a:endParaRPr>
          </a:p>
        </p:txBody>
      </p:sp>
      <p:sp>
        <p:nvSpPr>
          <p:cNvPr id="8" name="TextBox 29"/>
          <p:cNvSpPr txBox="1"/>
          <p:nvPr/>
        </p:nvSpPr>
        <p:spPr>
          <a:xfrm>
            <a:off x="1346835" y="-189230"/>
            <a:ext cx="9558655" cy="1897380"/>
          </a:xfrm>
          <a:prstGeom prst="rect">
            <a:avLst/>
          </a:prstGeom>
        </p:spPr>
        <p:txBody>
          <a:bodyPr vert="horz" lIns="91440" tIns="45720" rIns="91440" bIns="45720" rtlCol="0" anchor="ctr">
            <a:normAutofit/>
          </a:bodyPr>
          <a:p>
            <a:pPr algn="ctr">
              <a:lnSpc>
                <a:spcPct val="90000"/>
              </a:lnSpc>
              <a:spcBef>
                <a:spcPct val="0"/>
              </a:spcBef>
              <a:spcAft>
                <a:spcPts val="600"/>
              </a:spcAft>
            </a:pPr>
            <a:r>
              <a:rPr lang="en-US" sz="5400" b="1" dirty="0">
                <a:ln w="3175">
                  <a:solidFill>
                    <a:schemeClr val="accent1"/>
                  </a:solidFill>
                  <a:prstDash val="solid"/>
                </a:ln>
                <a:solidFill>
                  <a:srgbClr val="FF000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LUYỆN TẬP </a:t>
            </a:r>
            <a:endParaRPr lang="en-US" sz="5400" b="1" dirty="0">
              <a:ln w="3175">
                <a:solidFill>
                  <a:schemeClr val="accent1"/>
                </a:solidFill>
                <a:prstDash val="solid"/>
              </a:ln>
              <a:solidFill>
                <a:srgbClr val="FF000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advTm="6000">
        <p:wipe/>
      </p:transition>
    </mc:Choice>
    <mc:Fallback>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box(in)">
                                      <p:cBhvr>
                                        <p:cTn id="7" dur="2000"/>
                                        <p:tgtEl>
                                          <p:spTgt spid="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Bảng 2"/>
          <p:cNvGraphicFramePr>
            <a:graphicFrameLocks noGrp="1"/>
          </p:cNvGraphicFramePr>
          <p:nvPr/>
        </p:nvGraphicFramePr>
        <p:xfrm>
          <a:off x="405352" y="282804"/>
          <a:ext cx="11387578" cy="6325387"/>
        </p:xfrm>
        <a:graphic>
          <a:graphicData uri="http://schemas.openxmlformats.org/drawingml/2006/table">
            <a:tbl>
              <a:tblPr firstRow="1" firstCol="1" bandRow="1">
                <a:tableStyleId>{21E4AEA4-8DFA-4A89-87EB-49C32662AFE0}</a:tableStyleId>
              </a:tblPr>
              <a:tblGrid>
                <a:gridCol w="2121032"/>
                <a:gridCol w="2648931"/>
                <a:gridCol w="2925785"/>
                <a:gridCol w="3691830"/>
              </a:tblGrid>
              <a:tr h="1120586">
                <a:tc>
                  <a:txBody>
                    <a:bodyPr/>
                    <a:lstStyle/>
                    <a:p>
                      <a:pPr algn="ctr">
                        <a:lnSpc>
                          <a:spcPct val="100000"/>
                        </a:lnSpc>
                        <a:spcAft>
                          <a:spcPts val="800"/>
                        </a:spcAft>
                      </a:pPr>
                      <a:r>
                        <a:rPr lang="en-US" sz="2000">
                          <a:effectLst/>
                          <a:latin typeface="Cambria" panose="02040503050406030204" pitchFamily="18" charset="0"/>
                          <a:ea typeface="Cambria" panose="02040503050406030204" pitchFamily="18" charset="0"/>
                        </a:rPr>
                        <a:t>TIÊU CHÍ</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ctr">
                        <a:lnSpc>
                          <a:spcPct val="100000"/>
                        </a:lnSpc>
                        <a:spcAft>
                          <a:spcPts val="800"/>
                        </a:spcAft>
                      </a:pPr>
                      <a:r>
                        <a:rPr lang="en-US" sz="2000">
                          <a:effectLst/>
                          <a:latin typeface="Cambria" panose="02040503050406030204" pitchFamily="18" charset="0"/>
                          <a:ea typeface="Cambria" panose="02040503050406030204" pitchFamily="18" charset="0"/>
                        </a:rPr>
                        <a:t>CẦN CỐ GẮNG</a:t>
                      </a:r>
                      <a:endParaRPr lang="en-US" sz="1800">
                        <a:effectLst/>
                        <a:latin typeface="Cambria" panose="02040503050406030204" pitchFamily="18" charset="0"/>
                        <a:ea typeface="Cambria" panose="02040503050406030204" pitchFamily="18" charset="0"/>
                      </a:endParaRPr>
                    </a:p>
                    <a:p>
                      <a:pPr algn="ctr">
                        <a:lnSpc>
                          <a:spcPct val="100000"/>
                        </a:lnSpc>
                        <a:spcAft>
                          <a:spcPts val="800"/>
                        </a:spcAft>
                      </a:pPr>
                      <a:r>
                        <a:rPr lang="en-US" sz="2000">
                          <a:effectLst/>
                          <a:latin typeface="Cambria" panose="02040503050406030204" pitchFamily="18" charset="0"/>
                          <a:ea typeface="Cambria" panose="02040503050406030204" pitchFamily="18" charset="0"/>
                        </a:rPr>
                        <a:t>(0 – 4 điểm)</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ctr">
                        <a:lnSpc>
                          <a:spcPct val="100000"/>
                        </a:lnSpc>
                        <a:spcAft>
                          <a:spcPts val="800"/>
                        </a:spcAft>
                      </a:pPr>
                      <a:r>
                        <a:rPr lang="en-US" sz="2000">
                          <a:effectLst/>
                          <a:latin typeface="Cambria" panose="02040503050406030204" pitchFamily="18" charset="0"/>
                          <a:ea typeface="Cambria" panose="02040503050406030204" pitchFamily="18" charset="0"/>
                        </a:rPr>
                        <a:t>ĐÃ LÀM TỐT</a:t>
                      </a:r>
                      <a:endParaRPr lang="en-US" sz="1800">
                        <a:effectLst/>
                        <a:latin typeface="Cambria" panose="02040503050406030204" pitchFamily="18" charset="0"/>
                        <a:ea typeface="Cambria" panose="02040503050406030204" pitchFamily="18" charset="0"/>
                      </a:endParaRPr>
                    </a:p>
                    <a:p>
                      <a:pPr algn="ctr">
                        <a:lnSpc>
                          <a:spcPct val="100000"/>
                        </a:lnSpc>
                        <a:spcAft>
                          <a:spcPts val="800"/>
                        </a:spcAft>
                      </a:pPr>
                      <a:r>
                        <a:rPr lang="en-US" sz="2000">
                          <a:effectLst/>
                          <a:latin typeface="Cambria" panose="02040503050406030204" pitchFamily="18" charset="0"/>
                          <a:ea typeface="Cambria" panose="02040503050406030204" pitchFamily="18" charset="0"/>
                        </a:rPr>
                        <a:t>(5 – 7 điểm)</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ctr">
                        <a:lnSpc>
                          <a:spcPct val="100000"/>
                        </a:lnSpc>
                        <a:spcAft>
                          <a:spcPts val="800"/>
                        </a:spcAft>
                      </a:pPr>
                      <a:r>
                        <a:rPr lang="en-US" sz="2000" dirty="0">
                          <a:effectLst/>
                          <a:latin typeface="Cambria" panose="02040503050406030204" pitchFamily="18" charset="0"/>
                          <a:ea typeface="Cambria" panose="02040503050406030204" pitchFamily="18" charset="0"/>
                        </a:rPr>
                        <a:t>RẤT XUẤT SẮC</a:t>
                      </a:r>
                      <a:endParaRPr lang="en-US" sz="1800" dirty="0">
                        <a:effectLst/>
                        <a:latin typeface="Cambria" panose="02040503050406030204" pitchFamily="18" charset="0"/>
                        <a:ea typeface="Cambria" panose="02040503050406030204" pitchFamily="18" charset="0"/>
                      </a:endParaRPr>
                    </a:p>
                    <a:p>
                      <a:pPr algn="ctr">
                        <a:lnSpc>
                          <a:spcPct val="100000"/>
                        </a:lnSpc>
                        <a:spcAft>
                          <a:spcPts val="800"/>
                        </a:spcAft>
                      </a:pPr>
                      <a:r>
                        <a:rPr lang="en-US" sz="2000" dirty="0">
                          <a:effectLst/>
                          <a:latin typeface="Cambria" panose="02040503050406030204" pitchFamily="18" charset="0"/>
                          <a:ea typeface="Cambria" panose="02040503050406030204" pitchFamily="18" charset="0"/>
                        </a:rPr>
                        <a:t>(8 – 10 điểm)</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r>
              <a:tr h="2665456">
                <a:tc>
                  <a:txBody>
                    <a:bodyPr/>
                    <a:lstStyle/>
                    <a:p>
                      <a:pPr algn="ctr">
                        <a:lnSpc>
                          <a:spcPct val="100000"/>
                        </a:lnSpc>
                        <a:spcAft>
                          <a:spcPts val="800"/>
                        </a:spcAft>
                      </a:pPr>
                      <a:r>
                        <a:rPr lang="en-US" sz="2000" dirty="0">
                          <a:effectLst/>
                          <a:latin typeface="Cambria" panose="02040503050406030204" pitchFamily="18" charset="0"/>
                          <a:ea typeface="Cambria" panose="02040503050406030204" pitchFamily="18" charset="0"/>
                        </a:rPr>
                        <a:t>Hình thức</a:t>
                      </a:r>
                      <a:endParaRPr lang="en-US" sz="1800" dirty="0">
                        <a:effectLst/>
                        <a:latin typeface="Cambria" panose="02040503050406030204" pitchFamily="18" charset="0"/>
                        <a:ea typeface="Cambria" panose="02040503050406030204" pitchFamily="18" charset="0"/>
                      </a:endParaRPr>
                    </a:p>
                    <a:p>
                      <a:pPr algn="ctr">
                        <a:lnSpc>
                          <a:spcPct val="100000"/>
                        </a:lnSpc>
                        <a:spcAft>
                          <a:spcPts val="800"/>
                        </a:spcAft>
                      </a:pPr>
                      <a:r>
                        <a:rPr lang="en-US" sz="2000" dirty="0">
                          <a:effectLst/>
                          <a:latin typeface="Cambria" panose="02040503050406030204" pitchFamily="18" charset="0"/>
                          <a:ea typeface="Cambria" panose="02040503050406030204" pitchFamily="18" charset="0"/>
                        </a:rPr>
                        <a:t>(3 điểm)</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nchor="ctr"/>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1 điểm </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Bài làm còn sơ sài, trình bày cẩu thả</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Sai lỗi chính tả </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Sai kết cấu đoạn</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dirty="0">
                          <a:effectLst/>
                          <a:latin typeface="Cambria" panose="02040503050406030204" pitchFamily="18" charset="0"/>
                          <a:ea typeface="Cambria" panose="02040503050406030204" pitchFamily="18" charset="0"/>
                        </a:rPr>
                        <a:t>2 điểm</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Bài làm tương đối đẩy đủ, chỉn chu </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Trình bày cẩn thận </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Chuẩn kết câu đoạn</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Không có lỗi chính tả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dirty="0">
                          <a:effectLst/>
                          <a:latin typeface="Cambria" panose="02040503050406030204" pitchFamily="18" charset="0"/>
                          <a:ea typeface="Cambria" panose="02040503050406030204" pitchFamily="18" charset="0"/>
                        </a:rPr>
                        <a:t>3 điểm </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Bài làm tương đối đẩy đủ, chỉn chu </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Trình bày cẩn thận Chuẩn kết câu đoạn</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Không có lỗi chính tả</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Có sự sáng tạo</a:t>
                      </a:r>
                      <a:endParaRPr lang="en-US" sz="1800" dirty="0">
                        <a:effectLst/>
                        <a:latin typeface="Cambria" panose="02040503050406030204" pitchFamily="18" charset="0"/>
                        <a:ea typeface="Cambria" panose="02040503050406030204" pitchFamily="18" charset="0"/>
                      </a:endParaRPr>
                    </a:p>
                  </a:txBody>
                  <a:tcPr marL="40959" marR="40959" marT="0" marB="0"/>
                </a:tc>
              </a:tr>
              <a:tr h="1914421">
                <a:tc>
                  <a:txBody>
                    <a:bodyPr/>
                    <a:lstStyle/>
                    <a:p>
                      <a:pPr algn="ctr">
                        <a:lnSpc>
                          <a:spcPct val="100000"/>
                        </a:lnSpc>
                        <a:spcAft>
                          <a:spcPts val="800"/>
                        </a:spcAft>
                      </a:pPr>
                      <a:r>
                        <a:rPr lang="en-US" sz="2000">
                          <a:effectLst/>
                          <a:latin typeface="Cambria" panose="02040503050406030204" pitchFamily="18" charset="0"/>
                          <a:ea typeface="Cambria" panose="02040503050406030204" pitchFamily="18" charset="0"/>
                        </a:rPr>
                        <a:t>Nội dung</a:t>
                      </a:r>
                      <a:endParaRPr lang="en-US" sz="1800">
                        <a:effectLst/>
                        <a:latin typeface="Cambria" panose="02040503050406030204" pitchFamily="18" charset="0"/>
                        <a:ea typeface="Cambria" panose="02040503050406030204" pitchFamily="18" charset="0"/>
                      </a:endParaRPr>
                    </a:p>
                    <a:p>
                      <a:pPr algn="ctr">
                        <a:lnSpc>
                          <a:spcPct val="100000"/>
                        </a:lnSpc>
                        <a:spcAft>
                          <a:spcPts val="800"/>
                        </a:spcAft>
                      </a:pPr>
                      <a:r>
                        <a:rPr lang="en-US" sz="2000">
                          <a:effectLst/>
                          <a:latin typeface="Cambria" panose="02040503050406030204" pitchFamily="18" charset="0"/>
                          <a:ea typeface="Cambria" panose="02040503050406030204" pitchFamily="18" charset="0"/>
                        </a:rPr>
                        <a:t>(7 điểm)</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nchor="ctr"/>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1 – 4 điểm</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Nội dung sơ sài mới dừng lại ở mức độ biết và nhận diện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5 – 6 điểm </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Nội dung đúng, đủ và trọng tâm </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Có ít nhất 1 – 2 ý mở rộng nâng cao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7 điểm</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Nội dung đúng, đủ và trọng tâm </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Có ít nhất 1 – 2 ý mở rộng nâng cao Có sự sáng tạo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r>
              <a:tr h="312462">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Điểm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r>
              <a:tr h="312462">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TỔNG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gridSpan="3">
                  <a:txBody>
                    <a:bodyPr/>
                    <a:lstStyle/>
                    <a:p>
                      <a:pPr algn="just">
                        <a:lnSpc>
                          <a:spcPct val="100000"/>
                        </a:lnSpc>
                        <a:spcAft>
                          <a:spcPts val="800"/>
                        </a:spcAft>
                      </a:pPr>
                      <a:r>
                        <a:rPr lang="en-US" sz="2000" dirty="0">
                          <a:effectLst/>
                          <a:latin typeface="Cambria" panose="02040503050406030204" pitchFamily="18" charset="0"/>
                          <a:ea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hMerge="1">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advTm="6000">
        <p:dissolve/>
      </p:transition>
    </mc:Choice>
    <mc:Fallback>
      <p:transition spd="slow" advTm="6000">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2000" b="-12000"/>
          </a:stretch>
        </a:blipFill>
        <a:effectLst/>
      </p:bgPr>
    </p:bg>
    <p:spTree>
      <p:nvGrpSpPr>
        <p:cNvPr id="1" name=""/>
        <p:cNvGrpSpPr/>
        <p:nvPr/>
      </p:nvGrpSpPr>
      <p:grpSpPr/>
      <p:sp>
        <p:nvSpPr>
          <p:cNvPr id="3" name="Title 2"/>
          <p:cNvSpPr>
            <a:spLocks noGrp="1"/>
          </p:cNvSpPr>
          <p:nvPr>
            <p:ph type="title"/>
          </p:nvPr>
        </p:nvSpPr>
        <p:spPr/>
        <p:txBody>
          <a:bodyPr/>
          <a:p>
            <a:endParaRPr lang="en-US"/>
          </a:p>
        </p:txBody>
      </p:sp>
      <p:sp>
        <p:nvSpPr>
          <p:cNvPr id="8" name="TextBox 29"/>
          <p:cNvSpPr txBox="1"/>
          <p:nvPr/>
        </p:nvSpPr>
        <p:spPr>
          <a:xfrm>
            <a:off x="718185" y="0"/>
            <a:ext cx="9558655" cy="1471930"/>
          </a:xfrm>
          <a:prstGeom prst="rect">
            <a:avLst/>
          </a:prstGeom>
        </p:spPr>
        <p:txBody>
          <a:bodyPr vert="horz" lIns="91440" tIns="45720" rIns="91440" bIns="45720" rtlCol="0" anchor="ctr">
            <a:normAutofit/>
          </a:bodyPr>
          <a:p>
            <a:pPr algn="ctr">
              <a:lnSpc>
                <a:spcPct val="90000"/>
              </a:lnSpc>
              <a:spcBef>
                <a:spcPct val="0"/>
              </a:spcBef>
              <a:spcAft>
                <a:spcPts val="600"/>
              </a:spcAft>
            </a:pPr>
            <a:r>
              <a:rPr lang="en-US" sz="4000" b="1" dirty="0">
                <a:ln w="3175">
                  <a:solidFill>
                    <a:schemeClr val="accent1"/>
                  </a:solidFill>
                  <a:prstDash val="solid"/>
                </a:ln>
                <a:solidFill>
                  <a:srgbClr val="FF000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VẬN DỤNG</a:t>
            </a:r>
            <a:endParaRPr lang="en-US" sz="4000" b="1" dirty="0">
              <a:ln w="3175">
                <a:solidFill>
                  <a:schemeClr val="accent1"/>
                </a:solidFill>
                <a:prstDash val="solid"/>
              </a:ln>
              <a:solidFill>
                <a:srgbClr val="FF000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endParaRPr>
          </a:p>
        </p:txBody>
      </p:sp>
      <p:sp>
        <p:nvSpPr>
          <p:cNvPr id="7" name="Text Box 6"/>
          <p:cNvSpPr txBox="1"/>
          <p:nvPr/>
        </p:nvSpPr>
        <p:spPr>
          <a:xfrm>
            <a:off x="2360295" y="2650490"/>
            <a:ext cx="5808345" cy="3538220"/>
          </a:xfrm>
          <a:prstGeom prst="rect">
            <a:avLst/>
          </a:prstGeom>
          <a:noFill/>
          <a:ln>
            <a:solidFill>
              <a:srgbClr val="92D050"/>
            </a:solidFill>
          </a:ln>
        </p:spPr>
        <p:txBody>
          <a:bodyPr wrap="square" rtlCol="0" anchor="t">
            <a:spAutoFit/>
          </a:bodyPr>
          <a:p>
            <a:r>
              <a:rPr lang="en-US" sz="2800">
                <a:solidFill>
                  <a:srgbClr val="1503BC"/>
                </a:solidFill>
                <a:latin typeface="Times New Roman" panose="02020603050405020304" pitchFamily="18" charset="0"/>
                <a:cs typeface="Times New Roman" panose="02020603050405020304" pitchFamily="18" charset="0"/>
              </a:rPr>
              <a:t>	Từ hai văn bản </a:t>
            </a:r>
            <a:r>
              <a:rPr lang="en-US" sz="2800">
                <a:solidFill>
                  <a:srgbClr val="FF0000"/>
                </a:solidFill>
                <a:latin typeface="Times New Roman" panose="02020603050405020304" pitchFamily="18" charset="0"/>
                <a:cs typeface="Times New Roman" panose="02020603050405020304" pitchFamily="18" charset="0"/>
              </a:rPr>
              <a:t>“Phục hồi tầng ozone: Thành công hiếm hoi của nỗ lực toàn cầu”</a:t>
            </a:r>
            <a:r>
              <a:rPr lang="en-US" sz="2800">
                <a:solidFill>
                  <a:srgbClr val="1503BC"/>
                </a:solidFill>
                <a:latin typeface="Times New Roman" panose="02020603050405020304" pitchFamily="18" charset="0"/>
                <a:cs typeface="Times New Roman" panose="02020603050405020304" pitchFamily="18" charset="0"/>
              </a:rPr>
              <a:t> (Lê My) và “</a:t>
            </a:r>
            <a:r>
              <a:rPr lang="en-US" sz="2800">
                <a:solidFill>
                  <a:srgbClr val="FF0000"/>
                </a:solidFill>
                <a:latin typeface="Times New Roman" panose="02020603050405020304" pitchFamily="18" charset="0"/>
                <a:cs typeface="Times New Roman" panose="02020603050405020304" pitchFamily="18" charset="0"/>
              </a:rPr>
              <a:t>Sự sống và cái chết”</a:t>
            </a:r>
            <a:r>
              <a:rPr lang="en-US" sz="2800">
                <a:solidFill>
                  <a:srgbClr val="1503BC"/>
                </a:solidFill>
                <a:latin typeface="Times New Roman" panose="02020603050405020304" pitchFamily="18" charset="0"/>
                <a:cs typeface="Times New Roman" panose="02020603050405020304" pitchFamily="18" charset="0"/>
              </a:rPr>
              <a:t> (Trịnh Xuân Thuận), em suy nghĩ gì về sự tồn vong của nhân loại và Trái Đất?</a:t>
            </a:r>
            <a:endParaRPr lang="en-US" sz="2800">
              <a:solidFill>
                <a:srgbClr val="1503BC"/>
              </a:solidFill>
              <a:latin typeface="Times New Roman" panose="02020603050405020304" pitchFamily="18" charset="0"/>
              <a:cs typeface="Times New Roman" panose="02020603050405020304" pitchFamily="18" charset="0"/>
            </a:endParaRPr>
          </a:p>
          <a:p>
            <a:endParaRPr lang="en-US" sz="2800">
              <a:solidFill>
                <a:schemeClr val="bg1"/>
              </a:solidFill>
            </a:endParaRPr>
          </a:p>
          <a:p>
            <a:endParaRPr lang="en-US" sz="2800">
              <a:solidFill>
                <a:schemeClr val="bg1"/>
              </a:solidFill>
            </a:endParaRPr>
          </a:p>
        </p:txBody>
      </p:sp>
      <p:grpSp>
        <p:nvGrpSpPr>
          <p:cNvPr id="21" name="组合 20"/>
          <p:cNvGrpSpPr/>
          <p:nvPr/>
        </p:nvGrpSpPr>
        <p:grpSpPr>
          <a:xfrm>
            <a:off x="450103" y="1257303"/>
            <a:ext cx="3053442" cy="584252"/>
            <a:chOff x="2071451" y="2630867"/>
            <a:chExt cx="3053442" cy="584252"/>
          </a:xfrm>
        </p:grpSpPr>
        <p:sp>
          <p:nvSpPr>
            <p:cNvPr id="20" name="矩形: 圆角 19"/>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5" name="文本框 14"/>
            <p:cNvSpPr txBox="1"/>
            <p:nvPr/>
          </p:nvSpPr>
          <p:spPr>
            <a:xfrm>
              <a:off x="2434231" y="2692160"/>
              <a:ext cx="1632178" cy="461665"/>
            </a:xfrm>
            <a:prstGeom prst="rect">
              <a:avLst/>
            </a:prstGeom>
            <a:noFill/>
          </p:spPr>
          <p:txBody>
            <a:bodyPr wrap="none" rtlCol="0">
              <a:spAutoFit/>
            </a:bodyPr>
            <a:p>
              <a:r>
                <a:rPr lang="en-US" altLang="zh-CN" sz="2400" b="1" dirty="0">
                  <a:solidFill>
                    <a:schemeClr val="bg1"/>
                  </a:solidFill>
                  <a:latin typeface="Cambria" panose="02040503050406030204" pitchFamily="18" charset="0"/>
                  <a:ea typeface="Cambria" panose="02040503050406030204" pitchFamily="18" charset="0"/>
                  <a:cs typeface="+mn-ea"/>
                  <a:sym typeface="+mn-lt"/>
                </a:rPr>
                <a:t>NHIỆM VỤ</a:t>
              </a:r>
              <a:endParaRPr lang="zh-CN" altLang="en-US" sz="2400" b="1" dirty="0">
                <a:solidFill>
                  <a:schemeClr val="bg1"/>
                </a:solidFill>
                <a:latin typeface="Cambria" panose="02040503050406030204" pitchFamily="18" charset="0"/>
                <a:cs typeface="+mn-ea"/>
                <a:sym typeface="+mn-lt"/>
              </a:endParaRPr>
            </a:p>
          </p:txBody>
        </p:sp>
      </p:grpSp>
      <p:sp>
        <p:nvSpPr>
          <p:cNvPr id="2" name="Down Arrow 1"/>
          <p:cNvSpPr/>
          <p:nvPr/>
        </p:nvSpPr>
        <p:spPr>
          <a:xfrm>
            <a:off x="3092450" y="1841500"/>
            <a:ext cx="248285" cy="8089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115" name="Content Placeholder 114"/>
          <p:cNvPicPr>
            <a:picLocks noChangeAspect="1"/>
          </p:cNvPicPr>
          <p:nvPr>
            <p:ph idx="1"/>
          </p:nvPr>
        </p:nvPicPr>
        <p:blipFill>
          <a:blip r:embed="rId2"/>
          <a:stretch>
            <a:fillRect/>
          </a:stretch>
        </p:blipFill>
        <p:spPr>
          <a:xfrm>
            <a:off x="8064500" y="2370455"/>
            <a:ext cx="3924935" cy="40976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2000" b="-12000"/>
          </a:stretch>
        </a:blipFill>
        <a:effectLst/>
      </p:bgPr>
    </p:bg>
    <p:spTree>
      <p:nvGrpSpPr>
        <p:cNvPr id="1" name=""/>
        <p:cNvGrpSpPr/>
        <p:nvPr/>
      </p:nvGrpSpPr>
      <p:grpSpPr/>
      <p:pic>
        <p:nvPicPr>
          <p:cNvPr id="116" name="Content Placeholder 115"/>
          <p:cNvPicPr>
            <a:picLocks noChangeAspect="1"/>
          </p:cNvPicPr>
          <p:nvPr>
            <p:ph sz="half" idx="1"/>
          </p:nvPr>
        </p:nvPicPr>
        <p:blipFill>
          <a:blip r:embed="rId2"/>
          <a:stretch>
            <a:fillRect/>
          </a:stretch>
        </p:blipFill>
        <p:spPr>
          <a:xfrm>
            <a:off x="4222115" y="1684020"/>
            <a:ext cx="3585845" cy="2821305"/>
          </a:xfrm>
          <a:prstGeom prst="rect">
            <a:avLst/>
          </a:prstGeom>
          <a:noFill/>
          <a:ln w="9525">
            <a:noFill/>
          </a:ln>
        </p:spPr>
      </p:pic>
      <p:pic>
        <p:nvPicPr>
          <p:cNvPr id="118" name="Content Placeholder 117"/>
          <p:cNvPicPr/>
          <p:nvPr>
            <p:ph sz="half" idx="2"/>
          </p:nvPr>
        </p:nvPicPr>
        <p:blipFill>
          <a:blip r:embed="rId3"/>
          <a:stretch>
            <a:fillRect/>
          </a:stretch>
        </p:blipFill>
        <p:spPr>
          <a:xfrm>
            <a:off x="428625" y="4129405"/>
            <a:ext cx="3631565" cy="2579370"/>
          </a:xfrm>
          <a:prstGeom prst="rect">
            <a:avLst/>
          </a:prstGeom>
          <a:noFill/>
          <a:ln w="9525">
            <a:noFill/>
          </a:ln>
        </p:spPr>
      </p:pic>
      <p:pic>
        <p:nvPicPr>
          <p:cNvPr id="119" name="Picture 118"/>
          <p:cNvPicPr/>
          <p:nvPr/>
        </p:nvPicPr>
        <p:blipFill>
          <a:blip r:embed="rId4"/>
          <a:stretch>
            <a:fillRect/>
          </a:stretch>
        </p:blipFill>
        <p:spPr>
          <a:xfrm>
            <a:off x="427990" y="274955"/>
            <a:ext cx="3631565" cy="2274570"/>
          </a:xfrm>
          <a:prstGeom prst="rect">
            <a:avLst/>
          </a:prstGeom>
          <a:noFill/>
          <a:ln w="9525">
            <a:noFill/>
          </a:ln>
        </p:spPr>
      </p:pic>
      <p:pic>
        <p:nvPicPr>
          <p:cNvPr id="120" name="Picture 119"/>
          <p:cNvPicPr/>
          <p:nvPr/>
        </p:nvPicPr>
        <p:blipFill>
          <a:blip r:embed="rId5"/>
          <a:stretch>
            <a:fillRect/>
          </a:stretch>
        </p:blipFill>
        <p:spPr>
          <a:xfrm>
            <a:off x="7969885" y="274955"/>
            <a:ext cx="3501390" cy="2840355"/>
          </a:xfrm>
          <a:prstGeom prst="rect">
            <a:avLst/>
          </a:prstGeom>
          <a:noFill/>
          <a:ln w="9525">
            <a:noFill/>
          </a:ln>
        </p:spPr>
      </p:pic>
      <p:pic>
        <p:nvPicPr>
          <p:cNvPr id="121" name="Picture 120"/>
          <p:cNvPicPr/>
          <p:nvPr/>
        </p:nvPicPr>
        <p:blipFill>
          <a:blip r:embed="rId6"/>
          <a:stretch>
            <a:fillRect/>
          </a:stretch>
        </p:blipFill>
        <p:spPr>
          <a:xfrm>
            <a:off x="8030845" y="4220845"/>
            <a:ext cx="3547110" cy="24879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90000">
              <a:srgbClr val="FFFFFF"/>
            </a:gs>
            <a:gs pos="100000">
              <a:srgbClr val="99FF99"/>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ellipse">
            <a:avLst/>
          </a:prstGeom>
        </p:spPr>
        <p:txBody>
          <a:bodyPr vert="horz" lIns="91440" tIns="45720" rIns="91440" bIns="45720" rtlCol="0" anchor="ctr">
            <a:normAutofit/>
          </a:bodyPr>
          <a:lstStyle/>
          <a:p>
            <a:pPr>
              <a:lnSpc>
                <a:spcPct val="90000"/>
              </a:lnSpc>
              <a:spcAft>
                <a:spcPts val="600"/>
              </a:spcAft>
            </a:pPr>
            <a:fld id="{893AFD45-8A7A-4C31-8F27-54CE93065D31}" type="slidenum">
              <a:rPr lang="en-US"/>
            </a:fld>
            <a:endParaRPr lang="en-US"/>
          </a:p>
        </p:txBody>
      </p:sp>
      <p:pic>
        <p:nvPicPr>
          <p:cNvPr id="7" name="Content Placeholder 6"/>
          <p:cNvPicPr>
            <a:picLocks noChangeAspect="1"/>
          </p:cNvPicPr>
          <p:nvPr>
            <p:ph sz="half" idx="2"/>
          </p:nvPr>
        </p:nvPicPr>
        <p:blipFill>
          <a:blip r:embed="rId1"/>
          <a:stretch>
            <a:fillRect/>
          </a:stretch>
        </p:blipFill>
        <p:spPr>
          <a:xfrm>
            <a:off x="6804660" y="3390900"/>
            <a:ext cx="4967605" cy="3329940"/>
          </a:xfrm>
          <a:prstGeom prst="rect">
            <a:avLst/>
          </a:prstGeom>
        </p:spPr>
      </p:pic>
      <p:grpSp>
        <p:nvGrpSpPr>
          <p:cNvPr id="21" name="组合 20"/>
          <p:cNvGrpSpPr/>
          <p:nvPr/>
        </p:nvGrpSpPr>
        <p:grpSpPr>
          <a:xfrm>
            <a:off x="1703705" y="1783715"/>
            <a:ext cx="3257550" cy="979170"/>
            <a:chOff x="2071451" y="2630867"/>
            <a:chExt cx="3053442" cy="584252"/>
          </a:xfrm>
        </p:grpSpPr>
        <p:sp>
          <p:nvSpPr>
            <p:cNvPr id="20" name="矩形: 圆角 19"/>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15" name="文本框 14"/>
            <p:cNvSpPr txBox="1"/>
            <p:nvPr/>
          </p:nvSpPr>
          <p:spPr>
            <a:xfrm>
              <a:off x="2434231" y="2692160"/>
              <a:ext cx="2247731" cy="274697"/>
            </a:xfrm>
            <a:prstGeom prst="rect">
              <a:avLst/>
            </a:prstGeom>
            <a:noFill/>
          </p:spPr>
          <p:txBody>
            <a:bodyPr wrap="square" rtlCol="0">
              <a:spAutoFit/>
            </a:bodyPr>
            <a:p>
              <a:r>
                <a:rPr lang="en-US" altLang="zh-CN" sz="2400" b="1" spc="600" dirty="0">
                  <a:solidFill>
                    <a:schemeClr val="bg1"/>
                  </a:solidFill>
                  <a:latin typeface="Cambria" panose="02040503050406030204" pitchFamily="18" charset="0"/>
                  <a:ea typeface="Cambria" panose="02040503050406030204" pitchFamily="18" charset="0"/>
                  <a:cs typeface="+mn-ea"/>
                  <a:sym typeface="+mn-lt"/>
                </a:rPr>
                <a:t>NHIỆM VỤ</a:t>
              </a:r>
              <a:endParaRPr lang="zh-CN" altLang="en-US" sz="2400" b="1" spc="600" dirty="0">
                <a:solidFill>
                  <a:schemeClr val="bg1"/>
                </a:solidFill>
                <a:latin typeface="Cambria" panose="02040503050406030204" pitchFamily="18" charset="0"/>
                <a:cs typeface="+mn-ea"/>
                <a:sym typeface="+mn-lt"/>
              </a:endParaRPr>
            </a:p>
          </p:txBody>
        </p:sp>
      </p:grpSp>
      <p:sp>
        <p:nvSpPr>
          <p:cNvPr id="2" name="Text Box 1"/>
          <p:cNvSpPr txBox="1"/>
          <p:nvPr/>
        </p:nvSpPr>
        <p:spPr>
          <a:xfrm>
            <a:off x="717550" y="3350260"/>
            <a:ext cx="5918835" cy="1383665"/>
          </a:xfrm>
          <a:prstGeom prst="rect">
            <a:avLst/>
          </a:prstGeom>
          <a:noFill/>
          <a:ln w="28575" cmpd="sng">
            <a:solidFill>
              <a:srgbClr val="FF0000"/>
            </a:solidFill>
            <a:prstDash val="solid"/>
          </a:ln>
        </p:spPr>
        <p:txBody>
          <a:bodyPr wrap="square" rtlCol="0">
            <a:spAutoFit/>
          </a:bodyPr>
          <a:p>
            <a:r>
              <a:rPr lang="en-US" sz="2800">
                <a:solidFill>
                  <a:srgbClr val="1503BC"/>
                </a:solidFill>
                <a:latin typeface="Arial" panose="020B0604020202020204" pitchFamily="34" charset="0"/>
                <a:cs typeface="Arial" panose="020B0604020202020204" pitchFamily="34" charset="0"/>
              </a:rPr>
              <a:t>- Theo dõi video </a:t>
            </a:r>
            <a:endParaRPr lang="en-US" sz="2800">
              <a:solidFill>
                <a:srgbClr val="1503BC"/>
              </a:solidFill>
              <a:latin typeface="Arial" panose="020B0604020202020204" pitchFamily="34" charset="0"/>
              <a:cs typeface="Arial" panose="020B0604020202020204" pitchFamily="34" charset="0"/>
            </a:endParaRPr>
          </a:p>
          <a:p>
            <a:r>
              <a:rPr lang="en-US" sz="2800">
                <a:solidFill>
                  <a:srgbClr val="1503BC"/>
                </a:solidFill>
                <a:latin typeface="Arial" panose="020B0604020202020204" pitchFamily="34" charset="0"/>
                <a:cs typeface="Arial" panose="020B0604020202020204" pitchFamily="34" charset="0"/>
              </a:rPr>
              <a:t>- Ghi lại những tác hại của việc suy giảm tầng Ozone? </a:t>
            </a:r>
            <a:endParaRPr lang="en-US" sz="2800">
              <a:solidFill>
                <a:srgbClr val="1503BC"/>
              </a:solidFill>
              <a:latin typeface="Arial" panose="020B0604020202020204" pitchFamily="34" charset="0"/>
              <a:cs typeface="Arial" panose="020B0604020202020204" pitchFamily="34" charset="0"/>
            </a:endParaRPr>
          </a:p>
        </p:txBody>
      </p:sp>
      <p:pic>
        <p:nvPicPr>
          <p:cNvPr id="6" name="Picture 5" descr="ozone"/>
          <p:cNvPicPr>
            <a:picLocks noChangeAspect="1"/>
          </p:cNvPicPr>
          <p:nvPr/>
        </p:nvPicPr>
        <p:blipFill>
          <a:blip r:embed="rId2"/>
          <a:stretch>
            <a:fillRect/>
          </a:stretch>
        </p:blipFill>
        <p:spPr>
          <a:xfrm>
            <a:off x="6805295" y="210185"/>
            <a:ext cx="4966970" cy="2978785"/>
          </a:xfrm>
          <a:prstGeom prst="rect">
            <a:avLst/>
          </a:prstGeom>
        </p:spPr>
      </p:pic>
      <p:sp>
        <p:nvSpPr>
          <p:cNvPr id="8" name="TextBox 29"/>
          <p:cNvSpPr txBox="1"/>
          <p:nvPr/>
        </p:nvSpPr>
        <p:spPr>
          <a:xfrm>
            <a:off x="302895" y="-635"/>
            <a:ext cx="6333490" cy="1897380"/>
          </a:xfrm>
          <a:prstGeom prst="rect">
            <a:avLst/>
          </a:prstGeom>
        </p:spPr>
        <p:txBody>
          <a:bodyPr vert="horz" lIns="91440" tIns="45720" rIns="91440" bIns="45720" rtlCol="0" anchor="ctr">
            <a:normAutofit/>
          </a:bodyPr>
          <a:p>
            <a:pPr algn="ctr">
              <a:lnSpc>
                <a:spcPct val="90000"/>
              </a:lnSpc>
              <a:spcBef>
                <a:spcPct val="0"/>
              </a:spcBef>
              <a:spcAft>
                <a:spcPts val="600"/>
              </a:spcAft>
            </a:pPr>
            <a:r>
              <a:rPr lang="en-US" sz="4000" b="1" dirty="0">
                <a:ln w="3175">
                  <a:solidFill>
                    <a:schemeClr val="accent1"/>
                  </a:solidFill>
                  <a:prstDash val="solid"/>
                </a:ln>
                <a:solidFill>
                  <a:srgbClr val="FF000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KHỞI ĐỘNG </a:t>
            </a:r>
            <a:endParaRPr lang="en-US" sz="4000" b="1" dirty="0">
              <a:ln w="3175">
                <a:solidFill>
                  <a:schemeClr val="accent1"/>
                </a:solidFill>
                <a:prstDash val="solid"/>
              </a:ln>
              <a:solidFill>
                <a:srgbClr val="FF000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endParaRPr>
          </a:p>
        </p:txBody>
      </p:sp>
      <p:sp>
        <p:nvSpPr>
          <p:cNvPr id="9" name="Down Arrow 8"/>
          <p:cNvSpPr/>
          <p:nvPr/>
        </p:nvSpPr>
        <p:spPr>
          <a:xfrm>
            <a:off x="3509645" y="2792730"/>
            <a:ext cx="334645" cy="527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2000"/>
                                        <p:tgtEl>
                                          <p:spTgt spid="21"/>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2000" b="-12000"/>
          </a:stretch>
        </a:blipFill>
        <a:effectLst/>
      </p:bgPr>
    </p:bg>
    <p:spTree>
      <p:nvGrpSpPr>
        <p:cNvPr id="1" name=""/>
        <p:cNvGrpSpPr/>
        <p:nvPr/>
      </p:nvGrpSpPr>
      <p:grpSpPr/>
      <p:sp>
        <p:nvSpPr>
          <p:cNvPr id="8" name="TextBox 29"/>
          <p:cNvSpPr txBox="1"/>
          <p:nvPr/>
        </p:nvSpPr>
        <p:spPr>
          <a:xfrm>
            <a:off x="1479550" y="1764030"/>
            <a:ext cx="9558655" cy="1897380"/>
          </a:xfrm>
          <a:prstGeom prst="rect">
            <a:avLst/>
          </a:prstGeom>
        </p:spPr>
        <p:txBody>
          <a:bodyPr vert="horz" lIns="91440" tIns="45720" rIns="91440" bIns="45720" rtlCol="0" anchor="ctr">
            <a:normAutofit/>
          </a:bodyPr>
          <a:p>
            <a:pPr algn="ctr">
              <a:lnSpc>
                <a:spcPct val="90000"/>
              </a:lnSpc>
              <a:spcBef>
                <a:spcPct val="0"/>
              </a:spcBef>
              <a:spcAft>
                <a:spcPts val="600"/>
              </a:spcAft>
            </a:pPr>
            <a:r>
              <a:rPr lang="en-US" sz="5400" b="1" dirty="0">
                <a:ln w="3175">
                  <a:solidFill>
                    <a:schemeClr val="accent1"/>
                  </a:solidFill>
                  <a:prstDash val="solid"/>
                </a:ln>
                <a:solidFill>
                  <a:srgbClr val="FF000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rPr>
              <a:t>HÌNH THÀNH KIẾN THỨC </a:t>
            </a:r>
            <a:endParaRPr lang="en-US" sz="5400" b="1" dirty="0">
              <a:ln w="3175">
                <a:solidFill>
                  <a:schemeClr val="accent1"/>
                </a:solidFill>
                <a:prstDash val="solid"/>
              </a:ln>
              <a:solidFill>
                <a:srgbClr val="FF0000"/>
              </a:solidFill>
              <a:effectLst>
                <a:reflection blurRad="6350" stA="55000" endA="300" endPos="45500" dir="5400000" sy="-100000" algn="bl" rotWithShape="0"/>
              </a:effectLst>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t="-12000" b="-12000"/>
          </a:stretch>
        </a:blipFill>
        <a:effectLst/>
      </p:bgPr>
    </p:bg>
    <p:spTree>
      <p:nvGrpSpPr>
        <p:cNvPr id="1" name=""/>
        <p:cNvGrpSpPr/>
        <p:nvPr/>
      </p:nvGrpSpPr>
      <p:grpSpPr/>
      <p:pic>
        <p:nvPicPr>
          <p:cNvPr id="11" name="Content Placeholder 10" descr="bao ozone"/>
          <p:cNvPicPr>
            <a:picLocks noChangeAspect="1"/>
          </p:cNvPicPr>
          <p:nvPr>
            <p:ph sz="half" idx="2"/>
          </p:nvPr>
        </p:nvPicPr>
        <p:blipFill>
          <a:blip r:embed="rId2"/>
          <a:srcRect l="22810" t="3844"/>
          <a:stretch>
            <a:fillRect/>
          </a:stretch>
        </p:blipFill>
        <p:spPr>
          <a:xfrm>
            <a:off x="7436485" y="939165"/>
            <a:ext cx="4755515" cy="5630545"/>
          </a:xfrm>
          <a:prstGeom prst="rect">
            <a:avLst/>
          </a:prstGeom>
          <a:ln w="34925" cmpd="sng">
            <a:solidFill>
              <a:srgbClr val="AC0814"/>
            </a:solidFill>
          </a:ln>
        </p:spPr>
      </p:pic>
      <p:sp>
        <p:nvSpPr>
          <p:cNvPr id="107" name="Text Box 106"/>
          <p:cNvSpPr txBox="1"/>
          <p:nvPr/>
        </p:nvSpPr>
        <p:spPr>
          <a:xfrm>
            <a:off x="260350" y="438150"/>
            <a:ext cx="7259320" cy="5262245"/>
          </a:xfrm>
          <a:prstGeom prst="rect">
            <a:avLst/>
          </a:prstGeom>
          <a:noFill/>
          <a:ln w="9525">
            <a:noFill/>
          </a:ln>
        </p:spPr>
        <p:txBody>
          <a:bodyPr wrap="square">
            <a:spAutoFit/>
          </a:bodyPr>
          <a:p>
            <a:pPr indent="0"/>
            <a:r>
              <a:rPr lang="en-US" sz="2800" b="1">
                <a:solidFill>
                  <a:srgbClr val="FF0000"/>
                </a:solidFill>
                <a:latin typeface="Times New Roman" panose="02020603050405020304" pitchFamily="18" charset="0"/>
                <a:cs typeface="Calibri" panose="020F0502020204030204" pitchFamily="34" charset="0"/>
              </a:rPr>
              <a:t>I.Tìm hiểu chung:</a:t>
            </a:r>
            <a:r>
              <a:rPr lang="en-US" sz="2800" b="1">
                <a:latin typeface="Times New Roman" panose="02020603050405020304" pitchFamily="18" charset="0"/>
                <a:cs typeface="Calibri" panose="020F0502020204030204" pitchFamily="34" charset="0"/>
              </a:rPr>
              <a:t></a:t>
            </a:r>
            <a:r>
              <a:rPr lang="en-US" sz="2800" b="1">
                <a:solidFill>
                  <a:srgbClr val="FF0000"/>
                </a:solidFill>
                <a:latin typeface="Times New Roman" panose="02020603050405020304" pitchFamily="18" charset="0"/>
                <a:cs typeface="Calibri" panose="020F0502020204030204" pitchFamily="34" charset="0"/>
              </a:rPr>
              <a:t>1. Xuất xứ:</a:t>
            </a:r>
            <a:r>
              <a:rPr lang="en-US" sz="2800" b="1">
                <a:latin typeface="Times New Roman" panose="02020603050405020304" pitchFamily="18" charset="0"/>
                <a:cs typeface="Calibri" panose="020F0502020204030204" pitchFamily="34" charset="0"/>
              </a:rPr>
              <a:t> </a:t>
            </a:r>
            <a:r>
              <a:rPr lang="en-US" sz="2800" b="0">
                <a:solidFill>
                  <a:srgbClr val="1503BC"/>
                </a:solidFill>
                <a:latin typeface="Times New Roman" panose="02020603050405020304" pitchFamily="18" charset="0"/>
                <a:cs typeface="Calibri" panose="020F0502020204030204" pitchFamily="34" charset="0"/>
              </a:rPr>
              <a:t>là một bản tin đăng trên báo “Tuổi trẻ cuối tuần”, ngày 30/10/2021) </a:t>
            </a:r>
            <a:endParaRPr lang="en-US" sz="2800" b="0">
              <a:solidFill>
                <a:srgbClr val="1503BC"/>
              </a:solidFill>
              <a:latin typeface="Times New Roman" panose="02020603050405020304" pitchFamily="18" charset="0"/>
              <a:cs typeface="Calibri" panose="020F0502020204030204" pitchFamily="34" charset="0"/>
            </a:endParaRPr>
          </a:p>
          <a:p>
            <a:pPr indent="0"/>
            <a:r>
              <a:rPr lang="en-US" sz="2800" b="1">
                <a:solidFill>
                  <a:srgbClr val="FF0000"/>
                </a:solidFill>
                <a:latin typeface="Times New Roman" panose="02020603050405020304" pitchFamily="18" charset="0"/>
                <a:cs typeface="Calibri" panose="020F0502020204030204" pitchFamily="34" charset="0"/>
              </a:rPr>
              <a:t>2. Vài nét về thể loại bản tin</a:t>
            </a:r>
            <a:endParaRPr lang="en-US" sz="2800" b="0">
              <a:solidFill>
                <a:srgbClr val="1503BC"/>
              </a:solidFill>
              <a:latin typeface="Times New Roman" panose="02020603050405020304" pitchFamily="18" charset="0"/>
              <a:cs typeface="Calibri" panose="020F0502020204030204" pitchFamily="34" charset="0"/>
            </a:endParaRPr>
          </a:p>
          <a:p>
            <a:pPr indent="0"/>
            <a:r>
              <a:rPr lang="en-US" sz="2800" b="0">
                <a:solidFill>
                  <a:srgbClr val="1503BC"/>
                </a:solidFill>
                <a:latin typeface="Times New Roman" panose="02020603050405020304" pitchFamily="18" charset="0"/>
                <a:cs typeface="Calibri" panose="020F0502020204030204" pitchFamily="34" charset="0"/>
              </a:rPr>
              <a:t>- Là một loại của văn bản thông tin, phản ánh sự kiện mới xảy ra hoặc sự kiện được nhiều người quan tâm. Đó có thể là tin ảnh hoặc tin chữ. Văn bản trên có cả kênh hình và kênh chữ nên có thể coi là văn bản đa phương thức.</a:t>
            </a:r>
            <a:endParaRPr lang="en-US" sz="2800" b="0">
              <a:solidFill>
                <a:srgbClr val="1503BC"/>
              </a:solidFill>
              <a:latin typeface="Times New Roman" panose="02020603050405020304" pitchFamily="18" charset="0"/>
              <a:cs typeface="Calibri" panose="020F0502020204030204" pitchFamily="34" charset="0"/>
            </a:endParaRPr>
          </a:p>
          <a:p>
            <a:pPr indent="0"/>
            <a:r>
              <a:rPr lang="en-US" sz="2800" b="0">
                <a:solidFill>
                  <a:srgbClr val="1503BC"/>
                </a:solidFill>
                <a:latin typeface="Times New Roman" panose="02020603050405020304" pitchFamily="18" charset="0"/>
                <a:cs typeface="Calibri" panose="020F0502020204030204" pitchFamily="34" charset="0"/>
              </a:rPr>
              <a:t>- Đặc điểm: Tính thời sự, tính chính xác, tính hàm súc, cách đưa tin và quan điểm của người viết, phương tiên ngôn ngữ - phi ngôn ngữ</a:t>
            </a:r>
            <a:endParaRPr lang="en-US" sz="2800" b="0">
              <a:solidFill>
                <a:srgbClr val="1503BC"/>
              </a:solidFill>
              <a:latin typeface="Times New Roman" panose="02020603050405020304" pitchFamily="18"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blinds(horizontal)">
                                      <p:cBhvr>
                                        <p:cTn id="7" dur="500"/>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7">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7">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t="-12000" b="-12000"/>
          </a:stretch>
        </a:blipFill>
        <a:effectLst/>
      </p:bgPr>
    </p:bg>
    <p:spTree>
      <p:nvGrpSpPr>
        <p:cNvPr id="1" name=""/>
        <p:cNvGrpSpPr/>
        <p:nvPr/>
      </p:nvGrpSpPr>
      <p:grpSpPr/>
      <p:sp>
        <p:nvSpPr>
          <p:cNvPr id="107" name="Text Box 106"/>
          <p:cNvSpPr txBox="1"/>
          <p:nvPr/>
        </p:nvSpPr>
        <p:spPr>
          <a:xfrm>
            <a:off x="200025" y="80645"/>
            <a:ext cx="7512685" cy="5692775"/>
          </a:xfrm>
          <a:prstGeom prst="rect">
            <a:avLst/>
          </a:prstGeom>
          <a:noFill/>
          <a:ln w="9525">
            <a:noFill/>
          </a:ln>
        </p:spPr>
        <p:txBody>
          <a:bodyPr wrap="square">
            <a:spAutoFit/>
          </a:bodyPr>
          <a:p>
            <a:pPr indent="0" algn="just"/>
            <a:r>
              <a:rPr lang="en-US" sz="2800" b="1">
                <a:solidFill>
                  <a:srgbClr val="FF0000"/>
                </a:solidFill>
                <a:latin typeface="Times New Roman" panose="02020603050405020304" pitchFamily="18" charset="0"/>
                <a:cs typeface="Calibri" panose="020F0502020204030204" pitchFamily="34" charset="0"/>
              </a:rPr>
              <a:t>II. Đọc – hiểu chi tiết</a:t>
            </a:r>
            <a:endParaRPr lang="en-US" sz="2800" b="1">
              <a:solidFill>
                <a:srgbClr val="FF0000"/>
              </a:solidFill>
              <a:latin typeface="Times New Roman" panose="02020603050405020304" pitchFamily="18" charset="0"/>
              <a:cs typeface="Calibri" panose="020F0502020204030204" pitchFamily="34" charset="0"/>
            </a:endParaRPr>
          </a:p>
          <a:p>
            <a:pPr indent="0" algn="just"/>
            <a:r>
              <a:rPr lang="en-US" sz="2800" b="1">
                <a:solidFill>
                  <a:srgbClr val="FF0000"/>
                </a:solidFill>
                <a:latin typeface="Times New Roman" panose="02020603050405020304" pitchFamily="18" charset="0"/>
                <a:cs typeface="Calibri" panose="020F0502020204030204" pitchFamily="34" charset="0"/>
              </a:rPr>
              <a:t>1. Thông tin chính của văn bản, đề tài, nhan đề.</a:t>
            </a:r>
            <a:endParaRPr lang="en-US" sz="2800" b="1">
              <a:solidFill>
                <a:srgbClr val="FF0000"/>
              </a:solidFill>
              <a:latin typeface="Times New Roman" panose="02020603050405020304" pitchFamily="18" charset="0"/>
              <a:cs typeface="Calibri" panose="020F0502020204030204" pitchFamily="34" charset="0"/>
            </a:endParaRPr>
          </a:p>
          <a:p>
            <a:pPr indent="0" algn="just"/>
            <a:endParaRPr lang="en-US" sz="2800" b="1">
              <a:solidFill>
                <a:srgbClr val="FF0000"/>
              </a:solidFill>
              <a:latin typeface="Times New Roman" panose="02020603050405020304" pitchFamily="18" charset="0"/>
              <a:cs typeface="Calibri" panose="020F0502020204030204" pitchFamily="34" charset="0"/>
            </a:endParaRPr>
          </a:p>
          <a:p>
            <a:pPr indent="0" algn="just"/>
            <a:r>
              <a:rPr lang="en-US" sz="2800" b="1">
                <a:solidFill>
                  <a:srgbClr val="FF0000"/>
                </a:solidFill>
                <a:latin typeface="Times New Roman" panose="02020603050405020304" pitchFamily="18" charset="0"/>
                <a:cs typeface="Calibri" panose="020F0502020204030204" pitchFamily="34" charset="0"/>
              </a:rPr>
              <a:t>- Thông tin chính: </a:t>
            </a:r>
            <a:r>
              <a:rPr lang="en-US" sz="2800" b="1">
                <a:solidFill>
                  <a:srgbClr val="1503BC"/>
                </a:solidFill>
                <a:latin typeface="Times New Roman" panose="02020603050405020304" pitchFamily="18" charset="0"/>
                <a:cs typeface="Calibri" panose="020F0502020204030204" pitchFamily="34" charset="0"/>
              </a:rPr>
              <a:t>sự thành công của việc phục hồi tầng ozone. </a:t>
            </a:r>
            <a:endParaRPr lang="en-US" sz="2800" b="1">
              <a:solidFill>
                <a:srgbClr val="1503BC"/>
              </a:solidFill>
              <a:latin typeface="Times New Roman" panose="02020603050405020304" pitchFamily="18" charset="0"/>
              <a:cs typeface="Calibri" panose="020F0502020204030204" pitchFamily="34" charset="0"/>
            </a:endParaRPr>
          </a:p>
          <a:p>
            <a:pPr indent="0" algn="just"/>
            <a:endParaRPr lang="en-US" sz="2800" b="1">
              <a:solidFill>
                <a:srgbClr val="1503BC"/>
              </a:solidFill>
              <a:latin typeface="Times New Roman" panose="02020603050405020304" pitchFamily="18" charset="0"/>
              <a:cs typeface="Calibri" panose="020F0502020204030204" pitchFamily="34" charset="0"/>
            </a:endParaRPr>
          </a:p>
          <a:p>
            <a:pPr indent="0" algn="just"/>
            <a:r>
              <a:rPr lang="en-US" sz="2800" b="1">
                <a:solidFill>
                  <a:srgbClr val="FF0000"/>
                </a:solidFill>
                <a:latin typeface="Times New Roman" panose="02020603050405020304" pitchFamily="18" charset="0"/>
                <a:cs typeface="Calibri" panose="020F0502020204030204" pitchFamily="34" charset="0"/>
              </a:rPr>
              <a:t>- Đề tài:</a:t>
            </a:r>
            <a:r>
              <a:rPr lang="en-US" sz="2800" b="1">
                <a:solidFill>
                  <a:srgbClr val="1503BC"/>
                </a:solidFill>
                <a:latin typeface="Times New Roman" panose="02020603050405020304" pitchFamily="18" charset="0"/>
                <a:cs typeface="Calibri" panose="020F0502020204030204" pitchFamily="34" charset="0"/>
              </a:rPr>
              <a:t> bảo vệ sự sống trên Trái đất.</a:t>
            </a:r>
            <a:endParaRPr lang="en-US" sz="2800" b="1">
              <a:solidFill>
                <a:srgbClr val="1503BC"/>
              </a:solidFill>
              <a:latin typeface="Times New Roman" panose="02020603050405020304" pitchFamily="18" charset="0"/>
              <a:cs typeface="Calibri" panose="020F0502020204030204" pitchFamily="34" charset="0"/>
            </a:endParaRPr>
          </a:p>
          <a:p>
            <a:pPr indent="0" algn="just"/>
            <a:endParaRPr lang="en-US" sz="2800" b="1">
              <a:solidFill>
                <a:srgbClr val="1503BC"/>
              </a:solidFill>
              <a:latin typeface="Times New Roman" panose="02020603050405020304" pitchFamily="18" charset="0"/>
              <a:cs typeface="Calibri" panose="020F0502020204030204" pitchFamily="34" charset="0"/>
            </a:endParaRPr>
          </a:p>
          <a:p>
            <a:pPr indent="0" algn="just"/>
            <a:r>
              <a:rPr lang="en-US" sz="2800" b="1">
                <a:solidFill>
                  <a:srgbClr val="FF0000"/>
                </a:solidFill>
                <a:latin typeface="Times New Roman" panose="02020603050405020304" pitchFamily="18" charset="0"/>
                <a:cs typeface="Calibri" panose="020F0502020204030204" pitchFamily="34" charset="0"/>
              </a:rPr>
              <a:t>- Nhan đề:</a:t>
            </a:r>
            <a:r>
              <a:rPr lang="en-US" sz="2800" b="1">
                <a:solidFill>
                  <a:srgbClr val="1503BC"/>
                </a:solidFill>
                <a:latin typeface="Times New Roman" panose="02020603050405020304" pitchFamily="18" charset="0"/>
                <a:cs typeface="Calibri" panose="020F0502020204030204" pitchFamily="34" charset="0"/>
              </a:rPr>
              <a:t> Giới thiệu khái quát nội dung của VB, tạo sự chú ý và giúp người đọc định hướng nhận biết nội dung VB.</a:t>
            </a:r>
            <a:endParaRPr lang="en-US" sz="2800" b="1">
              <a:solidFill>
                <a:srgbClr val="1503BC"/>
              </a:solidFill>
              <a:latin typeface="Times New Roman" panose="02020603050405020304" pitchFamily="18" charset="0"/>
              <a:cs typeface="Calibri" panose="020F0502020204030204" pitchFamily="34" charset="0"/>
            </a:endParaRPr>
          </a:p>
          <a:p>
            <a:pPr indent="0" algn="just"/>
            <a:endParaRPr lang="en-US" sz="2800" b="1">
              <a:solidFill>
                <a:srgbClr val="1503BC"/>
              </a:solidFill>
              <a:latin typeface="Times New Roman" panose="02020603050405020304" pitchFamily="18" charset="0"/>
              <a:cs typeface="Calibri" panose="020F0502020204030204" pitchFamily="34" charset="0"/>
            </a:endParaRPr>
          </a:p>
        </p:txBody>
      </p:sp>
      <p:pic>
        <p:nvPicPr>
          <p:cNvPr id="11" name="Content Placeholder 10" descr="bao ozone"/>
          <p:cNvPicPr>
            <a:picLocks noChangeAspect="1"/>
          </p:cNvPicPr>
          <p:nvPr>
            <p:ph sz="half" idx="2"/>
          </p:nvPr>
        </p:nvPicPr>
        <p:blipFill>
          <a:blip r:embed="rId2"/>
          <a:srcRect l="22810" t="3844"/>
          <a:stretch>
            <a:fillRect/>
          </a:stretch>
        </p:blipFill>
        <p:spPr>
          <a:xfrm>
            <a:off x="8219440" y="-635"/>
            <a:ext cx="4138295" cy="6737350"/>
          </a:xfrm>
          <a:prstGeom prst="rect">
            <a:avLst/>
          </a:prstGeom>
          <a:ln w="34925" cmpd="sng">
            <a:solidFill>
              <a:srgbClr val="AC0814"/>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7">
                                            <p:txEl>
                                              <p:pRg st="3" end="3"/>
                                            </p:txEl>
                                          </p:spTgt>
                                        </p:tgtEl>
                                        <p:attrNameLst>
                                          <p:attrName>style.visibility</p:attrName>
                                        </p:attrNameLst>
                                      </p:cBhvr>
                                      <p:to>
                                        <p:strVal val="visible"/>
                                      </p:to>
                                    </p:set>
                                    <p:animEffect transition="in" filter="blinds(horizontal)">
                                      <p:cBhvr>
                                        <p:cTn id="18" dur="500"/>
                                        <p:tgtEl>
                                          <p:spTgt spid="10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7">
                                            <p:txEl>
                                              <p:pRg st="5" end="5"/>
                                            </p:txEl>
                                          </p:spTgt>
                                        </p:tgtEl>
                                        <p:attrNameLst>
                                          <p:attrName>style.visibility</p:attrName>
                                        </p:attrNameLst>
                                      </p:cBhvr>
                                      <p:to>
                                        <p:strVal val="visible"/>
                                      </p:to>
                                    </p:set>
                                    <p:animEffect transition="in" filter="box(in)">
                                      <p:cBhvr>
                                        <p:cTn id="23" dur="2000"/>
                                        <p:tgtEl>
                                          <p:spTgt spid="10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07">
                                            <p:txEl>
                                              <p:pRg st="7" end="7"/>
                                            </p:txEl>
                                          </p:spTgt>
                                        </p:tgtEl>
                                        <p:attrNameLst>
                                          <p:attrName>style.visibility</p:attrName>
                                        </p:attrNameLst>
                                      </p:cBhvr>
                                      <p:to>
                                        <p:strVal val="visible"/>
                                      </p:to>
                                    </p:set>
                                    <p:animEffect transition="in" filter="box(in)">
                                      <p:cBhvr>
                                        <p:cTn id="28" dur="2000"/>
                                        <p:tgtEl>
                                          <p:spTgt spid="1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88000">
              <a:srgbClr val="FFFFFF"/>
            </a:gs>
            <a:gs pos="100000">
              <a:srgbClr val="99FF99"/>
            </a:gs>
          </a:gsLst>
          <a:path path="rect">
            <a:fillToRect l="50000" t="50000" r="50000" b="50000"/>
          </a:path>
          <a:tileRect/>
        </a:gradFill>
        <a:effectLst/>
      </p:bgPr>
    </p:bg>
    <p:spTree>
      <p:nvGrpSpPr>
        <p:cNvPr id="1" name=""/>
        <p:cNvGrpSpPr/>
        <p:nvPr/>
      </p:nvGrpSpPr>
      <p:grpSpPr/>
      <p:sp>
        <p:nvSpPr>
          <p:cNvPr id="107" name="Text Box 106"/>
          <p:cNvSpPr txBox="1"/>
          <p:nvPr/>
        </p:nvSpPr>
        <p:spPr>
          <a:xfrm>
            <a:off x="190500" y="131445"/>
            <a:ext cx="8100695" cy="5692775"/>
          </a:xfrm>
          <a:prstGeom prst="rect">
            <a:avLst/>
          </a:prstGeom>
          <a:noFill/>
          <a:ln w="9525">
            <a:noFill/>
          </a:ln>
        </p:spPr>
        <p:txBody>
          <a:bodyPr wrap="square">
            <a:spAutoFit/>
          </a:bodyPr>
          <a:p>
            <a:pPr indent="0" algn="just"/>
            <a:r>
              <a:rPr lang="en-US" sz="2800" b="1">
                <a:solidFill>
                  <a:srgbClr val="FF0000"/>
                </a:solidFill>
                <a:latin typeface="Times New Roman" panose="02020603050405020304" pitchFamily="18" charset="0"/>
                <a:cs typeface="Calibri" panose="020F0502020204030204" pitchFamily="34" charset="0"/>
              </a:rPr>
              <a:t>II. Đọc – hiểu chi tiết</a:t>
            </a:r>
            <a:endParaRPr lang="en-US" sz="2800" b="1">
              <a:solidFill>
                <a:srgbClr val="FF0000"/>
              </a:solidFill>
              <a:latin typeface="Times New Roman" panose="02020603050405020304" pitchFamily="18" charset="0"/>
              <a:cs typeface="Calibri" panose="020F0502020204030204" pitchFamily="34" charset="0"/>
            </a:endParaRPr>
          </a:p>
          <a:p>
            <a:pPr indent="0" algn="just"/>
            <a:endParaRPr lang="en-US" sz="2800" b="1">
              <a:solidFill>
                <a:srgbClr val="FF0000"/>
              </a:solidFill>
              <a:latin typeface="Times New Roman" panose="02020603050405020304" pitchFamily="18" charset="0"/>
              <a:cs typeface="Calibri" panose="020F0502020204030204" pitchFamily="34" charset="0"/>
            </a:endParaRPr>
          </a:p>
          <a:p>
            <a:pPr indent="0" algn="just"/>
            <a:r>
              <a:rPr lang="en-US" sz="2800" b="1">
                <a:solidFill>
                  <a:srgbClr val="FF0000"/>
                </a:solidFill>
                <a:latin typeface="Times New Roman" panose="02020603050405020304" pitchFamily="18" charset="0"/>
                <a:cs typeface="Calibri" panose="020F0502020204030204" pitchFamily="34" charset="0"/>
              </a:rPr>
              <a:t>1. Thông tin chính của văn bản, đề tài, nhan đề.</a:t>
            </a:r>
            <a:endParaRPr lang="en-US" sz="2800" b="1">
              <a:solidFill>
                <a:srgbClr val="FF0000"/>
              </a:solidFill>
              <a:latin typeface="Times New Roman" panose="02020603050405020304" pitchFamily="18" charset="0"/>
              <a:cs typeface="Calibri" panose="020F0502020204030204" pitchFamily="34" charset="0"/>
            </a:endParaRPr>
          </a:p>
          <a:p>
            <a:pPr indent="0" algn="just"/>
            <a:endParaRPr lang="en-US" sz="2800" b="1">
              <a:solidFill>
                <a:srgbClr val="FF0000"/>
              </a:solidFill>
              <a:latin typeface="Times New Roman" panose="02020603050405020304" pitchFamily="18" charset="0"/>
              <a:cs typeface="Calibri" panose="020F0502020204030204" pitchFamily="34" charset="0"/>
            </a:endParaRPr>
          </a:p>
          <a:p>
            <a:pPr indent="0" algn="just"/>
            <a:r>
              <a:rPr lang="en-US" sz="2800" b="1">
                <a:solidFill>
                  <a:srgbClr val="FF0000"/>
                </a:solidFill>
                <a:latin typeface="Times New Roman" panose="02020603050405020304" pitchFamily="18" charset="0"/>
                <a:cs typeface="Calibri" panose="020F0502020204030204" pitchFamily="34" charset="0"/>
              </a:rPr>
              <a:t>- Sa - pô:</a:t>
            </a:r>
            <a:r>
              <a:rPr lang="en-US" sz="2800" b="1">
                <a:solidFill>
                  <a:srgbClr val="1503BC"/>
                </a:solidFill>
                <a:latin typeface="Times New Roman" panose="02020603050405020304" pitchFamily="18" charset="0"/>
                <a:cs typeface="Calibri" panose="020F0502020204030204" pitchFamily="34" charset="0"/>
              </a:rPr>
              <a:t> Giới thiệu khái quát nội dung của VB, tạo sự chú ý và giúp người đọc định hướng nhận biết nội dung VB.</a:t>
            </a:r>
            <a:endParaRPr lang="en-US" sz="2800" b="1">
              <a:solidFill>
                <a:srgbClr val="1503BC"/>
              </a:solidFill>
              <a:latin typeface="Times New Roman" panose="02020603050405020304" pitchFamily="18" charset="0"/>
              <a:cs typeface="Calibri" panose="020F0502020204030204" pitchFamily="34" charset="0"/>
            </a:endParaRPr>
          </a:p>
          <a:p>
            <a:pPr indent="0" algn="just"/>
            <a:endParaRPr lang="en-US" sz="2800" b="1">
              <a:solidFill>
                <a:srgbClr val="1503BC"/>
              </a:solidFill>
              <a:latin typeface="Times New Roman" panose="02020603050405020304" pitchFamily="18" charset="0"/>
              <a:cs typeface="Calibri" panose="020F0502020204030204" pitchFamily="34" charset="0"/>
            </a:endParaRPr>
          </a:p>
          <a:p>
            <a:pPr indent="0" algn="just"/>
            <a:r>
              <a:rPr lang="en-US" sz="2800" b="1">
                <a:solidFill>
                  <a:srgbClr val="1503BC"/>
                </a:solidFill>
                <a:latin typeface="Times New Roman" panose="02020603050405020304" pitchFamily="18" charset="0"/>
                <a:cs typeface="Calibri" panose="020F0502020204030204" pitchFamily="34" charset="0"/>
              </a:rPr>
              <a:t> </a:t>
            </a:r>
            <a:r>
              <a:rPr lang="en-US" sz="2800" b="1">
                <a:solidFill>
                  <a:srgbClr val="FF0000"/>
                </a:solidFill>
                <a:latin typeface="Times New Roman" panose="02020603050405020304" pitchFamily="18" charset="0"/>
                <a:cs typeface="Calibri" panose="020F0502020204030204" pitchFamily="34" charset="0"/>
              </a:rPr>
              <a:t>- Phần chữ in đậm: </a:t>
            </a:r>
            <a:r>
              <a:rPr lang="en-US" sz="2800" b="1">
                <a:solidFill>
                  <a:srgbClr val="1503BC"/>
                </a:solidFill>
                <a:latin typeface="Times New Roman" panose="02020603050405020304" pitchFamily="18" charset="0"/>
                <a:cs typeface="Calibri" panose="020F0502020204030204" pitchFamily="34" charset="0"/>
              </a:rPr>
              <a:t>Cung cấp thông tin chính của từng phần/ mục trong VB, tạo bố cục mạch lạc cho VB, giúp người đọc dễ tiếp nhận VB.</a:t>
            </a:r>
            <a:endParaRPr lang="en-US" sz="2800" b="1">
              <a:solidFill>
                <a:srgbClr val="1503BC"/>
              </a:solidFill>
              <a:latin typeface="Times New Roman" panose="02020603050405020304" pitchFamily="18" charset="0"/>
              <a:cs typeface="Calibri" panose="020F0502020204030204" pitchFamily="34" charset="0"/>
            </a:endParaRPr>
          </a:p>
          <a:p>
            <a:pPr indent="0" algn="just"/>
            <a:endParaRPr lang="en-US" sz="2800" b="1">
              <a:solidFill>
                <a:srgbClr val="1503BC"/>
              </a:solidFill>
              <a:latin typeface="Times New Roman" panose="02020603050405020304" pitchFamily="18" charset="0"/>
              <a:cs typeface="Calibri" panose="020F0502020204030204" pitchFamily="34" charset="0"/>
            </a:endParaRPr>
          </a:p>
          <a:p>
            <a:pPr indent="0" algn="just"/>
            <a:r>
              <a:rPr lang="en-US" sz="2800" b="1">
                <a:solidFill>
                  <a:srgbClr val="FF0000"/>
                </a:solidFill>
                <a:latin typeface="Times New Roman" panose="02020603050405020304" pitchFamily="18" charset="0"/>
                <a:cs typeface="Calibri" panose="020F0502020204030204" pitchFamily="34" charset="0"/>
              </a:rPr>
              <a:t> </a:t>
            </a:r>
            <a:endParaRPr lang="en-US" sz="2800" b="1">
              <a:solidFill>
                <a:srgbClr val="1503BC"/>
              </a:solidFill>
              <a:latin typeface="Times New Roman" panose="02020603050405020304" pitchFamily="18" charset="0"/>
              <a:cs typeface="Calibri" panose="020F0502020204030204" pitchFamily="34" charset="0"/>
            </a:endParaRPr>
          </a:p>
        </p:txBody>
      </p:sp>
      <p:pic>
        <p:nvPicPr>
          <p:cNvPr id="11" name="Content Placeholder 10" descr="bao ozone"/>
          <p:cNvPicPr>
            <a:picLocks noChangeAspect="1"/>
          </p:cNvPicPr>
          <p:nvPr>
            <p:ph sz="half" idx="2"/>
          </p:nvPr>
        </p:nvPicPr>
        <p:blipFill>
          <a:blip r:embed="rId1"/>
          <a:srcRect l="22810" t="3844"/>
          <a:stretch>
            <a:fillRect/>
          </a:stretch>
        </p:blipFill>
        <p:spPr>
          <a:xfrm>
            <a:off x="8291195" y="374015"/>
            <a:ext cx="3900805" cy="6109335"/>
          </a:xfrm>
          <a:prstGeom prst="rect">
            <a:avLst/>
          </a:prstGeom>
          <a:ln w="34925" cmpd="sng">
            <a:solidFill>
              <a:srgbClr val="AC0814"/>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7">
                                            <p:txEl>
                                              <p:pRg st="4" end="4"/>
                                            </p:txEl>
                                          </p:spTgt>
                                        </p:tgtEl>
                                        <p:attrNameLst>
                                          <p:attrName>style.visibility</p:attrName>
                                        </p:attrNameLst>
                                      </p:cBhvr>
                                      <p:to>
                                        <p:strVal val="visible"/>
                                      </p:to>
                                    </p:set>
                                    <p:animEffect transition="in" filter="box(in)">
                                      <p:cBhvr>
                                        <p:cTn id="7" dur="2000"/>
                                        <p:tgtEl>
                                          <p:spTgt spid="10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7">
                                            <p:txEl>
                                              <p:pRg st="6" end="6"/>
                                            </p:txEl>
                                          </p:spTgt>
                                        </p:tgtEl>
                                        <p:attrNameLst>
                                          <p:attrName>style.visibility</p:attrName>
                                        </p:attrNameLst>
                                      </p:cBhvr>
                                      <p:to>
                                        <p:strVal val="visible"/>
                                      </p:to>
                                    </p:set>
                                    <p:animEffect transition="in" filter="box(in)">
                                      <p:cBhvr>
                                        <p:cTn id="12" dur="2000"/>
                                        <p:tgtEl>
                                          <p:spTgt spid="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81000">
              <a:srgbClr val="FFFFFF"/>
            </a:gs>
            <a:gs pos="100000">
              <a:srgbClr val="99FF99"/>
            </a:gs>
          </a:gsLst>
          <a:path path="rect">
            <a:fillToRect l="50000" t="50000" r="50000" b="50000"/>
          </a:path>
          <a:tileRect/>
        </a:gradFill>
        <a:effectLst/>
      </p:bgPr>
    </p:bg>
    <p:spTree>
      <p:nvGrpSpPr>
        <p:cNvPr id="1" name=""/>
        <p:cNvGrpSpPr/>
        <p:nvPr/>
      </p:nvGrpSpPr>
      <p:grpSpPr/>
      <p:sp>
        <p:nvSpPr>
          <p:cNvPr id="107" name="Text Box 106"/>
          <p:cNvSpPr txBox="1"/>
          <p:nvPr/>
        </p:nvSpPr>
        <p:spPr>
          <a:xfrm>
            <a:off x="840740" y="1000125"/>
            <a:ext cx="6005195" cy="4399915"/>
          </a:xfrm>
          <a:prstGeom prst="rect">
            <a:avLst/>
          </a:prstGeom>
          <a:noFill/>
          <a:ln w="9525">
            <a:noFill/>
          </a:ln>
        </p:spPr>
        <p:txBody>
          <a:bodyPr wrap="square">
            <a:spAutoFit/>
          </a:bodyPr>
          <a:p>
            <a:pPr indent="0"/>
            <a:r>
              <a:rPr lang="en-US" sz="2800" b="0">
                <a:solidFill>
                  <a:srgbClr val="1503BC"/>
                </a:solidFill>
                <a:latin typeface="Times New Roman" panose="02020603050405020304" pitchFamily="18" charset="0"/>
                <a:cs typeface="Calibri" panose="020F0502020204030204" pitchFamily="34" charset="0"/>
              </a:rPr>
              <a:t></a:t>
            </a:r>
            <a:r>
              <a:rPr lang="en-US" sz="2800" b="0">
                <a:solidFill>
                  <a:srgbClr val="FF0000"/>
                </a:solidFill>
                <a:latin typeface="Times New Roman" panose="02020603050405020304" pitchFamily="18" charset="0"/>
                <a:cs typeface="Calibri" panose="020F0502020204030204" pitchFamily="34" charset="0"/>
              </a:rPr>
              <a:t>1- Vị trí:</a:t>
            </a:r>
            <a:r>
              <a:rPr lang="en-US" sz="2800" b="0">
                <a:solidFill>
                  <a:srgbClr val="1503BC"/>
                </a:solidFill>
                <a:latin typeface="Times New Roman" panose="02020603050405020304" pitchFamily="18" charset="0"/>
                <a:cs typeface="Calibri" panose="020F0502020204030204" pitchFamily="34" charset="0"/>
              </a:rPr>
              <a:t> nằm ở độ cao khoảng 15 - 40km so với bề mặt Trái Đất, thuộc tầng bình lưu.</a:t>
            </a:r>
            <a:endParaRPr lang="en-US" sz="2800" b="0">
              <a:solidFill>
                <a:srgbClr val="1503BC"/>
              </a:solidFill>
              <a:latin typeface="Times New Roman" panose="02020603050405020304" pitchFamily="18" charset="0"/>
              <a:cs typeface="Calibri" panose="020F0502020204030204" pitchFamily="34" charset="0"/>
            </a:endParaRPr>
          </a:p>
          <a:p>
            <a:pPr indent="0"/>
            <a:endParaRPr lang="en-US" sz="2800" b="0">
              <a:solidFill>
                <a:srgbClr val="1503BC"/>
              </a:solidFill>
              <a:latin typeface="Times New Roman" panose="02020603050405020304" pitchFamily="18" charset="0"/>
              <a:cs typeface="Calibri" panose="020F0502020204030204" pitchFamily="34" charset="0"/>
            </a:endParaRPr>
          </a:p>
          <a:p>
            <a:pPr indent="0"/>
            <a:r>
              <a:rPr lang="en-US" sz="2800" b="0">
                <a:solidFill>
                  <a:srgbClr val="FF0000"/>
                </a:solidFill>
                <a:latin typeface="Times New Roman" panose="02020603050405020304" pitchFamily="18" charset="0"/>
                <a:cs typeface="Calibri" panose="020F0502020204030204" pitchFamily="34" charset="0"/>
              </a:rPr>
              <a:t>2- Vai trò:</a:t>
            </a:r>
            <a:r>
              <a:rPr lang="en-US" sz="2800" b="0">
                <a:solidFill>
                  <a:srgbClr val="1503BC"/>
                </a:solidFill>
                <a:latin typeface="Times New Roman" panose="02020603050405020304" pitchFamily="18" charset="0"/>
                <a:cs typeface="Calibri" panose="020F0502020204030204" pitchFamily="34" charset="0"/>
              </a:rPr>
              <a:t> như lớp “</a:t>
            </a:r>
            <a:r>
              <a:rPr lang="en-US" sz="2800" b="0" i="1">
                <a:solidFill>
                  <a:srgbClr val="FF0000"/>
                </a:solidFill>
                <a:latin typeface="Times New Roman" panose="02020603050405020304" pitchFamily="18" charset="0"/>
                <a:cs typeface="Calibri" panose="020F0502020204030204" pitchFamily="34" charset="0"/>
              </a:rPr>
              <a:t>kem chống nắng</a:t>
            </a:r>
            <a:r>
              <a:rPr lang="en-US" sz="2800" b="0">
                <a:solidFill>
                  <a:srgbClr val="1503BC"/>
                </a:solidFill>
                <a:latin typeface="Times New Roman" panose="02020603050405020304" pitchFamily="18" charset="0"/>
                <a:cs typeface="Calibri" panose="020F0502020204030204" pitchFamily="34" charset="0"/>
              </a:rPr>
              <a:t>” che chắn cho hành tinh khỏi tia cực tím(UV).</a:t>
            </a:r>
            <a:endParaRPr lang="en-US" sz="2800" b="0">
              <a:solidFill>
                <a:srgbClr val="1503BC"/>
              </a:solidFill>
              <a:latin typeface="Times New Roman" panose="02020603050405020304" pitchFamily="18" charset="0"/>
              <a:cs typeface="Calibri" panose="020F0502020204030204" pitchFamily="34" charset="0"/>
            </a:endParaRPr>
          </a:p>
          <a:p>
            <a:pPr indent="0"/>
            <a:r>
              <a:rPr lang="en-US" sz="2800" b="0">
                <a:latin typeface="Times New Roman" panose="02020603050405020304" pitchFamily="18" charset="0"/>
                <a:cs typeface="Calibri" panose="020F0502020204030204" pitchFamily="34" charset="0"/>
              </a:rPr>
              <a:t></a:t>
            </a:r>
            <a:endParaRPr lang="en-US" sz="2800"/>
          </a:p>
        </p:txBody>
      </p:sp>
      <p:pic>
        <p:nvPicPr>
          <p:cNvPr id="4" name="Content Placeholder 3"/>
          <p:cNvPicPr>
            <a:picLocks noChangeAspect="1"/>
          </p:cNvPicPr>
          <p:nvPr>
            <p:ph sz="half" idx="1"/>
          </p:nvPr>
        </p:nvPicPr>
        <p:blipFill>
          <a:blip r:embed="rId1"/>
          <a:stretch>
            <a:fillRect/>
          </a:stretch>
        </p:blipFill>
        <p:spPr>
          <a:xfrm>
            <a:off x="3107055" y="4210685"/>
            <a:ext cx="4111625" cy="2647315"/>
          </a:xfrm>
          <a:prstGeom prst="rect">
            <a:avLst/>
          </a:prstGeom>
          <a:ln w="28575" cmpd="sng">
            <a:solidFill>
              <a:srgbClr val="722EA6"/>
            </a:solidFill>
            <a:prstDash val="solid"/>
          </a:ln>
        </p:spPr>
      </p:pic>
      <p:sp>
        <p:nvSpPr>
          <p:cNvPr id="2" name="Text Box 1"/>
          <p:cNvSpPr txBox="1"/>
          <p:nvPr/>
        </p:nvSpPr>
        <p:spPr>
          <a:xfrm>
            <a:off x="2026920" y="354965"/>
            <a:ext cx="7894320" cy="645160"/>
          </a:xfrm>
          <a:prstGeom prst="rect">
            <a:avLst/>
          </a:prstGeom>
          <a:noFill/>
        </p:spPr>
        <p:txBody>
          <a:bodyPr wrap="square" rtlCol="0" anchor="t">
            <a:spAutoFit/>
          </a:bodyPr>
          <a:p>
            <a:r>
              <a:rPr lang="en-US" sz="3600" b="1">
                <a:latin typeface="Times New Roman" panose="02020603050405020304" pitchFamily="18" charset="0"/>
                <a:cs typeface="Calibri" panose="020F0502020204030204" pitchFamily="34" charset="0"/>
                <a:sym typeface="+mn-ea"/>
              </a:rPr>
              <a:t> </a:t>
            </a:r>
            <a:r>
              <a:rPr lang="en-US" sz="3600" b="1">
                <a:solidFill>
                  <a:srgbClr val="FF0000"/>
                </a:solidFill>
                <a:latin typeface="Times New Roman" panose="02020603050405020304" pitchFamily="18" charset="0"/>
                <a:cs typeface="Calibri" panose="020F0502020204030204" pitchFamily="34" charset="0"/>
                <a:sym typeface="+mn-ea"/>
              </a:rPr>
              <a:t>Những nghiên cứu về tầng ozone</a:t>
            </a:r>
            <a:r>
              <a:rPr lang="en-US" sz="3600">
                <a:solidFill>
                  <a:srgbClr val="1503BC"/>
                </a:solidFill>
                <a:latin typeface="Times New Roman" panose="02020603050405020304" pitchFamily="18" charset="0"/>
                <a:cs typeface="Calibri" panose="020F0502020204030204" pitchFamily="34" charset="0"/>
                <a:sym typeface="+mn-ea"/>
              </a:rPr>
              <a:t>:</a:t>
            </a:r>
            <a:endParaRPr lang="en-US" sz="3600"/>
          </a:p>
        </p:txBody>
      </p:sp>
      <p:pic>
        <p:nvPicPr>
          <p:cNvPr id="112" name="Content Placeholder 111"/>
          <p:cNvPicPr/>
          <p:nvPr>
            <p:ph sz="half" idx="2"/>
          </p:nvPr>
        </p:nvPicPr>
        <p:blipFill>
          <a:blip r:embed="rId2"/>
          <a:stretch>
            <a:fillRect/>
          </a:stretch>
        </p:blipFill>
        <p:spPr>
          <a:xfrm>
            <a:off x="7218680" y="1003935"/>
            <a:ext cx="4415790" cy="3206750"/>
          </a:xfrm>
          <a:prstGeom prst="rect">
            <a:avLst/>
          </a:prstGeom>
          <a:noFill/>
          <a:ln w="9525">
            <a:solidFill>
              <a:srgbClr val="722EA6"/>
            </a:solidFill>
          </a:ln>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ox(in)">
                                      <p:cBhvr>
                                        <p:cTn id="7" dur="2000"/>
                                        <p:tgtEl>
                                          <p:spTgt spid="11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7">
                                            <p:txEl>
                                              <p:pRg st="0" end="0"/>
                                            </p:txEl>
                                          </p:spTgt>
                                        </p:tgtEl>
                                        <p:attrNameLst>
                                          <p:attrName>style.visibility</p:attrName>
                                        </p:attrNameLst>
                                      </p:cBhvr>
                                      <p:to>
                                        <p:strVal val="visible"/>
                                      </p:to>
                                    </p:set>
                                    <p:animEffect transition="in" filter="box(in)">
                                      <p:cBhvr>
                                        <p:cTn id="15" dur="2000"/>
                                        <p:tgtEl>
                                          <p:spTgt spid="10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7">
                                            <p:txEl>
                                              <p:pRg st="2" end="2"/>
                                            </p:txEl>
                                          </p:spTgt>
                                        </p:tgtEl>
                                        <p:attrNameLst>
                                          <p:attrName>style.visibility</p:attrName>
                                        </p:attrNameLst>
                                      </p:cBhvr>
                                      <p:to>
                                        <p:strVal val="visible"/>
                                      </p:to>
                                    </p:set>
                                    <p:animEffect transition="in" filter="box(in)">
                                      <p:cBhvr>
                                        <p:cTn id="20" dur="2000"/>
                                        <p:tgtEl>
                                          <p:spTgt spid="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81000">
              <a:srgbClr val="FFFFFF"/>
            </a:gs>
            <a:gs pos="100000">
              <a:srgbClr val="99FF99"/>
            </a:gs>
          </a:gsLst>
          <a:path path="rect">
            <a:fillToRect l="50000" t="50000" r="50000" b="50000"/>
          </a:path>
          <a:tileRect/>
        </a:gradFill>
        <a:effectLst/>
      </p:bgPr>
    </p:bg>
    <p:spTree>
      <p:nvGrpSpPr>
        <p:cNvPr id="1" name=""/>
        <p:cNvGrpSpPr/>
        <p:nvPr/>
      </p:nvGrpSpPr>
      <p:grpSpPr/>
      <p:pic>
        <p:nvPicPr>
          <p:cNvPr id="109" name="Content Placeholder 108"/>
          <p:cNvPicPr>
            <a:picLocks noChangeAspect="1"/>
          </p:cNvPicPr>
          <p:nvPr>
            <p:ph sz="half" idx="1"/>
          </p:nvPr>
        </p:nvPicPr>
        <p:blipFill>
          <a:blip r:embed="rId1"/>
          <a:stretch>
            <a:fillRect/>
          </a:stretch>
        </p:blipFill>
        <p:spPr>
          <a:xfrm>
            <a:off x="4105275" y="2280285"/>
            <a:ext cx="3049270" cy="4078605"/>
          </a:xfrm>
          <a:prstGeom prst="rect">
            <a:avLst/>
          </a:prstGeom>
          <a:noFill/>
          <a:ln w="9525">
            <a:noFill/>
          </a:ln>
        </p:spPr>
      </p:pic>
      <p:pic>
        <p:nvPicPr>
          <p:cNvPr id="110" name="Picture 109"/>
          <p:cNvPicPr/>
          <p:nvPr/>
        </p:nvPicPr>
        <p:blipFill>
          <a:blip r:embed="rId2"/>
          <a:stretch>
            <a:fillRect/>
          </a:stretch>
        </p:blipFill>
        <p:spPr>
          <a:xfrm>
            <a:off x="7318375" y="2280285"/>
            <a:ext cx="4391025" cy="3844925"/>
          </a:xfrm>
          <a:prstGeom prst="rect">
            <a:avLst/>
          </a:prstGeom>
          <a:noFill/>
          <a:ln w="9525">
            <a:noFill/>
          </a:ln>
        </p:spPr>
      </p:pic>
      <p:pic>
        <p:nvPicPr>
          <p:cNvPr id="111" name="Content Placeholder 110"/>
          <p:cNvPicPr/>
          <p:nvPr>
            <p:ph sz="half" idx="2"/>
          </p:nvPr>
        </p:nvPicPr>
        <p:blipFill>
          <a:blip r:embed="rId3"/>
          <a:stretch>
            <a:fillRect/>
          </a:stretch>
        </p:blipFill>
        <p:spPr>
          <a:xfrm>
            <a:off x="313690" y="2222500"/>
            <a:ext cx="3791585" cy="4201795"/>
          </a:xfrm>
          <a:prstGeom prst="rect">
            <a:avLst/>
          </a:prstGeom>
          <a:noFill/>
          <a:ln w="9525">
            <a:noFill/>
          </a:ln>
        </p:spPr>
      </p:pic>
      <p:sp>
        <p:nvSpPr>
          <p:cNvPr id="13" name="Text Box 12"/>
          <p:cNvSpPr txBox="1"/>
          <p:nvPr/>
        </p:nvSpPr>
        <p:spPr>
          <a:xfrm>
            <a:off x="1925955" y="70485"/>
            <a:ext cx="7894320" cy="645160"/>
          </a:xfrm>
          <a:prstGeom prst="rect">
            <a:avLst/>
          </a:prstGeom>
          <a:noFill/>
        </p:spPr>
        <p:txBody>
          <a:bodyPr wrap="square" rtlCol="0" anchor="t">
            <a:spAutoFit/>
          </a:bodyPr>
          <a:p>
            <a:r>
              <a:rPr lang="en-US" sz="3600" b="1">
                <a:latin typeface="Times New Roman" panose="02020603050405020304" pitchFamily="18" charset="0"/>
                <a:cs typeface="Calibri" panose="020F0502020204030204" pitchFamily="34" charset="0"/>
                <a:sym typeface="+mn-ea"/>
              </a:rPr>
              <a:t> </a:t>
            </a:r>
            <a:r>
              <a:rPr lang="en-US" sz="3600" b="1">
                <a:solidFill>
                  <a:srgbClr val="FF0000"/>
                </a:solidFill>
                <a:latin typeface="Times New Roman" panose="02020603050405020304" pitchFamily="18" charset="0"/>
                <a:cs typeface="Calibri" panose="020F0502020204030204" pitchFamily="34" charset="0"/>
                <a:sym typeface="+mn-ea"/>
              </a:rPr>
              <a:t>Những nghiên cứu về tầng ozone</a:t>
            </a:r>
            <a:r>
              <a:rPr lang="en-US" sz="3600">
                <a:solidFill>
                  <a:srgbClr val="1503BC"/>
                </a:solidFill>
                <a:latin typeface="Times New Roman" panose="02020603050405020304" pitchFamily="18" charset="0"/>
                <a:cs typeface="Calibri" panose="020F0502020204030204" pitchFamily="34" charset="0"/>
                <a:sym typeface="+mn-ea"/>
              </a:rPr>
              <a:t>:</a:t>
            </a:r>
            <a:endParaRPr lang="en-US" sz="3600"/>
          </a:p>
        </p:txBody>
      </p:sp>
      <p:sp>
        <p:nvSpPr>
          <p:cNvPr id="14" name="Text Box 13"/>
          <p:cNvSpPr txBox="1"/>
          <p:nvPr/>
        </p:nvSpPr>
        <p:spPr>
          <a:xfrm>
            <a:off x="1526540" y="1013460"/>
            <a:ext cx="9119235" cy="521970"/>
          </a:xfrm>
          <a:prstGeom prst="rect">
            <a:avLst/>
          </a:prstGeom>
          <a:noFill/>
        </p:spPr>
        <p:txBody>
          <a:bodyPr wrap="square" rtlCol="0" anchor="t">
            <a:spAutoFit/>
          </a:bodyPr>
          <a:p>
            <a:pPr indent="0"/>
            <a:r>
              <a:rPr lang="en-US" sz="2800">
                <a:solidFill>
                  <a:srgbClr val="FF0000"/>
                </a:solidFill>
                <a:latin typeface="Times New Roman" panose="02020603050405020304" pitchFamily="18" charset="0"/>
                <a:cs typeface="Calibri" panose="020F0502020204030204" pitchFamily="34" charset="0"/>
                <a:sym typeface="+mn-ea"/>
              </a:rPr>
              <a:t>3-  Nguyên nhân suy giảm tầng ozone</a:t>
            </a:r>
            <a:r>
              <a:rPr lang="en-US" sz="2800">
                <a:solidFill>
                  <a:srgbClr val="1503BC"/>
                </a:solidFill>
                <a:latin typeface="Times New Roman" panose="02020603050405020304" pitchFamily="18" charset="0"/>
                <a:cs typeface="Calibri" panose="020F0502020204030204" pitchFamily="34" charset="0"/>
                <a:sym typeface="+mn-ea"/>
              </a:rPr>
              <a:t>: do hợp chất CFC</a:t>
            </a:r>
            <a:endParaRPr lang="en-US" sz="2800">
              <a:solidFill>
                <a:srgbClr val="1503BC"/>
              </a:solidFill>
              <a:latin typeface="Times New Roman" panose="02020603050405020304" pitchFamily="18" charset="0"/>
              <a:cs typeface="Calibri" panose="020F050202020403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ox(in)">
                                      <p:cBhvr>
                                        <p:cTn id="7" dur="2000"/>
                                        <p:tgtEl>
                                          <p:spTgt spid="111"/>
                                        </p:tgtEl>
                                      </p:cBhvr>
                                    </p:animEffect>
                                  </p:childTnLst>
                                </p:cTn>
                              </p:par>
                              <p:par>
                                <p:cTn id="8" presetID="4" presetClass="entr" presetSubtype="16"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box(in)">
                                      <p:cBhvr>
                                        <p:cTn id="10" dur="2000"/>
                                        <p:tgtEl>
                                          <p:spTgt spid="109"/>
                                        </p:tgtEl>
                                      </p:cBhvr>
                                    </p:animEffect>
                                  </p:childTnLst>
                                </p:cTn>
                              </p:par>
                              <p:par>
                                <p:cTn id="11" presetID="4" presetClass="entr" presetSubtype="16"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box(in)">
                                      <p:cBhvr>
                                        <p:cTn id="13" dur="2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90000">
              <a:srgbClr val="FFFFFF"/>
            </a:gs>
            <a:gs pos="100000">
              <a:srgbClr val="99FF99"/>
            </a:gs>
          </a:gsLst>
          <a:path path="rect">
            <a:fillToRect l="50000" t="50000" r="50000" b="50000"/>
          </a:path>
          <a:tileRect/>
        </a:gradFill>
        <a:effectLst/>
      </p:bgPr>
    </p:bg>
    <p:spTree>
      <p:nvGrpSpPr>
        <p:cNvPr id="1" name=""/>
        <p:cNvGrpSpPr/>
        <p:nvPr/>
      </p:nvGrpSpPr>
      <p:grpSpPr/>
      <p:sp>
        <p:nvSpPr>
          <p:cNvPr id="111" name="Text Box 110"/>
          <p:cNvSpPr txBox="1"/>
          <p:nvPr/>
        </p:nvSpPr>
        <p:spPr>
          <a:xfrm>
            <a:off x="357505" y="1478280"/>
            <a:ext cx="7128510" cy="3107690"/>
          </a:xfrm>
          <a:prstGeom prst="rect">
            <a:avLst/>
          </a:prstGeom>
          <a:noFill/>
          <a:ln w="9525">
            <a:noFill/>
          </a:ln>
        </p:spPr>
        <p:txBody>
          <a:bodyPr wrap="square">
            <a:spAutoFit/>
          </a:bodyPr>
          <a:p>
            <a:pPr indent="0"/>
            <a:r>
              <a:rPr lang="en-US" sz="2800" b="1">
                <a:latin typeface="Times New Roman" panose="02020603050405020304" pitchFamily="18" charset="0"/>
                <a:cs typeface="Calibri" panose="020F0502020204030204" pitchFamily="34" charset="0"/>
              </a:rPr>
              <a:t></a:t>
            </a:r>
            <a:r>
              <a:rPr lang="en-US" sz="2800" b="1">
                <a:solidFill>
                  <a:srgbClr val="FF0000"/>
                </a:solidFill>
                <a:latin typeface="Times New Roman" panose="02020603050405020304" pitchFamily="18" charset="0"/>
                <a:cs typeface="Calibri" panose="020F0502020204030204" pitchFamily="34" charset="0"/>
              </a:rPr>
              <a:t>1</a:t>
            </a:r>
            <a:r>
              <a:rPr lang="en-US" sz="2800" b="1">
                <a:solidFill>
                  <a:srgbClr val="1503BC"/>
                </a:solidFill>
                <a:latin typeface="Times New Roman" panose="02020603050405020304" pitchFamily="18" charset="0"/>
                <a:cs typeface="Calibri" panose="020F0502020204030204" pitchFamily="34" charset="0"/>
              </a:rPr>
              <a:t>.</a:t>
            </a:r>
            <a:r>
              <a:rPr lang="en-US" sz="2800" b="1">
                <a:latin typeface="Times New Roman" panose="02020603050405020304" pitchFamily="18" charset="0"/>
                <a:cs typeface="Calibri" panose="020F0502020204030204" pitchFamily="34" charset="0"/>
              </a:rPr>
              <a:t> </a:t>
            </a:r>
            <a:r>
              <a:rPr lang="en-US" sz="2800" b="0">
                <a:solidFill>
                  <a:srgbClr val="1503BC"/>
                </a:solidFill>
                <a:latin typeface="Times New Roman" panose="02020603050405020304" pitchFamily="18" charset="0"/>
                <a:cs typeface="Calibri" panose="020F0502020204030204" pitchFamily="34" charset="0"/>
              </a:rPr>
              <a:t>Năm 1986, Liên hợp quốc đàm phán về hiệp ước xóa sổ CFC.</a:t>
            </a:r>
            <a:r>
              <a:rPr lang="en-US" sz="2800" b="1">
                <a:solidFill>
                  <a:srgbClr val="FF0000"/>
                </a:solidFill>
                <a:latin typeface="Times New Roman" panose="02020603050405020304" pitchFamily="18" charset="0"/>
                <a:cs typeface="Calibri" panose="020F0502020204030204" pitchFamily="34" charset="0"/>
              </a:rPr>
              <a:t>2.</a:t>
            </a:r>
            <a:r>
              <a:rPr lang="en-US" sz="2800" b="1">
                <a:solidFill>
                  <a:srgbClr val="1503BC"/>
                </a:solidFill>
                <a:latin typeface="Times New Roman" panose="02020603050405020304" pitchFamily="18" charset="0"/>
                <a:cs typeface="Calibri" panose="020F0502020204030204" pitchFamily="34" charset="0"/>
              </a:rPr>
              <a:t> </a:t>
            </a:r>
            <a:r>
              <a:rPr lang="en-US" sz="2800" b="0">
                <a:solidFill>
                  <a:srgbClr val="1503BC"/>
                </a:solidFill>
                <a:latin typeface="Times New Roman" panose="02020603050405020304" pitchFamily="18" charset="0"/>
                <a:cs typeface="Calibri" panose="020F0502020204030204" pitchFamily="34" charset="0"/>
              </a:rPr>
              <a:t> </a:t>
            </a:r>
            <a:r>
              <a:rPr lang="en-US" sz="2800" b="0" u="sng">
                <a:solidFill>
                  <a:srgbClr val="1503BC"/>
                </a:solidFill>
                <a:latin typeface="Times New Roman" panose="02020603050405020304" pitchFamily="18" charset="0"/>
                <a:cs typeface="Calibri" panose="020F0502020204030204" pitchFamily="34" charset="0"/>
              </a:rPr>
              <a:t>Các nhà khoa học </a:t>
            </a:r>
            <a:r>
              <a:rPr lang="en-US" sz="2800" b="0">
                <a:solidFill>
                  <a:srgbClr val="1503BC"/>
                </a:solidFill>
                <a:latin typeface="Times New Roman" panose="02020603050405020304" pitchFamily="18" charset="0"/>
                <a:cs typeface="Calibri" panose="020F0502020204030204" pitchFamily="34" charset="0"/>
              </a:rPr>
              <a:t>và nhóm cộng sự đã vạch ra hàng trăm giải pháp loại bỏ dần CFC, cùng với sự </a:t>
            </a:r>
            <a:r>
              <a:rPr lang="en-US" sz="2800" b="0" u="sng">
                <a:solidFill>
                  <a:srgbClr val="1503BC"/>
                </a:solidFill>
                <a:latin typeface="Times New Roman" panose="02020603050405020304" pitchFamily="18" charset="0"/>
                <a:cs typeface="Calibri" panose="020F0502020204030204" pitchFamily="34" charset="0"/>
              </a:rPr>
              <a:t>nỗ lực của công chúng toàn cầu</a:t>
            </a:r>
            <a:r>
              <a:rPr lang="en-US" sz="2800" b="0">
                <a:solidFill>
                  <a:srgbClr val="1503BC"/>
                </a:solidFill>
                <a:latin typeface="Times New Roman" panose="02020603050405020304" pitchFamily="18" charset="0"/>
                <a:cs typeface="Calibri" panose="020F0502020204030204" pitchFamily="34" charset="0"/>
              </a:rPr>
              <a:t>, tầng ozone đang dần hồi phục.</a:t>
            </a:r>
            <a:endParaRPr lang="en-US" sz="2800" b="0">
              <a:solidFill>
                <a:srgbClr val="1503BC"/>
              </a:solidFill>
              <a:latin typeface="Times New Roman" panose="02020603050405020304" pitchFamily="18" charset="0"/>
              <a:cs typeface="Calibri" panose="020F0502020204030204" pitchFamily="34" charset="0"/>
            </a:endParaRPr>
          </a:p>
        </p:txBody>
      </p:sp>
      <p:sp>
        <p:nvSpPr>
          <p:cNvPr id="112" name="Text Box 111"/>
          <p:cNvSpPr txBox="1"/>
          <p:nvPr/>
        </p:nvSpPr>
        <p:spPr>
          <a:xfrm>
            <a:off x="653415" y="266700"/>
            <a:ext cx="11417300" cy="521970"/>
          </a:xfrm>
          <a:prstGeom prst="rect">
            <a:avLst/>
          </a:prstGeom>
          <a:noFill/>
          <a:ln w="9525">
            <a:noFill/>
          </a:ln>
        </p:spPr>
        <p:txBody>
          <a:bodyPr wrap="square">
            <a:spAutoFit/>
          </a:bodyPr>
          <a:p>
            <a:pPr indent="0"/>
            <a:r>
              <a:rPr lang="en-US" sz="2800" b="1">
                <a:solidFill>
                  <a:srgbClr val="FF0000"/>
                </a:solidFill>
                <a:latin typeface="Times New Roman" panose="02020603050405020304" pitchFamily="18" charset="0"/>
                <a:cs typeface="sans-serif" charset="0"/>
              </a:rPr>
              <a:t>Nhân tố làm nên thành công của nỗ lực phục hồi tầng ozone:</a:t>
            </a:r>
            <a:r>
              <a:rPr lang="en-US" sz="2800" b="1">
                <a:solidFill>
                  <a:srgbClr val="FF0000"/>
                </a:solidFill>
                <a:latin typeface="Times New Roman" panose="02020603050405020304" pitchFamily="18" charset="0"/>
                <a:cs typeface="Calibri" panose="020F0502020204030204" pitchFamily="34" charset="0"/>
              </a:rPr>
              <a:t> </a:t>
            </a:r>
            <a:endParaRPr lang="en-US" sz="2800" b="1">
              <a:solidFill>
                <a:srgbClr val="FF0000"/>
              </a:solidFill>
              <a:latin typeface="Times New Roman" panose="02020603050405020304" pitchFamily="18" charset="0"/>
              <a:cs typeface="Calibri" panose="020F0502020204030204" pitchFamily="34" charset="0"/>
            </a:endParaRPr>
          </a:p>
        </p:txBody>
      </p:sp>
      <p:pic>
        <p:nvPicPr>
          <p:cNvPr id="113" name="Content Placeholder 112"/>
          <p:cNvPicPr/>
          <p:nvPr>
            <p:ph idx="1"/>
          </p:nvPr>
        </p:nvPicPr>
        <p:blipFill>
          <a:blip r:embed="rId1"/>
          <a:stretch>
            <a:fillRect/>
          </a:stretch>
        </p:blipFill>
        <p:spPr>
          <a:xfrm>
            <a:off x="7232015" y="1216025"/>
            <a:ext cx="4705350" cy="484949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box(in)">
                                      <p:cBhvr>
                                        <p:cTn id="7" dur="20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box(in)">
                                      <p:cBhvr>
                                        <p:cTn id="12" dur="2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4080</Words>
  <Application>WPS Presentation</Application>
  <PresentationFormat>Custom</PresentationFormat>
  <Paragraphs>163</Paragraphs>
  <Slides>18</Slides>
  <Notes>2</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18</vt:i4>
      </vt:variant>
    </vt:vector>
  </HeadingPairs>
  <TitlesOfParts>
    <vt:vector size="42" baseType="lpstr">
      <vt:lpstr>Arial</vt:lpstr>
      <vt:lpstr>SimSun</vt:lpstr>
      <vt:lpstr>Wingdings</vt:lpstr>
      <vt:lpstr>Calibri</vt:lpstr>
      <vt:lpstr>Tunga</vt:lpstr>
      <vt:lpstr>Segoe Print</vt:lpstr>
      <vt:lpstr>Wingdings 3</vt:lpstr>
      <vt:lpstr>Arial</vt:lpstr>
      <vt:lpstr>Tahoma</vt:lpstr>
      <vt:lpstr>Times New Roman</vt:lpstr>
      <vt:lpstr>Calibri</vt:lpstr>
      <vt:lpstr>Trebuchet MS</vt:lpstr>
      <vt:lpstr>Times New Roman</vt:lpstr>
      <vt:lpstr>Calibri Light</vt:lpstr>
      <vt:lpstr>Century Gothic</vt:lpstr>
      <vt:lpstr>Microsoft YaHei</vt:lpstr>
      <vt:lpstr>Arial Unicode MS</vt:lpstr>
      <vt:lpstr>Malgun Gothic</vt:lpstr>
      <vt:lpstr>Franklin Gothic Book</vt:lpstr>
      <vt:lpstr>Franklin Gothic Medium</vt:lpstr>
      <vt:lpstr>Cambria</vt:lpstr>
      <vt:lpstr>幼圆</vt:lpstr>
      <vt:lpstr>sans-serif</vt:lpstr>
      <vt:lpstr>2_Default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TỔ CHỨC DẠY HỌC STEM CHỦ ĐỀ  “ĐỘNG LƯỢNG”-VẬT LÍ 10  CHƯƠNG TRÌNH GIÁO DỤC PHỔ THÔNG 2018 NHẰM PHÁT TRIỂN NĂNG LỰC GIẢI QUYẾT VẤN ĐỀ CỦA HỌC SINH</dc:title>
  <dc:creator>Admin</dc:creator>
  <cp:lastModifiedBy>Tất Đạt Nguyễn</cp:lastModifiedBy>
  <cp:revision>287</cp:revision>
  <dcterms:created xsi:type="dcterms:W3CDTF">2022-01-11T07:47:00Z</dcterms:created>
  <dcterms:modified xsi:type="dcterms:W3CDTF">2022-08-20T16:44:46Z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912858C9DBE54215A6DBF0563EB896F8</vt:lpwstr>
  </property>
  <property fmtid="{D5CDD505-2E9C-101B-9397-08002B2CF9AE}" pid="3" name="KSOProductBuildVer">
    <vt:lpwstr>1033-11.2.0.11254</vt:lpwstr>
  </property>
</Properties>
</file>