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0" r:id="rId3"/>
    <p:sldId id="261" r:id="rId4"/>
    <p:sldId id="272" r:id="rId5"/>
    <p:sldId id="273"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11394-3BC4-41A0-AC14-ACD5EA5DBDD4}"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4F880-EFDB-42A0-8B4F-B208ABCD7C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FB03D-B471-4264-9F9C-4772763632CD}" type="slidenum">
              <a:rPr lang="en-US"/>
              <a:pPr/>
              <a:t>8</a:t>
            </a:fld>
            <a:endParaRPr lang="en-US"/>
          </a:p>
        </p:txBody>
      </p:sp>
      <p:sp>
        <p:nvSpPr>
          <p:cNvPr id="1504258" name="Rectangle 2"/>
          <p:cNvSpPr>
            <a:spLocks noGrp="1" noRot="1" noChangeAspect="1" noChangeArrowheads="1" noTextEdit="1"/>
          </p:cNvSpPr>
          <p:nvPr>
            <p:ph type="sldImg"/>
          </p:nvPr>
        </p:nvSpPr>
        <p:spPr>
          <a:ln/>
        </p:spPr>
      </p:sp>
      <p:sp>
        <p:nvSpPr>
          <p:cNvPr id="1504259" name="Rectangle 3"/>
          <p:cNvSpPr>
            <a:spLocks noGrp="1" noChangeArrowheads="1"/>
          </p:cNvSpPr>
          <p:nvPr>
            <p:ph type="body" idx="1"/>
          </p:nvPr>
        </p:nvSpPr>
        <p:spPr>
          <a:xfrm>
            <a:off x="914400" y="4343400"/>
            <a:ext cx="5029200" cy="4114800"/>
          </a:xfrm>
        </p:spPr>
        <p:txBody>
          <a:bodyPr/>
          <a:lstStyle/>
          <a:p>
            <a:r>
              <a:rPr lang="en-US"/>
              <a: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B61CB0-33AD-4BDB-8F20-5A414DFA6093}"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61CB0-33AD-4BDB-8F20-5A414DFA6093}"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61CB0-33AD-4BDB-8F20-5A414DFA6093}"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61CB0-33AD-4BDB-8F20-5A414DFA6093}"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B61CB0-33AD-4BDB-8F20-5A414DFA6093}"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B61CB0-33AD-4BDB-8F20-5A414DFA6093}"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B61CB0-33AD-4BDB-8F20-5A414DFA6093}" type="datetimeFigureOut">
              <a:rPr lang="en-US" smtClean="0"/>
              <a:pPr/>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B61CB0-33AD-4BDB-8F20-5A414DFA6093}" type="datetimeFigureOut">
              <a:rPr lang="en-US" smtClean="0"/>
              <a:pPr/>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61CB0-33AD-4BDB-8F20-5A414DFA6093}" type="datetimeFigureOut">
              <a:rPr lang="en-US" smtClean="0"/>
              <a:pPr/>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61CB0-33AD-4BDB-8F20-5A414DFA6093}"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61CB0-33AD-4BDB-8F20-5A414DFA6093}"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6699F-A00C-44A8-9E9E-DAEA5F2E43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61CB0-33AD-4BDB-8F20-5A414DFA6093}" type="datetimeFigureOut">
              <a:rPr lang="en-US" smtClean="0"/>
              <a:pPr/>
              <a:t>8/22/2022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6699F-A00C-44A8-9E9E-DAEA5F2E43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hyperlink" Target="http://www.thanhnien.com.vn/pages/tags.aspx?tag=m-vong%0d%0a%0d%0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7" descr="Báo Thanh Niên"/>
          <p:cNvPicPr>
            <a:picLocks noChangeAspect="1" noChangeArrowheads="1"/>
          </p:cNvPicPr>
          <p:nvPr/>
        </p:nvPicPr>
        <p:blipFill>
          <a:blip r:embed="rId2"/>
          <a:srcRect/>
          <a:stretch>
            <a:fillRect/>
          </a:stretch>
        </p:blipFill>
        <p:spPr bwMode="auto">
          <a:xfrm>
            <a:off x="4430486" y="152400"/>
            <a:ext cx="4572000" cy="26670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3996504"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4" y="2971800"/>
            <a:ext cx="5334000" cy="3556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00" y="3048000"/>
            <a:ext cx="3414486" cy="3479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2"/>
          <p:cNvSpPr>
            <a:spLocks noGrp="1" noChangeArrowheads="1"/>
          </p:cNvSpPr>
          <p:nvPr>
            <p:ph idx="1"/>
          </p:nvPr>
        </p:nvSpPr>
        <p:spPr>
          <a:xfrm>
            <a:off x="76200" y="76200"/>
            <a:ext cx="9067800" cy="6781800"/>
          </a:xfrm>
          <a:solidFill>
            <a:schemeClr val="bg1"/>
          </a:solidFill>
        </p:spPr>
        <p:txBody>
          <a:bodyPr/>
          <a:lstStyle/>
          <a:p>
            <a:pPr>
              <a:lnSpc>
                <a:spcPct val="90000"/>
              </a:lnSpc>
              <a:buFontTx/>
              <a:buNone/>
            </a:pPr>
            <a:r>
              <a:rPr lang="en-US" sz="2800" b="1">
                <a:latin typeface="Times New Roman" pitchFamily="18" charset="0"/>
              </a:rPr>
              <a:t>Áp thấp nhiệt đới có khả năng thành bão</a:t>
            </a:r>
          </a:p>
          <a:p>
            <a:pPr>
              <a:lnSpc>
                <a:spcPct val="90000"/>
              </a:lnSpc>
            </a:pPr>
            <a:r>
              <a:rPr lang="en-US" sz="2800">
                <a:latin typeface="Times New Roman" pitchFamily="18" charset="0"/>
              </a:rPr>
              <a:t>13/11/2013 03:10 Trung tâm dự báo khí tượng thủy văn T.Ư cho biết, do ảnh hưởng của hoàn lưu áp thấp nhiệt đới (ATNĐ), sau mạnh lên thành bão, vùng biển phía đông nam biển đông (bao gồm cả vùng biển phía đông quần đảo Trường Sa) từ trưa hôm nay (13.11) có gió mạnh dần lên cấp 6, vùng gần tâm bão đi qua cấp 7, cấp 8, giật cấp 9, cấp 10; biển động mạnh. </a:t>
            </a:r>
          </a:p>
          <a:p>
            <a:pPr>
              <a:lnSpc>
                <a:spcPct val="90000"/>
              </a:lnSpc>
            </a:pPr>
            <a:r>
              <a:rPr lang="en-US" sz="2800">
                <a:latin typeface="Times New Roman" pitchFamily="18" charset="0"/>
              </a:rPr>
              <a:t>Hồi 13 giờ hôm qua (12.11), tâm ATNĐ ở trên khu vực phía bắc đảo Midanao (Philippines), cường độ mạnh cấp 6, cấp 7, giật cấp 8, cấp 9. Dự báo trong 24 giờ tới, ATNĐ di chuyển chủ yếu theo hướng tây tây bắc, mỗi giờ đi được khoảng 25 km, vượt qua miền nam Philippines đi vào biển Xulu (Philippines) và có khả năng mạnh lên thành bão.  M.Vọng</a:t>
            </a:r>
            <a:br>
              <a:rPr lang="en-US" sz="2800">
                <a:latin typeface="Times New Roman" pitchFamily="18" charset="0"/>
              </a:rPr>
            </a:br>
            <a:r>
              <a:rPr lang="en-US" sz="2800">
                <a:latin typeface="Times New Roman" pitchFamily="18" charset="0"/>
                <a:hlinkClick r:id="rId2"/>
              </a:rPr>
              <a:t>M.Vọng </a:t>
            </a:r>
            <a:endParaRPr lang="en-US" sz="2800">
              <a:latin typeface="Times New Roman" pitchFamily="18" charset="0"/>
            </a:endParaRPr>
          </a:p>
          <a:p>
            <a:pPr algn="ctr">
              <a:lnSpc>
                <a:spcPct val="90000"/>
              </a:lnSpc>
              <a:buFontTx/>
              <a:buNone/>
            </a:pPr>
            <a:endParaRPr lang="en-US">
              <a:solidFill>
                <a:srgbClr val="000099"/>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99138">
                                            <p:txEl>
                                              <p:pRg st="0" end="0"/>
                                            </p:txEl>
                                          </p:spTgt>
                                        </p:tgtEl>
                                        <p:attrNameLst>
                                          <p:attrName>style.visibility</p:attrName>
                                        </p:attrNameLst>
                                      </p:cBhvr>
                                      <p:to>
                                        <p:strVal val="visible"/>
                                      </p:to>
                                    </p:set>
                                    <p:animEffect transition="in" filter="box(in)">
                                      <p:cBhvr>
                                        <p:cTn id="7" dur="500"/>
                                        <p:tgtEl>
                                          <p:spTgt spid="1499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99138">
                                            <p:txEl>
                                              <p:pRg st="1" end="1"/>
                                            </p:txEl>
                                          </p:spTgt>
                                        </p:tgtEl>
                                        <p:attrNameLst>
                                          <p:attrName>style.visibility</p:attrName>
                                        </p:attrNameLst>
                                      </p:cBhvr>
                                      <p:to>
                                        <p:strVal val="visible"/>
                                      </p:to>
                                    </p:set>
                                    <p:animEffect transition="in" filter="box(in)">
                                      <p:cBhvr>
                                        <p:cTn id="12" dur="500"/>
                                        <p:tgtEl>
                                          <p:spTgt spid="1499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99138">
                                            <p:txEl>
                                              <p:pRg st="2" end="2"/>
                                            </p:txEl>
                                          </p:spTgt>
                                        </p:tgtEl>
                                        <p:attrNameLst>
                                          <p:attrName>style.visibility</p:attrName>
                                        </p:attrNameLst>
                                      </p:cBhvr>
                                      <p:to>
                                        <p:strVal val="visible"/>
                                      </p:to>
                                    </p:set>
                                    <p:animEffect transition="in" filter="box(in)">
                                      <p:cBhvr>
                                        <p:cTn id="17" dur="500"/>
                                        <p:tgtEl>
                                          <p:spTgt spid="14991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7330" name="Text Box 2"/>
          <p:cNvSpPr txBox="1">
            <a:spLocks noChangeArrowheads="1"/>
          </p:cNvSpPr>
          <p:nvPr/>
        </p:nvSpPr>
        <p:spPr bwMode="auto">
          <a:xfrm>
            <a:off x="76200" y="757238"/>
            <a:ext cx="8991600" cy="560153"/>
          </a:xfrm>
          <a:prstGeom prst="rect">
            <a:avLst/>
          </a:prstGeom>
          <a:noFill/>
          <a:ln w="9525">
            <a:noFill/>
            <a:miter lim="800000"/>
            <a:headEnd/>
            <a:tailEnd/>
          </a:ln>
          <a:effectLst/>
        </p:spPr>
        <p:txBody>
          <a:bodyPr>
            <a:spAutoFit/>
          </a:bodyPr>
          <a:lstStyle/>
          <a:p>
            <a:pPr algn="just" eaLnBrk="0" hangingPunct="0">
              <a:lnSpc>
                <a:spcPct val="95000"/>
              </a:lnSpc>
              <a:spcBef>
                <a:spcPct val="60000"/>
              </a:spcBef>
            </a:pPr>
            <a:r>
              <a:rPr lang="en-US" sz="3200" dirty="0" smtClean="0">
                <a:solidFill>
                  <a:srgbClr val="00B050"/>
                </a:solidFill>
                <a:latin typeface="Times New Roman" panose="02020603050405020304" pitchFamily="18" charset="0"/>
                <a:cs typeface="Times New Roman" panose="02020603050405020304" pitchFamily="18" charset="0"/>
              </a:rPr>
              <a:t>I/</a:t>
            </a:r>
            <a:r>
              <a:rPr lang="en-US" sz="3200" dirty="0" smtClean="0">
                <a:solidFill>
                  <a:srgbClr val="00B050"/>
                </a:solidFill>
                <a:latin typeface="Times New Roman" panose="02020603050405020304" pitchFamily="18" charset="0"/>
                <a:cs typeface="Times New Roman" panose="02020603050405020304" pitchFamily="18" charset="0"/>
              </a:rPr>
              <a:t>. Tri </a:t>
            </a:r>
            <a:r>
              <a:rPr lang="en-US" sz="3200" dirty="0" err="1" smtClean="0">
                <a:solidFill>
                  <a:srgbClr val="00B050"/>
                </a:solidFill>
                <a:latin typeface="Times New Roman" panose="02020603050405020304" pitchFamily="18" charset="0"/>
                <a:cs typeface="Times New Roman" panose="02020603050405020304" pitchFamily="18" charset="0"/>
              </a:rPr>
              <a:t>thức</a:t>
            </a:r>
            <a:r>
              <a:rPr lang="en-US" sz="3200" dirty="0" smtClean="0">
                <a:solidFill>
                  <a:srgbClr val="00B050"/>
                </a:solidFill>
                <a:latin typeface="Times New Roman" panose="02020603050405020304" pitchFamily="18" charset="0"/>
                <a:cs typeface="Times New Roman" panose="02020603050405020304" pitchFamily="18" charset="0"/>
              </a:rPr>
              <a:t> </a:t>
            </a:r>
            <a:r>
              <a:rPr lang="en-US" sz="3200" dirty="0" err="1" smtClean="0">
                <a:solidFill>
                  <a:srgbClr val="00B050"/>
                </a:solidFill>
                <a:latin typeface="Times New Roman" panose="02020603050405020304" pitchFamily="18" charset="0"/>
                <a:cs typeface="Times New Roman" panose="02020603050405020304" pitchFamily="18" charset="0"/>
              </a:rPr>
              <a:t>ngữ</a:t>
            </a:r>
            <a:r>
              <a:rPr lang="en-US" sz="3200" dirty="0" smtClean="0">
                <a:solidFill>
                  <a:srgbClr val="00B050"/>
                </a:solidFill>
                <a:latin typeface="Times New Roman" panose="02020603050405020304" pitchFamily="18" charset="0"/>
                <a:cs typeface="Times New Roman" panose="02020603050405020304" pitchFamily="18" charset="0"/>
              </a:rPr>
              <a:t> </a:t>
            </a:r>
            <a:r>
              <a:rPr lang="en-US" sz="3200" dirty="0" err="1" smtClean="0">
                <a:solidFill>
                  <a:srgbClr val="00B050"/>
                </a:solidFill>
                <a:latin typeface="Times New Roman" panose="02020603050405020304" pitchFamily="18" charset="0"/>
                <a:cs typeface="Times New Roman" panose="02020603050405020304" pitchFamily="18" charset="0"/>
              </a:rPr>
              <a:t>văn</a:t>
            </a:r>
            <a:endParaRPr lang="en-US" sz="3200" dirty="0" smtClean="0">
              <a:solidFill>
                <a:srgbClr val="00B050"/>
              </a:solidFill>
              <a:latin typeface="Times New Roman" panose="02020603050405020304" pitchFamily="18" charset="0"/>
              <a:cs typeface="Times New Roman" panose="02020603050405020304" pitchFamily="18" charset="0"/>
            </a:endParaRPr>
          </a:p>
        </p:txBody>
      </p:sp>
      <p:sp>
        <p:nvSpPr>
          <p:cNvPr id="1507331" name="Rectangle 3"/>
          <p:cNvSpPr>
            <a:spLocks noChangeArrowheads="1"/>
          </p:cNvSpPr>
          <p:nvPr/>
        </p:nvSpPr>
        <p:spPr bwMode="auto">
          <a:xfrm>
            <a:off x="203200" y="101600"/>
            <a:ext cx="9024971" cy="584775"/>
          </a:xfrm>
          <a:prstGeom prst="rect">
            <a:avLst/>
          </a:prstGeom>
          <a:noFill/>
          <a:ln w="9525">
            <a:solidFill>
              <a:srgbClr val="000000"/>
            </a:solidFill>
            <a:miter lim="800000"/>
            <a:headEnd/>
            <a:tailEnd/>
          </a:ln>
          <a:effectLst/>
        </p:spPr>
        <p:txBody>
          <a:bodyPr wrap="none">
            <a:spAutoFit/>
          </a:bodyPr>
          <a:lstStyle/>
          <a:p>
            <a:pPr eaLnBrk="0" hangingPunct="0"/>
            <a:r>
              <a:rPr lang="en-US" sz="3200" b="1" dirty="0" smtClean="0">
                <a:solidFill>
                  <a:srgbClr val="CC0000"/>
                </a:solidFill>
                <a:latin typeface="Times New Roman" panose="02020603050405020304" pitchFamily="18" charset="0"/>
                <a:cs typeface="Times New Roman" panose="02020603050405020304" pitchFamily="18" charset="0"/>
              </a:rPr>
              <a:t>BÀI 8: </a:t>
            </a:r>
            <a:r>
              <a:rPr lang="en-US" sz="3200" b="1" dirty="0" smtClean="0">
                <a:solidFill>
                  <a:srgbClr val="CC0000"/>
                </a:solidFill>
                <a:latin typeface="Times New Roman" panose="02020603050405020304" pitchFamily="18" charset="0"/>
                <a:cs typeface="Times New Roman" panose="02020603050405020304" pitchFamily="18" charset="0"/>
              </a:rPr>
              <a:t> THẾ GIỚI ĐA DẠNG CỦA THÔNG TIN</a:t>
            </a:r>
            <a:r>
              <a:rPr lang="en-US" sz="3200" b="1" dirty="0">
                <a:solidFill>
                  <a:srgbClr val="CC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457200" y="1524000"/>
            <a:ext cx="65532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tin.</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2350020"/>
            <a:ext cx="7010400"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VBTT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07331"/>
                                        </p:tgtEl>
                                        <p:attrNameLst>
                                          <p:attrName>style.visibility</p:attrName>
                                        </p:attrNameLst>
                                      </p:cBhvr>
                                      <p:to>
                                        <p:strVal val="visible"/>
                                      </p:to>
                                    </p:set>
                                    <p:animEffect transition="in" filter="blinds(horizontal)">
                                      <p:cBhvr>
                                        <p:cTn id="7" dur="500"/>
                                        <p:tgtEl>
                                          <p:spTgt spid="15073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07330"/>
                                        </p:tgtEl>
                                        <p:attrNameLst>
                                          <p:attrName>style.visibility</p:attrName>
                                        </p:attrNameLst>
                                      </p:cBhvr>
                                      <p:to>
                                        <p:strVal val="visible"/>
                                      </p:to>
                                    </p:set>
                                    <p:animEffect transition="in" filter="blinds(horizontal)">
                                      <p:cBhvr>
                                        <p:cTn id="12" dur="500"/>
                                        <p:tgtEl>
                                          <p:spTgt spid="15073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7330" grpId="0"/>
      <p:bldP spid="1507331" grpId="0" animBg="1"/>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8" name="Rectangle 6"/>
          <p:cNvSpPr>
            <a:spLocks noChangeArrowheads="1"/>
          </p:cNvSpPr>
          <p:nvPr/>
        </p:nvSpPr>
        <p:spPr bwMode="auto">
          <a:xfrm>
            <a:off x="-20782" y="0"/>
            <a:ext cx="3273035"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tin</a:t>
            </a:r>
            <a:endParaRPr lang="en-US" sz="2800" dirty="0">
              <a:latin typeface="Times New Roman" panose="02020603050405020304" pitchFamily="18" charset="0"/>
              <a:cs typeface="Times New Roman" panose="02020603050405020304" pitchFamily="18" charset="0"/>
            </a:endParaRPr>
          </a:p>
          <a:p>
            <a:pPr eaLnBrk="0" hangingPunct="0"/>
            <a:endParaRPr lang="en-US" sz="2800" b="1" dirty="0">
              <a:solidFill>
                <a:srgbClr val="CC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304800" y="685800"/>
            <a:ext cx="8610600" cy="58674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a:p>
            <a:pPr>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7638"/>
                                        </p:tgtEl>
                                        <p:attrNameLst>
                                          <p:attrName>style.visibility</p:attrName>
                                        </p:attrNameLst>
                                      </p:cBhvr>
                                      <p:to>
                                        <p:strVal val="visible"/>
                                      </p:to>
                                    </p:set>
                                    <p:animEffect transition="in" filter="blinds(horizontal)">
                                      <p:cBhvr>
                                        <p:cTn id="7" dur="500"/>
                                        <p:tgtEl>
                                          <p:spTgt spid="14776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1000"/>
                                        <p:tgtEl>
                                          <p:spTgt spid="5">
                                            <p:bg/>
                                          </p:spTgt>
                                        </p:tgtEl>
                                      </p:cBhvr>
                                    </p:animEffect>
                                    <p:anim calcmode="lin" valueType="num">
                                      <p:cBhvr>
                                        <p:cTn id="13" dur="1000" fill="hold"/>
                                        <p:tgtEl>
                                          <p:spTgt spid="5">
                                            <p:bg/>
                                          </p:spTgt>
                                        </p:tgtEl>
                                        <p:attrNameLst>
                                          <p:attrName>ppt_x</p:attrName>
                                        </p:attrNameLst>
                                      </p:cBhvr>
                                      <p:tavLst>
                                        <p:tav tm="0">
                                          <p:val>
                                            <p:strVal val="#ppt_x"/>
                                          </p:val>
                                        </p:tav>
                                        <p:tav tm="100000">
                                          <p:val>
                                            <p:strVal val="#ppt_x"/>
                                          </p:val>
                                        </p:tav>
                                      </p:tavLst>
                                    </p:anim>
                                    <p:anim calcmode="lin" valueType="num">
                                      <p:cBhvr>
                                        <p:cTn id="14"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1000"/>
                                        <p:tgtEl>
                                          <p:spTgt spid="5">
                                            <p:txEl>
                                              <p:pRg st="4" end="4"/>
                                            </p:txEl>
                                          </p:spTgt>
                                        </p:tgtEl>
                                      </p:cBhvr>
                                    </p:animEffect>
                                    <p:anim calcmode="lin" valueType="num">
                                      <p:cBhvr>
                                        <p:cTn id="4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1000"/>
                                        <p:tgtEl>
                                          <p:spTgt spid="5">
                                            <p:txEl>
                                              <p:pRg st="5" end="5"/>
                                            </p:txEl>
                                          </p:spTgt>
                                        </p:tgtEl>
                                      </p:cBhvr>
                                    </p:animEffect>
                                    <p:anim calcmode="lin" valueType="num">
                                      <p:cBhvr>
                                        <p:cTn id="5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1000"/>
                                        <p:tgtEl>
                                          <p:spTgt spid="5">
                                            <p:txEl>
                                              <p:pRg st="6" end="6"/>
                                            </p:txEl>
                                          </p:spTgt>
                                        </p:tgtEl>
                                      </p:cBhvr>
                                    </p:animEffect>
                                    <p:anim calcmode="lin" valueType="num">
                                      <p:cBhvr>
                                        <p:cTn id="6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xEl>
                                              <p:pRg st="7" end="7"/>
                                            </p:txEl>
                                          </p:spTgt>
                                        </p:tgtEl>
                                        <p:attrNameLst>
                                          <p:attrName>style.visibility</p:attrName>
                                        </p:attrNameLst>
                                      </p:cBhvr>
                                      <p:to>
                                        <p:strVal val="visible"/>
                                      </p:to>
                                    </p:set>
                                    <p:animEffect transition="in" filter="fade">
                                      <p:cBhvr>
                                        <p:cTn id="68" dur="1000"/>
                                        <p:tgtEl>
                                          <p:spTgt spid="5">
                                            <p:txEl>
                                              <p:pRg st="7" end="7"/>
                                            </p:txEl>
                                          </p:spTgt>
                                        </p:tgtEl>
                                      </p:cBhvr>
                                    </p:animEffect>
                                    <p:anim calcmode="lin" valueType="num">
                                      <p:cBhvr>
                                        <p:cTn id="6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
                                            <p:txEl>
                                              <p:pRg st="8" end="8"/>
                                            </p:txEl>
                                          </p:spTgt>
                                        </p:tgtEl>
                                        <p:attrNameLst>
                                          <p:attrName>style.visibility</p:attrName>
                                        </p:attrNameLst>
                                      </p:cBhvr>
                                      <p:to>
                                        <p:strVal val="visible"/>
                                      </p:to>
                                    </p:set>
                                    <p:animEffect transition="in" filter="fade">
                                      <p:cBhvr>
                                        <p:cTn id="75" dur="1000"/>
                                        <p:tgtEl>
                                          <p:spTgt spid="5">
                                            <p:txEl>
                                              <p:pRg st="8" end="8"/>
                                            </p:txEl>
                                          </p:spTgt>
                                        </p:tgtEl>
                                      </p:cBhvr>
                                    </p:animEffect>
                                    <p:anim calcmode="lin" valueType="num">
                                      <p:cBhvr>
                                        <p:cTn id="7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638" grpId="0" animBg="1"/>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a:buFontTx/>
              <a:buChar char="-"/>
            </a:pP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55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phi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 y="533400"/>
            <a:ext cx="5995552" cy="522259"/>
          </a:xfrm>
          <a:prstGeom prst="rect">
            <a:avLst/>
          </a:prstGeom>
        </p:spPr>
        <p:txBody>
          <a:bodyPr wrap="none">
            <a:spAutoFit/>
          </a:bodyPr>
          <a:lstStyle/>
          <a:p>
            <a:pPr algn="just">
              <a:lnSpc>
                <a:spcPct val="107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654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2" name="Rectangle 4"/>
          <p:cNvSpPr>
            <a:spLocks noChangeArrowheads="1"/>
          </p:cNvSpPr>
          <p:nvPr/>
        </p:nvSpPr>
        <p:spPr bwMode="auto">
          <a:xfrm>
            <a:off x="3024188" y="457200"/>
            <a:ext cx="2808287" cy="661988"/>
          </a:xfrm>
          <a:prstGeom prst="rect">
            <a:avLst/>
          </a:prstGeom>
          <a:solidFill>
            <a:srgbClr val="FFFFCC"/>
          </a:solidFill>
          <a:ln w="28575">
            <a:solidFill>
              <a:schemeClr val="tx1"/>
            </a:solidFill>
            <a:miter lim="800000"/>
            <a:headEnd type="none" w="sm" len="sm"/>
            <a:tailEnd type="none" w="sm" len="sm"/>
          </a:ln>
          <a:effectLst/>
        </p:spPr>
        <p:txBody>
          <a:bodyPr wrap="none" anchor="ctr"/>
          <a:lstStyle/>
          <a:p>
            <a:pPr algn="ctr" eaLnBrk="0" hangingPunct="0"/>
            <a:r>
              <a:rPr lang="en-US" sz="4400">
                <a:solidFill>
                  <a:srgbClr val="FF0000"/>
                </a:solidFill>
              </a:rPr>
              <a:t>Tin vắn</a:t>
            </a:r>
          </a:p>
        </p:txBody>
      </p:sp>
      <p:sp>
        <p:nvSpPr>
          <p:cNvPr id="1512453" name="Rectangle 5"/>
          <p:cNvSpPr>
            <a:spLocks noChangeArrowheads="1"/>
          </p:cNvSpPr>
          <p:nvPr/>
        </p:nvSpPr>
        <p:spPr bwMode="auto">
          <a:xfrm>
            <a:off x="1079500" y="3605213"/>
            <a:ext cx="7451725" cy="1728787"/>
          </a:xfrm>
          <a:prstGeom prst="rect">
            <a:avLst/>
          </a:prstGeom>
          <a:solidFill>
            <a:srgbClr val="FFFFCC"/>
          </a:solidFill>
          <a:ln w="19050">
            <a:solidFill>
              <a:schemeClr val="tx1"/>
            </a:solidFill>
            <a:miter lim="800000"/>
            <a:headEnd type="none" w="sm" len="sm"/>
            <a:tailEnd type="none" w="sm" len="sm"/>
          </a:ln>
          <a:effectLst/>
        </p:spPr>
        <p:txBody>
          <a:bodyPr wrap="none" anchor="ctr"/>
          <a:lstStyle/>
          <a:p>
            <a:pPr algn="ctr" eaLnBrk="0" hangingPunct="0"/>
            <a:r>
              <a:rPr lang="en-US" sz="4800"/>
              <a:t>Bản tin chúng ta vừa xem</a:t>
            </a:r>
          </a:p>
          <a:p>
            <a:pPr algn="ctr" eaLnBrk="0" hangingPunct="0"/>
            <a:r>
              <a:rPr lang="en-US" sz="4800"/>
              <a:t> thuộc loại bản tin nào ?</a:t>
            </a:r>
            <a:r>
              <a:rPr lang="en-US" sz="4800">
                <a:solidFill>
                  <a:srgbClr val="CF31C7"/>
                </a:solidFill>
              </a:rPr>
              <a:t> </a:t>
            </a:r>
          </a:p>
        </p:txBody>
      </p:sp>
      <p:sp>
        <p:nvSpPr>
          <p:cNvPr id="1512454" name="Rectangle 6"/>
          <p:cNvSpPr>
            <a:spLocks noChangeArrowheads="1"/>
          </p:cNvSpPr>
          <p:nvPr/>
        </p:nvSpPr>
        <p:spPr bwMode="auto">
          <a:xfrm>
            <a:off x="719138" y="1844675"/>
            <a:ext cx="8101012" cy="1476375"/>
          </a:xfrm>
          <a:prstGeom prst="rect">
            <a:avLst/>
          </a:prstGeom>
          <a:solidFill>
            <a:srgbClr val="FFFFCC"/>
          </a:solidFill>
          <a:ln w="19050">
            <a:solidFill>
              <a:schemeClr val="tx1"/>
            </a:solidFill>
            <a:miter lim="800000"/>
            <a:headEnd type="none" w="sm" len="sm"/>
            <a:tailEnd type="none" w="sm" len="sm"/>
          </a:ln>
          <a:effectLst/>
        </p:spPr>
        <p:txBody>
          <a:bodyPr wrap="none" anchor="ctr"/>
          <a:lstStyle/>
          <a:p>
            <a:pPr algn="ctr" eaLnBrk="0" hangingPunct="0"/>
            <a:r>
              <a:rPr lang="en-US" sz="4400"/>
              <a:t>Vậy em hiểu thế nào là tin vắn ?</a:t>
            </a:r>
          </a:p>
        </p:txBody>
      </p:sp>
      <p:pic>
        <p:nvPicPr>
          <p:cNvPr id="1512456" name="Picture 8"/>
          <p:cNvPicPr>
            <a:picLocks noChangeAspect="1" noChangeArrowheads="1"/>
          </p:cNvPicPr>
          <p:nvPr/>
        </p:nvPicPr>
        <p:blipFill>
          <a:blip r:embed="rId2"/>
          <a:srcRect/>
          <a:stretch>
            <a:fillRect/>
          </a:stretch>
        </p:blipFill>
        <p:spPr bwMode="auto">
          <a:xfrm>
            <a:off x="76200" y="76200"/>
            <a:ext cx="8991600" cy="6629400"/>
          </a:xfrm>
          <a:prstGeom prst="rect">
            <a:avLst/>
          </a:prstGeom>
          <a:noFill/>
          <a:ln w="19050">
            <a:solidFill>
              <a:srgbClr val="FF0000"/>
            </a:solid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512456"/>
                                        </p:tgtEl>
                                        <p:attrNameLst>
                                          <p:attrName>style.visibility</p:attrName>
                                        </p:attrNameLst>
                                      </p:cBhvr>
                                      <p:to>
                                        <p:strVal val="visible"/>
                                      </p:to>
                                    </p:set>
                                    <p:animEffect transition="in" filter="plus(in)">
                                      <p:cBhvr>
                                        <p:cTn id="7" dur="2000"/>
                                        <p:tgtEl>
                                          <p:spTgt spid="15124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2000"/>
                                        <p:tgtEl>
                                          <p:spTgt spid="1512456"/>
                                        </p:tgtEl>
                                      </p:cBhvr>
                                    </p:animEffect>
                                    <p:set>
                                      <p:cBhvr>
                                        <p:cTn id="12" dur="1" fill="hold">
                                          <p:stCondLst>
                                            <p:cond delay="1999"/>
                                          </p:stCondLst>
                                        </p:cTn>
                                        <p:tgtEl>
                                          <p:spTgt spid="151245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12453"/>
                                        </p:tgtEl>
                                        <p:attrNameLst>
                                          <p:attrName>style.visibility</p:attrName>
                                        </p:attrNameLst>
                                      </p:cBhvr>
                                      <p:to>
                                        <p:strVal val="visible"/>
                                      </p:to>
                                    </p:set>
                                    <p:animEffect transition="in" filter="circle(in)">
                                      <p:cBhvr>
                                        <p:cTn id="17" dur="1000"/>
                                        <p:tgtEl>
                                          <p:spTgt spid="151245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512453"/>
                                        </p:tgtEl>
                                      </p:cBhvr>
                                    </p:animEffect>
                                    <p:set>
                                      <p:cBhvr>
                                        <p:cTn id="22" dur="1" fill="hold">
                                          <p:stCondLst>
                                            <p:cond delay="499"/>
                                          </p:stCondLst>
                                        </p:cTn>
                                        <p:tgtEl>
                                          <p:spTgt spid="1512453"/>
                                        </p:tgtEl>
                                        <p:attrNameLst>
                                          <p:attrName>style.visibility</p:attrName>
                                        </p:attrNameLst>
                                      </p:cBhvr>
                                      <p:to>
                                        <p:strVal val="hidden"/>
                                      </p:to>
                                    </p:set>
                                  </p:childTnLst>
                                </p:cTn>
                              </p:par>
                            </p:childTnLst>
                          </p:cTn>
                        </p:par>
                        <p:par>
                          <p:cTn id="23" fill="hold">
                            <p:stCondLst>
                              <p:cond delay="500"/>
                            </p:stCondLst>
                            <p:childTnLst>
                              <p:par>
                                <p:cTn id="24" presetID="6" presetClass="entr" presetSubtype="16" fill="hold" grpId="0" nodeType="afterEffect">
                                  <p:stCondLst>
                                    <p:cond delay="0"/>
                                  </p:stCondLst>
                                  <p:childTnLst>
                                    <p:set>
                                      <p:cBhvr>
                                        <p:cTn id="25" dur="1" fill="hold">
                                          <p:stCondLst>
                                            <p:cond delay="0"/>
                                          </p:stCondLst>
                                        </p:cTn>
                                        <p:tgtEl>
                                          <p:spTgt spid="1512452"/>
                                        </p:tgtEl>
                                        <p:attrNameLst>
                                          <p:attrName>style.visibility</p:attrName>
                                        </p:attrNameLst>
                                      </p:cBhvr>
                                      <p:to>
                                        <p:strVal val="visible"/>
                                      </p:to>
                                    </p:set>
                                    <p:animEffect transition="in" filter="circle(in)">
                                      <p:cBhvr>
                                        <p:cTn id="26" dur="1000"/>
                                        <p:tgtEl>
                                          <p:spTgt spid="151245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12454"/>
                                        </p:tgtEl>
                                        <p:attrNameLst>
                                          <p:attrName>style.visibility</p:attrName>
                                        </p:attrNameLst>
                                      </p:cBhvr>
                                      <p:to>
                                        <p:strVal val="visible"/>
                                      </p:to>
                                    </p:set>
                                    <p:animEffect transition="in" filter="circle(in)">
                                      <p:cBhvr>
                                        <p:cTn id="31" dur="1000"/>
                                        <p:tgtEl>
                                          <p:spTgt spid="151245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1" nodeType="clickEffect">
                                  <p:stCondLst>
                                    <p:cond delay="0"/>
                                  </p:stCondLst>
                                  <p:childTnLst>
                                    <p:animEffect transition="out" filter="box(in)">
                                      <p:cBhvr>
                                        <p:cTn id="35" dur="1000"/>
                                        <p:tgtEl>
                                          <p:spTgt spid="1512454"/>
                                        </p:tgtEl>
                                      </p:cBhvr>
                                    </p:animEffect>
                                    <p:set>
                                      <p:cBhvr>
                                        <p:cTn id="36" dur="1" fill="hold">
                                          <p:stCondLst>
                                            <p:cond delay="999"/>
                                          </p:stCondLst>
                                        </p:cTn>
                                        <p:tgtEl>
                                          <p:spTgt spid="15124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2452" grpId="0" animBg="1"/>
      <p:bldP spid="1512453" grpId="0" animBg="1"/>
      <p:bldP spid="1512453" grpId="1" animBg="1"/>
      <p:bldP spid="1512454" grpId="0" animBg="1"/>
      <p:bldP spid="151245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2210" name="Picture 2"/>
          <p:cNvPicPr>
            <a:picLocks noChangeAspect="1" noChangeArrowheads="1"/>
          </p:cNvPicPr>
          <p:nvPr/>
        </p:nvPicPr>
        <p:blipFill>
          <a:blip r:embed="rId2"/>
          <a:srcRect/>
          <a:stretch>
            <a:fillRect/>
          </a:stretch>
        </p:blipFill>
        <p:spPr bwMode="auto">
          <a:xfrm>
            <a:off x="1692275" y="609600"/>
            <a:ext cx="7451725" cy="6248400"/>
          </a:xfrm>
          <a:prstGeom prst="rect">
            <a:avLst/>
          </a:prstGeom>
          <a:noFill/>
          <a:ln w="28575">
            <a:solidFill>
              <a:srgbClr val="000099"/>
            </a:solidFill>
            <a:miter lim="800000"/>
            <a:headEnd/>
            <a:tailEnd/>
          </a:ln>
        </p:spPr>
      </p:pic>
      <p:pic>
        <p:nvPicPr>
          <p:cNvPr id="1502213" name="Picture 5"/>
          <p:cNvPicPr>
            <a:picLocks noChangeAspect="1" noChangeArrowheads="1"/>
          </p:cNvPicPr>
          <p:nvPr/>
        </p:nvPicPr>
        <p:blipFill>
          <a:blip r:embed="rId3"/>
          <a:srcRect/>
          <a:stretch>
            <a:fillRect/>
          </a:stretch>
        </p:blipFill>
        <p:spPr bwMode="auto">
          <a:xfrm>
            <a:off x="0" y="1376363"/>
            <a:ext cx="1655763" cy="2087562"/>
          </a:xfrm>
          <a:prstGeom prst="rect">
            <a:avLst/>
          </a:prstGeom>
          <a:noFill/>
          <a:ln w="28575">
            <a:noFill/>
            <a:miter lim="800000"/>
            <a:headEnd/>
            <a:tailEnd/>
          </a:ln>
        </p:spPr>
      </p:pic>
      <p:sp>
        <p:nvSpPr>
          <p:cNvPr id="1502214" name="Rectangle 6"/>
          <p:cNvSpPr>
            <a:spLocks noChangeArrowheads="1"/>
          </p:cNvSpPr>
          <p:nvPr/>
        </p:nvSpPr>
        <p:spPr bwMode="auto">
          <a:xfrm>
            <a:off x="3059113" y="76200"/>
            <a:ext cx="5219700" cy="457200"/>
          </a:xfrm>
          <a:prstGeom prst="rect">
            <a:avLst/>
          </a:prstGeom>
          <a:noFill/>
          <a:ln w="9525">
            <a:noFill/>
            <a:miter lim="800000"/>
            <a:headEnd/>
            <a:tailEnd/>
          </a:ln>
          <a:effectLst/>
        </p:spPr>
        <p:txBody>
          <a:bodyPr anchor="ctr">
            <a:spAutoFit/>
          </a:bodyPr>
          <a:lstStyle/>
          <a:p>
            <a:r>
              <a:rPr lang="en-US" sz="2400" b="1">
                <a:solidFill>
                  <a:srgbClr val="FF3300"/>
                </a:solidFill>
              </a:rPr>
              <a:t>Cristiano Ronaldo thoát chết kỳ lạ </a:t>
            </a:r>
          </a:p>
        </p:txBody>
      </p:sp>
      <p:pic>
        <p:nvPicPr>
          <p:cNvPr id="1502218" name="Picture 10"/>
          <p:cNvPicPr>
            <a:picLocks noChangeAspect="1" noChangeArrowheads="1"/>
          </p:cNvPicPr>
          <p:nvPr/>
        </p:nvPicPr>
        <p:blipFill>
          <a:blip r:embed="rId2"/>
          <a:srcRect/>
          <a:stretch>
            <a:fillRect/>
          </a:stretch>
        </p:blipFill>
        <p:spPr bwMode="auto">
          <a:xfrm>
            <a:off x="5651500" y="3141663"/>
            <a:ext cx="3276600" cy="3455987"/>
          </a:xfrm>
          <a:prstGeom prst="rect">
            <a:avLst/>
          </a:prstGeom>
          <a:noFill/>
          <a:ln w="19050">
            <a:solidFill>
              <a:srgbClr val="000099"/>
            </a:solidFill>
            <a:miter lim="800000"/>
            <a:headEnd/>
            <a:tailEnd/>
          </a:ln>
        </p:spPr>
      </p:pic>
      <p:sp>
        <p:nvSpPr>
          <p:cNvPr id="1502219" name="Rectangle 11"/>
          <p:cNvSpPr>
            <a:spLocks noChangeArrowheads="1"/>
          </p:cNvSpPr>
          <p:nvPr/>
        </p:nvSpPr>
        <p:spPr bwMode="auto">
          <a:xfrm>
            <a:off x="5759450" y="2781300"/>
            <a:ext cx="3167063" cy="304800"/>
          </a:xfrm>
          <a:prstGeom prst="rect">
            <a:avLst/>
          </a:prstGeom>
          <a:noFill/>
          <a:ln w="9525">
            <a:noFill/>
            <a:miter lim="800000"/>
            <a:headEnd/>
            <a:tailEnd/>
          </a:ln>
          <a:effectLst/>
        </p:spPr>
        <p:txBody>
          <a:bodyPr anchor="ctr">
            <a:spAutoFit/>
          </a:bodyPr>
          <a:lstStyle/>
          <a:p>
            <a:r>
              <a:rPr lang="en-US" sz="1400" b="1">
                <a:solidFill>
                  <a:srgbClr val="FF3300"/>
                </a:solidFill>
              </a:rPr>
              <a:t>Cristiano Ronaldo thoát chết kỳ lạ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02210"/>
                                        </p:tgtEl>
                                        <p:attrNameLst>
                                          <p:attrName>style.visibility</p:attrName>
                                        </p:attrNameLst>
                                      </p:cBhvr>
                                      <p:to>
                                        <p:strVal val="visible"/>
                                      </p:to>
                                    </p:set>
                                    <p:anim calcmode="lin" valueType="num">
                                      <p:cBhvr>
                                        <p:cTn id="7" dur="2000" fill="hold"/>
                                        <p:tgtEl>
                                          <p:spTgt spid="1502210"/>
                                        </p:tgtEl>
                                        <p:attrNameLst>
                                          <p:attrName>ppt_w</p:attrName>
                                        </p:attrNameLst>
                                      </p:cBhvr>
                                      <p:tavLst>
                                        <p:tav tm="0">
                                          <p:val>
                                            <p:fltVal val="0"/>
                                          </p:val>
                                        </p:tav>
                                        <p:tav tm="100000">
                                          <p:val>
                                            <p:strVal val="#ppt_w"/>
                                          </p:val>
                                        </p:tav>
                                      </p:tavLst>
                                    </p:anim>
                                    <p:anim calcmode="lin" valueType="num">
                                      <p:cBhvr>
                                        <p:cTn id="8" dur="2000" fill="hold"/>
                                        <p:tgtEl>
                                          <p:spTgt spid="1502210"/>
                                        </p:tgtEl>
                                        <p:attrNameLst>
                                          <p:attrName>ppt_h</p:attrName>
                                        </p:attrNameLst>
                                      </p:cBhvr>
                                      <p:tavLst>
                                        <p:tav tm="0">
                                          <p:val>
                                            <p:fltVal val="0"/>
                                          </p:val>
                                        </p:tav>
                                        <p:tav tm="100000">
                                          <p:val>
                                            <p:strVal val="#ppt_h"/>
                                          </p:val>
                                        </p:tav>
                                      </p:tavLst>
                                    </p:anim>
                                    <p:animEffect transition="in" filter="fade">
                                      <p:cBhvr>
                                        <p:cTn id="9" dur="2000"/>
                                        <p:tgtEl>
                                          <p:spTgt spid="15022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02214"/>
                                        </p:tgtEl>
                                        <p:attrNameLst>
                                          <p:attrName>style.visibility</p:attrName>
                                        </p:attrNameLst>
                                      </p:cBhvr>
                                      <p:to>
                                        <p:strVal val="visible"/>
                                      </p:to>
                                    </p:set>
                                    <p:anim calcmode="lin" valueType="num">
                                      <p:cBhvr>
                                        <p:cTn id="12" dur="2000" fill="hold"/>
                                        <p:tgtEl>
                                          <p:spTgt spid="1502214"/>
                                        </p:tgtEl>
                                        <p:attrNameLst>
                                          <p:attrName>ppt_w</p:attrName>
                                        </p:attrNameLst>
                                      </p:cBhvr>
                                      <p:tavLst>
                                        <p:tav tm="0">
                                          <p:val>
                                            <p:fltVal val="0"/>
                                          </p:val>
                                        </p:tav>
                                        <p:tav tm="100000">
                                          <p:val>
                                            <p:strVal val="#ppt_w"/>
                                          </p:val>
                                        </p:tav>
                                      </p:tavLst>
                                    </p:anim>
                                    <p:anim calcmode="lin" valueType="num">
                                      <p:cBhvr>
                                        <p:cTn id="13" dur="2000" fill="hold"/>
                                        <p:tgtEl>
                                          <p:spTgt spid="1502214"/>
                                        </p:tgtEl>
                                        <p:attrNameLst>
                                          <p:attrName>ppt_h</p:attrName>
                                        </p:attrNameLst>
                                      </p:cBhvr>
                                      <p:tavLst>
                                        <p:tav tm="0">
                                          <p:val>
                                            <p:fltVal val="0"/>
                                          </p:val>
                                        </p:tav>
                                        <p:tav tm="100000">
                                          <p:val>
                                            <p:strVal val="#ppt_h"/>
                                          </p:val>
                                        </p:tav>
                                      </p:tavLst>
                                    </p:anim>
                                    <p:animEffect transition="in" filter="fade">
                                      <p:cBhvr>
                                        <p:cTn id="14" dur="2000"/>
                                        <p:tgtEl>
                                          <p:spTgt spid="1502214"/>
                                        </p:tgtEl>
                                      </p:cBhvr>
                                    </p:animEffect>
                                  </p:childTnLst>
                                </p:cTn>
                              </p:par>
                              <p:par>
                                <p:cTn id="15" presetID="53" presetClass="entr" presetSubtype="0" fill="hold" nodeType="withEffect">
                                  <p:stCondLst>
                                    <p:cond delay="0"/>
                                  </p:stCondLst>
                                  <p:childTnLst>
                                    <p:set>
                                      <p:cBhvr>
                                        <p:cTn id="16" dur="1" fill="hold">
                                          <p:stCondLst>
                                            <p:cond delay="0"/>
                                          </p:stCondLst>
                                        </p:cTn>
                                        <p:tgtEl>
                                          <p:spTgt spid="1502213"/>
                                        </p:tgtEl>
                                        <p:attrNameLst>
                                          <p:attrName>style.visibility</p:attrName>
                                        </p:attrNameLst>
                                      </p:cBhvr>
                                      <p:to>
                                        <p:strVal val="visible"/>
                                      </p:to>
                                    </p:set>
                                    <p:anim calcmode="lin" valueType="num">
                                      <p:cBhvr>
                                        <p:cTn id="17" dur="2000" fill="hold"/>
                                        <p:tgtEl>
                                          <p:spTgt spid="1502213"/>
                                        </p:tgtEl>
                                        <p:attrNameLst>
                                          <p:attrName>ppt_w</p:attrName>
                                        </p:attrNameLst>
                                      </p:cBhvr>
                                      <p:tavLst>
                                        <p:tav tm="0">
                                          <p:val>
                                            <p:fltVal val="0"/>
                                          </p:val>
                                        </p:tav>
                                        <p:tav tm="100000">
                                          <p:val>
                                            <p:strVal val="#ppt_w"/>
                                          </p:val>
                                        </p:tav>
                                      </p:tavLst>
                                    </p:anim>
                                    <p:anim calcmode="lin" valueType="num">
                                      <p:cBhvr>
                                        <p:cTn id="18" dur="2000" fill="hold"/>
                                        <p:tgtEl>
                                          <p:spTgt spid="1502213"/>
                                        </p:tgtEl>
                                        <p:attrNameLst>
                                          <p:attrName>ppt_h</p:attrName>
                                        </p:attrNameLst>
                                      </p:cBhvr>
                                      <p:tavLst>
                                        <p:tav tm="0">
                                          <p:val>
                                            <p:fltVal val="0"/>
                                          </p:val>
                                        </p:tav>
                                        <p:tav tm="100000">
                                          <p:val>
                                            <p:strVal val="#ppt_h"/>
                                          </p:val>
                                        </p:tav>
                                      </p:tavLst>
                                    </p:anim>
                                    <p:animEffect transition="in" filter="fade">
                                      <p:cBhvr>
                                        <p:cTn id="19" dur="2000"/>
                                        <p:tgtEl>
                                          <p:spTgt spid="150221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1502210"/>
                                        </p:tgtEl>
                                        <p:attrNameLst>
                                          <p:attrName>ppt_w</p:attrName>
                                        </p:attrNameLst>
                                      </p:cBhvr>
                                      <p:tavLst>
                                        <p:tav tm="0">
                                          <p:val>
                                            <p:strVal val="ppt_w"/>
                                          </p:val>
                                        </p:tav>
                                        <p:tav tm="100000">
                                          <p:val>
                                            <p:fltVal val="0"/>
                                          </p:val>
                                        </p:tav>
                                      </p:tavLst>
                                    </p:anim>
                                    <p:anim calcmode="lin" valueType="num">
                                      <p:cBhvr>
                                        <p:cTn id="24" dur="1000"/>
                                        <p:tgtEl>
                                          <p:spTgt spid="1502210"/>
                                        </p:tgtEl>
                                        <p:attrNameLst>
                                          <p:attrName>ppt_h</p:attrName>
                                        </p:attrNameLst>
                                      </p:cBhvr>
                                      <p:tavLst>
                                        <p:tav tm="0">
                                          <p:val>
                                            <p:strVal val="ppt_h"/>
                                          </p:val>
                                        </p:tav>
                                        <p:tav tm="100000">
                                          <p:val>
                                            <p:fltVal val="0"/>
                                          </p:val>
                                        </p:tav>
                                      </p:tavLst>
                                    </p:anim>
                                    <p:set>
                                      <p:cBhvr>
                                        <p:cTn id="25" dur="1" fill="hold">
                                          <p:stCondLst>
                                            <p:cond delay="999"/>
                                          </p:stCondLst>
                                        </p:cTn>
                                        <p:tgtEl>
                                          <p:spTgt spid="1502210"/>
                                        </p:tgtEl>
                                        <p:attrNameLst>
                                          <p:attrName>style.visibility</p:attrName>
                                        </p:attrNameLst>
                                      </p:cBhvr>
                                      <p:to>
                                        <p:strVal val="hidden"/>
                                      </p:to>
                                    </p:set>
                                  </p:childTnLst>
                                </p:cTn>
                              </p:par>
                              <p:par>
                                <p:cTn id="26" presetID="23" presetClass="exit" presetSubtype="32" fill="hold" nodeType="withEffect">
                                  <p:stCondLst>
                                    <p:cond delay="0"/>
                                  </p:stCondLst>
                                  <p:childTnLst>
                                    <p:anim calcmode="lin" valueType="num">
                                      <p:cBhvr>
                                        <p:cTn id="27" dur="1000"/>
                                        <p:tgtEl>
                                          <p:spTgt spid="1502213"/>
                                        </p:tgtEl>
                                        <p:attrNameLst>
                                          <p:attrName>ppt_w</p:attrName>
                                        </p:attrNameLst>
                                      </p:cBhvr>
                                      <p:tavLst>
                                        <p:tav tm="0">
                                          <p:val>
                                            <p:strVal val="ppt_w"/>
                                          </p:val>
                                        </p:tav>
                                        <p:tav tm="100000">
                                          <p:val>
                                            <p:fltVal val="0"/>
                                          </p:val>
                                        </p:tav>
                                      </p:tavLst>
                                    </p:anim>
                                    <p:anim calcmode="lin" valueType="num">
                                      <p:cBhvr>
                                        <p:cTn id="28" dur="1000"/>
                                        <p:tgtEl>
                                          <p:spTgt spid="1502213"/>
                                        </p:tgtEl>
                                        <p:attrNameLst>
                                          <p:attrName>ppt_h</p:attrName>
                                        </p:attrNameLst>
                                      </p:cBhvr>
                                      <p:tavLst>
                                        <p:tav tm="0">
                                          <p:val>
                                            <p:strVal val="ppt_h"/>
                                          </p:val>
                                        </p:tav>
                                        <p:tav tm="100000">
                                          <p:val>
                                            <p:fltVal val="0"/>
                                          </p:val>
                                        </p:tav>
                                      </p:tavLst>
                                    </p:anim>
                                    <p:set>
                                      <p:cBhvr>
                                        <p:cTn id="29" dur="1" fill="hold">
                                          <p:stCondLst>
                                            <p:cond delay="999"/>
                                          </p:stCondLst>
                                        </p:cTn>
                                        <p:tgtEl>
                                          <p:spTgt spid="1502213"/>
                                        </p:tgtEl>
                                        <p:attrNameLst>
                                          <p:attrName>style.visibility</p:attrName>
                                        </p:attrNameLst>
                                      </p:cBhvr>
                                      <p:to>
                                        <p:strVal val="hidden"/>
                                      </p:to>
                                    </p:set>
                                  </p:childTnLst>
                                </p:cTn>
                              </p:par>
                              <p:par>
                                <p:cTn id="30" presetID="23" presetClass="exit" presetSubtype="32" fill="hold" grpId="1" nodeType="withEffect">
                                  <p:stCondLst>
                                    <p:cond delay="0"/>
                                  </p:stCondLst>
                                  <p:childTnLst>
                                    <p:anim calcmode="lin" valueType="num">
                                      <p:cBhvr>
                                        <p:cTn id="31" dur="1000"/>
                                        <p:tgtEl>
                                          <p:spTgt spid="1502214"/>
                                        </p:tgtEl>
                                        <p:attrNameLst>
                                          <p:attrName>ppt_w</p:attrName>
                                        </p:attrNameLst>
                                      </p:cBhvr>
                                      <p:tavLst>
                                        <p:tav tm="0">
                                          <p:val>
                                            <p:strVal val="ppt_w"/>
                                          </p:val>
                                        </p:tav>
                                        <p:tav tm="100000">
                                          <p:val>
                                            <p:fltVal val="0"/>
                                          </p:val>
                                        </p:tav>
                                      </p:tavLst>
                                    </p:anim>
                                    <p:anim calcmode="lin" valueType="num">
                                      <p:cBhvr>
                                        <p:cTn id="32" dur="1000"/>
                                        <p:tgtEl>
                                          <p:spTgt spid="1502214"/>
                                        </p:tgtEl>
                                        <p:attrNameLst>
                                          <p:attrName>ppt_h</p:attrName>
                                        </p:attrNameLst>
                                      </p:cBhvr>
                                      <p:tavLst>
                                        <p:tav tm="0">
                                          <p:val>
                                            <p:strVal val="ppt_h"/>
                                          </p:val>
                                        </p:tav>
                                        <p:tav tm="100000">
                                          <p:val>
                                            <p:fltVal val="0"/>
                                          </p:val>
                                        </p:tav>
                                      </p:tavLst>
                                    </p:anim>
                                    <p:set>
                                      <p:cBhvr>
                                        <p:cTn id="33" dur="1" fill="hold">
                                          <p:stCondLst>
                                            <p:cond delay="999"/>
                                          </p:stCondLst>
                                        </p:cTn>
                                        <p:tgtEl>
                                          <p:spTgt spid="1502214"/>
                                        </p:tgtEl>
                                        <p:attrNameLst>
                                          <p:attrName>style.visibility</p:attrName>
                                        </p:attrNameLst>
                                      </p:cBhvr>
                                      <p:to>
                                        <p:strVal val="hidden"/>
                                      </p:to>
                                    </p:set>
                                  </p:childTnLst>
                                </p:cTn>
                              </p:par>
                              <p:par>
                                <p:cTn id="34" presetID="29" presetClass="entr" presetSubtype="0" fill="hold" nodeType="withEffect">
                                  <p:stCondLst>
                                    <p:cond delay="0"/>
                                  </p:stCondLst>
                                  <p:childTnLst>
                                    <p:set>
                                      <p:cBhvr>
                                        <p:cTn id="35" dur="1" fill="hold">
                                          <p:stCondLst>
                                            <p:cond delay="0"/>
                                          </p:stCondLst>
                                        </p:cTn>
                                        <p:tgtEl>
                                          <p:spTgt spid="1502218"/>
                                        </p:tgtEl>
                                        <p:attrNameLst>
                                          <p:attrName>style.visibility</p:attrName>
                                        </p:attrNameLst>
                                      </p:cBhvr>
                                      <p:to>
                                        <p:strVal val="visible"/>
                                      </p:to>
                                    </p:set>
                                    <p:anim calcmode="lin" valueType="num">
                                      <p:cBhvr>
                                        <p:cTn id="36" dur="2000" fill="hold"/>
                                        <p:tgtEl>
                                          <p:spTgt spid="1502218"/>
                                        </p:tgtEl>
                                        <p:attrNameLst>
                                          <p:attrName>ppt_x</p:attrName>
                                        </p:attrNameLst>
                                      </p:cBhvr>
                                      <p:tavLst>
                                        <p:tav tm="0">
                                          <p:val>
                                            <p:strVal val="#ppt_x-.2"/>
                                          </p:val>
                                        </p:tav>
                                        <p:tav tm="100000">
                                          <p:val>
                                            <p:strVal val="#ppt_x"/>
                                          </p:val>
                                        </p:tav>
                                      </p:tavLst>
                                    </p:anim>
                                    <p:anim calcmode="lin" valueType="num">
                                      <p:cBhvr>
                                        <p:cTn id="37" dur="2000" fill="hold"/>
                                        <p:tgtEl>
                                          <p:spTgt spid="1502218"/>
                                        </p:tgtEl>
                                        <p:attrNameLst>
                                          <p:attrName>ppt_y</p:attrName>
                                        </p:attrNameLst>
                                      </p:cBhvr>
                                      <p:tavLst>
                                        <p:tav tm="0">
                                          <p:val>
                                            <p:strVal val="#ppt_y"/>
                                          </p:val>
                                        </p:tav>
                                        <p:tav tm="100000">
                                          <p:val>
                                            <p:strVal val="#ppt_y"/>
                                          </p:val>
                                        </p:tav>
                                      </p:tavLst>
                                    </p:anim>
                                    <p:animEffect transition="in" filter="wipe(right)" prLst="gradientSize: 0.1">
                                      <p:cBhvr>
                                        <p:cTn id="38" dur="2000"/>
                                        <p:tgtEl>
                                          <p:spTgt spid="1502218"/>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502219"/>
                                        </p:tgtEl>
                                        <p:attrNameLst>
                                          <p:attrName>style.visibility</p:attrName>
                                        </p:attrNameLst>
                                      </p:cBhvr>
                                      <p:to>
                                        <p:strVal val="visible"/>
                                      </p:to>
                                    </p:set>
                                    <p:anim calcmode="lin" valueType="num">
                                      <p:cBhvr>
                                        <p:cTn id="41" dur="2000" fill="hold"/>
                                        <p:tgtEl>
                                          <p:spTgt spid="1502219"/>
                                        </p:tgtEl>
                                        <p:attrNameLst>
                                          <p:attrName>ppt_x</p:attrName>
                                        </p:attrNameLst>
                                      </p:cBhvr>
                                      <p:tavLst>
                                        <p:tav tm="0">
                                          <p:val>
                                            <p:strVal val="#ppt_x-.2"/>
                                          </p:val>
                                        </p:tav>
                                        <p:tav tm="100000">
                                          <p:val>
                                            <p:strVal val="#ppt_x"/>
                                          </p:val>
                                        </p:tav>
                                      </p:tavLst>
                                    </p:anim>
                                    <p:anim calcmode="lin" valueType="num">
                                      <p:cBhvr>
                                        <p:cTn id="42" dur="2000" fill="hold"/>
                                        <p:tgtEl>
                                          <p:spTgt spid="1502219"/>
                                        </p:tgtEl>
                                        <p:attrNameLst>
                                          <p:attrName>ppt_y</p:attrName>
                                        </p:attrNameLst>
                                      </p:cBhvr>
                                      <p:tavLst>
                                        <p:tav tm="0">
                                          <p:val>
                                            <p:strVal val="#ppt_y"/>
                                          </p:val>
                                        </p:tav>
                                        <p:tav tm="100000">
                                          <p:val>
                                            <p:strVal val="#ppt_y"/>
                                          </p:val>
                                        </p:tav>
                                      </p:tavLst>
                                    </p:anim>
                                    <p:animEffect transition="in" filter="wipe(right)" prLst="gradientSize: 0.1">
                                      <p:cBhvr>
                                        <p:cTn id="43" dur="2000"/>
                                        <p:tgtEl>
                                          <p:spTgt spid="1502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2214" grpId="0"/>
      <p:bldP spid="1502214" grpId="1"/>
      <p:bldP spid="15022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3234" name="Picture 2"/>
          <p:cNvPicPr>
            <a:picLocks noChangeAspect="1" noChangeArrowheads="1"/>
          </p:cNvPicPr>
          <p:nvPr/>
        </p:nvPicPr>
        <p:blipFill>
          <a:blip r:embed="rId3">
            <a:lum bright="-12000" contrast="22000"/>
          </a:blip>
          <a:srcRect/>
          <a:stretch>
            <a:fillRect/>
          </a:stretch>
        </p:blipFill>
        <p:spPr bwMode="auto">
          <a:xfrm>
            <a:off x="0" y="228600"/>
            <a:ext cx="9144000" cy="6477000"/>
          </a:xfrm>
          <a:prstGeom prst="rect">
            <a:avLst/>
          </a:prstGeom>
          <a:noFill/>
          <a:ln w="76200" cmpd="tri">
            <a:solidFill>
              <a:srgbClr val="FF0000"/>
            </a:solidFill>
            <a:miter lim="800000"/>
            <a:headEnd/>
            <a:tailEnd/>
          </a:ln>
        </p:spPr>
      </p:pic>
      <p:pic>
        <p:nvPicPr>
          <p:cNvPr id="1503239" name="Picture 7"/>
          <p:cNvPicPr>
            <a:picLocks noChangeAspect="1" noChangeArrowheads="1"/>
          </p:cNvPicPr>
          <p:nvPr/>
        </p:nvPicPr>
        <p:blipFill>
          <a:blip r:embed="rId3">
            <a:lum bright="-12000" contrast="22000"/>
          </a:blip>
          <a:srcRect/>
          <a:stretch>
            <a:fillRect/>
          </a:stretch>
        </p:blipFill>
        <p:spPr bwMode="auto">
          <a:xfrm>
            <a:off x="5400675" y="2744788"/>
            <a:ext cx="3525838" cy="3681412"/>
          </a:xfrm>
          <a:prstGeom prst="rect">
            <a:avLst/>
          </a:prstGeom>
          <a:noFill/>
          <a:ln w="57150" cmpd="thickThin">
            <a:solidFill>
              <a:srgbClr val="CF31C7"/>
            </a:solid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03234"/>
                                        </p:tgtEl>
                                        <p:attrNameLst>
                                          <p:attrName>style.visibility</p:attrName>
                                        </p:attrNameLst>
                                      </p:cBhvr>
                                      <p:to>
                                        <p:strVal val="visible"/>
                                      </p:to>
                                    </p:set>
                                    <p:animEffect transition="in" filter="diamond(in)">
                                      <p:cBhvr>
                                        <p:cTn id="7" dur="2000"/>
                                        <p:tgtEl>
                                          <p:spTgt spid="150323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16" fill="hold" nodeType="clickEffect">
                                  <p:stCondLst>
                                    <p:cond delay="0"/>
                                  </p:stCondLst>
                                  <p:childTnLst>
                                    <p:animEffect transition="out" filter="plus(in)">
                                      <p:cBhvr>
                                        <p:cTn id="11" dur="2000"/>
                                        <p:tgtEl>
                                          <p:spTgt spid="1503234"/>
                                        </p:tgtEl>
                                      </p:cBhvr>
                                    </p:animEffect>
                                    <p:set>
                                      <p:cBhvr>
                                        <p:cTn id="12" dur="1" fill="hold">
                                          <p:stCondLst>
                                            <p:cond delay="1999"/>
                                          </p:stCondLst>
                                        </p:cTn>
                                        <p:tgtEl>
                                          <p:spTgt spid="1503234"/>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1503239"/>
                                        </p:tgtEl>
                                        <p:attrNameLst>
                                          <p:attrName>style.visibility</p:attrName>
                                        </p:attrNameLst>
                                      </p:cBhvr>
                                      <p:to>
                                        <p:strVal val="visible"/>
                                      </p:to>
                                    </p:set>
                                    <p:animEffect transition="in" filter="box(in)">
                                      <p:cBhvr>
                                        <p:cTn id="15" dur="2000"/>
                                        <p:tgtEl>
                                          <p:spTgt spid="1503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0402" name="Text Box 2"/>
          <p:cNvSpPr txBox="1">
            <a:spLocks noChangeArrowheads="1"/>
          </p:cNvSpPr>
          <p:nvPr/>
        </p:nvSpPr>
        <p:spPr bwMode="auto">
          <a:xfrm>
            <a:off x="76200" y="757238"/>
            <a:ext cx="8991600" cy="5411787"/>
          </a:xfrm>
          <a:prstGeom prst="rect">
            <a:avLst/>
          </a:prstGeom>
          <a:noFill/>
          <a:ln w="9525">
            <a:noFill/>
            <a:miter lim="800000"/>
            <a:headEnd/>
            <a:tailEnd/>
          </a:ln>
          <a:effectLst/>
        </p:spPr>
        <p:txBody>
          <a:bodyPr>
            <a:spAutoFit/>
          </a:bodyPr>
          <a:lstStyle/>
          <a:p>
            <a:pPr algn="ctr" eaLnBrk="0" hangingPunct="0">
              <a:lnSpc>
                <a:spcPct val="95000"/>
              </a:lnSpc>
              <a:spcBef>
                <a:spcPct val="60000"/>
              </a:spcBef>
            </a:pPr>
            <a:r>
              <a:rPr lang="en-US" sz="2800" b="1">
                <a:solidFill>
                  <a:srgbClr val="0000CC"/>
                </a:solidFill>
                <a:latin typeface="Times New Roman" pitchFamily="18" charset="0"/>
              </a:rPr>
              <a:t>ĐỘI TUYỂN Ô-LIM-PÍCH TOÁN VIỆT NAM XẾP THỨ TƯ TOÀN ĐOÀN</a:t>
            </a:r>
          </a:p>
          <a:p>
            <a:pPr eaLnBrk="0" hangingPunct="0">
              <a:spcBef>
                <a:spcPct val="50000"/>
              </a:spcBef>
            </a:pPr>
            <a:r>
              <a:rPr lang="en-US" sz="2800">
                <a:latin typeface="Times New Roman" pitchFamily="18" charset="0"/>
              </a:rPr>
              <a:t>Trong cuộc thi Ô-lim-pích Toán quốc tế lần thứ 45 diễn ra tại thủ đô A-ten, Hi Lạp, từ ngày 14 đến ngày 16 tháng 7, đội tuyển Việt Nam xếp thứ tư toàn đoàn (đạt 196 diểm). Cả sáu thành viên đội tuyển Việt Nam đều đạt huy chương: bốn huy chương Vàng, hai huy chương Bạc. Đoàn Trung Quốc xếp thứ nhất(đạt 220 điểm, sáu huy chương Vàng). Cuộc thi Ô-lim-pích Toán lần này có hơn thí sinh của 85 nước tham gia</a:t>
            </a:r>
          </a:p>
          <a:p>
            <a:pPr algn="r" eaLnBrk="0" hangingPunct="0">
              <a:spcBef>
                <a:spcPct val="50000"/>
              </a:spcBef>
            </a:pPr>
            <a:r>
              <a:rPr lang="en-US" sz="2800">
                <a:latin typeface="Times New Roman" pitchFamily="18" charset="0"/>
              </a:rPr>
              <a:t>(Báo Nhân Dân, ngày 19-7-2004)</a:t>
            </a:r>
          </a:p>
          <a:p>
            <a:pPr algn="ctr" eaLnBrk="0" hangingPunct="0">
              <a:lnSpc>
                <a:spcPct val="95000"/>
              </a:lnSpc>
              <a:spcBef>
                <a:spcPct val="60000"/>
              </a:spcBef>
            </a:pPr>
            <a:endParaRPr lang="en-US" sz="2800" b="1">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0402"/>
                                        </p:tgtEl>
                                        <p:attrNameLst>
                                          <p:attrName>style.visibility</p:attrName>
                                        </p:attrNameLst>
                                      </p:cBhvr>
                                      <p:to>
                                        <p:strVal val="visible"/>
                                      </p:to>
                                    </p:set>
                                    <p:animEffect transition="in" filter="blinds(horizontal)">
                                      <p:cBhvr>
                                        <p:cTn id="7" dur="500"/>
                                        <p:tgtEl>
                                          <p:spTgt spid="15104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1000"/>
                                        <p:tgtEl>
                                          <p:spTgt spid="1510402"/>
                                        </p:tgtEl>
                                      </p:cBhvr>
                                    </p:animEffect>
                                    <p:set>
                                      <p:cBhvr>
                                        <p:cTn id="12" dur="1" fill="hold">
                                          <p:stCondLst>
                                            <p:cond delay="999"/>
                                          </p:stCondLst>
                                        </p:cTn>
                                        <p:tgtEl>
                                          <p:spTgt spid="1510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402" grpId="0"/>
      <p:bldP spid="151040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766</Words>
  <Application>Microsoft Office PowerPoint</Application>
  <PresentationFormat>On-screen Show (4:3)</PresentationFormat>
  <Paragraphs>39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3. Văn bản nội quy, văn bản hướng dẫn nơi công cộng.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TIN</dc:title>
  <dc:creator>Admin</dc:creator>
  <cp:lastModifiedBy>Nguyen Viet Cuong</cp:lastModifiedBy>
  <cp:revision>7</cp:revision>
  <dcterms:created xsi:type="dcterms:W3CDTF">2017-12-13T10:08:53Z</dcterms:created>
  <dcterms:modified xsi:type="dcterms:W3CDTF">2022-08-22T14:04:29Z</dcterms:modified>
</cp:coreProperties>
</file>