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3E3BE3-5E86-44E1-838A-023FC27B532B}"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DDAB8FCE-2C25-49D1-96E2-FD43B76FA1BC}">
      <dgm:prSet phldrT="[Text]" custT="1"/>
      <dgm:spPr/>
      <dgm:t>
        <a:bodyPr/>
        <a:lstStyle/>
        <a:p>
          <a:r>
            <a:rPr lang="vi-VN" sz="1800" dirty="0">
              <a:latin typeface="+mj-lt"/>
            </a:rPr>
            <a:t>Thông tin chính của văn bản: văn bản nói tới những nhân vật (sự kiến nào), diễn biến và kết thúc như thế nào?:................................'</a:t>
          </a:r>
        </a:p>
        <a:p>
          <a:r>
            <a:rPr lang="vi-VN" sz="1800" dirty="0">
              <a:latin typeface="+mj-lt"/>
            </a:rPr>
            <a:t>.....................................................................................................</a:t>
          </a:r>
        </a:p>
        <a:p>
          <a:r>
            <a:rPr lang="vi-VN" sz="1800" dirty="0">
              <a:latin typeface="+mj-lt"/>
            </a:rPr>
            <a:t>............................................................................................................</a:t>
          </a:r>
        </a:p>
        <a:p>
          <a:r>
            <a:rPr lang="vi-VN" sz="1800" dirty="0">
              <a:latin typeface="+mj-lt"/>
            </a:rPr>
            <a:t>......................................................................................................................................</a:t>
          </a:r>
          <a:endParaRPr lang="en-US" sz="1800" dirty="0">
            <a:latin typeface="+mj-lt"/>
          </a:endParaRPr>
        </a:p>
      </dgm:t>
    </dgm:pt>
    <dgm:pt modelId="{EC3DBBA2-7A78-49D8-8479-82BF55045358}" type="parTrans" cxnId="{823179B5-390E-4A12-B2AA-569D056EEAF1}">
      <dgm:prSet/>
      <dgm:spPr/>
      <dgm:t>
        <a:bodyPr/>
        <a:lstStyle/>
        <a:p>
          <a:endParaRPr lang="en-US"/>
        </a:p>
      </dgm:t>
    </dgm:pt>
    <dgm:pt modelId="{0DE0A94F-A8DF-4E97-A6EA-7DA62FDDF0F6}" type="sibTrans" cxnId="{823179B5-390E-4A12-B2AA-569D056EEAF1}">
      <dgm:prSet/>
      <dgm:spPr/>
      <dgm:t>
        <a:bodyPr/>
        <a:lstStyle/>
        <a:p>
          <a:endParaRPr lang="en-US"/>
        </a:p>
      </dgm:t>
    </dgm:pt>
    <dgm:pt modelId="{99B97E72-89CC-4C57-BBD7-237AC030C3F2}">
      <dgm:prSet phldrT="[Text]" custT="1"/>
      <dgm:spPr/>
      <dgm:t>
        <a:bodyPr/>
        <a:lstStyle/>
        <a:p>
          <a:r>
            <a:rPr lang="vi-VN" sz="1800" dirty="0">
              <a:latin typeface="+mj-lt"/>
            </a:rPr>
            <a:t>Điểm nhìn của tác giả: điểm nhìn là gì? Tác giả đã đặt mình ở vị trí như thế nào để viết văn bản? Vì sao em nhận ra điều đó?:..................................</a:t>
          </a:r>
        </a:p>
        <a:p>
          <a:r>
            <a:rPr lang="vi-VN" sz="1800" dirty="0" smtClean="0">
              <a:latin typeface="+mj-lt"/>
            </a:rPr>
            <a:t>............................................</a:t>
          </a:r>
          <a:endParaRPr lang="vi-VN" sz="1800" dirty="0">
            <a:latin typeface="+mj-lt"/>
          </a:endParaRPr>
        </a:p>
        <a:p>
          <a:r>
            <a:rPr lang="vi-VN" sz="1800" dirty="0">
              <a:latin typeface="+mj-lt"/>
            </a:rPr>
            <a:t>...................................</a:t>
          </a:r>
        </a:p>
        <a:p>
          <a:r>
            <a:rPr lang="vi-VN" sz="1800" dirty="0">
              <a:latin typeface="+mj-lt"/>
            </a:rPr>
            <a:t>............................................</a:t>
          </a:r>
        </a:p>
        <a:p>
          <a:endParaRPr lang="en-US" sz="1800" dirty="0"/>
        </a:p>
      </dgm:t>
    </dgm:pt>
    <dgm:pt modelId="{B05D73BC-8457-405F-8D49-029B7EC5AA0B}" type="parTrans" cxnId="{F92CED6F-57FF-4EC2-90F1-CDD97AAF1AD5}">
      <dgm:prSet/>
      <dgm:spPr/>
      <dgm:t>
        <a:bodyPr/>
        <a:lstStyle/>
        <a:p>
          <a:endParaRPr lang="en-US"/>
        </a:p>
      </dgm:t>
    </dgm:pt>
    <dgm:pt modelId="{66D635BE-44F8-4449-BF5F-6704E40CD6F8}" type="sibTrans" cxnId="{F92CED6F-57FF-4EC2-90F1-CDD97AAF1AD5}">
      <dgm:prSet/>
      <dgm:spPr/>
      <dgm:t>
        <a:bodyPr/>
        <a:lstStyle/>
        <a:p>
          <a:endParaRPr lang="en-US"/>
        </a:p>
      </dgm:t>
    </dgm:pt>
    <dgm:pt modelId="{DB2984AF-39F5-406B-9B3A-FB215C063B86}">
      <dgm:prSet phldrT="[Text]" custT="1"/>
      <dgm:spPr/>
      <dgm:t>
        <a:bodyPr/>
        <a:lstStyle/>
        <a:p>
          <a:r>
            <a:rPr lang="vi-VN" sz="1600" dirty="0">
              <a:latin typeface="+mj-lt"/>
            </a:rPr>
            <a:t>Ý nghĩa của yếu tố miêu tả được sử dụng trong văn bản: Yếu tố miêu tả xuất hiện ở những vị trí nào trong văn bản? Thông qua yếu tố miêu tả, tác giả có thể giúp người đọc nhận thức cụ thể hơn về điều gì? Nếu là một họa sĩ, thông qua miêu tả của tác giả, em có thể vẽ được bức tranh về cây sồi không? :.......</a:t>
          </a:r>
        </a:p>
        <a:p>
          <a:r>
            <a:rPr lang="vi-VN" sz="1600" dirty="0">
              <a:latin typeface="+mj-lt"/>
            </a:rPr>
            <a:t>......................................</a:t>
          </a:r>
        </a:p>
        <a:p>
          <a:r>
            <a:rPr lang="vi-VN" sz="1600" dirty="0">
              <a:latin typeface="+mj-lt"/>
            </a:rPr>
            <a:t>.........................................</a:t>
          </a:r>
        </a:p>
        <a:p>
          <a:r>
            <a:rPr lang="vi-VN" sz="1600" dirty="0">
              <a:latin typeface="+mj-lt"/>
            </a:rPr>
            <a:t>.............................. </a:t>
          </a:r>
          <a:endParaRPr lang="en-US" sz="1600" dirty="0">
            <a:latin typeface="+mj-lt"/>
          </a:endParaRPr>
        </a:p>
      </dgm:t>
    </dgm:pt>
    <dgm:pt modelId="{E0B059BF-516D-4F62-B0C3-50FFB8CD05EB}" type="parTrans" cxnId="{06B8878B-569B-4F34-A1E3-EA10CE05A42A}">
      <dgm:prSet/>
      <dgm:spPr/>
      <dgm:t>
        <a:bodyPr/>
        <a:lstStyle/>
        <a:p>
          <a:endParaRPr lang="en-US"/>
        </a:p>
      </dgm:t>
    </dgm:pt>
    <dgm:pt modelId="{E59E4C32-E74D-48D9-824F-5C41E9DA2AB8}" type="sibTrans" cxnId="{06B8878B-569B-4F34-A1E3-EA10CE05A42A}">
      <dgm:prSet/>
      <dgm:spPr/>
      <dgm:t>
        <a:bodyPr/>
        <a:lstStyle/>
        <a:p>
          <a:endParaRPr lang="en-US"/>
        </a:p>
      </dgm:t>
    </dgm:pt>
    <dgm:pt modelId="{EEB58EC1-212D-45AE-B3AB-91A068B31E58}">
      <dgm:prSet phldrT="[Text]" custT="1"/>
      <dgm:spPr/>
      <dgm:t>
        <a:bodyPr/>
        <a:lstStyle/>
        <a:p>
          <a:r>
            <a:rPr lang="vi-VN" sz="2000" dirty="0">
              <a:latin typeface="+mj-lt"/>
            </a:rPr>
            <a:t>Bài học/ thông điệp em rút ra: Bài học nào em thấy ý nghĩa nhất? Vì sao: ...............................</a:t>
          </a:r>
        </a:p>
        <a:p>
          <a:r>
            <a:rPr lang="vi-VN" sz="2000" dirty="0" smtClean="0">
              <a:latin typeface="+mj-lt"/>
            </a:rPr>
            <a:t>....................................</a:t>
          </a:r>
          <a:endParaRPr lang="vi-VN" sz="2000" dirty="0">
            <a:latin typeface="+mj-lt"/>
          </a:endParaRPr>
        </a:p>
        <a:p>
          <a:r>
            <a:rPr lang="vi-VN" sz="2000" dirty="0" smtClean="0">
              <a:latin typeface="+mj-lt"/>
            </a:rPr>
            <a:t>....................................</a:t>
          </a:r>
          <a:endParaRPr lang="vi-VN" sz="2000" dirty="0">
            <a:latin typeface="+mj-lt"/>
          </a:endParaRPr>
        </a:p>
        <a:p>
          <a:r>
            <a:rPr lang="vi-VN" sz="2000" dirty="0" smtClean="0">
              <a:latin typeface="+mj-lt"/>
            </a:rPr>
            <a:t>....................................</a:t>
          </a:r>
          <a:endParaRPr lang="vi-VN" sz="2000" dirty="0">
            <a:latin typeface="+mj-lt"/>
          </a:endParaRPr>
        </a:p>
        <a:p>
          <a:r>
            <a:rPr lang="vi-VN" sz="2000" dirty="0">
              <a:latin typeface="+mj-lt"/>
            </a:rPr>
            <a:t>...................................</a:t>
          </a:r>
          <a:endParaRPr lang="en-US" sz="2000" dirty="0">
            <a:latin typeface="+mj-lt"/>
          </a:endParaRPr>
        </a:p>
      </dgm:t>
    </dgm:pt>
    <dgm:pt modelId="{6516EB0E-99C1-45B8-B5AC-94777AAB0DA8}" type="parTrans" cxnId="{65F4F48B-1581-4D0A-B94C-2E4EFB83B2AE}">
      <dgm:prSet/>
      <dgm:spPr/>
      <dgm:t>
        <a:bodyPr/>
        <a:lstStyle/>
        <a:p>
          <a:endParaRPr lang="en-US"/>
        </a:p>
      </dgm:t>
    </dgm:pt>
    <dgm:pt modelId="{18053CE4-C62F-41B7-84A6-B7CF7FEC9E99}" type="sibTrans" cxnId="{65F4F48B-1581-4D0A-B94C-2E4EFB83B2AE}">
      <dgm:prSet/>
      <dgm:spPr/>
      <dgm:t>
        <a:bodyPr/>
        <a:lstStyle/>
        <a:p>
          <a:endParaRPr lang="en-US"/>
        </a:p>
      </dgm:t>
    </dgm:pt>
    <dgm:pt modelId="{B26DC582-AC72-4B43-B2AF-4F3547F040F4}" type="pres">
      <dgm:prSet presAssocID="{6C3E3BE3-5E86-44E1-838A-023FC27B532B}" presName="composite" presStyleCnt="0">
        <dgm:presLayoutVars>
          <dgm:chMax val="1"/>
          <dgm:dir/>
          <dgm:resizeHandles val="exact"/>
        </dgm:presLayoutVars>
      </dgm:prSet>
      <dgm:spPr/>
      <dgm:t>
        <a:bodyPr/>
        <a:lstStyle/>
        <a:p>
          <a:endParaRPr lang="en-US"/>
        </a:p>
      </dgm:t>
    </dgm:pt>
    <dgm:pt modelId="{263D1B78-CE56-48AA-B628-14586A43FC31}" type="pres">
      <dgm:prSet presAssocID="{DDAB8FCE-2C25-49D1-96E2-FD43B76FA1BC}" presName="roof" presStyleLbl="dkBgShp" presStyleIdx="0" presStyleCnt="2" custLinFactNeighborX="3980" custLinFactNeighborY="5291"/>
      <dgm:spPr/>
      <dgm:t>
        <a:bodyPr/>
        <a:lstStyle/>
        <a:p>
          <a:endParaRPr lang="en-US"/>
        </a:p>
      </dgm:t>
    </dgm:pt>
    <dgm:pt modelId="{092FE73F-85B3-40E1-9962-F2C7E68DC128}" type="pres">
      <dgm:prSet presAssocID="{DDAB8FCE-2C25-49D1-96E2-FD43B76FA1BC}" presName="pillars" presStyleCnt="0"/>
      <dgm:spPr/>
    </dgm:pt>
    <dgm:pt modelId="{BD24A192-7D86-40B2-ACF1-6C9B4011132D}" type="pres">
      <dgm:prSet presAssocID="{DDAB8FCE-2C25-49D1-96E2-FD43B76FA1BC}" presName="pillar1" presStyleLbl="node1" presStyleIdx="0" presStyleCnt="3" custScaleX="76651">
        <dgm:presLayoutVars>
          <dgm:bulletEnabled val="1"/>
        </dgm:presLayoutVars>
      </dgm:prSet>
      <dgm:spPr/>
      <dgm:t>
        <a:bodyPr/>
        <a:lstStyle/>
        <a:p>
          <a:endParaRPr lang="en-US"/>
        </a:p>
      </dgm:t>
    </dgm:pt>
    <dgm:pt modelId="{40197631-B5D8-4A30-B393-CB6546027E10}" type="pres">
      <dgm:prSet presAssocID="{DB2984AF-39F5-406B-9B3A-FB215C063B86}" presName="pillarX" presStyleLbl="node1" presStyleIdx="1" presStyleCnt="3">
        <dgm:presLayoutVars>
          <dgm:bulletEnabled val="1"/>
        </dgm:presLayoutVars>
      </dgm:prSet>
      <dgm:spPr/>
      <dgm:t>
        <a:bodyPr/>
        <a:lstStyle/>
        <a:p>
          <a:endParaRPr lang="en-US"/>
        </a:p>
      </dgm:t>
    </dgm:pt>
    <dgm:pt modelId="{BD2BE6B0-DBCB-439B-A333-CE64E1AC7D6F}" type="pres">
      <dgm:prSet presAssocID="{EEB58EC1-212D-45AE-B3AB-91A068B31E58}" presName="pillarX" presStyleLbl="node1" presStyleIdx="2" presStyleCnt="3" custScaleX="72597">
        <dgm:presLayoutVars>
          <dgm:bulletEnabled val="1"/>
        </dgm:presLayoutVars>
      </dgm:prSet>
      <dgm:spPr/>
      <dgm:t>
        <a:bodyPr/>
        <a:lstStyle/>
        <a:p>
          <a:endParaRPr lang="en-US"/>
        </a:p>
      </dgm:t>
    </dgm:pt>
    <dgm:pt modelId="{DDC3C294-CAE7-4462-93A0-2543E8C76084}" type="pres">
      <dgm:prSet presAssocID="{DDAB8FCE-2C25-49D1-96E2-FD43B76FA1BC}" presName="base" presStyleLbl="dkBgShp" presStyleIdx="1" presStyleCnt="2" custScaleX="28696"/>
      <dgm:spPr>
        <a:prstGeom prst="rightArrow">
          <a:avLst/>
        </a:prstGeom>
      </dgm:spPr>
      <dgm:t>
        <a:bodyPr/>
        <a:lstStyle/>
        <a:p>
          <a:endParaRPr lang="en-US"/>
        </a:p>
      </dgm:t>
    </dgm:pt>
  </dgm:ptLst>
  <dgm:cxnLst>
    <dgm:cxn modelId="{A6C5D0FA-E04D-4E27-8C63-652C630CA723}" type="presOf" srcId="{99B97E72-89CC-4C57-BBD7-237AC030C3F2}" destId="{BD24A192-7D86-40B2-ACF1-6C9B4011132D}" srcOrd="0" destOrd="0" presId="urn:microsoft.com/office/officeart/2005/8/layout/hList3"/>
    <dgm:cxn modelId="{06B8878B-569B-4F34-A1E3-EA10CE05A42A}" srcId="{DDAB8FCE-2C25-49D1-96E2-FD43B76FA1BC}" destId="{DB2984AF-39F5-406B-9B3A-FB215C063B86}" srcOrd="1" destOrd="0" parTransId="{E0B059BF-516D-4F62-B0C3-50FFB8CD05EB}" sibTransId="{E59E4C32-E74D-48D9-824F-5C41E9DA2AB8}"/>
    <dgm:cxn modelId="{823179B5-390E-4A12-B2AA-569D056EEAF1}" srcId="{6C3E3BE3-5E86-44E1-838A-023FC27B532B}" destId="{DDAB8FCE-2C25-49D1-96E2-FD43B76FA1BC}" srcOrd="0" destOrd="0" parTransId="{EC3DBBA2-7A78-49D8-8479-82BF55045358}" sibTransId="{0DE0A94F-A8DF-4E97-A6EA-7DA62FDDF0F6}"/>
    <dgm:cxn modelId="{0703F8FB-4646-4B9A-BF6C-2209A8129390}" type="presOf" srcId="{6C3E3BE3-5E86-44E1-838A-023FC27B532B}" destId="{B26DC582-AC72-4B43-B2AF-4F3547F040F4}" srcOrd="0" destOrd="0" presId="urn:microsoft.com/office/officeart/2005/8/layout/hList3"/>
    <dgm:cxn modelId="{B1B2207E-36FA-43BC-9ECB-6D18BEB0AAE4}" type="presOf" srcId="{EEB58EC1-212D-45AE-B3AB-91A068B31E58}" destId="{BD2BE6B0-DBCB-439B-A333-CE64E1AC7D6F}" srcOrd="0" destOrd="0" presId="urn:microsoft.com/office/officeart/2005/8/layout/hList3"/>
    <dgm:cxn modelId="{6CDF4925-E948-435D-BED1-9F7E81E9FA47}" type="presOf" srcId="{DB2984AF-39F5-406B-9B3A-FB215C063B86}" destId="{40197631-B5D8-4A30-B393-CB6546027E10}" srcOrd="0" destOrd="0" presId="urn:microsoft.com/office/officeart/2005/8/layout/hList3"/>
    <dgm:cxn modelId="{F92CED6F-57FF-4EC2-90F1-CDD97AAF1AD5}" srcId="{DDAB8FCE-2C25-49D1-96E2-FD43B76FA1BC}" destId="{99B97E72-89CC-4C57-BBD7-237AC030C3F2}" srcOrd="0" destOrd="0" parTransId="{B05D73BC-8457-405F-8D49-029B7EC5AA0B}" sibTransId="{66D635BE-44F8-4449-BF5F-6704E40CD6F8}"/>
    <dgm:cxn modelId="{65F4F48B-1581-4D0A-B94C-2E4EFB83B2AE}" srcId="{DDAB8FCE-2C25-49D1-96E2-FD43B76FA1BC}" destId="{EEB58EC1-212D-45AE-B3AB-91A068B31E58}" srcOrd="2" destOrd="0" parTransId="{6516EB0E-99C1-45B8-B5AC-94777AAB0DA8}" sibTransId="{18053CE4-C62F-41B7-84A6-B7CF7FEC9E99}"/>
    <dgm:cxn modelId="{12B9676F-0457-4A82-831F-770F3985E25B}" type="presOf" srcId="{DDAB8FCE-2C25-49D1-96E2-FD43B76FA1BC}" destId="{263D1B78-CE56-48AA-B628-14586A43FC31}" srcOrd="0" destOrd="0" presId="urn:microsoft.com/office/officeart/2005/8/layout/hList3"/>
    <dgm:cxn modelId="{BEEE3495-09AD-447B-B13C-012A7BB4FF69}" type="presParOf" srcId="{B26DC582-AC72-4B43-B2AF-4F3547F040F4}" destId="{263D1B78-CE56-48AA-B628-14586A43FC31}" srcOrd="0" destOrd="0" presId="urn:microsoft.com/office/officeart/2005/8/layout/hList3"/>
    <dgm:cxn modelId="{0F29091B-BA7A-4EE7-AB50-50487B6B362C}" type="presParOf" srcId="{B26DC582-AC72-4B43-B2AF-4F3547F040F4}" destId="{092FE73F-85B3-40E1-9962-F2C7E68DC128}" srcOrd="1" destOrd="0" presId="urn:microsoft.com/office/officeart/2005/8/layout/hList3"/>
    <dgm:cxn modelId="{DE88CA4C-A45E-47AB-8A4B-60CBE82AFF2C}" type="presParOf" srcId="{092FE73F-85B3-40E1-9962-F2C7E68DC128}" destId="{BD24A192-7D86-40B2-ACF1-6C9B4011132D}" srcOrd="0" destOrd="0" presId="urn:microsoft.com/office/officeart/2005/8/layout/hList3"/>
    <dgm:cxn modelId="{C045AF95-F3BE-41CF-A3D9-E4D5FBF8024F}" type="presParOf" srcId="{092FE73F-85B3-40E1-9962-F2C7E68DC128}" destId="{40197631-B5D8-4A30-B393-CB6546027E10}" srcOrd="1" destOrd="0" presId="urn:microsoft.com/office/officeart/2005/8/layout/hList3"/>
    <dgm:cxn modelId="{86399999-C4E1-45F1-A9AD-3751D788F293}" type="presParOf" srcId="{092FE73F-85B3-40E1-9962-F2C7E68DC128}" destId="{BD2BE6B0-DBCB-439B-A333-CE64E1AC7D6F}" srcOrd="2" destOrd="0" presId="urn:microsoft.com/office/officeart/2005/8/layout/hList3"/>
    <dgm:cxn modelId="{7A759C3A-DAEE-486F-BAE5-876FA88EA299}" type="presParOf" srcId="{B26DC582-AC72-4B43-B2AF-4F3547F040F4}" destId="{DDC3C294-CAE7-4462-93A0-2543E8C76084}"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D1B78-CE56-48AA-B628-14586A43FC31}">
      <dsp:nvSpPr>
        <dsp:cNvPr id="0" name=""/>
        <dsp:cNvSpPr/>
      </dsp:nvSpPr>
      <dsp:spPr>
        <a:xfrm>
          <a:off x="0" y="79374"/>
          <a:ext cx="8763000" cy="150018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vi-VN" sz="1800" kern="1200" dirty="0">
              <a:latin typeface="+mj-lt"/>
            </a:rPr>
            <a:t>Thông tin chính của văn bản: văn bản nói tới những nhân vật (sự kiến nào), diễn biến và kết thúc như thế nào?:................................'</a:t>
          </a:r>
        </a:p>
        <a:p>
          <a:pPr lvl="0" algn="ctr" defTabSz="800100">
            <a:lnSpc>
              <a:spcPct val="90000"/>
            </a:lnSpc>
            <a:spcBef>
              <a:spcPct val="0"/>
            </a:spcBef>
            <a:spcAft>
              <a:spcPct val="35000"/>
            </a:spcAft>
          </a:pPr>
          <a:r>
            <a:rPr lang="vi-VN" sz="1800" kern="1200" dirty="0">
              <a:latin typeface="+mj-lt"/>
            </a:rPr>
            <a:t>.....................................................................................................</a:t>
          </a:r>
        </a:p>
        <a:p>
          <a:pPr lvl="0" algn="ctr" defTabSz="800100">
            <a:lnSpc>
              <a:spcPct val="90000"/>
            </a:lnSpc>
            <a:spcBef>
              <a:spcPct val="0"/>
            </a:spcBef>
            <a:spcAft>
              <a:spcPct val="35000"/>
            </a:spcAft>
          </a:pPr>
          <a:r>
            <a:rPr lang="vi-VN" sz="1800" kern="1200" dirty="0">
              <a:latin typeface="+mj-lt"/>
            </a:rPr>
            <a:t>............................................................................................................</a:t>
          </a:r>
        </a:p>
        <a:p>
          <a:pPr lvl="0" algn="ctr" defTabSz="800100">
            <a:lnSpc>
              <a:spcPct val="90000"/>
            </a:lnSpc>
            <a:spcBef>
              <a:spcPct val="0"/>
            </a:spcBef>
            <a:spcAft>
              <a:spcPct val="35000"/>
            </a:spcAft>
          </a:pPr>
          <a:r>
            <a:rPr lang="vi-VN" sz="1800" kern="1200" dirty="0">
              <a:latin typeface="+mj-lt"/>
            </a:rPr>
            <a:t>......................................................................................................................................</a:t>
          </a:r>
          <a:endParaRPr lang="en-US" sz="1800" kern="1200" dirty="0">
            <a:latin typeface="+mj-lt"/>
          </a:endParaRPr>
        </a:p>
      </dsp:txBody>
      <dsp:txXfrm>
        <a:off x="0" y="79374"/>
        <a:ext cx="8763000" cy="1500187"/>
      </dsp:txXfrm>
    </dsp:sp>
    <dsp:sp modelId="{BD24A192-7D86-40B2-ACF1-6C9B4011132D}">
      <dsp:nvSpPr>
        <dsp:cNvPr id="0" name=""/>
        <dsp:cNvSpPr/>
      </dsp:nvSpPr>
      <dsp:spPr>
        <a:xfrm>
          <a:off x="3581" y="1500187"/>
          <a:ext cx="2692674" cy="31503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vi-VN" sz="1800" kern="1200" dirty="0">
              <a:latin typeface="+mj-lt"/>
            </a:rPr>
            <a:t>Điểm nhìn của tác giả: điểm nhìn là gì? Tác giả đã đặt mình ở vị trí như thế nào để viết văn bản? Vì sao em nhận ra điều đó?:..................................</a:t>
          </a:r>
        </a:p>
        <a:p>
          <a:pPr lvl="0" algn="ctr" defTabSz="800100">
            <a:lnSpc>
              <a:spcPct val="90000"/>
            </a:lnSpc>
            <a:spcBef>
              <a:spcPct val="0"/>
            </a:spcBef>
            <a:spcAft>
              <a:spcPct val="35000"/>
            </a:spcAft>
          </a:pPr>
          <a:r>
            <a:rPr lang="vi-VN" sz="1800" kern="1200" dirty="0" smtClean="0">
              <a:latin typeface="+mj-lt"/>
            </a:rPr>
            <a:t>............................................</a:t>
          </a:r>
          <a:endParaRPr lang="vi-VN" sz="1800" kern="1200" dirty="0">
            <a:latin typeface="+mj-lt"/>
          </a:endParaRPr>
        </a:p>
        <a:p>
          <a:pPr lvl="0" algn="ctr" defTabSz="800100">
            <a:lnSpc>
              <a:spcPct val="90000"/>
            </a:lnSpc>
            <a:spcBef>
              <a:spcPct val="0"/>
            </a:spcBef>
            <a:spcAft>
              <a:spcPct val="35000"/>
            </a:spcAft>
          </a:pPr>
          <a:r>
            <a:rPr lang="vi-VN" sz="1800" kern="1200" dirty="0">
              <a:latin typeface="+mj-lt"/>
            </a:rPr>
            <a:t>...................................</a:t>
          </a:r>
        </a:p>
        <a:p>
          <a:pPr lvl="0" algn="ctr" defTabSz="800100">
            <a:lnSpc>
              <a:spcPct val="90000"/>
            </a:lnSpc>
            <a:spcBef>
              <a:spcPct val="0"/>
            </a:spcBef>
            <a:spcAft>
              <a:spcPct val="35000"/>
            </a:spcAft>
          </a:pPr>
          <a:r>
            <a:rPr lang="vi-VN" sz="1800" kern="1200" dirty="0">
              <a:latin typeface="+mj-lt"/>
            </a:rPr>
            <a:t>............................................</a:t>
          </a:r>
        </a:p>
        <a:p>
          <a:pPr lvl="0" algn="ctr" defTabSz="800100">
            <a:lnSpc>
              <a:spcPct val="90000"/>
            </a:lnSpc>
            <a:spcBef>
              <a:spcPct val="0"/>
            </a:spcBef>
            <a:spcAft>
              <a:spcPct val="35000"/>
            </a:spcAft>
          </a:pPr>
          <a:endParaRPr lang="en-US" sz="1800" kern="1200" dirty="0"/>
        </a:p>
      </dsp:txBody>
      <dsp:txXfrm>
        <a:off x="3581" y="1500187"/>
        <a:ext cx="2692674" cy="3150393"/>
      </dsp:txXfrm>
    </dsp:sp>
    <dsp:sp modelId="{40197631-B5D8-4A30-B393-CB6546027E10}">
      <dsp:nvSpPr>
        <dsp:cNvPr id="0" name=""/>
        <dsp:cNvSpPr/>
      </dsp:nvSpPr>
      <dsp:spPr>
        <a:xfrm>
          <a:off x="2696255" y="1500187"/>
          <a:ext cx="3512901" cy="31503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vi-VN" sz="1600" kern="1200" dirty="0">
              <a:latin typeface="+mj-lt"/>
            </a:rPr>
            <a:t>Ý nghĩa của yếu tố miêu tả được sử dụng trong văn bản: Yếu tố miêu tả xuất hiện ở những vị trí nào trong văn bản? Thông qua yếu tố miêu tả, tác giả có thể giúp người đọc nhận thức cụ thể hơn về điều gì? Nếu là một họa sĩ, thông qua miêu tả của tác giả, em có thể vẽ được bức tranh về cây sồi không? :.......</a:t>
          </a:r>
        </a:p>
        <a:p>
          <a:pPr lvl="0" algn="ctr" defTabSz="711200">
            <a:lnSpc>
              <a:spcPct val="90000"/>
            </a:lnSpc>
            <a:spcBef>
              <a:spcPct val="0"/>
            </a:spcBef>
            <a:spcAft>
              <a:spcPct val="35000"/>
            </a:spcAft>
          </a:pPr>
          <a:r>
            <a:rPr lang="vi-VN" sz="1600" kern="1200" dirty="0">
              <a:latin typeface="+mj-lt"/>
            </a:rPr>
            <a:t>......................................</a:t>
          </a:r>
        </a:p>
        <a:p>
          <a:pPr lvl="0" algn="ctr" defTabSz="711200">
            <a:lnSpc>
              <a:spcPct val="90000"/>
            </a:lnSpc>
            <a:spcBef>
              <a:spcPct val="0"/>
            </a:spcBef>
            <a:spcAft>
              <a:spcPct val="35000"/>
            </a:spcAft>
          </a:pPr>
          <a:r>
            <a:rPr lang="vi-VN" sz="1600" kern="1200" dirty="0">
              <a:latin typeface="+mj-lt"/>
            </a:rPr>
            <a:t>.........................................</a:t>
          </a:r>
        </a:p>
        <a:p>
          <a:pPr lvl="0" algn="ctr" defTabSz="711200">
            <a:lnSpc>
              <a:spcPct val="90000"/>
            </a:lnSpc>
            <a:spcBef>
              <a:spcPct val="0"/>
            </a:spcBef>
            <a:spcAft>
              <a:spcPct val="35000"/>
            </a:spcAft>
          </a:pPr>
          <a:r>
            <a:rPr lang="vi-VN" sz="1600" kern="1200" dirty="0">
              <a:latin typeface="+mj-lt"/>
            </a:rPr>
            <a:t>.............................. </a:t>
          </a:r>
          <a:endParaRPr lang="en-US" sz="1600" kern="1200" dirty="0">
            <a:latin typeface="+mj-lt"/>
          </a:endParaRPr>
        </a:p>
      </dsp:txBody>
      <dsp:txXfrm>
        <a:off x="2696255" y="1500187"/>
        <a:ext cx="3512901" cy="3150393"/>
      </dsp:txXfrm>
    </dsp:sp>
    <dsp:sp modelId="{BD2BE6B0-DBCB-439B-A333-CE64E1AC7D6F}">
      <dsp:nvSpPr>
        <dsp:cNvPr id="0" name=""/>
        <dsp:cNvSpPr/>
      </dsp:nvSpPr>
      <dsp:spPr>
        <a:xfrm>
          <a:off x="6209157" y="1500187"/>
          <a:ext cx="2550261" cy="31503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vi-VN" sz="2000" kern="1200" dirty="0">
              <a:latin typeface="+mj-lt"/>
            </a:rPr>
            <a:t>Bài học/ thông điệp em rút ra: Bài học nào em thấy ý nghĩa nhất? Vì sao: ...............................</a:t>
          </a:r>
        </a:p>
        <a:p>
          <a:pPr lvl="0" algn="ctr" defTabSz="889000">
            <a:lnSpc>
              <a:spcPct val="90000"/>
            </a:lnSpc>
            <a:spcBef>
              <a:spcPct val="0"/>
            </a:spcBef>
            <a:spcAft>
              <a:spcPct val="35000"/>
            </a:spcAft>
          </a:pPr>
          <a:r>
            <a:rPr lang="vi-VN" sz="2000" kern="1200" dirty="0" smtClean="0">
              <a:latin typeface="+mj-lt"/>
            </a:rPr>
            <a:t>....................................</a:t>
          </a:r>
          <a:endParaRPr lang="vi-VN" sz="2000" kern="1200" dirty="0">
            <a:latin typeface="+mj-lt"/>
          </a:endParaRPr>
        </a:p>
        <a:p>
          <a:pPr lvl="0" algn="ctr" defTabSz="889000">
            <a:lnSpc>
              <a:spcPct val="90000"/>
            </a:lnSpc>
            <a:spcBef>
              <a:spcPct val="0"/>
            </a:spcBef>
            <a:spcAft>
              <a:spcPct val="35000"/>
            </a:spcAft>
          </a:pPr>
          <a:r>
            <a:rPr lang="vi-VN" sz="2000" kern="1200" dirty="0" smtClean="0">
              <a:latin typeface="+mj-lt"/>
            </a:rPr>
            <a:t>....................................</a:t>
          </a:r>
          <a:endParaRPr lang="vi-VN" sz="2000" kern="1200" dirty="0">
            <a:latin typeface="+mj-lt"/>
          </a:endParaRPr>
        </a:p>
        <a:p>
          <a:pPr lvl="0" algn="ctr" defTabSz="889000">
            <a:lnSpc>
              <a:spcPct val="90000"/>
            </a:lnSpc>
            <a:spcBef>
              <a:spcPct val="0"/>
            </a:spcBef>
            <a:spcAft>
              <a:spcPct val="35000"/>
            </a:spcAft>
          </a:pPr>
          <a:r>
            <a:rPr lang="vi-VN" sz="2000" kern="1200" dirty="0" smtClean="0">
              <a:latin typeface="+mj-lt"/>
            </a:rPr>
            <a:t>....................................</a:t>
          </a:r>
          <a:endParaRPr lang="vi-VN" sz="2000" kern="1200" dirty="0">
            <a:latin typeface="+mj-lt"/>
          </a:endParaRPr>
        </a:p>
        <a:p>
          <a:pPr lvl="0" algn="ctr" defTabSz="889000">
            <a:lnSpc>
              <a:spcPct val="90000"/>
            </a:lnSpc>
            <a:spcBef>
              <a:spcPct val="0"/>
            </a:spcBef>
            <a:spcAft>
              <a:spcPct val="35000"/>
            </a:spcAft>
          </a:pPr>
          <a:r>
            <a:rPr lang="vi-VN" sz="2000" kern="1200" dirty="0">
              <a:latin typeface="+mj-lt"/>
            </a:rPr>
            <a:t>...................................</a:t>
          </a:r>
          <a:endParaRPr lang="en-US" sz="2000" kern="1200" dirty="0">
            <a:latin typeface="+mj-lt"/>
          </a:endParaRPr>
        </a:p>
      </dsp:txBody>
      <dsp:txXfrm>
        <a:off x="6209157" y="1500187"/>
        <a:ext cx="2550261" cy="3150393"/>
      </dsp:txXfrm>
    </dsp:sp>
    <dsp:sp modelId="{DDC3C294-CAE7-4462-93A0-2543E8C76084}">
      <dsp:nvSpPr>
        <dsp:cNvPr id="0" name=""/>
        <dsp:cNvSpPr/>
      </dsp:nvSpPr>
      <dsp:spPr>
        <a:xfrm>
          <a:off x="3124184" y="4650581"/>
          <a:ext cx="2514630" cy="350043"/>
        </a:xfrm>
        <a:prstGeom prst="rightArrow">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78B107-2022-4565-B8DD-7071C9A66DAE}" type="datetimeFigureOut">
              <a:rPr lang="en-US" smtClean="0"/>
              <a:t>8/19/2022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1531857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78B107-2022-4565-B8DD-7071C9A66DAE}" type="datetimeFigureOut">
              <a:rPr lang="en-US" smtClean="0"/>
              <a:t>8/19/2022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148720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78B107-2022-4565-B8DD-7071C9A66DAE}" type="datetimeFigureOut">
              <a:rPr lang="en-US" smtClean="0"/>
              <a:t>8/19/2022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4127108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78B107-2022-4565-B8DD-7071C9A66DAE}" type="datetimeFigureOut">
              <a:rPr lang="en-US" smtClean="0"/>
              <a:t>8/19/2022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255825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78B107-2022-4565-B8DD-7071C9A66DAE}" type="datetimeFigureOut">
              <a:rPr lang="en-US" smtClean="0"/>
              <a:t>8/19/2022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31740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78B107-2022-4565-B8DD-7071C9A66DAE}" type="datetimeFigureOut">
              <a:rPr lang="en-US" smtClean="0"/>
              <a:t>8/19/2022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2890820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78B107-2022-4565-B8DD-7071C9A66DAE}" type="datetimeFigureOut">
              <a:rPr lang="en-US" smtClean="0"/>
              <a:t>8/19/2022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365027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78B107-2022-4565-B8DD-7071C9A66DAE}" type="datetimeFigureOut">
              <a:rPr lang="en-US" smtClean="0"/>
              <a:t>8/19/2022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3970350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8B107-2022-4565-B8DD-7071C9A66DAE}" type="datetimeFigureOut">
              <a:rPr lang="en-US" smtClean="0"/>
              <a:t>8/19/2022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1259396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78B107-2022-4565-B8DD-7071C9A66DAE}" type="datetimeFigureOut">
              <a:rPr lang="en-US" smtClean="0"/>
              <a:t>8/19/2022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1688931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78B107-2022-4565-B8DD-7071C9A66DAE}" type="datetimeFigureOut">
              <a:rPr lang="en-US" smtClean="0"/>
              <a:t>8/19/2022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5022C-1510-402A-9989-65D9D499B955}" type="slidenum">
              <a:rPr lang="en-US" smtClean="0"/>
              <a:t>‹#›</a:t>
            </a:fld>
            <a:endParaRPr lang="en-US"/>
          </a:p>
        </p:txBody>
      </p:sp>
    </p:spTree>
    <p:extLst>
      <p:ext uri="{BB962C8B-B14F-4D97-AF65-F5344CB8AC3E}">
        <p14:creationId xmlns:p14="http://schemas.microsoft.com/office/powerpoint/2010/main" val="3851032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78B107-2022-4565-B8DD-7071C9A66DAE}" type="datetimeFigureOut">
              <a:rPr lang="en-US" smtClean="0"/>
              <a:t>8/19/2022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35022C-1510-402A-9989-65D9D499B955}" type="slidenum">
              <a:rPr lang="en-US" smtClean="0"/>
              <a:t>‹#›</a:t>
            </a:fld>
            <a:endParaRPr lang="en-US"/>
          </a:p>
        </p:txBody>
      </p:sp>
    </p:spTree>
    <p:extLst>
      <p:ext uri="{BB962C8B-B14F-4D97-AF65-F5344CB8AC3E}">
        <p14:creationId xmlns:p14="http://schemas.microsoft.com/office/powerpoint/2010/main" val="2843488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534" y="1828800"/>
            <a:ext cx="3657600" cy="1911096"/>
          </a:xfrm>
          <a:prstGeom prst="rect">
            <a:avLst/>
          </a:prstGeom>
        </p:spPr>
      </p:pic>
      <p:sp>
        <p:nvSpPr>
          <p:cNvPr id="6" name="Rectangle 5"/>
          <p:cNvSpPr/>
          <p:nvPr/>
        </p:nvSpPr>
        <p:spPr>
          <a:xfrm>
            <a:off x="1527387" y="533400"/>
            <a:ext cx="6106160" cy="923330"/>
          </a:xfrm>
          <a:prstGeom prst="rect">
            <a:avLst/>
          </a:prstGeom>
          <a:noFill/>
        </p:spPr>
        <p:txBody>
          <a:bodyPr wrap="none" lIns="91440" tIns="45720" rIns="91440" bIns="45720">
            <a:spAutoFit/>
          </a:bodyPr>
          <a:lstStyle/>
          <a:p>
            <a:pPr algn="ctr"/>
            <a:r>
              <a:rPr lang="vi-V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THỰC HÀNH ĐỌC</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TextBox 7"/>
          <p:cNvSpPr txBox="1"/>
          <p:nvPr/>
        </p:nvSpPr>
        <p:spPr>
          <a:xfrm>
            <a:off x="1981200" y="4792597"/>
            <a:ext cx="5576147" cy="830997"/>
          </a:xfrm>
          <a:prstGeom prst="rect">
            <a:avLst/>
          </a:prstGeom>
          <a:noFill/>
        </p:spPr>
        <p:txBody>
          <a:bodyPr wrap="square" rtlCol="0">
            <a:spAutoFit/>
          </a:bodyPr>
          <a:lstStyle/>
          <a:p>
            <a:pPr algn="ctr"/>
            <a:r>
              <a:rPr lang="vi-VN" dirty="0" smtClean="0"/>
              <a:t>(</a:t>
            </a:r>
            <a:r>
              <a:rPr lang="vi-VN" sz="2400" dirty="0" smtClean="0"/>
              <a:t>Trích </a:t>
            </a:r>
            <a:r>
              <a:rPr lang="vi-VN" sz="2400" b="1" i="1" dirty="0" smtClean="0"/>
              <a:t>Đời sống bí ẩn của cây</a:t>
            </a:r>
            <a:r>
              <a:rPr lang="vi-VN" sz="2400" dirty="0" smtClean="0"/>
              <a:t>) </a:t>
            </a:r>
          </a:p>
          <a:p>
            <a:pPr algn="ctr"/>
            <a:r>
              <a:rPr lang="vi-VN" sz="2400" dirty="0" smtClean="0"/>
              <a:t>Pê – tơ Vô – lơ – lê -ben</a:t>
            </a:r>
          </a:p>
        </p:txBody>
      </p:sp>
      <p:sp>
        <p:nvSpPr>
          <p:cNvPr id="9" name="Rectangle 8"/>
          <p:cNvSpPr/>
          <p:nvPr/>
        </p:nvSpPr>
        <p:spPr>
          <a:xfrm>
            <a:off x="1143000" y="3886200"/>
            <a:ext cx="7057774"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vi-VN"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TÍNH </a:t>
            </a:r>
            <a:r>
              <a:rPr lang="vi-VN" sz="46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CÁCH</a:t>
            </a:r>
            <a:r>
              <a:rPr lang="vi-VN"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CỦA CÂY </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16055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6536" y="228600"/>
            <a:ext cx="8229600" cy="1143000"/>
          </a:xfrm>
          <a:ln>
            <a:solidFill>
              <a:schemeClr val="tx2">
                <a:lumMod val="60000"/>
                <a:lumOff val="40000"/>
              </a:schemeClr>
            </a:solidFill>
          </a:ln>
          <a:scene3d>
            <a:camera prst="orthographicFront"/>
            <a:lightRig rig="threePt" dir="t"/>
          </a:scene3d>
          <a:sp3d prstMaterial="matte"/>
        </p:spPr>
        <p:txBody>
          <a:bodyPr>
            <a:normAutofit fontScale="90000"/>
          </a:bodyPr>
          <a:lstStyle/>
          <a:p>
            <a:r>
              <a:rPr lang="vi-VN" dirty="0" smtClean="0"/>
              <a:t>Hướng dẫn đọc: </a:t>
            </a:r>
            <a:br>
              <a:rPr lang="vi-VN" dirty="0" smtClean="0"/>
            </a:br>
            <a:r>
              <a:rPr lang="vi-VN" dirty="0" smtClean="0"/>
              <a:t>đọc đoạn 1, đọc rõ ràng, có cảm xúc</a:t>
            </a:r>
            <a:endParaRPr lang="en-US" dirty="0"/>
          </a:p>
        </p:txBody>
      </p:sp>
      <p:sp>
        <p:nvSpPr>
          <p:cNvPr id="3" name="Content Placeholder 2"/>
          <p:cNvSpPr>
            <a:spLocks noGrp="1"/>
          </p:cNvSpPr>
          <p:nvPr>
            <p:ph idx="1"/>
          </p:nvPr>
        </p:nvSpPr>
        <p:spPr>
          <a:xfrm>
            <a:off x="381000" y="3276600"/>
            <a:ext cx="8534400" cy="3306763"/>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vi-VN" dirty="0" smtClean="0"/>
              <a:t>Yêu cầu trên lớp:</a:t>
            </a:r>
          </a:p>
          <a:p>
            <a:pPr marL="0" indent="0">
              <a:buNone/>
            </a:pPr>
            <a:r>
              <a:rPr lang="vi-VN" dirty="0" smtClean="0"/>
              <a:t>Thảo luận về các câu hỏi theo nhóm bàn.</a:t>
            </a:r>
          </a:p>
          <a:p>
            <a:r>
              <a:rPr lang="vi-VN" dirty="0" smtClean="0"/>
              <a:t>Yêu cầu về nhà: </a:t>
            </a:r>
          </a:p>
          <a:p>
            <a:pPr marL="0" indent="0">
              <a:buNone/>
            </a:pPr>
            <a:r>
              <a:rPr lang="vi-VN" dirty="0" smtClean="0"/>
              <a:t>Hoàn thành phiếu học tập.</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5525" y="1371600"/>
            <a:ext cx="2851623" cy="1904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17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321064167"/>
              </p:ext>
            </p:extLst>
          </p:nvPr>
        </p:nvGraphicFramePr>
        <p:xfrm>
          <a:off x="152400" y="33867"/>
          <a:ext cx="8763000" cy="5000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024467" y="5334000"/>
            <a:ext cx="7543800" cy="1477328"/>
          </a:xfrm>
          <a:prstGeom prst="rect">
            <a:avLst/>
          </a:prstGeom>
          <a:noFill/>
        </p:spPr>
        <p:txBody>
          <a:bodyPr wrap="square" rtlCol="0">
            <a:spAutoFit/>
          </a:bodyPr>
          <a:lstStyle/>
          <a:p>
            <a:r>
              <a:rPr lang="vi-VN" b="1" dirty="0"/>
              <a:t>KHI ĐỌC MỘT VĂN BẢN THÌ CẦN CHÚ Ý ĐẾN NHỮNG ĐIỀU GÌ?</a:t>
            </a:r>
            <a:endParaRPr lang="en-US" dirty="0"/>
          </a:p>
          <a:p>
            <a:r>
              <a:rPr lang="vi-VN" b="1" dirty="0"/>
              <a:t>...........................................................................................................</a:t>
            </a:r>
            <a:endParaRPr lang="en-US" dirty="0"/>
          </a:p>
          <a:p>
            <a:r>
              <a:rPr lang="vi-VN" b="1" dirty="0"/>
              <a:t>..............................................................................................................</a:t>
            </a:r>
            <a:endParaRPr lang="en-US" dirty="0"/>
          </a:p>
          <a:p>
            <a:r>
              <a:rPr lang="vi-VN" b="1" dirty="0"/>
              <a:t>................................................................................................................</a:t>
            </a:r>
            <a:endParaRPr lang="en-US" dirty="0"/>
          </a:p>
          <a:p>
            <a:endParaRPr lang="en-US" dirty="0"/>
          </a:p>
        </p:txBody>
      </p:sp>
    </p:spTree>
    <p:extLst>
      <p:ext uri="{BB962C8B-B14F-4D97-AF65-F5344CB8AC3E}">
        <p14:creationId xmlns:p14="http://schemas.microsoft.com/office/powerpoint/2010/main" val="234978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250</Words>
  <Application>Microsoft Office PowerPoint</Application>
  <PresentationFormat>On-screen Show (4:3)</PresentationFormat>
  <Paragraphs>30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Hướng dẫn đọc:  đọc đoạn 1, đọc rõ ràng, có cảm xúc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3</cp:revision>
  <dcterms:created xsi:type="dcterms:W3CDTF">2022-08-19T15:41:30Z</dcterms:created>
  <dcterms:modified xsi:type="dcterms:W3CDTF">2022-08-19T16:05:46Z</dcterms:modified>
</cp:coreProperties>
</file>