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2" r:id="rId8"/>
    <p:sldId id="261" r:id="rId9"/>
    <p:sldId id="264"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D1539-AD55-41CB-B57E-4E0BA188EF97}"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3020519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D1539-AD55-41CB-B57E-4E0BA188EF97}"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104123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D1539-AD55-41CB-B57E-4E0BA188EF97}"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34194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D1539-AD55-41CB-B57E-4E0BA188EF97}"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59794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2D1539-AD55-41CB-B57E-4E0BA188EF97}"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352059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2D1539-AD55-41CB-B57E-4E0BA188EF97}"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266339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2D1539-AD55-41CB-B57E-4E0BA188EF97}"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366442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D1539-AD55-41CB-B57E-4E0BA188EF97}"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19440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D1539-AD55-41CB-B57E-4E0BA188EF97}"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156780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2D1539-AD55-41CB-B57E-4E0BA188EF97}"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127277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2D1539-AD55-41CB-B57E-4E0BA188EF97}"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8068A-6C82-4547-B01B-F520AF98D45F}" type="slidenum">
              <a:rPr lang="en-US" smtClean="0"/>
              <a:t>‹#›</a:t>
            </a:fld>
            <a:endParaRPr lang="en-US"/>
          </a:p>
        </p:txBody>
      </p:sp>
    </p:spTree>
    <p:extLst>
      <p:ext uri="{BB962C8B-B14F-4D97-AF65-F5344CB8AC3E}">
        <p14:creationId xmlns:p14="http://schemas.microsoft.com/office/powerpoint/2010/main" val="208585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D1539-AD55-41CB-B57E-4E0BA188EF97}" type="datetimeFigureOut">
              <a:rPr lang="en-US" smtClean="0"/>
              <a:t>8/19/2022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8068A-6C82-4547-B01B-F520AF98D45F}" type="slidenum">
              <a:rPr lang="en-US" smtClean="0"/>
              <a:t>‹#›</a:t>
            </a:fld>
            <a:endParaRPr lang="en-US"/>
          </a:p>
        </p:txBody>
      </p:sp>
    </p:spTree>
    <p:extLst>
      <p:ext uri="{BB962C8B-B14F-4D97-AF65-F5344CB8AC3E}">
        <p14:creationId xmlns:p14="http://schemas.microsoft.com/office/powerpoint/2010/main" val="63382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436" y="117452"/>
            <a:ext cx="2499359" cy="953702"/>
          </a:xfrm>
        </p:spPr>
        <p:txBody>
          <a:bodyPr>
            <a:norm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BÀI 6</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037807" y="0"/>
            <a:ext cx="9144000" cy="170728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smtClean="0">
                <a:solidFill>
                  <a:srgbClr val="FF0000"/>
                </a:solidFill>
                <a:latin typeface="Times New Roman" panose="02020603050405020304" pitchFamily="18" charset="0"/>
                <a:cs typeface="Times New Roman" panose="02020603050405020304" pitchFamily="18" charset="0"/>
              </a:rPr>
              <a:t>DỤC THÚY SƠN</a:t>
            </a:r>
            <a:br>
              <a:rPr lang="en-US" sz="5400" b="1" dirty="0" smtClean="0">
                <a:solidFill>
                  <a:srgbClr val="FF0000"/>
                </a:solidFill>
                <a:latin typeface="Times New Roman" panose="02020603050405020304" pitchFamily="18" charset="0"/>
                <a:cs typeface="Times New Roman" panose="02020603050405020304" pitchFamily="18" charset="0"/>
              </a:rPr>
            </a:b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0033CC"/>
                </a:solidFill>
                <a:latin typeface="Times New Roman" panose="02020603050405020304" pitchFamily="18" charset="0"/>
                <a:cs typeface="Times New Roman" panose="02020603050405020304" pitchFamily="18" charset="0"/>
              </a:rPr>
              <a:t>Nguyễn</a:t>
            </a:r>
            <a:r>
              <a:rPr lang="en-US" sz="5400" b="1" dirty="0" smtClean="0">
                <a:solidFill>
                  <a:srgbClr val="0033CC"/>
                </a:solidFill>
                <a:latin typeface="Times New Roman" panose="02020603050405020304" pitchFamily="18" charset="0"/>
                <a:cs typeface="Times New Roman" panose="02020603050405020304" pitchFamily="18" charset="0"/>
              </a:rPr>
              <a:t> </a:t>
            </a:r>
            <a:r>
              <a:rPr lang="en-US" sz="5400" b="1" dirty="0" err="1" smtClean="0">
                <a:solidFill>
                  <a:srgbClr val="0033CC"/>
                </a:solidFill>
                <a:latin typeface="Times New Roman" panose="02020603050405020304" pitchFamily="18" charset="0"/>
                <a:cs typeface="Times New Roman" panose="02020603050405020304" pitchFamily="18" charset="0"/>
              </a:rPr>
              <a:t>Trãi</a:t>
            </a:r>
            <a:endParaRPr lang="en-US" sz="5400" b="1" dirty="0">
              <a:solidFill>
                <a:srgbClr val="0033C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599612" y="1864040"/>
            <a:ext cx="6244045" cy="4802369"/>
          </a:xfrm>
          <a:prstGeom prst="rect">
            <a:avLst/>
          </a:prstGeom>
        </p:spPr>
      </p:pic>
      <p:pic>
        <p:nvPicPr>
          <p:cNvPr id="7" name="Picture 6"/>
          <p:cNvPicPr>
            <a:picLocks noChangeAspect="1"/>
          </p:cNvPicPr>
          <p:nvPr/>
        </p:nvPicPr>
        <p:blipFill>
          <a:blip r:embed="rId3"/>
          <a:stretch>
            <a:fillRect/>
          </a:stretch>
        </p:blipFill>
        <p:spPr>
          <a:xfrm>
            <a:off x="549729" y="1864041"/>
            <a:ext cx="4771208" cy="4802369"/>
          </a:xfrm>
          <a:prstGeom prst="rect">
            <a:avLst/>
          </a:prstGeom>
        </p:spPr>
      </p:pic>
    </p:spTree>
    <p:extLst>
      <p:ext uri="{BB962C8B-B14F-4D97-AF65-F5344CB8AC3E}">
        <p14:creationId xmlns:p14="http://schemas.microsoft.com/office/powerpoint/2010/main" val="191655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CEF094-BB35-8EFA-78DE-1B07D55ED2CF}"/>
              </a:ext>
            </a:extLst>
          </p:cNvPr>
          <p:cNvSpPr>
            <a:spLocks noGrp="1"/>
          </p:cNvSpPr>
          <p:nvPr>
            <p:ph idx="1"/>
          </p:nvPr>
        </p:nvSpPr>
        <p:spPr>
          <a:xfrm>
            <a:off x="984067" y="286838"/>
            <a:ext cx="10162904" cy="1119052"/>
          </a:xfrm>
        </p:spPr>
        <p:txBody>
          <a:bodyPr>
            <a:noAutofit/>
          </a:bodyPr>
          <a:lstStyle/>
          <a:p>
            <a:pPr marL="0" indent="0">
              <a:buNone/>
            </a:pPr>
            <a:r>
              <a:rPr lang="en-VN" b="1" dirty="0">
                <a:solidFill>
                  <a:srgbClr val="FF0000"/>
                </a:solidFill>
                <a:latin typeface="Times New Roman" panose="02020603050405020304" pitchFamily="18" charset="0"/>
                <a:cs typeface="Times New Roman" panose="02020603050405020304" pitchFamily="18" charset="0"/>
              </a:rPr>
              <a:t>II. Đọc hiểu văn bản</a:t>
            </a:r>
          </a:p>
          <a:p>
            <a:pPr marL="0" indent="0">
              <a:buNone/>
            </a:pPr>
            <a:r>
              <a:rPr lang="en-US" b="1" dirty="0" smtClean="0">
                <a:latin typeface="Times New Roman" panose="02020603050405020304" pitchFamily="18" charset="0"/>
                <a:cs typeface="Times New Roman" panose="02020603050405020304" pitchFamily="18" charset="0"/>
              </a:rPr>
              <a:t>2</a:t>
            </a:r>
            <a:r>
              <a:rPr lang="vi-VN"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2</a:t>
            </a:r>
            <a:r>
              <a:rPr lang="vi-VN" b="1" dirty="0" smtClean="0">
                <a:latin typeface="Times New Roman" panose="02020603050405020304" pitchFamily="18" charset="0"/>
                <a:cs typeface="Times New Roman" panose="02020603050405020304" pitchFamily="18" charset="0"/>
              </a:rPr>
              <a:t> câu thơ </a:t>
            </a:r>
            <a:r>
              <a:rPr lang="en-US" b="1" dirty="0" err="1" smtClean="0">
                <a:latin typeface="Times New Roman" panose="02020603050405020304" pitchFamily="18" charset="0"/>
                <a:cs typeface="Times New Roman" panose="02020603050405020304" pitchFamily="18" charset="0"/>
              </a:rPr>
              <a:t>cuối</a:t>
            </a:r>
            <a:r>
              <a:rPr lang="vi-VN"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Tâm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sự</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hoài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niệm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thơ</a:t>
            </a:r>
            <a:endParaRPr lang="en-US" dirty="0" smtClean="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3CEF094-BB35-8EFA-78DE-1B07D55ED2CF}"/>
              </a:ext>
            </a:extLst>
          </p:cNvPr>
          <p:cNvSpPr txBox="1">
            <a:spLocks/>
          </p:cNvSpPr>
          <p:nvPr/>
        </p:nvSpPr>
        <p:spPr>
          <a:xfrm>
            <a:off x="444136" y="1955075"/>
            <a:ext cx="11416937" cy="1119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VN" sz="4000" b="1"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13CEF094-BB35-8EFA-78DE-1B07D55ED2CF}"/>
              </a:ext>
            </a:extLst>
          </p:cNvPr>
          <p:cNvSpPr txBox="1">
            <a:spLocks/>
          </p:cNvSpPr>
          <p:nvPr/>
        </p:nvSpPr>
        <p:spPr>
          <a:xfrm>
            <a:off x="722809" y="1720488"/>
            <a:ext cx="10850882" cy="4810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Hai câu kết bài thơ này, cũng giống như các bài thơ khác cùng chủ đề của Nguyễn Trãi, lại thường là sự bộc lộ những suy tư về con người, về lịch sử, về dân tộc. Ý thơ thể hiện rõ sự hoài niệm, nhớ tiếc. Điều này cho thấy tâm hồn hướng nội, sâu sắc của Nguyễn Trãi.</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"Dục Thúy Sơn ” là bài thơ tả cảnh ngụ tình đặc sắc. Bài thơ ngũ ngôn bát cú bằng chữ Hán. Hình tượng thơ mĩ lệ, cảnh sắc đượm vẻ thần tiên. Trong phần luận</a:t>
            </a: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4 </a:t>
            </a:r>
            <a:r>
              <a:rPr lang="vi-VN" dirty="0">
                <a:latin typeface="Times New Roman" panose="02020603050405020304" pitchFamily="18" charset="0"/>
                <a:cs typeface="Times New Roman" panose="02020603050405020304" pitchFamily="18" charset="0"/>
              </a:rPr>
              <a:t>hình ảnh ẩn dụ sóng nhau, đối nhau, hình ảnh này làm đẹp thêm hình ảnh kia, thể hiện cách cảm, cách tả của nhà thơ mang tâm hồn thơ mộng, tài hoa. Ức Trai, trong cảm nhận cái đẹp của thiên nhiên, sông núi, ngòi bút tài hoa của ông rất tinh tế và nhạy cảm trong gợi tả và biểu cảm.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9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160" y="1102814"/>
            <a:ext cx="10515600" cy="4351338"/>
          </a:xfrm>
        </p:spPr>
        <p:txBody>
          <a:bodyPr/>
          <a:lstStyle/>
          <a:p>
            <a:pPr marL="0" indent="0">
              <a:buNone/>
            </a:pPr>
            <a:r>
              <a:rPr lang="en-US" b="1" dirty="0" smtClean="0">
                <a:latin typeface="Times New Roman" panose="02020603050405020304" pitchFamily="18" charset="0"/>
                <a:cs typeface="Times New Roman" panose="02020603050405020304" pitchFamily="18" charset="0"/>
              </a:rPr>
              <a:t>3</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Tổng kết</a:t>
            </a:r>
            <a:endParaRPr lang="en-US"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a</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Nội dung</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Bức tranh núi Dục Thúy với vẻ đẹp chốn bồng lai tiên cảnh.</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Tâm hồn thơ mộng, tài hoa, hướng nội, sâu sắc của Nguyễn Trãi.</a:t>
            </a:r>
            <a:endParaRPr lang="en-US"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b</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Nghệ </a:t>
            </a:r>
            <a:r>
              <a:rPr lang="vi-VN" b="1" dirty="0" smtClean="0">
                <a:latin typeface="Times New Roman" panose="02020603050405020304" pitchFamily="18" charset="0"/>
                <a:cs typeface="Times New Roman" panose="02020603050405020304" pitchFamily="18" charset="0"/>
              </a:rPr>
              <a:t>thuật</a:t>
            </a:r>
            <a:endParaRPr lang="en-US" b="1"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Hình ảnh gợi liên tưởng độc đáo, mới lạ.</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Ngôn từ tinh xác, gợi ấn tượng.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67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618BF-045B-BE75-36D4-C1FF28CE91C6}"/>
              </a:ext>
            </a:extLst>
          </p:cNvPr>
          <p:cNvSpPr>
            <a:spLocks noGrp="1"/>
          </p:cNvSpPr>
          <p:nvPr>
            <p:ph idx="1"/>
          </p:nvPr>
        </p:nvSpPr>
        <p:spPr>
          <a:xfrm>
            <a:off x="838200" y="600891"/>
            <a:ext cx="10515600" cy="687978"/>
          </a:xfrm>
        </p:spPr>
        <p:txBody>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LUYỆN TẬP</a:t>
            </a:r>
            <a:endParaRPr lang="en-VN" b="1" dirty="0">
              <a:solidFill>
                <a:srgbClr val="FF0000"/>
              </a:solidFill>
              <a:latin typeface="Times New Roman" panose="02020603050405020304" pitchFamily="18" charset="0"/>
              <a:cs typeface="Times New Roman" panose="02020603050405020304" pitchFamily="18" charset="0"/>
            </a:endParaRPr>
          </a:p>
        </p:txBody>
      </p:sp>
      <p:sp>
        <p:nvSpPr>
          <p:cNvPr id="4" name="Cloud Callout 3">
            <a:extLst>
              <a:ext uri="{FF2B5EF4-FFF2-40B4-BE49-F238E27FC236}">
                <a16:creationId xmlns:a16="http://schemas.microsoft.com/office/drawing/2014/main" id="{17524DB7-D56F-F0CE-D58C-CC3CFB1B916E}"/>
              </a:ext>
            </a:extLst>
          </p:cNvPr>
          <p:cNvSpPr/>
          <p:nvPr/>
        </p:nvSpPr>
        <p:spPr>
          <a:xfrm>
            <a:off x="1379781" y="1620058"/>
            <a:ext cx="10269583" cy="4075611"/>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Viết đoạn văn (khoảng 150 chữ) phân tích một nét đẹp của tâm hồn Nguyễn Trãi được thể hiện trong bài thơ Dục Thuý sơn. </a:t>
            </a:r>
            <a:endParaRPr lang="en-US" sz="3200" dirty="0">
              <a:latin typeface="Times New Roman" panose="02020603050405020304" pitchFamily="18" charset="0"/>
              <a:cs typeface="Times New Roman" panose="02020603050405020304" pitchFamily="18" charset="0"/>
            </a:endParaRPr>
          </a:p>
          <a:p>
            <a:pPr algn="ctr"/>
            <a:endParaRPr lang="en-VN" dirty="0"/>
          </a:p>
        </p:txBody>
      </p:sp>
    </p:spTree>
    <p:extLst>
      <p:ext uri="{BB962C8B-B14F-4D97-AF65-F5344CB8AC3E}">
        <p14:creationId xmlns:p14="http://schemas.microsoft.com/office/powerpoint/2010/main" val="48890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862" y="103868"/>
            <a:ext cx="3124200" cy="610235"/>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 </a:t>
            </a:r>
            <a:r>
              <a:rPr lang="en-US" sz="2800" b="1" dirty="0" err="1" smtClean="0">
                <a:solidFill>
                  <a:srgbClr val="FF0000"/>
                </a:solidFill>
                <a:latin typeface="Times New Roman" panose="02020603050405020304" pitchFamily="18" charset="0"/>
                <a:cs typeface="Times New Roman" panose="02020603050405020304" pitchFamily="18" charset="0"/>
              </a:rPr>
              <a:t>Tìm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hiểu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8862" y="714103"/>
            <a:ext cx="3368040" cy="577941"/>
          </a:xfrm>
        </p:spPr>
        <p:txBody>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Đọc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bản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698862" y="1428841"/>
            <a:ext cx="4770121" cy="51112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b="1" dirty="0" err="1" smtClean="0">
                <a:solidFill>
                  <a:srgbClr val="0033CC"/>
                </a:solidFill>
                <a:latin typeface="Times New Roman" panose="02020603050405020304" pitchFamily="18" charset="0"/>
                <a:cs typeface="Times New Roman" panose="02020603050405020304" pitchFamily="18" charset="0"/>
              </a:rPr>
              <a:t>Dục</a:t>
            </a:r>
            <a:r>
              <a:rPr lang="en-US" b="1" dirty="0" smtClean="0">
                <a:solidFill>
                  <a:srgbClr val="0033CC"/>
                </a:solidFill>
                <a:latin typeface="Times New Roman" panose="02020603050405020304" pitchFamily="18" charset="0"/>
                <a:cs typeface="Times New Roman" panose="02020603050405020304" pitchFamily="18" charset="0"/>
              </a:rPr>
              <a:t> </a:t>
            </a:r>
            <a:r>
              <a:rPr lang="en-US" b="1" dirty="0" err="1" smtClean="0">
                <a:solidFill>
                  <a:srgbClr val="0033CC"/>
                </a:solidFill>
                <a:latin typeface="Times New Roman" panose="02020603050405020304" pitchFamily="18" charset="0"/>
                <a:cs typeface="Times New Roman" panose="02020603050405020304" pitchFamily="18" charset="0"/>
              </a:rPr>
              <a:t>Thúy</a:t>
            </a:r>
            <a:r>
              <a:rPr lang="en-US" b="1" dirty="0" smtClean="0">
                <a:solidFill>
                  <a:srgbClr val="0033CC"/>
                </a:solidFill>
                <a:latin typeface="Times New Roman" panose="02020603050405020304" pitchFamily="18" charset="0"/>
                <a:cs typeface="Times New Roman" panose="02020603050405020304" pitchFamily="18" charset="0"/>
              </a:rPr>
              <a:t> </a:t>
            </a:r>
            <a:r>
              <a:rPr lang="en-US" b="1" dirty="0" err="1" smtClean="0">
                <a:solidFill>
                  <a:srgbClr val="0033CC"/>
                </a:solidFill>
                <a:latin typeface="Times New Roman" panose="02020603050405020304" pitchFamily="18" charset="0"/>
                <a:cs typeface="Times New Roman" panose="02020603050405020304" pitchFamily="18" charset="0"/>
              </a:rPr>
              <a:t>sơn</a:t>
            </a:r>
            <a:r>
              <a:rPr lang="en-US" b="1" dirty="0" smtClean="0">
                <a:solidFill>
                  <a:srgbClr val="0033CC"/>
                </a:solidFill>
                <a:latin typeface="Times New Roman" panose="02020603050405020304" pitchFamily="18" charset="0"/>
                <a:cs typeface="Times New Roman" panose="02020603050405020304" pitchFamily="18" charset="0"/>
              </a:rPr>
              <a:t>- </a:t>
            </a:r>
            <a:r>
              <a:rPr lang="en-US" b="1" dirty="0" err="1" smtClean="0">
                <a:solidFill>
                  <a:srgbClr val="0033CC"/>
                </a:solidFill>
                <a:latin typeface="Times New Roman" panose="02020603050405020304" pitchFamily="18" charset="0"/>
                <a:cs typeface="Times New Roman" panose="02020603050405020304" pitchFamily="18" charset="0"/>
              </a:rPr>
              <a:t>Nguyễn</a:t>
            </a:r>
            <a:r>
              <a:rPr lang="en-US" b="1" dirty="0" smtClean="0">
                <a:solidFill>
                  <a:srgbClr val="0033CC"/>
                </a:solidFill>
                <a:latin typeface="Times New Roman" panose="02020603050405020304" pitchFamily="18" charset="0"/>
                <a:cs typeface="Times New Roman" panose="02020603050405020304" pitchFamily="18" charset="0"/>
              </a:rPr>
              <a:t> </a:t>
            </a:r>
            <a:r>
              <a:rPr lang="en-US" b="1" dirty="0" err="1" smtClean="0">
                <a:solidFill>
                  <a:srgbClr val="0033CC"/>
                </a:solidFill>
                <a:latin typeface="Times New Roman" panose="02020603050405020304" pitchFamily="18" charset="0"/>
                <a:cs typeface="Times New Roman" panose="02020603050405020304" pitchFamily="18" charset="0"/>
              </a:rPr>
              <a:t>Trãi</a:t>
            </a:r>
            <a:endParaRPr lang="en-US" b="1" dirty="0" smtClean="0">
              <a:solidFill>
                <a:srgbClr val="0033CC"/>
              </a:solidFill>
              <a:latin typeface="Times New Roman" panose="02020603050405020304" pitchFamily="18" charset="0"/>
              <a:cs typeface="Times New Roman" panose="02020603050405020304" pitchFamily="18" charset="0"/>
            </a:endParaRPr>
          </a:p>
          <a:p>
            <a:pPr marL="0" indent="0" fontAlgn="base">
              <a:buNone/>
            </a:pPr>
            <a:r>
              <a:rPr lang="vi-VN" i="1" dirty="0" smtClean="0">
                <a:latin typeface="Times New Roman" panose="02020603050405020304" pitchFamily="18" charset="0"/>
                <a:cs typeface="Times New Roman" panose="02020603050405020304" pitchFamily="18" charset="0"/>
              </a:rPr>
              <a:t>Hải </a:t>
            </a:r>
            <a:r>
              <a:rPr lang="vi-VN" i="1" dirty="0">
                <a:latin typeface="Times New Roman" panose="02020603050405020304" pitchFamily="18" charset="0"/>
                <a:cs typeface="Times New Roman" panose="02020603050405020304" pitchFamily="18" charset="0"/>
              </a:rPr>
              <a:t>Khẩu hữu tiên san,</a:t>
            </a:r>
          </a:p>
          <a:p>
            <a:pPr marL="0" indent="0" fontAlgn="base">
              <a:buNone/>
            </a:pPr>
            <a:r>
              <a:rPr lang="vi-VN" i="1" dirty="0">
                <a:latin typeface="Times New Roman" panose="02020603050405020304" pitchFamily="18" charset="0"/>
                <a:cs typeface="Times New Roman" panose="02020603050405020304" pitchFamily="18" charset="0"/>
              </a:rPr>
              <a:t>Tiền niên lũ </a:t>
            </a:r>
            <a:r>
              <a:rPr lang="vi-VN" i="1" dirty="0" smtClean="0">
                <a:latin typeface="Times New Roman" panose="02020603050405020304" pitchFamily="18" charset="0"/>
                <a:cs typeface="Times New Roman" panose="02020603050405020304" pitchFamily="18" charset="0"/>
              </a:rPr>
              <a:t>vãng</a:t>
            </a:r>
            <a:r>
              <a:rPr lang="en-US" i="1"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hoàn</a:t>
            </a:r>
            <a:r>
              <a:rPr lang="vi-VN" i="1" dirty="0">
                <a:latin typeface="Times New Roman" panose="02020603050405020304" pitchFamily="18" charset="0"/>
                <a:cs typeface="Times New Roman" panose="02020603050405020304" pitchFamily="18" charset="0"/>
              </a:rPr>
              <a:t>.</a:t>
            </a:r>
          </a:p>
          <a:p>
            <a:pPr marL="0" indent="0" fontAlgn="base">
              <a:buNone/>
            </a:pPr>
            <a:r>
              <a:rPr lang="vi-VN" i="1" dirty="0">
                <a:latin typeface="Times New Roman" panose="02020603050405020304" pitchFamily="18" charset="0"/>
                <a:cs typeface="Times New Roman" panose="02020603050405020304" pitchFamily="18" charset="0"/>
              </a:rPr>
              <a:t>Liên hoa phù thuỷ thượng,</a:t>
            </a:r>
          </a:p>
          <a:p>
            <a:pPr marL="0" indent="0" fontAlgn="base">
              <a:buNone/>
            </a:pPr>
            <a:r>
              <a:rPr lang="vi-VN" i="1" dirty="0">
                <a:latin typeface="Times New Roman" panose="02020603050405020304" pitchFamily="18" charset="0"/>
                <a:cs typeface="Times New Roman" panose="02020603050405020304" pitchFamily="18" charset="0"/>
              </a:rPr>
              <a:t>Tiên cảnh trụy trần gian</a:t>
            </a:r>
          </a:p>
          <a:p>
            <a:pPr marL="0" indent="0" fontAlgn="base">
              <a:buNone/>
            </a:pPr>
            <a:r>
              <a:rPr lang="vi-VN" i="1" dirty="0">
                <a:latin typeface="Times New Roman" panose="02020603050405020304" pitchFamily="18" charset="0"/>
                <a:cs typeface="Times New Roman" panose="02020603050405020304" pitchFamily="18" charset="0"/>
              </a:rPr>
              <a:t>Tháp ảnh trâm thanh ngọc</a:t>
            </a:r>
          </a:p>
          <a:p>
            <a:pPr marL="0" indent="0" fontAlgn="base">
              <a:buNone/>
            </a:pPr>
            <a:r>
              <a:rPr lang="vi-VN" i="1" dirty="0">
                <a:latin typeface="Times New Roman" panose="02020603050405020304" pitchFamily="18" charset="0"/>
                <a:cs typeface="Times New Roman" panose="02020603050405020304" pitchFamily="18" charset="0"/>
              </a:rPr>
              <a:t>Ba quangkính thuý hoàn.</a:t>
            </a:r>
          </a:p>
          <a:p>
            <a:pPr marL="0" indent="0" fontAlgn="base">
              <a:buNone/>
            </a:pPr>
            <a:r>
              <a:rPr lang="vi-VN" i="1" dirty="0">
                <a:latin typeface="Times New Roman" panose="02020603050405020304" pitchFamily="18" charset="0"/>
                <a:cs typeface="Times New Roman" panose="02020603050405020304" pitchFamily="18" charset="0"/>
              </a:rPr>
              <a:t>Hữu hoài Trương Thiếu bảo.</a:t>
            </a:r>
          </a:p>
          <a:p>
            <a:pPr marL="0" indent="0" fontAlgn="base">
              <a:buNone/>
            </a:pPr>
            <a:r>
              <a:rPr lang="vi-VN" i="1" dirty="0">
                <a:latin typeface="Times New Roman" panose="02020603050405020304" pitchFamily="18" charset="0"/>
                <a:cs typeface="Times New Roman" panose="02020603050405020304" pitchFamily="18" charset="0"/>
              </a:rPr>
              <a:t>Bi khắc tiển hoa han</a:t>
            </a:r>
            <a:r>
              <a:rPr lang="vi-VN" i="1" dirty="0" smtClean="0">
                <a:latin typeface="Times New Roman" panose="02020603050405020304" pitchFamily="18" charset="0"/>
                <a:cs typeface="Times New Roman" panose="02020603050405020304" pitchFamily="18" charset="0"/>
              </a:rPr>
              <a:t>.</a:t>
            </a:r>
            <a:r>
              <a:rPr lang="vi-VN" i="1" dirty="0">
                <a:latin typeface="Times New Roman" panose="02020603050405020304" pitchFamily="18" charset="0"/>
                <a:cs typeface="Times New Roman" panose="02020603050405020304" pitchFamily="18" charset="0"/>
              </a:rPr>
              <a:t/>
            </a:r>
            <a:br>
              <a:rPr lang="vi-VN" i="1" dirty="0">
                <a:latin typeface="Times New Roman" panose="02020603050405020304" pitchFamily="18" charset="0"/>
                <a:cs typeface="Times New Roman" panose="02020603050405020304" pitchFamily="18" charset="0"/>
              </a:rPr>
            </a:br>
            <a:endParaRPr lang="en-US" sz="2400" i="1" dirty="0">
              <a:solidFill>
                <a:srgbClr val="0033CC"/>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368141" y="1428841"/>
            <a:ext cx="4770121" cy="51112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vi-VN" i="1" dirty="0">
                <a:latin typeface="Times New Roman" panose="02020603050405020304" pitchFamily="18" charset="0"/>
                <a:cs typeface="Times New Roman" panose="02020603050405020304" pitchFamily="18" charset="0"/>
              </a:rPr>
              <a:t>Cửa biển có non tiên</a:t>
            </a:r>
          </a:p>
          <a:p>
            <a:pPr marL="0" indent="0" fontAlgn="base">
              <a:buNone/>
            </a:pPr>
            <a:r>
              <a:rPr lang="vi-VN" i="1" dirty="0">
                <a:latin typeface="Times New Roman" panose="02020603050405020304" pitchFamily="18" charset="0"/>
                <a:cs typeface="Times New Roman" panose="02020603050405020304" pitchFamily="18" charset="0"/>
              </a:rPr>
              <a:t>Từng qua lại mấy phen.</a:t>
            </a:r>
          </a:p>
          <a:p>
            <a:pPr marL="0" indent="0" fontAlgn="base">
              <a:buNone/>
            </a:pPr>
            <a:r>
              <a:rPr lang="vi-VN" i="1" dirty="0">
                <a:latin typeface="Times New Roman" panose="02020603050405020304" pitchFamily="18" charset="0"/>
                <a:cs typeface="Times New Roman" panose="02020603050405020304" pitchFamily="18" charset="0"/>
              </a:rPr>
              <a:t>Cảnh tiên rơi cõi Tục.</a:t>
            </a:r>
          </a:p>
          <a:p>
            <a:pPr marL="0" indent="0" fontAlgn="base">
              <a:buNone/>
            </a:pPr>
            <a:r>
              <a:rPr lang="vi-VN" i="1" dirty="0">
                <a:latin typeface="Times New Roman" panose="02020603050405020304" pitchFamily="18" charset="0"/>
                <a:cs typeface="Times New Roman" panose="02020603050405020304" pitchFamily="18" charset="0"/>
              </a:rPr>
              <a:t>Mặt nước </a:t>
            </a:r>
            <a:r>
              <a:rPr lang="vi-VN" i="1" dirty="0" smtClean="0">
                <a:latin typeface="Times New Roman" panose="02020603050405020304" pitchFamily="18" charset="0"/>
                <a:cs typeface="Times New Roman" panose="02020603050405020304" pitchFamily="18" charset="0"/>
              </a:rPr>
              <a:t>nổi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hoa</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sen</a:t>
            </a:r>
            <a:r>
              <a:rPr lang="vi-VN" i="1" dirty="0" smtClean="0">
                <a:latin typeface="Times New Roman" panose="02020603050405020304" pitchFamily="18" charset="0"/>
                <a:cs typeface="Times New Roman" panose="02020603050405020304" pitchFamily="18" charset="0"/>
              </a:rPr>
              <a:t>,</a:t>
            </a:r>
            <a:endParaRPr lang="vi-VN" i="1" dirty="0">
              <a:latin typeface="Times New Roman" panose="02020603050405020304" pitchFamily="18" charset="0"/>
              <a:cs typeface="Times New Roman" panose="02020603050405020304" pitchFamily="18" charset="0"/>
            </a:endParaRPr>
          </a:p>
          <a:p>
            <a:pPr marL="0" indent="0" fontAlgn="base">
              <a:buNone/>
            </a:pPr>
            <a:r>
              <a:rPr lang="vi-VN" i="1" dirty="0">
                <a:latin typeface="Times New Roman" panose="02020603050405020304" pitchFamily="18" charset="0"/>
                <a:cs typeface="Times New Roman" panose="02020603050405020304" pitchFamily="18" charset="0"/>
              </a:rPr>
              <a:t>Bóng tháp hình trâm ngọc</a:t>
            </a:r>
          </a:p>
          <a:p>
            <a:pPr marL="0" indent="0" fontAlgn="base">
              <a:buNone/>
            </a:pPr>
            <a:r>
              <a:rPr lang="vi-VN" i="1" dirty="0">
                <a:latin typeface="Times New Roman" panose="02020603050405020304" pitchFamily="18" charset="0"/>
                <a:cs typeface="Times New Roman" panose="02020603050405020304" pitchFamily="18" charset="0"/>
              </a:rPr>
              <a:t>Gương </a:t>
            </a:r>
            <a:r>
              <a:rPr lang="vi-VN" i="1" dirty="0" smtClean="0">
                <a:latin typeface="Times New Roman" panose="02020603050405020304" pitchFamily="18" charset="0"/>
                <a:cs typeface="Times New Roman" panose="02020603050405020304" pitchFamily="18" charset="0"/>
              </a:rPr>
              <a:t>sông</a:t>
            </a:r>
            <a:r>
              <a:rPr lang="en-US" i="1"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ánh </a:t>
            </a:r>
            <a:r>
              <a:rPr lang="vi-VN" i="1" dirty="0">
                <a:latin typeface="Times New Roman" panose="02020603050405020304" pitchFamily="18" charset="0"/>
                <a:cs typeface="Times New Roman" panose="02020603050405020304" pitchFamily="18" charset="0"/>
              </a:rPr>
              <a:t>tóc huyền</a:t>
            </a:r>
          </a:p>
          <a:p>
            <a:pPr marL="0" indent="0" fontAlgn="base">
              <a:buNone/>
            </a:pPr>
            <a:r>
              <a:rPr lang="vi-VN" i="1" dirty="0">
                <a:latin typeface="Times New Roman" panose="02020603050405020304" pitchFamily="18" charset="0"/>
                <a:cs typeface="Times New Roman" panose="02020603050405020304" pitchFamily="18" charset="0"/>
              </a:rPr>
              <a:t>Nhớ xưa Trương Thiếu bảo</a:t>
            </a:r>
          </a:p>
          <a:p>
            <a:pPr marL="0" indent="0" fontAlgn="base">
              <a:buNone/>
            </a:pPr>
            <a:r>
              <a:rPr lang="vi-VN" i="1" dirty="0">
                <a:latin typeface="Times New Roman" panose="02020603050405020304" pitchFamily="18" charset="0"/>
                <a:cs typeface="Times New Roman" panose="02020603050405020304" pitchFamily="18" charset="0"/>
              </a:rPr>
              <a:t>Bia khắc dấu rêu hoen.</a:t>
            </a:r>
          </a:p>
          <a:p>
            <a:pPr marL="0" indent="0" fontAlgn="base">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Khương </a:t>
            </a:r>
            <a:r>
              <a:rPr lang="vi-VN" dirty="0">
                <a:latin typeface="Times New Roman" panose="02020603050405020304" pitchFamily="18" charset="0"/>
                <a:cs typeface="Times New Roman" panose="02020603050405020304" pitchFamily="18" charset="0"/>
              </a:rPr>
              <a:t>Hữu Dụng </a:t>
            </a:r>
            <a:r>
              <a:rPr lang="vi-VN" dirty="0"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en-US" sz="2400" i="1" dirty="0">
              <a:solidFill>
                <a:srgbClr val="0033CC"/>
              </a:solidFill>
              <a:latin typeface="+mj-lt"/>
              <a:cs typeface="Times New Roman" panose="02020603050405020304" pitchFamily="18" charset="0"/>
            </a:endParaRPr>
          </a:p>
        </p:txBody>
      </p:sp>
    </p:spTree>
    <p:extLst>
      <p:ext uri="{BB962C8B-B14F-4D97-AF65-F5344CB8AC3E}">
        <p14:creationId xmlns:p14="http://schemas.microsoft.com/office/powerpoint/2010/main" val="24804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arn(inVertical)">
                                      <p:cBhvr>
                                        <p:cTn id="31" dur="500"/>
                                        <p:tgtEl>
                                          <p:spTgt spid="4">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barn(inVertical)">
                                      <p:cBhvr>
                                        <p:cTn id="34" dur="500"/>
                                        <p:tgtEl>
                                          <p:spTgt spid="4">
                                            <p:txEl>
                                              <p:pRg st="5" end="5"/>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barn(inVertical)">
                                      <p:cBhvr>
                                        <p:cTn id="40" dur="500"/>
                                        <p:tgtEl>
                                          <p:spTgt spid="4">
                                            <p:txEl>
                                              <p:pRg st="7" end="7"/>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barn(inVertical)">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barn(inVertical)">
                                      <p:cBhvr>
                                        <p:cTn id="48" dur="500"/>
                                        <p:tgtEl>
                                          <p:spTgt spid="5">
                                            <p:txEl>
                                              <p:pRg st="0" end="0"/>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barn(inVertical)">
                                      <p:cBhvr>
                                        <p:cTn id="51" dur="500"/>
                                        <p:tgtEl>
                                          <p:spTgt spid="5">
                                            <p:txEl>
                                              <p:pRg st="1" end="1"/>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barn(inVertical)">
                                      <p:cBhvr>
                                        <p:cTn id="54" dur="500"/>
                                        <p:tgtEl>
                                          <p:spTgt spid="5">
                                            <p:txEl>
                                              <p:pRg st="2" end="2"/>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barn(inVertical)">
                                      <p:cBhvr>
                                        <p:cTn id="57" dur="500"/>
                                        <p:tgtEl>
                                          <p:spTgt spid="5">
                                            <p:txEl>
                                              <p:pRg st="3" end="3"/>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5">
                                            <p:txEl>
                                              <p:pRg st="4" end="4"/>
                                            </p:txEl>
                                          </p:spTgt>
                                        </p:tgtEl>
                                        <p:attrNameLst>
                                          <p:attrName>style.visibility</p:attrName>
                                        </p:attrNameLst>
                                      </p:cBhvr>
                                      <p:to>
                                        <p:strVal val="visible"/>
                                      </p:to>
                                    </p:set>
                                    <p:animEffect transition="in" filter="barn(inVertical)">
                                      <p:cBhvr>
                                        <p:cTn id="60" dur="500"/>
                                        <p:tgtEl>
                                          <p:spTgt spid="5">
                                            <p:txEl>
                                              <p:pRg st="4" end="4"/>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Effect transition="in" filter="barn(inVertical)">
                                      <p:cBhvr>
                                        <p:cTn id="63" dur="500"/>
                                        <p:tgtEl>
                                          <p:spTgt spid="5">
                                            <p:txEl>
                                              <p:pRg st="5" end="5"/>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barn(inVertical)">
                                      <p:cBhvr>
                                        <p:cTn id="66" dur="500"/>
                                        <p:tgtEl>
                                          <p:spTgt spid="5">
                                            <p:txEl>
                                              <p:pRg st="6" end="6"/>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Effect transition="in" filter="barn(inVertical)">
                                      <p:cBhvr>
                                        <p:cTn id="69" dur="500"/>
                                        <p:tgtEl>
                                          <p:spTgt spid="5">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
                                            <p:txEl>
                                              <p:pRg st="8" end="8"/>
                                            </p:txEl>
                                          </p:spTgt>
                                        </p:tgtEl>
                                        <p:attrNameLst>
                                          <p:attrName>style.visibility</p:attrName>
                                        </p:attrNameLst>
                                      </p:cBhvr>
                                      <p:to>
                                        <p:strVal val="visible"/>
                                      </p:to>
                                    </p:set>
                                    <p:animEffect transition="in" filter="barn(inVertical)">
                                      <p:cBhvr>
                                        <p:cTn id="7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2" y="234497"/>
            <a:ext cx="3124200" cy="610235"/>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 </a:t>
            </a:r>
            <a:r>
              <a:rPr lang="en-US" sz="2800" b="1" dirty="0" err="1" smtClean="0">
                <a:solidFill>
                  <a:srgbClr val="FF0000"/>
                </a:solidFill>
                <a:latin typeface="Times New Roman" panose="02020603050405020304" pitchFamily="18" charset="0"/>
                <a:cs typeface="Times New Roman" panose="02020603050405020304" pitchFamily="18" charset="0"/>
              </a:rPr>
              <a:t>Tìm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hiểu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9822" y="844732"/>
            <a:ext cx="3368040" cy="577941"/>
          </a:xfrm>
        </p:spPr>
        <p:txBody>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Đọc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bản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820782" y="1454967"/>
            <a:ext cx="10970624" cy="51112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latin typeface="Times New Roman" panose="02020603050405020304" pitchFamily="18" charset="0"/>
                <a:cs typeface="Times New Roman" panose="02020603050405020304" pitchFamily="18" charset="0"/>
              </a:rPr>
              <a:t>So </a:t>
            </a:r>
            <a:r>
              <a:rPr lang="en-US" sz="2400" dirty="0" err="1" smtClean="0">
                <a:latin typeface="Times New Roman" panose="02020603050405020304" pitchFamily="18" charset="0"/>
                <a:cs typeface="Times New Roman" panose="02020603050405020304" pitchFamily="18" charset="0"/>
              </a:rPr>
              <a:t>sánh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Bản dịch thơ đảo hai câu 3 và 4, trật tự và logic ý thay đổi. </a:t>
            </a: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vi-VN" sz="2400" dirty="0">
                <a:latin typeface="Times New Roman" panose="02020603050405020304" pitchFamily="18" charset="0"/>
                <a:cs typeface="Times New Roman" panose="02020603050405020304" pitchFamily="18" charset="0"/>
              </a:rPr>
              <a:t>+ Từ “cảnh” trong nguyên văn và bản dịch nghĩa là “cõi”, “bờ cõi</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Do cấu trúc câu theo trật tự ngữ pháp tiếng Việt, từ “cảnh tiên” trong bản dịch thơ dễ bị hiểu nhầm là phong cảnh, cảnh sắc. </a:t>
            </a: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vi-VN" sz="2400" dirty="0">
                <a:latin typeface="Times New Roman" panose="02020603050405020304" pitchFamily="18" charset="0"/>
                <a:cs typeface="Times New Roman" panose="02020603050405020304" pitchFamily="18" charset="0"/>
              </a:rPr>
              <a:t>+ “Bóng” là hình ảnh phản chiếu của sự vật, có thể do ánh sáng (bóng nắng, bóng râm), có thể do tính chất phản chiếu của gương, của mặt nước,… Bản dịch nghĩa, theo logic của nguyên văn, xác định rõ “bóng tháp” hiện lên trên mặt nước. Do hạn định về số chữ, bản dịch thơ chỉ nói chung là “bóng tháp”, rất có thể dẫn đến cảm nhận sai. </a:t>
            </a: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vi-VN" sz="2400" dirty="0">
                <a:latin typeface="Times New Roman" panose="02020603050405020304" pitchFamily="18" charset="0"/>
                <a:cs typeface="Times New Roman" panose="02020603050405020304" pitchFamily="18" charset="0"/>
              </a:rPr>
              <a:t>+ Bản dịch nghĩa (và nguyên văn) là “trâm ngọc xanh” (trâm thanh ngọc), đặc tả màu sắc của “trâm”, bản dịch thơ chỉ dịch chung là “trâm ngọc”, chưa gợi rõ màu sắc. </a:t>
            </a: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vi-VN" sz="2400" dirty="0">
                <a:latin typeface="Times New Roman" panose="02020603050405020304" pitchFamily="18" charset="0"/>
                <a:cs typeface="Times New Roman" panose="02020603050405020304" pitchFamily="18" charset="0"/>
              </a:rPr>
              <a:t>+ “Thuý hoàn” trong nguyên văn là “mái tóc xanh” (bản dịch nghĩa), chuyển thành “tóc huyền” trong bản dịch thơ, “huyền” là màu đen.</a:t>
            </a:r>
            <a:endParaRPr 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a:solidFill>
                <a:srgbClr val="0033CC"/>
              </a:solidFill>
              <a:latin typeface="+mj-lt"/>
              <a:cs typeface="Times New Roman" panose="02020603050405020304" pitchFamily="18" charset="0"/>
            </a:endParaRPr>
          </a:p>
        </p:txBody>
      </p:sp>
      <p:sp>
        <p:nvSpPr>
          <p:cNvPr id="5" name="Cloud Callout 4">
            <a:extLst>
              <a:ext uri="{FF2B5EF4-FFF2-40B4-BE49-F238E27FC236}">
                <a16:creationId xmlns:a16="http://schemas.microsoft.com/office/drawing/2014/main" id="{55C989BD-B8BC-2126-44E1-069D3A91E874}"/>
              </a:ext>
            </a:extLst>
          </p:cNvPr>
          <p:cNvSpPr/>
          <p:nvPr/>
        </p:nvSpPr>
        <p:spPr>
          <a:xfrm>
            <a:off x="2934789" y="322216"/>
            <a:ext cx="8956765" cy="4165283"/>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i="1" dirty="0" err="1" smtClean="0">
                <a:latin typeface="Times New Roman" panose="02020603050405020304" pitchFamily="18" charset="0"/>
                <a:cs typeface="Times New Roman" panose="02020603050405020304" pitchFamily="18" charset="0"/>
              </a:rPr>
              <a:t>Dựa</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vào</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phần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dịch</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nghĩa</a:t>
            </a:r>
            <a:r>
              <a:rPr lang="en-US" sz="3600" i="1" dirty="0" smtClean="0">
                <a:latin typeface="Times New Roman" panose="02020603050405020304" pitchFamily="18" charset="0"/>
                <a:cs typeface="Times New Roman" panose="02020603050405020304" pitchFamily="18" charset="0"/>
              </a:rPr>
              <a:t>, so </a:t>
            </a:r>
            <a:r>
              <a:rPr lang="en-US" sz="3600" i="1" dirty="0" err="1" smtClean="0">
                <a:latin typeface="Times New Roman" panose="02020603050405020304" pitchFamily="18" charset="0"/>
                <a:cs typeface="Times New Roman" panose="02020603050405020304" pitchFamily="18" charset="0"/>
              </a:rPr>
              <a:t>sánh</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phiên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âm</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và</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dịch</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thơ</a:t>
            </a:r>
            <a:r>
              <a:rPr lang="vi-VN" sz="3600" i="1" dirty="0" smtClean="0">
                <a:latin typeface="Times New Roman" panose="02020603050405020304" pitchFamily="18" charset="0"/>
                <a:cs typeface="Times New Roman" panose="02020603050405020304" pitchFamily="18" charset="0"/>
              </a:rPr>
              <a:t>?</a:t>
            </a:r>
            <a:endParaRPr lang="en-VN"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01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861515"/>
            <a:ext cx="10515600" cy="662486"/>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Hoàn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cảnh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đời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vi-VN" dirty="0">
                <a:latin typeface="Times New Roman" panose="02020603050405020304" pitchFamily="18" charset="0"/>
                <a:cs typeface="Times New Roman" panose="02020603050405020304" pitchFamily="18" charset="0"/>
              </a:rPr>
              <a:t>- Dục Thúy Sơn có thể được sáng tác vài thời điểm sau cuộc kháng chiến chống giặc Minh và trước khi Nguyễn Trãi lui về ở ẩn tại Côn Sơn.  </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Bài thơ được sưu tầm và xếp vào </a:t>
            </a:r>
            <a:r>
              <a:rPr lang="vi-VN" i="1" dirty="0">
                <a:latin typeface="Times New Roman" panose="02020603050405020304" pitchFamily="18" charset="0"/>
                <a:cs typeface="Times New Roman" panose="02020603050405020304" pitchFamily="18" charset="0"/>
              </a:rPr>
              <a:t>Ức Trai thi tập.</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Cloud Callout 3">
            <a:extLst>
              <a:ext uri="{FF2B5EF4-FFF2-40B4-BE49-F238E27FC236}">
                <a16:creationId xmlns:a16="http://schemas.microsoft.com/office/drawing/2014/main" id="{55C989BD-B8BC-2126-44E1-069D3A91E874}"/>
              </a:ext>
            </a:extLst>
          </p:cNvPr>
          <p:cNvSpPr/>
          <p:nvPr/>
        </p:nvSpPr>
        <p:spPr>
          <a:xfrm>
            <a:off x="3583577" y="322216"/>
            <a:ext cx="8307977" cy="4165283"/>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i="1" dirty="0">
                <a:latin typeface="+mj-lt"/>
              </a:rPr>
              <a:t>Nêu </a:t>
            </a:r>
            <a:r>
              <a:rPr lang="en-US" sz="3600" i="1" dirty="0" err="1" smtClean="0">
                <a:latin typeface="Times New Roman" panose="02020603050405020304" pitchFamily="18" charset="0"/>
                <a:cs typeface="Times New Roman" panose="02020603050405020304" pitchFamily="18" charset="0"/>
              </a:rPr>
              <a:t>hoàn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cảnh</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ra</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đời</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của</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bài</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thơ</a:t>
            </a:r>
            <a:r>
              <a:rPr lang="vi-VN" sz="3600" i="1" dirty="0" smtClean="0">
                <a:latin typeface="Times New Roman" panose="02020603050405020304" pitchFamily="18" charset="0"/>
                <a:cs typeface="Times New Roman" panose="02020603050405020304" pitchFamily="18" charset="0"/>
              </a:rPr>
              <a:t>?</a:t>
            </a:r>
            <a:endParaRPr lang="en-VN"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0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cục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vi-VN" dirty="0">
                <a:latin typeface="Times New Roman" panose="02020603050405020304" pitchFamily="18" charset="0"/>
                <a:cs typeface="Times New Roman" panose="02020603050405020304" pitchFamily="18" charset="0"/>
              </a:rPr>
              <a:t>- Thể thơ: Ngũ ngôn luật thi ( ngũ luật)- một thể của thơ Đường luật;  </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Bố cục: </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Sáu câu đầu thiên về tả cảnh, bức tranh núi Dục Thuý;</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Hai câu kết: thể hiện cảm xúc hoài niệm của tác giả.</a:t>
            </a:r>
            <a:endParaRPr lang="en-US" dirty="0">
              <a:latin typeface="Times New Roman" panose="02020603050405020304" pitchFamily="18" charset="0"/>
              <a:cs typeface="Times New Roman" panose="02020603050405020304" pitchFamily="18" charset="0"/>
            </a:endParaRPr>
          </a:p>
        </p:txBody>
      </p:sp>
      <p:sp>
        <p:nvSpPr>
          <p:cNvPr id="4" name="Cloud Callout 3">
            <a:extLst>
              <a:ext uri="{FF2B5EF4-FFF2-40B4-BE49-F238E27FC236}">
                <a16:creationId xmlns:a16="http://schemas.microsoft.com/office/drawing/2014/main" id="{55C989BD-B8BC-2126-44E1-069D3A91E874}"/>
              </a:ext>
            </a:extLst>
          </p:cNvPr>
          <p:cNvSpPr/>
          <p:nvPr/>
        </p:nvSpPr>
        <p:spPr>
          <a:xfrm>
            <a:off x="3583577" y="322216"/>
            <a:ext cx="8307977" cy="4165283"/>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i="1" dirty="0" err="1" smtClean="0">
                <a:latin typeface="Times New Roman" panose="02020603050405020304" pitchFamily="18" charset="0"/>
                <a:cs typeface="Times New Roman" panose="02020603050405020304" pitchFamily="18" charset="0"/>
              </a:rPr>
              <a:t>Nhận</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xét</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thể</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thơ</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và</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bố</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cục</a:t>
            </a:r>
            <a:r>
              <a:rPr lang="vi-VN" sz="3600" i="1" dirty="0" smtClean="0">
                <a:latin typeface="Times New Roman" panose="02020603050405020304" pitchFamily="18" charset="0"/>
                <a:cs typeface="Times New Roman" panose="02020603050405020304" pitchFamily="18" charset="0"/>
              </a:rPr>
              <a:t>?</a:t>
            </a:r>
            <a:endParaRPr lang="en-VN"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95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999"/>
            <a:ext cx="10515600" cy="697321"/>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hiểu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6577" y="846320"/>
            <a:ext cx="10515600" cy="539931"/>
          </a:xfrm>
        </p:spPr>
        <p:txBody>
          <a:bodyPr/>
          <a:lstStyle/>
          <a:p>
            <a:pPr marL="0" indent="0">
              <a:buNone/>
            </a:pPr>
            <a:r>
              <a:rPr lang="vi-VN" b="1" dirty="0">
                <a:solidFill>
                  <a:srgbClr val="FF0000"/>
                </a:solidFill>
                <a:latin typeface="Times New Roman" panose="02020603050405020304" pitchFamily="18" charset="0"/>
                <a:cs typeface="Times New Roman" panose="02020603050405020304" pitchFamily="18" charset="0"/>
              </a:rPr>
              <a:t>1. 6 câu thơ đầu: Bức tranh về vẻ đẹp của núi Dục Thúy</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916577" y="1386251"/>
            <a:ext cx="10515600" cy="2358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latin typeface="Times New Roman" panose="02020603050405020304" pitchFamily="18" charset="0"/>
                <a:cs typeface="Times New Roman" panose="02020603050405020304" pitchFamily="18" charset="0"/>
              </a:rPr>
              <a:t>a</a:t>
            </a:r>
            <a:r>
              <a:rPr lang="vi-VN"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2</a:t>
            </a:r>
            <a:r>
              <a:rPr lang="vi-VN" b="1" dirty="0" smtClean="0">
                <a:latin typeface="Times New Roman" panose="02020603050405020304" pitchFamily="18" charset="0"/>
                <a:cs typeface="Times New Roman" panose="02020603050405020304" pitchFamily="18" charset="0"/>
              </a:rPr>
              <a:t> câu thơ đầu:</a:t>
            </a:r>
            <a:endParaRPr lang="en-US"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err="1" smtClean="0">
                <a:latin typeface="Times New Roman" panose="02020603050405020304" pitchFamily="18" charset="0"/>
                <a:cs typeface="Times New Roman" panose="02020603050405020304" pitchFamily="18" charset="0"/>
              </a:rPr>
              <a:t>Giới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Nhà </a:t>
            </a:r>
            <a:r>
              <a:rPr lang="vi-VN" dirty="0">
                <a:latin typeface="Times New Roman" panose="02020603050405020304" pitchFamily="18" charset="0"/>
                <a:cs typeface="Times New Roman" panose="02020603050405020304" pitchFamily="18" charset="0"/>
              </a:rPr>
              <a:t>thơ đã mấy lần đến chơi núi. Cảnh tuy đã quen, nhưng lần này đến không khỏi ngạc nhiên vẻ đẹp "non tiên ” hiện lên trước cửa biển. </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6001" y="3387634"/>
            <a:ext cx="5573486" cy="3387635"/>
          </a:xfrm>
          <a:prstGeom prst="rect">
            <a:avLst/>
          </a:prstGeom>
        </p:spPr>
      </p:pic>
      <p:pic>
        <p:nvPicPr>
          <p:cNvPr id="6" name="Picture 5"/>
          <p:cNvPicPr>
            <a:picLocks noChangeAspect="1"/>
          </p:cNvPicPr>
          <p:nvPr/>
        </p:nvPicPr>
        <p:blipFill>
          <a:blip r:embed="rId3"/>
          <a:stretch>
            <a:fillRect/>
          </a:stretch>
        </p:blipFill>
        <p:spPr>
          <a:xfrm>
            <a:off x="679267" y="3387634"/>
            <a:ext cx="5121731" cy="3349943"/>
          </a:xfrm>
          <a:prstGeom prst="rect">
            <a:avLst/>
          </a:prstGeom>
        </p:spPr>
      </p:pic>
    </p:spTree>
    <p:extLst>
      <p:ext uri="{BB962C8B-B14F-4D97-AF65-F5344CB8AC3E}">
        <p14:creationId xmlns:p14="http://schemas.microsoft.com/office/powerpoint/2010/main" val="125877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331"/>
            <a:ext cx="10515600" cy="697321"/>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hiểu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66652"/>
            <a:ext cx="10515600" cy="539931"/>
          </a:xfrm>
        </p:spPr>
        <p:txBody>
          <a:bodyPr/>
          <a:lstStyle/>
          <a:p>
            <a:pPr marL="0" indent="0">
              <a:buNone/>
            </a:pPr>
            <a:r>
              <a:rPr lang="vi-VN" b="1" dirty="0">
                <a:solidFill>
                  <a:srgbClr val="FF0000"/>
                </a:solidFill>
                <a:latin typeface="Times New Roman" panose="02020603050405020304" pitchFamily="18" charset="0"/>
                <a:cs typeface="Times New Roman" panose="02020603050405020304" pitchFamily="18" charset="0"/>
              </a:rPr>
              <a:t>1. 6 câu thơ đầu: Bức tranh về vẻ đẹp của núi Dục Thúy</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916577" y="1489801"/>
            <a:ext cx="10515600" cy="995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latin typeface="Times New Roman" panose="02020603050405020304" pitchFamily="18" charset="0"/>
                <a:cs typeface="Times New Roman" panose="02020603050405020304" pitchFamily="18" charset="0"/>
              </a:rPr>
              <a:t>b</a:t>
            </a:r>
            <a:r>
              <a:rPr lang="vi-VN"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4</a:t>
            </a:r>
            <a:r>
              <a:rPr lang="vi-VN" b="1" dirty="0" smtClean="0">
                <a:latin typeface="Times New Roman" panose="02020603050405020304" pitchFamily="18" charset="0"/>
                <a:cs typeface="Times New Roman" panose="02020603050405020304" pitchFamily="18" charset="0"/>
              </a:rPr>
              <a:t> câu thơ </a:t>
            </a:r>
            <a:r>
              <a:rPr lang="en-US" b="1" dirty="0" err="1" smtClean="0">
                <a:latin typeface="Times New Roman" panose="02020603050405020304" pitchFamily="18" charset="0"/>
                <a:cs typeface="Times New Roman" panose="02020603050405020304" pitchFamily="18" charset="0"/>
              </a:rPr>
              <a:t>sau</a:t>
            </a:r>
            <a:r>
              <a:rPr lang="vi-VN"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tranh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thủy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hữu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tình</a:t>
            </a: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166950" y="3008902"/>
            <a:ext cx="1706879" cy="2699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THẢO LUẬN NHÓM</a:t>
            </a:r>
          </a:p>
          <a:p>
            <a:pPr algn="ctr"/>
            <a:r>
              <a:rPr lang="en-US" sz="2000" dirty="0" smtClean="0">
                <a:latin typeface="Times New Roman" panose="02020603050405020304" pitchFamily="18" charset="0"/>
                <a:cs typeface="Times New Roman" panose="02020603050405020304" pitchFamily="18" charset="0"/>
              </a:rPr>
              <a:t>(5 PHÚT)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746172" y="2485753"/>
            <a:ext cx="6174377" cy="1381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46172" y="4982029"/>
            <a:ext cx="6174377" cy="1283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latin typeface="Times New Roman" panose="02020603050405020304" pitchFamily="18" charset="0"/>
                <a:cs typeface="Times New Roman" panose="02020603050405020304" pitchFamily="18" charset="0"/>
              </a:rPr>
              <a:t>Nhóm 3,4: Nêu những chi tiết miêu tả cận cảnh núi Dục Thúy?</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746172" y="2685736"/>
            <a:ext cx="6096000" cy="830997"/>
          </a:xfrm>
          <a:prstGeom prst="rect">
            <a:avLst/>
          </a:prstGeom>
        </p:spPr>
        <p:txBody>
          <a:bodyPr>
            <a:spAutoFit/>
          </a:bodyPr>
          <a:lstStyle/>
          <a:p>
            <a:pPr algn="just">
              <a:spcAft>
                <a:spcPts val="0"/>
              </a:spcAft>
            </a:pPr>
            <a:r>
              <a:rPr lang="vi-VN" sz="2400" dirty="0" smtClean="0">
                <a:solidFill>
                  <a:schemeClr val="bg1"/>
                </a:solidFill>
                <a:latin typeface="Times New Roman" panose="02020603050405020304" pitchFamily="18" charset="0"/>
                <a:ea typeface="Times New Roman" panose="02020603050405020304" pitchFamily="18" charset="0"/>
              </a:rPr>
              <a:t>Nhóm </a:t>
            </a:r>
            <a:r>
              <a:rPr lang="vi-VN" sz="2400" dirty="0">
                <a:solidFill>
                  <a:schemeClr val="bg1"/>
                </a:solidFill>
                <a:latin typeface="Times New Roman" panose="02020603050405020304" pitchFamily="18" charset="0"/>
                <a:ea typeface="Times New Roman" panose="02020603050405020304" pitchFamily="18" charset="0"/>
              </a:rPr>
              <a:t>1,2: Bức tranh toàn cảnh núi Dục Thúy được miêu tả như thế nào?</a:t>
            </a:r>
            <a:endParaRPr lang="en-US" sz="2000" dirty="0">
              <a:solidFill>
                <a:schemeClr val="bg1"/>
              </a:solidFill>
              <a:effectLst/>
              <a:latin typeface="Times New Roman" panose="02020603050405020304" pitchFamily="18" charset="0"/>
              <a:ea typeface="Times New Roman" panose="02020603050405020304" pitchFamily="18" charset="0"/>
            </a:endParaRPr>
          </a:p>
        </p:txBody>
      </p:sp>
      <p:cxnSp>
        <p:nvCxnSpPr>
          <p:cNvPr id="10" name="Straight Arrow Connector 9"/>
          <p:cNvCxnSpPr>
            <a:stCxn id="5" idx="3"/>
            <a:endCxn id="8" idx="1"/>
          </p:cNvCxnSpPr>
          <p:nvPr/>
        </p:nvCxnSpPr>
        <p:spPr>
          <a:xfrm flipV="1">
            <a:off x="2873829" y="3101235"/>
            <a:ext cx="1872343" cy="12571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3"/>
            <a:endCxn id="7" idx="1"/>
          </p:cNvCxnSpPr>
          <p:nvPr/>
        </p:nvCxnSpPr>
        <p:spPr>
          <a:xfrm>
            <a:off x="2873829" y="4358413"/>
            <a:ext cx="1872343" cy="12652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31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CEF094-BB35-8EFA-78DE-1B07D55ED2CF}"/>
              </a:ext>
            </a:extLst>
          </p:cNvPr>
          <p:cNvSpPr>
            <a:spLocks noGrp="1"/>
          </p:cNvSpPr>
          <p:nvPr>
            <p:ph idx="1"/>
          </p:nvPr>
        </p:nvSpPr>
        <p:spPr>
          <a:xfrm>
            <a:off x="679267" y="504552"/>
            <a:ext cx="7454539" cy="1119052"/>
          </a:xfrm>
        </p:spPr>
        <p:txBody>
          <a:bodyPr>
            <a:noAutofit/>
          </a:bodyPr>
          <a:lstStyle/>
          <a:p>
            <a:pPr marL="0" indent="0">
              <a:buNone/>
            </a:pPr>
            <a:r>
              <a:rPr lang="en-VN" b="1" dirty="0">
                <a:solidFill>
                  <a:srgbClr val="FF0000"/>
                </a:solidFill>
                <a:latin typeface="Times New Roman" panose="02020603050405020304" pitchFamily="18" charset="0"/>
                <a:cs typeface="Times New Roman" panose="02020603050405020304" pitchFamily="18" charset="0"/>
              </a:rPr>
              <a:t>II. Đọc hiểu văn bản</a:t>
            </a:r>
          </a:p>
          <a:p>
            <a:pPr marL="0" indent="0">
              <a:buNone/>
            </a:pPr>
            <a:r>
              <a:rPr lang="en-US" b="1" dirty="0" smtClean="0">
                <a:latin typeface="Times New Roman" panose="02020603050405020304" pitchFamily="18" charset="0"/>
                <a:cs typeface="Times New Roman" panose="02020603050405020304" pitchFamily="18" charset="0"/>
              </a:rPr>
              <a:t>b</a:t>
            </a:r>
            <a:r>
              <a:rPr lang="vi-VN"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4</a:t>
            </a:r>
            <a:r>
              <a:rPr lang="vi-VN" b="1" dirty="0" smtClean="0">
                <a:latin typeface="Times New Roman" panose="02020603050405020304" pitchFamily="18" charset="0"/>
                <a:cs typeface="Times New Roman" panose="02020603050405020304" pitchFamily="18" charset="0"/>
              </a:rPr>
              <a:t> câu thơ </a:t>
            </a:r>
            <a:r>
              <a:rPr lang="en-US" b="1" dirty="0" err="1" smtClean="0">
                <a:latin typeface="Times New Roman" panose="02020603050405020304" pitchFamily="18" charset="0"/>
                <a:cs typeface="Times New Roman" panose="02020603050405020304" pitchFamily="18" charset="0"/>
              </a:rPr>
              <a:t>sau</a:t>
            </a:r>
            <a:r>
              <a:rPr lang="vi-VN"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tranh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thủy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hữu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tình</a:t>
            </a:r>
            <a:endParaRPr lang="en-US" dirty="0" smtClean="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3CEF094-BB35-8EFA-78DE-1B07D55ED2CF}"/>
              </a:ext>
            </a:extLst>
          </p:cNvPr>
          <p:cNvSpPr txBox="1">
            <a:spLocks/>
          </p:cNvSpPr>
          <p:nvPr/>
        </p:nvSpPr>
        <p:spPr>
          <a:xfrm>
            <a:off x="444136" y="1955075"/>
            <a:ext cx="11416937" cy="1119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VN" sz="4000" b="1"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13CEF094-BB35-8EFA-78DE-1B07D55ED2CF}"/>
              </a:ext>
            </a:extLst>
          </p:cNvPr>
          <p:cNvSpPr txBox="1">
            <a:spLocks/>
          </p:cNvSpPr>
          <p:nvPr/>
        </p:nvSpPr>
        <p:spPr>
          <a:xfrm>
            <a:off x="583472" y="1772194"/>
            <a:ext cx="11138264" cy="911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dirty="0" smtClean="0">
                <a:latin typeface="Times New Roman" panose="02020603050405020304" pitchFamily="18" charset="0"/>
                <a:cs typeface="Times New Roman" panose="02020603050405020304" pitchFamily="18" charset="0"/>
              </a:rPr>
              <a:t>- Bức tranh toàn cảnh núi Dục Thuý được thể hiện rõ nét trong hai câu 3 - 4, từ điểm nhìn xa, có tầm bao quát rộng. </a:t>
            </a: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VN" sz="4000" b="1"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13CEF094-BB35-8EFA-78DE-1B07D55ED2CF}"/>
              </a:ext>
            </a:extLst>
          </p:cNvPr>
          <p:cNvSpPr txBox="1">
            <a:spLocks/>
          </p:cNvSpPr>
          <p:nvPr/>
        </p:nvSpPr>
        <p:spPr>
          <a:xfrm>
            <a:off x="583472" y="2980508"/>
            <a:ext cx="11138264" cy="3197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Núi </a:t>
            </a:r>
            <a:r>
              <a:rPr lang="vi-VN" dirty="0">
                <a:latin typeface="Times New Roman" panose="02020603050405020304" pitchFamily="18" charset="0"/>
                <a:cs typeface="Times New Roman" panose="02020603050405020304" pitchFamily="18" charset="0"/>
              </a:rPr>
              <a:t>Dục Thuý được tác giả ví như đoá sen nổi trên mặt nước, hình ảnh và bút pháp mới lạ, độc đáo</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Hình ảnh đoá sen có ý nghĩa biểu tượng, gợi ý niệm thoát tục, như là cõi tiên rơi xuống trần gian.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Ngôn từ được sử dụng tinh xác, tạo ấn tượng: Trong nguyên văn, từ phù có nghĩa là nổi, nhưng lay động tại </a:t>
            </a:r>
            <a:r>
              <a:rPr lang="vi-VN" dirty="0" smtClean="0">
                <a:latin typeface="Times New Roman" panose="02020603050405020304" pitchFamily="18" charset="0"/>
                <a:cs typeface="Times New Roman" panose="02020603050405020304" pitchFamily="18" charset="0"/>
              </a:rPr>
              <a:t>chỗ</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từ truỵ có nghĩa là rơi, rớt từ trên cao xuống, thể hiện sự sống động trong miêu tả</a:t>
            </a:r>
            <a:r>
              <a:rPr lang="vi-VN"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9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CEF094-BB35-8EFA-78DE-1B07D55ED2CF}"/>
              </a:ext>
            </a:extLst>
          </p:cNvPr>
          <p:cNvSpPr>
            <a:spLocks noGrp="1"/>
          </p:cNvSpPr>
          <p:nvPr>
            <p:ph idx="1"/>
          </p:nvPr>
        </p:nvSpPr>
        <p:spPr>
          <a:xfrm>
            <a:off x="801187" y="278129"/>
            <a:ext cx="7454539" cy="1119052"/>
          </a:xfrm>
        </p:spPr>
        <p:txBody>
          <a:bodyPr>
            <a:noAutofit/>
          </a:bodyPr>
          <a:lstStyle/>
          <a:p>
            <a:pPr marL="0" indent="0">
              <a:buNone/>
            </a:pPr>
            <a:r>
              <a:rPr lang="en-VN" b="1" dirty="0">
                <a:solidFill>
                  <a:srgbClr val="FF0000"/>
                </a:solidFill>
                <a:latin typeface="Times New Roman" panose="02020603050405020304" pitchFamily="18" charset="0"/>
                <a:cs typeface="Times New Roman" panose="02020603050405020304" pitchFamily="18" charset="0"/>
              </a:rPr>
              <a:t>II. Đọc hiểu văn bản</a:t>
            </a:r>
          </a:p>
          <a:p>
            <a:pPr marL="0" indent="0">
              <a:buNone/>
            </a:pPr>
            <a:r>
              <a:rPr lang="en-US" b="1" dirty="0" smtClean="0">
                <a:latin typeface="Times New Roman" panose="02020603050405020304" pitchFamily="18" charset="0"/>
                <a:cs typeface="Times New Roman" panose="02020603050405020304" pitchFamily="18" charset="0"/>
              </a:rPr>
              <a:t>b</a:t>
            </a:r>
            <a:r>
              <a:rPr lang="vi-VN"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4</a:t>
            </a:r>
            <a:r>
              <a:rPr lang="vi-VN" b="1" dirty="0" smtClean="0">
                <a:latin typeface="Times New Roman" panose="02020603050405020304" pitchFamily="18" charset="0"/>
                <a:cs typeface="Times New Roman" panose="02020603050405020304" pitchFamily="18" charset="0"/>
              </a:rPr>
              <a:t> câu thơ </a:t>
            </a:r>
            <a:r>
              <a:rPr lang="en-US" b="1" dirty="0" err="1" smtClean="0">
                <a:latin typeface="Times New Roman" panose="02020603050405020304" pitchFamily="18" charset="0"/>
                <a:cs typeface="Times New Roman" panose="02020603050405020304" pitchFamily="18" charset="0"/>
              </a:rPr>
              <a:t>sau</a:t>
            </a:r>
            <a:r>
              <a:rPr lang="vi-VN"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tranh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thủy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hữu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tình</a:t>
            </a:r>
            <a:endParaRPr lang="en-US" dirty="0" smtClean="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3CEF094-BB35-8EFA-78DE-1B07D55ED2CF}"/>
              </a:ext>
            </a:extLst>
          </p:cNvPr>
          <p:cNvSpPr txBox="1">
            <a:spLocks/>
          </p:cNvSpPr>
          <p:nvPr/>
        </p:nvSpPr>
        <p:spPr>
          <a:xfrm>
            <a:off x="444136" y="1955075"/>
            <a:ext cx="11416937" cy="1119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VN" sz="4000" b="1"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13CEF094-BB35-8EFA-78DE-1B07D55ED2CF}"/>
              </a:ext>
            </a:extLst>
          </p:cNvPr>
          <p:cNvSpPr txBox="1">
            <a:spLocks/>
          </p:cNvSpPr>
          <p:nvPr/>
        </p:nvSpPr>
        <p:spPr>
          <a:xfrm>
            <a:off x="722809" y="1499508"/>
            <a:ext cx="11138264" cy="911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Dấu ấn riêng của tâm hồn Nguyễn Trãi thể hiện rõ nhất qua những liên tưởng xuất hiện ở cái nhìn cận cảnh (hai câu 5 -  6). </a:t>
            </a: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VN" sz="4000" b="1"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13CEF094-BB35-8EFA-78DE-1B07D55ED2CF}"/>
              </a:ext>
            </a:extLst>
          </p:cNvPr>
          <p:cNvSpPr txBox="1">
            <a:spLocks/>
          </p:cNvSpPr>
          <p:nvPr/>
        </p:nvSpPr>
        <p:spPr>
          <a:xfrm>
            <a:off x="722809" y="2512968"/>
            <a:ext cx="11138264" cy="3913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Các chi tiết đặc sắc: so sánh bóng tháp hiện trên mặt nước như chiếc trâm ngọc xanh; ánh sáng sóng nước như đang soi chiếu mái tóc biếc. </a:t>
            </a: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Trâm ngọc xanh và mái tóc biếc gợi hình ảnh trẻ trung, trong sáng, trữ tình, nên thơ, giúp liên tưởng đến hình ảnh người con gái. Vẻ đẹp của thiên nhiên được so sánh với vẻ đẹp của con người; lấy nét đẹp của người con gái để hình dung bóng núi trên sóng biếc. Sự liên tưởng này rất hiện đại, đặc biệt, hiếm thấy trong thơ cổ. Thơ cổ thường lấy chuẩn mực vẻ đẹp tự nhiên để so sánh với con người. Sự liên tưởng và bút pháp mới lạ này cho thấy tâm hồn trong sáng, nhạy cảm, tinh tế của nhà thơ.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80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1339</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BÀI 6</vt:lpstr>
      <vt:lpstr>I. Tìm hiểu chung</vt:lpstr>
      <vt:lpstr>I. Tìm hiểu chung</vt:lpstr>
      <vt:lpstr>2. Hoàn cảnh ra đời</vt:lpstr>
      <vt:lpstr>3. Thể thơ và bố cục</vt:lpstr>
      <vt:lpstr>II. Đọc- hiểu văn bản</vt:lpstr>
      <vt:lpstr>II. Đọc- hiểu văn bản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MY PC</cp:lastModifiedBy>
  <cp:revision>45</cp:revision>
  <dcterms:created xsi:type="dcterms:W3CDTF">2022-08-19T13:45:26Z</dcterms:created>
  <dcterms:modified xsi:type="dcterms:W3CDTF">2022-08-19T15:44:21Z</dcterms:modified>
</cp:coreProperties>
</file>