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7" r:id="rId3"/>
    <p:sldId id="265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5"/>
  </p:normalViewPr>
  <p:slideViewPr>
    <p:cSldViewPr snapToGrid="0" snapToObjects="1">
      <p:cViewPr varScale="1">
        <p:scale>
          <a:sx n="90" d="100"/>
          <a:sy n="90" d="100"/>
        </p:scale>
        <p:origin x="232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FA1E-0B3F-3FE3-F491-99EEBD6A0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2C6A82-35AF-9890-93CC-F3FD7FB0E4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6E1D3-8A62-7328-35F9-12A0711DF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53D2-6B47-D243-9C67-AE4D419280C3}" type="datetimeFigureOut">
              <a:rPr lang="en-VN" smtClean="0"/>
              <a:t>19/08/2022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2DFD5-2C5B-0294-6A57-D25F6A98F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1AABD-60DD-011C-3346-96D7B048C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0F3D-62A8-6A40-AA9D-795E02984A7C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7039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5244A-B1F6-7F0A-2058-5F596DC9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EE7978-F6C9-1945-513F-ABB92BA88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1F9A6-76CD-31B4-03F2-7E2DE8568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53D2-6B47-D243-9C67-AE4D419280C3}" type="datetimeFigureOut">
              <a:rPr lang="en-VN" smtClean="0"/>
              <a:t>19/08/2022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B5CF7-B311-E5B0-3E84-09AE6C715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5AF6-A4A5-D24A-1789-A377AAA8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0F3D-62A8-6A40-AA9D-795E02984A7C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943568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8F7FDE-8A30-B46F-BD3C-1A9AD35118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7BAED8-7810-9D93-7CD4-22C392060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55E87-4563-574E-2BA5-40533ACE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53D2-6B47-D243-9C67-AE4D419280C3}" type="datetimeFigureOut">
              <a:rPr lang="en-VN" smtClean="0"/>
              <a:t>19/08/2022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2CD33-1FF2-51C7-AD40-0B319963D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D7309-1026-0D8F-BBAC-DF48AD334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0F3D-62A8-6A40-AA9D-795E02984A7C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68190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8FA58-80FE-E6A2-2206-0CF4E3E60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13DAC-427F-9B4F-1086-18252CEE9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19066-4D0B-F605-79F4-17E8E42F4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53D2-6B47-D243-9C67-AE4D419280C3}" type="datetimeFigureOut">
              <a:rPr lang="en-VN" smtClean="0"/>
              <a:t>19/08/2022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5745-A1E3-9C29-4E1E-D74726567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8D771-85F5-8B01-E377-3A08A842E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0F3D-62A8-6A40-AA9D-795E02984A7C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835305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15D48-427A-89F8-3583-4C931E0A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F0360-9EB6-7BD6-A798-D8273907C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4F582-D1CB-8F29-986D-E7F472F2F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53D2-6B47-D243-9C67-AE4D419280C3}" type="datetimeFigureOut">
              <a:rPr lang="en-VN" smtClean="0"/>
              <a:t>19/08/2022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C9C0F-1CE7-977E-90C8-9D1758D3F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E6E06-796A-25D2-9A0A-DA0858F0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0F3D-62A8-6A40-AA9D-795E02984A7C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33604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DF695-4B21-B383-13D3-8F572726B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42882-85C9-1262-A202-8CE189B9FA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FDF1AA-3E53-8452-E185-57E3101EB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8D30DC-73B6-7D70-24AB-A4197F6EC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53D2-6B47-D243-9C67-AE4D419280C3}" type="datetimeFigureOut">
              <a:rPr lang="en-VN" smtClean="0"/>
              <a:t>19/08/2022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86017-86AF-67F4-F6E0-49E120269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79900-F85F-C8F6-B1E7-AF9C5F669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0F3D-62A8-6A40-AA9D-795E02984A7C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64041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EB4E-46A7-CE1A-B04A-C2F0C3A54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BF9C6-BDEB-415F-18BC-1BFE6FD2C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75CC96-A6E9-C088-37FE-4123182450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9178F6-E99A-9388-4537-EB4686A8CD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6BA65B-1E5D-7672-C096-89D6329E7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0389A-48AA-8ECA-B114-F6DE71E65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53D2-6B47-D243-9C67-AE4D419280C3}" type="datetimeFigureOut">
              <a:rPr lang="en-VN" smtClean="0"/>
              <a:t>19/08/2022</a:t>
            </a:fld>
            <a:endParaRPr lang="en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D23023-DB81-8B26-AABB-044F88B63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0C3C1A-D902-E1E2-3B52-EC9292920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0F3D-62A8-6A40-AA9D-795E02984A7C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65250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58AB7-DE0F-64F2-2F4A-56D8E6EA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43C6DA-F6A9-CC55-741D-847D398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53D2-6B47-D243-9C67-AE4D419280C3}" type="datetimeFigureOut">
              <a:rPr lang="en-VN" smtClean="0"/>
              <a:t>19/08/2022</a:t>
            </a:fld>
            <a:endParaRPr lang="en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34CA6-E5FE-90CB-4204-627FE8834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15BB13-8B69-38E8-493E-20E1A0C9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0F3D-62A8-6A40-AA9D-795E02984A7C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63180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5279F3-4810-7A5E-2AB7-F7602757F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53D2-6B47-D243-9C67-AE4D419280C3}" type="datetimeFigureOut">
              <a:rPr lang="en-VN" smtClean="0"/>
              <a:t>19/08/2022</a:t>
            </a:fld>
            <a:endParaRPr lang="en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807146-E2BC-7B16-0283-86717927C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2D7057-BE0E-ACFE-2549-3FC2CE88B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0F3D-62A8-6A40-AA9D-795E02984A7C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69830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EF8AE-FF26-3BE7-8A71-2F3D27085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BB70C-81D7-7C4E-E312-DDF3A3898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4B673-426B-1233-2BE2-47D677923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4C5CE-9154-830F-097E-A81574C0C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53D2-6B47-D243-9C67-AE4D419280C3}" type="datetimeFigureOut">
              <a:rPr lang="en-VN" smtClean="0"/>
              <a:t>19/08/2022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F8272-0ADF-0B07-B094-3CA1692D4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87F6E-C5C1-B284-04BE-EDDC032D2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0F3D-62A8-6A40-AA9D-795E02984A7C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526051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8637A-6A38-380C-511B-B840EBC0D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D11D3C-9337-3678-8896-B6051ACD1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0A5BF-6F53-275B-DE07-E18B1E9EF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1BEA4-E1F2-ED93-92CB-BC9F6BE7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53D2-6B47-D243-9C67-AE4D419280C3}" type="datetimeFigureOut">
              <a:rPr lang="en-VN" smtClean="0"/>
              <a:t>19/08/2022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B2B4F2-D0A9-2DB9-CD86-4F93C6E80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79B603-AB79-B1DC-FF26-88BCE77D8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0F3D-62A8-6A40-AA9D-795E02984A7C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098893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0C15F-B667-FDD9-F605-99EE82928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2462B-4EB0-6468-19AE-4B85AFFF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58244-1D8A-7611-24F5-4FBBEEF56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C53D2-6B47-D243-9C67-AE4D419280C3}" type="datetimeFigureOut">
              <a:rPr lang="en-VN" smtClean="0"/>
              <a:t>19/08/2022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494B2-CCCD-70BF-ADA1-FA28BB724A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EF783-8A0C-E7C3-A7CC-DFEEE99AF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40F3D-62A8-6A40-AA9D-795E02984A7C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02760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5D34BF0-29D5-7E41-4F05-C138860028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0034" y="444500"/>
            <a:ext cx="5055326" cy="6047740"/>
          </a:xfrm>
        </p:spPr>
      </p:pic>
    </p:spTree>
    <p:extLst>
      <p:ext uri="{BB962C8B-B14F-4D97-AF65-F5344CB8AC3E}">
        <p14:creationId xmlns:p14="http://schemas.microsoft.com/office/powerpoint/2010/main" val="2550696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59BEE-909B-4401-AAFC-3E84EE0C3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7829"/>
            <a:ext cx="10515600" cy="5589134"/>
          </a:xfrm>
        </p:spPr>
        <p:txBody>
          <a:bodyPr/>
          <a:lstStyle/>
          <a:p>
            <a:pPr marL="0" indent="0">
              <a:buNone/>
            </a:pP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Thuấn</a:t>
            </a:r>
            <a:endParaRPr lang="en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MĐ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gảy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sướng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đắm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đáu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nhàn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VN" dirty="0"/>
          </a:p>
        </p:txBody>
      </p:sp>
      <p:sp>
        <p:nvSpPr>
          <p:cNvPr id="4" name="Cloud Callout 3">
            <a:extLst>
              <a:ext uri="{FF2B5EF4-FFF2-40B4-BE49-F238E27FC236}">
                <a16:creationId xmlns:a16="http://schemas.microsoft.com/office/drawing/2014/main" id="{F0B3A6B2-C732-4E67-567B-B1D6D142110A}"/>
              </a:ext>
            </a:extLst>
          </p:cNvPr>
          <p:cNvSpPr/>
          <p:nvPr/>
        </p:nvSpPr>
        <p:spPr>
          <a:xfrm>
            <a:off x="1672724" y="909637"/>
            <a:ext cx="9091749" cy="407561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ntn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1027FF60-BBE7-E730-89D1-C2FB2CF2B453}"/>
              </a:ext>
            </a:extLst>
          </p:cNvPr>
          <p:cNvSpPr/>
          <p:nvPr/>
        </p:nvSpPr>
        <p:spPr>
          <a:xfrm>
            <a:off x="1202462" y="1534886"/>
            <a:ext cx="10032275" cy="378822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51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84B93-E9E4-A029-F6F8-F96CBAACF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6389"/>
            <a:ext cx="10515600" cy="56805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kết</a:t>
            </a:r>
          </a:p>
          <a:p>
            <a:pPr marL="0" indent="0">
              <a:buNone/>
            </a:pPr>
            <a:endParaRPr lang="en-VN" dirty="0"/>
          </a:p>
        </p:txBody>
      </p:sp>
      <p:sp>
        <p:nvSpPr>
          <p:cNvPr id="4" name="Cloud Callout 3">
            <a:extLst>
              <a:ext uri="{FF2B5EF4-FFF2-40B4-BE49-F238E27FC236}">
                <a16:creationId xmlns:a16="http://schemas.microsoft.com/office/drawing/2014/main" id="{759321A6-1DB5-01E3-7C9A-8724FCF3904C}"/>
              </a:ext>
            </a:extLst>
          </p:cNvPr>
          <p:cNvSpPr/>
          <p:nvPr/>
        </p:nvSpPr>
        <p:spPr>
          <a:xfrm>
            <a:off x="1700348" y="1946366"/>
            <a:ext cx="8791303" cy="339634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" pitchFamily="2" charset="0"/>
              </a:rPr>
              <a:t>Đánh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giá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về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giá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trị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nội</a:t>
            </a:r>
            <a:r>
              <a:rPr lang="en-US" sz="2800" dirty="0">
                <a:latin typeface="Times" pitchFamily="2" charset="0"/>
              </a:rPr>
              <a:t> dung </a:t>
            </a:r>
            <a:r>
              <a:rPr lang="en-US" sz="2800" dirty="0" err="1">
                <a:latin typeface="Times" pitchFamily="2" charset="0"/>
              </a:rPr>
              <a:t>và</a:t>
            </a:r>
            <a:r>
              <a:rPr lang="en-US" sz="2800" dirty="0">
                <a:latin typeface="Times" pitchFamily="2" charset="0"/>
              </a:rPr>
              <a:t> </a:t>
            </a:r>
          </a:p>
          <a:p>
            <a:pPr algn="ctr"/>
            <a:r>
              <a:rPr lang="en-US" sz="2800" dirty="0">
                <a:latin typeface="Times" pitchFamily="2" charset="0"/>
              </a:rPr>
              <a:t>             </a:t>
            </a:r>
            <a:r>
              <a:rPr lang="en-US" sz="2800" dirty="0" err="1">
                <a:latin typeface="Times" pitchFamily="2" charset="0"/>
              </a:rPr>
              <a:t>giá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trị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nghệ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thuật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của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bài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thơ</a:t>
            </a:r>
            <a:r>
              <a:rPr lang="en-US" sz="2800" dirty="0">
                <a:latin typeface="Times" pitchFamily="2" charset="0"/>
              </a:rPr>
              <a:t>?</a:t>
            </a:r>
            <a:endParaRPr lang="en-VN" sz="2800" dirty="0">
              <a:latin typeface="Times" pitchFamily="2" charset="0"/>
            </a:endParaRP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5A5DE9DE-4039-E0BE-3186-CCEEB57E820A}"/>
              </a:ext>
            </a:extLst>
          </p:cNvPr>
          <p:cNvSpPr/>
          <p:nvPr/>
        </p:nvSpPr>
        <p:spPr>
          <a:xfrm>
            <a:off x="195944" y="1515291"/>
            <a:ext cx="6805747" cy="448056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endParaRPr lang="en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endParaRPr lang="en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cuôc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17FAFE2C-D351-0724-7667-3021B15BDAD9}"/>
              </a:ext>
            </a:extLst>
          </p:cNvPr>
          <p:cNvSpPr/>
          <p:nvPr/>
        </p:nvSpPr>
        <p:spPr>
          <a:xfrm>
            <a:off x="7186613" y="1515291"/>
            <a:ext cx="5005387" cy="4519749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b="1" dirty="0">
                <a:latin typeface="+mj-lt"/>
              </a:rPr>
              <a:t>*</a:t>
            </a:r>
            <a:r>
              <a:rPr lang="pt-BR" sz="2400" b="1" dirty="0">
                <a:latin typeface="+mj-lt"/>
              </a:rPr>
              <a:t> </a:t>
            </a:r>
            <a:r>
              <a:rPr lang="pt-BR" sz="2400" b="1" dirty="0" err="1">
                <a:latin typeface="+mj-lt"/>
              </a:rPr>
              <a:t>Nội</a:t>
            </a:r>
            <a:r>
              <a:rPr lang="pt-BR" sz="2400" b="1" dirty="0">
                <a:latin typeface="+mj-lt"/>
              </a:rPr>
              <a:t> </a:t>
            </a:r>
            <a:r>
              <a:rPr lang="pt-BR" sz="2400" b="1" dirty="0" err="1">
                <a:latin typeface="+mj-lt"/>
              </a:rPr>
              <a:t>dung</a:t>
            </a:r>
            <a:r>
              <a:rPr lang="pt-BR" sz="2400" b="1" dirty="0">
                <a:latin typeface="+mj-lt"/>
              </a:rPr>
              <a:t>: </a:t>
            </a:r>
            <a:endParaRPr lang="en-VN" sz="2400" dirty="0">
              <a:latin typeface="+mj-lt"/>
            </a:endParaRPr>
          </a:p>
          <a:p>
            <a:r>
              <a:rPr lang="pt-BR" sz="2400" dirty="0">
                <a:latin typeface="+mj-lt"/>
              </a:rPr>
              <a:t>- </a:t>
            </a:r>
            <a:r>
              <a:rPr lang="pt-BR" sz="2400" dirty="0" err="1">
                <a:latin typeface="+mj-lt"/>
              </a:rPr>
              <a:t>Bức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tranh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mùa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hè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đẹp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đẽ</a:t>
            </a:r>
            <a:r>
              <a:rPr lang="pt-BR" sz="2400" dirty="0">
                <a:latin typeface="+mj-lt"/>
              </a:rPr>
              <a:t>, </a:t>
            </a:r>
            <a:r>
              <a:rPr lang="pt-BR" sz="2400" dirty="0" err="1">
                <a:latin typeface="+mj-lt"/>
              </a:rPr>
              <a:t>thơ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mộng</a:t>
            </a:r>
            <a:r>
              <a:rPr lang="pt-BR" sz="2400" dirty="0">
                <a:latin typeface="+mj-lt"/>
              </a:rPr>
              <a:t>.</a:t>
            </a:r>
            <a:endParaRPr lang="en-VN" sz="2400" dirty="0">
              <a:latin typeface="+mj-lt"/>
            </a:endParaRPr>
          </a:p>
          <a:p>
            <a:r>
              <a:rPr lang="pt-BR" sz="2400" dirty="0">
                <a:latin typeface="+mj-lt"/>
              </a:rPr>
              <a:t>- </a:t>
            </a:r>
            <a:r>
              <a:rPr lang="pt-BR" sz="2400" dirty="0" err="1">
                <a:latin typeface="+mj-lt"/>
              </a:rPr>
              <a:t>Tâm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hồn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yêu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thiên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nhiên</a:t>
            </a:r>
            <a:r>
              <a:rPr lang="pt-BR" sz="2400" dirty="0">
                <a:latin typeface="+mj-lt"/>
              </a:rPr>
              <a:t>, </a:t>
            </a:r>
            <a:r>
              <a:rPr lang="pt-BR" sz="2400" dirty="0" err="1">
                <a:latin typeface="+mj-lt"/>
              </a:rPr>
              <a:t>yêu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đời</a:t>
            </a:r>
            <a:r>
              <a:rPr lang="pt-BR" sz="2400" dirty="0">
                <a:latin typeface="+mj-lt"/>
              </a:rPr>
              <a:t>, </a:t>
            </a:r>
            <a:r>
              <a:rPr lang="pt-BR" sz="2400" dirty="0" err="1">
                <a:latin typeface="+mj-lt"/>
              </a:rPr>
              <a:t>yêu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nhân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dân</a:t>
            </a:r>
            <a:r>
              <a:rPr lang="pt-BR" sz="2400" dirty="0">
                <a:latin typeface="+mj-lt"/>
              </a:rPr>
              <a:t>, </a:t>
            </a:r>
            <a:r>
              <a:rPr lang="pt-BR" sz="2400" dirty="0" err="1">
                <a:latin typeface="+mj-lt"/>
              </a:rPr>
              <a:t>đất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nước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của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Nguyễn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err="1">
                <a:latin typeface="+mj-lt"/>
              </a:rPr>
              <a:t>Trãi</a:t>
            </a:r>
            <a:r>
              <a:rPr lang="pt-BR" sz="2400" dirty="0">
                <a:latin typeface="+mj-lt"/>
              </a:rPr>
              <a:t>.</a:t>
            </a:r>
            <a:endParaRPr lang="en-VN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843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618BF-045B-BE75-36D4-C1FF28CE9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0891"/>
            <a:ext cx="10515600" cy="5576072"/>
          </a:xfrm>
        </p:spPr>
        <p:txBody>
          <a:bodyPr/>
          <a:lstStyle/>
          <a:p>
            <a:pPr marL="0" indent="0">
              <a:buNone/>
            </a:pPr>
            <a:endParaRPr lang="en-VN" dirty="0"/>
          </a:p>
        </p:txBody>
      </p:sp>
      <p:sp>
        <p:nvSpPr>
          <p:cNvPr id="4" name="Cloud Callout 3">
            <a:extLst>
              <a:ext uri="{FF2B5EF4-FFF2-40B4-BE49-F238E27FC236}">
                <a16:creationId xmlns:a16="http://schemas.microsoft.com/office/drawing/2014/main" id="{17524DB7-D56F-F0CE-D58C-CC3CFB1B916E}"/>
              </a:ext>
            </a:extLst>
          </p:cNvPr>
          <p:cNvSpPr/>
          <p:nvPr/>
        </p:nvSpPr>
        <p:spPr>
          <a:xfrm>
            <a:off x="1084217" y="1463040"/>
            <a:ext cx="10269583" cy="407561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latin typeface="+mj-lt"/>
              </a:rPr>
              <a:t>Hãy viết đoạn văn (khoảng 10 – 15 dòng) nhận xét về v</a:t>
            </a:r>
            <a:r>
              <a:rPr lang="pt-BR" sz="3200" b="1" dirty="0" err="1">
                <a:latin typeface="+mj-lt"/>
              </a:rPr>
              <a:t>ẻ</a:t>
            </a:r>
            <a:r>
              <a:rPr lang="pt-BR" sz="3200" b="1" dirty="0">
                <a:latin typeface="+mj-lt"/>
              </a:rPr>
              <a:t> </a:t>
            </a:r>
            <a:r>
              <a:rPr lang="vi-VN" sz="3200" b="1" dirty="0">
                <a:latin typeface="+mj-lt"/>
              </a:rPr>
              <a:t>đẹp tâm hồn Nguyễn Trãi hiện lên trong bài thơ?</a:t>
            </a:r>
            <a:endParaRPr lang="en-VN" sz="3200" b="1" dirty="0">
              <a:latin typeface="+mj-lt"/>
            </a:endParaRPr>
          </a:p>
          <a:p>
            <a:pPr algn="ctr"/>
            <a:endParaRPr lang="en-VN" dirty="0"/>
          </a:p>
        </p:txBody>
      </p:sp>
    </p:spTree>
    <p:extLst>
      <p:ext uri="{BB962C8B-B14F-4D97-AF65-F5344CB8AC3E}">
        <p14:creationId xmlns:p14="http://schemas.microsoft.com/office/powerpoint/2010/main" val="3429726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542A77F-F8FF-6F2C-E5FD-353056D8C6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44225" y="507352"/>
            <a:ext cx="3347775" cy="551373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752D0E-A8D5-21CD-15C5-1B05AB832C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6869" y="507354"/>
            <a:ext cx="4219303" cy="55137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6CF4390-0A0D-CC89-5B7E-60BD721E6C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8684" y="507353"/>
            <a:ext cx="4127500" cy="5513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69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91B0AEC-FE46-616B-94AC-537BF0C89F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0263" y="757646"/>
            <a:ext cx="11077303" cy="5408023"/>
          </a:xfrm>
        </p:spPr>
      </p:pic>
    </p:spTree>
    <p:extLst>
      <p:ext uri="{BB962C8B-B14F-4D97-AF65-F5344CB8AC3E}">
        <p14:creationId xmlns:p14="http://schemas.microsoft.com/office/powerpoint/2010/main" val="452711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B73209-C585-F49C-39BC-BF68A7596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5880" y="1485900"/>
            <a:ext cx="9342120" cy="3268980"/>
          </a:xfrm>
        </p:spPr>
        <p:txBody>
          <a:bodyPr/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BẢO</a:t>
            </a:r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KÍNH CẢNH GIỚI</a:t>
            </a:r>
          </a:p>
          <a:p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(Bài 43)</a:t>
            </a:r>
            <a:endParaRPr lang="en-V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Nguyễn Trãi</a:t>
            </a:r>
            <a:endParaRPr lang="en-V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VN" dirty="0"/>
          </a:p>
        </p:txBody>
      </p:sp>
    </p:spTree>
    <p:extLst>
      <p:ext uri="{BB962C8B-B14F-4D97-AF65-F5344CB8AC3E}">
        <p14:creationId xmlns:p14="http://schemas.microsoft.com/office/powerpoint/2010/main" val="207489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C2217-6EFC-4125-4974-80F3D9341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457200"/>
            <a:ext cx="11521440" cy="6126480"/>
          </a:xfrm>
        </p:spPr>
        <p:txBody>
          <a:bodyPr>
            <a:normAutofit/>
          </a:bodyPr>
          <a:lstStyle/>
          <a:p>
            <a:pPr marL="857250" indent="-857250">
              <a:buAutoNum type="romanUcPeriod"/>
            </a:pP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V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rabicPeriod"/>
            </a:pPr>
            <a:r>
              <a:rPr lang="en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thơ “Quốc Âm Thi Tập”</a:t>
            </a:r>
          </a:p>
          <a:p>
            <a:pPr marL="0" indent="0">
              <a:buNone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254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là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Nôm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dung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Trãi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Nôm,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xen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Môn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Môn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Môn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55C989BD-B8BC-2126-44E1-069D3A91E874}"/>
              </a:ext>
            </a:extLst>
          </p:cNvPr>
          <p:cNvSpPr/>
          <p:nvPr/>
        </p:nvSpPr>
        <p:spPr>
          <a:xfrm>
            <a:off x="2233748" y="1672044"/>
            <a:ext cx="8307977" cy="416528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>
                <a:latin typeface="+mj-lt"/>
              </a:rPr>
              <a:t>Nêu những nét khái quát về </a:t>
            </a:r>
            <a:r>
              <a:rPr lang="vi-VN" sz="3600" i="1" dirty="0">
                <a:latin typeface="+mj-lt"/>
              </a:rPr>
              <a:t>Quốc âm thi tập</a:t>
            </a:r>
            <a:r>
              <a:rPr lang="vi-VN" sz="3600" dirty="0">
                <a:latin typeface="+mj-lt"/>
              </a:rPr>
              <a:t>?</a:t>
            </a:r>
            <a:endParaRPr lang="en-VN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133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277C0-9D32-AE45-1F4A-311F792EB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2697"/>
            <a:ext cx="10515600" cy="5824266"/>
          </a:xfrm>
        </p:spPr>
        <p:txBody>
          <a:bodyPr/>
          <a:lstStyle/>
          <a:p>
            <a:pPr marL="0" indent="0">
              <a:buNone/>
            </a:pPr>
            <a:r>
              <a:rPr lang="en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Bài thơ “Bảo Kính Cảnh Giới”</a:t>
            </a:r>
          </a:p>
          <a:p>
            <a:pPr marL="0" indent="0">
              <a:buNone/>
            </a:pPr>
            <a:r>
              <a:rPr lang="fr-FR" dirty="0"/>
              <a:t>    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43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62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V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loud Callout 3">
            <a:extLst>
              <a:ext uri="{FF2B5EF4-FFF2-40B4-BE49-F238E27FC236}">
                <a16:creationId xmlns:a16="http://schemas.microsoft.com/office/drawing/2014/main" id="{18A288DF-B38F-FC2F-AA73-631DADBB2445}"/>
              </a:ext>
            </a:extLst>
          </p:cNvPr>
          <p:cNvSpPr/>
          <p:nvPr/>
        </p:nvSpPr>
        <p:spPr>
          <a:xfrm>
            <a:off x="1763486" y="1972491"/>
            <a:ext cx="9353005" cy="322652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>
                <a:latin typeface="+mj-lt"/>
              </a:rPr>
              <a:t>Nêu vị trí bài thơ trong tập thơ?</a:t>
            </a:r>
            <a:r>
              <a:rPr lang="en-VN" sz="3600" dirty="0">
                <a:effectLst/>
                <a:latin typeface="+mj-lt"/>
              </a:rPr>
              <a:t> </a:t>
            </a:r>
            <a:endParaRPr lang="en-VN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572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EF094-BB35-8EFA-78DE-1B07D55ED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137" y="561702"/>
            <a:ext cx="11416937" cy="59958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Đọc hiểu văn bản</a:t>
            </a:r>
          </a:p>
          <a:p>
            <a:pPr marL="514350" indent="-514350">
              <a:buAutoNum type="arabicPeriod"/>
            </a:pPr>
            <a:r>
              <a:rPr lang="pt-B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VN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pt-BR" dirty="0"/>
              <a:t>* </a:t>
            </a:r>
            <a:r>
              <a:rPr lang="pt-BR" dirty="0" err="1"/>
              <a:t>Hoàn</a:t>
            </a:r>
            <a:r>
              <a:rPr lang="pt-BR" dirty="0"/>
              <a:t> </a:t>
            </a:r>
            <a:r>
              <a:rPr lang="pt-BR" dirty="0" err="1"/>
              <a:t>cảnh</a:t>
            </a:r>
            <a:r>
              <a:rPr lang="pt-BR" dirty="0"/>
              <a:t> </a:t>
            </a:r>
            <a:r>
              <a:rPr lang="pt-BR" dirty="0" err="1"/>
              <a:t>của</a:t>
            </a:r>
            <a:r>
              <a:rPr lang="pt-BR" dirty="0"/>
              <a:t> </a:t>
            </a:r>
            <a:r>
              <a:rPr lang="pt-BR" dirty="0" err="1"/>
              <a:t>tác</a:t>
            </a:r>
            <a:r>
              <a:rPr lang="pt-BR" dirty="0"/>
              <a:t> </a:t>
            </a:r>
            <a:r>
              <a:rPr lang="pt-BR" dirty="0" err="1"/>
              <a:t>giả</a:t>
            </a:r>
            <a:r>
              <a:rPr lang="pt-BR" dirty="0"/>
              <a:t>: C1 </a:t>
            </a:r>
            <a:r>
              <a:rPr lang="pt-BR" dirty="0" err="1"/>
              <a:t>ngắt</a:t>
            </a:r>
            <a:r>
              <a:rPr lang="pt-BR" dirty="0"/>
              <a:t> </a:t>
            </a:r>
            <a:r>
              <a:rPr lang="pt-BR" dirty="0" err="1"/>
              <a:t>nhịp</a:t>
            </a:r>
            <a:r>
              <a:rPr lang="pt-BR" dirty="0"/>
              <a:t> 1/2/3 </a:t>
            </a:r>
            <a:r>
              <a:rPr lang="pt-BR" dirty="0" err="1"/>
              <a:t>chậm</a:t>
            </a:r>
            <a:r>
              <a:rPr lang="pt-BR" dirty="0"/>
              <a:t> </a:t>
            </a:r>
            <a:r>
              <a:rPr lang="pt-BR" dirty="0" err="1"/>
              <a:t>rãi</a:t>
            </a:r>
            <a:r>
              <a:rPr lang="pt-BR" dirty="0"/>
              <a:t> -&gt; </a:t>
            </a:r>
            <a:r>
              <a:rPr lang="pt-BR" dirty="0" err="1"/>
              <a:t>tác</a:t>
            </a:r>
            <a:r>
              <a:rPr lang="pt-BR" dirty="0"/>
              <a:t> </a:t>
            </a:r>
            <a:r>
              <a:rPr lang="pt-BR" dirty="0" err="1"/>
              <a:t>giả</a:t>
            </a:r>
            <a:r>
              <a:rPr lang="pt-BR" dirty="0"/>
              <a:t> </a:t>
            </a:r>
            <a:r>
              <a:rPr lang="pt-BR" dirty="0" err="1"/>
              <a:t>thảnh</a:t>
            </a:r>
            <a:r>
              <a:rPr lang="pt-BR" dirty="0"/>
              <a:t> </a:t>
            </a:r>
            <a:r>
              <a:rPr lang="pt-BR" dirty="0" err="1"/>
              <a:t>thơi</a:t>
            </a:r>
            <a:r>
              <a:rPr lang="pt-BR" dirty="0"/>
              <a:t>, </a:t>
            </a:r>
            <a:r>
              <a:rPr lang="pt-BR" dirty="0" err="1"/>
              <a:t>nhàn</a:t>
            </a:r>
            <a:r>
              <a:rPr lang="pt-BR" dirty="0"/>
              <a:t> nhã </a:t>
            </a:r>
            <a:r>
              <a:rPr lang="pt-BR" dirty="0" err="1"/>
              <a:t>đang</a:t>
            </a:r>
            <a:r>
              <a:rPr lang="pt-BR" dirty="0"/>
              <a:t> </a:t>
            </a:r>
            <a:r>
              <a:rPr lang="pt-BR" dirty="0" err="1"/>
              <a:t>dạo</a:t>
            </a:r>
            <a:r>
              <a:rPr lang="pt-BR" dirty="0"/>
              <a:t> </a:t>
            </a:r>
            <a:r>
              <a:rPr lang="pt-BR" dirty="0" err="1"/>
              <a:t>bước</a:t>
            </a:r>
            <a:r>
              <a:rPr lang="pt-BR" dirty="0"/>
              <a:t> </a:t>
            </a:r>
            <a:r>
              <a:rPr lang="pt-BR" dirty="0" err="1"/>
              <a:t>thưởng</a:t>
            </a:r>
            <a:r>
              <a:rPr lang="pt-BR" dirty="0"/>
              <a:t> </a:t>
            </a:r>
            <a:r>
              <a:rPr lang="pt-BR" dirty="0" err="1"/>
              <a:t>ngoạn</a:t>
            </a:r>
            <a:r>
              <a:rPr lang="pt-BR" dirty="0"/>
              <a:t> </a:t>
            </a:r>
            <a:r>
              <a:rPr lang="pt-BR" dirty="0" err="1"/>
              <a:t>cảnh</a:t>
            </a:r>
            <a:r>
              <a:rPr lang="pt-BR" dirty="0"/>
              <a:t>. </a:t>
            </a:r>
            <a:r>
              <a:rPr lang="pt-BR" dirty="0" err="1"/>
              <a:t>Đó</a:t>
            </a:r>
            <a:r>
              <a:rPr lang="pt-BR" dirty="0"/>
              <a:t> </a:t>
            </a:r>
            <a:r>
              <a:rPr lang="pt-BR" dirty="0" err="1"/>
              <a:t>là</a:t>
            </a:r>
            <a:r>
              <a:rPr lang="pt-BR" dirty="0"/>
              <a:t> </a:t>
            </a:r>
            <a:r>
              <a:rPr lang="pt-BR" dirty="0" err="1"/>
              <a:t>những</a:t>
            </a:r>
            <a:r>
              <a:rPr lang="pt-BR" dirty="0"/>
              <a:t> </a:t>
            </a:r>
            <a:r>
              <a:rPr lang="pt-BR" dirty="0" err="1"/>
              <a:t>khoảnh</a:t>
            </a:r>
            <a:r>
              <a:rPr lang="pt-BR" dirty="0"/>
              <a:t> </a:t>
            </a:r>
            <a:r>
              <a:rPr lang="pt-BR" dirty="0" err="1"/>
              <a:t>khắc</a:t>
            </a:r>
            <a:r>
              <a:rPr lang="pt-BR" dirty="0"/>
              <a:t> </a:t>
            </a:r>
            <a:r>
              <a:rPr lang="pt-BR" dirty="0" err="1"/>
              <a:t>hiếm</a:t>
            </a:r>
            <a:r>
              <a:rPr lang="pt-BR" dirty="0"/>
              <a:t> </a:t>
            </a:r>
            <a:r>
              <a:rPr lang="pt-BR" dirty="0" err="1"/>
              <a:t>thấy</a:t>
            </a:r>
            <a:r>
              <a:rPr lang="pt-BR" dirty="0"/>
              <a:t> </a:t>
            </a:r>
            <a:r>
              <a:rPr lang="pt-BR" dirty="0" err="1"/>
              <a:t>trong</a:t>
            </a:r>
            <a:r>
              <a:rPr lang="pt-BR" dirty="0"/>
              <a:t> </a:t>
            </a:r>
            <a:r>
              <a:rPr lang="pt-BR" dirty="0" err="1"/>
              <a:t>c</a:t>
            </a:r>
            <a:r>
              <a:rPr lang="pt-BR" dirty="0"/>
              <a:t>/</a:t>
            </a:r>
            <a:r>
              <a:rPr lang="pt-BR" dirty="0" err="1"/>
              <a:t>đ</a:t>
            </a:r>
            <a:r>
              <a:rPr lang="pt-BR" dirty="0"/>
              <a:t> </a:t>
            </a:r>
            <a:r>
              <a:rPr lang="pt-BR" dirty="0" err="1"/>
              <a:t>nhà</a:t>
            </a:r>
            <a:r>
              <a:rPr lang="pt-BR" dirty="0"/>
              <a:t> </a:t>
            </a:r>
            <a:r>
              <a:rPr lang="pt-BR" dirty="0" err="1"/>
              <a:t>thơ</a:t>
            </a:r>
            <a:r>
              <a:rPr lang="pt-BR" dirty="0"/>
              <a:t>.</a:t>
            </a:r>
            <a:endParaRPr lang="en-VN" dirty="0"/>
          </a:p>
          <a:p>
            <a:pPr marL="0" indent="0">
              <a:buNone/>
            </a:pPr>
            <a:endParaRPr lang="en-VN" dirty="0"/>
          </a:p>
          <a:p>
            <a:pPr marL="0" indent="0">
              <a:buNone/>
            </a:pPr>
            <a:endParaRPr lang="en-V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ular Callout 6">
            <a:extLst>
              <a:ext uri="{FF2B5EF4-FFF2-40B4-BE49-F238E27FC236}">
                <a16:creationId xmlns:a16="http://schemas.microsoft.com/office/drawing/2014/main" id="{BD5C6AD4-0308-2611-9006-3980D641340D}"/>
              </a:ext>
            </a:extLst>
          </p:cNvPr>
          <p:cNvSpPr/>
          <p:nvPr/>
        </p:nvSpPr>
        <p:spPr>
          <a:xfrm>
            <a:off x="330926" y="1132792"/>
            <a:ext cx="11151325" cy="542476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</a:t>
            </a: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..................................................................................................................................................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..................................................................................................................................................</a:t>
            </a:r>
            <a:endParaRPr lang="en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..................................................................................................................................................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..................................................................................................................................................</a:t>
            </a:r>
            <a:endParaRPr lang="en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..................................................................................................................................................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.................................................................................................................................................. </a:t>
            </a: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đằng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..................................................................................................................................................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..................................................................................................................................................</a:t>
            </a:r>
            <a:endParaRPr lang="en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VN" dirty="0"/>
          </a:p>
        </p:txBody>
      </p:sp>
    </p:spTree>
    <p:extLst>
      <p:ext uri="{BB962C8B-B14F-4D97-AF65-F5344CB8AC3E}">
        <p14:creationId xmlns:p14="http://schemas.microsoft.com/office/powerpoint/2010/main" val="346560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E2DD2-30FE-E0B0-60AF-52D553A39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300446"/>
            <a:ext cx="11079480" cy="5876517"/>
          </a:xfrm>
        </p:spPr>
        <p:txBody>
          <a:bodyPr/>
          <a:lstStyle/>
          <a:p>
            <a:pPr marL="0" indent="0">
              <a:buNone/>
            </a:pPr>
            <a:endParaRPr lang="en-V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02A3C3-74C6-BA26-A78B-AD7D51BAB3E1}"/>
              </a:ext>
            </a:extLst>
          </p:cNvPr>
          <p:cNvSpPr txBox="1"/>
          <p:nvPr/>
        </p:nvSpPr>
        <p:spPr>
          <a:xfrm>
            <a:off x="587830" y="1899876"/>
            <a:ext cx="1267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693B1-EAAA-9238-F50F-FDE1BECA35A1}"/>
              </a:ext>
            </a:extLst>
          </p:cNvPr>
          <p:cNvSpPr txBox="1"/>
          <p:nvPr/>
        </p:nvSpPr>
        <p:spPr>
          <a:xfrm>
            <a:off x="1870070" y="1359898"/>
            <a:ext cx="1819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4ED767-44C4-B22C-0152-E1962435FC85}"/>
              </a:ext>
            </a:extLst>
          </p:cNvPr>
          <p:cNvSpPr txBox="1"/>
          <p:nvPr/>
        </p:nvSpPr>
        <p:spPr>
          <a:xfrm>
            <a:off x="3982727" y="457165"/>
            <a:ext cx="24180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hòe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pt-B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đùn</a:t>
            </a: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đùn</a:t>
            </a: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rợp</a:t>
            </a: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giương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C2248E-F014-105A-4898-AA526CDA1EAA}"/>
              </a:ext>
            </a:extLst>
          </p:cNvPr>
          <p:cNvSpPr txBox="1"/>
          <p:nvPr/>
        </p:nvSpPr>
        <p:spPr>
          <a:xfrm>
            <a:off x="6649309" y="144594"/>
            <a:ext cx="31257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hối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hả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vươn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rợp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A41242-38EC-677F-F2E9-3E281E65D974}"/>
              </a:ext>
            </a:extLst>
          </p:cNvPr>
          <p:cNvSpPr txBox="1"/>
          <p:nvPr/>
        </p:nvSpPr>
        <p:spPr>
          <a:xfrm>
            <a:off x="4098846" y="2047163"/>
            <a:ext cx="1869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Hoa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lựu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pt-B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</a:t>
            </a: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19ACB2-F718-09AB-109B-0B4B8286DC0A}"/>
              </a:ext>
            </a:extLst>
          </p:cNvPr>
          <p:cNvSpPr txBox="1"/>
          <p:nvPr/>
        </p:nvSpPr>
        <p:spPr>
          <a:xfrm>
            <a:off x="6594232" y="2083586"/>
            <a:ext cx="31257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pt-B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tuôn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EC281B-395E-B90E-BCD9-59B35E8F76CF}"/>
              </a:ext>
            </a:extLst>
          </p:cNvPr>
          <p:cNvSpPr txBox="1"/>
          <p:nvPr/>
        </p:nvSpPr>
        <p:spPr>
          <a:xfrm>
            <a:off x="3982727" y="3312704"/>
            <a:ext cx="2113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toả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ngát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endParaRPr lang="en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8822F8-6859-EF2D-1E0F-C2C248A1D98F}"/>
              </a:ext>
            </a:extLst>
          </p:cNvPr>
          <p:cNvSpPr txBox="1"/>
          <p:nvPr/>
        </p:nvSpPr>
        <p:spPr>
          <a:xfrm>
            <a:off x="10634273" y="1399052"/>
            <a:ext cx="14265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quê VN,.</a:t>
            </a:r>
            <a:endParaRPr lang="en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D53581-CF04-4070-72B0-1564D338CEB3}"/>
              </a:ext>
            </a:extLst>
          </p:cNvPr>
          <p:cNvSpPr txBox="1"/>
          <p:nvPr/>
        </p:nvSpPr>
        <p:spPr>
          <a:xfrm>
            <a:off x="1770684" y="4744834"/>
            <a:ext cx="1919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02632C-593F-A55C-70C1-54D554373C7E}"/>
              </a:ext>
            </a:extLst>
          </p:cNvPr>
          <p:cNvSpPr txBox="1"/>
          <p:nvPr/>
        </p:nvSpPr>
        <p:spPr>
          <a:xfrm>
            <a:off x="3866764" y="4371199"/>
            <a:ext cx="3189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723177-3281-7C0C-BB72-22D033610905}"/>
              </a:ext>
            </a:extLst>
          </p:cNvPr>
          <p:cNvSpPr txBox="1"/>
          <p:nvPr/>
        </p:nvSpPr>
        <p:spPr>
          <a:xfrm>
            <a:off x="3822561" y="5490628"/>
            <a:ext cx="2852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endParaRPr lang="en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E21D2B-530C-A7D0-6651-71131F657642}"/>
              </a:ext>
            </a:extLst>
          </p:cNvPr>
          <p:cNvSpPr txBox="1"/>
          <p:nvPr/>
        </p:nvSpPr>
        <p:spPr>
          <a:xfrm>
            <a:off x="7421689" y="4845066"/>
            <a:ext cx="37339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-&gt; 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rã,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6D089B-CAA2-D4FB-713C-6E9847D2E992}"/>
              </a:ext>
            </a:extLst>
          </p:cNvPr>
          <p:cNvSpPr txBox="1"/>
          <p:nvPr/>
        </p:nvSpPr>
        <p:spPr>
          <a:xfrm>
            <a:off x="6499995" y="3429000"/>
            <a:ext cx="2612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ức sống mãnh liệt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3D06CD6-A467-09D4-10E3-92F5BD165838}"/>
              </a:ext>
            </a:extLst>
          </p:cNvPr>
          <p:cNvCxnSpPr>
            <a:cxnSpLocks/>
          </p:cNvCxnSpPr>
          <p:nvPr/>
        </p:nvCxnSpPr>
        <p:spPr>
          <a:xfrm flipV="1">
            <a:off x="1593669" y="1899876"/>
            <a:ext cx="276401" cy="1412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B395CB7-FC64-C988-F551-A1D288FB82D1}"/>
              </a:ext>
            </a:extLst>
          </p:cNvPr>
          <p:cNvCxnSpPr/>
          <p:nvPr/>
        </p:nvCxnSpPr>
        <p:spPr>
          <a:xfrm>
            <a:off x="1593669" y="3312704"/>
            <a:ext cx="404948" cy="1432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18D7E08-ED36-EFD6-065E-3F8CF57C8489}"/>
              </a:ext>
            </a:extLst>
          </p:cNvPr>
          <p:cNvCxnSpPr>
            <a:stCxn id="5" idx="3"/>
            <a:endCxn id="6" idx="1"/>
          </p:cNvCxnSpPr>
          <p:nvPr/>
        </p:nvCxnSpPr>
        <p:spPr>
          <a:xfrm flipV="1">
            <a:off x="3689799" y="811108"/>
            <a:ext cx="292928" cy="810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2F5CCB-29ED-D184-2704-D600EB366997}"/>
              </a:ext>
            </a:extLst>
          </p:cNvPr>
          <p:cNvCxnSpPr>
            <a:endCxn id="8" idx="1"/>
          </p:cNvCxnSpPr>
          <p:nvPr/>
        </p:nvCxnSpPr>
        <p:spPr>
          <a:xfrm>
            <a:off x="3689799" y="1621508"/>
            <a:ext cx="409047" cy="779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DA91B19-02FB-8525-9A57-46385B1DA168}"/>
              </a:ext>
            </a:extLst>
          </p:cNvPr>
          <p:cNvCxnSpPr>
            <a:stCxn id="5" idx="3"/>
          </p:cNvCxnSpPr>
          <p:nvPr/>
        </p:nvCxnSpPr>
        <p:spPr>
          <a:xfrm>
            <a:off x="3689799" y="1621508"/>
            <a:ext cx="292928" cy="2023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2184FEC-216B-F1EA-C8C5-7C3E7B37C728}"/>
              </a:ext>
            </a:extLst>
          </p:cNvPr>
          <p:cNvCxnSpPr>
            <a:cxnSpLocks/>
          </p:cNvCxnSpPr>
          <p:nvPr/>
        </p:nvCxnSpPr>
        <p:spPr>
          <a:xfrm>
            <a:off x="6217920" y="811108"/>
            <a:ext cx="4575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3F91DC9-B6CE-CE0C-0B87-D30D4CC16EBD}"/>
              </a:ext>
            </a:extLst>
          </p:cNvPr>
          <p:cNvCxnSpPr/>
          <p:nvPr/>
        </p:nvCxnSpPr>
        <p:spPr>
          <a:xfrm>
            <a:off x="6096000" y="2401106"/>
            <a:ext cx="4039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49CA4FF-B34A-4F73-1CC4-C359EE76B5F7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6096000" y="3629055"/>
            <a:ext cx="403995" cy="15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ight Brace 36">
            <a:extLst>
              <a:ext uri="{FF2B5EF4-FFF2-40B4-BE49-F238E27FC236}">
                <a16:creationId xmlns:a16="http://schemas.microsoft.com/office/drawing/2014/main" id="{03929B92-E268-2D85-5467-402A094228FA}"/>
              </a:ext>
            </a:extLst>
          </p:cNvPr>
          <p:cNvSpPr/>
          <p:nvPr/>
        </p:nvSpPr>
        <p:spPr>
          <a:xfrm>
            <a:off x="10136777" y="300446"/>
            <a:ext cx="497496" cy="35286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994807A-37FD-1F7E-052D-B7F4349C58D3}"/>
              </a:ext>
            </a:extLst>
          </p:cNvPr>
          <p:cNvCxnSpPr>
            <a:endCxn id="13" idx="1"/>
          </p:cNvCxnSpPr>
          <p:nvPr/>
        </p:nvCxnSpPr>
        <p:spPr>
          <a:xfrm flipV="1">
            <a:off x="3579223" y="4725142"/>
            <a:ext cx="287541" cy="2518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B1515F7-F769-EDB9-FB8F-89AFDB011109}"/>
              </a:ext>
            </a:extLst>
          </p:cNvPr>
          <p:cNvCxnSpPr/>
          <p:nvPr/>
        </p:nvCxnSpPr>
        <p:spPr>
          <a:xfrm>
            <a:off x="3579223" y="4976949"/>
            <a:ext cx="287541" cy="770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Brace 41">
            <a:extLst>
              <a:ext uri="{FF2B5EF4-FFF2-40B4-BE49-F238E27FC236}">
                <a16:creationId xmlns:a16="http://schemas.microsoft.com/office/drawing/2014/main" id="{06EC5952-658A-0D37-2E94-1596FF7ADBBC}"/>
              </a:ext>
            </a:extLst>
          </p:cNvPr>
          <p:cNvSpPr/>
          <p:nvPr/>
        </p:nvSpPr>
        <p:spPr>
          <a:xfrm>
            <a:off x="6923314" y="4371199"/>
            <a:ext cx="498375" cy="20165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97039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37" grpId="0" animBg="1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32FB7-2110-F2F2-5BFC-CC1107851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5394"/>
            <a:ext cx="10515600" cy="5471569"/>
          </a:xfrm>
        </p:spPr>
        <p:txBody>
          <a:bodyPr/>
          <a:lstStyle/>
          <a:p>
            <a:pPr marL="0" indent="0">
              <a:buNone/>
            </a:pPr>
            <a:endParaRPr lang="en-VN" dirty="0"/>
          </a:p>
          <a:p>
            <a:pPr>
              <a:buFont typeface="Symbol" pitchFamily="2" charset="2"/>
              <a:buChar char="Þ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msắc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tràn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Symbol" pitchFamily="2" charset="2"/>
              <a:buChar char="Þ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dung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thảnh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VN" dirty="0"/>
          </a:p>
        </p:txBody>
      </p:sp>
    </p:spTree>
    <p:extLst>
      <p:ext uri="{BB962C8B-B14F-4D97-AF65-F5344CB8AC3E}">
        <p14:creationId xmlns:p14="http://schemas.microsoft.com/office/powerpoint/2010/main" val="110901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979</Words>
  <Application>Microsoft Macintosh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2022-08-19T00:52:32Z</dcterms:created>
  <dcterms:modified xsi:type="dcterms:W3CDTF">2022-08-19T02:21:27Z</dcterms:modified>
</cp:coreProperties>
</file>