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63" r:id="rId5"/>
    <p:sldId id="264" r:id="rId6"/>
    <p:sldId id="256" r:id="rId7"/>
    <p:sldId id="262" r:id="rId8"/>
    <p:sldId id="261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viewProps" Target="viewProps.xml" /><Relationship Id="rId3" Type="http://schemas.openxmlformats.org/officeDocument/2006/relationships/slideMaster" Target="slideMasters/slideMaster3.xml" /><Relationship Id="rId7" Type="http://schemas.openxmlformats.org/officeDocument/2006/relationships/slide" Target="slides/slide4.xml" /><Relationship Id="rId12" Type="http://schemas.openxmlformats.org/officeDocument/2006/relationships/presProps" Target="presProps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5" Type="http://schemas.openxmlformats.org/officeDocument/2006/relationships/slide" Target="slides/slide2.xml" /><Relationship Id="rId15" Type="http://schemas.openxmlformats.org/officeDocument/2006/relationships/tableStyles" Target="tableStyles.xml" /><Relationship Id="rId10" Type="http://schemas.openxmlformats.org/officeDocument/2006/relationships/slide" Target="slides/slide7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5122-A341-470B-BD71-352458C1EC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6352-E439-48E0-9814-0EE9A9B7D65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47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5122-A341-470B-BD71-352458C1EC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6352-E439-48E0-9814-0EE9A9B7D65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68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5122-A341-470B-BD71-352458C1EC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6352-E439-48E0-9814-0EE9A9B7D65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870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46C6-C90D-4462-8309-1B82A5CEE70E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D50-05F9-4DB9-979C-F84B0361D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70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46C6-C90D-4462-8309-1B82A5CEE70E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D50-05F9-4DB9-979C-F84B0361D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09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46C6-C90D-4462-8309-1B82A5CEE70E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D50-05F9-4DB9-979C-F84B0361D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76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46C6-C90D-4462-8309-1B82A5CEE70E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D50-05F9-4DB9-979C-F84B0361D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4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46C6-C90D-4462-8309-1B82A5CEE70E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D50-05F9-4DB9-979C-F84B0361D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21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46C6-C90D-4462-8309-1B82A5CEE70E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D50-05F9-4DB9-979C-F84B0361D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63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46C6-C90D-4462-8309-1B82A5CEE70E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D50-05F9-4DB9-979C-F84B0361D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61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46C6-C90D-4462-8309-1B82A5CEE70E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D50-05F9-4DB9-979C-F84B0361D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98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5122-A341-470B-BD71-352458C1EC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6352-E439-48E0-9814-0EE9A9B7D65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171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46C6-C90D-4462-8309-1B82A5CEE70E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D50-05F9-4DB9-979C-F84B0361D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881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46C6-C90D-4462-8309-1B82A5CEE70E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D50-05F9-4DB9-979C-F84B0361D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31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46C6-C90D-4462-8309-1B82A5CEE70E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D50-05F9-4DB9-979C-F84B0361D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339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7CE1-015B-49F3-BB19-CBBCD9665D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79DB-2BF6-4A46-A63E-2F21FA3808D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2286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7CE1-015B-49F3-BB19-CBBCD9665D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79DB-2BF6-4A46-A63E-2F21FA3808D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8256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7CE1-015B-49F3-BB19-CBBCD9665D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79DB-2BF6-4A46-A63E-2F21FA3808D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5957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7CE1-015B-49F3-BB19-CBBCD9665D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79DB-2BF6-4A46-A63E-2F21FA3808D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1601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7CE1-015B-49F3-BB19-CBBCD9665D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79DB-2BF6-4A46-A63E-2F21FA3808D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7835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7CE1-015B-49F3-BB19-CBBCD9665D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79DB-2BF6-4A46-A63E-2F21FA3808D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7636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7CE1-015B-49F3-BB19-CBBCD9665D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79DB-2BF6-4A46-A63E-2F21FA3808D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4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5122-A341-470B-BD71-352458C1EC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6352-E439-48E0-9814-0EE9A9B7D65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1241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7CE1-015B-49F3-BB19-CBBCD9665D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79DB-2BF6-4A46-A63E-2F21FA3808D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5901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7CE1-015B-49F3-BB19-CBBCD9665D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79DB-2BF6-4A46-A63E-2F21FA3808D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6792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7CE1-015B-49F3-BB19-CBBCD9665D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79DB-2BF6-4A46-A63E-2F21FA3808D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879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7CE1-015B-49F3-BB19-CBBCD9665D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79DB-2BF6-4A46-A63E-2F21FA3808D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53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5122-A341-470B-BD71-352458C1EC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6352-E439-48E0-9814-0EE9A9B7D65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99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5122-A341-470B-BD71-352458C1EC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6352-E439-48E0-9814-0EE9A9B7D65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73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5122-A341-470B-BD71-352458C1EC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6352-E439-48E0-9814-0EE9A9B7D65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42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5122-A341-470B-BD71-352458C1EC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6352-E439-48E0-9814-0EE9A9B7D65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63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5122-A341-470B-BD71-352458C1EC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6352-E439-48E0-9814-0EE9A9B7D65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69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5122-A341-470B-BD71-352458C1ECF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6352-E439-48E0-9814-0EE9A9B7D65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04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 /><Relationship Id="rId3" Type="http://schemas.openxmlformats.org/officeDocument/2006/relationships/slideLayout" Target="../slideLayouts/slideLayout25.xml" /><Relationship Id="rId7" Type="http://schemas.openxmlformats.org/officeDocument/2006/relationships/slideLayout" Target="../slideLayouts/slideLayout29.xml" /><Relationship Id="rId12" Type="http://schemas.openxmlformats.org/officeDocument/2006/relationships/theme" Target="../theme/theme3.xml" /><Relationship Id="rId2" Type="http://schemas.openxmlformats.org/officeDocument/2006/relationships/slideLayout" Target="../slideLayouts/slideLayout24.xml" /><Relationship Id="rId1" Type="http://schemas.openxmlformats.org/officeDocument/2006/relationships/slideLayout" Target="../slideLayouts/slideLayout23.xml" /><Relationship Id="rId6" Type="http://schemas.openxmlformats.org/officeDocument/2006/relationships/slideLayout" Target="../slideLayouts/slideLayout28.xml" /><Relationship Id="rId11" Type="http://schemas.openxmlformats.org/officeDocument/2006/relationships/slideLayout" Target="../slideLayouts/slideLayout33.xml" /><Relationship Id="rId5" Type="http://schemas.openxmlformats.org/officeDocument/2006/relationships/slideLayout" Target="../slideLayouts/slideLayout27.xml" /><Relationship Id="rId10" Type="http://schemas.openxmlformats.org/officeDocument/2006/relationships/slideLayout" Target="../slideLayouts/slideLayout32.xml" /><Relationship Id="rId4" Type="http://schemas.openxmlformats.org/officeDocument/2006/relationships/slideLayout" Target="../slideLayouts/slideLayout26.xml" /><Relationship Id="rId9" Type="http://schemas.openxmlformats.org/officeDocument/2006/relationships/slideLayout" Target="../slideLayouts/slideLayout3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65122-A341-470B-BD71-352458C1EC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86352-E439-48E0-9814-0EE9A9B7D65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5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346C6-C90D-4462-8309-1B82A5CEE70E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B0D50-05F9-4DB9-979C-F84B0361D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0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A7CE1-015B-49F3-BB19-CBBCD9665D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D79DB-2BF6-4A46-A63E-2F21FA3808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159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4. SỨC SỐNG CỦA SỬ THI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9. NÓI VÀ NGHE: </a:t>
            </a:r>
          </a:p>
          <a:p>
            <a:pPr algn="ctr"/>
            <a:r>
              <a:rPr 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 BÀY BÁO CÁO KẾT QUẢ NGHIÊN CỨU VỀ MỘT VẤN ĐỀ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04800" y="1752600"/>
            <a:ext cx="3733800" cy="113607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97872" y="2888672"/>
            <a:ext cx="3740728" cy="130232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04800" y="5521036"/>
            <a:ext cx="3733800" cy="118456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32508" y="4191000"/>
            <a:ext cx="3706092" cy="133003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17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4. SỨC SỐNG CỦA SỬ THI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9. NÓI VÀ NGHE: </a:t>
            </a:r>
          </a:p>
          <a:p>
            <a:pPr algn="ctr"/>
            <a:r>
              <a:rPr 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 BÀY BÁO CÁO KẾT QUẢ NGHIÊN CỨU VỀ MỘT VẤN ĐỀ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11727" y="1759526"/>
            <a:ext cx="2812473" cy="182187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val Callout 2"/>
          <p:cNvSpPr/>
          <p:nvPr/>
        </p:nvSpPr>
        <p:spPr>
          <a:xfrm>
            <a:off x="3352800" y="1905000"/>
            <a:ext cx="5638800" cy="2743200"/>
          </a:xfrm>
          <a:prstGeom prst="wedgeEllipseCallout">
            <a:avLst>
              <a:gd name="adj1" fmla="val -61128"/>
              <a:gd name="adj2" fmla="val 1170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Theo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em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cần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chuẩn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bị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những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gì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để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hoạt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động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nói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nghe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đạt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hiệu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quả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(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gợi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ý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về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phía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nói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về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phía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nghe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?).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Đề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tài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nói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ở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tiết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trước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đã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quan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tâm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là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/>
                <a:ea typeface="Calibri"/>
              </a:rPr>
              <a:t>gì</a:t>
            </a:r>
            <a:r>
              <a:rPr lang="en-US" sz="2400" dirty="0">
                <a:solidFill>
                  <a:schemeClr val="tx1"/>
                </a:solidFill>
                <a:latin typeface="Times New Roman"/>
                <a:ea typeface="Calibri"/>
              </a:rPr>
              <a:t> ?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79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4. SỨC SỐNG CỦA SỬ THI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9. NÓI VÀ NGHE: </a:t>
            </a:r>
          </a:p>
          <a:p>
            <a:pPr algn="ctr"/>
            <a:r>
              <a:rPr 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 BÀY BÁO CÁO KẾT QUẢ NGHIÊN CỨU VỀ MỘT VẤN ĐỀ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04800" y="1752600"/>
            <a:ext cx="2895600" cy="113607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97872" y="2888671"/>
            <a:ext cx="2978728" cy="153563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09999" y="2096790"/>
            <a:ext cx="4862945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Times New Roman"/>
                <a:ea typeface="Calibri"/>
                <a:cs typeface="Times New Roman"/>
              </a:rPr>
              <a:t>1. </a:t>
            </a:r>
            <a:r>
              <a:rPr lang="en-US" sz="2800" b="1" dirty="0" err="1">
                <a:latin typeface="Times New Roman"/>
                <a:ea typeface="Calibri"/>
                <a:cs typeface="Times New Roman"/>
              </a:rPr>
              <a:t>Chuẩn</a:t>
            </a:r>
            <a:r>
              <a:rPr lang="en-US" sz="28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ea typeface="Calibri"/>
                <a:cs typeface="Times New Roman"/>
              </a:rPr>
              <a:t>bị</a:t>
            </a:r>
            <a:r>
              <a:rPr lang="en-US" sz="28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ea typeface="Calibri"/>
                <a:cs typeface="Times New Roman"/>
              </a:rPr>
              <a:t>nói</a:t>
            </a:r>
            <a:r>
              <a:rPr lang="en-US" sz="28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latin typeface="Times New Roman"/>
                <a:ea typeface="Calibri"/>
                <a:cs typeface="Times New Roman"/>
              </a:rPr>
              <a:t>nghe</a:t>
            </a:r>
            <a:endParaRPr lang="en-US" sz="2800" dirty="0">
              <a:ea typeface="Calibri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1401" y="2896910"/>
            <a:ext cx="535478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latin typeface="Times New Roman"/>
                <a:ea typeface="Calibri"/>
                <a:cs typeface="Times New Roman"/>
              </a:rPr>
              <a:t>2.Thực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hành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nói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-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nghe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. (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Phụ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lục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1)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3854" y="3639141"/>
            <a:ext cx="5112327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latin typeface="Times New Roman"/>
                <a:ea typeface="Calibri"/>
                <a:cs typeface="Times New Roman"/>
              </a:rPr>
              <a:t>3.Trao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đổi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thảo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luận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(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Phụ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lục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2)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23854" y="4424303"/>
            <a:ext cx="5181601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latin typeface="Times New Roman"/>
                <a:ea typeface="Calibri"/>
                <a:cs typeface="Times New Roman"/>
              </a:rPr>
              <a:t>4.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Kết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luận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nhận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định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(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Phụ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ea typeface="Calibri"/>
                <a:cs typeface="Times New Roman"/>
              </a:rPr>
              <a:t>lục</a:t>
            </a:r>
            <a:r>
              <a:rPr lang="en-US" sz="2400" b="1" dirty="0">
                <a:latin typeface="Times New Roman"/>
                <a:ea typeface="Calibri"/>
                <a:cs typeface="Times New Roman"/>
              </a:rPr>
              <a:t> 3)</a:t>
            </a:r>
            <a:endParaRPr lang="en-US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182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  <p:bldP spid="5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100754"/>
              </p:ext>
            </p:extLst>
          </p:nvPr>
        </p:nvGraphicFramePr>
        <p:xfrm>
          <a:off x="304800" y="762000"/>
          <a:ext cx="8686800" cy="5760720"/>
        </p:xfrm>
        <a:graphic>
          <a:graphicData uri="http://schemas.openxmlformats.org/drawingml/2006/table">
            <a:tbl>
              <a:tblPr firstRow="1" firstCol="1" bandRow="1"/>
              <a:tblGrid>
                <a:gridCol w="2494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825"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Người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nói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Người nghe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379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Mở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đầu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Tên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đề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tài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Lý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do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chọn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đề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tài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Triển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khai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Luận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Luận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Luận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3.....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Kết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luận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1.Mở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đầu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Tên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đề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tài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Lý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do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chọn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đề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tài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2.Triển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khai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Luận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Câu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hỏi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cần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giải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đáp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Câu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hỏi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cần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giải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đáp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2....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Luận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Câu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hỏi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cần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giải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đáp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Câu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hỏi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cần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giải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đáp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2....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Luận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3</a:t>
                      </a: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Câu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hỏi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cần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giải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đáp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Câu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hỏi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cần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giải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đáp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2....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3.Kết </a:t>
                      </a:r>
                      <a:r>
                        <a:rPr lang="en-US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luận</a:t>
                      </a: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Vấn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đề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khái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quát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:.........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Cách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khái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quát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:..............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Mối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quan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hệ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giữa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vấn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đề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và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cá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nhân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cộng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đồng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:................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119390"/>
            <a:ext cx="4245073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Phụ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lục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1.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Dàn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ý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nghe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nói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87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228600"/>
            <a:ext cx="5486400" cy="5170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lục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2: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Phiếu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đánh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giá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nói</a:t>
            </a:r>
            <a:endParaRPr lang="en-US" sz="24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803280"/>
              </p:ext>
            </p:extLst>
          </p:nvPr>
        </p:nvGraphicFramePr>
        <p:xfrm>
          <a:off x="304800" y="762001"/>
          <a:ext cx="8610601" cy="5791199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8790">
                <a:tc rowSpan="7"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Vấn</a:t>
                      </a:r>
                      <a:r>
                        <a:rPr lang="en-US" sz="2000" b="1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đề</a:t>
                      </a:r>
                      <a:r>
                        <a:rPr lang="en-US" sz="2000" b="1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nghiên</a:t>
                      </a:r>
                      <a:r>
                        <a:rPr lang="en-US" sz="2000" b="1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cứu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Kết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qủa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nghiên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cứu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cách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trình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bày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Đánh</a:t>
                      </a:r>
                      <a:r>
                        <a:rPr lang="en-US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giá</a:t>
                      </a:r>
                      <a:r>
                        <a:rPr lang="en-US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mức</a:t>
                      </a:r>
                      <a:r>
                        <a:rPr lang="en-US" sz="20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độ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054"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Kết</a:t>
                      </a:r>
                      <a:r>
                        <a:rPr lang="en-US" sz="2000" b="1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quả</a:t>
                      </a:r>
                      <a:r>
                        <a:rPr lang="en-US" sz="2000" b="1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000" b="1" baseline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nghiên</a:t>
                      </a:r>
                      <a:r>
                        <a:rPr lang="en-US" sz="2000" b="1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cứu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Chọn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được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vấn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đề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gây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hứng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thú</a:t>
                      </a:r>
                      <a:endParaRPr lang="en-US" sz="20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Đạt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Chưa</a:t>
                      </a:r>
                      <a:r>
                        <a:rPr lang="en-US" sz="2000" b="1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đạt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7921">
                <a:tc vMerge="1"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Vận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được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các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thao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tác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cơ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bản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thành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ý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tưởng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thu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thập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phân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tích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dữ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liệu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rút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ra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kết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...)</a:t>
                      </a: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Đảm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bảo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sự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phù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hợp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giữa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kết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quả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đạt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được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và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mục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tiêu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nghiên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cứu</a:t>
                      </a:r>
                      <a:endParaRPr lang="en-US" sz="20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13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Trình</a:t>
                      </a:r>
                      <a:r>
                        <a:rPr lang="en-US" sz="2000" b="1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bày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Duy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trì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phong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thái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tin,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chủ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động</a:t>
                      </a:r>
                      <a:endParaRPr lang="en-US" sz="20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7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Sử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hiệu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quả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các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phương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tiện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hỗ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trợ</a:t>
                      </a:r>
                      <a:endParaRPr lang="en-US" sz="20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891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Điều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trình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cách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trình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bày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cho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phù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hợp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với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sự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chú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ý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của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4276" marR="442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5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636" y="152400"/>
            <a:ext cx="6858000" cy="5878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Phụ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lục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3: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Rubic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đánh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giá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nói</a:t>
            </a:r>
            <a:endParaRPr lang="en-US" sz="28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89964"/>
              </p:ext>
            </p:extLst>
          </p:nvPr>
        </p:nvGraphicFramePr>
        <p:xfrm>
          <a:off x="69272" y="1295400"/>
          <a:ext cx="8762999" cy="3826641"/>
        </p:xfrm>
        <a:graphic>
          <a:graphicData uri="http://schemas.openxmlformats.org/drawingml/2006/table">
            <a:tbl>
              <a:tblPr firstRow="1" firstCol="1" bandRow="1"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0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9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45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Tiêu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chí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Cần cố gắng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Đã làm tốt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Rất xuất sắc 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94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Nội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dung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( 7 </a:t>
                      </a: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1 -&gt;4 </a:t>
                      </a: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5-&gt;6 </a:t>
                      </a: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 </a:t>
                      </a: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319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 thức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( 3 điểm)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en-US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90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Điểm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27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Tổng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43" marR="37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51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4. SỨC SỐNG CỦA SỬ THI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9. NÓI VÀ NGHE: </a:t>
            </a:r>
          </a:p>
          <a:p>
            <a:pPr algn="ctr"/>
            <a:r>
              <a:rPr 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 BÀY BÁO CÁO KẾT QUẢ NGHIÊN CỨU VỀ MỘT VẤN ĐỀ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04800" y="1752600"/>
            <a:ext cx="2590800" cy="113607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97872" y="2888672"/>
            <a:ext cx="2673928" cy="130232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97872" y="5497612"/>
            <a:ext cx="2667000" cy="136038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32508" y="4191000"/>
            <a:ext cx="2639292" cy="133003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38600" y="3854205"/>
            <a:ext cx="4953000" cy="2003625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latin typeface="Times New Roman"/>
                <a:ea typeface="Calibri"/>
                <a:cs typeface="Times New Roman"/>
              </a:rPr>
              <a:t>Âm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hưởng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sử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thi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trong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bài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thơ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ea typeface="Calibri"/>
                <a:cs typeface="Times New Roman"/>
              </a:rPr>
              <a:t>Đất</a:t>
            </a:r>
            <a:r>
              <a:rPr lang="en-US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ea typeface="Calibri"/>
                <a:cs typeface="Times New Roman"/>
              </a:rPr>
              <a:t>Nước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của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Nguyễn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Đình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Thi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đoạn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ea typeface="Calibri"/>
                <a:cs typeface="Times New Roman"/>
              </a:rPr>
              <a:t>trích</a:t>
            </a:r>
            <a:r>
              <a:rPr lang="en-US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ea typeface="Calibri"/>
                <a:cs typeface="Times New Roman"/>
              </a:rPr>
              <a:t>Đất</a:t>
            </a:r>
            <a:r>
              <a:rPr lang="en-US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ea typeface="Calibri"/>
                <a:cs typeface="Times New Roman"/>
              </a:rPr>
              <a:t>Nước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(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trích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ea typeface="Calibri"/>
                <a:cs typeface="Times New Roman"/>
              </a:rPr>
              <a:t>Mặt</a:t>
            </a:r>
            <a:r>
              <a:rPr lang="en-US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ea typeface="Calibri"/>
                <a:cs typeface="Times New Roman"/>
              </a:rPr>
              <a:t>đường</a:t>
            </a:r>
            <a:r>
              <a:rPr lang="en-US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ea typeface="Calibri"/>
                <a:cs typeface="Times New Roman"/>
              </a:rPr>
              <a:t>khát</a:t>
            </a:r>
            <a:r>
              <a:rPr lang="en-US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ea typeface="Calibri"/>
                <a:cs typeface="Times New Roman"/>
              </a:rPr>
              <a:t>vọng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)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của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Nguyễn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Khoa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Điềm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Từ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đó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em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hãy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nhận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xét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về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ảnh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hưởng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của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sử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thi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trong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thơ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ca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Việt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Nam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giai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đoạn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kháng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chiến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chống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Pháp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chống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Mỹ</a:t>
            </a:r>
            <a:endParaRPr lang="en-US" sz="1200" b="1" dirty="0">
              <a:ea typeface="Calibri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86200" y="1966693"/>
            <a:ext cx="4572000" cy="707886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2000" b="1" dirty="0" err="1">
                <a:latin typeface="Times New Roman"/>
                <a:ea typeface="Calibri"/>
              </a:rPr>
              <a:t>Tiếp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tục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vận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dụng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kiến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thức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vào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bài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báo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cáo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kết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quả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nghiên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cứu</a:t>
            </a:r>
            <a:r>
              <a:rPr lang="en-US" sz="2000" b="1" dirty="0">
                <a:latin typeface="Times New Roman"/>
                <a:ea typeface="Calibri"/>
              </a:rPr>
              <a:t> 1 </a:t>
            </a:r>
            <a:r>
              <a:rPr lang="en-US" sz="2000" b="1" dirty="0" err="1">
                <a:latin typeface="Times New Roman"/>
                <a:ea typeface="Calibri"/>
              </a:rPr>
              <a:t>vấn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err="1">
                <a:latin typeface="Times New Roman"/>
                <a:ea typeface="Calibri"/>
              </a:rPr>
              <a:t>đề</a:t>
            </a:r>
            <a:endParaRPr lang="en-US" sz="2000" b="1" dirty="0"/>
          </a:p>
        </p:txBody>
      </p:sp>
      <p:cxnSp>
        <p:nvCxnSpPr>
          <p:cNvPr id="11" name="Curved Connector 10"/>
          <p:cNvCxnSpPr/>
          <p:nvPr/>
        </p:nvCxnSpPr>
        <p:spPr>
          <a:xfrm flipV="1">
            <a:off x="2286000" y="2644774"/>
            <a:ext cx="1752600" cy="1967346"/>
          </a:xfrm>
          <a:prstGeom prst="curvedConnector2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 flipV="1">
            <a:off x="2590800" y="5857830"/>
            <a:ext cx="1447800" cy="747901"/>
          </a:xfrm>
          <a:prstGeom prst="curvedConnector3">
            <a:avLst>
              <a:gd name="adj1" fmla="val 50000"/>
            </a:avLst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08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4800"/>
            <a:ext cx="8839199" cy="9060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TẠM BIỆT CÁC EM !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CHÚC CÁC EM  MẠNH KHỎE VÀ THÀNH CÔNG !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42686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573</Words>
  <Application>Microsoft Office PowerPoint</Application>
  <PresentationFormat>Trình chiếu Trên màn hình (4:3)</PresentationFormat>
  <Paragraphs>100</Paragraphs>
  <Slides>8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3</vt:i4>
      </vt:variant>
      <vt:variant>
        <vt:lpstr>Tiêu đề Bản chiếu</vt:lpstr>
      </vt:variant>
      <vt:variant>
        <vt:i4>8</vt:i4>
      </vt:variant>
    </vt:vector>
  </HeadingPairs>
  <TitlesOfParts>
    <vt:vector size="11" baseType="lpstr">
      <vt:lpstr>1_Office Theme</vt:lpstr>
      <vt:lpstr>Office Theme</vt:lpstr>
      <vt:lpstr>2_Office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4. SỨC SỐNG CỦA SỬ THI TIẾT 9. NÓI VÀ NGHE</dc:title>
  <dc:creator>HB</dc:creator>
  <cp:lastModifiedBy>nina annhien</cp:lastModifiedBy>
  <cp:revision>20</cp:revision>
  <dcterms:created xsi:type="dcterms:W3CDTF">2022-08-02T10:12:35Z</dcterms:created>
  <dcterms:modified xsi:type="dcterms:W3CDTF">2022-08-18T11:22:58Z</dcterms:modified>
</cp:coreProperties>
</file>