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03FA6-5B86-4019-8796-6C197FE66625}" type="datetimeFigureOut">
              <a:rPr lang="en-US" smtClean="0"/>
              <a:t>8/20/2022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7CA6D-43C5-44C5-A901-B15D32FBCB59}" type="slidenum">
              <a:rPr lang="en-US" smtClean="0"/>
              <a:t>‹#›</a:t>
            </a:fld>
            <a:endParaRPr lang="en-US"/>
          </a:p>
        </p:txBody>
      </p:sp>
    </p:spTree>
    <p:extLst>
      <p:ext uri="{BB962C8B-B14F-4D97-AF65-F5344CB8AC3E}">
        <p14:creationId xmlns:p14="http://schemas.microsoft.com/office/powerpoint/2010/main" val="578661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2</a:t>
            </a:fld>
            <a:endParaRPr lang="zh-CN" altLang="en-US"/>
          </a:p>
        </p:txBody>
      </p:sp>
    </p:spTree>
    <p:extLst>
      <p:ext uri="{BB962C8B-B14F-4D97-AF65-F5344CB8AC3E}">
        <p14:creationId xmlns:p14="http://schemas.microsoft.com/office/powerpoint/2010/main" val="2884859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11</a:t>
            </a:fld>
            <a:endParaRPr lang="zh-CN" altLang="en-US"/>
          </a:p>
        </p:txBody>
      </p:sp>
    </p:spTree>
    <p:extLst>
      <p:ext uri="{BB962C8B-B14F-4D97-AF65-F5344CB8AC3E}">
        <p14:creationId xmlns:p14="http://schemas.microsoft.com/office/powerpoint/2010/main" val="1774357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12</a:t>
            </a:fld>
            <a:endParaRPr lang="zh-CN" altLang="en-US"/>
          </a:p>
        </p:txBody>
      </p:sp>
    </p:spTree>
    <p:extLst>
      <p:ext uri="{BB962C8B-B14F-4D97-AF65-F5344CB8AC3E}">
        <p14:creationId xmlns:p14="http://schemas.microsoft.com/office/powerpoint/2010/main" val="2418658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13</a:t>
            </a:fld>
            <a:endParaRPr lang="zh-CN" altLang="en-US"/>
          </a:p>
        </p:txBody>
      </p:sp>
    </p:spTree>
    <p:extLst>
      <p:ext uri="{BB962C8B-B14F-4D97-AF65-F5344CB8AC3E}">
        <p14:creationId xmlns:p14="http://schemas.microsoft.com/office/powerpoint/2010/main" val="256300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14</a:t>
            </a:fld>
            <a:endParaRPr lang="zh-CN" altLang="en-US"/>
          </a:p>
        </p:txBody>
      </p:sp>
    </p:spTree>
    <p:extLst>
      <p:ext uri="{BB962C8B-B14F-4D97-AF65-F5344CB8AC3E}">
        <p14:creationId xmlns:p14="http://schemas.microsoft.com/office/powerpoint/2010/main" val="3128933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15</a:t>
            </a:fld>
            <a:endParaRPr lang="zh-CN" altLang="en-US"/>
          </a:p>
        </p:txBody>
      </p:sp>
    </p:spTree>
    <p:extLst>
      <p:ext uri="{BB962C8B-B14F-4D97-AF65-F5344CB8AC3E}">
        <p14:creationId xmlns:p14="http://schemas.microsoft.com/office/powerpoint/2010/main" val="123605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16</a:t>
            </a:fld>
            <a:endParaRPr lang="zh-CN" altLang="en-US"/>
          </a:p>
        </p:txBody>
      </p:sp>
    </p:spTree>
    <p:extLst>
      <p:ext uri="{BB962C8B-B14F-4D97-AF65-F5344CB8AC3E}">
        <p14:creationId xmlns:p14="http://schemas.microsoft.com/office/powerpoint/2010/main" val="3701610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17</a:t>
            </a:fld>
            <a:endParaRPr lang="zh-CN" altLang="en-US"/>
          </a:p>
        </p:txBody>
      </p:sp>
    </p:spTree>
    <p:extLst>
      <p:ext uri="{BB962C8B-B14F-4D97-AF65-F5344CB8AC3E}">
        <p14:creationId xmlns:p14="http://schemas.microsoft.com/office/powerpoint/2010/main" val="436318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18</a:t>
            </a:fld>
            <a:endParaRPr lang="zh-CN" altLang="en-US"/>
          </a:p>
        </p:txBody>
      </p:sp>
    </p:spTree>
    <p:extLst>
      <p:ext uri="{BB962C8B-B14F-4D97-AF65-F5344CB8AC3E}">
        <p14:creationId xmlns:p14="http://schemas.microsoft.com/office/powerpoint/2010/main" val="140739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19</a:t>
            </a:fld>
            <a:endParaRPr lang="zh-CN" altLang="en-US"/>
          </a:p>
        </p:txBody>
      </p:sp>
    </p:spTree>
    <p:extLst>
      <p:ext uri="{BB962C8B-B14F-4D97-AF65-F5344CB8AC3E}">
        <p14:creationId xmlns:p14="http://schemas.microsoft.com/office/powerpoint/2010/main" val="4272044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20</a:t>
            </a:fld>
            <a:endParaRPr lang="zh-CN" altLang="en-US"/>
          </a:p>
        </p:txBody>
      </p:sp>
    </p:spTree>
    <p:extLst>
      <p:ext uri="{BB962C8B-B14F-4D97-AF65-F5344CB8AC3E}">
        <p14:creationId xmlns:p14="http://schemas.microsoft.com/office/powerpoint/2010/main" val="18062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3</a:t>
            </a:fld>
            <a:endParaRPr lang="zh-CN" altLang="en-US"/>
          </a:p>
        </p:txBody>
      </p:sp>
    </p:spTree>
    <p:extLst>
      <p:ext uri="{BB962C8B-B14F-4D97-AF65-F5344CB8AC3E}">
        <p14:creationId xmlns:p14="http://schemas.microsoft.com/office/powerpoint/2010/main" val="2162974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21</a:t>
            </a:fld>
            <a:endParaRPr lang="zh-CN" altLang="en-US"/>
          </a:p>
        </p:txBody>
      </p:sp>
    </p:spTree>
    <p:extLst>
      <p:ext uri="{BB962C8B-B14F-4D97-AF65-F5344CB8AC3E}">
        <p14:creationId xmlns:p14="http://schemas.microsoft.com/office/powerpoint/2010/main" val="2314998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22</a:t>
            </a:fld>
            <a:endParaRPr lang="zh-CN" altLang="en-US"/>
          </a:p>
        </p:txBody>
      </p:sp>
    </p:spTree>
    <p:extLst>
      <p:ext uri="{BB962C8B-B14F-4D97-AF65-F5344CB8AC3E}">
        <p14:creationId xmlns:p14="http://schemas.microsoft.com/office/powerpoint/2010/main" val="3262292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23</a:t>
            </a:fld>
            <a:endParaRPr lang="zh-CN" altLang="en-US"/>
          </a:p>
        </p:txBody>
      </p:sp>
    </p:spTree>
    <p:extLst>
      <p:ext uri="{BB962C8B-B14F-4D97-AF65-F5344CB8AC3E}">
        <p14:creationId xmlns:p14="http://schemas.microsoft.com/office/powerpoint/2010/main" val="2769086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24</a:t>
            </a:fld>
            <a:endParaRPr lang="zh-CN" altLang="en-US"/>
          </a:p>
        </p:txBody>
      </p:sp>
    </p:spTree>
    <p:extLst>
      <p:ext uri="{BB962C8B-B14F-4D97-AF65-F5344CB8AC3E}">
        <p14:creationId xmlns:p14="http://schemas.microsoft.com/office/powerpoint/2010/main" val="201584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4</a:t>
            </a:fld>
            <a:endParaRPr lang="zh-CN" altLang="en-US"/>
          </a:p>
        </p:txBody>
      </p:sp>
    </p:spTree>
    <p:extLst>
      <p:ext uri="{BB962C8B-B14F-4D97-AF65-F5344CB8AC3E}">
        <p14:creationId xmlns:p14="http://schemas.microsoft.com/office/powerpoint/2010/main" val="2083864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5</a:t>
            </a:fld>
            <a:endParaRPr lang="zh-CN" altLang="en-US"/>
          </a:p>
        </p:txBody>
      </p:sp>
    </p:spTree>
    <p:extLst>
      <p:ext uri="{BB962C8B-B14F-4D97-AF65-F5344CB8AC3E}">
        <p14:creationId xmlns:p14="http://schemas.microsoft.com/office/powerpoint/2010/main" val="397421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6</a:t>
            </a:fld>
            <a:endParaRPr lang="zh-CN" altLang="en-US"/>
          </a:p>
        </p:txBody>
      </p:sp>
    </p:spTree>
    <p:extLst>
      <p:ext uri="{BB962C8B-B14F-4D97-AF65-F5344CB8AC3E}">
        <p14:creationId xmlns:p14="http://schemas.microsoft.com/office/powerpoint/2010/main" val="40316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7</a:t>
            </a:fld>
            <a:endParaRPr lang="zh-CN" altLang="en-US"/>
          </a:p>
        </p:txBody>
      </p:sp>
    </p:spTree>
    <p:extLst>
      <p:ext uri="{BB962C8B-B14F-4D97-AF65-F5344CB8AC3E}">
        <p14:creationId xmlns:p14="http://schemas.microsoft.com/office/powerpoint/2010/main" val="174262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8</a:t>
            </a:fld>
            <a:endParaRPr lang="zh-CN" altLang="en-US"/>
          </a:p>
        </p:txBody>
      </p:sp>
    </p:spTree>
    <p:extLst>
      <p:ext uri="{BB962C8B-B14F-4D97-AF65-F5344CB8AC3E}">
        <p14:creationId xmlns:p14="http://schemas.microsoft.com/office/powerpoint/2010/main" val="1006668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9</a:t>
            </a:fld>
            <a:endParaRPr lang="zh-CN" altLang="en-US"/>
          </a:p>
        </p:txBody>
      </p:sp>
    </p:spTree>
    <p:extLst>
      <p:ext uri="{BB962C8B-B14F-4D97-AF65-F5344CB8AC3E}">
        <p14:creationId xmlns:p14="http://schemas.microsoft.com/office/powerpoint/2010/main" val="2583319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EC5FA-1B60-48FA-B83A-F6A4C769CD48}" type="slidenum">
              <a:rPr lang="zh-CN" altLang="en-US" smtClean="0"/>
              <a:t>10</a:t>
            </a:fld>
            <a:endParaRPr lang="zh-CN" altLang="en-US"/>
          </a:p>
        </p:txBody>
      </p:sp>
    </p:spTree>
    <p:extLst>
      <p:ext uri="{BB962C8B-B14F-4D97-AF65-F5344CB8AC3E}">
        <p14:creationId xmlns:p14="http://schemas.microsoft.com/office/powerpoint/2010/main" val="267215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61F8CB-C393-4E3B-87E1-697B7EFDEDE5}"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3BAAE-4525-4883-B8EB-0EDF398DA3DB}" type="slidenum">
              <a:rPr lang="en-US" smtClean="0"/>
              <a:t>‹#›</a:t>
            </a:fld>
            <a:endParaRPr lang="en-US"/>
          </a:p>
        </p:txBody>
      </p:sp>
    </p:spTree>
    <p:extLst>
      <p:ext uri="{BB962C8B-B14F-4D97-AF65-F5344CB8AC3E}">
        <p14:creationId xmlns:p14="http://schemas.microsoft.com/office/powerpoint/2010/main" val="218753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1F8CB-C393-4E3B-87E1-697B7EFDEDE5}"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3BAAE-4525-4883-B8EB-0EDF398DA3DB}" type="slidenum">
              <a:rPr lang="en-US" smtClean="0"/>
              <a:t>‹#›</a:t>
            </a:fld>
            <a:endParaRPr lang="en-US"/>
          </a:p>
        </p:txBody>
      </p:sp>
    </p:spTree>
    <p:extLst>
      <p:ext uri="{BB962C8B-B14F-4D97-AF65-F5344CB8AC3E}">
        <p14:creationId xmlns:p14="http://schemas.microsoft.com/office/powerpoint/2010/main" val="161009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1F8CB-C393-4E3B-87E1-697B7EFDEDE5}"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3BAAE-4525-4883-B8EB-0EDF398DA3DB}" type="slidenum">
              <a:rPr lang="en-US" smtClean="0"/>
              <a:t>‹#›</a:t>
            </a:fld>
            <a:endParaRPr lang="en-US"/>
          </a:p>
        </p:txBody>
      </p:sp>
    </p:spTree>
    <p:extLst>
      <p:ext uri="{BB962C8B-B14F-4D97-AF65-F5344CB8AC3E}">
        <p14:creationId xmlns:p14="http://schemas.microsoft.com/office/powerpoint/2010/main" val="367274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1F8CB-C393-4E3B-87E1-697B7EFDEDE5}"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3BAAE-4525-4883-B8EB-0EDF398DA3DB}" type="slidenum">
              <a:rPr lang="en-US" smtClean="0"/>
              <a:t>‹#›</a:t>
            </a:fld>
            <a:endParaRPr lang="en-US"/>
          </a:p>
        </p:txBody>
      </p:sp>
    </p:spTree>
    <p:extLst>
      <p:ext uri="{BB962C8B-B14F-4D97-AF65-F5344CB8AC3E}">
        <p14:creationId xmlns:p14="http://schemas.microsoft.com/office/powerpoint/2010/main" val="286782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61F8CB-C393-4E3B-87E1-697B7EFDEDE5}"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3BAAE-4525-4883-B8EB-0EDF398DA3DB}" type="slidenum">
              <a:rPr lang="en-US" smtClean="0"/>
              <a:t>‹#›</a:t>
            </a:fld>
            <a:endParaRPr lang="en-US"/>
          </a:p>
        </p:txBody>
      </p:sp>
    </p:spTree>
    <p:extLst>
      <p:ext uri="{BB962C8B-B14F-4D97-AF65-F5344CB8AC3E}">
        <p14:creationId xmlns:p14="http://schemas.microsoft.com/office/powerpoint/2010/main" val="400096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61F8CB-C393-4E3B-87E1-697B7EFDEDE5}"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3BAAE-4525-4883-B8EB-0EDF398DA3DB}" type="slidenum">
              <a:rPr lang="en-US" smtClean="0"/>
              <a:t>‹#›</a:t>
            </a:fld>
            <a:endParaRPr lang="en-US"/>
          </a:p>
        </p:txBody>
      </p:sp>
    </p:spTree>
    <p:extLst>
      <p:ext uri="{BB962C8B-B14F-4D97-AF65-F5344CB8AC3E}">
        <p14:creationId xmlns:p14="http://schemas.microsoft.com/office/powerpoint/2010/main" val="243092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61F8CB-C393-4E3B-87E1-697B7EFDEDE5}" type="datetimeFigureOut">
              <a:rPr lang="en-US" smtClean="0"/>
              <a:t>8/20/2022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E3BAAE-4525-4883-B8EB-0EDF398DA3DB}" type="slidenum">
              <a:rPr lang="en-US" smtClean="0"/>
              <a:t>‹#›</a:t>
            </a:fld>
            <a:endParaRPr lang="en-US"/>
          </a:p>
        </p:txBody>
      </p:sp>
    </p:spTree>
    <p:extLst>
      <p:ext uri="{BB962C8B-B14F-4D97-AF65-F5344CB8AC3E}">
        <p14:creationId xmlns:p14="http://schemas.microsoft.com/office/powerpoint/2010/main" val="304191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61F8CB-C393-4E3B-87E1-697B7EFDEDE5}" type="datetimeFigureOut">
              <a:rPr lang="en-US" smtClean="0"/>
              <a:t>8/20/2022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E3BAAE-4525-4883-B8EB-0EDF398DA3DB}" type="slidenum">
              <a:rPr lang="en-US" smtClean="0"/>
              <a:t>‹#›</a:t>
            </a:fld>
            <a:endParaRPr lang="en-US"/>
          </a:p>
        </p:txBody>
      </p:sp>
    </p:spTree>
    <p:extLst>
      <p:ext uri="{BB962C8B-B14F-4D97-AF65-F5344CB8AC3E}">
        <p14:creationId xmlns:p14="http://schemas.microsoft.com/office/powerpoint/2010/main" val="147048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1F8CB-C393-4E3B-87E1-697B7EFDEDE5}" type="datetimeFigureOut">
              <a:rPr lang="en-US" smtClean="0"/>
              <a:t>8/20/2022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E3BAAE-4525-4883-B8EB-0EDF398DA3DB}" type="slidenum">
              <a:rPr lang="en-US" smtClean="0"/>
              <a:t>‹#›</a:t>
            </a:fld>
            <a:endParaRPr lang="en-US"/>
          </a:p>
        </p:txBody>
      </p:sp>
    </p:spTree>
    <p:extLst>
      <p:ext uri="{BB962C8B-B14F-4D97-AF65-F5344CB8AC3E}">
        <p14:creationId xmlns:p14="http://schemas.microsoft.com/office/powerpoint/2010/main" val="1158542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61F8CB-C393-4E3B-87E1-697B7EFDEDE5}"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3BAAE-4525-4883-B8EB-0EDF398DA3DB}" type="slidenum">
              <a:rPr lang="en-US" smtClean="0"/>
              <a:t>‹#›</a:t>
            </a:fld>
            <a:endParaRPr lang="en-US"/>
          </a:p>
        </p:txBody>
      </p:sp>
    </p:spTree>
    <p:extLst>
      <p:ext uri="{BB962C8B-B14F-4D97-AF65-F5344CB8AC3E}">
        <p14:creationId xmlns:p14="http://schemas.microsoft.com/office/powerpoint/2010/main" val="174644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61F8CB-C393-4E3B-87E1-697B7EFDEDE5}"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3BAAE-4525-4883-B8EB-0EDF398DA3DB}" type="slidenum">
              <a:rPr lang="en-US" smtClean="0"/>
              <a:t>‹#›</a:t>
            </a:fld>
            <a:endParaRPr lang="en-US"/>
          </a:p>
        </p:txBody>
      </p:sp>
    </p:spTree>
    <p:extLst>
      <p:ext uri="{BB962C8B-B14F-4D97-AF65-F5344CB8AC3E}">
        <p14:creationId xmlns:p14="http://schemas.microsoft.com/office/powerpoint/2010/main" val="425538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1F8CB-C393-4E3B-87E1-697B7EFDEDE5}" type="datetimeFigureOut">
              <a:rPr lang="en-US" smtClean="0"/>
              <a:t>8/20/2022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3BAAE-4525-4883-B8EB-0EDF398DA3DB}" type="slidenum">
              <a:rPr lang="en-US" smtClean="0"/>
              <a:t>‹#›</a:t>
            </a:fld>
            <a:endParaRPr lang="en-US"/>
          </a:p>
        </p:txBody>
      </p:sp>
    </p:spTree>
    <p:extLst>
      <p:ext uri="{BB962C8B-B14F-4D97-AF65-F5344CB8AC3E}">
        <p14:creationId xmlns:p14="http://schemas.microsoft.com/office/powerpoint/2010/main" val="638232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26.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5.jpeg"/><Relationship Id="rId5" Type="http://schemas.openxmlformats.org/officeDocument/2006/relationships/image" Target="../media/image4.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5A13BDBA-20D5-465E-6BF3-F9C4C0C56147}"/>
              </a:ext>
            </a:extLst>
          </p:cNvPr>
          <p:cNvGrpSpPr/>
          <p:nvPr/>
        </p:nvGrpSpPr>
        <p:grpSpPr>
          <a:xfrm>
            <a:off x="-14514" y="-1"/>
            <a:ext cx="12206514" cy="6857990"/>
            <a:chOff x="-610672" y="21776"/>
            <a:chExt cx="12817187" cy="6857990"/>
          </a:xfrm>
        </p:grpSpPr>
        <p:pic>
          <p:nvPicPr>
            <p:cNvPr id="14" name="Hình ảnh 13">
              <a:extLst>
                <a:ext uri="{FF2B5EF4-FFF2-40B4-BE49-F238E27FC236}">
                  <a16:creationId xmlns:a16="http://schemas.microsoft.com/office/drawing/2014/main" id="{0648E4CD-2CD5-26C4-7073-60BD160335FC}"/>
                </a:ext>
              </a:extLst>
            </p:cNvPr>
            <p:cNvPicPr>
              <a:picLocks noChangeAspect="1"/>
            </p:cNvPicPr>
            <p:nvPr/>
          </p:nvPicPr>
          <p:blipFill rotWithShape="1">
            <a:blip r:embed="rId2"/>
            <a:srcRect l="53275" t="21087" b="17633"/>
            <a:stretch/>
          </p:blipFill>
          <p:spPr>
            <a:xfrm>
              <a:off x="-610672" y="21776"/>
              <a:ext cx="4511239" cy="6857990"/>
            </a:xfrm>
            <a:custGeom>
              <a:avLst/>
              <a:gdLst/>
              <a:ahLst/>
              <a:cxnLst/>
              <a:rect l="l" t="t" r="r" b="b"/>
              <a:pathLst>
                <a:path w="12192000" h="6858000">
                  <a:moveTo>
                    <a:pt x="0" y="0"/>
                  </a:moveTo>
                  <a:lnTo>
                    <a:pt x="12192000" y="0"/>
                  </a:lnTo>
                  <a:lnTo>
                    <a:pt x="12192000" y="6858000"/>
                  </a:lnTo>
                  <a:lnTo>
                    <a:pt x="0" y="6858000"/>
                  </a:lnTo>
                  <a:close/>
                </a:path>
              </a:pathLst>
            </a:custGeom>
          </p:spPr>
        </p:pic>
        <p:pic>
          <p:nvPicPr>
            <p:cNvPr id="12" name="Hình ảnh 11">
              <a:extLst>
                <a:ext uri="{FF2B5EF4-FFF2-40B4-BE49-F238E27FC236}">
                  <a16:creationId xmlns:a16="http://schemas.microsoft.com/office/drawing/2014/main" id="{643A89F6-96D0-1446-3093-8710839FC0D8}"/>
                </a:ext>
              </a:extLst>
            </p:cNvPr>
            <p:cNvPicPr>
              <a:picLocks noChangeAspect="1"/>
            </p:cNvPicPr>
            <p:nvPr/>
          </p:nvPicPr>
          <p:blipFill rotWithShape="1">
            <a:blip r:embed="rId2"/>
            <a:srcRect t="21087" b="17633"/>
            <a:stretch/>
          </p:blipFill>
          <p:spPr>
            <a:xfrm flipH="1">
              <a:off x="3897086" y="21776"/>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sp>
        <p:nvSpPr>
          <p:cNvPr id="10" name="Freeform: Shape 9">
            <a:extLst>
              <a:ext uri="{FF2B5EF4-FFF2-40B4-BE49-F238E27FC236}">
                <a16:creationId xmlns:a16="http://schemas.microsoft.com/office/drawing/2014/main" id="{01C598B3-DEA7-49E7-A48A-654B46EA65ED}"/>
              </a:ext>
            </a:extLst>
          </p:cNvPr>
          <p:cNvSpPr/>
          <p:nvPr/>
        </p:nvSpPr>
        <p:spPr>
          <a:xfrm flipV="1">
            <a:off x="0" y="0"/>
            <a:ext cx="6906126" cy="6857999"/>
          </a:xfrm>
          <a:custGeom>
            <a:avLst/>
            <a:gdLst>
              <a:gd name="connsiteX0" fmla="*/ 0 w 7876202"/>
              <a:gd name="connsiteY0" fmla="*/ 6857999 h 6857999"/>
              <a:gd name="connsiteX1" fmla="*/ 7857548 w 7876202"/>
              <a:gd name="connsiteY1" fmla="*/ 6857999 h 6857999"/>
              <a:gd name="connsiteX2" fmla="*/ 4508247 w 7876202"/>
              <a:gd name="connsiteY2" fmla="*/ 35207 h 6857999"/>
              <a:gd name="connsiteX3" fmla="*/ 4424117 w 7876202"/>
              <a:gd name="connsiteY3" fmla="*/ 0 h 6857999"/>
              <a:gd name="connsiteX4" fmla="*/ 0 w 7876202"/>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202" h="6857999">
                <a:moveTo>
                  <a:pt x="0" y="6857999"/>
                </a:moveTo>
                <a:lnTo>
                  <a:pt x="7857548" y="6857999"/>
                </a:lnTo>
                <a:cubicBezTo>
                  <a:pt x="8062399" y="2838014"/>
                  <a:pt x="6556318" y="950834"/>
                  <a:pt x="4508247" y="35207"/>
                </a:cubicBezTo>
                <a:lnTo>
                  <a:pt x="4424117" y="0"/>
                </a:lnTo>
                <a:lnTo>
                  <a:pt x="0" y="0"/>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ight Triangle 4">
            <a:extLst>
              <a:ext uri="{FF2B5EF4-FFF2-40B4-BE49-F238E27FC236}">
                <a16:creationId xmlns:a16="http://schemas.microsoft.com/office/drawing/2014/main" id="{C32C42A0-1CB4-4BC2-B512-97BA45A3EE16}"/>
              </a:ext>
            </a:extLst>
          </p:cNvPr>
          <p:cNvSpPr/>
          <p:nvPr/>
        </p:nvSpPr>
        <p:spPr>
          <a:xfrm flipV="1">
            <a:off x="0" y="0"/>
            <a:ext cx="6906126" cy="6858000"/>
          </a:xfrm>
          <a:custGeom>
            <a:avLst/>
            <a:gdLst>
              <a:gd name="connsiteX0" fmla="*/ 0 w 7859713"/>
              <a:gd name="connsiteY0" fmla="*/ 6858000 h 6858000"/>
              <a:gd name="connsiteX1" fmla="*/ 0 w 7859713"/>
              <a:gd name="connsiteY1" fmla="*/ 0 h 6858000"/>
              <a:gd name="connsiteX2" fmla="*/ 7859713 w 7859713"/>
              <a:gd name="connsiteY2" fmla="*/ 6858000 h 6858000"/>
              <a:gd name="connsiteX3" fmla="*/ 0 w 7859713"/>
              <a:gd name="connsiteY3" fmla="*/ 6858000 h 6858000"/>
              <a:gd name="connsiteX0" fmla="*/ 0 w 7873846"/>
              <a:gd name="connsiteY0" fmla="*/ 6858000 h 6858000"/>
              <a:gd name="connsiteX1" fmla="*/ 0 w 7873846"/>
              <a:gd name="connsiteY1" fmla="*/ 0 h 6858000"/>
              <a:gd name="connsiteX2" fmla="*/ 7859713 w 7873846"/>
              <a:gd name="connsiteY2" fmla="*/ 6858000 h 6858000"/>
              <a:gd name="connsiteX3" fmla="*/ 0 w 7873846"/>
              <a:gd name="connsiteY3" fmla="*/ 6858000 h 6858000"/>
              <a:gd name="connsiteX0" fmla="*/ 0 w 7877201"/>
              <a:gd name="connsiteY0" fmla="*/ 6858000 h 6858000"/>
              <a:gd name="connsiteX1" fmla="*/ 0 w 7877201"/>
              <a:gd name="connsiteY1" fmla="*/ 0 h 6858000"/>
              <a:gd name="connsiteX2" fmla="*/ 7859713 w 7877201"/>
              <a:gd name="connsiteY2" fmla="*/ 6858000 h 6858000"/>
              <a:gd name="connsiteX3" fmla="*/ 0 w 7877201"/>
              <a:gd name="connsiteY3" fmla="*/ 6858000 h 6858000"/>
              <a:gd name="connsiteX0" fmla="*/ 0 w 7877101"/>
              <a:gd name="connsiteY0" fmla="*/ 6858000 h 6858000"/>
              <a:gd name="connsiteX1" fmla="*/ 0 w 7877101"/>
              <a:gd name="connsiteY1" fmla="*/ 0 h 6858000"/>
              <a:gd name="connsiteX2" fmla="*/ 7859713 w 7877101"/>
              <a:gd name="connsiteY2" fmla="*/ 6858000 h 6858000"/>
              <a:gd name="connsiteX3" fmla="*/ 0 w 7877101"/>
              <a:gd name="connsiteY3" fmla="*/ 6858000 h 6858000"/>
              <a:gd name="connsiteX0" fmla="*/ 0 w 7876202"/>
              <a:gd name="connsiteY0" fmla="*/ 6858000 h 6858000"/>
              <a:gd name="connsiteX1" fmla="*/ 0 w 7876202"/>
              <a:gd name="connsiteY1" fmla="*/ 0 h 6858000"/>
              <a:gd name="connsiteX2" fmla="*/ 7859713 w 7876202"/>
              <a:gd name="connsiteY2" fmla="*/ 6858000 h 6858000"/>
              <a:gd name="connsiteX3" fmla="*/ 0 w 78762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876202" h="6858000">
                <a:moveTo>
                  <a:pt x="0" y="6858000"/>
                </a:moveTo>
                <a:lnTo>
                  <a:pt x="0" y="0"/>
                </a:lnTo>
                <a:cubicBezTo>
                  <a:pt x="3465032" y="166253"/>
                  <a:pt x="8190827" y="360218"/>
                  <a:pt x="7859713" y="6858000"/>
                </a:cubicBezTo>
                <a:lnTo>
                  <a:pt x="0" y="685800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51B2A4F0-234C-493C-A857-8ADADD858CB7}"/>
              </a:ext>
            </a:extLst>
          </p:cNvPr>
          <p:cNvSpPr/>
          <p:nvPr/>
        </p:nvSpPr>
        <p:spPr>
          <a:xfrm flipH="1" flipV="1">
            <a:off x="10199688" y="0"/>
            <a:ext cx="1992312" cy="6858000"/>
          </a:xfrm>
          <a:custGeom>
            <a:avLst/>
            <a:gdLst>
              <a:gd name="connsiteX0" fmla="*/ 0 w 1992312"/>
              <a:gd name="connsiteY0" fmla="*/ 6858000 h 6858000"/>
              <a:gd name="connsiteX1" fmla="*/ 0 w 1992312"/>
              <a:gd name="connsiteY1" fmla="*/ 0 h 6858000"/>
              <a:gd name="connsiteX2" fmla="*/ 1992312 w 1992312"/>
              <a:gd name="connsiteY2" fmla="*/ 6858000 h 6858000"/>
              <a:gd name="connsiteX3" fmla="*/ 0 w 1992312"/>
              <a:gd name="connsiteY3" fmla="*/ 6858000 h 6858000"/>
              <a:gd name="connsiteX0" fmla="*/ 0 w 1992312"/>
              <a:gd name="connsiteY0" fmla="*/ 6858000 h 6858000"/>
              <a:gd name="connsiteX1" fmla="*/ 0 w 1992312"/>
              <a:gd name="connsiteY1" fmla="*/ 0 h 6858000"/>
              <a:gd name="connsiteX2" fmla="*/ 1992312 w 1992312"/>
              <a:gd name="connsiteY2" fmla="*/ 6858000 h 6858000"/>
              <a:gd name="connsiteX3" fmla="*/ 0 w 1992312"/>
              <a:gd name="connsiteY3" fmla="*/ 6858000 h 6858000"/>
              <a:gd name="connsiteX0" fmla="*/ 0 w 1992312"/>
              <a:gd name="connsiteY0" fmla="*/ 6858000 h 6858000"/>
              <a:gd name="connsiteX1" fmla="*/ 0 w 1992312"/>
              <a:gd name="connsiteY1" fmla="*/ 0 h 6858000"/>
              <a:gd name="connsiteX2" fmla="*/ 1992312 w 1992312"/>
              <a:gd name="connsiteY2" fmla="*/ 6858000 h 6858000"/>
              <a:gd name="connsiteX3" fmla="*/ 0 w 19923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992312" h="6858000">
                <a:moveTo>
                  <a:pt x="0" y="6858000"/>
                </a:moveTo>
                <a:lnTo>
                  <a:pt x="0" y="0"/>
                </a:lnTo>
                <a:cubicBezTo>
                  <a:pt x="127075" y="1458685"/>
                  <a:pt x="79979" y="3875314"/>
                  <a:pt x="1992312" y="6858000"/>
                </a:cubicBezTo>
                <a:lnTo>
                  <a:pt x="0" y="6858000"/>
                </a:lnTo>
                <a:close/>
              </a:path>
            </a:pathLst>
          </a:cu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ight Triangle 10">
            <a:extLst>
              <a:ext uri="{FF2B5EF4-FFF2-40B4-BE49-F238E27FC236}">
                <a16:creationId xmlns:a16="http://schemas.microsoft.com/office/drawing/2014/main" id="{F258FFA2-6843-41CC-8C08-F56738944E4B}"/>
              </a:ext>
            </a:extLst>
          </p:cNvPr>
          <p:cNvSpPr/>
          <p:nvPr/>
        </p:nvSpPr>
        <p:spPr>
          <a:xfrm flipH="1" flipV="1">
            <a:off x="10781738" y="-14515"/>
            <a:ext cx="1424777" cy="6930573"/>
          </a:xfrm>
          <a:custGeom>
            <a:avLst/>
            <a:gdLst>
              <a:gd name="connsiteX0" fmla="*/ 0 w 1992312"/>
              <a:gd name="connsiteY0" fmla="*/ 6858000 h 6858000"/>
              <a:gd name="connsiteX1" fmla="*/ 0 w 1992312"/>
              <a:gd name="connsiteY1" fmla="*/ 0 h 6858000"/>
              <a:gd name="connsiteX2" fmla="*/ 1992312 w 1992312"/>
              <a:gd name="connsiteY2" fmla="*/ 6858000 h 6858000"/>
              <a:gd name="connsiteX3" fmla="*/ 0 w 1992312"/>
              <a:gd name="connsiteY3" fmla="*/ 6858000 h 6858000"/>
              <a:gd name="connsiteX0" fmla="*/ 0 w 1992312"/>
              <a:gd name="connsiteY0" fmla="*/ 6858000 h 6858000"/>
              <a:gd name="connsiteX1" fmla="*/ 0 w 1992312"/>
              <a:gd name="connsiteY1" fmla="*/ 0 h 6858000"/>
              <a:gd name="connsiteX2" fmla="*/ 1992312 w 1992312"/>
              <a:gd name="connsiteY2" fmla="*/ 6858000 h 6858000"/>
              <a:gd name="connsiteX3" fmla="*/ 0 w 1992312"/>
              <a:gd name="connsiteY3" fmla="*/ 6858000 h 6858000"/>
              <a:gd name="connsiteX0" fmla="*/ 0 w 1992312"/>
              <a:gd name="connsiteY0" fmla="*/ 6858000 h 6858000"/>
              <a:gd name="connsiteX1" fmla="*/ 0 w 1992312"/>
              <a:gd name="connsiteY1" fmla="*/ 0 h 6858000"/>
              <a:gd name="connsiteX2" fmla="*/ 1992312 w 1992312"/>
              <a:gd name="connsiteY2" fmla="*/ 6858000 h 6858000"/>
              <a:gd name="connsiteX3" fmla="*/ 0 w 1992312"/>
              <a:gd name="connsiteY3" fmla="*/ 6858000 h 6858000"/>
              <a:gd name="connsiteX0" fmla="*/ 50335 w 2042647"/>
              <a:gd name="connsiteY0" fmla="*/ 11866228 h 11866228"/>
              <a:gd name="connsiteX1" fmla="*/ 0 w 2042647"/>
              <a:gd name="connsiteY1" fmla="*/ 0 h 11866228"/>
              <a:gd name="connsiteX2" fmla="*/ 2042647 w 2042647"/>
              <a:gd name="connsiteY2" fmla="*/ 11866228 h 11866228"/>
              <a:gd name="connsiteX3" fmla="*/ 50335 w 2042647"/>
              <a:gd name="connsiteY3" fmla="*/ 11866228 h 11866228"/>
              <a:gd name="connsiteX0" fmla="*/ 25169 w 2017481"/>
              <a:gd name="connsiteY0" fmla="*/ 11992064 h 11992064"/>
              <a:gd name="connsiteX1" fmla="*/ 0 w 2017481"/>
              <a:gd name="connsiteY1" fmla="*/ 0 h 11992064"/>
              <a:gd name="connsiteX2" fmla="*/ 2017481 w 2017481"/>
              <a:gd name="connsiteY2" fmla="*/ 11992064 h 11992064"/>
              <a:gd name="connsiteX3" fmla="*/ 25169 w 2017481"/>
              <a:gd name="connsiteY3" fmla="*/ 11992064 h 11992064"/>
              <a:gd name="connsiteX0" fmla="*/ 25169 w 2470487"/>
              <a:gd name="connsiteY0" fmla="*/ 11992064 h 12017232"/>
              <a:gd name="connsiteX1" fmla="*/ 0 w 2470487"/>
              <a:gd name="connsiteY1" fmla="*/ 0 h 12017232"/>
              <a:gd name="connsiteX2" fmla="*/ 2470487 w 2470487"/>
              <a:gd name="connsiteY2" fmla="*/ 12017232 h 12017232"/>
              <a:gd name="connsiteX3" fmla="*/ 25169 w 2470487"/>
              <a:gd name="connsiteY3" fmla="*/ 11992064 h 12017232"/>
              <a:gd name="connsiteX0" fmla="*/ 25169 w 2470487"/>
              <a:gd name="connsiteY0" fmla="*/ 11992064 h 12017232"/>
              <a:gd name="connsiteX1" fmla="*/ 0 w 2470487"/>
              <a:gd name="connsiteY1" fmla="*/ 0 h 12017232"/>
              <a:gd name="connsiteX2" fmla="*/ 2470487 w 2470487"/>
              <a:gd name="connsiteY2" fmla="*/ 12017232 h 12017232"/>
              <a:gd name="connsiteX3" fmla="*/ 25169 w 2470487"/>
              <a:gd name="connsiteY3" fmla="*/ 11992064 h 12017232"/>
            </a:gdLst>
            <a:ahLst/>
            <a:cxnLst>
              <a:cxn ang="0">
                <a:pos x="connsiteX0" y="connsiteY0"/>
              </a:cxn>
              <a:cxn ang="0">
                <a:pos x="connsiteX1" y="connsiteY1"/>
              </a:cxn>
              <a:cxn ang="0">
                <a:pos x="connsiteX2" y="connsiteY2"/>
              </a:cxn>
              <a:cxn ang="0">
                <a:pos x="connsiteX3" y="connsiteY3"/>
              </a:cxn>
            </a:cxnLst>
            <a:rect l="l" t="t" r="r" b="b"/>
            <a:pathLst>
              <a:path w="2470487" h="12017232">
                <a:moveTo>
                  <a:pt x="25169" y="11992064"/>
                </a:moveTo>
                <a:cubicBezTo>
                  <a:pt x="25169" y="9706064"/>
                  <a:pt x="0" y="2286000"/>
                  <a:pt x="0" y="0"/>
                </a:cubicBezTo>
                <a:cubicBezTo>
                  <a:pt x="127075" y="1458685"/>
                  <a:pt x="-171688" y="7323193"/>
                  <a:pt x="2470487" y="12017232"/>
                </a:cubicBezTo>
                <a:lnTo>
                  <a:pt x="25169" y="11992064"/>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Nhóm 2">
            <a:extLst>
              <a:ext uri="{FF2B5EF4-FFF2-40B4-BE49-F238E27FC236}">
                <a16:creationId xmlns:a16="http://schemas.microsoft.com/office/drawing/2014/main" id="{2F329650-6989-2EC8-6F3C-45C428A40553}"/>
              </a:ext>
            </a:extLst>
          </p:cNvPr>
          <p:cNvGrpSpPr/>
          <p:nvPr/>
        </p:nvGrpSpPr>
        <p:grpSpPr>
          <a:xfrm>
            <a:off x="226966" y="941417"/>
            <a:ext cx="5869034" cy="3182232"/>
            <a:chOff x="254163" y="227240"/>
            <a:chExt cx="5869034" cy="3182232"/>
          </a:xfrm>
        </p:grpSpPr>
        <p:sp>
          <p:nvSpPr>
            <p:cNvPr id="16" name="TextBox 15">
              <a:extLst>
                <a:ext uri="{FF2B5EF4-FFF2-40B4-BE49-F238E27FC236}">
                  <a16:creationId xmlns:a16="http://schemas.microsoft.com/office/drawing/2014/main" id="{B355931D-F26F-434B-BD66-4A21188AD3A3}"/>
                </a:ext>
              </a:extLst>
            </p:cNvPr>
            <p:cNvSpPr txBox="1"/>
            <p:nvPr/>
          </p:nvSpPr>
          <p:spPr>
            <a:xfrm>
              <a:off x="1152485" y="227240"/>
              <a:ext cx="407696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rgbClr val="A4491A"/>
                  </a:solidFill>
                  <a:latin typeface="UVF Cupid de Locke" panose="02070306020206020304" pitchFamily="18" charset="0"/>
                </a:rPr>
                <a:t>ĐĂM SĂN</a:t>
              </a:r>
              <a:endParaRPr kumimoji="0" lang="en-US" sz="6000" b="1" i="0" u="none" strike="noStrike" kern="1200" cap="none" spc="0" normalizeH="0" baseline="0" noProof="0" dirty="0">
                <a:ln>
                  <a:noFill/>
                </a:ln>
                <a:solidFill>
                  <a:srgbClr val="A4491A"/>
                </a:solidFill>
                <a:effectLst/>
                <a:uLnTx/>
                <a:uFillTx/>
                <a:latin typeface="UVF Cupid de Locke" panose="02070306020206020304" pitchFamily="18" charset="0"/>
              </a:endParaRPr>
            </a:p>
          </p:txBody>
        </p:sp>
        <p:sp>
          <p:nvSpPr>
            <p:cNvPr id="15" name="TextBox 15">
              <a:extLst>
                <a:ext uri="{FF2B5EF4-FFF2-40B4-BE49-F238E27FC236}">
                  <a16:creationId xmlns:a16="http://schemas.microsoft.com/office/drawing/2014/main" id="{628B901E-3C0D-78C2-7BCA-40150FEC8C39}"/>
                </a:ext>
              </a:extLst>
            </p:cNvPr>
            <p:cNvSpPr txBox="1"/>
            <p:nvPr/>
          </p:nvSpPr>
          <p:spPr>
            <a:xfrm>
              <a:off x="254163" y="1101148"/>
              <a:ext cx="5869034" cy="2308324"/>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4800" noProof="0" dirty="0">
                  <a:latin typeface="Danh Da Bold" panose="00000806000000000000" pitchFamily="50" charset="0"/>
                </a:rPr>
                <a:t>đi bắt nữ thần</a:t>
              </a:r>
            </a:p>
            <a:p>
              <a:pPr marL="0" marR="0" lvl="0" indent="0" algn="ctr" defTabSz="914400" rtl="0" eaLnBrk="1" fontAlgn="auto" latinLnBrk="0" hangingPunct="1">
                <a:spcBef>
                  <a:spcPts val="0"/>
                </a:spcBef>
                <a:spcAft>
                  <a:spcPts val="0"/>
                </a:spcAft>
                <a:buClrTx/>
                <a:buSzTx/>
                <a:buFontTx/>
                <a:buNone/>
                <a:tabLst/>
                <a:defRPr/>
              </a:pPr>
              <a:endParaRPr lang="en-US" sz="1600" noProof="0" dirty="0">
                <a:latin typeface="Danh Da Bold" panose="00000806000000000000" pitchFamily="50" charset="0"/>
              </a:endParaRPr>
            </a:p>
            <a:p>
              <a:pPr marL="0" marR="0" lvl="0" indent="0" algn="ctr" defTabSz="914400" rtl="0" eaLnBrk="1" fontAlgn="auto" latinLnBrk="0" hangingPunct="1">
                <a:spcBef>
                  <a:spcPts val="0"/>
                </a:spcBef>
                <a:spcAft>
                  <a:spcPts val="0"/>
                </a:spcAft>
                <a:buClrTx/>
                <a:buSzTx/>
                <a:buFontTx/>
                <a:buNone/>
                <a:tabLst/>
                <a:defRPr/>
              </a:pPr>
              <a:r>
                <a:rPr lang="en-US" sz="8000" b="1" noProof="0" dirty="0">
                  <a:solidFill>
                    <a:srgbClr val="FF6633"/>
                  </a:solidFill>
                  <a:latin typeface="Montserrat Black" panose="00000A00000000000000" pitchFamily="2" charset="0"/>
                </a:rPr>
                <a:t>MẶT TRỜI</a:t>
              </a:r>
              <a:endParaRPr kumimoji="0" lang="en-US" sz="8000" b="1" i="0" u="none" strike="noStrike" kern="1200" cap="none" spc="0" normalizeH="0" baseline="0" noProof="0" dirty="0">
                <a:ln>
                  <a:noFill/>
                </a:ln>
                <a:solidFill>
                  <a:srgbClr val="FF6633"/>
                </a:solidFill>
                <a:effectLst/>
                <a:uLnTx/>
                <a:uFillTx/>
                <a:latin typeface="Montserrat Black" panose="00000A00000000000000" pitchFamily="2" charset="0"/>
              </a:endParaRPr>
            </a:p>
          </p:txBody>
        </p:sp>
      </p:grpSp>
      <p:sp>
        <p:nvSpPr>
          <p:cNvPr id="18" name="TextBox 15">
            <a:extLst>
              <a:ext uri="{FF2B5EF4-FFF2-40B4-BE49-F238E27FC236}">
                <a16:creationId xmlns:a16="http://schemas.microsoft.com/office/drawing/2014/main" id="{D2510B13-71B6-880B-D892-68F63B782AB7}"/>
              </a:ext>
            </a:extLst>
          </p:cNvPr>
          <p:cNvSpPr txBox="1"/>
          <p:nvPr/>
        </p:nvSpPr>
        <p:spPr>
          <a:xfrm>
            <a:off x="25986" y="4235453"/>
            <a:ext cx="5869034" cy="584775"/>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3200" noProof="0" dirty="0">
                <a:solidFill>
                  <a:schemeClr val="bg1"/>
                </a:solidFill>
                <a:latin typeface="Danh Da Bold" panose="00000806000000000000" pitchFamily="50" charset="0"/>
              </a:rPr>
              <a:t>(Trích Đăm Săn, Sử thi Ê-đê)</a:t>
            </a:r>
            <a:endParaRPr kumimoji="0" lang="en-US" sz="5400" b="1" i="0" u="none" strike="noStrike" kern="1200" cap="none" spc="0" normalizeH="0" baseline="0" noProof="0" dirty="0">
              <a:ln>
                <a:noFill/>
              </a:ln>
              <a:solidFill>
                <a:schemeClr val="bg1"/>
              </a:solidFill>
              <a:effectLst/>
              <a:uLnTx/>
              <a:uFillTx/>
              <a:latin typeface="Montserrat Black" panose="00000A00000000000000" pitchFamily="2" charset="0"/>
            </a:endParaRPr>
          </a:p>
        </p:txBody>
      </p:sp>
    </p:spTree>
    <p:extLst>
      <p:ext uri="{BB962C8B-B14F-4D97-AF65-F5344CB8AC3E}">
        <p14:creationId xmlns:p14="http://schemas.microsoft.com/office/powerpoint/2010/main" val="37240186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0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Effect transition="in" filter="fade">
                                      <p:cBhvr>
                                        <p:cTn id="23" dur="1000"/>
                                        <p:tgtEl>
                                          <p:spTgt spid="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fltVal val="0"/>
                                          </p:val>
                                        </p:tav>
                                        <p:tav tm="100000">
                                          <p:val>
                                            <p:strVal val="#ppt_w"/>
                                          </p:val>
                                        </p:tav>
                                      </p:tavLst>
                                    </p:anim>
                                    <p:anim calcmode="lin" valueType="num">
                                      <p:cBhvr>
                                        <p:cTn id="27" dur="1000" fill="hold"/>
                                        <p:tgtEl>
                                          <p:spTgt spid="18"/>
                                        </p:tgtEl>
                                        <p:attrNameLst>
                                          <p:attrName>ppt_h</p:attrName>
                                        </p:attrNameLst>
                                      </p:cBhvr>
                                      <p:tavLst>
                                        <p:tav tm="0">
                                          <p:val>
                                            <p:fltVal val="0"/>
                                          </p:val>
                                        </p:tav>
                                        <p:tav tm="100000">
                                          <p:val>
                                            <p:strVal val="#ppt_h"/>
                                          </p:val>
                                        </p:tav>
                                      </p:tavLst>
                                    </p:anim>
                                    <p:animEffect transition="in" filter="fade">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1" grpId="0" animBg="1"/>
      <p:bldP spid="13"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6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sp>
        <p:nvSpPr>
          <p:cNvPr id="16" name="Hộp Văn bản 15">
            <a:extLst>
              <a:ext uri="{FF2B5EF4-FFF2-40B4-BE49-F238E27FC236}">
                <a16:creationId xmlns:a16="http://schemas.microsoft.com/office/drawing/2014/main" id="{A4A806E0-0AFA-AD10-E8C4-535CEE7CBBB9}"/>
              </a:ext>
            </a:extLst>
          </p:cNvPr>
          <p:cNvSpPr txBox="1"/>
          <p:nvPr/>
        </p:nvSpPr>
        <p:spPr>
          <a:xfrm>
            <a:off x="4419455" y="737575"/>
            <a:ext cx="2834430" cy="707886"/>
          </a:xfrm>
          <a:prstGeom prst="rect">
            <a:avLst/>
          </a:prstGeom>
          <a:noFill/>
        </p:spPr>
        <p:txBody>
          <a:bodyPr wrap="none" rtlCol="0">
            <a:spAutoFit/>
          </a:bodyPr>
          <a:lstStyle/>
          <a:p>
            <a:r>
              <a:rPr lang="en-US" sz="4000" b="1" dirty="0">
                <a:solidFill>
                  <a:srgbClr val="FF6633"/>
                </a:solidFill>
                <a:latin typeface="Montserrat Black" panose="00000A00000000000000" pitchFamily="2" charset="0"/>
                <a:ea typeface="Yu Mincho" panose="02020400000000000000" pitchFamily="18" charset="-128"/>
                <a:cs typeface="Times New Roman" panose="02020603050405020304" pitchFamily="18" charset="0"/>
              </a:rPr>
              <a:t>Nhiệm vụ</a:t>
            </a:r>
          </a:p>
        </p:txBody>
      </p:sp>
      <p:grpSp>
        <p:nvGrpSpPr>
          <p:cNvPr id="8" name="Nhóm 7">
            <a:extLst>
              <a:ext uri="{FF2B5EF4-FFF2-40B4-BE49-F238E27FC236}">
                <a16:creationId xmlns:a16="http://schemas.microsoft.com/office/drawing/2014/main" id="{16FF03B0-064D-8D97-D904-35E191B0156D}"/>
              </a:ext>
            </a:extLst>
          </p:cNvPr>
          <p:cNvGrpSpPr/>
          <p:nvPr/>
        </p:nvGrpSpPr>
        <p:grpSpPr>
          <a:xfrm>
            <a:off x="1013409" y="1854317"/>
            <a:ext cx="2975122" cy="2490821"/>
            <a:chOff x="1013409" y="1639997"/>
            <a:chExt cx="2975122" cy="2490821"/>
          </a:xfrm>
        </p:grpSpPr>
        <p:sp>
          <p:nvSpPr>
            <p:cNvPr id="32" name="Hộp Văn bản 31">
              <a:extLst>
                <a:ext uri="{FF2B5EF4-FFF2-40B4-BE49-F238E27FC236}">
                  <a16:creationId xmlns:a16="http://schemas.microsoft.com/office/drawing/2014/main" id="{455B95BE-7F03-22C6-AAF1-1D0AF0E5E16A}"/>
                </a:ext>
              </a:extLst>
            </p:cNvPr>
            <p:cNvSpPr txBox="1"/>
            <p:nvPr/>
          </p:nvSpPr>
          <p:spPr>
            <a:xfrm>
              <a:off x="1013409" y="3053600"/>
              <a:ext cx="2975122" cy="1077218"/>
            </a:xfrm>
            <a:prstGeom prst="rect">
              <a:avLst/>
            </a:prstGeom>
            <a:noFill/>
          </p:spPr>
          <p:txBody>
            <a:bodyPr wrap="square">
              <a:spAutoFit/>
            </a:bodyPr>
            <a:lstStyle/>
            <a:p>
              <a:pPr algn="ctr"/>
              <a:r>
                <a:rPr lang="en-US" sz="2400" b="1" dirty="0">
                  <a:solidFill>
                    <a:srgbClr val="A4491A"/>
                  </a:solidFill>
                  <a:effectLst/>
                  <a:latin typeface="Montserrat Black" panose="00000A00000000000000" pitchFamily="2" charset="0"/>
                  <a:ea typeface="Yu Mincho" panose="02020400000000000000" pitchFamily="18" charset="-128"/>
                  <a:cs typeface="Times New Roman" panose="02020603050405020304" pitchFamily="18" charset="0"/>
                </a:rPr>
                <a:t>NHÓM 1</a:t>
              </a:r>
            </a:p>
            <a:p>
              <a:pPr algn="ctr"/>
              <a:r>
                <a:rPr lang="en-US" sz="2000" b="1" dirty="0">
                  <a:ea typeface="Yu Mincho" panose="02020400000000000000" pitchFamily="18" charset="-128"/>
                  <a:cs typeface="Times New Roman" panose="02020603050405020304" pitchFamily="18" charset="0"/>
                </a:rPr>
                <a:t>Nghệ thuật kể chuyện trong sử thi.</a:t>
              </a:r>
            </a:p>
          </p:txBody>
        </p:sp>
        <p:pic>
          <p:nvPicPr>
            <p:cNvPr id="3" name="Hình ảnh 2">
              <a:extLst>
                <a:ext uri="{FF2B5EF4-FFF2-40B4-BE49-F238E27FC236}">
                  <a16:creationId xmlns:a16="http://schemas.microsoft.com/office/drawing/2014/main" id="{FB8F9822-A7A6-17C3-5CA6-19FAF152A7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9595" y="1639997"/>
              <a:ext cx="1362750" cy="1362750"/>
            </a:xfrm>
            <a:prstGeom prst="rect">
              <a:avLst/>
            </a:prstGeom>
          </p:spPr>
        </p:pic>
      </p:grpSp>
      <p:grpSp>
        <p:nvGrpSpPr>
          <p:cNvPr id="9" name="Nhóm 8">
            <a:extLst>
              <a:ext uri="{FF2B5EF4-FFF2-40B4-BE49-F238E27FC236}">
                <a16:creationId xmlns:a16="http://schemas.microsoft.com/office/drawing/2014/main" id="{20CBE2C8-1638-15B6-32F0-AF6BAA7D243D}"/>
              </a:ext>
            </a:extLst>
          </p:cNvPr>
          <p:cNvGrpSpPr/>
          <p:nvPr/>
        </p:nvGrpSpPr>
        <p:grpSpPr>
          <a:xfrm>
            <a:off x="4343952" y="1774858"/>
            <a:ext cx="3396042" cy="2827576"/>
            <a:chOff x="4343952" y="1560538"/>
            <a:chExt cx="3396042" cy="2827576"/>
          </a:xfrm>
        </p:grpSpPr>
        <p:sp>
          <p:nvSpPr>
            <p:cNvPr id="21" name="Hộp Văn bản 20">
              <a:extLst>
                <a:ext uri="{FF2B5EF4-FFF2-40B4-BE49-F238E27FC236}">
                  <a16:creationId xmlns:a16="http://schemas.microsoft.com/office/drawing/2014/main" id="{7140A3A4-8B5B-2AD9-2799-FE088BD5AE62}"/>
                </a:ext>
              </a:extLst>
            </p:cNvPr>
            <p:cNvSpPr txBox="1"/>
            <p:nvPr/>
          </p:nvSpPr>
          <p:spPr>
            <a:xfrm>
              <a:off x="4343952" y="2900527"/>
              <a:ext cx="3396042" cy="1487587"/>
            </a:xfrm>
            <a:prstGeom prst="rect">
              <a:avLst/>
            </a:prstGeom>
            <a:noFill/>
          </p:spPr>
          <p:txBody>
            <a:bodyPr wrap="square">
              <a:spAutoFit/>
            </a:bodyPr>
            <a:lstStyle/>
            <a:p>
              <a:pPr algn="ctr">
                <a:spcAft>
                  <a:spcPts val="800"/>
                </a:spcAft>
              </a:pPr>
              <a:r>
                <a:rPr lang="en-US" sz="2400" b="1" dirty="0">
                  <a:solidFill>
                    <a:srgbClr val="A4491A"/>
                  </a:solidFill>
                  <a:latin typeface="Montserrat Black" panose="00000A00000000000000" pitchFamily="2" charset="0"/>
                  <a:ea typeface="Yu Mincho" panose="02020400000000000000" pitchFamily="18" charset="-128"/>
                  <a:cs typeface="Times New Roman" panose="02020603050405020304" pitchFamily="18" charset="0"/>
                </a:rPr>
                <a:t>NHÓM 2</a:t>
              </a:r>
            </a:p>
            <a:p>
              <a:pPr algn="ctr">
                <a:spcAft>
                  <a:spcPts val="800"/>
                </a:spcAft>
              </a:pPr>
              <a:r>
                <a:rPr lang="en-US" sz="2000" b="1" dirty="0">
                  <a:ea typeface="Yu Mincho" panose="02020400000000000000" pitchFamily="18" charset="-128"/>
                  <a:cs typeface="Times New Roman" panose="02020603050405020304" pitchFamily="18" charset="0"/>
                </a:rPr>
                <a:t>Hình tượng nữ thần Mặt Trời trong sử thi Đăm Săn.</a:t>
              </a:r>
            </a:p>
          </p:txBody>
        </p:sp>
        <p:pic>
          <p:nvPicPr>
            <p:cNvPr id="5" name="Hình ảnh 4">
              <a:extLst>
                <a:ext uri="{FF2B5EF4-FFF2-40B4-BE49-F238E27FC236}">
                  <a16:creationId xmlns:a16="http://schemas.microsoft.com/office/drawing/2014/main" id="{8D00E19A-7C8E-D1C6-661C-98966F9080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6891" y="1560538"/>
              <a:ext cx="1362750" cy="1362750"/>
            </a:xfrm>
            <a:prstGeom prst="rect">
              <a:avLst/>
            </a:prstGeom>
          </p:spPr>
        </p:pic>
      </p:grpSp>
      <p:grpSp>
        <p:nvGrpSpPr>
          <p:cNvPr id="10" name="Nhóm 9">
            <a:extLst>
              <a:ext uri="{FF2B5EF4-FFF2-40B4-BE49-F238E27FC236}">
                <a16:creationId xmlns:a16="http://schemas.microsoft.com/office/drawing/2014/main" id="{107932A2-1565-7074-1137-51CDEB18A17F}"/>
              </a:ext>
            </a:extLst>
          </p:cNvPr>
          <p:cNvGrpSpPr/>
          <p:nvPr/>
        </p:nvGrpSpPr>
        <p:grpSpPr>
          <a:xfrm>
            <a:off x="7994455" y="1814296"/>
            <a:ext cx="3396041" cy="2788138"/>
            <a:chOff x="7994455" y="1599976"/>
            <a:chExt cx="3396041" cy="2788138"/>
          </a:xfrm>
        </p:grpSpPr>
        <p:sp>
          <p:nvSpPr>
            <p:cNvPr id="36" name="Hộp Văn bản 35">
              <a:extLst>
                <a:ext uri="{FF2B5EF4-FFF2-40B4-BE49-F238E27FC236}">
                  <a16:creationId xmlns:a16="http://schemas.microsoft.com/office/drawing/2014/main" id="{34191E48-8D28-C6E9-9A45-F548CE698895}"/>
                </a:ext>
              </a:extLst>
            </p:cNvPr>
            <p:cNvSpPr txBox="1"/>
            <p:nvPr/>
          </p:nvSpPr>
          <p:spPr>
            <a:xfrm>
              <a:off x="7994455" y="2900527"/>
              <a:ext cx="3396041" cy="1487587"/>
            </a:xfrm>
            <a:prstGeom prst="rect">
              <a:avLst/>
            </a:prstGeom>
            <a:noFill/>
          </p:spPr>
          <p:txBody>
            <a:bodyPr wrap="square">
              <a:spAutoFit/>
            </a:bodyPr>
            <a:lstStyle/>
            <a:p>
              <a:pPr algn="ctr">
                <a:spcAft>
                  <a:spcPts val="800"/>
                </a:spcAft>
              </a:pPr>
              <a:r>
                <a:rPr lang="en-US" sz="2400" b="1" dirty="0">
                  <a:solidFill>
                    <a:srgbClr val="A4491A"/>
                  </a:solidFill>
                  <a:latin typeface="Montserrat Black" panose="00000A00000000000000" pitchFamily="2" charset="0"/>
                  <a:ea typeface="Yu Mincho" panose="02020400000000000000" pitchFamily="18" charset="-128"/>
                  <a:cs typeface="Times New Roman" panose="02020603050405020304" pitchFamily="18" charset="0"/>
                </a:rPr>
                <a:t>NHÓM 3</a:t>
              </a:r>
            </a:p>
            <a:p>
              <a:pPr algn="ctr">
                <a:spcAft>
                  <a:spcPts val="800"/>
                </a:spcAft>
              </a:pPr>
              <a:r>
                <a:rPr lang="en-US" sz="2000" b="1" dirty="0">
                  <a:ea typeface="Yu Mincho" panose="02020400000000000000" pitchFamily="18" charset="-128"/>
                  <a:cs typeface="Times New Roman" panose="02020603050405020304" pitchFamily="18" charset="0"/>
                </a:rPr>
                <a:t>Đặc trưng phong tục, tập quán người Ê-đê trong sử thi Đăm Săn.</a:t>
              </a:r>
            </a:p>
          </p:txBody>
        </p:sp>
        <p:pic>
          <p:nvPicPr>
            <p:cNvPr id="7" name="Hình ảnh 6">
              <a:extLst>
                <a:ext uri="{FF2B5EF4-FFF2-40B4-BE49-F238E27FC236}">
                  <a16:creationId xmlns:a16="http://schemas.microsoft.com/office/drawing/2014/main" id="{2B70FB51-3C1E-96F6-34B0-826EEC037F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76693" y="1599976"/>
              <a:ext cx="1197402" cy="1197402"/>
            </a:xfrm>
            <a:prstGeom prst="rect">
              <a:avLst/>
            </a:prstGeom>
          </p:spPr>
        </p:pic>
      </p:grpSp>
      <p:sp>
        <p:nvSpPr>
          <p:cNvPr id="38" name="Hộp Văn bản 37">
            <a:extLst>
              <a:ext uri="{FF2B5EF4-FFF2-40B4-BE49-F238E27FC236}">
                <a16:creationId xmlns:a16="http://schemas.microsoft.com/office/drawing/2014/main" id="{5B84D1D7-5FAA-0710-4206-7FC786F0FE00}"/>
              </a:ext>
            </a:extLst>
          </p:cNvPr>
          <p:cNvSpPr txBox="1"/>
          <p:nvPr/>
        </p:nvSpPr>
        <p:spPr>
          <a:xfrm>
            <a:off x="1251931" y="4585870"/>
            <a:ext cx="7593806" cy="1240468"/>
          </a:xfrm>
          <a:prstGeom prst="rect">
            <a:avLst/>
          </a:prstGeom>
          <a:noFill/>
        </p:spPr>
        <p:txBody>
          <a:bodyPr wrap="square">
            <a:spAutoFit/>
          </a:bodyPr>
          <a:lstStyle/>
          <a:p>
            <a:pPr algn="just">
              <a:lnSpc>
                <a:spcPct val="150000"/>
              </a:lnSpc>
              <a:spcAft>
                <a:spcPts val="800"/>
              </a:spcAft>
            </a:pPr>
            <a:r>
              <a:rPr lang="en-US" sz="2400" b="1" dirty="0">
                <a:solidFill>
                  <a:srgbClr val="A4491A"/>
                </a:solidFill>
                <a:latin typeface="Montserrat Black" panose="00000A00000000000000" pitchFamily="2" charset="0"/>
                <a:ea typeface="Yu Mincho" panose="02020400000000000000" pitchFamily="18" charset="-128"/>
                <a:cs typeface="Times New Roman" panose="02020603050405020304" pitchFamily="18" charset="0"/>
              </a:rPr>
              <a:t>- Thời gian: </a:t>
            </a:r>
            <a:r>
              <a:rPr lang="en-US" sz="2400" b="1" dirty="0">
                <a:ea typeface="Yu Mincho" panose="02020400000000000000" pitchFamily="18" charset="-128"/>
                <a:cs typeface="Times New Roman" panose="02020603050405020304" pitchFamily="18" charset="0"/>
              </a:rPr>
              <a:t>20 phút.</a:t>
            </a:r>
          </a:p>
          <a:p>
            <a:pPr algn="just">
              <a:lnSpc>
                <a:spcPct val="150000"/>
              </a:lnSpc>
              <a:spcAft>
                <a:spcPts val="800"/>
              </a:spcAft>
            </a:pPr>
            <a:r>
              <a:rPr lang="en-US" sz="2400" b="1" dirty="0">
                <a:solidFill>
                  <a:srgbClr val="A4491A"/>
                </a:solidFill>
                <a:latin typeface="Montserrat Black" panose="00000A00000000000000" pitchFamily="2" charset="0"/>
                <a:ea typeface="Yu Mincho" panose="02020400000000000000" pitchFamily="18" charset="-128"/>
                <a:cs typeface="Times New Roman" panose="02020603050405020304" pitchFamily="18" charset="0"/>
              </a:rPr>
              <a:t>- Sản phẩm: </a:t>
            </a:r>
            <a:r>
              <a:rPr lang="en-US" sz="2400" b="1" dirty="0">
                <a:ea typeface="Yu Mincho" panose="02020400000000000000" pitchFamily="18" charset="-128"/>
                <a:cs typeface="Times New Roman" panose="02020603050405020304" pitchFamily="18" charset="0"/>
              </a:rPr>
              <a:t>Giấy A0, Infographic, video clip,…</a:t>
            </a:r>
          </a:p>
        </p:txBody>
      </p:sp>
    </p:spTree>
    <p:extLst>
      <p:ext uri="{BB962C8B-B14F-4D97-AF65-F5344CB8AC3E}">
        <p14:creationId xmlns:p14="http://schemas.microsoft.com/office/powerpoint/2010/main" val="27932811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Scale>
                                      <p:cBhvr>
                                        <p:cTn id="1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gtEl>
                                        <p:attrNameLst>
                                          <p:attrName>ppt_x</p:attrName>
                                          <p:attrName>ppt_y</p:attrName>
                                        </p:attrNameLst>
                                      </p:cBhvr>
                                    </p:animMotion>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Scale>
                                      <p:cBhvr>
                                        <p:cTn id="1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9"/>
                                        </p:tgtEl>
                                        <p:attrNameLst>
                                          <p:attrName>ppt_x</p:attrName>
                                          <p:attrName>ppt_y</p:attrName>
                                        </p:attrNameLst>
                                      </p:cBhvr>
                                    </p:animMotion>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Scale>
                                      <p:cBhvr>
                                        <p:cTn id="2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0"/>
                                        </p:tgtEl>
                                        <p:attrNameLst>
                                          <p:attrName>ppt_x</p:attrName>
                                          <p:attrName>ppt_y</p:attrName>
                                        </p:attrNameLst>
                                      </p:cBhvr>
                                    </p:animMotion>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6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grpSp>
        <p:nvGrpSpPr>
          <p:cNvPr id="3" name="Nhóm 2">
            <a:extLst>
              <a:ext uri="{FF2B5EF4-FFF2-40B4-BE49-F238E27FC236}">
                <a16:creationId xmlns:a16="http://schemas.microsoft.com/office/drawing/2014/main" id="{7D813988-7E86-BA0E-B2AE-1119DE9A6EF1}"/>
              </a:ext>
            </a:extLst>
          </p:cNvPr>
          <p:cNvGrpSpPr/>
          <p:nvPr/>
        </p:nvGrpSpPr>
        <p:grpSpPr>
          <a:xfrm>
            <a:off x="542638" y="281847"/>
            <a:ext cx="10458736" cy="680144"/>
            <a:chOff x="542638" y="281847"/>
            <a:chExt cx="10458736" cy="680144"/>
          </a:xfrm>
        </p:grpSpPr>
        <p:sp>
          <p:nvSpPr>
            <p:cNvPr id="15" name="직사각형 37">
              <a:extLst>
                <a:ext uri="{FF2B5EF4-FFF2-40B4-BE49-F238E27FC236}">
                  <a16:creationId xmlns:a16="http://schemas.microsoft.com/office/drawing/2014/main" id="{24E3D0B8-C60F-791E-3191-2C0ECF60017C}"/>
                </a:ext>
              </a:extLst>
            </p:cNvPr>
            <p:cNvSpPr/>
            <p:nvPr/>
          </p:nvSpPr>
          <p:spPr>
            <a:xfrm>
              <a:off x="1310949" y="281847"/>
              <a:ext cx="9690425" cy="649188"/>
            </a:xfrm>
            <a:prstGeom prst="roundRect">
              <a:avLst>
                <a:gd name="adj" fmla="val 50000"/>
              </a:avLst>
            </a:prstGeom>
            <a:solidFill>
              <a:srgbClr val="FFD966"/>
            </a:solidFill>
            <a:effectLst>
              <a:glow rad="139700">
                <a:schemeClr val="bg1">
                  <a:alpha val="40000"/>
                </a:schemeClr>
              </a:glow>
            </a:effectLst>
          </p:spPr>
          <p:txBody>
            <a:bodyPr wrap="square" anchor="t" anchorCtr="0">
              <a:spAutoFit/>
            </a:bodyPr>
            <a:lstStyle/>
            <a:p>
              <a:r>
                <a:rPr lang="en-US" sz="2400" dirty="0">
                  <a:solidFill>
                    <a:srgbClr val="A4491A"/>
                  </a:solidFill>
                  <a:latin typeface="Montserrat Black" panose="00000A00000000000000" pitchFamily="2" charset="0"/>
                </a:rPr>
                <a:t>2. Nghệ thuật kể chuyện của sử thi Ê-đê qua đoạn trích </a:t>
              </a:r>
              <a:endParaRPr lang="en-US" altLang="ko-KR" sz="2400" dirty="0">
                <a:solidFill>
                  <a:srgbClr val="A4491A"/>
                </a:solidFill>
                <a:latin typeface="Montserrat Black" panose="00000A00000000000000" pitchFamily="2" charset="0"/>
              </a:endParaRPr>
            </a:p>
          </p:txBody>
        </p:sp>
        <p:pic>
          <p:nvPicPr>
            <p:cNvPr id="16" name="그래픽 57">
              <a:extLst>
                <a:ext uri="{FF2B5EF4-FFF2-40B4-BE49-F238E27FC236}">
                  <a16:creationId xmlns:a16="http://schemas.microsoft.com/office/drawing/2014/main" id="{B3E8E5B4-BD49-DE5F-795C-556755F374F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42638" y="281847"/>
              <a:ext cx="768311" cy="680144"/>
            </a:xfrm>
            <a:prstGeom prst="rect">
              <a:avLst/>
            </a:prstGeom>
          </p:spPr>
        </p:pic>
      </p:grpSp>
      <p:graphicFrame>
        <p:nvGraphicFramePr>
          <p:cNvPr id="2" name="Bảng 1">
            <a:extLst>
              <a:ext uri="{FF2B5EF4-FFF2-40B4-BE49-F238E27FC236}">
                <a16:creationId xmlns:a16="http://schemas.microsoft.com/office/drawing/2014/main" id="{63531388-E879-12BF-6941-C1AA8E713A68}"/>
              </a:ext>
            </a:extLst>
          </p:cNvPr>
          <p:cNvGraphicFramePr>
            <a:graphicFrameLocks noGrp="1"/>
          </p:cNvGraphicFramePr>
          <p:nvPr>
            <p:extLst/>
          </p:nvPr>
        </p:nvGraphicFramePr>
        <p:xfrm>
          <a:off x="555998" y="1454257"/>
          <a:ext cx="11144389" cy="4431239"/>
        </p:xfrm>
        <a:graphic>
          <a:graphicData uri="http://schemas.openxmlformats.org/drawingml/2006/table">
            <a:tbl>
              <a:tblPr firstRow="1" firstCol="1" bandRow="1">
                <a:tableStyleId>{21E4AEA4-8DFA-4A89-87EB-49C32662AFE0}</a:tableStyleId>
              </a:tblPr>
              <a:tblGrid>
                <a:gridCol w="1303970">
                  <a:extLst>
                    <a:ext uri="{9D8B030D-6E8A-4147-A177-3AD203B41FA5}">
                      <a16:colId xmlns:a16="http://schemas.microsoft.com/office/drawing/2014/main" val="353987341"/>
                    </a:ext>
                  </a:extLst>
                </a:gridCol>
                <a:gridCol w="5249674">
                  <a:extLst>
                    <a:ext uri="{9D8B030D-6E8A-4147-A177-3AD203B41FA5}">
                      <a16:colId xmlns:a16="http://schemas.microsoft.com/office/drawing/2014/main" val="2634597070"/>
                    </a:ext>
                  </a:extLst>
                </a:gridCol>
                <a:gridCol w="4590745">
                  <a:extLst>
                    <a:ext uri="{9D8B030D-6E8A-4147-A177-3AD203B41FA5}">
                      <a16:colId xmlns:a16="http://schemas.microsoft.com/office/drawing/2014/main" val="2912654618"/>
                    </a:ext>
                  </a:extLst>
                </a:gridCol>
              </a:tblGrid>
              <a:tr h="119181">
                <a:tc>
                  <a:txBody>
                    <a:bodyPr/>
                    <a:lstStyle/>
                    <a:p>
                      <a:pPr algn="ctr">
                        <a:lnSpc>
                          <a:spcPct val="100000"/>
                        </a:lnSpc>
                        <a:spcAft>
                          <a:spcPts val="0"/>
                        </a:spcAft>
                      </a:pPr>
                      <a:r>
                        <a:rPr lang="en-US" sz="2000" dirty="0">
                          <a:effectLst/>
                        </a:rPr>
                        <a:t>Yếu tố</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21587" marR="21587" marT="0" marB="0"/>
                </a:tc>
                <a:tc>
                  <a:txBody>
                    <a:bodyPr/>
                    <a:lstStyle/>
                    <a:p>
                      <a:pPr algn="ctr">
                        <a:lnSpc>
                          <a:spcPct val="100000"/>
                        </a:lnSpc>
                        <a:spcAft>
                          <a:spcPts val="0"/>
                        </a:spcAft>
                      </a:pPr>
                      <a:r>
                        <a:rPr lang="en-US" sz="2000" dirty="0">
                          <a:effectLst/>
                        </a:rPr>
                        <a:t>Đặc điểm</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21587" marR="21587" marT="0" marB="0"/>
                </a:tc>
                <a:tc>
                  <a:txBody>
                    <a:bodyPr/>
                    <a:lstStyle/>
                    <a:p>
                      <a:pPr algn="ctr">
                        <a:lnSpc>
                          <a:spcPct val="100000"/>
                        </a:lnSpc>
                        <a:spcAft>
                          <a:spcPts val="0"/>
                        </a:spcAft>
                      </a:pPr>
                      <a:r>
                        <a:rPr lang="en-US" sz="2000" dirty="0">
                          <a:effectLst/>
                        </a:rPr>
                        <a:t>Tác dụng</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21587" marR="21587" marT="0" marB="0"/>
                </a:tc>
                <a:extLst>
                  <a:ext uri="{0D108BD9-81ED-4DB2-BD59-A6C34878D82A}">
                    <a16:rowId xmlns:a16="http://schemas.microsoft.com/office/drawing/2014/main" val="768556616"/>
                  </a:ext>
                </a:extLst>
              </a:tr>
              <a:tr h="498084">
                <a:tc>
                  <a:txBody>
                    <a:bodyPr/>
                    <a:lstStyle/>
                    <a:p>
                      <a:pPr algn="ctr">
                        <a:lnSpc>
                          <a:spcPct val="100000"/>
                        </a:lnSpc>
                        <a:spcAft>
                          <a:spcPts val="0"/>
                        </a:spcAft>
                      </a:pPr>
                      <a:r>
                        <a:rPr lang="en-US" sz="2000" dirty="0">
                          <a:effectLst/>
                        </a:rPr>
                        <a:t>Người kể chuyện</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21587" marR="21587" marT="0" marB="0"/>
                </a:tc>
                <a:tc>
                  <a:txBody>
                    <a:bodyPr/>
                    <a:lstStyle/>
                    <a:p>
                      <a:pPr algn="l">
                        <a:lnSpc>
                          <a:spcPct val="100000"/>
                        </a:lnSpc>
                        <a:spcAft>
                          <a:spcPts val="0"/>
                        </a:spcAft>
                      </a:pPr>
                      <a:r>
                        <a:rPr lang="en-US" sz="1800" dirty="0">
                          <a:effectLst/>
                        </a:rPr>
                        <a:t>- Ngôi thứ ba</a:t>
                      </a:r>
                    </a:p>
                    <a:p>
                      <a:pPr marL="0" indent="0" algn="l">
                        <a:lnSpc>
                          <a:spcPct val="100000"/>
                        </a:lnSpc>
                        <a:spcAft>
                          <a:spcPts val="0"/>
                        </a:spcAft>
                        <a:buFontTx/>
                        <a:buNone/>
                      </a:pPr>
                      <a:r>
                        <a:rPr lang="en-US" sz="1800" dirty="0">
                          <a:effectLst/>
                        </a:rPr>
                        <a:t>- Kể từ điểm nhìn bên ngoài, là người kể </a:t>
                      </a:r>
                    </a:p>
                    <a:p>
                      <a:pPr marL="0" indent="0" algn="l">
                        <a:lnSpc>
                          <a:spcPct val="100000"/>
                        </a:lnSpc>
                        <a:spcAft>
                          <a:spcPts val="0"/>
                        </a:spcAft>
                        <a:buFontTx/>
                        <a:buNone/>
                      </a:pPr>
                      <a:r>
                        <a:rPr lang="en-US" sz="1800" dirty="0">
                          <a:effectLst/>
                        </a:rPr>
                        <a:t>chuyện hòa mình vào đám đông, vào cộng </a:t>
                      </a:r>
                    </a:p>
                    <a:p>
                      <a:pPr marL="0" indent="0" algn="l">
                        <a:lnSpc>
                          <a:spcPct val="100000"/>
                        </a:lnSpc>
                        <a:spcAft>
                          <a:spcPts val="0"/>
                        </a:spcAft>
                        <a:buFontTx/>
                        <a:buNone/>
                      </a:pPr>
                      <a:r>
                        <a:rPr lang="en-US" sz="1800" dirty="0">
                          <a:effectLst/>
                        </a:rPr>
                        <a:t>đồng để kể câu chuyện về Đăm Săn.</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21587" marR="21587" marT="0" marB="0"/>
                </a:tc>
                <a:tc>
                  <a:txBody>
                    <a:bodyPr/>
                    <a:lstStyle/>
                    <a:p>
                      <a:pPr algn="l">
                        <a:lnSpc>
                          <a:spcPct val="100000"/>
                        </a:lnSpc>
                        <a:spcAft>
                          <a:spcPts val="0"/>
                        </a:spcAft>
                      </a:pPr>
                      <a:r>
                        <a:rPr lang="en-US" sz="1800" dirty="0">
                          <a:effectLst/>
                        </a:rPr>
                        <a:t>- Câu chuyện trở nên khách quan, chân thực.</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21587" marR="21587" marT="0" marB="0"/>
                </a:tc>
                <a:extLst>
                  <a:ext uri="{0D108BD9-81ED-4DB2-BD59-A6C34878D82A}">
                    <a16:rowId xmlns:a16="http://schemas.microsoft.com/office/drawing/2014/main" val="510784983"/>
                  </a:ext>
                </a:extLst>
              </a:tr>
              <a:tr h="627718">
                <a:tc>
                  <a:txBody>
                    <a:bodyPr/>
                    <a:lstStyle/>
                    <a:p>
                      <a:pPr algn="ctr">
                        <a:lnSpc>
                          <a:spcPct val="100000"/>
                        </a:lnSpc>
                        <a:spcAft>
                          <a:spcPts val="0"/>
                        </a:spcAft>
                      </a:pPr>
                      <a:r>
                        <a:rPr lang="en-US" sz="2000" dirty="0">
                          <a:effectLst/>
                        </a:rPr>
                        <a:t>Hình thức kể chuyện</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21587" marR="21587" marT="0" marB="0"/>
                </a:tc>
                <a:tc>
                  <a:txBody>
                    <a:bodyPr/>
                    <a:lstStyle/>
                    <a:p>
                      <a:pPr marL="285750" indent="-285750" algn="l">
                        <a:lnSpc>
                          <a:spcPct val="100000"/>
                        </a:lnSpc>
                        <a:spcAft>
                          <a:spcPts val="0"/>
                        </a:spcAft>
                        <a:buFontTx/>
                        <a:buChar char="-"/>
                      </a:pPr>
                      <a:r>
                        <a:rPr lang="en-US" sz="1800" dirty="0">
                          <a:effectLst/>
                        </a:rPr>
                        <a:t>Các thủ pháp khoa trương, cường điệu, so </a:t>
                      </a:r>
                    </a:p>
                    <a:p>
                      <a:pPr marL="0" indent="0" algn="l">
                        <a:lnSpc>
                          <a:spcPct val="100000"/>
                        </a:lnSpc>
                        <a:spcAft>
                          <a:spcPts val="0"/>
                        </a:spcAft>
                        <a:buFontTx/>
                        <a:buNone/>
                      </a:pPr>
                      <a:r>
                        <a:rPr lang="en-US" sz="1800" dirty="0">
                          <a:effectLst/>
                        </a:rPr>
                        <a:t>sánh thường được sử dụng một cách thường xuyên.</a:t>
                      </a:r>
                    </a:p>
                    <a:p>
                      <a:pPr algn="l">
                        <a:lnSpc>
                          <a:spcPct val="100000"/>
                        </a:lnSpc>
                        <a:spcAft>
                          <a:spcPts val="0"/>
                        </a:spcAft>
                      </a:pPr>
                      <a:r>
                        <a:rPr lang="en-US" sz="1800" dirty="0">
                          <a:effectLst/>
                        </a:rPr>
                        <a:t> - Cách kể chuyện chậm rãi, thường dừng lại ở những tiết đoạn cao trào.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21587" marR="21587" marT="0" marB="0"/>
                </a:tc>
                <a:tc>
                  <a:txBody>
                    <a:bodyPr/>
                    <a:lstStyle/>
                    <a:p>
                      <a:pPr marL="285750" indent="-285750" algn="l">
                        <a:lnSpc>
                          <a:spcPct val="100000"/>
                        </a:lnSpc>
                        <a:spcAft>
                          <a:spcPts val="0"/>
                        </a:spcAft>
                        <a:buFontTx/>
                        <a:buChar char="-"/>
                      </a:pPr>
                      <a:r>
                        <a:rPr lang="en-US" sz="1800" dirty="0">
                          <a:effectLst/>
                        </a:rPr>
                        <a:t>Giúp người đọc hình dung một cách</a:t>
                      </a:r>
                    </a:p>
                    <a:p>
                      <a:pPr marL="0" indent="0" algn="l">
                        <a:lnSpc>
                          <a:spcPct val="100000"/>
                        </a:lnSpc>
                        <a:spcAft>
                          <a:spcPts val="0"/>
                        </a:spcAft>
                        <a:buFontTx/>
                        <a:buNone/>
                      </a:pPr>
                      <a:r>
                        <a:rPr lang="en-US" sz="1800" dirty="0">
                          <a:effectLst/>
                        </a:rPr>
                        <a:t> cụ thể, sống động về nhân vật, đồng thời thể hiện sự ngưỡng mộ đối với nhân vật và câu chuyện được kể.</a:t>
                      </a:r>
                    </a:p>
                    <a:p>
                      <a:pPr marL="285750" indent="-285750" algn="l">
                        <a:lnSpc>
                          <a:spcPct val="100000"/>
                        </a:lnSpc>
                        <a:spcAft>
                          <a:spcPts val="0"/>
                        </a:spcAft>
                        <a:buFontTx/>
                        <a:buChar char="-"/>
                      </a:pPr>
                      <a:r>
                        <a:rPr lang="en-US" sz="1800" dirty="0">
                          <a:effectLst/>
                        </a:rPr>
                        <a:t>Tạo điểm nhấn và sự hồi hộp chờ đợi </a:t>
                      </a:r>
                    </a:p>
                    <a:p>
                      <a:pPr marL="0" indent="0" algn="l">
                        <a:lnSpc>
                          <a:spcPct val="100000"/>
                        </a:lnSpc>
                        <a:spcAft>
                          <a:spcPts val="0"/>
                        </a:spcAft>
                        <a:buFontTx/>
                        <a:buNone/>
                      </a:pPr>
                      <a:r>
                        <a:rPr lang="en-US" sz="1800" dirty="0">
                          <a:effectLst/>
                        </a:rPr>
                        <a:t>cho người đọc.</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21587" marR="21587" marT="0" marB="0"/>
                </a:tc>
                <a:extLst>
                  <a:ext uri="{0D108BD9-81ED-4DB2-BD59-A6C34878D82A}">
                    <a16:rowId xmlns:a16="http://schemas.microsoft.com/office/drawing/2014/main" val="3256319869"/>
                  </a:ext>
                </a:extLst>
              </a:tr>
              <a:tr h="560279">
                <a:tc>
                  <a:txBody>
                    <a:bodyPr/>
                    <a:lstStyle/>
                    <a:p>
                      <a:pPr algn="ctr">
                        <a:lnSpc>
                          <a:spcPct val="100000"/>
                        </a:lnSpc>
                        <a:spcAft>
                          <a:spcPts val="0"/>
                        </a:spcAft>
                      </a:pPr>
                      <a:r>
                        <a:rPr lang="en-US" sz="2000" dirty="0">
                          <a:effectLst/>
                        </a:rPr>
                        <a:t>Lời kể</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21587" marR="21587" marT="0" marB="0"/>
                </a:tc>
                <a:tc>
                  <a:txBody>
                    <a:bodyPr/>
                    <a:lstStyle/>
                    <a:p>
                      <a:pPr marL="285750" indent="-285750" algn="l">
                        <a:lnSpc>
                          <a:spcPct val="100000"/>
                        </a:lnSpc>
                        <a:spcAft>
                          <a:spcPts val="0"/>
                        </a:spcAft>
                        <a:buFontTx/>
                        <a:buChar char="-"/>
                      </a:pPr>
                      <a:r>
                        <a:rPr lang="en-US" sz="1800" dirty="0">
                          <a:effectLst/>
                        </a:rPr>
                        <a:t>Có sự phối hợp giữa kể, tả, bình luận, lói </a:t>
                      </a:r>
                    </a:p>
                    <a:p>
                      <a:pPr marL="0" indent="0" algn="l">
                        <a:lnSpc>
                          <a:spcPct val="100000"/>
                        </a:lnSpc>
                        <a:spcAft>
                          <a:spcPts val="0"/>
                        </a:spcAft>
                        <a:buFontTx/>
                        <a:buNone/>
                      </a:pPr>
                      <a:r>
                        <a:rPr lang="en-US" sz="1800" dirty="0">
                          <a:effectLst/>
                        </a:rPr>
                        <a:t>cuốn người đọc bằng lối miêu tả tỉ mỉ.</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21587" marR="21587" marT="0" marB="0"/>
                </a:tc>
                <a:tc>
                  <a:txBody>
                    <a:bodyPr/>
                    <a:lstStyle/>
                    <a:p>
                      <a:pPr marL="285750" indent="-285750" algn="l">
                        <a:lnSpc>
                          <a:spcPct val="100000"/>
                        </a:lnSpc>
                        <a:spcAft>
                          <a:spcPts val="0"/>
                        </a:spcAft>
                        <a:buFontTx/>
                        <a:buChar char="-"/>
                      </a:pPr>
                      <a:r>
                        <a:rPr lang="en-US" sz="1800" dirty="0">
                          <a:effectLst/>
                        </a:rPr>
                        <a:t>Giúp người đọc hình dung được một </a:t>
                      </a:r>
                    </a:p>
                    <a:p>
                      <a:pPr marL="0" indent="0" algn="l">
                        <a:lnSpc>
                          <a:spcPct val="100000"/>
                        </a:lnSpc>
                        <a:spcAft>
                          <a:spcPts val="0"/>
                        </a:spcAft>
                        <a:buFontTx/>
                        <a:buNone/>
                      </a:pPr>
                      <a:r>
                        <a:rPr lang="en-US" sz="1800" dirty="0">
                          <a:effectLst/>
                        </a:rPr>
                        <a:t>cách sống động về nhân vật, bối cảnh.</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21587" marR="21587" marT="0" marB="0"/>
                </a:tc>
                <a:extLst>
                  <a:ext uri="{0D108BD9-81ED-4DB2-BD59-A6C34878D82A}">
                    <a16:rowId xmlns:a16="http://schemas.microsoft.com/office/drawing/2014/main" val="2863570372"/>
                  </a:ext>
                </a:extLst>
              </a:tr>
              <a:tr h="641562">
                <a:tc>
                  <a:txBody>
                    <a:bodyPr/>
                    <a:lstStyle/>
                    <a:p>
                      <a:pPr algn="ctr">
                        <a:lnSpc>
                          <a:spcPct val="100000"/>
                        </a:lnSpc>
                        <a:spcAft>
                          <a:spcPts val="0"/>
                        </a:spcAft>
                      </a:pPr>
                      <a:r>
                        <a:rPr lang="en-US" sz="2000" dirty="0">
                          <a:effectLst/>
                        </a:rPr>
                        <a:t>Lời đối thoại</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21587" marR="21587" marT="0" marB="0"/>
                </a:tc>
                <a:tc>
                  <a:txBody>
                    <a:bodyPr/>
                    <a:lstStyle/>
                    <a:p>
                      <a:pPr marL="285750" indent="-285750" algn="l">
                        <a:lnSpc>
                          <a:spcPct val="100000"/>
                        </a:lnSpc>
                        <a:spcAft>
                          <a:spcPts val="0"/>
                        </a:spcAft>
                        <a:buFontTx/>
                        <a:buChar char="-"/>
                      </a:pPr>
                      <a:r>
                        <a:rPr lang="en-US" sz="1800" dirty="0">
                          <a:effectLst/>
                        </a:rPr>
                        <a:t>Thể hiện rõ giọng điệu, cá tính của từng </a:t>
                      </a:r>
                    </a:p>
                    <a:p>
                      <a:pPr marL="0" indent="0" algn="l">
                        <a:lnSpc>
                          <a:spcPct val="100000"/>
                        </a:lnSpc>
                        <a:spcAft>
                          <a:spcPts val="0"/>
                        </a:spcAft>
                        <a:buFontTx/>
                        <a:buNone/>
                      </a:pPr>
                      <a:r>
                        <a:rPr lang="en-US" sz="1800" dirty="0">
                          <a:effectLst/>
                        </a:rPr>
                        <a:t>nhân vật.</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21587" marR="21587" marT="0" marB="0"/>
                </a:tc>
                <a:tc>
                  <a:txBody>
                    <a:bodyPr/>
                    <a:lstStyle/>
                    <a:p>
                      <a:pPr marL="285750" indent="-285750" algn="l">
                        <a:lnSpc>
                          <a:spcPct val="100000"/>
                        </a:lnSpc>
                        <a:spcAft>
                          <a:spcPts val="0"/>
                        </a:spcAft>
                        <a:buFontTx/>
                        <a:buChar char="-"/>
                      </a:pPr>
                      <a:r>
                        <a:rPr lang="en-US" sz="1800" dirty="0">
                          <a:effectLst/>
                        </a:rPr>
                        <a:t>Tiêu biểu cho lời kể của sử thi, vừa thể hiện sắc thái riêng của lối kể khan </a:t>
                      </a:r>
                    </a:p>
                    <a:p>
                      <a:pPr marL="0" indent="0" algn="l">
                        <a:lnSpc>
                          <a:spcPct val="100000"/>
                        </a:lnSpc>
                        <a:spcAft>
                          <a:spcPts val="0"/>
                        </a:spcAft>
                        <a:buFontTx/>
                        <a:buNone/>
                      </a:pPr>
                      <a:r>
                        <a:rPr lang="en-US" sz="1800" dirty="0">
                          <a:effectLst/>
                        </a:rPr>
                        <a:t>của người Tây Nguyên.</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21587" marR="21587" marT="0" marB="0"/>
                </a:tc>
                <a:extLst>
                  <a:ext uri="{0D108BD9-81ED-4DB2-BD59-A6C34878D82A}">
                    <a16:rowId xmlns:a16="http://schemas.microsoft.com/office/drawing/2014/main" val="227382108"/>
                  </a:ext>
                </a:extLst>
              </a:tr>
            </a:tbl>
          </a:graphicData>
        </a:graphic>
      </p:graphicFrame>
    </p:spTree>
    <p:extLst>
      <p:ext uri="{BB962C8B-B14F-4D97-AF65-F5344CB8AC3E}">
        <p14:creationId xmlns:p14="http://schemas.microsoft.com/office/powerpoint/2010/main" val="13874277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anim calcmode="lin" valueType="num">
                                      <p:cBhvr>
                                        <p:cTn id="20" dur="750" fill="hold"/>
                                        <p:tgtEl>
                                          <p:spTgt spid="29"/>
                                        </p:tgtEl>
                                        <p:attrNameLst>
                                          <p:attrName>ppt_x</p:attrName>
                                        </p:attrNameLst>
                                      </p:cBhvr>
                                      <p:tavLst>
                                        <p:tav tm="0">
                                          <p:val>
                                            <p:strVal val="#ppt_x"/>
                                          </p:val>
                                        </p:tav>
                                        <p:tav tm="100000">
                                          <p:val>
                                            <p:strVal val="#ppt_x"/>
                                          </p:val>
                                        </p:tav>
                                      </p:tavLst>
                                    </p:anim>
                                    <p:anim calcmode="lin" valueType="num">
                                      <p:cBhvr>
                                        <p:cTn id="21" dur="75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anim calcmode="lin" valueType="num">
                                      <p:cBhvr>
                                        <p:cTn id="26" dur="750" fill="hold"/>
                                        <p:tgtEl>
                                          <p:spTgt spid="27"/>
                                        </p:tgtEl>
                                        <p:attrNameLst>
                                          <p:attrName>ppt_x</p:attrName>
                                        </p:attrNameLst>
                                      </p:cBhvr>
                                      <p:tavLst>
                                        <p:tav tm="0">
                                          <p:val>
                                            <p:strVal val="#ppt_x"/>
                                          </p:val>
                                        </p:tav>
                                        <p:tav tm="100000">
                                          <p:val>
                                            <p:strVal val="#ppt_x"/>
                                          </p:val>
                                        </p:tav>
                                      </p:tavLst>
                                    </p:anim>
                                    <p:anim calcmode="lin" valueType="num">
                                      <p:cBhvr>
                                        <p:cTn id="27" dur="75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50"/>
                                        <p:tgtEl>
                                          <p:spTgt spid="26"/>
                                        </p:tgtEl>
                                      </p:cBhvr>
                                    </p:animEffect>
                                    <p:anim calcmode="lin" valueType="num">
                                      <p:cBhvr>
                                        <p:cTn id="32" dur="750" fill="hold"/>
                                        <p:tgtEl>
                                          <p:spTgt spid="26"/>
                                        </p:tgtEl>
                                        <p:attrNameLst>
                                          <p:attrName>ppt_x</p:attrName>
                                        </p:attrNameLst>
                                      </p:cBhvr>
                                      <p:tavLst>
                                        <p:tav tm="0">
                                          <p:val>
                                            <p:strVal val="#ppt_x"/>
                                          </p:val>
                                        </p:tav>
                                        <p:tav tm="100000">
                                          <p:val>
                                            <p:strVal val="#ppt_x"/>
                                          </p:val>
                                        </p:tav>
                                      </p:tavLst>
                                    </p:anim>
                                    <p:anim calcmode="lin" valueType="num">
                                      <p:cBhvr>
                                        <p:cTn id="33"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1000" fill="hold"/>
                                        <p:tgtEl>
                                          <p:spTgt spid="3"/>
                                        </p:tgtEl>
                                        <p:attrNameLst>
                                          <p:attrName>ppt_x</p:attrName>
                                        </p:attrNameLst>
                                      </p:cBhvr>
                                      <p:tavLst>
                                        <p:tav tm="0">
                                          <p:val>
                                            <p:strVal val="0-#ppt_w/2"/>
                                          </p:val>
                                        </p:tav>
                                        <p:tav tm="100000">
                                          <p:val>
                                            <p:strVal val="#ppt_x"/>
                                          </p:val>
                                        </p:tav>
                                      </p:tavLst>
                                    </p:anim>
                                    <p:anim calcmode="lin" valueType="num">
                                      <p:cBhvr additive="base">
                                        <p:cTn id="39"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arn(outVertical)">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6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grpSp>
        <p:nvGrpSpPr>
          <p:cNvPr id="2" name="Nhóm 1">
            <a:extLst>
              <a:ext uri="{FF2B5EF4-FFF2-40B4-BE49-F238E27FC236}">
                <a16:creationId xmlns:a16="http://schemas.microsoft.com/office/drawing/2014/main" id="{1F6092EC-873B-AFE7-F6F4-48456789CE73}"/>
              </a:ext>
            </a:extLst>
          </p:cNvPr>
          <p:cNvGrpSpPr/>
          <p:nvPr/>
        </p:nvGrpSpPr>
        <p:grpSpPr>
          <a:xfrm>
            <a:off x="542638" y="281847"/>
            <a:ext cx="10101550" cy="705812"/>
            <a:chOff x="542638" y="281847"/>
            <a:chExt cx="10101550" cy="705812"/>
          </a:xfrm>
        </p:grpSpPr>
        <p:sp>
          <p:nvSpPr>
            <p:cNvPr id="15" name="직사각형 37">
              <a:extLst>
                <a:ext uri="{FF2B5EF4-FFF2-40B4-BE49-F238E27FC236}">
                  <a16:creationId xmlns:a16="http://schemas.microsoft.com/office/drawing/2014/main" id="{24E3D0B8-C60F-791E-3191-2C0ECF60017C}"/>
                </a:ext>
              </a:extLst>
            </p:cNvPr>
            <p:cNvSpPr/>
            <p:nvPr/>
          </p:nvSpPr>
          <p:spPr>
            <a:xfrm>
              <a:off x="1310949" y="281847"/>
              <a:ext cx="9333239" cy="705812"/>
            </a:xfrm>
            <a:prstGeom prst="roundRect">
              <a:avLst>
                <a:gd name="adj" fmla="val 50000"/>
              </a:avLst>
            </a:prstGeom>
            <a:solidFill>
              <a:srgbClr val="FFD966"/>
            </a:solidFill>
            <a:effectLst>
              <a:glow rad="139700">
                <a:schemeClr val="bg1">
                  <a:alpha val="40000"/>
                </a:schemeClr>
              </a:glow>
            </a:effectLst>
          </p:spPr>
          <p:txBody>
            <a:bodyPr wrap="square" anchor="t" anchorCtr="0">
              <a:spAutoFit/>
            </a:bodyPr>
            <a:lstStyle/>
            <a:p>
              <a:pPr algn="just">
                <a:lnSpc>
                  <a:spcPct val="150000"/>
                </a:lnSpc>
                <a:spcAft>
                  <a:spcPts val="800"/>
                </a:spcAft>
              </a:pPr>
              <a:r>
                <a:rPr lang="en-US" sz="2000" dirty="0">
                  <a:solidFill>
                    <a:srgbClr val="A4491A"/>
                  </a:solidFill>
                  <a:latin typeface="Montserrat Black" panose="00000A00000000000000" pitchFamily="2" charset="0"/>
                </a:rPr>
                <a:t>3. Ý nghĩa của hình tượng nữ thần mặt trời trong sử thi Đăm Săn</a:t>
              </a:r>
            </a:p>
          </p:txBody>
        </p:sp>
        <p:pic>
          <p:nvPicPr>
            <p:cNvPr id="16" name="그래픽 57">
              <a:extLst>
                <a:ext uri="{FF2B5EF4-FFF2-40B4-BE49-F238E27FC236}">
                  <a16:creationId xmlns:a16="http://schemas.microsoft.com/office/drawing/2014/main" id="{B3E8E5B4-BD49-DE5F-795C-556755F374F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42638" y="281847"/>
              <a:ext cx="768311" cy="680144"/>
            </a:xfrm>
            <a:prstGeom prst="rect">
              <a:avLst/>
            </a:prstGeom>
          </p:spPr>
        </p:pic>
      </p:grpSp>
      <p:pic>
        <p:nvPicPr>
          <p:cNvPr id="4" name="Hình ảnh 3">
            <a:extLst>
              <a:ext uri="{FF2B5EF4-FFF2-40B4-BE49-F238E27FC236}">
                <a16:creationId xmlns:a16="http://schemas.microsoft.com/office/drawing/2014/main" id="{D2A0DDB0-E1B5-D6F6-DABA-287234B237C9}"/>
              </a:ext>
            </a:extLst>
          </p:cNvPr>
          <p:cNvPicPr>
            <a:picLocks noChangeAspect="1"/>
          </p:cNvPicPr>
          <p:nvPr/>
        </p:nvPicPr>
        <p:blipFill rotWithShape="1">
          <a:blip r:embed="rId9">
            <a:extLst>
              <a:ext uri="{28A0092B-C50C-407E-A947-70E740481C1C}">
                <a14:useLocalDpi xmlns:a14="http://schemas.microsoft.com/office/drawing/2010/main" val="0"/>
              </a:ext>
            </a:extLst>
          </a:blip>
          <a:srcRect l="33180" r="29829" b="7523"/>
          <a:stretch/>
        </p:blipFill>
        <p:spPr>
          <a:xfrm>
            <a:off x="707792" y="1013598"/>
            <a:ext cx="2204547" cy="5511372"/>
          </a:xfrm>
          <a:prstGeom prst="rect">
            <a:avLst/>
          </a:prstGeom>
        </p:spPr>
      </p:pic>
      <p:sp>
        <p:nvSpPr>
          <p:cNvPr id="21" name="Hộp Văn bản 20">
            <a:extLst>
              <a:ext uri="{FF2B5EF4-FFF2-40B4-BE49-F238E27FC236}">
                <a16:creationId xmlns:a16="http://schemas.microsoft.com/office/drawing/2014/main" id="{1B7D29C7-2EE2-2A66-A890-DB4CD77295A4}"/>
              </a:ext>
            </a:extLst>
          </p:cNvPr>
          <p:cNvSpPr txBox="1"/>
          <p:nvPr/>
        </p:nvSpPr>
        <p:spPr>
          <a:xfrm>
            <a:off x="2917397" y="1702691"/>
            <a:ext cx="3536120" cy="1328023"/>
          </a:xfrm>
          <a:prstGeom prst="roundRect">
            <a:avLst/>
          </a:prstGeom>
          <a:solidFill>
            <a:srgbClr val="00948D"/>
          </a:solidFill>
        </p:spPr>
        <p:txBody>
          <a:bodyPr wrap="square">
            <a:spAutoFit/>
          </a:bodyPr>
          <a:lstStyle/>
          <a:p>
            <a:pPr algn="ctr"/>
            <a:r>
              <a:rPr lang="en-US" sz="2400" b="1" dirty="0">
                <a:gradFill>
                  <a:gsLst>
                    <a:gs pos="4000">
                      <a:srgbClr val="FFD966"/>
                    </a:gs>
                    <a:gs pos="100000">
                      <a:srgbClr val="FF6633"/>
                    </a:gs>
                  </a:gsLst>
                  <a:lin ang="5400000" scaled="1"/>
                </a:gradFill>
                <a:latin typeface="Montserrat" panose="00000500000000000000" pitchFamily="2" charset="0"/>
                <a:ea typeface="Yu Mincho" panose="02020400000000000000" pitchFamily="18" charset="-128"/>
                <a:cs typeface="Times New Roman" panose="02020603050405020304" pitchFamily="18" charset="0"/>
              </a:rPr>
              <a:t>Nữ Thần Mặt Trời là biểu trưng cho sức mạnh của tự nhiên</a:t>
            </a:r>
          </a:p>
        </p:txBody>
      </p:sp>
      <p:sp>
        <p:nvSpPr>
          <p:cNvPr id="30" name="Hộp Văn bản 29">
            <a:extLst>
              <a:ext uri="{FF2B5EF4-FFF2-40B4-BE49-F238E27FC236}">
                <a16:creationId xmlns:a16="http://schemas.microsoft.com/office/drawing/2014/main" id="{3CA0D2F7-2508-9CF3-A801-45EF3A34959B}"/>
              </a:ext>
            </a:extLst>
          </p:cNvPr>
          <p:cNvSpPr txBox="1"/>
          <p:nvPr/>
        </p:nvSpPr>
        <p:spPr>
          <a:xfrm>
            <a:off x="6939109" y="1678478"/>
            <a:ext cx="3868864" cy="1328023"/>
          </a:xfrm>
          <a:prstGeom prst="roundRect">
            <a:avLst/>
          </a:prstGeom>
          <a:solidFill>
            <a:srgbClr val="00948D"/>
          </a:solidFill>
        </p:spPr>
        <p:txBody>
          <a:bodyPr wrap="square">
            <a:spAutoFit/>
          </a:bodyPr>
          <a:lstStyle/>
          <a:p>
            <a:pPr algn="ctr"/>
            <a:r>
              <a:rPr lang="en-US" sz="2400" b="1" dirty="0">
                <a:gradFill>
                  <a:gsLst>
                    <a:gs pos="4000">
                      <a:srgbClr val="FFD966"/>
                    </a:gs>
                    <a:gs pos="100000">
                      <a:srgbClr val="FF6633"/>
                    </a:gs>
                  </a:gsLst>
                  <a:lin ang="5400000" scaled="1"/>
                </a:gradFill>
                <a:latin typeface="Montserrat" panose="00000500000000000000" pitchFamily="2" charset="0"/>
                <a:ea typeface="Yu Mincho" panose="02020400000000000000" pitchFamily="18" charset="-128"/>
                <a:cs typeface="Times New Roman" panose="02020603050405020304" pitchFamily="18" charset="0"/>
              </a:rPr>
              <a:t>Nữ thần Mặt Trời còn biểu trưng cho chế độ mẫu hệ</a:t>
            </a:r>
          </a:p>
        </p:txBody>
      </p:sp>
      <p:sp>
        <p:nvSpPr>
          <p:cNvPr id="31" name="Hộp Văn bản 30">
            <a:extLst>
              <a:ext uri="{FF2B5EF4-FFF2-40B4-BE49-F238E27FC236}">
                <a16:creationId xmlns:a16="http://schemas.microsoft.com/office/drawing/2014/main" id="{6A65D610-3FEA-C5DF-F9DA-E5ACA813B8C8}"/>
              </a:ext>
            </a:extLst>
          </p:cNvPr>
          <p:cNvSpPr txBox="1"/>
          <p:nvPr/>
        </p:nvSpPr>
        <p:spPr>
          <a:xfrm>
            <a:off x="2912339" y="3289750"/>
            <a:ext cx="7923652" cy="919401"/>
          </a:xfrm>
          <a:prstGeom prst="roundRect">
            <a:avLst/>
          </a:prstGeom>
          <a:solidFill>
            <a:srgbClr val="00948D"/>
          </a:solidFill>
        </p:spPr>
        <p:txBody>
          <a:bodyPr wrap="square">
            <a:spAutoFit/>
          </a:bodyPr>
          <a:lstStyle/>
          <a:p>
            <a:pPr algn="ctr"/>
            <a:r>
              <a:rPr lang="en-US" sz="2400" b="1" dirty="0">
                <a:gradFill>
                  <a:gsLst>
                    <a:gs pos="4000">
                      <a:srgbClr val="FFD966"/>
                    </a:gs>
                    <a:gs pos="100000">
                      <a:srgbClr val="FF6633"/>
                    </a:gs>
                  </a:gsLst>
                  <a:lin ang="5400000" scaled="1"/>
                </a:gradFill>
                <a:latin typeface="Montserrat" panose="00000500000000000000" pitchFamily="2" charset="0"/>
                <a:ea typeface="Yu Mincho" panose="02020400000000000000" pitchFamily="18" charset="-128"/>
                <a:cs typeface="Times New Roman" panose="02020603050405020304" pitchFamily="18" charset="0"/>
              </a:rPr>
              <a:t>Nữ thần Mặt Trời là biểu tượng của những vùng đất mới </a:t>
            </a:r>
          </a:p>
        </p:txBody>
      </p:sp>
      <p:sp>
        <p:nvSpPr>
          <p:cNvPr id="32" name="Hộp Văn bản 31">
            <a:extLst>
              <a:ext uri="{FF2B5EF4-FFF2-40B4-BE49-F238E27FC236}">
                <a16:creationId xmlns:a16="http://schemas.microsoft.com/office/drawing/2014/main" id="{1348B0B4-BFF5-E4B5-3A3A-EEB24128A0BD}"/>
              </a:ext>
            </a:extLst>
          </p:cNvPr>
          <p:cNvSpPr txBox="1"/>
          <p:nvPr/>
        </p:nvSpPr>
        <p:spPr>
          <a:xfrm>
            <a:off x="3059692" y="4502572"/>
            <a:ext cx="7572671" cy="1200329"/>
          </a:xfrm>
          <a:prstGeom prst="rect">
            <a:avLst/>
          </a:prstGeom>
          <a:noFill/>
        </p:spPr>
        <p:txBody>
          <a:bodyPr wrap="square">
            <a:spAutoFit/>
          </a:bodyPr>
          <a:lstStyle/>
          <a:p>
            <a:pPr algn="ctr"/>
            <a:r>
              <a:rPr lang="en-US" sz="2400" dirty="0">
                <a:solidFill>
                  <a:srgbClr val="A4491A"/>
                </a:solidFill>
                <a:latin typeface="Tahoma" panose="020B0604030504040204" pitchFamily="34" charset="0"/>
                <a:ea typeface="Tahoma" panose="020B0604030504040204" pitchFamily="34" charset="0"/>
                <a:cs typeface="Tahoma" panose="020B0604030504040204" pitchFamily="34" charset="0"/>
              </a:rPr>
              <a:t>Đăm Săn quyết tâm đi bắt Nữ Thần Mặt Trời, bất chấp can ngăn của mọi người. Hành động đó thể hiện ý chí tự do của người anh hùng mang lí tưởng cộng đồng.</a:t>
            </a:r>
          </a:p>
        </p:txBody>
      </p:sp>
    </p:spTree>
    <p:extLst>
      <p:ext uri="{BB962C8B-B14F-4D97-AF65-F5344CB8AC3E}">
        <p14:creationId xmlns:p14="http://schemas.microsoft.com/office/powerpoint/2010/main" val="30415516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1+#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6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grpSp>
        <p:nvGrpSpPr>
          <p:cNvPr id="2" name="Nhóm 1">
            <a:extLst>
              <a:ext uri="{FF2B5EF4-FFF2-40B4-BE49-F238E27FC236}">
                <a16:creationId xmlns:a16="http://schemas.microsoft.com/office/drawing/2014/main" id="{BDA8C9CA-44B3-D587-3FE9-88DF40D1DEE2}"/>
              </a:ext>
            </a:extLst>
          </p:cNvPr>
          <p:cNvGrpSpPr/>
          <p:nvPr/>
        </p:nvGrpSpPr>
        <p:grpSpPr>
          <a:xfrm>
            <a:off x="542638" y="281847"/>
            <a:ext cx="10684162" cy="680144"/>
            <a:chOff x="542638" y="281847"/>
            <a:chExt cx="10684162" cy="680144"/>
          </a:xfrm>
        </p:grpSpPr>
        <p:sp>
          <p:nvSpPr>
            <p:cNvPr id="15" name="직사각형 37">
              <a:extLst>
                <a:ext uri="{FF2B5EF4-FFF2-40B4-BE49-F238E27FC236}">
                  <a16:creationId xmlns:a16="http://schemas.microsoft.com/office/drawing/2014/main" id="{24E3D0B8-C60F-791E-3191-2C0ECF60017C}"/>
                </a:ext>
              </a:extLst>
            </p:cNvPr>
            <p:cNvSpPr/>
            <p:nvPr/>
          </p:nvSpPr>
          <p:spPr>
            <a:xfrm>
              <a:off x="1310949" y="281847"/>
              <a:ext cx="9915851" cy="648287"/>
            </a:xfrm>
            <a:prstGeom prst="roundRect">
              <a:avLst>
                <a:gd name="adj" fmla="val 50000"/>
              </a:avLst>
            </a:prstGeom>
            <a:solidFill>
              <a:srgbClr val="FFD966"/>
            </a:solidFill>
            <a:effectLst>
              <a:glow rad="139700">
                <a:schemeClr val="bg1">
                  <a:alpha val="40000"/>
                </a:schemeClr>
              </a:glow>
            </a:effectLst>
          </p:spPr>
          <p:txBody>
            <a:bodyPr wrap="square" anchor="t" anchorCtr="0">
              <a:spAutoFit/>
            </a:bodyPr>
            <a:lstStyle/>
            <a:p>
              <a:pPr algn="just">
                <a:lnSpc>
                  <a:spcPct val="150000"/>
                </a:lnSpc>
                <a:spcAft>
                  <a:spcPts val="800"/>
                </a:spcAft>
              </a:pPr>
              <a:r>
                <a:rPr lang="en-US" dirty="0">
                  <a:solidFill>
                    <a:srgbClr val="A4491A"/>
                  </a:solidFill>
                  <a:latin typeface="Montserrat Black" panose="00000A00000000000000" pitchFamily="2" charset="0"/>
                </a:rPr>
                <a:t>4. Đặc trưng phong tục, tập quán, tín ngưỡng của người Ê-đê qua đoạn trích</a:t>
              </a:r>
            </a:p>
          </p:txBody>
        </p:sp>
        <p:pic>
          <p:nvPicPr>
            <p:cNvPr id="16" name="그래픽 57">
              <a:extLst>
                <a:ext uri="{FF2B5EF4-FFF2-40B4-BE49-F238E27FC236}">
                  <a16:creationId xmlns:a16="http://schemas.microsoft.com/office/drawing/2014/main" id="{B3E8E5B4-BD49-DE5F-795C-556755F374F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42638" y="281847"/>
              <a:ext cx="768311" cy="680144"/>
            </a:xfrm>
            <a:prstGeom prst="rect">
              <a:avLst/>
            </a:prstGeom>
          </p:spPr>
        </p:pic>
      </p:grpSp>
      <p:pic>
        <p:nvPicPr>
          <p:cNvPr id="4098" name="Picture 2" descr="Kiến trúc nhà ở người Ê-đê">
            <a:extLst>
              <a:ext uri="{FF2B5EF4-FFF2-40B4-BE49-F238E27FC236}">
                <a16:creationId xmlns:a16="http://schemas.microsoft.com/office/drawing/2014/main" id="{071B2742-38D5-7685-33AC-83525F98B9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3861" y="1134429"/>
            <a:ext cx="7923154" cy="44464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Hộp Văn bản 18">
            <a:extLst>
              <a:ext uri="{FF2B5EF4-FFF2-40B4-BE49-F238E27FC236}">
                <a16:creationId xmlns:a16="http://schemas.microsoft.com/office/drawing/2014/main" id="{663114DF-1FFA-BD00-CEB9-085A8A0ABC2A}"/>
              </a:ext>
            </a:extLst>
          </p:cNvPr>
          <p:cNvSpPr txBox="1"/>
          <p:nvPr/>
        </p:nvSpPr>
        <p:spPr>
          <a:xfrm>
            <a:off x="3055002" y="5660368"/>
            <a:ext cx="6923169" cy="707886"/>
          </a:xfrm>
          <a:prstGeom prst="rect">
            <a:avLst/>
          </a:prstGeom>
          <a:noFill/>
        </p:spPr>
        <p:txBody>
          <a:bodyPr wrap="square">
            <a:spAutoFit/>
          </a:bodyPr>
          <a:lstStyle/>
          <a:p>
            <a:pPr algn="ctr">
              <a:spcAft>
                <a:spcPts val="800"/>
              </a:spcAft>
            </a:pPr>
            <a:r>
              <a:rPr lang="en-US" sz="2000" b="1" dirty="0">
                <a:effectLst/>
                <a:ea typeface="Yu Mincho" panose="02020400000000000000" pitchFamily="18" charset="-128"/>
                <a:cs typeface="Times New Roman" panose="02020603050405020304" pitchFamily="18" charset="0"/>
              </a:rPr>
              <a:t>Nhà sàn Ê-đê với nhiều hàng cột, xà ngang, xà dọc, có cầu thang.</a:t>
            </a:r>
            <a:endParaRPr lang="en-US" sz="1600" b="1" dirty="0">
              <a:effectLst/>
              <a:ea typeface="Yu Mincho" panose="02020400000000000000" pitchFamily="18" charset="-128"/>
              <a:cs typeface="Times New Roman" panose="02020603050405020304" pitchFamily="18" charset="0"/>
            </a:endParaRPr>
          </a:p>
        </p:txBody>
      </p:sp>
      <p:pic>
        <p:nvPicPr>
          <p:cNvPr id="21" name="Hình ảnh 20">
            <a:extLst>
              <a:ext uri="{FF2B5EF4-FFF2-40B4-BE49-F238E27FC236}">
                <a16:creationId xmlns:a16="http://schemas.microsoft.com/office/drawing/2014/main" id="{12634255-7C26-6401-0C96-9C2E17B3047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77776" y="5545206"/>
            <a:ext cx="754346" cy="754346"/>
          </a:xfrm>
          <a:prstGeom prst="rect">
            <a:avLst/>
          </a:prstGeom>
        </p:spPr>
      </p:pic>
    </p:spTree>
    <p:extLst>
      <p:ext uri="{BB962C8B-B14F-4D97-AF65-F5344CB8AC3E}">
        <p14:creationId xmlns:p14="http://schemas.microsoft.com/office/powerpoint/2010/main" val="8547590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anim calcmode="lin" valueType="num">
                                      <p:cBhvr>
                                        <p:cTn id="20" dur="750" fill="hold"/>
                                        <p:tgtEl>
                                          <p:spTgt spid="29"/>
                                        </p:tgtEl>
                                        <p:attrNameLst>
                                          <p:attrName>ppt_x</p:attrName>
                                        </p:attrNameLst>
                                      </p:cBhvr>
                                      <p:tavLst>
                                        <p:tav tm="0">
                                          <p:val>
                                            <p:strVal val="#ppt_x"/>
                                          </p:val>
                                        </p:tav>
                                        <p:tav tm="100000">
                                          <p:val>
                                            <p:strVal val="#ppt_x"/>
                                          </p:val>
                                        </p:tav>
                                      </p:tavLst>
                                    </p:anim>
                                    <p:anim calcmode="lin" valueType="num">
                                      <p:cBhvr>
                                        <p:cTn id="21" dur="75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anim calcmode="lin" valueType="num">
                                      <p:cBhvr>
                                        <p:cTn id="26" dur="750" fill="hold"/>
                                        <p:tgtEl>
                                          <p:spTgt spid="27"/>
                                        </p:tgtEl>
                                        <p:attrNameLst>
                                          <p:attrName>ppt_x</p:attrName>
                                        </p:attrNameLst>
                                      </p:cBhvr>
                                      <p:tavLst>
                                        <p:tav tm="0">
                                          <p:val>
                                            <p:strVal val="#ppt_x"/>
                                          </p:val>
                                        </p:tav>
                                        <p:tav tm="100000">
                                          <p:val>
                                            <p:strVal val="#ppt_x"/>
                                          </p:val>
                                        </p:tav>
                                      </p:tavLst>
                                    </p:anim>
                                    <p:anim calcmode="lin" valueType="num">
                                      <p:cBhvr>
                                        <p:cTn id="27" dur="75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50"/>
                                        <p:tgtEl>
                                          <p:spTgt spid="26"/>
                                        </p:tgtEl>
                                      </p:cBhvr>
                                    </p:animEffect>
                                    <p:anim calcmode="lin" valueType="num">
                                      <p:cBhvr>
                                        <p:cTn id="32" dur="750" fill="hold"/>
                                        <p:tgtEl>
                                          <p:spTgt spid="26"/>
                                        </p:tgtEl>
                                        <p:attrNameLst>
                                          <p:attrName>ppt_x</p:attrName>
                                        </p:attrNameLst>
                                      </p:cBhvr>
                                      <p:tavLst>
                                        <p:tav tm="0">
                                          <p:val>
                                            <p:strVal val="#ppt_x"/>
                                          </p:val>
                                        </p:tav>
                                        <p:tav tm="100000">
                                          <p:val>
                                            <p:strVal val="#ppt_x"/>
                                          </p:val>
                                        </p:tav>
                                      </p:tavLst>
                                    </p:anim>
                                    <p:anim calcmode="lin" valueType="num">
                                      <p:cBhvr>
                                        <p:cTn id="33"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1000" fill="hold"/>
                                        <p:tgtEl>
                                          <p:spTgt spid="2"/>
                                        </p:tgtEl>
                                        <p:attrNameLst>
                                          <p:attrName>ppt_x</p:attrName>
                                        </p:attrNameLst>
                                      </p:cBhvr>
                                      <p:tavLst>
                                        <p:tav tm="0">
                                          <p:val>
                                            <p:strVal val="0-#ppt_w/2"/>
                                          </p:val>
                                        </p:tav>
                                        <p:tav tm="100000">
                                          <p:val>
                                            <p:strVal val="#ppt_x"/>
                                          </p:val>
                                        </p:tav>
                                      </p:tavLst>
                                    </p:anim>
                                    <p:anim calcmode="lin" valueType="num">
                                      <p:cBhvr additive="base">
                                        <p:cTn id="3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098"/>
                                        </p:tgtEl>
                                        <p:attrNameLst>
                                          <p:attrName>style.visibility</p:attrName>
                                        </p:attrNameLst>
                                      </p:cBhvr>
                                      <p:to>
                                        <p:strVal val="visible"/>
                                      </p:to>
                                    </p:set>
                                    <p:anim calcmode="lin" valueType="num">
                                      <p:cBhvr>
                                        <p:cTn id="44" dur="500" fill="hold"/>
                                        <p:tgtEl>
                                          <p:spTgt spid="4098"/>
                                        </p:tgtEl>
                                        <p:attrNameLst>
                                          <p:attrName>ppt_w</p:attrName>
                                        </p:attrNameLst>
                                      </p:cBhvr>
                                      <p:tavLst>
                                        <p:tav tm="0">
                                          <p:val>
                                            <p:fltVal val="0"/>
                                          </p:val>
                                        </p:tav>
                                        <p:tav tm="100000">
                                          <p:val>
                                            <p:strVal val="#ppt_w"/>
                                          </p:val>
                                        </p:tav>
                                      </p:tavLst>
                                    </p:anim>
                                    <p:anim calcmode="lin" valueType="num">
                                      <p:cBhvr>
                                        <p:cTn id="45" dur="500" fill="hold"/>
                                        <p:tgtEl>
                                          <p:spTgt spid="4098"/>
                                        </p:tgtEl>
                                        <p:attrNameLst>
                                          <p:attrName>ppt_h</p:attrName>
                                        </p:attrNameLst>
                                      </p:cBhvr>
                                      <p:tavLst>
                                        <p:tav tm="0">
                                          <p:val>
                                            <p:fltVal val="0"/>
                                          </p:val>
                                        </p:tav>
                                        <p:tav tm="100000">
                                          <p:val>
                                            <p:strVal val="#ppt_h"/>
                                          </p:val>
                                        </p:tav>
                                      </p:tavLst>
                                    </p:anim>
                                    <p:animEffect transition="in" filter="fade">
                                      <p:cBhvr>
                                        <p:cTn id="46" dur="500"/>
                                        <p:tgtEl>
                                          <p:spTgt spid="4098"/>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7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sp>
        <p:nvSpPr>
          <p:cNvPr id="15" name="직사각형 37">
            <a:extLst>
              <a:ext uri="{FF2B5EF4-FFF2-40B4-BE49-F238E27FC236}">
                <a16:creationId xmlns:a16="http://schemas.microsoft.com/office/drawing/2014/main" id="{24E3D0B8-C60F-791E-3191-2C0ECF60017C}"/>
              </a:ext>
            </a:extLst>
          </p:cNvPr>
          <p:cNvSpPr/>
          <p:nvPr/>
        </p:nvSpPr>
        <p:spPr>
          <a:xfrm>
            <a:off x="1310949" y="281847"/>
            <a:ext cx="9915851" cy="648287"/>
          </a:xfrm>
          <a:prstGeom prst="roundRect">
            <a:avLst>
              <a:gd name="adj" fmla="val 50000"/>
            </a:avLst>
          </a:prstGeom>
          <a:solidFill>
            <a:srgbClr val="FFD966"/>
          </a:solidFill>
          <a:effectLst>
            <a:glow rad="139700">
              <a:schemeClr val="bg1">
                <a:alpha val="40000"/>
              </a:schemeClr>
            </a:glow>
          </a:effectLst>
        </p:spPr>
        <p:txBody>
          <a:bodyPr wrap="square" anchor="t" anchorCtr="0">
            <a:spAutoFit/>
          </a:bodyPr>
          <a:lstStyle/>
          <a:p>
            <a:pPr algn="just">
              <a:lnSpc>
                <a:spcPct val="150000"/>
              </a:lnSpc>
              <a:spcAft>
                <a:spcPts val="800"/>
              </a:spcAft>
            </a:pPr>
            <a:r>
              <a:rPr lang="en-US" dirty="0">
                <a:solidFill>
                  <a:srgbClr val="A4491A"/>
                </a:solidFill>
                <a:latin typeface="Montserrat Black" panose="00000A00000000000000" pitchFamily="2" charset="0"/>
              </a:rPr>
              <a:t>4. Đặc trưng phong tục, tập quán, tín ngưỡng của người Ê-đê qua đoạn trích</a:t>
            </a:r>
          </a:p>
        </p:txBody>
      </p:sp>
      <p:pic>
        <p:nvPicPr>
          <p:cNvPr id="16" name="그래픽 57">
            <a:extLst>
              <a:ext uri="{FF2B5EF4-FFF2-40B4-BE49-F238E27FC236}">
                <a16:creationId xmlns:a16="http://schemas.microsoft.com/office/drawing/2014/main" id="{B3E8E5B4-BD49-DE5F-795C-556755F374F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42638" y="281847"/>
            <a:ext cx="768311" cy="680144"/>
          </a:xfrm>
          <a:prstGeom prst="rect">
            <a:avLst/>
          </a:prstGeom>
        </p:spPr>
      </p:pic>
      <p:pic>
        <p:nvPicPr>
          <p:cNvPr id="5122" name="Picture 2" descr="Giữ của cho người Ê Đê">
            <a:extLst>
              <a:ext uri="{FF2B5EF4-FFF2-40B4-BE49-F238E27FC236}">
                <a16:creationId xmlns:a16="http://schemas.microsoft.com/office/drawing/2014/main" id="{7ECE632A-1030-01BD-D013-5515B30863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1134429"/>
            <a:ext cx="8451273" cy="42567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Hình ảnh 18">
            <a:extLst>
              <a:ext uri="{FF2B5EF4-FFF2-40B4-BE49-F238E27FC236}">
                <a16:creationId xmlns:a16="http://schemas.microsoft.com/office/drawing/2014/main" id="{A849B8A0-0ED9-937F-9A62-CA7EBDE0235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3219" y="5407148"/>
            <a:ext cx="754346" cy="754346"/>
          </a:xfrm>
          <a:prstGeom prst="rect">
            <a:avLst/>
          </a:prstGeom>
        </p:spPr>
      </p:pic>
      <p:sp>
        <p:nvSpPr>
          <p:cNvPr id="21" name="Hộp Văn bản 20">
            <a:extLst>
              <a:ext uri="{FF2B5EF4-FFF2-40B4-BE49-F238E27FC236}">
                <a16:creationId xmlns:a16="http://schemas.microsoft.com/office/drawing/2014/main" id="{BBFB0B0E-9E51-C4F8-5FD1-316C57E39C5A}"/>
              </a:ext>
            </a:extLst>
          </p:cNvPr>
          <p:cNvSpPr txBox="1"/>
          <p:nvPr/>
        </p:nvSpPr>
        <p:spPr>
          <a:xfrm>
            <a:off x="2452099" y="5487361"/>
            <a:ext cx="8014983" cy="707886"/>
          </a:xfrm>
          <a:prstGeom prst="rect">
            <a:avLst/>
          </a:prstGeom>
          <a:noFill/>
        </p:spPr>
        <p:txBody>
          <a:bodyPr wrap="square">
            <a:spAutoFit/>
          </a:bodyPr>
          <a:lstStyle/>
          <a:p>
            <a:pPr algn="just">
              <a:spcAft>
                <a:spcPts val="800"/>
              </a:spcAft>
            </a:pPr>
            <a:r>
              <a:rPr lang="en-US" sz="2000" b="1" dirty="0">
                <a:ea typeface="Yu Mincho" panose="02020400000000000000" pitchFamily="18" charset="-128"/>
                <a:cs typeface="Times New Roman" panose="02020603050405020304" pitchFamily="18" charset="0"/>
              </a:rPr>
              <a:t>Các vật dụng của người Ê-đê như ché </a:t>
            </a:r>
            <a:r>
              <a:rPr lang="en-US" sz="2000" b="1" dirty="0" err="1">
                <a:ea typeface="Yu Mincho" panose="02020400000000000000" pitchFamily="18" charset="-128"/>
                <a:cs typeface="Times New Roman" panose="02020603050405020304" pitchFamily="18" charset="0"/>
              </a:rPr>
              <a:t>tuk</a:t>
            </a:r>
            <a:r>
              <a:rPr lang="en-US" sz="2000" b="1" dirty="0">
                <a:ea typeface="Yu Mincho" panose="02020400000000000000" pitchFamily="18" charset="-128"/>
                <a:cs typeface="Times New Roman" panose="02020603050405020304" pitchFamily="18" charset="0"/>
              </a:rPr>
              <a:t>, chiếu, chiêng, mâm đồng, </a:t>
            </a:r>
            <a:r>
              <a:rPr lang="en-US" sz="2000" b="1" dirty="0" err="1">
                <a:ea typeface="Yu Mincho" panose="02020400000000000000" pitchFamily="18" charset="-128"/>
                <a:cs typeface="Times New Roman" panose="02020603050405020304" pitchFamily="18" charset="0"/>
              </a:rPr>
              <a:t>chậy</a:t>
            </a:r>
            <a:r>
              <a:rPr lang="en-US" sz="2000" b="1" dirty="0">
                <a:ea typeface="Yu Mincho" panose="02020400000000000000" pitchFamily="18" charset="-128"/>
                <a:cs typeface="Times New Roman" panose="02020603050405020304" pitchFamily="18" charset="0"/>
              </a:rPr>
              <a:t> thau,… biểu thị của sự giàu có, sung túc.</a:t>
            </a:r>
          </a:p>
        </p:txBody>
      </p:sp>
    </p:spTree>
    <p:extLst>
      <p:ext uri="{BB962C8B-B14F-4D97-AF65-F5344CB8AC3E}">
        <p14:creationId xmlns:p14="http://schemas.microsoft.com/office/powerpoint/2010/main" val="22489988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anim calcmode="lin" valueType="num">
                                      <p:cBhvr>
                                        <p:cTn id="20" dur="750" fill="hold"/>
                                        <p:tgtEl>
                                          <p:spTgt spid="29"/>
                                        </p:tgtEl>
                                        <p:attrNameLst>
                                          <p:attrName>ppt_x</p:attrName>
                                        </p:attrNameLst>
                                      </p:cBhvr>
                                      <p:tavLst>
                                        <p:tav tm="0">
                                          <p:val>
                                            <p:strVal val="#ppt_x"/>
                                          </p:val>
                                        </p:tav>
                                        <p:tav tm="100000">
                                          <p:val>
                                            <p:strVal val="#ppt_x"/>
                                          </p:val>
                                        </p:tav>
                                      </p:tavLst>
                                    </p:anim>
                                    <p:anim calcmode="lin" valueType="num">
                                      <p:cBhvr>
                                        <p:cTn id="21" dur="75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anim calcmode="lin" valueType="num">
                                      <p:cBhvr>
                                        <p:cTn id="26" dur="750" fill="hold"/>
                                        <p:tgtEl>
                                          <p:spTgt spid="27"/>
                                        </p:tgtEl>
                                        <p:attrNameLst>
                                          <p:attrName>ppt_x</p:attrName>
                                        </p:attrNameLst>
                                      </p:cBhvr>
                                      <p:tavLst>
                                        <p:tav tm="0">
                                          <p:val>
                                            <p:strVal val="#ppt_x"/>
                                          </p:val>
                                        </p:tav>
                                        <p:tav tm="100000">
                                          <p:val>
                                            <p:strVal val="#ppt_x"/>
                                          </p:val>
                                        </p:tav>
                                      </p:tavLst>
                                    </p:anim>
                                    <p:anim calcmode="lin" valueType="num">
                                      <p:cBhvr>
                                        <p:cTn id="27" dur="75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50"/>
                                        <p:tgtEl>
                                          <p:spTgt spid="26"/>
                                        </p:tgtEl>
                                      </p:cBhvr>
                                    </p:animEffect>
                                    <p:anim calcmode="lin" valueType="num">
                                      <p:cBhvr>
                                        <p:cTn id="32" dur="750" fill="hold"/>
                                        <p:tgtEl>
                                          <p:spTgt spid="26"/>
                                        </p:tgtEl>
                                        <p:attrNameLst>
                                          <p:attrName>ppt_x</p:attrName>
                                        </p:attrNameLst>
                                      </p:cBhvr>
                                      <p:tavLst>
                                        <p:tav tm="0">
                                          <p:val>
                                            <p:strVal val="#ppt_x"/>
                                          </p:val>
                                        </p:tav>
                                        <p:tav tm="100000">
                                          <p:val>
                                            <p:strVal val="#ppt_x"/>
                                          </p:val>
                                        </p:tav>
                                      </p:tavLst>
                                    </p:anim>
                                    <p:anim calcmode="lin" valueType="num">
                                      <p:cBhvr>
                                        <p:cTn id="33"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122"/>
                                        </p:tgtEl>
                                        <p:attrNameLst>
                                          <p:attrName>style.visibility</p:attrName>
                                        </p:attrNameLst>
                                      </p:cBhvr>
                                      <p:to>
                                        <p:strVal val="visible"/>
                                      </p:to>
                                    </p:set>
                                    <p:anim calcmode="lin" valueType="num">
                                      <p:cBhvr>
                                        <p:cTn id="38" dur="500" fill="hold"/>
                                        <p:tgtEl>
                                          <p:spTgt spid="5122"/>
                                        </p:tgtEl>
                                        <p:attrNameLst>
                                          <p:attrName>ppt_w</p:attrName>
                                        </p:attrNameLst>
                                      </p:cBhvr>
                                      <p:tavLst>
                                        <p:tav tm="0">
                                          <p:val>
                                            <p:fltVal val="0"/>
                                          </p:val>
                                        </p:tav>
                                        <p:tav tm="100000">
                                          <p:val>
                                            <p:strVal val="#ppt_w"/>
                                          </p:val>
                                        </p:tav>
                                      </p:tavLst>
                                    </p:anim>
                                    <p:anim calcmode="lin" valueType="num">
                                      <p:cBhvr>
                                        <p:cTn id="39" dur="500" fill="hold"/>
                                        <p:tgtEl>
                                          <p:spTgt spid="5122"/>
                                        </p:tgtEl>
                                        <p:attrNameLst>
                                          <p:attrName>ppt_h</p:attrName>
                                        </p:attrNameLst>
                                      </p:cBhvr>
                                      <p:tavLst>
                                        <p:tav tm="0">
                                          <p:val>
                                            <p:fltVal val="0"/>
                                          </p:val>
                                        </p:tav>
                                        <p:tav tm="100000">
                                          <p:val>
                                            <p:strVal val="#ppt_h"/>
                                          </p:val>
                                        </p:tav>
                                      </p:tavLst>
                                    </p:anim>
                                    <p:animEffect transition="in" filter="fade">
                                      <p:cBhvr>
                                        <p:cTn id="40" dur="500"/>
                                        <p:tgtEl>
                                          <p:spTgt spid="5122"/>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7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sp>
        <p:nvSpPr>
          <p:cNvPr id="15" name="직사각형 37">
            <a:extLst>
              <a:ext uri="{FF2B5EF4-FFF2-40B4-BE49-F238E27FC236}">
                <a16:creationId xmlns:a16="http://schemas.microsoft.com/office/drawing/2014/main" id="{24E3D0B8-C60F-791E-3191-2C0ECF60017C}"/>
              </a:ext>
            </a:extLst>
          </p:cNvPr>
          <p:cNvSpPr/>
          <p:nvPr/>
        </p:nvSpPr>
        <p:spPr>
          <a:xfrm>
            <a:off x="1310949" y="281847"/>
            <a:ext cx="9915851" cy="648287"/>
          </a:xfrm>
          <a:prstGeom prst="roundRect">
            <a:avLst>
              <a:gd name="adj" fmla="val 50000"/>
            </a:avLst>
          </a:prstGeom>
          <a:solidFill>
            <a:srgbClr val="FFD966"/>
          </a:solidFill>
          <a:effectLst>
            <a:glow rad="139700">
              <a:schemeClr val="bg1">
                <a:alpha val="40000"/>
              </a:schemeClr>
            </a:glow>
          </a:effectLst>
        </p:spPr>
        <p:txBody>
          <a:bodyPr wrap="square" anchor="t" anchorCtr="0">
            <a:spAutoFit/>
          </a:bodyPr>
          <a:lstStyle/>
          <a:p>
            <a:pPr algn="just">
              <a:lnSpc>
                <a:spcPct val="150000"/>
              </a:lnSpc>
              <a:spcAft>
                <a:spcPts val="800"/>
              </a:spcAft>
            </a:pPr>
            <a:r>
              <a:rPr lang="en-US" dirty="0">
                <a:solidFill>
                  <a:srgbClr val="A4491A"/>
                </a:solidFill>
                <a:latin typeface="Montserrat Black" panose="00000A00000000000000" pitchFamily="2" charset="0"/>
              </a:rPr>
              <a:t>4. Đặc trưng phong tục, tập quán, tín ngưỡng của người Ê-đê qua đoạn trích</a:t>
            </a:r>
          </a:p>
        </p:txBody>
      </p:sp>
      <p:pic>
        <p:nvPicPr>
          <p:cNvPr id="16" name="그래픽 57">
            <a:extLst>
              <a:ext uri="{FF2B5EF4-FFF2-40B4-BE49-F238E27FC236}">
                <a16:creationId xmlns:a16="http://schemas.microsoft.com/office/drawing/2014/main" id="{B3E8E5B4-BD49-DE5F-795C-556755F374F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42638" y="281847"/>
            <a:ext cx="768311" cy="680144"/>
          </a:xfrm>
          <a:prstGeom prst="rect">
            <a:avLst/>
          </a:prstGeom>
        </p:spPr>
      </p:pic>
      <p:pic>
        <p:nvPicPr>
          <p:cNvPr id="3074" name="Picture 2" descr="Chuyện về những chiếc ché của người Ê - đê | Báo Dân tộc và Phát triển">
            <a:extLst>
              <a:ext uri="{FF2B5EF4-FFF2-40B4-BE49-F238E27FC236}">
                <a16:creationId xmlns:a16="http://schemas.microsoft.com/office/drawing/2014/main" id="{2E6A4A9F-8ACD-0FEB-6ED7-804A1D9B54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1216" y="1186451"/>
            <a:ext cx="8232207" cy="4321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 name="Hình ảnh 29">
            <a:extLst>
              <a:ext uri="{FF2B5EF4-FFF2-40B4-BE49-F238E27FC236}">
                <a16:creationId xmlns:a16="http://schemas.microsoft.com/office/drawing/2014/main" id="{17BA1151-C849-E270-0D50-B758A66D4EE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21791" y="5464757"/>
            <a:ext cx="754346" cy="754346"/>
          </a:xfrm>
          <a:prstGeom prst="rect">
            <a:avLst/>
          </a:prstGeom>
        </p:spPr>
      </p:pic>
      <p:sp>
        <p:nvSpPr>
          <p:cNvPr id="31" name="Hộp Văn bản 30">
            <a:extLst>
              <a:ext uri="{FF2B5EF4-FFF2-40B4-BE49-F238E27FC236}">
                <a16:creationId xmlns:a16="http://schemas.microsoft.com/office/drawing/2014/main" id="{21FDF2B2-026A-1A72-9590-866A0DCAB091}"/>
              </a:ext>
            </a:extLst>
          </p:cNvPr>
          <p:cNvSpPr txBox="1"/>
          <p:nvPr/>
        </p:nvSpPr>
        <p:spPr>
          <a:xfrm>
            <a:off x="2821271" y="5538042"/>
            <a:ext cx="7502152" cy="707886"/>
          </a:xfrm>
          <a:prstGeom prst="rect">
            <a:avLst/>
          </a:prstGeom>
          <a:noFill/>
        </p:spPr>
        <p:txBody>
          <a:bodyPr wrap="square">
            <a:spAutoFit/>
          </a:bodyPr>
          <a:lstStyle/>
          <a:p>
            <a:pPr algn="ctr">
              <a:spcAft>
                <a:spcPts val="800"/>
              </a:spcAft>
            </a:pPr>
            <a:r>
              <a:rPr lang="en-US" sz="2000" b="1" dirty="0">
                <a:ea typeface="Yu Mincho" panose="02020400000000000000" pitchFamily="18" charset="-128"/>
                <a:cs typeface="Times New Roman" panose="02020603050405020304" pitchFamily="18" charset="0"/>
              </a:rPr>
              <a:t>Khi có khách đến, người ta đánh chiêng, trải chiếu, rót rượu trong ché </a:t>
            </a:r>
            <a:r>
              <a:rPr lang="en-US" sz="2000" b="1" dirty="0" err="1">
                <a:ea typeface="Yu Mincho" panose="02020400000000000000" pitchFamily="18" charset="-128"/>
                <a:cs typeface="Times New Roman" panose="02020603050405020304" pitchFamily="18" charset="0"/>
              </a:rPr>
              <a:t>tuk</a:t>
            </a:r>
            <a:r>
              <a:rPr lang="en-US" sz="2000" b="1" dirty="0">
                <a:ea typeface="Yu Mincho" panose="02020400000000000000" pitchFamily="18" charset="-128"/>
                <a:cs typeface="Times New Roman" panose="02020603050405020304" pitchFamily="18" charset="0"/>
              </a:rPr>
              <a:t> mời khách.</a:t>
            </a:r>
          </a:p>
        </p:txBody>
      </p:sp>
    </p:spTree>
    <p:extLst>
      <p:ext uri="{BB962C8B-B14F-4D97-AF65-F5344CB8AC3E}">
        <p14:creationId xmlns:p14="http://schemas.microsoft.com/office/powerpoint/2010/main" val="37574937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anim calcmode="lin" valueType="num">
                                      <p:cBhvr>
                                        <p:cTn id="20" dur="750" fill="hold"/>
                                        <p:tgtEl>
                                          <p:spTgt spid="29"/>
                                        </p:tgtEl>
                                        <p:attrNameLst>
                                          <p:attrName>ppt_x</p:attrName>
                                        </p:attrNameLst>
                                      </p:cBhvr>
                                      <p:tavLst>
                                        <p:tav tm="0">
                                          <p:val>
                                            <p:strVal val="#ppt_x"/>
                                          </p:val>
                                        </p:tav>
                                        <p:tav tm="100000">
                                          <p:val>
                                            <p:strVal val="#ppt_x"/>
                                          </p:val>
                                        </p:tav>
                                      </p:tavLst>
                                    </p:anim>
                                    <p:anim calcmode="lin" valueType="num">
                                      <p:cBhvr>
                                        <p:cTn id="21" dur="75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anim calcmode="lin" valueType="num">
                                      <p:cBhvr>
                                        <p:cTn id="26" dur="750" fill="hold"/>
                                        <p:tgtEl>
                                          <p:spTgt spid="27"/>
                                        </p:tgtEl>
                                        <p:attrNameLst>
                                          <p:attrName>ppt_x</p:attrName>
                                        </p:attrNameLst>
                                      </p:cBhvr>
                                      <p:tavLst>
                                        <p:tav tm="0">
                                          <p:val>
                                            <p:strVal val="#ppt_x"/>
                                          </p:val>
                                        </p:tav>
                                        <p:tav tm="100000">
                                          <p:val>
                                            <p:strVal val="#ppt_x"/>
                                          </p:val>
                                        </p:tav>
                                      </p:tavLst>
                                    </p:anim>
                                    <p:anim calcmode="lin" valueType="num">
                                      <p:cBhvr>
                                        <p:cTn id="27" dur="75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50"/>
                                        <p:tgtEl>
                                          <p:spTgt spid="26"/>
                                        </p:tgtEl>
                                      </p:cBhvr>
                                    </p:animEffect>
                                    <p:anim calcmode="lin" valueType="num">
                                      <p:cBhvr>
                                        <p:cTn id="32" dur="750" fill="hold"/>
                                        <p:tgtEl>
                                          <p:spTgt spid="26"/>
                                        </p:tgtEl>
                                        <p:attrNameLst>
                                          <p:attrName>ppt_x</p:attrName>
                                        </p:attrNameLst>
                                      </p:cBhvr>
                                      <p:tavLst>
                                        <p:tav tm="0">
                                          <p:val>
                                            <p:strVal val="#ppt_x"/>
                                          </p:val>
                                        </p:tav>
                                        <p:tav tm="100000">
                                          <p:val>
                                            <p:strVal val="#ppt_x"/>
                                          </p:val>
                                        </p:tav>
                                      </p:tavLst>
                                    </p:anim>
                                    <p:anim calcmode="lin" valueType="num">
                                      <p:cBhvr>
                                        <p:cTn id="33"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074"/>
                                        </p:tgtEl>
                                        <p:attrNameLst>
                                          <p:attrName>style.visibility</p:attrName>
                                        </p:attrNameLst>
                                      </p:cBhvr>
                                      <p:to>
                                        <p:strVal val="visible"/>
                                      </p:to>
                                    </p:set>
                                    <p:anim calcmode="lin" valueType="num">
                                      <p:cBhvr>
                                        <p:cTn id="38" dur="500" fill="hold"/>
                                        <p:tgtEl>
                                          <p:spTgt spid="3074"/>
                                        </p:tgtEl>
                                        <p:attrNameLst>
                                          <p:attrName>ppt_w</p:attrName>
                                        </p:attrNameLst>
                                      </p:cBhvr>
                                      <p:tavLst>
                                        <p:tav tm="0">
                                          <p:val>
                                            <p:fltVal val="0"/>
                                          </p:val>
                                        </p:tav>
                                        <p:tav tm="100000">
                                          <p:val>
                                            <p:strVal val="#ppt_w"/>
                                          </p:val>
                                        </p:tav>
                                      </p:tavLst>
                                    </p:anim>
                                    <p:anim calcmode="lin" valueType="num">
                                      <p:cBhvr>
                                        <p:cTn id="39" dur="500" fill="hold"/>
                                        <p:tgtEl>
                                          <p:spTgt spid="3074"/>
                                        </p:tgtEl>
                                        <p:attrNameLst>
                                          <p:attrName>ppt_h</p:attrName>
                                        </p:attrNameLst>
                                      </p:cBhvr>
                                      <p:tavLst>
                                        <p:tav tm="0">
                                          <p:val>
                                            <p:fltVal val="0"/>
                                          </p:val>
                                        </p:tav>
                                        <p:tav tm="100000">
                                          <p:val>
                                            <p:strVal val="#ppt_h"/>
                                          </p:val>
                                        </p:tav>
                                      </p:tavLst>
                                    </p:anim>
                                    <p:animEffect transition="in" filter="fade">
                                      <p:cBhvr>
                                        <p:cTn id="40" dur="500"/>
                                        <p:tgtEl>
                                          <p:spTgt spid="3074"/>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7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sp>
        <p:nvSpPr>
          <p:cNvPr id="15" name="직사각형 37">
            <a:extLst>
              <a:ext uri="{FF2B5EF4-FFF2-40B4-BE49-F238E27FC236}">
                <a16:creationId xmlns:a16="http://schemas.microsoft.com/office/drawing/2014/main" id="{24E3D0B8-C60F-791E-3191-2C0ECF60017C}"/>
              </a:ext>
            </a:extLst>
          </p:cNvPr>
          <p:cNvSpPr/>
          <p:nvPr/>
        </p:nvSpPr>
        <p:spPr>
          <a:xfrm>
            <a:off x="1310949" y="281847"/>
            <a:ext cx="9915851" cy="648287"/>
          </a:xfrm>
          <a:prstGeom prst="roundRect">
            <a:avLst>
              <a:gd name="adj" fmla="val 50000"/>
            </a:avLst>
          </a:prstGeom>
          <a:solidFill>
            <a:srgbClr val="FFD966"/>
          </a:solidFill>
          <a:effectLst>
            <a:glow rad="139700">
              <a:schemeClr val="bg1">
                <a:alpha val="40000"/>
              </a:schemeClr>
            </a:glow>
          </a:effectLst>
        </p:spPr>
        <p:txBody>
          <a:bodyPr wrap="square" anchor="t" anchorCtr="0">
            <a:spAutoFit/>
          </a:bodyPr>
          <a:lstStyle/>
          <a:p>
            <a:pPr algn="just">
              <a:lnSpc>
                <a:spcPct val="150000"/>
              </a:lnSpc>
              <a:spcAft>
                <a:spcPts val="800"/>
              </a:spcAft>
            </a:pPr>
            <a:r>
              <a:rPr lang="en-US" dirty="0">
                <a:solidFill>
                  <a:srgbClr val="A4491A"/>
                </a:solidFill>
                <a:latin typeface="Montserrat Black" panose="00000A00000000000000" pitchFamily="2" charset="0"/>
              </a:rPr>
              <a:t>4. Đặc trưng phong tục, tập quán, tín ngưỡng của người Ê-đê qua đoạn trích</a:t>
            </a:r>
          </a:p>
        </p:txBody>
      </p:sp>
      <p:pic>
        <p:nvPicPr>
          <p:cNvPr id="16" name="그래픽 57">
            <a:extLst>
              <a:ext uri="{FF2B5EF4-FFF2-40B4-BE49-F238E27FC236}">
                <a16:creationId xmlns:a16="http://schemas.microsoft.com/office/drawing/2014/main" id="{B3E8E5B4-BD49-DE5F-795C-556755F374F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42638" y="281847"/>
            <a:ext cx="768311" cy="680144"/>
          </a:xfrm>
          <a:prstGeom prst="rect">
            <a:avLst/>
          </a:prstGeom>
        </p:spPr>
      </p:pic>
      <p:pic>
        <p:nvPicPr>
          <p:cNvPr id="6146" name="Picture 2" descr="Xà gạc - công cụ lao động độc đáo của đồng bào các dân tộc M'nông, Mạ">
            <a:extLst>
              <a:ext uri="{FF2B5EF4-FFF2-40B4-BE49-F238E27FC236}">
                <a16:creationId xmlns:a16="http://schemas.microsoft.com/office/drawing/2014/main" id="{181986FA-63F4-35B4-0195-9DE2238FA3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1175" y="1141571"/>
            <a:ext cx="7918289" cy="4508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Hộp Văn bản 20">
            <a:extLst>
              <a:ext uri="{FF2B5EF4-FFF2-40B4-BE49-F238E27FC236}">
                <a16:creationId xmlns:a16="http://schemas.microsoft.com/office/drawing/2014/main" id="{32E51554-85FC-6CAB-301F-9AC601105DAD}"/>
              </a:ext>
            </a:extLst>
          </p:cNvPr>
          <p:cNvSpPr txBox="1"/>
          <p:nvPr/>
        </p:nvSpPr>
        <p:spPr>
          <a:xfrm>
            <a:off x="2984686" y="5650403"/>
            <a:ext cx="7592290" cy="501932"/>
          </a:xfrm>
          <a:prstGeom prst="rect">
            <a:avLst/>
          </a:prstGeom>
          <a:noFill/>
        </p:spPr>
        <p:txBody>
          <a:bodyPr wrap="square">
            <a:spAutoFit/>
          </a:bodyPr>
          <a:lstStyle/>
          <a:p>
            <a:pPr algn="just">
              <a:lnSpc>
                <a:spcPct val="150000"/>
              </a:lnSpc>
              <a:spcAft>
                <a:spcPts val="800"/>
              </a:spcAft>
            </a:pPr>
            <a:r>
              <a:rPr lang="en-US" sz="2000" b="1" dirty="0">
                <a:ea typeface="Yu Mincho" panose="02020400000000000000" pitchFamily="18" charset="-128"/>
                <a:cs typeface="Times New Roman" panose="02020603050405020304" pitchFamily="18" charset="0"/>
              </a:rPr>
              <a:t>Người đàn ông khi đi rừng thường giắt theo chà gạc.</a:t>
            </a:r>
          </a:p>
        </p:txBody>
      </p:sp>
      <p:pic>
        <p:nvPicPr>
          <p:cNvPr id="30" name="Hình ảnh 29">
            <a:extLst>
              <a:ext uri="{FF2B5EF4-FFF2-40B4-BE49-F238E27FC236}">
                <a16:creationId xmlns:a16="http://schemas.microsoft.com/office/drawing/2014/main" id="{77B80FEF-BA94-EA78-4A59-2B3CFEAB680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7673" y="5600034"/>
            <a:ext cx="754346" cy="754346"/>
          </a:xfrm>
          <a:prstGeom prst="rect">
            <a:avLst/>
          </a:prstGeom>
        </p:spPr>
      </p:pic>
    </p:spTree>
    <p:extLst>
      <p:ext uri="{BB962C8B-B14F-4D97-AF65-F5344CB8AC3E}">
        <p14:creationId xmlns:p14="http://schemas.microsoft.com/office/powerpoint/2010/main" val="11916983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anim calcmode="lin" valueType="num">
                                      <p:cBhvr>
                                        <p:cTn id="20" dur="750" fill="hold"/>
                                        <p:tgtEl>
                                          <p:spTgt spid="29"/>
                                        </p:tgtEl>
                                        <p:attrNameLst>
                                          <p:attrName>ppt_x</p:attrName>
                                        </p:attrNameLst>
                                      </p:cBhvr>
                                      <p:tavLst>
                                        <p:tav tm="0">
                                          <p:val>
                                            <p:strVal val="#ppt_x"/>
                                          </p:val>
                                        </p:tav>
                                        <p:tav tm="100000">
                                          <p:val>
                                            <p:strVal val="#ppt_x"/>
                                          </p:val>
                                        </p:tav>
                                      </p:tavLst>
                                    </p:anim>
                                    <p:anim calcmode="lin" valueType="num">
                                      <p:cBhvr>
                                        <p:cTn id="21" dur="75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anim calcmode="lin" valueType="num">
                                      <p:cBhvr>
                                        <p:cTn id="26" dur="750" fill="hold"/>
                                        <p:tgtEl>
                                          <p:spTgt spid="27"/>
                                        </p:tgtEl>
                                        <p:attrNameLst>
                                          <p:attrName>ppt_x</p:attrName>
                                        </p:attrNameLst>
                                      </p:cBhvr>
                                      <p:tavLst>
                                        <p:tav tm="0">
                                          <p:val>
                                            <p:strVal val="#ppt_x"/>
                                          </p:val>
                                        </p:tav>
                                        <p:tav tm="100000">
                                          <p:val>
                                            <p:strVal val="#ppt_x"/>
                                          </p:val>
                                        </p:tav>
                                      </p:tavLst>
                                    </p:anim>
                                    <p:anim calcmode="lin" valueType="num">
                                      <p:cBhvr>
                                        <p:cTn id="27" dur="75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50"/>
                                        <p:tgtEl>
                                          <p:spTgt spid="26"/>
                                        </p:tgtEl>
                                      </p:cBhvr>
                                    </p:animEffect>
                                    <p:anim calcmode="lin" valueType="num">
                                      <p:cBhvr>
                                        <p:cTn id="32" dur="750" fill="hold"/>
                                        <p:tgtEl>
                                          <p:spTgt spid="26"/>
                                        </p:tgtEl>
                                        <p:attrNameLst>
                                          <p:attrName>ppt_x</p:attrName>
                                        </p:attrNameLst>
                                      </p:cBhvr>
                                      <p:tavLst>
                                        <p:tav tm="0">
                                          <p:val>
                                            <p:strVal val="#ppt_x"/>
                                          </p:val>
                                        </p:tav>
                                        <p:tav tm="100000">
                                          <p:val>
                                            <p:strVal val="#ppt_x"/>
                                          </p:val>
                                        </p:tav>
                                      </p:tavLst>
                                    </p:anim>
                                    <p:anim calcmode="lin" valueType="num">
                                      <p:cBhvr>
                                        <p:cTn id="33"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146"/>
                                        </p:tgtEl>
                                        <p:attrNameLst>
                                          <p:attrName>style.visibility</p:attrName>
                                        </p:attrNameLst>
                                      </p:cBhvr>
                                      <p:to>
                                        <p:strVal val="visible"/>
                                      </p:to>
                                    </p:set>
                                    <p:anim calcmode="lin" valueType="num">
                                      <p:cBhvr>
                                        <p:cTn id="38" dur="500" fill="hold"/>
                                        <p:tgtEl>
                                          <p:spTgt spid="6146"/>
                                        </p:tgtEl>
                                        <p:attrNameLst>
                                          <p:attrName>ppt_w</p:attrName>
                                        </p:attrNameLst>
                                      </p:cBhvr>
                                      <p:tavLst>
                                        <p:tav tm="0">
                                          <p:val>
                                            <p:fltVal val="0"/>
                                          </p:val>
                                        </p:tav>
                                        <p:tav tm="100000">
                                          <p:val>
                                            <p:strVal val="#ppt_w"/>
                                          </p:val>
                                        </p:tav>
                                      </p:tavLst>
                                    </p:anim>
                                    <p:anim calcmode="lin" valueType="num">
                                      <p:cBhvr>
                                        <p:cTn id="39" dur="500" fill="hold"/>
                                        <p:tgtEl>
                                          <p:spTgt spid="6146"/>
                                        </p:tgtEl>
                                        <p:attrNameLst>
                                          <p:attrName>ppt_h</p:attrName>
                                        </p:attrNameLst>
                                      </p:cBhvr>
                                      <p:tavLst>
                                        <p:tav tm="0">
                                          <p:val>
                                            <p:fltVal val="0"/>
                                          </p:val>
                                        </p:tav>
                                        <p:tav tm="100000">
                                          <p:val>
                                            <p:strVal val="#ppt_h"/>
                                          </p:val>
                                        </p:tav>
                                      </p:tavLst>
                                    </p:anim>
                                    <p:animEffect transition="in" filter="fade">
                                      <p:cBhvr>
                                        <p:cTn id="40" dur="500"/>
                                        <p:tgtEl>
                                          <p:spTgt spid="6146"/>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7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sp>
        <p:nvSpPr>
          <p:cNvPr id="15" name="직사각형 37">
            <a:extLst>
              <a:ext uri="{FF2B5EF4-FFF2-40B4-BE49-F238E27FC236}">
                <a16:creationId xmlns:a16="http://schemas.microsoft.com/office/drawing/2014/main" id="{24E3D0B8-C60F-791E-3191-2C0ECF60017C}"/>
              </a:ext>
            </a:extLst>
          </p:cNvPr>
          <p:cNvSpPr/>
          <p:nvPr/>
        </p:nvSpPr>
        <p:spPr>
          <a:xfrm>
            <a:off x="1310949" y="281847"/>
            <a:ext cx="9915851" cy="648287"/>
          </a:xfrm>
          <a:prstGeom prst="roundRect">
            <a:avLst>
              <a:gd name="adj" fmla="val 50000"/>
            </a:avLst>
          </a:prstGeom>
          <a:solidFill>
            <a:srgbClr val="FFD966"/>
          </a:solidFill>
          <a:effectLst>
            <a:glow rad="139700">
              <a:schemeClr val="bg1">
                <a:alpha val="40000"/>
              </a:schemeClr>
            </a:glow>
          </a:effectLst>
        </p:spPr>
        <p:txBody>
          <a:bodyPr wrap="square" anchor="t" anchorCtr="0">
            <a:spAutoFit/>
          </a:bodyPr>
          <a:lstStyle/>
          <a:p>
            <a:pPr algn="just">
              <a:lnSpc>
                <a:spcPct val="150000"/>
              </a:lnSpc>
              <a:spcAft>
                <a:spcPts val="800"/>
              </a:spcAft>
            </a:pPr>
            <a:r>
              <a:rPr lang="en-US" dirty="0">
                <a:solidFill>
                  <a:srgbClr val="A4491A"/>
                </a:solidFill>
                <a:latin typeface="Montserrat Black" panose="00000A00000000000000" pitchFamily="2" charset="0"/>
              </a:rPr>
              <a:t>4. Đặc trưng phong tục, tập quán, tín ngưỡng của người Ê-đê qua đoạn trích</a:t>
            </a:r>
          </a:p>
        </p:txBody>
      </p:sp>
      <p:pic>
        <p:nvPicPr>
          <p:cNvPr id="16" name="그래픽 57">
            <a:extLst>
              <a:ext uri="{FF2B5EF4-FFF2-40B4-BE49-F238E27FC236}">
                <a16:creationId xmlns:a16="http://schemas.microsoft.com/office/drawing/2014/main" id="{B3E8E5B4-BD49-DE5F-795C-556755F374F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42638" y="281847"/>
            <a:ext cx="768311" cy="680144"/>
          </a:xfrm>
          <a:prstGeom prst="rect">
            <a:avLst/>
          </a:prstGeom>
        </p:spPr>
      </p:pic>
      <p:pic>
        <p:nvPicPr>
          <p:cNvPr id="7170" name="Picture 2" descr="Tín ngưỡng của người Ê đê có gì đặc sắc? | Bản Tin Đắk Lắk">
            <a:extLst>
              <a:ext uri="{FF2B5EF4-FFF2-40B4-BE49-F238E27FC236}">
                <a16:creationId xmlns:a16="http://schemas.microsoft.com/office/drawing/2014/main" id="{AEE27FAD-83F4-55C3-5AED-7038D12D42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332" y="1190594"/>
            <a:ext cx="7891990" cy="44211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Hình ảnh 18">
            <a:extLst>
              <a:ext uri="{FF2B5EF4-FFF2-40B4-BE49-F238E27FC236}">
                <a16:creationId xmlns:a16="http://schemas.microsoft.com/office/drawing/2014/main" id="{AAE1892A-9401-44E8-AB86-CC7B4185CCD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33136" y="5560866"/>
            <a:ext cx="754346" cy="754346"/>
          </a:xfrm>
          <a:prstGeom prst="rect">
            <a:avLst/>
          </a:prstGeom>
        </p:spPr>
      </p:pic>
      <p:sp>
        <p:nvSpPr>
          <p:cNvPr id="21" name="Hộp Văn bản 20">
            <a:extLst>
              <a:ext uri="{FF2B5EF4-FFF2-40B4-BE49-F238E27FC236}">
                <a16:creationId xmlns:a16="http://schemas.microsoft.com/office/drawing/2014/main" id="{ED105EEF-3F58-DDCD-28E6-D642D0A1D547}"/>
              </a:ext>
            </a:extLst>
          </p:cNvPr>
          <p:cNvSpPr txBox="1"/>
          <p:nvPr/>
        </p:nvSpPr>
        <p:spPr>
          <a:xfrm>
            <a:off x="2844616" y="5662811"/>
            <a:ext cx="7560147" cy="707886"/>
          </a:xfrm>
          <a:prstGeom prst="rect">
            <a:avLst/>
          </a:prstGeom>
          <a:noFill/>
        </p:spPr>
        <p:txBody>
          <a:bodyPr wrap="square">
            <a:spAutoFit/>
          </a:bodyPr>
          <a:lstStyle/>
          <a:p>
            <a:pPr algn="ctr"/>
            <a:r>
              <a:rPr lang="en-US" sz="2000" b="1" dirty="0">
                <a:ea typeface="Yu Mincho" panose="02020400000000000000" pitchFamily="18" charset="-128"/>
                <a:cs typeface="Times New Roman" panose="02020603050405020304" pitchFamily="18" charset="0"/>
              </a:rPr>
              <a:t>Ông Đu, ông </a:t>
            </a:r>
            <a:r>
              <a:rPr lang="en-US" sz="2000" b="1" dirty="0" err="1">
                <a:ea typeface="Yu Mincho" panose="02020400000000000000" pitchFamily="18" charset="-128"/>
                <a:cs typeface="Times New Roman" panose="02020603050405020304" pitchFamily="18" charset="0"/>
              </a:rPr>
              <a:t>Điê</a:t>
            </a:r>
            <a:r>
              <a:rPr lang="en-US" sz="2000" b="1" dirty="0">
                <a:ea typeface="Yu Mincho" panose="02020400000000000000" pitchFamily="18" charset="-128"/>
                <a:cs typeface="Times New Roman" panose="02020603050405020304" pitchFamily="18" charset="0"/>
              </a:rPr>
              <a:t> là những vị thần cao nhất trong hệ thống thần của người Ê-đê.</a:t>
            </a:r>
            <a:endParaRPr lang="en-US" sz="2000" dirty="0"/>
          </a:p>
        </p:txBody>
      </p:sp>
    </p:spTree>
    <p:extLst>
      <p:ext uri="{BB962C8B-B14F-4D97-AF65-F5344CB8AC3E}">
        <p14:creationId xmlns:p14="http://schemas.microsoft.com/office/powerpoint/2010/main" val="26704850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anim calcmode="lin" valueType="num">
                                      <p:cBhvr>
                                        <p:cTn id="20" dur="750" fill="hold"/>
                                        <p:tgtEl>
                                          <p:spTgt spid="29"/>
                                        </p:tgtEl>
                                        <p:attrNameLst>
                                          <p:attrName>ppt_x</p:attrName>
                                        </p:attrNameLst>
                                      </p:cBhvr>
                                      <p:tavLst>
                                        <p:tav tm="0">
                                          <p:val>
                                            <p:strVal val="#ppt_x"/>
                                          </p:val>
                                        </p:tav>
                                        <p:tav tm="100000">
                                          <p:val>
                                            <p:strVal val="#ppt_x"/>
                                          </p:val>
                                        </p:tav>
                                      </p:tavLst>
                                    </p:anim>
                                    <p:anim calcmode="lin" valueType="num">
                                      <p:cBhvr>
                                        <p:cTn id="21" dur="75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anim calcmode="lin" valueType="num">
                                      <p:cBhvr>
                                        <p:cTn id="26" dur="750" fill="hold"/>
                                        <p:tgtEl>
                                          <p:spTgt spid="27"/>
                                        </p:tgtEl>
                                        <p:attrNameLst>
                                          <p:attrName>ppt_x</p:attrName>
                                        </p:attrNameLst>
                                      </p:cBhvr>
                                      <p:tavLst>
                                        <p:tav tm="0">
                                          <p:val>
                                            <p:strVal val="#ppt_x"/>
                                          </p:val>
                                        </p:tav>
                                        <p:tav tm="100000">
                                          <p:val>
                                            <p:strVal val="#ppt_x"/>
                                          </p:val>
                                        </p:tav>
                                      </p:tavLst>
                                    </p:anim>
                                    <p:anim calcmode="lin" valueType="num">
                                      <p:cBhvr>
                                        <p:cTn id="27" dur="75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50"/>
                                        <p:tgtEl>
                                          <p:spTgt spid="26"/>
                                        </p:tgtEl>
                                      </p:cBhvr>
                                    </p:animEffect>
                                    <p:anim calcmode="lin" valueType="num">
                                      <p:cBhvr>
                                        <p:cTn id="32" dur="750" fill="hold"/>
                                        <p:tgtEl>
                                          <p:spTgt spid="26"/>
                                        </p:tgtEl>
                                        <p:attrNameLst>
                                          <p:attrName>ppt_x</p:attrName>
                                        </p:attrNameLst>
                                      </p:cBhvr>
                                      <p:tavLst>
                                        <p:tav tm="0">
                                          <p:val>
                                            <p:strVal val="#ppt_x"/>
                                          </p:val>
                                        </p:tav>
                                        <p:tav tm="100000">
                                          <p:val>
                                            <p:strVal val="#ppt_x"/>
                                          </p:val>
                                        </p:tav>
                                      </p:tavLst>
                                    </p:anim>
                                    <p:anim calcmode="lin" valueType="num">
                                      <p:cBhvr>
                                        <p:cTn id="33"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170"/>
                                        </p:tgtEl>
                                        <p:attrNameLst>
                                          <p:attrName>style.visibility</p:attrName>
                                        </p:attrNameLst>
                                      </p:cBhvr>
                                      <p:to>
                                        <p:strVal val="visible"/>
                                      </p:to>
                                    </p:set>
                                    <p:anim calcmode="lin" valueType="num">
                                      <p:cBhvr>
                                        <p:cTn id="38" dur="500" fill="hold"/>
                                        <p:tgtEl>
                                          <p:spTgt spid="7170"/>
                                        </p:tgtEl>
                                        <p:attrNameLst>
                                          <p:attrName>ppt_w</p:attrName>
                                        </p:attrNameLst>
                                      </p:cBhvr>
                                      <p:tavLst>
                                        <p:tav tm="0">
                                          <p:val>
                                            <p:fltVal val="0"/>
                                          </p:val>
                                        </p:tav>
                                        <p:tav tm="100000">
                                          <p:val>
                                            <p:strVal val="#ppt_w"/>
                                          </p:val>
                                        </p:tav>
                                      </p:tavLst>
                                    </p:anim>
                                    <p:anim calcmode="lin" valueType="num">
                                      <p:cBhvr>
                                        <p:cTn id="39" dur="500" fill="hold"/>
                                        <p:tgtEl>
                                          <p:spTgt spid="7170"/>
                                        </p:tgtEl>
                                        <p:attrNameLst>
                                          <p:attrName>ppt_h</p:attrName>
                                        </p:attrNameLst>
                                      </p:cBhvr>
                                      <p:tavLst>
                                        <p:tav tm="0">
                                          <p:val>
                                            <p:fltVal val="0"/>
                                          </p:val>
                                        </p:tav>
                                        <p:tav tm="100000">
                                          <p:val>
                                            <p:strVal val="#ppt_h"/>
                                          </p:val>
                                        </p:tav>
                                      </p:tavLst>
                                    </p:anim>
                                    <p:animEffect transition="in" filter="fade">
                                      <p:cBhvr>
                                        <p:cTn id="40" dur="500"/>
                                        <p:tgtEl>
                                          <p:spTgt spid="7170"/>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grpSp>
        <p:nvGrpSpPr>
          <p:cNvPr id="33" name="Nhóm 32">
            <a:extLst>
              <a:ext uri="{FF2B5EF4-FFF2-40B4-BE49-F238E27FC236}">
                <a16:creationId xmlns:a16="http://schemas.microsoft.com/office/drawing/2014/main" id="{4C144ACF-0E73-9D2B-DD83-215E8CAEBF12}"/>
              </a:ext>
            </a:extLst>
          </p:cNvPr>
          <p:cNvGrpSpPr/>
          <p:nvPr/>
        </p:nvGrpSpPr>
        <p:grpSpPr>
          <a:xfrm>
            <a:off x="896438" y="1598197"/>
            <a:ext cx="8603883" cy="4080315"/>
            <a:chOff x="424003" y="1473684"/>
            <a:chExt cx="8603883" cy="4080315"/>
          </a:xfrm>
        </p:grpSpPr>
        <p:sp>
          <p:nvSpPr>
            <p:cNvPr id="34" name="사각형: 둥근 모서리 2">
              <a:extLst>
                <a:ext uri="{FF2B5EF4-FFF2-40B4-BE49-F238E27FC236}">
                  <a16:creationId xmlns:a16="http://schemas.microsoft.com/office/drawing/2014/main" id="{298D6D2D-DE41-8167-20C9-2AE1BF644F89}"/>
                </a:ext>
              </a:extLst>
            </p:cNvPr>
            <p:cNvSpPr/>
            <p:nvPr/>
          </p:nvSpPr>
          <p:spPr>
            <a:xfrm>
              <a:off x="3164114" y="1684421"/>
              <a:ext cx="5863772" cy="2396690"/>
            </a:xfrm>
            <a:prstGeom prst="roundRect">
              <a:avLst>
                <a:gd name="adj" fmla="val 24020"/>
              </a:avLst>
            </a:prstGeom>
            <a:solidFill>
              <a:schemeClr val="bg1">
                <a:alpha val="64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lang="en-US" altLang="ko-KR" sz="6000" dirty="0">
                  <a:solidFill>
                    <a:srgbClr val="FF6633"/>
                  </a:solidFill>
                  <a:latin typeface="Montserrat Black" panose="00000A00000000000000" pitchFamily="2" charset="0"/>
                </a:rPr>
                <a:t>LUYỆN TẬP</a:t>
              </a:r>
              <a:endParaRPr lang="ko-KR" altLang="en-US" sz="6000" dirty="0">
                <a:solidFill>
                  <a:srgbClr val="FF6633"/>
                </a:solidFill>
                <a:latin typeface="Montserrat Black" panose="00000A00000000000000" pitchFamily="2" charset="0"/>
              </a:endParaRPr>
            </a:p>
          </p:txBody>
        </p:sp>
        <p:pic>
          <p:nvPicPr>
            <p:cNvPr id="35" name="Hình ảnh 34" descr="Ảnh có chứa người, thể thao&#10;&#10;Mô tả được tạo tự động">
              <a:extLst>
                <a:ext uri="{FF2B5EF4-FFF2-40B4-BE49-F238E27FC236}">
                  <a16:creationId xmlns:a16="http://schemas.microsoft.com/office/drawing/2014/main" id="{7DE5BBD7-F299-71D8-6EC3-01901BA19E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003" y="1473684"/>
              <a:ext cx="4080315" cy="4080315"/>
            </a:xfrm>
            <a:prstGeom prst="rect">
              <a:avLst/>
            </a:prstGeom>
          </p:spPr>
        </p:pic>
      </p:grpSp>
    </p:spTree>
    <p:extLst>
      <p:ext uri="{BB962C8B-B14F-4D97-AF65-F5344CB8AC3E}">
        <p14:creationId xmlns:p14="http://schemas.microsoft.com/office/powerpoint/2010/main" val="1427374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anim calcmode="lin" valueType="num">
                                      <p:cBhvr>
                                        <p:cTn id="20" dur="750" fill="hold"/>
                                        <p:tgtEl>
                                          <p:spTgt spid="29"/>
                                        </p:tgtEl>
                                        <p:attrNameLst>
                                          <p:attrName>ppt_x</p:attrName>
                                        </p:attrNameLst>
                                      </p:cBhvr>
                                      <p:tavLst>
                                        <p:tav tm="0">
                                          <p:val>
                                            <p:strVal val="#ppt_x"/>
                                          </p:val>
                                        </p:tav>
                                        <p:tav tm="100000">
                                          <p:val>
                                            <p:strVal val="#ppt_x"/>
                                          </p:val>
                                        </p:tav>
                                      </p:tavLst>
                                    </p:anim>
                                    <p:anim calcmode="lin" valueType="num">
                                      <p:cBhvr>
                                        <p:cTn id="21" dur="75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anim calcmode="lin" valueType="num">
                                      <p:cBhvr>
                                        <p:cTn id="26" dur="750" fill="hold"/>
                                        <p:tgtEl>
                                          <p:spTgt spid="27"/>
                                        </p:tgtEl>
                                        <p:attrNameLst>
                                          <p:attrName>ppt_x</p:attrName>
                                        </p:attrNameLst>
                                      </p:cBhvr>
                                      <p:tavLst>
                                        <p:tav tm="0">
                                          <p:val>
                                            <p:strVal val="#ppt_x"/>
                                          </p:val>
                                        </p:tav>
                                        <p:tav tm="100000">
                                          <p:val>
                                            <p:strVal val="#ppt_x"/>
                                          </p:val>
                                        </p:tav>
                                      </p:tavLst>
                                    </p:anim>
                                    <p:anim calcmode="lin" valueType="num">
                                      <p:cBhvr>
                                        <p:cTn id="27" dur="75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50"/>
                                        <p:tgtEl>
                                          <p:spTgt spid="26"/>
                                        </p:tgtEl>
                                      </p:cBhvr>
                                    </p:animEffect>
                                    <p:anim calcmode="lin" valueType="num">
                                      <p:cBhvr>
                                        <p:cTn id="32" dur="750" fill="hold"/>
                                        <p:tgtEl>
                                          <p:spTgt spid="26"/>
                                        </p:tgtEl>
                                        <p:attrNameLst>
                                          <p:attrName>ppt_x</p:attrName>
                                        </p:attrNameLst>
                                      </p:cBhvr>
                                      <p:tavLst>
                                        <p:tav tm="0">
                                          <p:val>
                                            <p:strVal val="#ppt_x"/>
                                          </p:val>
                                        </p:tav>
                                        <p:tav tm="100000">
                                          <p:val>
                                            <p:strVal val="#ppt_x"/>
                                          </p:val>
                                        </p:tav>
                                      </p:tavLst>
                                    </p:anim>
                                    <p:anim calcmode="lin" valueType="num">
                                      <p:cBhvr>
                                        <p:cTn id="33" dur="750" fill="hold"/>
                                        <p:tgtEl>
                                          <p:spTgt spid="26"/>
                                        </p:tgtEl>
                                        <p:attrNameLst>
                                          <p:attrName>ppt_y</p:attrName>
                                        </p:attrNameLst>
                                      </p:cBhvr>
                                      <p:tavLst>
                                        <p:tav tm="0">
                                          <p:val>
                                            <p:strVal val="#ppt_y+.1"/>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1+#ppt_h/2"/>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3750"/>
                            </p:stCondLst>
                            <p:childTnLst>
                              <p:par>
                                <p:cTn id="44" presetID="16" presetClass="entr" presetSubtype="37"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arn(outVertical)">
                                      <p:cBhvr>
                                        <p:cTn id="4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6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sp>
        <p:nvSpPr>
          <p:cNvPr id="16" name="Hộp Văn bản 15">
            <a:extLst>
              <a:ext uri="{FF2B5EF4-FFF2-40B4-BE49-F238E27FC236}">
                <a16:creationId xmlns:a16="http://schemas.microsoft.com/office/drawing/2014/main" id="{A4A806E0-0AFA-AD10-E8C4-535CEE7CBBB9}"/>
              </a:ext>
            </a:extLst>
          </p:cNvPr>
          <p:cNvSpPr txBox="1"/>
          <p:nvPr/>
        </p:nvSpPr>
        <p:spPr>
          <a:xfrm>
            <a:off x="4419455" y="737575"/>
            <a:ext cx="2834430" cy="707886"/>
          </a:xfrm>
          <a:prstGeom prst="rect">
            <a:avLst/>
          </a:prstGeom>
          <a:noFill/>
        </p:spPr>
        <p:txBody>
          <a:bodyPr wrap="none" rtlCol="0">
            <a:spAutoFit/>
          </a:bodyPr>
          <a:lstStyle/>
          <a:p>
            <a:r>
              <a:rPr lang="en-US" sz="4000" b="1" dirty="0">
                <a:solidFill>
                  <a:srgbClr val="FF6633"/>
                </a:solidFill>
                <a:latin typeface="Montserrat Black" panose="00000A00000000000000" pitchFamily="2" charset="0"/>
                <a:ea typeface="Yu Mincho" panose="02020400000000000000" pitchFamily="18" charset="-128"/>
                <a:cs typeface="Times New Roman" panose="02020603050405020304" pitchFamily="18" charset="0"/>
              </a:rPr>
              <a:t>Nhiệm vụ</a:t>
            </a:r>
          </a:p>
        </p:txBody>
      </p:sp>
      <p:sp>
        <p:nvSpPr>
          <p:cNvPr id="30" name="Hộp Văn bản 29">
            <a:extLst>
              <a:ext uri="{FF2B5EF4-FFF2-40B4-BE49-F238E27FC236}">
                <a16:creationId xmlns:a16="http://schemas.microsoft.com/office/drawing/2014/main" id="{030D79F7-B568-7D72-85C5-8EFA50B8D0B3}"/>
              </a:ext>
            </a:extLst>
          </p:cNvPr>
          <p:cNvSpPr txBox="1"/>
          <p:nvPr/>
        </p:nvSpPr>
        <p:spPr>
          <a:xfrm>
            <a:off x="906067" y="1541375"/>
            <a:ext cx="6347817" cy="4646400"/>
          </a:xfrm>
          <a:prstGeom prst="rect">
            <a:avLst/>
          </a:prstGeom>
          <a:noFill/>
        </p:spPr>
        <p:txBody>
          <a:bodyPr wrap="square">
            <a:spAutoFit/>
          </a:bodyPr>
          <a:lstStyle/>
          <a:p>
            <a:pPr algn="just">
              <a:lnSpc>
                <a:spcPct val="150000"/>
              </a:lnSpc>
              <a:spcAft>
                <a:spcPts val="800"/>
              </a:spcAft>
            </a:pPr>
            <a:r>
              <a:rPr lang="en-US" sz="2800" b="1" dirty="0">
                <a:effectLst/>
                <a:ea typeface="Yu Mincho" panose="02020400000000000000" pitchFamily="18" charset="-128"/>
                <a:cs typeface="Times New Roman" panose="02020603050405020304" pitchFamily="18" charset="0"/>
              </a:rPr>
              <a:t>Phải chăng một tác phẩm sử thi ra đời ở một thời đại quá xa xôi như I-li-át hay Đăm Săn không còn nhiều ý nghĩa đối với con người hiện đại? hãy viết đoạn văn (khoảng 150 chữ) trình bày quan điểm của bạn.</a:t>
            </a:r>
            <a:endParaRPr lang="en-US" sz="2000" b="1" dirty="0">
              <a:effectLst/>
              <a:ea typeface="Yu Mincho" panose="02020400000000000000" pitchFamily="18" charset="-128"/>
              <a:cs typeface="Times New Roman" panose="02020603050405020304" pitchFamily="18" charset="0"/>
            </a:endParaRPr>
          </a:p>
          <a:p>
            <a:pPr algn="just">
              <a:lnSpc>
                <a:spcPct val="150000"/>
              </a:lnSpc>
              <a:spcAft>
                <a:spcPts val="800"/>
              </a:spcAft>
            </a:pPr>
            <a:r>
              <a:rPr lang="en-US" sz="2800" b="1" dirty="0">
                <a:effectLst/>
                <a:ea typeface="Yu Mincho" panose="02020400000000000000" pitchFamily="18" charset="-128"/>
                <a:cs typeface="Times New Roman" panose="02020603050405020304" pitchFamily="18" charset="0"/>
              </a:rPr>
              <a:t>- Thời gian: 15 phút.</a:t>
            </a:r>
            <a:endParaRPr lang="en-US" sz="2000" b="1" dirty="0">
              <a:effectLst/>
              <a:ea typeface="Yu Mincho" panose="02020400000000000000" pitchFamily="18" charset="-128"/>
              <a:cs typeface="Times New Roman" panose="02020603050405020304" pitchFamily="18" charset="0"/>
            </a:endParaRPr>
          </a:p>
        </p:txBody>
      </p:sp>
      <p:grpSp>
        <p:nvGrpSpPr>
          <p:cNvPr id="2" name="Nhóm 1">
            <a:extLst>
              <a:ext uri="{FF2B5EF4-FFF2-40B4-BE49-F238E27FC236}">
                <a16:creationId xmlns:a16="http://schemas.microsoft.com/office/drawing/2014/main" id="{00A8B858-B0B9-FCF1-BB02-CE5E8ED3BC87}"/>
              </a:ext>
            </a:extLst>
          </p:cNvPr>
          <p:cNvGrpSpPr/>
          <p:nvPr/>
        </p:nvGrpSpPr>
        <p:grpSpPr>
          <a:xfrm>
            <a:off x="7936889" y="1480670"/>
            <a:ext cx="4028446" cy="4955522"/>
            <a:chOff x="7936889" y="1480670"/>
            <a:chExt cx="4028446" cy="4955522"/>
          </a:xfrm>
        </p:grpSpPr>
        <p:pic>
          <p:nvPicPr>
            <p:cNvPr id="8194" name="Picture 2" descr="Mua The Iliad trên Amazon Mỹ chính hãng 2022 | Fado">
              <a:extLst>
                <a:ext uri="{FF2B5EF4-FFF2-40B4-BE49-F238E27FC236}">
                  <a16:creationId xmlns:a16="http://schemas.microsoft.com/office/drawing/2014/main" id="{A297759B-E5A7-C1C1-A828-7320E3A83F5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6889" y="1480670"/>
              <a:ext cx="2848436" cy="4405745"/>
            </a:xfrm>
            <a:prstGeom prst="rect">
              <a:avLst/>
            </a:prstGeom>
            <a:noFill/>
            <a:effectLst>
              <a:outerShdw blurRad="50800" dist="38100" dir="2700000" algn="tl" rotWithShape="0">
                <a:prstClr val="black">
                  <a:alpha val="40000"/>
                </a:prstClr>
              </a:outerShdw>
            </a:effectLst>
            <a:scene3d>
              <a:camera prst="perspectiveLeft"/>
              <a:lightRig rig="threePt" dir="t"/>
            </a:scene3d>
            <a:extLst>
              <a:ext uri="{909E8E84-426E-40DD-AFC4-6F175D3DCCD1}">
                <a14:hiddenFill xmlns:a14="http://schemas.microsoft.com/office/drawing/2010/main">
                  <a:solidFill>
                    <a:srgbClr val="FFFFFF"/>
                  </a:solidFill>
                </a14:hiddenFill>
              </a:ext>
            </a:extLst>
          </p:spPr>
        </p:pic>
        <p:pic>
          <p:nvPicPr>
            <p:cNvPr id="8196" name="Picture 4" descr="nghiên cứu">
              <a:extLst>
                <a:ext uri="{FF2B5EF4-FFF2-40B4-BE49-F238E27FC236}">
                  <a16:creationId xmlns:a16="http://schemas.microsoft.com/office/drawing/2014/main" id="{E07973C7-096E-C5B1-36BA-815C8EB7DB4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200" r="17967"/>
            <a:stretch/>
          </p:blipFill>
          <p:spPr bwMode="auto">
            <a:xfrm>
              <a:off x="8411362" y="3497352"/>
              <a:ext cx="3553973" cy="29388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88776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1000"/>
                                        <p:tgtEl>
                                          <p:spTgt spid="30"/>
                                        </p:tgtEl>
                                      </p:cBhvr>
                                    </p:animEffect>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500"/>
                                        <p:tgtEl>
                                          <p:spTgt spid="2"/>
                                        </p:tgtEl>
                                      </p:cBhvr>
                                    </p:animEffect>
                                    <p:anim calcmode="lin" valueType="num">
                                      <p:cBhvr>
                                        <p:cTn id="17" dur="1500" fill="hold"/>
                                        <p:tgtEl>
                                          <p:spTgt spid="2"/>
                                        </p:tgtEl>
                                        <p:attrNameLst>
                                          <p:attrName>style.rotation</p:attrName>
                                        </p:attrNameLst>
                                      </p:cBhvr>
                                      <p:tavLst>
                                        <p:tav tm="0">
                                          <p:val>
                                            <p:fltVal val="720"/>
                                          </p:val>
                                        </p:tav>
                                        <p:tav tm="100000">
                                          <p:val>
                                            <p:fltVal val="0"/>
                                          </p:val>
                                        </p:tav>
                                      </p:tavLst>
                                    </p:anim>
                                    <p:anim calcmode="lin" valueType="num">
                                      <p:cBhvr>
                                        <p:cTn id="18" dur="1500" fill="hold"/>
                                        <p:tgtEl>
                                          <p:spTgt spid="2"/>
                                        </p:tgtEl>
                                        <p:attrNameLst>
                                          <p:attrName>ppt_h</p:attrName>
                                        </p:attrNameLst>
                                      </p:cBhvr>
                                      <p:tavLst>
                                        <p:tav tm="0">
                                          <p:val>
                                            <p:fltVal val="0"/>
                                          </p:val>
                                        </p:tav>
                                        <p:tav tm="100000">
                                          <p:val>
                                            <p:strVal val="#ppt_h"/>
                                          </p:val>
                                        </p:tav>
                                      </p:tavLst>
                                    </p:anim>
                                    <p:anim calcmode="lin" valueType="num">
                                      <p:cBhvr>
                                        <p:cTn id="19" dur="15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grpSp>
        <p:nvGrpSpPr>
          <p:cNvPr id="2" name="Nhóm 1">
            <a:extLst>
              <a:ext uri="{FF2B5EF4-FFF2-40B4-BE49-F238E27FC236}">
                <a16:creationId xmlns:a16="http://schemas.microsoft.com/office/drawing/2014/main" id="{AA75298B-C55E-DECA-FAC5-F4CA2324F7F1}"/>
              </a:ext>
            </a:extLst>
          </p:cNvPr>
          <p:cNvGrpSpPr/>
          <p:nvPr/>
        </p:nvGrpSpPr>
        <p:grpSpPr>
          <a:xfrm>
            <a:off x="776853" y="1678568"/>
            <a:ext cx="8603883" cy="4080315"/>
            <a:chOff x="571747" y="1855626"/>
            <a:chExt cx="8603883" cy="4080315"/>
          </a:xfrm>
        </p:grpSpPr>
        <p:grpSp>
          <p:nvGrpSpPr>
            <p:cNvPr id="38" name="Nhóm 37">
              <a:extLst>
                <a:ext uri="{FF2B5EF4-FFF2-40B4-BE49-F238E27FC236}">
                  <a16:creationId xmlns:a16="http://schemas.microsoft.com/office/drawing/2014/main" id="{2A9AC47E-68D9-7EFA-F658-D779F1E52208}"/>
                </a:ext>
              </a:extLst>
            </p:cNvPr>
            <p:cNvGrpSpPr/>
            <p:nvPr/>
          </p:nvGrpSpPr>
          <p:grpSpPr>
            <a:xfrm>
              <a:off x="3311858" y="2066363"/>
              <a:ext cx="5863772" cy="2396690"/>
              <a:chOff x="3164114" y="1684421"/>
              <a:chExt cx="5863772" cy="2396690"/>
            </a:xfrm>
          </p:grpSpPr>
          <p:sp>
            <p:nvSpPr>
              <p:cNvPr id="39" name="사각형: 둥근 모서리 2">
                <a:extLst>
                  <a:ext uri="{FF2B5EF4-FFF2-40B4-BE49-F238E27FC236}">
                    <a16:creationId xmlns:a16="http://schemas.microsoft.com/office/drawing/2014/main" id="{231D4490-1B56-1850-7934-074D336EAD73}"/>
                  </a:ext>
                </a:extLst>
              </p:cNvPr>
              <p:cNvSpPr/>
              <p:nvPr/>
            </p:nvSpPr>
            <p:spPr>
              <a:xfrm>
                <a:off x="3337089" y="1866507"/>
                <a:ext cx="5514680" cy="2073897"/>
              </a:xfrm>
              <a:prstGeom prst="roundRect">
                <a:avLst>
                  <a:gd name="adj" fmla="val 24020"/>
                </a:avLst>
              </a:prstGeom>
              <a:solidFill>
                <a:schemeClr val="bg1">
                  <a:alpha val="74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sp>
            <p:nvSpPr>
              <p:cNvPr id="40" name="사각형: 둥근 모서리 2">
                <a:extLst>
                  <a:ext uri="{FF2B5EF4-FFF2-40B4-BE49-F238E27FC236}">
                    <a16:creationId xmlns:a16="http://schemas.microsoft.com/office/drawing/2014/main" id="{BDF168BE-11BA-A3FA-D5FD-A75EBA85D417}"/>
                  </a:ext>
                </a:extLst>
              </p:cNvPr>
              <p:cNvSpPr/>
              <p:nvPr/>
            </p:nvSpPr>
            <p:spPr>
              <a:xfrm>
                <a:off x="3164114" y="1684421"/>
                <a:ext cx="5863772" cy="2396690"/>
              </a:xfrm>
              <a:prstGeom prst="roundRect">
                <a:avLst>
                  <a:gd name="adj" fmla="val 24020"/>
                </a:avLst>
              </a:prstGeom>
              <a:solidFill>
                <a:schemeClr val="bg1">
                  <a:alpha val="64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lang="en-US" altLang="ko-KR" sz="6000" dirty="0">
                    <a:solidFill>
                      <a:srgbClr val="FF6633"/>
                    </a:solidFill>
                    <a:latin typeface="Montserrat Black" panose="00000A00000000000000" pitchFamily="2" charset="0"/>
                  </a:rPr>
                  <a:t>KHỞI ĐỘNG</a:t>
                </a:r>
                <a:endParaRPr lang="ko-KR" altLang="en-US" sz="6000" dirty="0">
                  <a:solidFill>
                    <a:srgbClr val="FF6633"/>
                  </a:solidFill>
                  <a:latin typeface="Montserrat Black" panose="00000A00000000000000" pitchFamily="2" charset="0"/>
                </a:endParaRPr>
              </a:p>
            </p:txBody>
          </p:sp>
        </p:grpSp>
        <p:pic>
          <p:nvPicPr>
            <p:cNvPr id="41" name="Hình ảnh 40" descr="Ảnh có chứa người, thể thao&#10;&#10;Mô tả được tạo tự động">
              <a:extLst>
                <a:ext uri="{FF2B5EF4-FFF2-40B4-BE49-F238E27FC236}">
                  <a16:creationId xmlns:a16="http://schemas.microsoft.com/office/drawing/2014/main" id="{D83FC834-25CF-EEA7-4CFC-364A41B56D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747" y="1855626"/>
              <a:ext cx="4080315" cy="4080315"/>
            </a:xfrm>
            <a:prstGeom prst="rect">
              <a:avLst/>
            </a:prstGeom>
          </p:spPr>
        </p:pic>
      </p:grpSp>
    </p:spTree>
    <p:extLst>
      <p:ext uri="{BB962C8B-B14F-4D97-AF65-F5344CB8AC3E}">
        <p14:creationId xmlns:p14="http://schemas.microsoft.com/office/powerpoint/2010/main" val="3088233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anim calcmode="lin" valueType="num">
                                      <p:cBhvr>
                                        <p:cTn id="20" dur="750" fill="hold"/>
                                        <p:tgtEl>
                                          <p:spTgt spid="29"/>
                                        </p:tgtEl>
                                        <p:attrNameLst>
                                          <p:attrName>ppt_x</p:attrName>
                                        </p:attrNameLst>
                                      </p:cBhvr>
                                      <p:tavLst>
                                        <p:tav tm="0">
                                          <p:val>
                                            <p:strVal val="#ppt_x"/>
                                          </p:val>
                                        </p:tav>
                                        <p:tav tm="100000">
                                          <p:val>
                                            <p:strVal val="#ppt_x"/>
                                          </p:val>
                                        </p:tav>
                                      </p:tavLst>
                                    </p:anim>
                                    <p:anim calcmode="lin" valueType="num">
                                      <p:cBhvr>
                                        <p:cTn id="21" dur="75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anim calcmode="lin" valueType="num">
                                      <p:cBhvr>
                                        <p:cTn id="26" dur="750" fill="hold"/>
                                        <p:tgtEl>
                                          <p:spTgt spid="27"/>
                                        </p:tgtEl>
                                        <p:attrNameLst>
                                          <p:attrName>ppt_x</p:attrName>
                                        </p:attrNameLst>
                                      </p:cBhvr>
                                      <p:tavLst>
                                        <p:tav tm="0">
                                          <p:val>
                                            <p:strVal val="#ppt_x"/>
                                          </p:val>
                                        </p:tav>
                                        <p:tav tm="100000">
                                          <p:val>
                                            <p:strVal val="#ppt_x"/>
                                          </p:val>
                                        </p:tav>
                                      </p:tavLst>
                                    </p:anim>
                                    <p:anim calcmode="lin" valueType="num">
                                      <p:cBhvr>
                                        <p:cTn id="27" dur="75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50"/>
                                        <p:tgtEl>
                                          <p:spTgt spid="26"/>
                                        </p:tgtEl>
                                      </p:cBhvr>
                                    </p:animEffect>
                                    <p:anim calcmode="lin" valueType="num">
                                      <p:cBhvr>
                                        <p:cTn id="32" dur="750" fill="hold"/>
                                        <p:tgtEl>
                                          <p:spTgt spid="26"/>
                                        </p:tgtEl>
                                        <p:attrNameLst>
                                          <p:attrName>ppt_x</p:attrName>
                                        </p:attrNameLst>
                                      </p:cBhvr>
                                      <p:tavLst>
                                        <p:tav tm="0">
                                          <p:val>
                                            <p:strVal val="#ppt_x"/>
                                          </p:val>
                                        </p:tav>
                                        <p:tav tm="100000">
                                          <p:val>
                                            <p:strVal val="#ppt_x"/>
                                          </p:val>
                                        </p:tav>
                                      </p:tavLst>
                                    </p:anim>
                                    <p:anim calcmode="lin" valueType="num">
                                      <p:cBhvr>
                                        <p:cTn id="33" dur="750" fill="hold"/>
                                        <p:tgtEl>
                                          <p:spTgt spid="26"/>
                                        </p:tgtEl>
                                        <p:attrNameLst>
                                          <p:attrName>ppt_y</p:attrName>
                                        </p:attrNameLst>
                                      </p:cBhvr>
                                      <p:tavLst>
                                        <p:tav tm="0">
                                          <p:val>
                                            <p:strVal val="#ppt_y+.1"/>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3750"/>
                            </p:stCondLst>
                            <p:childTnLst>
                              <p:par>
                                <p:cTn id="44" presetID="16" presetClass="entr" presetSubtype="37"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arn(outVertical)">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6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sp>
        <p:nvSpPr>
          <p:cNvPr id="16" name="Hộp Văn bản 15">
            <a:extLst>
              <a:ext uri="{FF2B5EF4-FFF2-40B4-BE49-F238E27FC236}">
                <a16:creationId xmlns:a16="http://schemas.microsoft.com/office/drawing/2014/main" id="{A4A806E0-0AFA-AD10-E8C4-535CEE7CBBB9}"/>
              </a:ext>
            </a:extLst>
          </p:cNvPr>
          <p:cNvSpPr txBox="1"/>
          <p:nvPr/>
        </p:nvSpPr>
        <p:spPr>
          <a:xfrm>
            <a:off x="4799688" y="517995"/>
            <a:ext cx="2587568" cy="523220"/>
          </a:xfrm>
          <a:prstGeom prst="rect">
            <a:avLst/>
          </a:prstGeom>
          <a:noFill/>
        </p:spPr>
        <p:txBody>
          <a:bodyPr wrap="none" rtlCol="0">
            <a:spAutoFit/>
          </a:bodyPr>
          <a:lstStyle/>
          <a:p>
            <a:r>
              <a:rPr lang="en-US" sz="2800" b="1" dirty="0">
                <a:solidFill>
                  <a:srgbClr val="FF6633"/>
                </a:solidFill>
                <a:latin typeface="Montserrat Black" panose="00000A00000000000000" pitchFamily="2" charset="0"/>
                <a:ea typeface="Yu Mincho" panose="02020400000000000000" pitchFamily="18" charset="-128"/>
                <a:cs typeface="Times New Roman" panose="02020603050405020304" pitchFamily="18" charset="0"/>
              </a:rPr>
              <a:t>Bài văn mẫu</a:t>
            </a:r>
          </a:p>
        </p:txBody>
      </p:sp>
      <p:sp>
        <p:nvSpPr>
          <p:cNvPr id="21" name="Hộp Văn bản 20">
            <a:extLst>
              <a:ext uri="{FF2B5EF4-FFF2-40B4-BE49-F238E27FC236}">
                <a16:creationId xmlns:a16="http://schemas.microsoft.com/office/drawing/2014/main" id="{6A11F7D6-16D3-738F-FD96-9D4B6F8E48D1}"/>
              </a:ext>
            </a:extLst>
          </p:cNvPr>
          <p:cNvSpPr txBox="1"/>
          <p:nvPr/>
        </p:nvSpPr>
        <p:spPr>
          <a:xfrm>
            <a:off x="870309" y="1074336"/>
            <a:ext cx="10446327" cy="5509200"/>
          </a:xfrm>
          <a:prstGeom prst="rect">
            <a:avLst/>
          </a:prstGeom>
          <a:noFill/>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r>
              <a:rPr lang="vi-VN" sz="2400" dirty="0">
                <a:latin typeface="Tahoma" panose="020B0604030504040204" pitchFamily="34" charset="0"/>
                <a:ea typeface="Tahoma" panose="020B0604030504040204" pitchFamily="34" charset="0"/>
                <a:cs typeface="Tahoma" panose="020B0604030504040204" pitchFamily="34" charset="0"/>
              </a:rPr>
              <a:t>Có lẽ trong văn học dân gian thế giới, sử thi Tây Nguyên được xếp vào loại có dung lượng lớn nhất. Nhưng điều quan trọng hơn là dù ngắn dài, sử thi Tây Nguyên là một bức tranh toàn cảnh của cả một thời đại, phản ánh một cách trung thực, sinh động đời sống sinh hoạt cộng đồng, cuộc đấu tranh vì những ý tưởng nhân văn cao cả mà sự kiện trung tâm là hình ảnh những anh hùng thần thoại, những anh hùng của buôn làng Tây Nguyên từng được bao thế hệ, bao đời nay ngưỡng mộ như Đăm Săn, Đăm Di, </a:t>
            </a:r>
            <a:r>
              <a:rPr lang="vi-VN" sz="2400" dirty="0" err="1">
                <a:latin typeface="Tahoma" panose="020B0604030504040204" pitchFamily="34" charset="0"/>
                <a:ea typeface="Tahoma" panose="020B0604030504040204" pitchFamily="34" charset="0"/>
                <a:cs typeface="Tahoma" panose="020B0604030504040204" pitchFamily="34" charset="0"/>
              </a:rPr>
              <a:t>Dyông</a:t>
            </a:r>
            <a:r>
              <a:rPr lang="vi-VN" sz="2400" dirty="0">
                <a:latin typeface="Tahoma" panose="020B0604030504040204" pitchFamily="34" charset="0"/>
                <a:ea typeface="Tahoma" panose="020B0604030504040204" pitchFamily="34" charset="0"/>
                <a:cs typeface="Tahoma" panose="020B0604030504040204" pitchFamily="34" charset="0"/>
              </a:rPr>
              <a:t> Dư,… mà đồng bào Tây Nguyên gọi là các </a:t>
            </a:r>
            <a:r>
              <a:rPr lang="vi-VN" sz="2400" dirty="0" err="1">
                <a:latin typeface="Tahoma" panose="020B0604030504040204" pitchFamily="34" charset="0"/>
                <a:ea typeface="Tahoma" panose="020B0604030504040204" pitchFamily="34" charset="0"/>
                <a:cs typeface="Tahoma" panose="020B0604030504040204" pitchFamily="34" charset="0"/>
              </a:rPr>
              <a:t>Mtao</a:t>
            </a:r>
            <a:r>
              <a:rPr lang="vi-VN" sz="2400" dirty="0">
                <a:latin typeface="Tahoma" panose="020B0604030504040204" pitchFamily="34" charset="0"/>
                <a:ea typeface="Tahoma" panose="020B0604030504040204" pitchFamily="34" charset="0"/>
                <a:cs typeface="Tahoma" panose="020B0604030504040204" pitchFamily="34" charset="0"/>
              </a:rPr>
              <a:t>. Có thể nói, sử thi Tây Nguyên là một bản anh hùng ca hùng tráng góp phần làm phong phú thêm giá trị văn hóa tinh thần của cộng đồng các dân tộc Việt Nam với hàng ngàn năm lịch sử dựng nước, giữ nước, đấu tranh kiên cường, bất khuất để sinh tồn và phát triển.</a:t>
            </a:r>
          </a:p>
          <a:p>
            <a:pPr algn="r"/>
            <a:r>
              <a:rPr lang="vi-VN" sz="2000" dirty="0">
                <a:latin typeface="Tahoma" panose="020B0604030504040204" pitchFamily="34" charset="0"/>
                <a:ea typeface="Tahoma" panose="020B0604030504040204" pitchFamily="34" charset="0"/>
                <a:cs typeface="Tahoma" panose="020B0604030504040204" pitchFamily="34" charset="0"/>
              </a:rPr>
              <a:t>(Tham khảo từ http://quehuongonline.vn/ban-sac-van-hoa/su-thi-tay-nguyen--kho-tang-van-hoa-tinh-than-vo-gia-20151116094847125.htm) </a:t>
            </a:r>
          </a:p>
          <a:p>
            <a:endParaRPr lang="vi-V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685485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6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graphicFrame>
        <p:nvGraphicFramePr>
          <p:cNvPr id="2" name="Bảng 1">
            <a:extLst>
              <a:ext uri="{FF2B5EF4-FFF2-40B4-BE49-F238E27FC236}">
                <a16:creationId xmlns:a16="http://schemas.microsoft.com/office/drawing/2014/main" id="{967F1B32-3C3C-A948-2017-1D86DD03FED8}"/>
              </a:ext>
            </a:extLst>
          </p:cNvPr>
          <p:cNvGraphicFramePr>
            <a:graphicFrameLocks noGrp="1"/>
          </p:cNvGraphicFramePr>
          <p:nvPr>
            <p:extLst/>
          </p:nvPr>
        </p:nvGraphicFramePr>
        <p:xfrm>
          <a:off x="531309" y="441781"/>
          <a:ext cx="11169076" cy="5940200"/>
        </p:xfrm>
        <a:graphic>
          <a:graphicData uri="http://schemas.openxmlformats.org/drawingml/2006/table">
            <a:tbl>
              <a:tblPr firstRow="1" firstCol="1" bandRow="1">
                <a:tableStyleId>{21E4AEA4-8DFA-4A89-87EB-49C32662AFE0}</a:tableStyleId>
              </a:tblPr>
              <a:tblGrid>
                <a:gridCol w="2752066">
                  <a:extLst>
                    <a:ext uri="{9D8B030D-6E8A-4147-A177-3AD203B41FA5}">
                      <a16:colId xmlns:a16="http://schemas.microsoft.com/office/drawing/2014/main" val="826166242"/>
                    </a:ext>
                  </a:extLst>
                </a:gridCol>
                <a:gridCol w="2129996">
                  <a:extLst>
                    <a:ext uri="{9D8B030D-6E8A-4147-A177-3AD203B41FA5}">
                      <a16:colId xmlns:a16="http://schemas.microsoft.com/office/drawing/2014/main" val="1650339750"/>
                    </a:ext>
                  </a:extLst>
                </a:gridCol>
                <a:gridCol w="2666022">
                  <a:extLst>
                    <a:ext uri="{9D8B030D-6E8A-4147-A177-3AD203B41FA5}">
                      <a16:colId xmlns:a16="http://schemas.microsoft.com/office/drawing/2014/main" val="2130021240"/>
                    </a:ext>
                  </a:extLst>
                </a:gridCol>
                <a:gridCol w="3620992">
                  <a:extLst>
                    <a:ext uri="{9D8B030D-6E8A-4147-A177-3AD203B41FA5}">
                      <a16:colId xmlns:a16="http://schemas.microsoft.com/office/drawing/2014/main" val="2370386190"/>
                    </a:ext>
                  </a:extLst>
                </a:gridCol>
              </a:tblGrid>
              <a:tr h="1053269">
                <a:tc>
                  <a:txBody>
                    <a:bodyPr/>
                    <a:lstStyle/>
                    <a:p>
                      <a:pPr algn="ctr">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TIÊU CHÍ</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tc>
                <a:tc>
                  <a:txBody>
                    <a:bodyPr/>
                    <a:lstStyle/>
                    <a:p>
                      <a:pPr algn="ctr">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CẦN CỐ GẮNG</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ctr">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(0 – 4 điểm)</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tc>
                <a:tc>
                  <a:txBody>
                    <a:bodyPr/>
                    <a:lstStyle/>
                    <a:p>
                      <a:pPr algn="ctr">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ĐÃ LÀM TỐT</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ctr">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(5 – 7 điểm)</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tc>
                <a:tc>
                  <a:txBody>
                    <a:bodyPr/>
                    <a:lstStyle/>
                    <a:p>
                      <a:pPr algn="ctr">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RẤT XUẤT SẮC</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ctr">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(8 – 10 điểm)</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tc>
                <a:extLst>
                  <a:ext uri="{0D108BD9-81ED-4DB2-BD59-A6C34878D82A}">
                    <a16:rowId xmlns:a16="http://schemas.microsoft.com/office/drawing/2014/main" val="3189292394"/>
                  </a:ext>
                </a:extLst>
              </a:tr>
              <a:tr h="2701313">
                <a:tc>
                  <a:txBody>
                    <a:bodyPr/>
                    <a:lstStyle/>
                    <a:p>
                      <a:pPr algn="ctr">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Hình thức</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ctr">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(3 điểm)</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nchor="ctr"/>
                </a:tc>
                <a:tc>
                  <a:txBody>
                    <a:bodyPr/>
                    <a:lstStyle/>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1 điểm </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Bài làm còn sơ sài, trình bày cẩu thả</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Sai lỗi chính tả </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Sai kết cấu đoạn</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tc>
                <a:tc>
                  <a:txBody>
                    <a:bodyPr/>
                    <a:lstStyle/>
                    <a:p>
                      <a:pPr algn="just">
                        <a:lnSpc>
                          <a:spcPct val="100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2 điểm</a:t>
                      </a:r>
                      <a:endParaRPr lang="en-US" sz="16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Bài làm tương đối đẩy đủ, chỉn chu </a:t>
                      </a:r>
                      <a:endParaRPr lang="en-US" sz="16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Trình bày cẩn thận </a:t>
                      </a:r>
                      <a:endParaRPr lang="en-US" sz="16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Chuẩn kết câu đoạn</a:t>
                      </a:r>
                      <a:endParaRPr lang="en-US" sz="16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Không có lỗi chính tả </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tc>
                <a:tc>
                  <a:txBody>
                    <a:bodyPr/>
                    <a:lstStyle/>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3 điểm </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Bài làm tương đối đẩy đủ, chỉn chu </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Trình bày cẩn thận Chuẩn kết câu đoạn</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Không có lỗi chính tả</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Có sự sáng tạo</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 </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tc>
                <a:extLst>
                  <a:ext uri="{0D108BD9-81ED-4DB2-BD59-A6C34878D82A}">
                    <a16:rowId xmlns:a16="http://schemas.microsoft.com/office/drawing/2014/main" val="3919553552"/>
                  </a:ext>
                </a:extLst>
              </a:tr>
              <a:tr h="1635731">
                <a:tc>
                  <a:txBody>
                    <a:bodyPr/>
                    <a:lstStyle/>
                    <a:p>
                      <a:pPr algn="ctr">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Nội dung</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ctr">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(7 điểm)</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nchor="ctr"/>
                </a:tc>
                <a:tc>
                  <a:txBody>
                    <a:bodyPr/>
                    <a:lstStyle/>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1 – 4 điểm</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Nội dung sơ sài mới dừng lại ở mức độ biết và nhận diện </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tc>
                <a:tc>
                  <a:txBody>
                    <a:bodyPr/>
                    <a:lstStyle/>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5 – 6 điểm </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Nội dung đúng, đủ và trọng tâm </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Có ít nhất 1 – 2 ý mở rộng nâng cao </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tc>
                <a:tc>
                  <a:txBody>
                    <a:bodyPr/>
                    <a:lstStyle/>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7 điểm</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Nội dung đúng, đủ và trọng tâm </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Có ít nhất 1 – 2 ý mở rộng nâng cao Có sự sáng tạo </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tc>
                <a:extLst>
                  <a:ext uri="{0D108BD9-81ED-4DB2-BD59-A6C34878D82A}">
                    <a16:rowId xmlns:a16="http://schemas.microsoft.com/office/drawing/2014/main" val="1743268494"/>
                  </a:ext>
                </a:extLst>
              </a:tr>
              <a:tr h="274193">
                <a:tc>
                  <a:txBody>
                    <a:bodyPr/>
                    <a:lstStyle/>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Điểm </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tc>
                <a:tc>
                  <a:txBody>
                    <a:bodyPr/>
                    <a:lstStyle/>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 </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tc>
                <a:tc>
                  <a:txBody>
                    <a:bodyPr/>
                    <a:lstStyle/>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 </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tc>
                <a:tc>
                  <a:txBody>
                    <a:bodyPr/>
                    <a:lstStyle/>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 </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tc>
                <a:extLst>
                  <a:ext uri="{0D108BD9-81ED-4DB2-BD59-A6C34878D82A}">
                    <a16:rowId xmlns:a16="http://schemas.microsoft.com/office/drawing/2014/main" val="1805795763"/>
                  </a:ext>
                </a:extLst>
              </a:tr>
              <a:tr h="274193">
                <a:tc>
                  <a:txBody>
                    <a:bodyPr/>
                    <a:lstStyle/>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TỔNG </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tc>
                <a:tc gridSpan="3">
                  <a:txBody>
                    <a:bodyPr/>
                    <a:lstStyle/>
                    <a:p>
                      <a:pPr algn="just">
                        <a:lnSpc>
                          <a:spcPct val="100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 </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42089" marR="4208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527531"/>
                  </a:ext>
                </a:extLst>
              </a:tr>
            </a:tbl>
          </a:graphicData>
        </a:graphic>
      </p:graphicFrame>
    </p:spTree>
    <p:extLst>
      <p:ext uri="{BB962C8B-B14F-4D97-AF65-F5344CB8AC3E}">
        <p14:creationId xmlns:p14="http://schemas.microsoft.com/office/powerpoint/2010/main" val="7741984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anim calcmode="lin" valueType="num">
                                      <p:cBhvr>
                                        <p:cTn id="20" dur="750" fill="hold"/>
                                        <p:tgtEl>
                                          <p:spTgt spid="29"/>
                                        </p:tgtEl>
                                        <p:attrNameLst>
                                          <p:attrName>ppt_x</p:attrName>
                                        </p:attrNameLst>
                                      </p:cBhvr>
                                      <p:tavLst>
                                        <p:tav tm="0">
                                          <p:val>
                                            <p:strVal val="#ppt_x"/>
                                          </p:val>
                                        </p:tav>
                                        <p:tav tm="100000">
                                          <p:val>
                                            <p:strVal val="#ppt_x"/>
                                          </p:val>
                                        </p:tav>
                                      </p:tavLst>
                                    </p:anim>
                                    <p:anim calcmode="lin" valueType="num">
                                      <p:cBhvr>
                                        <p:cTn id="21" dur="75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anim calcmode="lin" valueType="num">
                                      <p:cBhvr>
                                        <p:cTn id="26" dur="750" fill="hold"/>
                                        <p:tgtEl>
                                          <p:spTgt spid="27"/>
                                        </p:tgtEl>
                                        <p:attrNameLst>
                                          <p:attrName>ppt_x</p:attrName>
                                        </p:attrNameLst>
                                      </p:cBhvr>
                                      <p:tavLst>
                                        <p:tav tm="0">
                                          <p:val>
                                            <p:strVal val="#ppt_x"/>
                                          </p:val>
                                        </p:tav>
                                        <p:tav tm="100000">
                                          <p:val>
                                            <p:strVal val="#ppt_x"/>
                                          </p:val>
                                        </p:tav>
                                      </p:tavLst>
                                    </p:anim>
                                    <p:anim calcmode="lin" valueType="num">
                                      <p:cBhvr>
                                        <p:cTn id="27" dur="75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50"/>
                                        <p:tgtEl>
                                          <p:spTgt spid="26"/>
                                        </p:tgtEl>
                                      </p:cBhvr>
                                    </p:animEffect>
                                    <p:anim calcmode="lin" valueType="num">
                                      <p:cBhvr>
                                        <p:cTn id="32" dur="750" fill="hold"/>
                                        <p:tgtEl>
                                          <p:spTgt spid="26"/>
                                        </p:tgtEl>
                                        <p:attrNameLst>
                                          <p:attrName>ppt_x</p:attrName>
                                        </p:attrNameLst>
                                      </p:cBhvr>
                                      <p:tavLst>
                                        <p:tav tm="0">
                                          <p:val>
                                            <p:strVal val="#ppt_x"/>
                                          </p:val>
                                        </p:tav>
                                        <p:tav tm="100000">
                                          <p:val>
                                            <p:strVal val="#ppt_x"/>
                                          </p:val>
                                        </p:tav>
                                      </p:tavLst>
                                    </p:anim>
                                    <p:anim calcmode="lin" valueType="num">
                                      <p:cBhvr>
                                        <p:cTn id="33"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grpSp>
        <p:nvGrpSpPr>
          <p:cNvPr id="17" name="Nhóm 16">
            <a:extLst>
              <a:ext uri="{FF2B5EF4-FFF2-40B4-BE49-F238E27FC236}">
                <a16:creationId xmlns:a16="http://schemas.microsoft.com/office/drawing/2014/main" id="{4B2ADFC2-D679-990C-62DB-F177EDC6D270}"/>
              </a:ext>
            </a:extLst>
          </p:cNvPr>
          <p:cNvGrpSpPr/>
          <p:nvPr/>
        </p:nvGrpSpPr>
        <p:grpSpPr>
          <a:xfrm>
            <a:off x="1160525" y="1555439"/>
            <a:ext cx="8603883" cy="4080315"/>
            <a:chOff x="424003" y="1473684"/>
            <a:chExt cx="8603883" cy="4080315"/>
          </a:xfrm>
        </p:grpSpPr>
        <p:sp>
          <p:nvSpPr>
            <p:cNvPr id="19" name="사각형: 둥근 모서리 2">
              <a:extLst>
                <a:ext uri="{FF2B5EF4-FFF2-40B4-BE49-F238E27FC236}">
                  <a16:creationId xmlns:a16="http://schemas.microsoft.com/office/drawing/2014/main" id="{535FC19D-6C2B-6B73-7492-4033325A26BD}"/>
                </a:ext>
              </a:extLst>
            </p:cNvPr>
            <p:cNvSpPr/>
            <p:nvPr/>
          </p:nvSpPr>
          <p:spPr>
            <a:xfrm>
              <a:off x="3164114" y="1684421"/>
              <a:ext cx="5863772" cy="2396690"/>
            </a:xfrm>
            <a:prstGeom prst="roundRect">
              <a:avLst>
                <a:gd name="adj" fmla="val 24020"/>
              </a:avLst>
            </a:prstGeom>
            <a:solidFill>
              <a:schemeClr val="bg1">
                <a:alpha val="64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lang="en-US" altLang="ko-KR" sz="6000" dirty="0">
                  <a:solidFill>
                    <a:srgbClr val="FF6633"/>
                  </a:solidFill>
                  <a:latin typeface="Montserrat Black" panose="00000A00000000000000" pitchFamily="2" charset="0"/>
                </a:rPr>
                <a:t>VẬN DỤNG</a:t>
              </a:r>
              <a:endParaRPr lang="ko-KR" altLang="en-US" sz="6000" dirty="0">
                <a:solidFill>
                  <a:srgbClr val="FF6633"/>
                </a:solidFill>
                <a:latin typeface="Montserrat Black" panose="00000A00000000000000" pitchFamily="2" charset="0"/>
              </a:endParaRPr>
            </a:p>
          </p:txBody>
        </p:sp>
        <p:pic>
          <p:nvPicPr>
            <p:cNvPr id="21" name="Hình ảnh 20" descr="Ảnh có chứa người, thể thao&#10;&#10;Mô tả được tạo tự động">
              <a:extLst>
                <a:ext uri="{FF2B5EF4-FFF2-40B4-BE49-F238E27FC236}">
                  <a16:creationId xmlns:a16="http://schemas.microsoft.com/office/drawing/2014/main" id="{A27047C8-7800-24AE-E8F4-B8EC9E2E6F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003" y="1473684"/>
              <a:ext cx="4080315" cy="4080315"/>
            </a:xfrm>
            <a:prstGeom prst="rect">
              <a:avLst/>
            </a:prstGeom>
          </p:spPr>
        </p:pic>
      </p:grpSp>
    </p:spTree>
    <p:extLst>
      <p:ext uri="{BB962C8B-B14F-4D97-AF65-F5344CB8AC3E}">
        <p14:creationId xmlns:p14="http://schemas.microsoft.com/office/powerpoint/2010/main" val="3373455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anim calcmode="lin" valueType="num">
                                      <p:cBhvr>
                                        <p:cTn id="20" dur="750" fill="hold"/>
                                        <p:tgtEl>
                                          <p:spTgt spid="29"/>
                                        </p:tgtEl>
                                        <p:attrNameLst>
                                          <p:attrName>ppt_x</p:attrName>
                                        </p:attrNameLst>
                                      </p:cBhvr>
                                      <p:tavLst>
                                        <p:tav tm="0">
                                          <p:val>
                                            <p:strVal val="#ppt_x"/>
                                          </p:val>
                                        </p:tav>
                                        <p:tav tm="100000">
                                          <p:val>
                                            <p:strVal val="#ppt_x"/>
                                          </p:val>
                                        </p:tav>
                                      </p:tavLst>
                                    </p:anim>
                                    <p:anim calcmode="lin" valueType="num">
                                      <p:cBhvr>
                                        <p:cTn id="21" dur="75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anim calcmode="lin" valueType="num">
                                      <p:cBhvr>
                                        <p:cTn id="26" dur="750" fill="hold"/>
                                        <p:tgtEl>
                                          <p:spTgt spid="27"/>
                                        </p:tgtEl>
                                        <p:attrNameLst>
                                          <p:attrName>ppt_x</p:attrName>
                                        </p:attrNameLst>
                                      </p:cBhvr>
                                      <p:tavLst>
                                        <p:tav tm="0">
                                          <p:val>
                                            <p:strVal val="#ppt_x"/>
                                          </p:val>
                                        </p:tav>
                                        <p:tav tm="100000">
                                          <p:val>
                                            <p:strVal val="#ppt_x"/>
                                          </p:val>
                                        </p:tav>
                                      </p:tavLst>
                                    </p:anim>
                                    <p:anim calcmode="lin" valueType="num">
                                      <p:cBhvr>
                                        <p:cTn id="27" dur="75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50"/>
                                        <p:tgtEl>
                                          <p:spTgt spid="26"/>
                                        </p:tgtEl>
                                      </p:cBhvr>
                                    </p:animEffect>
                                    <p:anim calcmode="lin" valueType="num">
                                      <p:cBhvr>
                                        <p:cTn id="32" dur="750" fill="hold"/>
                                        <p:tgtEl>
                                          <p:spTgt spid="26"/>
                                        </p:tgtEl>
                                        <p:attrNameLst>
                                          <p:attrName>ppt_x</p:attrName>
                                        </p:attrNameLst>
                                      </p:cBhvr>
                                      <p:tavLst>
                                        <p:tav tm="0">
                                          <p:val>
                                            <p:strVal val="#ppt_x"/>
                                          </p:val>
                                        </p:tav>
                                        <p:tav tm="100000">
                                          <p:val>
                                            <p:strVal val="#ppt_x"/>
                                          </p:val>
                                        </p:tav>
                                      </p:tavLst>
                                    </p:anim>
                                    <p:anim calcmode="lin" valueType="num">
                                      <p:cBhvr>
                                        <p:cTn id="33" dur="750" fill="hold"/>
                                        <p:tgtEl>
                                          <p:spTgt spid="26"/>
                                        </p:tgtEl>
                                        <p:attrNameLst>
                                          <p:attrName>ppt_y</p:attrName>
                                        </p:attrNameLst>
                                      </p:cBhvr>
                                      <p:tavLst>
                                        <p:tav tm="0">
                                          <p:val>
                                            <p:strVal val="#ppt_y+.1"/>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1+#ppt_h/2"/>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3750"/>
                            </p:stCondLst>
                            <p:childTnLst>
                              <p:par>
                                <p:cTn id="44" presetID="16" presetClass="entr" presetSubtype="37"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outVertical)">
                                      <p:cBhvr>
                                        <p:cTn id="4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69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sp>
        <p:nvSpPr>
          <p:cNvPr id="16" name="Hộp Văn bản 15">
            <a:extLst>
              <a:ext uri="{FF2B5EF4-FFF2-40B4-BE49-F238E27FC236}">
                <a16:creationId xmlns:a16="http://schemas.microsoft.com/office/drawing/2014/main" id="{A4A806E0-0AFA-AD10-E8C4-535CEE7CBBB9}"/>
              </a:ext>
            </a:extLst>
          </p:cNvPr>
          <p:cNvSpPr txBox="1"/>
          <p:nvPr/>
        </p:nvSpPr>
        <p:spPr>
          <a:xfrm>
            <a:off x="4713198" y="949258"/>
            <a:ext cx="2834430" cy="707886"/>
          </a:xfrm>
          <a:prstGeom prst="rect">
            <a:avLst/>
          </a:prstGeom>
          <a:noFill/>
        </p:spPr>
        <p:txBody>
          <a:bodyPr wrap="none" rtlCol="0">
            <a:spAutoFit/>
          </a:bodyPr>
          <a:lstStyle/>
          <a:p>
            <a:r>
              <a:rPr lang="en-US" sz="4000" b="1" dirty="0">
                <a:solidFill>
                  <a:srgbClr val="FF6633"/>
                </a:solidFill>
                <a:latin typeface="Montserrat Black" panose="00000A00000000000000" pitchFamily="2" charset="0"/>
                <a:ea typeface="Yu Mincho" panose="02020400000000000000" pitchFamily="18" charset="-128"/>
                <a:cs typeface="Times New Roman" panose="02020603050405020304" pitchFamily="18" charset="0"/>
              </a:rPr>
              <a:t>Nhiệm vụ</a:t>
            </a:r>
          </a:p>
        </p:txBody>
      </p:sp>
      <p:sp>
        <p:nvSpPr>
          <p:cNvPr id="30" name="Hộp Văn bản 29">
            <a:extLst>
              <a:ext uri="{FF2B5EF4-FFF2-40B4-BE49-F238E27FC236}">
                <a16:creationId xmlns:a16="http://schemas.microsoft.com/office/drawing/2014/main" id="{030D79F7-B568-7D72-85C5-8EFA50B8D0B3}"/>
              </a:ext>
            </a:extLst>
          </p:cNvPr>
          <p:cNvSpPr txBox="1"/>
          <p:nvPr/>
        </p:nvSpPr>
        <p:spPr>
          <a:xfrm>
            <a:off x="2213829" y="1889255"/>
            <a:ext cx="7764342" cy="3097727"/>
          </a:xfrm>
          <a:prstGeom prst="roundRect">
            <a:avLst/>
          </a:prstGeom>
          <a:solidFill>
            <a:srgbClr val="FFD966"/>
          </a:solidFill>
        </p:spPr>
        <p:txBody>
          <a:bodyPr wrap="square">
            <a:spAutoFit/>
          </a:bodyPr>
          <a:lstStyle/>
          <a:p>
            <a:pPr algn="ctr">
              <a:lnSpc>
                <a:spcPct val="150000"/>
              </a:lnSpc>
              <a:spcAft>
                <a:spcPts val="800"/>
              </a:spcAft>
            </a:pPr>
            <a:r>
              <a:rPr lang="en-US" sz="2400" b="1" dirty="0">
                <a:ea typeface="Yu Mincho" panose="02020400000000000000" pitchFamily="18" charset="-128"/>
                <a:cs typeface="Times New Roman" panose="02020603050405020304" pitchFamily="18" charset="0"/>
              </a:rPr>
              <a:t>Qua hai đoạn trích Héc-to từ biệt Ăng-</a:t>
            </a:r>
            <a:r>
              <a:rPr lang="en-US" sz="2400" b="1" dirty="0" err="1">
                <a:ea typeface="Yu Mincho" panose="02020400000000000000" pitchFamily="18" charset="-128"/>
                <a:cs typeface="Times New Roman" panose="02020603050405020304" pitchFamily="18" charset="0"/>
              </a:rPr>
              <a:t>đrô</a:t>
            </a:r>
            <a:r>
              <a:rPr lang="en-US" sz="2400" b="1" dirty="0">
                <a:ea typeface="Yu Mincho" panose="02020400000000000000" pitchFamily="18" charset="-128"/>
                <a:cs typeface="Times New Roman" panose="02020603050405020304" pitchFamily="18" charset="0"/>
              </a:rPr>
              <a:t>-mác và Đăm Săn đi bắt Nữ Thần Mặt Trời, hãy nêu những điểm tương đồng và khác biệt trong quan niệm của người Hy Lạp cổ đại và người Ê-đê về người anh hùng.</a:t>
            </a:r>
          </a:p>
        </p:txBody>
      </p:sp>
      <p:grpSp>
        <p:nvGrpSpPr>
          <p:cNvPr id="121" name="Google Shape;1669;p58">
            <a:extLst>
              <a:ext uri="{FF2B5EF4-FFF2-40B4-BE49-F238E27FC236}">
                <a16:creationId xmlns:a16="http://schemas.microsoft.com/office/drawing/2014/main" id="{A43A7976-AC33-BF3C-6DA9-A69D289A8471}"/>
              </a:ext>
            </a:extLst>
          </p:cNvPr>
          <p:cNvGrpSpPr/>
          <p:nvPr/>
        </p:nvGrpSpPr>
        <p:grpSpPr>
          <a:xfrm>
            <a:off x="448358" y="3186435"/>
            <a:ext cx="2517408" cy="2977872"/>
            <a:chOff x="6768954" y="2614878"/>
            <a:chExt cx="1723506" cy="2376016"/>
          </a:xfrm>
        </p:grpSpPr>
        <p:sp>
          <p:nvSpPr>
            <p:cNvPr id="122" name="Google Shape;1670;p58">
              <a:extLst>
                <a:ext uri="{FF2B5EF4-FFF2-40B4-BE49-F238E27FC236}">
                  <a16:creationId xmlns:a16="http://schemas.microsoft.com/office/drawing/2014/main" id="{35CF83FC-8EC6-FCEC-8646-D1B627E61855}"/>
                </a:ext>
              </a:extLst>
            </p:cNvPr>
            <p:cNvSpPr/>
            <p:nvPr/>
          </p:nvSpPr>
          <p:spPr>
            <a:xfrm>
              <a:off x="8190264" y="4214600"/>
              <a:ext cx="140941" cy="69682"/>
            </a:xfrm>
            <a:custGeom>
              <a:avLst/>
              <a:gdLst/>
              <a:ahLst/>
              <a:cxnLst/>
              <a:rect l="l" t="t" r="r" b="b"/>
              <a:pathLst>
                <a:path w="2144" h="1060" extrusionOk="0">
                  <a:moveTo>
                    <a:pt x="1739" y="0"/>
                  </a:moveTo>
                  <a:lnTo>
                    <a:pt x="1" y="274"/>
                  </a:lnTo>
                  <a:cubicBezTo>
                    <a:pt x="156" y="667"/>
                    <a:pt x="299" y="1060"/>
                    <a:pt x="299" y="1060"/>
                  </a:cubicBezTo>
                  <a:lnTo>
                    <a:pt x="2144" y="1000"/>
                  </a:lnTo>
                  <a:lnTo>
                    <a:pt x="1739"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671;p58">
              <a:extLst>
                <a:ext uri="{FF2B5EF4-FFF2-40B4-BE49-F238E27FC236}">
                  <a16:creationId xmlns:a16="http://schemas.microsoft.com/office/drawing/2014/main" id="{A499F413-DE6E-2F15-4463-10436625C869}"/>
                </a:ext>
              </a:extLst>
            </p:cNvPr>
            <p:cNvSpPr/>
            <p:nvPr/>
          </p:nvSpPr>
          <p:spPr>
            <a:xfrm>
              <a:off x="8204398" y="4174237"/>
              <a:ext cx="253287" cy="168025"/>
            </a:xfrm>
            <a:custGeom>
              <a:avLst/>
              <a:gdLst/>
              <a:ahLst/>
              <a:cxnLst/>
              <a:rect l="l" t="t" r="r" b="b"/>
              <a:pathLst>
                <a:path w="3853" h="2556" extrusionOk="0">
                  <a:moveTo>
                    <a:pt x="1600" y="0"/>
                  </a:moveTo>
                  <a:cubicBezTo>
                    <a:pt x="1332" y="0"/>
                    <a:pt x="0" y="864"/>
                    <a:pt x="0" y="864"/>
                  </a:cubicBezTo>
                  <a:cubicBezTo>
                    <a:pt x="1191" y="1686"/>
                    <a:pt x="1608" y="1745"/>
                    <a:pt x="2084" y="1745"/>
                  </a:cubicBezTo>
                  <a:cubicBezTo>
                    <a:pt x="2572" y="1745"/>
                    <a:pt x="3072" y="2126"/>
                    <a:pt x="3298" y="2484"/>
                  </a:cubicBezTo>
                  <a:cubicBezTo>
                    <a:pt x="3330" y="2534"/>
                    <a:pt x="3376" y="2556"/>
                    <a:pt x="3427" y="2556"/>
                  </a:cubicBezTo>
                  <a:cubicBezTo>
                    <a:pt x="3605" y="2556"/>
                    <a:pt x="3853" y="2297"/>
                    <a:pt x="3834" y="2103"/>
                  </a:cubicBezTo>
                  <a:cubicBezTo>
                    <a:pt x="3834" y="1984"/>
                    <a:pt x="3239" y="1543"/>
                    <a:pt x="2870" y="983"/>
                  </a:cubicBezTo>
                  <a:cubicBezTo>
                    <a:pt x="2655" y="650"/>
                    <a:pt x="1893" y="471"/>
                    <a:pt x="1643" y="19"/>
                  </a:cubicBezTo>
                  <a:cubicBezTo>
                    <a:pt x="1637" y="6"/>
                    <a:pt x="1622" y="0"/>
                    <a:pt x="1600"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672;p58">
              <a:extLst>
                <a:ext uri="{FF2B5EF4-FFF2-40B4-BE49-F238E27FC236}">
                  <a16:creationId xmlns:a16="http://schemas.microsoft.com/office/drawing/2014/main" id="{5E889982-A113-34FF-C076-4E394B676C10}"/>
                </a:ext>
              </a:extLst>
            </p:cNvPr>
            <p:cNvSpPr/>
            <p:nvPr/>
          </p:nvSpPr>
          <p:spPr>
            <a:xfrm>
              <a:off x="7535190" y="2614878"/>
              <a:ext cx="108730" cy="314751"/>
            </a:xfrm>
            <a:custGeom>
              <a:avLst/>
              <a:gdLst/>
              <a:ahLst/>
              <a:cxnLst/>
              <a:rect l="l" t="t" r="r" b="b"/>
              <a:pathLst>
                <a:path w="1654" h="4788" extrusionOk="0">
                  <a:moveTo>
                    <a:pt x="1275" y="0"/>
                  </a:moveTo>
                  <a:cubicBezTo>
                    <a:pt x="1177" y="0"/>
                    <a:pt x="1060" y="94"/>
                    <a:pt x="941" y="237"/>
                  </a:cubicBezTo>
                  <a:cubicBezTo>
                    <a:pt x="512" y="725"/>
                    <a:pt x="0" y="2452"/>
                    <a:pt x="441" y="4785"/>
                  </a:cubicBezTo>
                  <a:cubicBezTo>
                    <a:pt x="441" y="4785"/>
                    <a:pt x="451" y="4788"/>
                    <a:pt x="470" y="4788"/>
                  </a:cubicBezTo>
                  <a:cubicBezTo>
                    <a:pt x="607" y="4788"/>
                    <a:pt x="1180" y="4650"/>
                    <a:pt x="1441" y="2404"/>
                  </a:cubicBezTo>
                  <a:cubicBezTo>
                    <a:pt x="1653" y="578"/>
                    <a:pt x="1520" y="0"/>
                    <a:pt x="1275"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673;p58">
              <a:extLst>
                <a:ext uri="{FF2B5EF4-FFF2-40B4-BE49-F238E27FC236}">
                  <a16:creationId xmlns:a16="http://schemas.microsoft.com/office/drawing/2014/main" id="{5FB84EDC-1E4D-CE7D-0CAB-5992C9CDE7F1}"/>
                </a:ext>
              </a:extLst>
            </p:cNvPr>
            <p:cNvSpPr/>
            <p:nvPr/>
          </p:nvSpPr>
          <p:spPr>
            <a:xfrm>
              <a:off x="7488976" y="2654255"/>
              <a:ext cx="125624" cy="319090"/>
            </a:xfrm>
            <a:custGeom>
              <a:avLst/>
              <a:gdLst/>
              <a:ahLst/>
              <a:cxnLst/>
              <a:rect l="l" t="t" r="r" b="b"/>
              <a:pathLst>
                <a:path w="1911" h="4854" extrusionOk="0">
                  <a:moveTo>
                    <a:pt x="1150" y="1"/>
                  </a:moveTo>
                  <a:cubicBezTo>
                    <a:pt x="1020" y="1"/>
                    <a:pt x="883" y="113"/>
                    <a:pt x="751" y="281"/>
                  </a:cubicBezTo>
                  <a:cubicBezTo>
                    <a:pt x="310" y="829"/>
                    <a:pt x="1" y="2603"/>
                    <a:pt x="989" y="4853"/>
                  </a:cubicBezTo>
                  <a:cubicBezTo>
                    <a:pt x="989" y="4853"/>
                    <a:pt x="992" y="4853"/>
                    <a:pt x="997" y="4853"/>
                  </a:cubicBezTo>
                  <a:cubicBezTo>
                    <a:pt x="1084" y="4853"/>
                    <a:pt x="1911" y="4789"/>
                    <a:pt x="1787" y="2353"/>
                  </a:cubicBezTo>
                  <a:cubicBezTo>
                    <a:pt x="1704" y="571"/>
                    <a:pt x="1445" y="1"/>
                    <a:pt x="1150"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674;p58">
              <a:extLst>
                <a:ext uri="{FF2B5EF4-FFF2-40B4-BE49-F238E27FC236}">
                  <a16:creationId xmlns:a16="http://schemas.microsoft.com/office/drawing/2014/main" id="{1D553BA3-CCE1-94E1-5792-36FD8602B33C}"/>
                </a:ext>
              </a:extLst>
            </p:cNvPr>
            <p:cNvSpPr/>
            <p:nvPr/>
          </p:nvSpPr>
          <p:spPr>
            <a:xfrm>
              <a:off x="7389581" y="3791185"/>
              <a:ext cx="130029" cy="294307"/>
            </a:xfrm>
            <a:custGeom>
              <a:avLst/>
              <a:gdLst/>
              <a:ahLst/>
              <a:cxnLst/>
              <a:rect l="l" t="t" r="r" b="b"/>
              <a:pathLst>
                <a:path w="1978" h="4477" extrusionOk="0">
                  <a:moveTo>
                    <a:pt x="1977" y="0"/>
                  </a:moveTo>
                  <a:lnTo>
                    <a:pt x="1977" y="0"/>
                  </a:lnTo>
                  <a:cubicBezTo>
                    <a:pt x="941" y="1381"/>
                    <a:pt x="1" y="4417"/>
                    <a:pt x="1" y="4417"/>
                  </a:cubicBezTo>
                  <a:lnTo>
                    <a:pt x="965" y="4477"/>
                  </a:lnTo>
                  <a:lnTo>
                    <a:pt x="1977" y="0"/>
                  </a:lnTo>
                  <a:close/>
                </a:path>
              </a:pathLst>
            </a:custGeom>
            <a:solidFill>
              <a:srgbClr val="303A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675;p58">
              <a:extLst>
                <a:ext uri="{FF2B5EF4-FFF2-40B4-BE49-F238E27FC236}">
                  <a16:creationId xmlns:a16="http://schemas.microsoft.com/office/drawing/2014/main" id="{1120C1B8-ED67-C00A-72CD-1A06F6109D67}"/>
                </a:ext>
              </a:extLst>
            </p:cNvPr>
            <p:cNvSpPr/>
            <p:nvPr/>
          </p:nvSpPr>
          <p:spPr>
            <a:xfrm>
              <a:off x="7436058" y="2740305"/>
              <a:ext cx="168814" cy="485274"/>
            </a:xfrm>
            <a:custGeom>
              <a:avLst/>
              <a:gdLst/>
              <a:ahLst/>
              <a:cxnLst/>
              <a:rect l="l" t="t" r="r" b="b"/>
              <a:pathLst>
                <a:path w="2568" h="7382" extrusionOk="0">
                  <a:moveTo>
                    <a:pt x="1513" y="1"/>
                  </a:moveTo>
                  <a:cubicBezTo>
                    <a:pt x="984" y="1"/>
                    <a:pt x="0" y="1924"/>
                    <a:pt x="115" y="5556"/>
                  </a:cubicBezTo>
                  <a:cubicBezTo>
                    <a:pt x="146" y="6515"/>
                    <a:pt x="678" y="7382"/>
                    <a:pt x="1218" y="7382"/>
                  </a:cubicBezTo>
                  <a:cubicBezTo>
                    <a:pt x="1503" y="7382"/>
                    <a:pt x="1790" y="7141"/>
                    <a:pt x="2008" y="6544"/>
                  </a:cubicBezTo>
                  <a:cubicBezTo>
                    <a:pt x="2568" y="5032"/>
                    <a:pt x="2092" y="139"/>
                    <a:pt x="1568" y="8"/>
                  </a:cubicBezTo>
                  <a:cubicBezTo>
                    <a:pt x="1550" y="3"/>
                    <a:pt x="1532" y="1"/>
                    <a:pt x="1513"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676;p58">
              <a:extLst>
                <a:ext uri="{FF2B5EF4-FFF2-40B4-BE49-F238E27FC236}">
                  <a16:creationId xmlns:a16="http://schemas.microsoft.com/office/drawing/2014/main" id="{942019D7-9FDF-977E-B87C-408F877F6EE9}"/>
                </a:ext>
              </a:extLst>
            </p:cNvPr>
            <p:cNvSpPr/>
            <p:nvPr/>
          </p:nvSpPr>
          <p:spPr>
            <a:xfrm>
              <a:off x="6805701" y="4040067"/>
              <a:ext cx="108861" cy="202734"/>
            </a:xfrm>
            <a:custGeom>
              <a:avLst/>
              <a:gdLst/>
              <a:ahLst/>
              <a:cxnLst/>
              <a:rect l="l" t="t" r="r" b="b"/>
              <a:pathLst>
                <a:path w="1656" h="3084" extrusionOk="0">
                  <a:moveTo>
                    <a:pt x="751" y="0"/>
                  </a:moveTo>
                  <a:lnTo>
                    <a:pt x="1" y="238"/>
                  </a:lnTo>
                  <a:lnTo>
                    <a:pt x="906" y="3084"/>
                  </a:lnTo>
                  <a:lnTo>
                    <a:pt x="1656" y="2846"/>
                  </a:lnTo>
                  <a:lnTo>
                    <a:pt x="751" y="0"/>
                  </a:lnTo>
                  <a:close/>
                </a:path>
              </a:pathLst>
            </a:custGeom>
            <a:solidFill>
              <a:srgbClr val="843C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677;p58">
              <a:extLst>
                <a:ext uri="{FF2B5EF4-FFF2-40B4-BE49-F238E27FC236}">
                  <a16:creationId xmlns:a16="http://schemas.microsoft.com/office/drawing/2014/main" id="{5C9EF1FF-5D63-2DEA-E056-56FE7EE53547}"/>
                </a:ext>
              </a:extLst>
            </p:cNvPr>
            <p:cNvSpPr/>
            <p:nvPr/>
          </p:nvSpPr>
          <p:spPr>
            <a:xfrm>
              <a:off x="6863616" y="4224001"/>
              <a:ext cx="295161" cy="764724"/>
            </a:xfrm>
            <a:custGeom>
              <a:avLst/>
              <a:gdLst/>
              <a:ahLst/>
              <a:cxnLst/>
              <a:rect l="l" t="t" r="r" b="b"/>
              <a:pathLst>
                <a:path w="4490" h="11633" extrusionOk="0">
                  <a:moveTo>
                    <a:pt x="918" y="0"/>
                  </a:moveTo>
                  <a:lnTo>
                    <a:pt x="1" y="298"/>
                  </a:lnTo>
                  <a:lnTo>
                    <a:pt x="2858" y="10585"/>
                  </a:lnTo>
                  <a:lnTo>
                    <a:pt x="4085" y="11633"/>
                  </a:lnTo>
                  <a:lnTo>
                    <a:pt x="4489" y="10073"/>
                  </a:lnTo>
                  <a:lnTo>
                    <a:pt x="918" y="0"/>
                  </a:lnTo>
                  <a:close/>
                </a:path>
              </a:pathLst>
            </a:custGeom>
            <a:solidFill>
              <a:srgbClr val="C3CD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678;p58">
              <a:extLst>
                <a:ext uri="{FF2B5EF4-FFF2-40B4-BE49-F238E27FC236}">
                  <a16:creationId xmlns:a16="http://schemas.microsoft.com/office/drawing/2014/main" id="{0C2D4300-77EA-9D0E-E5E1-B7B575799B94}"/>
                </a:ext>
              </a:extLst>
            </p:cNvPr>
            <p:cNvSpPr/>
            <p:nvPr/>
          </p:nvSpPr>
          <p:spPr>
            <a:xfrm>
              <a:off x="6863616" y="4226302"/>
              <a:ext cx="268538" cy="762424"/>
            </a:xfrm>
            <a:custGeom>
              <a:avLst/>
              <a:gdLst/>
              <a:ahLst/>
              <a:cxnLst/>
              <a:rect l="l" t="t" r="r" b="b"/>
              <a:pathLst>
                <a:path w="4085" h="11598" extrusionOk="0">
                  <a:moveTo>
                    <a:pt x="941" y="1"/>
                  </a:moveTo>
                  <a:lnTo>
                    <a:pt x="1" y="263"/>
                  </a:lnTo>
                  <a:lnTo>
                    <a:pt x="2858" y="10550"/>
                  </a:lnTo>
                  <a:lnTo>
                    <a:pt x="4085" y="11598"/>
                  </a:lnTo>
                  <a:lnTo>
                    <a:pt x="810" y="1382"/>
                  </a:lnTo>
                  <a:lnTo>
                    <a:pt x="1144" y="644"/>
                  </a:lnTo>
                  <a:lnTo>
                    <a:pt x="94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679;p58">
              <a:extLst>
                <a:ext uri="{FF2B5EF4-FFF2-40B4-BE49-F238E27FC236}">
                  <a16:creationId xmlns:a16="http://schemas.microsoft.com/office/drawing/2014/main" id="{1E0EDF74-E278-248F-FEAA-63BEA1F97582}"/>
                </a:ext>
              </a:extLst>
            </p:cNvPr>
            <p:cNvSpPr/>
            <p:nvPr/>
          </p:nvSpPr>
          <p:spPr>
            <a:xfrm>
              <a:off x="6790844" y="4190738"/>
              <a:ext cx="192874" cy="88943"/>
            </a:xfrm>
            <a:custGeom>
              <a:avLst/>
              <a:gdLst/>
              <a:ahLst/>
              <a:cxnLst/>
              <a:rect l="l" t="t" r="r" b="b"/>
              <a:pathLst>
                <a:path w="2934" h="1353" extrusionOk="0">
                  <a:moveTo>
                    <a:pt x="2524" y="0"/>
                  </a:moveTo>
                  <a:cubicBezTo>
                    <a:pt x="2489" y="0"/>
                    <a:pt x="2454" y="6"/>
                    <a:pt x="2417" y="18"/>
                  </a:cubicBezTo>
                  <a:lnTo>
                    <a:pt x="1394" y="340"/>
                  </a:lnTo>
                  <a:lnTo>
                    <a:pt x="322" y="685"/>
                  </a:lnTo>
                  <a:cubicBezTo>
                    <a:pt x="48" y="768"/>
                    <a:pt x="1" y="1125"/>
                    <a:pt x="239" y="1268"/>
                  </a:cubicBezTo>
                  <a:cubicBezTo>
                    <a:pt x="338" y="1325"/>
                    <a:pt x="446" y="1352"/>
                    <a:pt x="555" y="1352"/>
                  </a:cubicBezTo>
                  <a:cubicBezTo>
                    <a:pt x="628" y="1352"/>
                    <a:pt x="702" y="1340"/>
                    <a:pt x="774" y="1316"/>
                  </a:cubicBezTo>
                  <a:lnTo>
                    <a:pt x="2406" y="804"/>
                  </a:lnTo>
                  <a:cubicBezTo>
                    <a:pt x="2560" y="744"/>
                    <a:pt x="2703" y="637"/>
                    <a:pt x="2798" y="494"/>
                  </a:cubicBezTo>
                  <a:cubicBezTo>
                    <a:pt x="2934" y="266"/>
                    <a:pt x="2760" y="0"/>
                    <a:pt x="252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680;p58">
              <a:extLst>
                <a:ext uri="{FF2B5EF4-FFF2-40B4-BE49-F238E27FC236}">
                  <a16:creationId xmlns:a16="http://schemas.microsoft.com/office/drawing/2014/main" id="{C2F8B4E1-5019-433A-5FCF-41107B28035E}"/>
                </a:ext>
              </a:extLst>
            </p:cNvPr>
            <p:cNvSpPr/>
            <p:nvPr/>
          </p:nvSpPr>
          <p:spPr>
            <a:xfrm>
              <a:off x="6810434" y="4210656"/>
              <a:ext cx="158953" cy="62516"/>
            </a:xfrm>
            <a:custGeom>
              <a:avLst/>
              <a:gdLst/>
              <a:ahLst/>
              <a:cxnLst/>
              <a:rect l="l" t="t" r="r" b="b"/>
              <a:pathLst>
                <a:path w="2418" h="951" extrusionOk="0">
                  <a:moveTo>
                    <a:pt x="2405" y="1"/>
                  </a:moveTo>
                  <a:lnTo>
                    <a:pt x="2405" y="1"/>
                  </a:lnTo>
                  <a:cubicBezTo>
                    <a:pt x="2310" y="72"/>
                    <a:pt x="2203" y="132"/>
                    <a:pt x="2096" y="167"/>
                  </a:cubicBezTo>
                  <a:lnTo>
                    <a:pt x="250" y="751"/>
                  </a:lnTo>
                  <a:cubicBezTo>
                    <a:pt x="167" y="775"/>
                    <a:pt x="84" y="787"/>
                    <a:pt x="0" y="799"/>
                  </a:cubicBezTo>
                  <a:cubicBezTo>
                    <a:pt x="24" y="822"/>
                    <a:pt x="48" y="858"/>
                    <a:pt x="84" y="870"/>
                  </a:cubicBezTo>
                  <a:cubicBezTo>
                    <a:pt x="172" y="922"/>
                    <a:pt x="275" y="951"/>
                    <a:pt x="377" y="951"/>
                  </a:cubicBezTo>
                  <a:cubicBezTo>
                    <a:pt x="440" y="951"/>
                    <a:pt x="501" y="940"/>
                    <a:pt x="560" y="918"/>
                  </a:cubicBezTo>
                  <a:lnTo>
                    <a:pt x="2000" y="465"/>
                  </a:lnTo>
                  <a:cubicBezTo>
                    <a:pt x="2155" y="418"/>
                    <a:pt x="2274" y="310"/>
                    <a:pt x="2370" y="179"/>
                  </a:cubicBezTo>
                  <a:cubicBezTo>
                    <a:pt x="2393" y="132"/>
                    <a:pt x="2417" y="60"/>
                    <a:pt x="240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681;p58">
              <a:extLst>
                <a:ext uri="{FF2B5EF4-FFF2-40B4-BE49-F238E27FC236}">
                  <a16:creationId xmlns:a16="http://schemas.microsoft.com/office/drawing/2014/main" id="{61EDB39D-4A2C-E0D6-FC53-16400E5D3B5D}"/>
                </a:ext>
              </a:extLst>
            </p:cNvPr>
            <p:cNvSpPr/>
            <p:nvPr/>
          </p:nvSpPr>
          <p:spPr>
            <a:xfrm>
              <a:off x="6941120" y="4198955"/>
              <a:ext cx="28267" cy="26492"/>
            </a:xfrm>
            <a:custGeom>
              <a:avLst/>
              <a:gdLst/>
              <a:ahLst/>
              <a:cxnLst/>
              <a:rect l="l" t="t" r="r" b="b"/>
              <a:pathLst>
                <a:path w="430" h="403" extrusionOk="0">
                  <a:moveTo>
                    <a:pt x="215" y="0"/>
                  </a:moveTo>
                  <a:cubicBezTo>
                    <a:pt x="108" y="0"/>
                    <a:pt x="1" y="72"/>
                    <a:pt x="12" y="215"/>
                  </a:cubicBezTo>
                  <a:cubicBezTo>
                    <a:pt x="24" y="340"/>
                    <a:pt x="120" y="402"/>
                    <a:pt x="215" y="402"/>
                  </a:cubicBezTo>
                  <a:cubicBezTo>
                    <a:pt x="310" y="402"/>
                    <a:pt x="405" y="340"/>
                    <a:pt x="417" y="215"/>
                  </a:cubicBezTo>
                  <a:cubicBezTo>
                    <a:pt x="429" y="72"/>
                    <a:pt x="322" y="0"/>
                    <a:pt x="215"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682;p58">
              <a:extLst>
                <a:ext uri="{FF2B5EF4-FFF2-40B4-BE49-F238E27FC236}">
                  <a16:creationId xmlns:a16="http://schemas.microsoft.com/office/drawing/2014/main" id="{40BD87C8-66D7-88A6-119A-9C062A7480B4}"/>
                </a:ext>
              </a:extLst>
            </p:cNvPr>
            <p:cNvSpPr/>
            <p:nvPr/>
          </p:nvSpPr>
          <p:spPr>
            <a:xfrm>
              <a:off x="6808067" y="4242736"/>
              <a:ext cx="30568" cy="26032"/>
            </a:xfrm>
            <a:custGeom>
              <a:avLst/>
              <a:gdLst/>
              <a:ahLst/>
              <a:cxnLst/>
              <a:rect l="l" t="t" r="r" b="b"/>
              <a:pathLst>
                <a:path w="465" h="396" extrusionOk="0">
                  <a:moveTo>
                    <a:pt x="203" y="1"/>
                  </a:moveTo>
                  <a:cubicBezTo>
                    <a:pt x="96" y="1"/>
                    <a:pt x="0" y="84"/>
                    <a:pt x="0" y="191"/>
                  </a:cubicBezTo>
                  <a:cubicBezTo>
                    <a:pt x="0" y="312"/>
                    <a:pt x="99" y="395"/>
                    <a:pt x="203" y="395"/>
                  </a:cubicBezTo>
                  <a:cubicBezTo>
                    <a:pt x="253" y="395"/>
                    <a:pt x="304" y="377"/>
                    <a:pt x="346" y="334"/>
                  </a:cubicBezTo>
                  <a:cubicBezTo>
                    <a:pt x="465" y="215"/>
                    <a:pt x="381" y="1"/>
                    <a:pt x="203"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683;p58">
              <a:extLst>
                <a:ext uri="{FF2B5EF4-FFF2-40B4-BE49-F238E27FC236}">
                  <a16:creationId xmlns:a16="http://schemas.microsoft.com/office/drawing/2014/main" id="{D0235F51-360E-93D8-ECA9-92C5089449F5}"/>
                </a:ext>
              </a:extLst>
            </p:cNvPr>
            <p:cNvSpPr/>
            <p:nvPr/>
          </p:nvSpPr>
          <p:spPr>
            <a:xfrm>
              <a:off x="6805701" y="4041645"/>
              <a:ext cx="72837" cy="129963"/>
            </a:xfrm>
            <a:custGeom>
              <a:avLst/>
              <a:gdLst/>
              <a:ahLst/>
              <a:cxnLst/>
              <a:rect l="l" t="t" r="r" b="b"/>
              <a:pathLst>
                <a:path w="1108" h="1977" extrusionOk="0">
                  <a:moveTo>
                    <a:pt x="751" y="0"/>
                  </a:moveTo>
                  <a:lnTo>
                    <a:pt x="1" y="238"/>
                  </a:lnTo>
                  <a:lnTo>
                    <a:pt x="548" y="1976"/>
                  </a:lnTo>
                  <a:cubicBezTo>
                    <a:pt x="644" y="1500"/>
                    <a:pt x="858" y="1155"/>
                    <a:pt x="1108" y="1119"/>
                  </a:cubicBezTo>
                  <a:lnTo>
                    <a:pt x="751" y="0"/>
                  </a:lnTo>
                  <a:close/>
                </a:path>
              </a:pathLst>
            </a:custGeom>
            <a:solidFill>
              <a:srgbClr val="5E27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684;p58">
              <a:extLst>
                <a:ext uri="{FF2B5EF4-FFF2-40B4-BE49-F238E27FC236}">
                  <a16:creationId xmlns:a16="http://schemas.microsoft.com/office/drawing/2014/main" id="{9A5AD89F-8AAF-3903-C72C-A6DD31F9EEED}"/>
                </a:ext>
              </a:extLst>
            </p:cNvPr>
            <p:cNvSpPr/>
            <p:nvPr/>
          </p:nvSpPr>
          <p:spPr>
            <a:xfrm>
              <a:off x="6786900" y="4015350"/>
              <a:ext cx="98146" cy="83289"/>
            </a:xfrm>
            <a:custGeom>
              <a:avLst/>
              <a:gdLst/>
              <a:ahLst/>
              <a:cxnLst/>
              <a:rect l="l" t="t" r="r" b="b"/>
              <a:pathLst>
                <a:path w="1493" h="1267" extrusionOk="0">
                  <a:moveTo>
                    <a:pt x="707" y="1"/>
                  </a:moveTo>
                  <a:cubicBezTo>
                    <a:pt x="644" y="1"/>
                    <a:pt x="579" y="10"/>
                    <a:pt x="513" y="31"/>
                  </a:cubicBezTo>
                  <a:cubicBezTo>
                    <a:pt x="180" y="138"/>
                    <a:pt x="1" y="495"/>
                    <a:pt x="96" y="829"/>
                  </a:cubicBezTo>
                  <a:cubicBezTo>
                    <a:pt x="192" y="1117"/>
                    <a:pt x="446" y="1267"/>
                    <a:pt x="701" y="1267"/>
                  </a:cubicBezTo>
                  <a:cubicBezTo>
                    <a:pt x="921" y="1267"/>
                    <a:pt x="1142" y="1155"/>
                    <a:pt x="1263" y="924"/>
                  </a:cubicBezTo>
                  <a:cubicBezTo>
                    <a:pt x="1493" y="485"/>
                    <a:pt x="1155" y="1"/>
                    <a:pt x="70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685;p58">
              <a:extLst>
                <a:ext uri="{FF2B5EF4-FFF2-40B4-BE49-F238E27FC236}">
                  <a16:creationId xmlns:a16="http://schemas.microsoft.com/office/drawing/2014/main" id="{ADA3E400-1FF6-4BC9-95D4-C44550CABBBB}"/>
                </a:ext>
              </a:extLst>
            </p:cNvPr>
            <p:cNvSpPr/>
            <p:nvPr/>
          </p:nvSpPr>
          <p:spPr>
            <a:xfrm>
              <a:off x="6813524" y="4039936"/>
              <a:ext cx="40692" cy="34315"/>
            </a:xfrm>
            <a:custGeom>
              <a:avLst/>
              <a:gdLst/>
              <a:ahLst/>
              <a:cxnLst/>
              <a:rect l="l" t="t" r="r" b="b"/>
              <a:pathLst>
                <a:path w="619" h="522" extrusionOk="0">
                  <a:moveTo>
                    <a:pt x="300" y="1"/>
                  </a:moveTo>
                  <a:cubicBezTo>
                    <a:pt x="273" y="1"/>
                    <a:pt x="244" y="5"/>
                    <a:pt x="215" y="14"/>
                  </a:cubicBezTo>
                  <a:cubicBezTo>
                    <a:pt x="84" y="50"/>
                    <a:pt x="1" y="205"/>
                    <a:pt x="48" y="336"/>
                  </a:cubicBezTo>
                  <a:cubicBezTo>
                    <a:pt x="87" y="458"/>
                    <a:pt x="192" y="521"/>
                    <a:pt x="297" y="521"/>
                  </a:cubicBezTo>
                  <a:cubicBezTo>
                    <a:pt x="386" y="521"/>
                    <a:pt x="476" y="476"/>
                    <a:pt x="525" y="383"/>
                  </a:cubicBezTo>
                  <a:cubicBezTo>
                    <a:pt x="618" y="196"/>
                    <a:pt x="485" y="1"/>
                    <a:pt x="300"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686;p58">
              <a:extLst>
                <a:ext uri="{FF2B5EF4-FFF2-40B4-BE49-F238E27FC236}">
                  <a16:creationId xmlns:a16="http://schemas.microsoft.com/office/drawing/2014/main" id="{CD2A7D00-3933-2ACA-7D44-7DD7637559C5}"/>
                </a:ext>
              </a:extLst>
            </p:cNvPr>
            <p:cNvSpPr/>
            <p:nvPr/>
          </p:nvSpPr>
          <p:spPr>
            <a:xfrm>
              <a:off x="6768954" y="4017519"/>
              <a:ext cx="260649" cy="212135"/>
            </a:xfrm>
            <a:custGeom>
              <a:avLst/>
              <a:gdLst/>
              <a:ahLst/>
              <a:cxnLst/>
              <a:rect l="l" t="t" r="r" b="b"/>
              <a:pathLst>
                <a:path w="3965" h="3227" extrusionOk="0">
                  <a:moveTo>
                    <a:pt x="2725" y="1"/>
                  </a:moveTo>
                  <a:cubicBezTo>
                    <a:pt x="2712" y="1"/>
                    <a:pt x="2701" y="4"/>
                    <a:pt x="2691" y="10"/>
                  </a:cubicBezTo>
                  <a:cubicBezTo>
                    <a:pt x="2012" y="450"/>
                    <a:pt x="703" y="34"/>
                    <a:pt x="143" y="1010"/>
                  </a:cubicBezTo>
                  <a:cubicBezTo>
                    <a:pt x="0" y="1236"/>
                    <a:pt x="715" y="3165"/>
                    <a:pt x="715" y="3165"/>
                  </a:cubicBezTo>
                  <a:cubicBezTo>
                    <a:pt x="794" y="3204"/>
                    <a:pt x="904" y="3227"/>
                    <a:pt x="1040" y="3227"/>
                  </a:cubicBezTo>
                  <a:cubicBezTo>
                    <a:pt x="1615" y="3227"/>
                    <a:pt x="2665" y="2815"/>
                    <a:pt x="3965" y="1439"/>
                  </a:cubicBezTo>
                  <a:cubicBezTo>
                    <a:pt x="3965" y="1439"/>
                    <a:pt x="3006" y="1"/>
                    <a:pt x="2725"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687;p58">
              <a:extLst>
                <a:ext uri="{FF2B5EF4-FFF2-40B4-BE49-F238E27FC236}">
                  <a16:creationId xmlns:a16="http://schemas.microsoft.com/office/drawing/2014/main" id="{97911B16-59C1-D8C0-5A12-519D4AF1DB2E}"/>
                </a:ext>
              </a:extLst>
            </p:cNvPr>
            <p:cNvSpPr/>
            <p:nvPr/>
          </p:nvSpPr>
          <p:spPr>
            <a:xfrm>
              <a:off x="6901217" y="4020477"/>
              <a:ext cx="74415" cy="162898"/>
            </a:xfrm>
            <a:custGeom>
              <a:avLst/>
              <a:gdLst/>
              <a:ahLst/>
              <a:cxnLst/>
              <a:rect l="l" t="t" r="r" b="b"/>
              <a:pathLst>
                <a:path w="1132" h="2478" extrusionOk="0">
                  <a:moveTo>
                    <a:pt x="512" y="1"/>
                  </a:moveTo>
                  <a:lnTo>
                    <a:pt x="0" y="179"/>
                  </a:lnTo>
                  <a:cubicBezTo>
                    <a:pt x="84" y="1251"/>
                    <a:pt x="727" y="2477"/>
                    <a:pt x="727" y="2477"/>
                  </a:cubicBezTo>
                  <a:lnTo>
                    <a:pt x="1131" y="2156"/>
                  </a:lnTo>
                  <a:lnTo>
                    <a:pt x="512"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688;p58">
              <a:extLst>
                <a:ext uri="{FF2B5EF4-FFF2-40B4-BE49-F238E27FC236}">
                  <a16:creationId xmlns:a16="http://schemas.microsoft.com/office/drawing/2014/main" id="{CFFE2AA2-0ED8-B4D6-1EFB-024D11B0800E}"/>
                </a:ext>
              </a:extLst>
            </p:cNvPr>
            <p:cNvSpPr/>
            <p:nvPr/>
          </p:nvSpPr>
          <p:spPr>
            <a:xfrm>
              <a:off x="7968006" y="4263312"/>
              <a:ext cx="524454" cy="727583"/>
            </a:xfrm>
            <a:custGeom>
              <a:avLst/>
              <a:gdLst/>
              <a:ahLst/>
              <a:cxnLst/>
              <a:rect l="l" t="t" r="r" b="b"/>
              <a:pathLst>
                <a:path w="7978" h="11068" extrusionOk="0">
                  <a:moveTo>
                    <a:pt x="4949" y="1"/>
                  </a:moveTo>
                  <a:cubicBezTo>
                    <a:pt x="3324" y="1"/>
                    <a:pt x="1553" y="1945"/>
                    <a:pt x="822" y="4677"/>
                  </a:cubicBezTo>
                  <a:cubicBezTo>
                    <a:pt x="1" y="7689"/>
                    <a:pt x="763" y="10523"/>
                    <a:pt x="2525" y="10999"/>
                  </a:cubicBezTo>
                  <a:cubicBezTo>
                    <a:pt x="2693" y="11045"/>
                    <a:pt x="2865" y="11067"/>
                    <a:pt x="3039" y="11067"/>
                  </a:cubicBezTo>
                  <a:cubicBezTo>
                    <a:pt x="4665" y="11067"/>
                    <a:pt x="6436" y="9113"/>
                    <a:pt x="7168" y="6391"/>
                  </a:cubicBezTo>
                  <a:cubicBezTo>
                    <a:pt x="7978" y="3367"/>
                    <a:pt x="7216" y="533"/>
                    <a:pt x="5465" y="69"/>
                  </a:cubicBezTo>
                  <a:cubicBezTo>
                    <a:pt x="5296" y="23"/>
                    <a:pt x="5124" y="1"/>
                    <a:pt x="4949" y="1"/>
                  </a:cubicBezTo>
                  <a:close/>
                </a:path>
              </a:pathLst>
            </a:custGeom>
            <a:solidFill>
              <a:srgbClr val="C3CD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689;p58">
              <a:extLst>
                <a:ext uri="{FF2B5EF4-FFF2-40B4-BE49-F238E27FC236}">
                  <a16:creationId xmlns:a16="http://schemas.microsoft.com/office/drawing/2014/main" id="{54DEBB1D-D54D-DC0C-2545-BEBDE7BA632C}"/>
                </a:ext>
              </a:extLst>
            </p:cNvPr>
            <p:cNvSpPr/>
            <p:nvPr/>
          </p:nvSpPr>
          <p:spPr>
            <a:xfrm>
              <a:off x="7981285" y="4295918"/>
              <a:ext cx="479095" cy="664738"/>
            </a:xfrm>
            <a:custGeom>
              <a:avLst/>
              <a:gdLst/>
              <a:ahLst/>
              <a:cxnLst/>
              <a:rect l="l" t="t" r="r" b="b"/>
              <a:pathLst>
                <a:path w="7288" h="10112" extrusionOk="0">
                  <a:moveTo>
                    <a:pt x="4525" y="0"/>
                  </a:moveTo>
                  <a:cubicBezTo>
                    <a:pt x="3041" y="0"/>
                    <a:pt x="1419" y="1778"/>
                    <a:pt x="751" y="4276"/>
                  </a:cubicBezTo>
                  <a:cubicBezTo>
                    <a:pt x="1" y="7026"/>
                    <a:pt x="703" y="9622"/>
                    <a:pt x="2299" y="10050"/>
                  </a:cubicBezTo>
                  <a:cubicBezTo>
                    <a:pt x="2453" y="10091"/>
                    <a:pt x="2609" y="10111"/>
                    <a:pt x="2766" y="10111"/>
                  </a:cubicBezTo>
                  <a:cubicBezTo>
                    <a:pt x="4258" y="10111"/>
                    <a:pt x="5871" y="8334"/>
                    <a:pt x="6549" y="5836"/>
                  </a:cubicBezTo>
                  <a:cubicBezTo>
                    <a:pt x="7288" y="3085"/>
                    <a:pt x="6597" y="502"/>
                    <a:pt x="4990" y="61"/>
                  </a:cubicBezTo>
                  <a:cubicBezTo>
                    <a:pt x="4837" y="20"/>
                    <a:pt x="4682" y="0"/>
                    <a:pt x="4525"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690;p58">
              <a:extLst>
                <a:ext uri="{FF2B5EF4-FFF2-40B4-BE49-F238E27FC236}">
                  <a16:creationId xmlns:a16="http://schemas.microsoft.com/office/drawing/2014/main" id="{18BDB0C4-8094-1D9C-F01F-B6018EDC77B8}"/>
                </a:ext>
              </a:extLst>
            </p:cNvPr>
            <p:cNvSpPr/>
            <p:nvPr/>
          </p:nvSpPr>
          <p:spPr>
            <a:xfrm>
              <a:off x="8011064" y="4295983"/>
              <a:ext cx="443071" cy="415658"/>
            </a:xfrm>
            <a:custGeom>
              <a:avLst/>
              <a:gdLst/>
              <a:ahLst/>
              <a:cxnLst/>
              <a:rect l="l" t="t" r="r" b="b"/>
              <a:pathLst>
                <a:path w="6740" h="6323" extrusionOk="0">
                  <a:moveTo>
                    <a:pt x="4060" y="1"/>
                  </a:moveTo>
                  <a:cubicBezTo>
                    <a:pt x="2084" y="1"/>
                    <a:pt x="596" y="2263"/>
                    <a:pt x="108" y="5049"/>
                  </a:cubicBezTo>
                  <a:cubicBezTo>
                    <a:pt x="60" y="5311"/>
                    <a:pt x="24" y="5573"/>
                    <a:pt x="0" y="5823"/>
                  </a:cubicBezTo>
                  <a:cubicBezTo>
                    <a:pt x="667" y="3656"/>
                    <a:pt x="1989" y="2048"/>
                    <a:pt x="3656" y="2048"/>
                  </a:cubicBezTo>
                  <a:cubicBezTo>
                    <a:pt x="5442" y="2048"/>
                    <a:pt x="6180" y="3906"/>
                    <a:pt x="5953" y="6323"/>
                  </a:cubicBezTo>
                  <a:cubicBezTo>
                    <a:pt x="6073" y="5906"/>
                    <a:pt x="6168" y="5477"/>
                    <a:pt x="6251" y="5049"/>
                  </a:cubicBezTo>
                  <a:cubicBezTo>
                    <a:pt x="6739" y="2251"/>
                    <a:pt x="6037" y="1"/>
                    <a:pt x="4060"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691;p58">
              <a:extLst>
                <a:ext uri="{FF2B5EF4-FFF2-40B4-BE49-F238E27FC236}">
                  <a16:creationId xmlns:a16="http://schemas.microsoft.com/office/drawing/2014/main" id="{F4CF7DEB-96F2-5877-6860-82EC7119E1D4}"/>
                </a:ext>
              </a:extLst>
            </p:cNvPr>
            <p:cNvSpPr/>
            <p:nvPr/>
          </p:nvSpPr>
          <p:spPr>
            <a:xfrm>
              <a:off x="8208276" y="4468150"/>
              <a:ext cx="130029" cy="281094"/>
            </a:xfrm>
            <a:custGeom>
              <a:avLst/>
              <a:gdLst/>
              <a:ahLst/>
              <a:cxnLst/>
              <a:rect l="l" t="t" r="r" b="b"/>
              <a:pathLst>
                <a:path w="1978" h="4276" extrusionOk="0">
                  <a:moveTo>
                    <a:pt x="1060" y="1"/>
                  </a:moveTo>
                  <a:cubicBezTo>
                    <a:pt x="1060" y="1"/>
                    <a:pt x="1477" y="1632"/>
                    <a:pt x="1" y="4180"/>
                  </a:cubicBezTo>
                  <a:lnTo>
                    <a:pt x="84" y="4275"/>
                  </a:lnTo>
                  <a:cubicBezTo>
                    <a:pt x="929" y="3108"/>
                    <a:pt x="1977" y="1168"/>
                    <a:pt x="1489" y="37"/>
                  </a:cubicBezTo>
                  <a:lnTo>
                    <a:pt x="1060" y="1"/>
                  </a:lnTo>
                  <a:close/>
                </a:path>
              </a:pathLst>
            </a:custGeom>
            <a:solidFill>
              <a:srgbClr val="C3CD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692;p58">
              <a:extLst>
                <a:ext uri="{FF2B5EF4-FFF2-40B4-BE49-F238E27FC236}">
                  <a16:creationId xmlns:a16="http://schemas.microsoft.com/office/drawing/2014/main" id="{50251BB1-41F4-3547-3736-C48BC1E18A08}"/>
                </a:ext>
              </a:extLst>
            </p:cNvPr>
            <p:cNvSpPr/>
            <p:nvPr/>
          </p:nvSpPr>
          <p:spPr>
            <a:xfrm>
              <a:off x="8130049" y="4461116"/>
              <a:ext cx="129963" cy="281882"/>
            </a:xfrm>
            <a:custGeom>
              <a:avLst/>
              <a:gdLst/>
              <a:ahLst/>
              <a:cxnLst/>
              <a:rect l="l" t="t" r="r" b="b"/>
              <a:pathLst>
                <a:path w="1977" h="4288" extrusionOk="0">
                  <a:moveTo>
                    <a:pt x="1060" y="1"/>
                  </a:moveTo>
                  <a:cubicBezTo>
                    <a:pt x="1060" y="1"/>
                    <a:pt x="1465" y="1656"/>
                    <a:pt x="0" y="4204"/>
                  </a:cubicBezTo>
                  <a:lnTo>
                    <a:pt x="72" y="4287"/>
                  </a:lnTo>
                  <a:cubicBezTo>
                    <a:pt x="929" y="3120"/>
                    <a:pt x="1977" y="1168"/>
                    <a:pt x="1488" y="37"/>
                  </a:cubicBezTo>
                  <a:lnTo>
                    <a:pt x="1060" y="1"/>
                  </a:lnTo>
                  <a:close/>
                </a:path>
              </a:pathLst>
            </a:custGeom>
            <a:solidFill>
              <a:srgbClr val="C3CD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693;p58">
              <a:extLst>
                <a:ext uri="{FF2B5EF4-FFF2-40B4-BE49-F238E27FC236}">
                  <a16:creationId xmlns:a16="http://schemas.microsoft.com/office/drawing/2014/main" id="{7E3454EB-DCFF-6181-DC7E-C0F48417241B}"/>
                </a:ext>
              </a:extLst>
            </p:cNvPr>
            <p:cNvSpPr/>
            <p:nvPr/>
          </p:nvSpPr>
          <p:spPr>
            <a:xfrm>
              <a:off x="8116704" y="4460327"/>
              <a:ext cx="111228" cy="282671"/>
            </a:xfrm>
            <a:custGeom>
              <a:avLst/>
              <a:gdLst/>
              <a:ahLst/>
              <a:cxnLst/>
              <a:rect l="l" t="t" r="r" b="b"/>
              <a:pathLst>
                <a:path w="1692" h="4300" extrusionOk="0">
                  <a:moveTo>
                    <a:pt x="1251" y="1"/>
                  </a:moveTo>
                  <a:cubicBezTo>
                    <a:pt x="144" y="989"/>
                    <a:pt x="1" y="3013"/>
                    <a:pt x="144" y="4263"/>
                  </a:cubicBezTo>
                  <a:lnTo>
                    <a:pt x="286" y="4299"/>
                  </a:lnTo>
                  <a:cubicBezTo>
                    <a:pt x="346" y="1632"/>
                    <a:pt x="1691" y="49"/>
                    <a:pt x="1691" y="49"/>
                  </a:cubicBezTo>
                  <a:lnTo>
                    <a:pt x="125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694;p58">
              <a:extLst>
                <a:ext uri="{FF2B5EF4-FFF2-40B4-BE49-F238E27FC236}">
                  <a16:creationId xmlns:a16="http://schemas.microsoft.com/office/drawing/2014/main" id="{650F2EA7-39AB-8E27-8A5E-DA930B08AD0B}"/>
                </a:ext>
              </a:extLst>
            </p:cNvPr>
            <p:cNvSpPr/>
            <p:nvPr/>
          </p:nvSpPr>
          <p:spPr>
            <a:xfrm>
              <a:off x="8194208" y="4467427"/>
              <a:ext cx="111228" cy="282606"/>
            </a:xfrm>
            <a:custGeom>
              <a:avLst/>
              <a:gdLst/>
              <a:ahLst/>
              <a:cxnLst/>
              <a:rect l="l" t="t" r="r" b="b"/>
              <a:pathLst>
                <a:path w="1692" h="4299" extrusionOk="0">
                  <a:moveTo>
                    <a:pt x="1262" y="0"/>
                  </a:moveTo>
                  <a:cubicBezTo>
                    <a:pt x="155" y="976"/>
                    <a:pt x="0" y="3000"/>
                    <a:pt x="155" y="4251"/>
                  </a:cubicBezTo>
                  <a:lnTo>
                    <a:pt x="286" y="4298"/>
                  </a:lnTo>
                  <a:cubicBezTo>
                    <a:pt x="358" y="1631"/>
                    <a:pt x="1691" y="36"/>
                    <a:pt x="1691" y="36"/>
                  </a:cubicBezTo>
                  <a:lnTo>
                    <a:pt x="126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695;p58">
              <a:extLst>
                <a:ext uri="{FF2B5EF4-FFF2-40B4-BE49-F238E27FC236}">
                  <a16:creationId xmlns:a16="http://schemas.microsoft.com/office/drawing/2014/main" id="{D3559D9B-BE0D-C972-7CCF-A1464DD355E2}"/>
                </a:ext>
              </a:extLst>
            </p:cNvPr>
            <p:cNvSpPr/>
            <p:nvPr/>
          </p:nvSpPr>
          <p:spPr>
            <a:xfrm>
              <a:off x="6918441" y="3291777"/>
              <a:ext cx="445372" cy="857940"/>
            </a:xfrm>
            <a:custGeom>
              <a:avLst/>
              <a:gdLst/>
              <a:ahLst/>
              <a:cxnLst/>
              <a:rect l="l" t="t" r="r" b="b"/>
              <a:pathLst>
                <a:path w="6775" h="13051" extrusionOk="0">
                  <a:moveTo>
                    <a:pt x="6775" y="1"/>
                  </a:moveTo>
                  <a:lnTo>
                    <a:pt x="6775" y="1"/>
                  </a:lnTo>
                  <a:cubicBezTo>
                    <a:pt x="1774" y="2263"/>
                    <a:pt x="2905" y="6871"/>
                    <a:pt x="0" y="11276"/>
                  </a:cubicBezTo>
                  <a:lnTo>
                    <a:pt x="881" y="13050"/>
                  </a:lnTo>
                  <a:cubicBezTo>
                    <a:pt x="3644" y="11645"/>
                    <a:pt x="4965" y="8478"/>
                    <a:pt x="6430" y="7478"/>
                  </a:cubicBezTo>
                  <a:lnTo>
                    <a:pt x="6775" y="1"/>
                  </a:ln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696;p58">
              <a:extLst>
                <a:ext uri="{FF2B5EF4-FFF2-40B4-BE49-F238E27FC236}">
                  <a16:creationId xmlns:a16="http://schemas.microsoft.com/office/drawing/2014/main" id="{9E2EEEA6-B1D6-C301-906E-9940A37981FF}"/>
                </a:ext>
              </a:extLst>
            </p:cNvPr>
            <p:cNvSpPr/>
            <p:nvPr/>
          </p:nvSpPr>
          <p:spPr>
            <a:xfrm>
              <a:off x="6959132" y="3512524"/>
              <a:ext cx="396068" cy="637194"/>
            </a:xfrm>
            <a:custGeom>
              <a:avLst/>
              <a:gdLst/>
              <a:ahLst/>
              <a:cxnLst/>
              <a:rect l="l" t="t" r="r" b="b"/>
              <a:pathLst>
                <a:path w="6025" h="9693" extrusionOk="0">
                  <a:moveTo>
                    <a:pt x="5572" y="0"/>
                  </a:moveTo>
                  <a:cubicBezTo>
                    <a:pt x="4215" y="1965"/>
                    <a:pt x="3001" y="7001"/>
                    <a:pt x="0" y="9394"/>
                  </a:cubicBezTo>
                  <a:lnTo>
                    <a:pt x="262" y="9692"/>
                  </a:lnTo>
                  <a:cubicBezTo>
                    <a:pt x="3025" y="8299"/>
                    <a:pt x="4560" y="5454"/>
                    <a:pt x="6025" y="4453"/>
                  </a:cubicBezTo>
                  <a:lnTo>
                    <a:pt x="5572"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697;p58">
              <a:extLst>
                <a:ext uri="{FF2B5EF4-FFF2-40B4-BE49-F238E27FC236}">
                  <a16:creationId xmlns:a16="http://schemas.microsoft.com/office/drawing/2014/main" id="{07D3A571-2D07-EE68-A1C5-4074CE1ED793}"/>
                </a:ext>
              </a:extLst>
            </p:cNvPr>
            <p:cNvSpPr/>
            <p:nvPr/>
          </p:nvSpPr>
          <p:spPr>
            <a:xfrm>
              <a:off x="6938754" y="3960196"/>
              <a:ext cx="162898" cy="176176"/>
            </a:xfrm>
            <a:custGeom>
              <a:avLst/>
              <a:gdLst/>
              <a:ahLst/>
              <a:cxnLst/>
              <a:rect l="l" t="t" r="r" b="b"/>
              <a:pathLst>
                <a:path w="2478" h="2680" extrusionOk="0">
                  <a:moveTo>
                    <a:pt x="334" y="1"/>
                  </a:moveTo>
                  <a:lnTo>
                    <a:pt x="1" y="620"/>
                  </a:lnTo>
                  <a:cubicBezTo>
                    <a:pt x="108" y="1370"/>
                    <a:pt x="846" y="2680"/>
                    <a:pt x="846" y="2680"/>
                  </a:cubicBezTo>
                  <a:lnTo>
                    <a:pt x="2477" y="1180"/>
                  </a:lnTo>
                  <a:lnTo>
                    <a:pt x="334"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698;p58">
              <a:extLst>
                <a:ext uri="{FF2B5EF4-FFF2-40B4-BE49-F238E27FC236}">
                  <a16:creationId xmlns:a16="http://schemas.microsoft.com/office/drawing/2014/main" id="{EC519BC5-210A-416B-EBE6-2DD39DC2C9A2}"/>
                </a:ext>
              </a:extLst>
            </p:cNvPr>
            <p:cNvSpPr/>
            <p:nvPr/>
          </p:nvSpPr>
          <p:spPr>
            <a:xfrm>
              <a:off x="7873278" y="3262853"/>
              <a:ext cx="432158" cy="982315"/>
            </a:xfrm>
            <a:custGeom>
              <a:avLst/>
              <a:gdLst/>
              <a:ahLst/>
              <a:cxnLst/>
              <a:rect l="l" t="t" r="r" b="b"/>
              <a:pathLst>
                <a:path w="6574" h="14943" extrusionOk="0">
                  <a:moveTo>
                    <a:pt x="287" y="0"/>
                  </a:moveTo>
                  <a:lnTo>
                    <a:pt x="1" y="8430"/>
                  </a:lnTo>
                  <a:cubicBezTo>
                    <a:pt x="1620" y="9823"/>
                    <a:pt x="3989" y="13061"/>
                    <a:pt x="5013" y="14943"/>
                  </a:cubicBezTo>
                  <a:lnTo>
                    <a:pt x="6573" y="14324"/>
                  </a:lnTo>
                  <a:cubicBezTo>
                    <a:pt x="5228" y="9049"/>
                    <a:pt x="3704" y="655"/>
                    <a:pt x="287"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699;p58">
              <a:extLst>
                <a:ext uri="{FF2B5EF4-FFF2-40B4-BE49-F238E27FC236}">
                  <a16:creationId xmlns:a16="http://schemas.microsoft.com/office/drawing/2014/main" id="{32BF9DC4-0D80-4FDE-F8BD-A4F22C674489}"/>
                </a:ext>
              </a:extLst>
            </p:cNvPr>
            <p:cNvSpPr/>
            <p:nvPr/>
          </p:nvSpPr>
          <p:spPr>
            <a:xfrm>
              <a:off x="7873278" y="3518769"/>
              <a:ext cx="364843" cy="726399"/>
            </a:xfrm>
            <a:custGeom>
              <a:avLst/>
              <a:gdLst/>
              <a:ahLst/>
              <a:cxnLst/>
              <a:rect l="l" t="t" r="r" b="b"/>
              <a:pathLst>
                <a:path w="5550" h="11050" extrusionOk="0">
                  <a:moveTo>
                    <a:pt x="156" y="1"/>
                  </a:moveTo>
                  <a:lnTo>
                    <a:pt x="1" y="4537"/>
                  </a:lnTo>
                  <a:cubicBezTo>
                    <a:pt x="1632" y="5930"/>
                    <a:pt x="4001" y="9168"/>
                    <a:pt x="5025" y="11050"/>
                  </a:cubicBezTo>
                  <a:lnTo>
                    <a:pt x="5549" y="10943"/>
                  </a:lnTo>
                  <a:cubicBezTo>
                    <a:pt x="5442" y="10478"/>
                    <a:pt x="5335" y="10002"/>
                    <a:pt x="5216" y="9526"/>
                  </a:cubicBezTo>
                  <a:cubicBezTo>
                    <a:pt x="4013" y="4906"/>
                    <a:pt x="953" y="1572"/>
                    <a:pt x="15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700;p58">
              <a:extLst>
                <a:ext uri="{FF2B5EF4-FFF2-40B4-BE49-F238E27FC236}">
                  <a16:creationId xmlns:a16="http://schemas.microsoft.com/office/drawing/2014/main" id="{04A3B954-D615-BA66-5359-0DF7AB20E5E1}"/>
                </a:ext>
              </a:extLst>
            </p:cNvPr>
            <p:cNvSpPr/>
            <p:nvPr/>
          </p:nvSpPr>
          <p:spPr>
            <a:xfrm>
              <a:off x="7964850" y="3371648"/>
              <a:ext cx="101039" cy="481396"/>
            </a:xfrm>
            <a:custGeom>
              <a:avLst/>
              <a:gdLst/>
              <a:ahLst/>
              <a:cxnLst/>
              <a:rect l="l" t="t" r="r" b="b"/>
              <a:pathLst>
                <a:path w="1537" h="7323" extrusionOk="0">
                  <a:moveTo>
                    <a:pt x="787" y="0"/>
                  </a:moveTo>
                  <a:lnTo>
                    <a:pt x="1" y="5620"/>
                  </a:lnTo>
                  <a:lnTo>
                    <a:pt x="1537" y="7323"/>
                  </a:lnTo>
                  <a:cubicBezTo>
                    <a:pt x="1108" y="4739"/>
                    <a:pt x="1144" y="107"/>
                    <a:pt x="1144" y="107"/>
                  </a:cubicBezTo>
                  <a:lnTo>
                    <a:pt x="787"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701;p58">
              <a:extLst>
                <a:ext uri="{FF2B5EF4-FFF2-40B4-BE49-F238E27FC236}">
                  <a16:creationId xmlns:a16="http://schemas.microsoft.com/office/drawing/2014/main" id="{A42A3D0D-631F-37A9-E629-23C09D7D0E2C}"/>
                </a:ext>
              </a:extLst>
            </p:cNvPr>
            <p:cNvSpPr/>
            <p:nvPr/>
          </p:nvSpPr>
          <p:spPr>
            <a:xfrm>
              <a:off x="7966428" y="3353308"/>
              <a:ext cx="89272" cy="75861"/>
            </a:xfrm>
            <a:custGeom>
              <a:avLst/>
              <a:gdLst/>
              <a:ahLst/>
              <a:cxnLst/>
              <a:rect l="l" t="t" r="r" b="b"/>
              <a:pathLst>
                <a:path w="1358" h="1154" extrusionOk="0">
                  <a:moveTo>
                    <a:pt x="386" y="1"/>
                  </a:moveTo>
                  <a:cubicBezTo>
                    <a:pt x="231" y="1"/>
                    <a:pt x="112" y="70"/>
                    <a:pt x="72" y="208"/>
                  </a:cubicBezTo>
                  <a:cubicBezTo>
                    <a:pt x="1" y="458"/>
                    <a:pt x="203" y="815"/>
                    <a:pt x="536" y="1018"/>
                  </a:cubicBezTo>
                  <a:cubicBezTo>
                    <a:pt x="686" y="1108"/>
                    <a:pt x="835" y="1153"/>
                    <a:pt x="962" y="1153"/>
                  </a:cubicBezTo>
                  <a:cubicBezTo>
                    <a:pt x="1118" y="1153"/>
                    <a:pt x="1241" y="1084"/>
                    <a:pt x="1287" y="946"/>
                  </a:cubicBezTo>
                  <a:cubicBezTo>
                    <a:pt x="1358" y="696"/>
                    <a:pt x="1156" y="339"/>
                    <a:pt x="810" y="136"/>
                  </a:cubicBezTo>
                  <a:cubicBezTo>
                    <a:pt x="661" y="46"/>
                    <a:pt x="512" y="1"/>
                    <a:pt x="38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702;p58">
              <a:extLst>
                <a:ext uri="{FF2B5EF4-FFF2-40B4-BE49-F238E27FC236}">
                  <a16:creationId xmlns:a16="http://schemas.microsoft.com/office/drawing/2014/main" id="{73994C04-58B9-A9E2-6F99-F41F3D37B309}"/>
                </a:ext>
              </a:extLst>
            </p:cNvPr>
            <p:cNvSpPr/>
            <p:nvPr/>
          </p:nvSpPr>
          <p:spPr>
            <a:xfrm>
              <a:off x="7733191" y="4144130"/>
              <a:ext cx="386734" cy="846173"/>
            </a:xfrm>
            <a:custGeom>
              <a:avLst/>
              <a:gdLst/>
              <a:ahLst/>
              <a:cxnLst/>
              <a:rect l="l" t="t" r="r" b="b"/>
              <a:pathLst>
                <a:path w="5883" h="12872" extrusionOk="0">
                  <a:moveTo>
                    <a:pt x="1691" y="1"/>
                  </a:moveTo>
                  <a:lnTo>
                    <a:pt x="1" y="2465"/>
                  </a:lnTo>
                  <a:cubicBezTo>
                    <a:pt x="1727" y="6037"/>
                    <a:pt x="3644" y="9502"/>
                    <a:pt x="5739" y="12871"/>
                  </a:cubicBezTo>
                  <a:lnTo>
                    <a:pt x="5882" y="12859"/>
                  </a:lnTo>
                  <a:lnTo>
                    <a:pt x="1691" y="1"/>
                  </a:ln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703;p58">
              <a:extLst>
                <a:ext uri="{FF2B5EF4-FFF2-40B4-BE49-F238E27FC236}">
                  <a16:creationId xmlns:a16="http://schemas.microsoft.com/office/drawing/2014/main" id="{F82393FA-B0D2-9BC8-D585-2CEC653887E5}"/>
                </a:ext>
              </a:extLst>
            </p:cNvPr>
            <p:cNvSpPr/>
            <p:nvPr/>
          </p:nvSpPr>
          <p:spPr>
            <a:xfrm>
              <a:off x="7733191" y="4144130"/>
              <a:ext cx="270115" cy="522942"/>
            </a:xfrm>
            <a:custGeom>
              <a:avLst/>
              <a:gdLst/>
              <a:ahLst/>
              <a:cxnLst/>
              <a:rect l="l" t="t" r="r" b="b"/>
              <a:pathLst>
                <a:path w="4109" h="7955" extrusionOk="0">
                  <a:moveTo>
                    <a:pt x="1691" y="1"/>
                  </a:moveTo>
                  <a:lnTo>
                    <a:pt x="1" y="2477"/>
                  </a:lnTo>
                  <a:cubicBezTo>
                    <a:pt x="965" y="4466"/>
                    <a:pt x="1965" y="6347"/>
                    <a:pt x="2846" y="7954"/>
                  </a:cubicBezTo>
                  <a:cubicBezTo>
                    <a:pt x="3108" y="7752"/>
                    <a:pt x="3394" y="7609"/>
                    <a:pt x="3703" y="7514"/>
                  </a:cubicBezTo>
                  <a:cubicBezTo>
                    <a:pt x="3834" y="7478"/>
                    <a:pt x="3965" y="7442"/>
                    <a:pt x="4108" y="7418"/>
                  </a:cubicBezTo>
                  <a:lnTo>
                    <a:pt x="1691"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704;p58">
              <a:extLst>
                <a:ext uri="{FF2B5EF4-FFF2-40B4-BE49-F238E27FC236}">
                  <a16:creationId xmlns:a16="http://schemas.microsoft.com/office/drawing/2014/main" id="{190EAE97-E41E-C862-710A-1A188A461C3D}"/>
                </a:ext>
              </a:extLst>
            </p:cNvPr>
            <p:cNvSpPr/>
            <p:nvPr/>
          </p:nvSpPr>
          <p:spPr>
            <a:xfrm>
              <a:off x="7237005" y="4100349"/>
              <a:ext cx="333486" cy="884498"/>
            </a:xfrm>
            <a:custGeom>
              <a:avLst/>
              <a:gdLst/>
              <a:ahLst/>
              <a:cxnLst/>
              <a:rect l="l" t="t" r="r" b="b"/>
              <a:pathLst>
                <a:path w="5073" h="13455" extrusionOk="0">
                  <a:moveTo>
                    <a:pt x="2953" y="0"/>
                  </a:moveTo>
                  <a:lnTo>
                    <a:pt x="0" y="13442"/>
                  </a:lnTo>
                  <a:lnTo>
                    <a:pt x="143" y="13454"/>
                  </a:lnTo>
                  <a:cubicBezTo>
                    <a:pt x="143" y="13454"/>
                    <a:pt x="2846" y="7525"/>
                    <a:pt x="5072" y="1691"/>
                  </a:cubicBezTo>
                  <a:lnTo>
                    <a:pt x="2953" y="0"/>
                  </a:ln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705;p58">
              <a:extLst>
                <a:ext uri="{FF2B5EF4-FFF2-40B4-BE49-F238E27FC236}">
                  <a16:creationId xmlns:a16="http://schemas.microsoft.com/office/drawing/2014/main" id="{2C3269D1-CB0B-1F37-F83C-46619967828F}"/>
                </a:ext>
              </a:extLst>
            </p:cNvPr>
            <p:cNvSpPr/>
            <p:nvPr/>
          </p:nvSpPr>
          <p:spPr>
            <a:xfrm>
              <a:off x="7330089" y="4101072"/>
              <a:ext cx="240402" cy="483039"/>
            </a:xfrm>
            <a:custGeom>
              <a:avLst/>
              <a:gdLst/>
              <a:ahLst/>
              <a:cxnLst/>
              <a:rect l="l" t="t" r="r" b="b"/>
              <a:pathLst>
                <a:path w="3657" h="7348" extrusionOk="0">
                  <a:moveTo>
                    <a:pt x="1537" y="1"/>
                  </a:moveTo>
                  <a:lnTo>
                    <a:pt x="1" y="6990"/>
                  </a:lnTo>
                  <a:cubicBezTo>
                    <a:pt x="465" y="7073"/>
                    <a:pt x="930" y="7192"/>
                    <a:pt x="1382" y="7347"/>
                  </a:cubicBezTo>
                  <a:cubicBezTo>
                    <a:pt x="2108" y="5597"/>
                    <a:pt x="2906" y="3632"/>
                    <a:pt x="3656" y="1692"/>
                  </a:cubicBezTo>
                  <a:lnTo>
                    <a:pt x="1537"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706;p58">
              <a:extLst>
                <a:ext uri="{FF2B5EF4-FFF2-40B4-BE49-F238E27FC236}">
                  <a16:creationId xmlns:a16="http://schemas.microsoft.com/office/drawing/2014/main" id="{230DF877-1CAB-C584-6CAD-AB9A5F6DEC66}"/>
                </a:ext>
              </a:extLst>
            </p:cNvPr>
            <p:cNvSpPr/>
            <p:nvPr/>
          </p:nvSpPr>
          <p:spPr>
            <a:xfrm>
              <a:off x="7314443" y="3583718"/>
              <a:ext cx="612936" cy="532342"/>
            </a:xfrm>
            <a:custGeom>
              <a:avLst/>
              <a:gdLst/>
              <a:ahLst/>
              <a:cxnLst/>
              <a:rect l="l" t="t" r="r" b="b"/>
              <a:pathLst>
                <a:path w="9324" h="8098" extrusionOk="0">
                  <a:moveTo>
                    <a:pt x="4585" y="1"/>
                  </a:moveTo>
                  <a:lnTo>
                    <a:pt x="1" y="2061"/>
                  </a:lnTo>
                  <a:cubicBezTo>
                    <a:pt x="739" y="4406"/>
                    <a:pt x="1632" y="6740"/>
                    <a:pt x="1572" y="8097"/>
                  </a:cubicBezTo>
                  <a:lnTo>
                    <a:pt x="7359" y="6871"/>
                  </a:lnTo>
                  <a:lnTo>
                    <a:pt x="9323" y="989"/>
                  </a:lnTo>
                  <a:lnTo>
                    <a:pt x="4585" y="1"/>
                  </a:ln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707;p58">
              <a:extLst>
                <a:ext uri="{FF2B5EF4-FFF2-40B4-BE49-F238E27FC236}">
                  <a16:creationId xmlns:a16="http://schemas.microsoft.com/office/drawing/2014/main" id="{66048366-C3D0-B7B7-1D06-D84F78124979}"/>
                </a:ext>
              </a:extLst>
            </p:cNvPr>
            <p:cNvSpPr/>
            <p:nvPr/>
          </p:nvSpPr>
          <p:spPr>
            <a:xfrm>
              <a:off x="7314443" y="3510946"/>
              <a:ext cx="612936" cy="605114"/>
            </a:xfrm>
            <a:custGeom>
              <a:avLst/>
              <a:gdLst/>
              <a:ahLst/>
              <a:cxnLst/>
              <a:rect l="l" t="t" r="r" b="b"/>
              <a:pathLst>
                <a:path w="9324" h="9205" extrusionOk="0">
                  <a:moveTo>
                    <a:pt x="4680" y="1"/>
                  </a:moveTo>
                  <a:lnTo>
                    <a:pt x="1" y="3168"/>
                  </a:lnTo>
                  <a:cubicBezTo>
                    <a:pt x="739" y="5513"/>
                    <a:pt x="1632" y="7847"/>
                    <a:pt x="1572" y="9204"/>
                  </a:cubicBezTo>
                  <a:lnTo>
                    <a:pt x="1953" y="9121"/>
                  </a:lnTo>
                  <a:cubicBezTo>
                    <a:pt x="1953" y="9014"/>
                    <a:pt x="1942" y="8918"/>
                    <a:pt x="1942" y="8799"/>
                  </a:cubicBezTo>
                  <a:cubicBezTo>
                    <a:pt x="1942" y="6644"/>
                    <a:pt x="3275" y="4846"/>
                    <a:pt x="4859" y="4846"/>
                  </a:cubicBezTo>
                  <a:cubicBezTo>
                    <a:pt x="6121" y="4846"/>
                    <a:pt x="7121" y="5989"/>
                    <a:pt x="7502" y="7525"/>
                  </a:cubicBezTo>
                  <a:lnTo>
                    <a:pt x="9323" y="2096"/>
                  </a:lnTo>
                  <a:lnTo>
                    <a:pt x="4680"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708;p58">
              <a:extLst>
                <a:ext uri="{FF2B5EF4-FFF2-40B4-BE49-F238E27FC236}">
                  <a16:creationId xmlns:a16="http://schemas.microsoft.com/office/drawing/2014/main" id="{9256514E-5190-B878-B4F0-A49F057F1345}"/>
                </a:ext>
              </a:extLst>
            </p:cNvPr>
            <p:cNvSpPr/>
            <p:nvPr/>
          </p:nvSpPr>
          <p:spPr>
            <a:xfrm>
              <a:off x="7428761" y="3841277"/>
              <a:ext cx="348343" cy="229358"/>
            </a:xfrm>
            <a:custGeom>
              <a:avLst/>
              <a:gdLst/>
              <a:ahLst/>
              <a:cxnLst/>
              <a:rect l="l" t="t" r="r" b="b"/>
              <a:pathLst>
                <a:path w="5299" h="3489" extrusionOk="0">
                  <a:moveTo>
                    <a:pt x="4524" y="0"/>
                  </a:moveTo>
                  <a:cubicBezTo>
                    <a:pt x="4524" y="0"/>
                    <a:pt x="2667" y="2393"/>
                    <a:pt x="0" y="3215"/>
                  </a:cubicBezTo>
                  <a:lnTo>
                    <a:pt x="143" y="3489"/>
                  </a:lnTo>
                  <a:cubicBezTo>
                    <a:pt x="1929" y="3477"/>
                    <a:pt x="5298" y="691"/>
                    <a:pt x="5298" y="691"/>
                  </a:cubicBezTo>
                  <a:lnTo>
                    <a:pt x="4524"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709;p58">
              <a:extLst>
                <a:ext uri="{FF2B5EF4-FFF2-40B4-BE49-F238E27FC236}">
                  <a16:creationId xmlns:a16="http://schemas.microsoft.com/office/drawing/2014/main" id="{3C46160D-7AA6-83BE-3604-BE86413B7900}"/>
                </a:ext>
              </a:extLst>
            </p:cNvPr>
            <p:cNvSpPr/>
            <p:nvPr/>
          </p:nvSpPr>
          <p:spPr>
            <a:xfrm>
              <a:off x="7248706" y="3208159"/>
              <a:ext cx="767091" cy="596108"/>
            </a:xfrm>
            <a:custGeom>
              <a:avLst/>
              <a:gdLst/>
              <a:ahLst/>
              <a:cxnLst/>
              <a:rect l="l" t="t" r="r" b="b"/>
              <a:pathLst>
                <a:path w="11669" h="9068" extrusionOk="0">
                  <a:moveTo>
                    <a:pt x="6230" y="0"/>
                  </a:moveTo>
                  <a:cubicBezTo>
                    <a:pt x="4619" y="0"/>
                    <a:pt x="3029" y="504"/>
                    <a:pt x="1489" y="1440"/>
                  </a:cubicBezTo>
                  <a:cubicBezTo>
                    <a:pt x="227" y="2916"/>
                    <a:pt x="1" y="6095"/>
                    <a:pt x="870" y="9048"/>
                  </a:cubicBezTo>
                  <a:cubicBezTo>
                    <a:pt x="870" y="9048"/>
                    <a:pt x="1126" y="9068"/>
                    <a:pt x="1534" y="9068"/>
                  </a:cubicBezTo>
                  <a:cubicBezTo>
                    <a:pt x="2533" y="9068"/>
                    <a:pt x="4442" y="8948"/>
                    <a:pt x="5728" y="8119"/>
                  </a:cubicBezTo>
                  <a:cubicBezTo>
                    <a:pt x="5728" y="8119"/>
                    <a:pt x="5728" y="6333"/>
                    <a:pt x="5835" y="5190"/>
                  </a:cubicBezTo>
                  <a:cubicBezTo>
                    <a:pt x="5930" y="6321"/>
                    <a:pt x="6490" y="8155"/>
                    <a:pt x="6490" y="8155"/>
                  </a:cubicBezTo>
                  <a:cubicBezTo>
                    <a:pt x="7625" y="8793"/>
                    <a:pt x="9024" y="8913"/>
                    <a:pt x="9917" y="8913"/>
                  </a:cubicBezTo>
                  <a:cubicBezTo>
                    <a:pt x="10457" y="8913"/>
                    <a:pt x="10812" y="8869"/>
                    <a:pt x="10812" y="8869"/>
                  </a:cubicBezTo>
                  <a:cubicBezTo>
                    <a:pt x="11669" y="5845"/>
                    <a:pt x="11181" y="2261"/>
                    <a:pt x="9907" y="892"/>
                  </a:cubicBezTo>
                  <a:cubicBezTo>
                    <a:pt x="8677" y="287"/>
                    <a:pt x="7448" y="0"/>
                    <a:pt x="6230"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710;p58">
              <a:extLst>
                <a:ext uri="{FF2B5EF4-FFF2-40B4-BE49-F238E27FC236}">
                  <a16:creationId xmlns:a16="http://schemas.microsoft.com/office/drawing/2014/main" id="{0F3A6CE1-D706-0149-B897-F77D55F5204E}"/>
                </a:ext>
              </a:extLst>
            </p:cNvPr>
            <p:cNvSpPr/>
            <p:nvPr/>
          </p:nvSpPr>
          <p:spPr>
            <a:xfrm>
              <a:off x="7256529" y="3456187"/>
              <a:ext cx="371088" cy="351959"/>
            </a:xfrm>
            <a:custGeom>
              <a:avLst/>
              <a:gdLst/>
              <a:ahLst/>
              <a:cxnLst/>
              <a:rect l="l" t="t" r="r" b="b"/>
              <a:pathLst>
                <a:path w="5645" h="5354" extrusionOk="0">
                  <a:moveTo>
                    <a:pt x="370" y="0"/>
                  </a:moveTo>
                  <a:cubicBezTo>
                    <a:pt x="72" y="1560"/>
                    <a:pt x="167" y="3501"/>
                    <a:pt x="691" y="5334"/>
                  </a:cubicBezTo>
                  <a:cubicBezTo>
                    <a:pt x="691" y="5334"/>
                    <a:pt x="951" y="5354"/>
                    <a:pt x="1363" y="5354"/>
                  </a:cubicBezTo>
                  <a:cubicBezTo>
                    <a:pt x="2385" y="5354"/>
                    <a:pt x="4347" y="5233"/>
                    <a:pt x="5644" y="4394"/>
                  </a:cubicBezTo>
                  <a:lnTo>
                    <a:pt x="5609" y="4334"/>
                  </a:lnTo>
                  <a:cubicBezTo>
                    <a:pt x="4242" y="5138"/>
                    <a:pt x="2253" y="5238"/>
                    <a:pt x="1344" y="5238"/>
                  </a:cubicBezTo>
                  <a:cubicBezTo>
                    <a:pt x="1041" y="5238"/>
                    <a:pt x="858" y="5227"/>
                    <a:pt x="858" y="5227"/>
                  </a:cubicBezTo>
                  <a:cubicBezTo>
                    <a:pt x="1" y="2274"/>
                    <a:pt x="358" y="1322"/>
                    <a:pt x="370"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711;p58">
              <a:extLst>
                <a:ext uri="{FF2B5EF4-FFF2-40B4-BE49-F238E27FC236}">
                  <a16:creationId xmlns:a16="http://schemas.microsoft.com/office/drawing/2014/main" id="{4FF50E5C-ADD7-BB27-45E5-8B5BF47D039B}"/>
                </a:ext>
              </a:extLst>
            </p:cNvPr>
            <p:cNvSpPr/>
            <p:nvPr/>
          </p:nvSpPr>
          <p:spPr>
            <a:xfrm>
              <a:off x="7651808" y="3426605"/>
              <a:ext cx="349658" cy="370891"/>
            </a:xfrm>
            <a:custGeom>
              <a:avLst/>
              <a:gdLst/>
              <a:ahLst/>
              <a:cxnLst/>
              <a:rect l="l" t="t" r="r" b="b"/>
              <a:pathLst>
                <a:path w="5319" h="5642" extrusionOk="0">
                  <a:moveTo>
                    <a:pt x="4873" y="1"/>
                  </a:moveTo>
                  <a:cubicBezTo>
                    <a:pt x="4861" y="1"/>
                    <a:pt x="5318" y="2949"/>
                    <a:pt x="4596" y="5487"/>
                  </a:cubicBezTo>
                  <a:cubicBezTo>
                    <a:pt x="4596" y="5487"/>
                    <a:pt x="4450" y="5494"/>
                    <a:pt x="4204" y="5494"/>
                  </a:cubicBezTo>
                  <a:cubicBezTo>
                    <a:pt x="3381" y="5494"/>
                    <a:pt x="1437" y="5410"/>
                    <a:pt x="36" y="4677"/>
                  </a:cubicBezTo>
                  <a:cubicBezTo>
                    <a:pt x="36" y="4725"/>
                    <a:pt x="24" y="4760"/>
                    <a:pt x="0" y="4796"/>
                  </a:cubicBezTo>
                  <a:cubicBezTo>
                    <a:pt x="1347" y="5544"/>
                    <a:pt x="3279" y="5642"/>
                    <a:pt x="4195" y="5642"/>
                  </a:cubicBezTo>
                  <a:cubicBezTo>
                    <a:pt x="4518" y="5642"/>
                    <a:pt x="4715" y="5629"/>
                    <a:pt x="4715" y="5629"/>
                  </a:cubicBezTo>
                  <a:cubicBezTo>
                    <a:pt x="5203" y="3867"/>
                    <a:pt x="5275" y="2010"/>
                    <a:pt x="4918" y="224"/>
                  </a:cubicBezTo>
                  <a:cubicBezTo>
                    <a:pt x="4887" y="71"/>
                    <a:pt x="4874" y="1"/>
                    <a:pt x="4873"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712;p58">
              <a:extLst>
                <a:ext uri="{FF2B5EF4-FFF2-40B4-BE49-F238E27FC236}">
                  <a16:creationId xmlns:a16="http://schemas.microsoft.com/office/drawing/2014/main" id="{B4242E90-1FA5-A668-9CD9-DFE8E51BD720}"/>
                </a:ext>
              </a:extLst>
            </p:cNvPr>
            <p:cNvSpPr/>
            <p:nvPr/>
          </p:nvSpPr>
          <p:spPr>
            <a:xfrm>
              <a:off x="7681522" y="3345025"/>
              <a:ext cx="349132" cy="499408"/>
            </a:xfrm>
            <a:custGeom>
              <a:avLst/>
              <a:gdLst/>
              <a:ahLst/>
              <a:cxnLst/>
              <a:rect l="l" t="t" r="r" b="b"/>
              <a:pathLst>
                <a:path w="5311" h="7597" extrusionOk="0">
                  <a:moveTo>
                    <a:pt x="4859" y="1"/>
                  </a:moveTo>
                  <a:cubicBezTo>
                    <a:pt x="4859" y="1"/>
                    <a:pt x="2299" y="5918"/>
                    <a:pt x="1" y="7061"/>
                  </a:cubicBezTo>
                  <a:lnTo>
                    <a:pt x="2132" y="7597"/>
                  </a:lnTo>
                  <a:cubicBezTo>
                    <a:pt x="4061" y="5870"/>
                    <a:pt x="5311" y="596"/>
                    <a:pt x="5311" y="596"/>
                  </a:cubicBezTo>
                  <a:lnTo>
                    <a:pt x="4859"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713;p58">
              <a:extLst>
                <a:ext uri="{FF2B5EF4-FFF2-40B4-BE49-F238E27FC236}">
                  <a16:creationId xmlns:a16="http://schemas.microsoft.com/office/drawing/2014/main" id="{1641B032-6267-7BF5-4EBB-F6A5A2138516}"/>
                </a:ext>
              </a:extLst>
            </p:cNvPr>
            <p:cNvSpPr/>
            <p:nvPr/>
          </p:nvSpPr>
          <p:spPr>
            <a:xfrm>
              <a:off x="7358290" y="4317151"/>
              <a:ext cx="623060" cy="235472"/>
            </a:xfrm>
            <a:custGeom>
              <a:avLst/>
              <a:gdLst/>
              <a:ahLst/>
              <a:cxnLst/>
              <a:rect l="l" t="t" r="r" b="b"/>
              <a:pathLst>
                <a:path w="9478" h="3582" extrusionOk="0">
                  <a:moveTo>
                    <a:pt x="167" y="0"/>
                  </a:moveTo>
                  <a:lnTo>
                    <a:pt x="1" y="1250"/>
                  </a:lnTo>
                  <a:cubicBezTo>
                    <a:pt x="1" y="1250"/>
                    <a:pt x="4750" y="3582"/>
                    <a:pt x="8814" y="3582"/>
                  </a:cubicBezTo>
                  <a:cubicBezTo>
                    <a:pt x="9038" y="3582"/>
                    <a:pt x="9259" y="3575"/>
                    <a:pt x="9478" y="3560"/>
                  </a:cubicBezTo>
                  <a:lnTo>
                    <a:pt x="9216" y="2500"/>
                  </a:lnTo>
                  <a:lnTo>
                    <a:pt x="167" y="0"/>
                  </a:ln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714;p58">
              <a:extLst>
                <a:ext uri="{FF2B5EF4-FFF2-40B4-BE49-F238E27FC236}">
                  <a16:creationId xmlns:a16="http://schemas.microsoft.com/office/drawing/2014/main" id="{567A4A7B-1334-D04D-A859-D3BB30ECABC3}"/>
                </a:ext>
              </a:extLst>
            </p:cNvPr>
            <p:cNvSpPr/>
            <p:nvPr/>
          </p:nvSpPr>
          <p:spPr>
            <a:xfrm>
              <a:off x="7358290" y="4317151"/>
              <a:ext cx="623060" cy="234814"/>
            </a:xfrm>
            <a:custGeom>
              <a:avLst/>
              <a:gdLst/>
              <a:ahLst/>
              <a:cxnLst/>
              <a:rect l="l" t="t" r="r" b="b"/>
              <a:pathLst>
                <a:path w="9478" h="3572" extrusionOk="0">
                  <a:moveTo>
                    <a:pt x="167" y="0"/>
                  </a:moveTo>
                  <a:lnTo>
                    <a:pt x="1" y="1250"/>
                  </a:lnTo>
                  <a:cubicBezTo>
                    <a:pt x="1" y="1250"/>
                    <a:pt x="60" y="1286"/>
                    <a:pt x="167" y="1334"/>
                  </a:cubicBezTo>
                  <a:lnTo>
                    <a:pt x="239" y="822"/>
                  </a:lnTo>
                  <a:cubicBezTo>
                    <a:pt x="2822" y="2024"/>
                    <a:pt x="5799" y="2703"/>
                    <a:pt x="8966" y="3108"/>
                  </a:cubicBezTo>
                  <a:lnTo>
                    <a:pt x="9073" y="3572"/>
                  </a:lnTo>
                  <a:cubicBezTo>
                    <a:pt x="9204" y="3572"/>
                    <a:pt x="9347" y="3572"/>
                    <a:pt x="9478" y="3560"/>
                  </a:cubicBezTo>
                  <a:lnTo>
                    <a:pt x="9216" y="2500"/>
                  </a:lnTo>
                  <a:lnTo>
                    <a:pt x="167" y="0"/>
                  </a:ln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715;p58">
              <a:extLst>
                <a:ext uri="{FF2B5EF4-FFF2-40B4-BE49-F238E27FC236}">
                  <a16:creationId xmlns:a16="http://schemas.microsoft.com/office/drawing/2014/main" id="{E26C5458-B2BE-E825-8CA5-CB123110CFBC}"/>
                </a:ext>
              </a:extLst>
            </p:cNvPr>
            <p:cNvSpPr/>
            <p:nvPr/>
          </p:nvSpPr>
          <p:spPr>
            <a:xfrm>
              <a:off x="7362235" y="3337202"/>
              <a:ext cx="683341" cy="1163159"/>
            </a:xfrm>
            <a:custGeom>
              <a:avLst/>
              <a:gdLst/>
              <a:ahLst/>
              <a:cxnLst/>
              <a:rect l="l" t="t" r="r" b="b"/>
              <a:pathLst>
                <a:path w="10395" h="17694" extrusionOk="0">
                  <a:moveTo>
                    <a:pt x="9906" y="0"/>
                  </a:moveTo>
                  <a:cubicBezTo>
                    <a:pt x="9906" y="0"/>
                    <a:pt x="7751" y="8847"/>
                    <a:pt x="536" y="11276"/>
                  </a:cubicBezTo>
                  <a:cubicBezTo>
                    <a:pt x="250" y="12692"/>
                    <a:pt x="72" y="14145"/>
                    <a:pt x="0" y="15586"/>
                  </a:cubicBezTo>
                  <a:cubicBezTo>
                    <a:pt x="0" y="15586"/>
                    <a:pt x="5715" y="17574"/>
                    <a:pt x="9275" y="17693"/>
                  </a:cubicBezTo>
                  <a:lnTo>
                    <a:pt x="7620" y="11800"/>
                  </a:lnTo>
                  <a:lnTo>
                    <a:pt x="7322" y="11502"/>
                  </a:lnTo>
                  <a:lnTo>
                    <a:pt x="7263" y="11276"/>
                  </a:lnTo>
                  <a:cubicBezTo>
                    <a:pt x="8977" y="10335"/>
                    <a:pt x="10394" y="4096"/>
                    <a:pt x="10097" y="120"/>
                  </a:cubicBezTo>
                  <a:lnTo>
                    <a:pt x="9906" y="0"/>
                  </a:lnTo>
                  <a:close/>
                </a:path>
              </a:pathLst>
            </a:custGeom>
            <a:solidFill>
              <a:srgbClr val="303A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716;p58">
              <a:extLst>
                <a:ext uri="{FF2B5EF4-FFF2-40B4-BE49-F238E27FC236}">
                  <a16:creationId xmlns:a16="http://schemas.microsoft.com/office/drawing/2014/main" id="{6315FD25-6693-B7CD-0898-16B5988D3933}"/>
                </a:ext>
              </a:extLst>
            </p:cNvPr>
            <p:cNvSpPr/>
            <p:nvPr/>
          </p:nvSpPr>
          <p:spPr>
            <a:xfrm>
              <a:off x="7970372" y="3337202"/>
              <a:ext cx="60281" cy="252103"/>
            </a:xfrm>
            <a:custGeom>
              <a:avLst/>
              <a:gdLst/>
              <a:ahLst/>
              <a:cxnLst/>
              <a:rect l="l" t="t" r="r" b="b"/>
              <a:pathLst>
                <a:path w="917" h="3835" extrusionOk="0">
                  <a:moveTo>
                    <a:pt x="655" y="0"/>
                  </a:moveTo>
                  <a:cubicBezTo>
                    <a:pt x="476" y="691"/>
                    <a:pt x="262" y="1370"/>
                    <a:pt x="0" y="2036"/>
                  </a:cubicBezTo>
                  <a:cubicBezTo>
                    <a:pt x="51" y="2016"/>
                    <a:pt x="99" y="2006"/>
                    <a:pt x="143" y="2006"/>
                  </a:cubicBezTo>
                  <a:cubicBezTo>
                    <a:pt x="531" y="2006"/>
                    <a:pt x="662" y="2776"/>
                    <a:pt x="727" y="3834"/>
                  </a:cubicBezTo>
                  <a:cubicBezTo>
                    <a:pt x="881" y="2608"/>
                    <a:pt x="917" y="1358"/>
                    <a:pt x="846" y="120"/>
                  </a:cubicBezTo>
                  <a:lnTo>
                    <a:pt x="65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717;p58">
              <a:extLst>
                <a:ext uri="{FF2B5EF4-FFF2-40B4-BE49-F238E27FC236}">
                  <a16:creationId xmlns:a16="http://schemas.microsoft.com/office/drawing/2014/main" id="{49D6F49A-E767-4193-BE47-145B0E57EBC8}"/>
                </a:ext>
              </a:extLst>
            </p:cNvPr>
            <p:cNvSpPr/>
            <p:nvPr/>
          </p:nvSpPr>
          <p:spPr>
            <a:xfrm>
              <a:off x="7398193" y="3696457"/>
              <a:ext cx="552655" cy="414343"/>
            </a:xfrm>
            <a:custGeom>
              <a:avLst/>
              <a:gdLst/>
              <a:ahLst/>
              <a:cxnLst/>
              <a:rect l="l" t="t" r="r" b="b"/>
              <a:pathLst>
                <a:path w="8407" h="6303" extrusionOk="0">
                  <a:moveTo>
                    <a:pt x="8407" y="0"/>
                  </a:moveTo>
                  <a:lnTo>
                    <a:pt x="8407" y="0"/>
                  </a:lnTo>
                  <a:cubicBezTo>
                    <a:pt x="7224" y="2784"/>
                    <a:pt x="4775" y="6008"/>
                    <a:pt x="357" y="6008"/>
                  </a:cubicBezTo>
                  <a:cubicBezTo>
                    <a:pt x="240" y="6008"/>
                    <a:pt x="121" y="6006"/>
                    <a:pt x="1" y="6001"/>
                  </a:cubicBezTo>
                  <a:lnTo>
                    <a:pt x="1" y="6001"/>
                  </a:lnTo>
                  <a:cubicBezTo>
                    <a:pt x="1" y="6001"/>
                    <a:pt x="1134" y="6302"/>
                    <a:pt x="2419" y="6302"/>
                  </a:cubicBezTo>
                  <a:cubicBezTo>
                    <a:pt x="3240" y="6302"/>
                    <a:pt x="4123" y="6179"/>
                    <a:pt x="4811" y="5775"/>
                  </a:cubicBezTo>
                  <a:cubicBezTo>
                    <a:pt x="7847" y="3977"/>
                    <a:pt x="8406" y="1"/>
                    <a:pt x="840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18;p58">
              <a:extLst>
                <a:ext uri="{FF2B5EF4-FFF2-40B4-BE49-F238E27FC236}">
                  <a16:creationId xmlns:a16="http://schemas.microsoft.com/office/drawing/2014/main" id="{BE773A03-D068-9FCD-303A-37D0EE33B84F}"/>
                </a:ext>
              </a:extLst>
            </p:cNvPr>
            <p:cNvSpPr/>
            <p:nvPr/>
          </p:nvSpPr>
          <p:spPr>
            <a:xfrm>
              <a:off x="7361446" y="3950073"/>
              <a:ext cx="623060" cy="551801"/>
            </a:xfrm>
            <a:custGeom>
              <a:avLst/>
              <a:gdLst/>
              <a:ahLst/>
              <a:cxnLst/>
              <a:rect l="l" t="t" r="r" b="b"/>
              <a:pathLst>
                <a:path w="9478" h="8394" extrusionOk="0">
                  <a:moveTo>
                    <a:pt x="8656" y="0"/>
                  </a:moveTo>
                  <a:cubicBezTo>
                    <a:pt x="6535" y="1182"/>
                    <a:pt x="3403" y="2038"/>
                    <a:pt x="1462" y="2038"/>
                  </a:cubicBezTo>
                  <a:cubicBezTo>
                    <a:pt x="1115" y="2038"/>
                    <a:pt x="806" y="2010"/>
                    <a:pt x="548" y="1953"/>
                  </a:cubicBezTo>
                  <a:cubicBezTo>
                    <a:pt x="405" y="1965"/>
                    <a:pt x="429" y="2012"/>
                    <a:pt x="417" y="2036"/>
                  </a:cubicBezTo>
                  <a:cubicBezTo>
                    <a:pt x="405" y="2072"/>
                    <a:pt x="524" y="2084"/>
                    <a:pt x="512" y="2096"/>
                  </a:cubicBezTo>
                  <a:cubicBezTo>
                    <a:pt x="488" y="2167"/>
                    <a:pt x="441" y="2250"/>
                    <a:pt x="393" y="2369"/>
                  </a:cubicBezTo>
                  <a:cubicBezTo>
                    <a:pt x="393" y="2381"/>
                    <a:pt x="310" y="2393"/>
                    <a:pt x="298" y="2405"/>
                  </a:cubicBezTo>
                  <a:cubicBezTo>
                    <a:pt x="95" y="3036"/>
                    <a:pt x="48" y="4620"/>
                    <a:pt x="0" y="6358"/>
                  </a:cubicBezTo>
                  <a:cubicBezTo>
                    <a:pt x="0" y="6358"/>
                    <a:pt x="109" y="6100"/>
                    <a:pt x="246" y="6100"/>
                  </a:cubicBezTo>
                  <a:cubicBezTo>
                    <a:pt x="259" y="6100"/>
                    <a:pt x="272" y="6103"/>
                    <a:pt x="286" y="6108"/>
                  </a:cubicBezTo>
                  <a:cubicBezTo>
                    <a:pt x="572" y="3977"/>
                    <a:pt x="1738" y="3215"/>
                    <a:pt x="3417" y="3191"/>
                  </a:cubicBezTo>
                  <a:cubicBezTo>
                    <a:pt x="3425" y="3191"/>
                    <a:pt x="3433" y="3191"/>
                    <a:pt x="3440" y="3191"/>
                  </a:cubicBezTo>
                  <a:cubicBezTo>
                    <a:pt x="4831" y="3191"/>
                    <a:pt x="7723" y="5303"/>
                    <a:pt x="8989" y="8358"/>
                  </a:cubicBezTo>
                  <a:cubicBezTo>
                    <a:pt x="9085" y="8358"/>
                    <a:pt x="9382" y="8382"/>
                    <a:pt x="9478" y="8394"/>
                  </a:cubicBezTo>
                  <a:lnTo>
                    <a:pt x="7620" y="2488"/>
                  </a:lnTo>
                  <a:lnTo>
                    <a:pt x="7346" y="2179"/>
                  </a:lnTo>
                  <a:lnTo>
                    <a:pt x="7275" y="1953"/>
                  </a:lnTo>
                  <a:cubicBezTo>
                    <a:pt x="7751" y="1691"/>
                    <a:pt x="8358" y="964"/>
                    <a:pt x="8656"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9;p58">
              <a:extLst>
                <a:ext uri="{FF2B5EF4-FFF2-40B4-BE49-F238E27FC236}">
                  <a16:creationId xmlns:a16="http://schemas.microsoft.com/office/drawing/2014/main" id="{FA3DE949-EA95-99E7-BBC4-0309DC3A94DE}"/>
                </a:ext>
              </a:extLst>
            </p:cNvPr>
            <p:cNvSpPr/>
            <p:nvPr/>
          </p:nvSpPr>
          <p:spPr>
            <a:xfrm>
              <a:off x="7662786" y="4076026"/>
              <a:ext cx="183210" cy="49632"/>
            </a:xfrm>
            <a:custGeom>
              <a:avLst/>
              <a:gdLst/>
              <a:ahLst/>
              <a:cxnLst/>
              <a:rect l="l" t="t" r="r" b="b"/>
              <a:pathLst>
                <a:path w="2787" h="755" extrusionOk="0">
                  <a:moveTo>
                    <a:pt x="2762" y="1"/>
                  </a:moveTo>
                  <a:cubicBezTo>
                    <a:pt x="1881" y="334"/>
                    <a:pt x="941" y="537"/>
                    <a:pt x="0" y="572"/>
                  </a:cubicBezTo>
                  <a:lnTo>
                    <a:pt x="60" y="751"/>
                  </a:lnTo>
                  <a:cubicBezTo>
                    <a:pt x="111" y="753"/>
                    <a:pt x="163" y="754"/>
                    <a:pt x="217" y="754"/>
                  </a:cubicBezTo>
                  <a:cubicBezTo>
                    <a:pt x="1332" y="754"/>
                    <a:pt x="2786" y="299"/>
                    <a:pt x="2786" y="299"/>
                  </a:cubicBezTo>
                  <a:lnTo>
                    <a:pt x="2762" y="1"/>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0;p58">
              <a:extLst>
                <a:ext uri="{FF2B5EF4-FFF2-40B4-BE49-F238E27FC236}">
                  <a16:creationId xmlns:a16="http://schemas.microsoft.com/office/drawing/2014/main" id="{E4821300-E823-F39D-694C-248F9C0A0B1B}"/>
                </a:ext>
              </a:extLst>
            </p:cNvPr>
            <p:cNvSpPr/>
            <p:nvPr/>
          </p:nvSpPr>
          <p:spPr>
            <a:xfrm>
              <a:off x="7387281" y="4087004"/>
              <a:ext cx="240336" cy="38851"/>
            </a:xfrm>
            <a:custGeom>
              <a:avLst/>
              <a:gdLst/>
              <a:ahLst/>
              <a:cxnLst/>
              <a:rect l="l" t="t" r="r" b="b"/>
              <a:pathLst>
                <a:path w="3656" h="591" extrusionOk="0">
                  <a:moveTo>
                    <a:pt x="107" y="1"/>
                  </a:moveTo>
                  <a:lnTo>
                    <a:pt x="0" y="274"/>
                  </a:lnTo>
                  <a:cubicBezTo>
                    <a:pt x="0" y="274"/>
                    <a:pt x="1755" y="590"/>
                    <a:pt x="3133" y="590"/>
                  </a:cubicBezTo>
                  <a:cubicBezTo>
                    <a:pt x="3315" y="590"/>
                    <a:pt x="3491" y="585"/>
                    <a:pt x="3655" y="572"/>
                  </a:cubicBezTo>
                  <a:lnTo>
                    <a:pt x="3655" y="382"/>
                  </a:lnTo>
                  <a:cubicBezTo>
                    <a:pt x="3606" y="382"/>
                    <a:pt x="3556" y="382"/>
                    <a:pt x="3506" y="382"/>
                  </a:cubicBezTo>
                  <a:cubicBezTo>
                    <a:pt x="2365" y="382"/>
                    <a:pt x="1225" y="252"/>
                    <a:pt x="107"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21;p58">
              <a:extLst>
                <a:ext uri="{FF2B5EF4-FFF2-40B4-BE49-F238E27FC236}">
                  <a16:creationId xmlns:a16="http://schemas.microsoft.com/office/drawing/2014/main" id="{4EDFFDE6-9999-97AD-812D-DFE39D1FFA44}"/>
                </a:ext>
              </a:extLst>
            </p:cNvPr>
            <p:cNvSpPr/>
            <p:nvPr/>
          </p:nvSpPr>
          <p:spPr>
            <a:xfrm>
              <a:off x="7423239" y="3049140"/>
              <a:ext cx="368722" cy="219235"/>
            </a:xfrm>
            <a:custGeom>
              <a:avLst/>
              <a:gdLst/>
              <a:ahLst/>
              <a:cxnLst/>
              <a:rect l="l" t="t" r="r" b="b"/>
              <a:pathLst>
                <a:path w="5609" h="3335" extrusionOk="0">
                  <a:moveTo>
                    <a:pt x="4216" y="1"/>
                  </a:moveTo>
                  <a:lnTo>
                    <a:pt x="1346" y="382"/>
                  </a:lnTo>
                  <a:cubicBezTo>
                    <a:pt x="1310" y="1549"/>
                    <a:pt x="834" y="2430"/>
                    <a:pt x="1" y="3335"/>
                  </a:cubicBezTo>
                  <a:lnTo>
                    <a:pt x="5609" y="2716"/>
                  </a:lnTo>
                  <a:cubicBezTo>
                    <a:pt x="4466" y="2346"/>
                    <a:pt x="4216" y="1"/>
                    <a:pt x="421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22;p58">
              <a:extLst>
                <a:ext uri="{FF2B5EF4-FFF2-40B4-BE49-F238E27FC236}">
                  <a16:creationId xmlns:a16="http://schemas.microsoft.com/office/drawing/2014/main" id="{1A698384-0C01-0AE2-1EF2-3F5A2EB32971}"/>
                </a:ext>
              </a:extLst>
            </p:cNvPr>
            <p:cNvSpPr/>
            <p:nvPr/>
          </p:nvSpPr>
          <p:spPr>
            <a:xfrm>
              <a:off x="8090080" y="4950729"/>
              <a:ext cx="129240" cy="39574"/>
            </a:xfrm>
            <a:custGeom>
              <a:avLst/>
              <a:gdLst/>
              <a:ahLst/>
              <a:cxnLst/>
              <a:rect l="l" t="t" r="r" b="b"/>
              <a:pathLst>
                <a:path w="1966" h="602" extrusionOk="0">
                  <a:moveTo>
                    <a:pt x="323" y="1"/>
                  </a:moveTo>
                  <a:cubicBezTo>
                    <a:pt x="304" y="1"/>
                    <a:pt x="288" y="2"/>
                    <a:pt x="275" y="6"/>
                  </a:cubicBezTo>
                  <a:cubicBezTo>
                    <a:pt x="1" y="78"/>
                    <a:pt x="227" y="601"/>
                    <a:pt x="227" y="601"/>
                  </a:cubicBezTo>
                  <a:lnTo>
                    <a:pt x="1965" y="601"/>
                  </a:lnTo>
                  <a:cubicBezTo>
                    <a:pt x="1965" y="601"/>
                    <a:pt x="678" y="1"/>
                    <a:pt x="323"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23;p58">
              <a:extLst>
                <a:ext uri="{FF2B5EF4-FFF2-40B4-BE49-F238E27FC236}">
                  <a16:creationId xmlns:a16="http://schemas.microsoft.com/office/drawing/2014/main" id="{99102C42-8003-C1F4-C156-97ED095A4D3C}"/>
                </a:ext>
              </a:extLst>
            </p:cNvPr>
            <p:cNvSpPr/>
            <p:nvPr/>
          </p:nvSpPr>
          <p:spPr>
            <a:xfrm>
              <a:off x="7128209" y="4950729"/>
              <a:ext cx="141730" cy="39574"/>
            </a:xfrm>
            <a:custGeom>
              <a:avLst/>
              <a:gdLst/>
              <a:ahLst/>
              <a:cxnLst/>
              <a:rect l="l" t="t" r="r" b="b"/>
              <a:pathLst>
                <a:path w="2156" h="602" extrusionOk="0">
                  <a:moveTo>
                    <a:pt x="1803" y="1"/>
                  </a:moveTo>
                  <a:cubicBezTo>
                    <a:pt x="1405" y="1"/>
                    <a:pt x="0" y="601"/>
                    <a:pt x="0" y="601"/>
                  </a:cubicBezTo>
                  <a:lnTo>
                    <a:pt x="1905" y="601"/>
                  </a:lnTo>
                  <a:cubicBezTo>
                    <a:pt x="1905" y="601"/>
                    <a:pt x="2155" y="78"/>
                    <a:pt x="1857" y="6"/>
                  </a:cubicBezTo>
                  <a:cubicBezTo>
                    <a:pt x="1842" y="2"/>
                    <a:pt x="1824" y="1"/>
                    <a:pt x="1803"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24;p58">
              <a:extLst>
                <a:ext uri="{FF2B5EF4-FFF2-40B4-BE49-F238E27FC236}">
                  <a16:creationId xmlns:a16="http://schemas.microsoft.com/office/drawing/2014/main" id="{ADBA1959-1B01-70C1-9531-842F8A53768C}"/>
                </a:ext>
              </a:extLst>
            </p:cNvPr>
            <p:cNvSpPr/>
            <p:nvPr/>
          </p:nvSpPr>
          <p:spPr>
            <a:xfrm>
              <a:off x="7975171" y="3332272"/>
              <a:ext cx="75795" cy="78688"/>
            </a:xfrm>
            <a:custGeom>
              <a:avLst/>
              <a:gdLst/>
              <a:ahLst/>
              <a:cxnLst/>
              <a:rect l="l" t="t" r="r" b="b"/>
              <a:pathLst>
                <a:path w="1153" h="1197" extrusionOk="0">
                  <a:moveTo>
                    <a:pt x="523" y="1"/>
                  </a:moveTo>
                  <a:cubicBezTo>
                    <a:pt x="239" y="1"/>
                    <a:pt x="0" y="239"/>
                    <a:pt x="22" y="540"/>
                  </a:cubicBezTo>
                  <a:cubicBezTo>
                    <a:pt x="22" y="861"/>
                    <a:pt x="261" y="1135"/>
                    <a:pt x="582" y="1195"/>
                  </a:cubicBezTo>
                  <a:cubicBezTo>
                    <a:pt x="596" y="1196"/>
                    <a:pt x="609" y="1196"/>
                    <a:pt x="623" y="1196"/>
                  </a:cubicBezTo>
                  <a:cubicBezTo>
                    <a:pt x="914" y="1196"/>
                    <a:pt x="1153" y="955"/>
                    <a:pt x="1130" y="659"/>
                  </a:cubicBezTo>
                  <a:cubicBezTo>
                    <a:pt x="1130" y="337"/>
                    <a:pt x="904" y="52"/>
                    <a:pt x="582" y="4"/>
                  </a:cubicBezTo>
                  <a:cubicBezTo>
                    <a:pt x="562" y="2"/>
                    <a:pt x="543" y="1"/>
                    <a:pt x="523"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25;p58">
              <a:extLst>
                <a:ext uri="{FF2B5EF4-FFF2-40B4-BE49-F238E27FC236}">
                  <a16:creationId xmlns:a16="http://schemas.microsoft.com/office/drawing/2014/main" id="{32FE7827-9261-F89B-FA86-3E1AE9270C6B}"/>
                </a:ext>
              </a:extLst>
            </p:cNvPr>
            <p:cNvSpPr/>
            <p:nvPr/>
          </p:nvSpPr>
          <p:spPr>
            <a:xfrm>
              <a:off x="7618940" y="4093249"/>
              <a:ext cx="68170" cy="43124"/>
            </a:xfrm>
            <a:custGeom>
              <a:avLst/>
              <a:gdLst/>
              <a:ahLst/>
              <a:cxnLst/>
              <a:rect l="l" t="t" r="r" b="b"/>
              <a:pathLst>
                <a:path w="1037" h="656" extrusionOk="0">
                  <a:moveTo>
                    <a:pt x="512" y="1"/>
                  </a:moveTo>
                  <a:cubicBezTo>
                    <a:pt x="227" y="1"/>
                    <a:pt x="0" y="144"/>
                    <a:pt x="0" y="334"/>
                  </a:cubicBezTo>
                  <a:cubicBezTo>
                    <a:pt x="0" y="513"/>
                    <a:pt x="227" y="656"/>
                    <a:pt x="512" y="656"/>
                  </a:cubicBezTo>
                  <a:cubicBezTo>
                    <a:pt x="798" y="656"/>
                    <a:pt x="1036" y="501"/>
                    <a:pt x="1036" y="334"/>
                  </a:cubicBezTo>
                  <a:cubicBezTo>
                    <a:pt x="1036" y="144"/>
                    <a:pt x="798" y="1"/>
                    <a:pt x="512"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26;p58">
              <a:extLst>
                <a:ext uri="{FF2B5EF4-FFF2-40B4-BE49-F238E27FC236}">
                  <a16:creationId xmlns:a16="http://schemas.microsoft.com/office/drawing/2014/main" id="{0E0CE66B-FFC7-E619-28DE-7C03192B9999}"/>
                </a:ext>
              </a:extLst>
            </p:cNvPr>
            <p:cNvSpPr/>
            <p:nvPr/>
          </p:nvSpPr>
          <p:spPr>
            <a:xfrm>
              <a:off x="7625973" y="4116257"/>
              <a:ext cx="52524" cy="15448"/>
            </a:xfrm>
            <a:custGeom>
              <a:avLst/>
              <a:gdLst/>
              <a:ahLst/>
              <a:cxnLst/>
              <a:rect l="l" t="t" r="r" b="b"/>
              <a:pathLst>
                <a:path w="799" h="235" extrusionOk="0">
                  <a:moveTo>
                    <a:pt x="75" y="1"/>
                  </a:moveTo>
                  <a:cubicBezTo>
                    <a:pt x="28" y="1"/>
                    <a:pt x="0" y="14"/>
                    <a:pt x="0" y="56"/>
                  </a:cubicBezTo>
                  <a:cubicBezTo>
                    <a:pt x="0" y="151"/>
                    <a:pt x="179" y="234"/>
                    <a:pt x="405" y="234"/>
                  </a:cubicBezTo>
                  <a:cubicBezTo>
                    <a:pt x="620" y="234"/>
                    <a:pt x="798" y="151"/>
                    <a:pt x="798" y="56"/>
                  </a:cubicBezTo>
                  <a:cubicBezTo>
                    <a:pt x="798" y="14"/>
                    <a:pt x="771" y="1"/>
                    <a:pt x="725" y="1"/>
                  </a:cubicBezTo>
                  <a:cubicBezTo>
                    <a:pt x="653" y="1"/>
                    <a:pt x="536" y="32"/>
                    <a:pt x="405" y="32"/>
                  </a:cubicBezTo>
                  <a:cubicBezTo>
                    <a:pt x="268" y="32"/>
                    <a:pt x="148" y="1"/>
                    <a:pt x="7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27;p58">
              <a:extLst>
                <a:ext uri="{FF2B5EF4-FFF2-40B4-BE49-F238E27FC236}">
                  <a16:creationId xmlns:a16="http://schemas.microsoft.com/office/drawing/2014/main" id="{05003CA2-7C23-DCDE-71DA-3A77A5E2331C}"/>
                </a:ext>
              </a:extLst>
            </p:cNvPr>
            <p:cNvSpPr/>
            <p:nvPr/>
          </p:nvSpPr>
          <p:spPr>
            <a:xfrm>
              <a:off x="7388727" y="3299271"/>
              <a:ext cx="184065" cy="25243"/>
            </a:xfrm>
            <a:custGeom>
              <a:avLst/>
              <a:gdLst/>
              <a:ahLst/>
              <a:cxnLst/>
              <a:rect l="l" t="t" r="r" b="b"/>
              <a:pathLst>
                <a:path w="2800" h="384" extrusionOk="0">
                  <a:moveTo>
                    <a:pt x="1056" y="0"/>
                  </a:moveTo>
                  <a:cubicBezTo>
                    <a:pt x="502" y="0"/>
                    <a:pt x="67" y="71"/>
                    <a:pt x="26" y="244"/>
                  </a:cubicBezTo>
                  <a:cubicBezTo>
                    <a:pt x="1" y="347"/>
                    <a:pt x="239" y="383"/>
                    <a:pt x="585" y="383"/>
                  </a:cubicBezTo>
                  <a:cubicBezTo>
                    <a:pt x="1396" y="383"/>
                    <a:pt x="2800" y="185"/>
                    <a:pt x="2800" y="185"/>
                  </a:cubicBezTo>
                  <a:cubicBezTo>
                    <a:pt x="2282" y="71"/>
                    <a:pt x="1609" y="0"/>
                    <a:pt x="1056"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728;p58">
              <a:extLst>
                <a:ext uri="{FF2B5EF4-FFF2-40B4-BE49-F238E27FC236}">
                  <a16:creationId xmlns:a16="http://schemas.microsoft.com/office/drawing/2014/main" id="{1DA17DF2-9E13-EB3A-085E-A4A27B744C9A}"/>
                </a:ext>
              </a:extLst>
            </p:cNvPr>
            <p:cNvSpPr/>
            <p:nvPr/>
          </p:nvSpPr>
          <p:spPr>
            <a:xfrm>
              <a:off x="7669031" y="3281654"/>
              <a:ext cx="166184" cy="29056"/>
            </a:xfrm>
            <a:custGeom>
              <a:avLst/>
              <a:gdLst/>
              <a:ahLst/>
              <a:cxnLst/>
              <a:rect l="l" t="t" r="r" b="b"/>
              <a:pathLst>
                <a:path w="2528" h="442" extrusionOk="0">
                  <a:moveTo>
                    <a:pt x="1987" y="0"/>
                  </a:moveTo>
                  <a:cubicBezTo>
                    <a:pt x="1464" y="0"/>
                    <a:pt x="597" y="203"/>
                    <a:pt x="0" y="441"/>
                  </a:cubicBezTo>
                  <a:cubicBezTo>
                    <a:pt x="0" y="441"/>
                    <a:pt x="80" y="442"/>
                    <a:pt x="210" y="442"/>
                  </a:cubicBezTo>
                  <a:cubicBezTo>
                    <a:pt x="817" y="442"/>
                    <a:pt x="2527" y="418"/>
                    <a:pt x="2429" y="143"/>
                  </a:cubicBezTo>
                  <a:cubicBezTo>
                    <a:pt x="2392" y="42"/>
                    <a:pt x="2225" y="0"/>
                    <a:pt x="1987"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729;p58">
              <a:extLst>
                <a:ext uri="{FF2B5EF4-FFF2-40B4-BE49-F238E27FC236}">
                  <a16:creationId xmlns:a16="http://schemas.microsoft.com/office/drawing/2014/main" id="{E88DAF78-0639-C240-8836-F0D0EC794546}"/>
                </a:ext>
              </a:extLst>
            </p:cNvPr>
            <p:cNvSpPr/>
            <p:nvPr/>
          </p:nvSpPr>
          <p:spPr>
            <a:xfrm>
              <a:off x="7337912" y="3751940"/>
              <a:ext cx="67381" cy="30765"/>
            </a:xfrm>
            <a:custGeom>
              <a:avLst/>
              <a:gdLst/>
              <a:ahLst/>
              <a:cxnLst/>
              <a:rect l="l" t="t" r="r" b="b"/>
              <a:pathLst>
                <a:path w="1025" h="468" extrusionOk="0">
                  <a:moveTo>
                    <a:pt x="521" y="1"/>
                  </a:moveTo>
                  <a:cubicBezTo>
                    <a:pt x="507" y="1"/>
                    <a:pt x="492" y="1"/>
                    <a:pt x="477" y="2"/>
                  </a:cubicBezTo>
                  <a:cubicBezTo>
                    <a:pt x="203" y="14"/>
                    <a:pt x="1" y="133"/>
                    <a:pt x="13" y="252"/>
                  </a:cubicBezTo>
                  <a:cubicBezTo>
                    <a:pt x="35" y="375"/>
                    <a:pt x="249" y="467"/>
                    <a:pt x="503" y="467"/>
                  </a:cubicBezTo>
                  <a:cubicBezTo>
                    <a:pt x="518" y="467"/>
                    <a:pt x="533" y="467"/>
                    <a:pt x="549" y="466"/>
                  </a:cubicBezTo>
                  <a:cubicBezTo>
                    <a:pt x="823" y="454"/>
                    <a:pt x="1025" y="347"/>
                    <a:pt x="1001" y="216"/>
                  </a:cubicBezTo>
                  <a:cubicBezTo>
                    <a:pt x="979" y="93"/>
                    <a:pt x="765" y="1"/>
                    <a:pt x="521"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730;p58">
              <a:extLst>
                <a:ext uri="{FF2B5EF4-FFF2-40B4-BE49-F238E27FC236}">
                  <a16:creationId xmlns:a16="http://schemas.microsoft.com/office/drawing/2014/main" id="{B0068865-CF70-A9BD-617E-220F3BCD9E41}"/>
                </a:ext>
              </a:extLst>
            </p:cNvPr>
            <p:cNvSpPr/>
            <p:nvPr/>
          </p:nvSpPr>
          <p:spPr>
            <a:xfrm>
              <a:off x="7433428" y="3069782"/>
              <a:ext cx="349132" cy="198133"/>
            </a:xfrm>
            <a:custGeom>
              <a:avLst/>
              <a:gdLst/>
              <a:ahLst/>
              <a:cxnLst/>
              <a:rect l="l" t="t" r="r" b="b"/>
              <a:pathLst>
                <a:path w="5311" h="3014" extrusionOk="0">
                  <a:moveTo>
                    <a:pt x="3756" y="1"/>
                  </a:moveTo>
                  <a:cubicBezTo>
                    <a:pt x="3354" y="1"/>
                    <a:pt x="2954" y="33"/>
                    <a:pt x="2560" y="80"/>
                  </a:cubicBezTo>
                  <a:cubicBezTo>
                    <a:pt x="2084" y="151"/>
                    <a:pt x="1620" y="247"/>
                    <a:pt x="1167" y="389"/>
                  </a:cubicBezTo>
                  <a:cubicBezTo>
                    <a:pt x="1072" y="1330"/>
                    <a:pt x="667" y="2092"/>
                    <a:pt x="1" y="2854"/>
                  </a:cubicBezTo>
                  <a:cubicBezTo>
                    <a:pt x="49" y="2967"/>
                    <a:pt x="123" y="3013"/>
                    <a:pt x="224" y="3013"/>
                  </a:cubicBezTo>
                  <a:cubicBezTo>
                    <a:pt x="644" y="3013"/>
                    <a:pt x="1518" y="2201"/>
                    <a:pt x="2834" y="2009"/>
                  </a:cubicBezTo>
                  <a:cubicBezTo>
                    <a:pt x="2945" y="1994"/>
                    <a:pt x="3055" y="1987"/>
                    <a:pt x="3162" y="1987"/>
                  </a:cubicBezTo>
                  <a:cubicBezTo>
                    <a:pt x="4077" y="1987"/>
                    <a:pt x="4865" y="2473"/>
                    <a:pt x="5173" y="2473"/>
                  </a:cubicBezTo>
                  <a:cubicBezTo>
                    <a:pt x="5258" y="2473"/>
                    <a:pt x="5306" y="2436"/>
                    <a:pt x="5311" y="2342"/>
                  </a:cubicBezTo>
                  <a:cubicBezTo>
                    <a:pt x="4525" y="1949"/>
                    <a:pt x="4227" y="628"/>
                    <a:pt x="4084" y="8"/>
                  </a:cubicBezTo>
                  <a:cubicBezTo>
                    <a:pt x="3975" y="3"/>
                    <a:pt x="3866" y="1"/>
                    <a:pt x="375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731;p58">
              <a:extLst>
                <a:ext uri="{FF2B5EF4-FFF2-40B4-BE49-F238E27FC236}">
                  <a16:creationId xmlns:a16="http://schemas.microsoft.com/office/drawing/2014/main" id="{1F401A0E-9461-CD5C-FA01-F99388605791}"/>
                </a:ext>
              </a:extLst>
            </p:cNvPr>
            <p:cNvSpPr/>
            <p:nvPr/>
          </p:nvSpPr>
          <p:spPr>
            <a:xfrm>
              <a:off x="7504688" y="2740634"/>
              <a:ext cx="60084" cy="319550"/>
            </a:xfrm>
            <a:custGeom>
              <a:avLst/>
              <a:gdLst/>
              <a:ahLst/>
              <a:cxnLst/>
              <a:rect l="l" t="t" r="r" b="b"/>
              <a:pathLst>
                <a:path w="914" h="4861" extrusionOk="0">
                  <a:moveTo>
                    <a:pt x="526" y="0"/>
                  </a:moveTo>
                  <a:cubicBezTo>
                    <a:pt x="462" y="0"/>
                    <a:pt x="396" y="115"/>
                    <a:pt x="333" y="289"/>
                  </a:cubicBezTo>
                  <a:cubicBezTo>
                    <a:pt x="131" y="836"/>
                    <a:pt x="0" y="2622"/>
                    <a:pt x="488" y="4861"/>
                  </a:cubicBezTo>
                  <a:cubicBezTo>
                    <a:pt x="488" y="4861"/>
                    <a:pt x="489" y="4861"/>
                    <a:pt x="491" y="4861"/>
                  </a:cubicBezTo>
                  <a:cubicBezTo>
                    <a:pt x="525" y="4861"/>
                    <a:pt x="914" y="4806"/>
                    <a:pt x="845" y="2348"/>
                  </a:cubicBezTo>
                  <a:cubicBezTo>
                    <a:pt x="796" y="573"/>
                    <a:pt x="667" y="0"/>
                    <a:pt x="526"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732;p58">
              <a:extLst>
                <a:ext uri="{FF2B5EF4-FFF2-40B4-BE49-F238E27FC236}">
                  <a16:creationId xmlns:a16="http://schemas.microsoft.com/office/drawing/2014/main" id="{8F652A00-204A-9EA4-C630-2490F06E7F61}"/>
                </a:ext>
              </a:extLst>
            </p:cNvPr>
            <p:cNvSpPr/>
            <p:nvPr/>
          </p:nvSpPr>
          <p:spPr>
            <a:xfrm>
              <a:off x="7502321" y="2927066"/>
              <a:ext cx="207468" cy="219235"/>
            </a:xfrm>
            <a:custGeom>
              <a:avLst/>
              <a:gdLst/>
              <a:ahLst/>
              <a:cxnLst/>
              <a:rect l="l" t="t" r="r" b="b"/>
              <a:pathLst>
                <a:path w="3156" h="3335" extrusionOk="0">
                  <a:moveTo>
                    <a:pt x="2715" y="1"/>
                  </a:moveTo>
                  <a:lnTo>
                    <a:pt x="36" y="322"/>
                  </a:lnTo>
                  <a:cubicBezTo>
                    <a:pt x="0" y="1370"/>
                    <a:pt x="405" y="3037"/>
                    <a:pt x="500" y="3120"/>
                  </a:cubicBezTo>
                  <a:cubicBezTo>
                    <a:pt x="615" y="3216"/>
                    <a:pt x="1167" y="3334"/>
                    <a:pt x="1608" y="3334"/>
                  </a:cubicBezTo>
                  <a:cubicBezTo>
                    <a:pt x="1717" y="3334"/>
                    <a:pt x="1818" y="3327"/>
                    <a:pt x="1905" y="3311"/>
                  </a:cubicBezTo>
                  <a:cubicBezTo>
                    <a:pt x="2358" y="3239"/>
                    <a:pt x="3120" y="2656"/>
                    <a:pt x="3132" y="2477"/>
                  </a:cubicBezTo>
                  <a:cubicBezTo>
                    <a:pt x="3155" y="2287"/>
                    <a:pt x="2715" y="1"/>
                    <a:pt x="2715"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733;p58">
              <a:extLst>
                <a:ext uri="{FF2B5EF4-FFF2-40B4-BE49-F238E27FC236}">
                  <a16:creationId xmlns:a16="http://schemas.microsoft.com/office/drawing/2014/main" id="{B53BA70E-3AD8-C3D5-DEF3-46C233BBF67D}"/>
                </a:ext>
              </a:extLst>
            </p:cNvPr>
            <p:cNvSpPr/>
            <p:nvPr/>
          </p:nvSpPr>
          <p:spPr>
            <a:xfrm>
              <a:off x="7502321" y="2927066"/>
              <a:ext cx="207468" cy="209045"/>
            </a:xfrm>
            <a:custGeom>
              <a:avLst/>
              <a:gdLst/>
              <a:ahLst/>
              <a:cxnLst/>
              <a:rect l="l" t="t" r="r" b="b"/>
              <a:pathLst>
                <a:path w="3156" h="3180" extrusionOk="0">
                  <a:moveTo>
                    <a:pt x="2715" y="1"/>
                  </a:moveTo>
                  <a:lnTo>
                    <a:pt x="36" y="322"/>
                  </a:lnTo>
                  <a:cubicBezTo>
                    <a:pt x="0" y="1370"/>
                    <a:pt x="405" y="3037"/>
                    <a:pt x="500" y="3120"/>
                  </a:cubicBezTo>
                  <a:cubicBezTo>
                    <a:pt x="536" y="3144"/>
                    <a:pt x="584" y="3168"/>
                    <a:pt x="619" y="3180"/>
                  </a:cubicBezTo>
                  <a:cubicBezTo>
                    <a:pt x="641" y="2507"/>
                    <a:pt x="858" y="1578"/>
                    <a:pt x="1704" y="1578"/>
                  </a:cubicBezTo>
                  <a:cubicBezTo>
                    <a:pt x="1771" y="1578"/>
                    <a:pt x="1842" y="1584"/>
                    <a:pt x="1917" y="1596"/>
                  </a:cubicBezTo>
                  <a:cubicBezTo>
                    <a:pt x="2027" y="1541"/>
                    <a:pt x="2129" y="1514"/>
                    <a:pt x="2223" y="1514"/>
                  </a:cubicBezTo>
                  <a:cubicBezTo>
                    <a:pt x="2581" y="1514"/>
                    <a:pt x="2826" y="1910"/>
                    <a:pt x="2929" y="2739"/>
                  </a:cubicBezTo>
                  <a:cubicBezTo>
                    <a:pt x="3024" y="2668"/>
                    <a:pt x="3096" y="2584"/>
                    <a:pt x="3132" y="2477"/>
                  </a:cubicBezTo>
                  <a:cubicBezTo>
                    <a:pt x="3155" y="2287"/>
                    <a:pt x="2715" y="1"/>
                    <a:pt x="2715"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734;p58">
              <a:extLst>
                <a:ext uri="{FF2B5EF4-FFF2-40B4-BE49-F238E27FC236}">
                  <a16:creationId xmlns:a16="http://schemas.microsoft.com/office/drawing/2014/main" id="{86A861DE-B950-7228-6C6A-3E9D18C03140}"/>
                </a:ext>
              </a:extLst>
            </p:cNvPr>
            <p:cNvSpPr/>
            <p:nvPr/>
          </p:nvSpPr>
          <p:spPr>
            <a:xfrm>
              <a:off x="7617362" y="3007660"/>
              <a:ext cx="30568" cy="45359"/>
            </a:xfrm>
            <a:custGeom>
              <a:avLst/>
              <a:gdLst/>
              <a:ahLst/>
              <a:cxnLst/>
              <a:rect l="l" t="t" r="r" b="b"/>
              <a:pathLst>
                <a:path w="465" h="690" extrusionOk="0">
                  <a:moveTo>
                    <a:pt x="108" y="1"/>
                  </a:moveTo>
                  <a:cubicBezTo>
                    <a:pt x="36" y="203"/>
                    <a:pt x="1" y="418"/>
                    <a:pt x="12" y="632"/>
                  </a:cubicBezTo>
                  <a:cubicBezTo>
                    <a:pt x="71" y="671"/>
                    <a:pt x="137" y="690"/>
                    <a:pt x="203" y="690"/>
                  </a:cubicBezTo>
                  <a:cubicBezTo>
                    <a:pt x="299" y="690"/>
                    <a:pt x="394" y="650"/>
                    <a:pt x="465" y="572"/>
                  </a:cubicBezTo>
                  <a:cubicBezTo>
                    <a:pt x="393" y="215"/>
                    <a:pt x="262" y="1"/>
                    <a:pt x="108"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735;p58">
              <a:extLst>
                <a:ext uri="{FF2B5EF4-FFF2-40B4-BE49-F238E27FC236}">
                  <a16:creationId xmlns:a16="http://schemas.microsoft.com/office/drawing/2014/main" id="{A6448462-427E-FE7D-90C4-8EAF5E044FE6}"/>
                </a:ext>
              </a:extLst>
            </p:cNvPr>
            <p:cNvSpPr/>
            <p:nvPr/>
          </p:nvSpPr>
          <p:spPr>
            <a:xfrm>
              <a:off x="7624396" y="3010815"/>
              <a:ext cx="23534" cy="39114"/>
            </a:xfrm>
            <a:custGeom>
              <a:avLst/>
              <a:gdLst/>
              <a:ahLst/>
              <a:cxnLst/>
              <a:rect l="l" t="t" r="r" b="b"/>
              <a:pathLst>
                <a:path w="358" h="595" extrusionOk="0">
                  <a:moveTo>
                    <a:pt x="60" y="1"/>
                  </a:moveTo>
                  <a:cubicBezTo>
                    <a:pt x="13" y="179"/>
                    <a:pt x="1" y="370"/>
                    <a:pt x="13" y="548"/>
                  </a:cubicBezTo>
                  <a:cubicBezTo>
                    <a:pt x="58" y="580"/>
                    <a:pt x="108" y="594"/>
                    <a:pt x="157" y="594"/>
                  </a:cubicBezTo>
                  <a:cubicBezTo>
                    <a:pt x="237" y="594"/>
                    <a:pt x="313" y="555"/>
                    <a:pt x="358" y="489"/>
                  </a:cubicBezTo>
                  <a:cubicBezTo>
                    <a:pt x="286" y="179"/>
                    <a:pt x="179" y="12"/>
                    <a:pt x="60"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736;p58">
              <a:extLst>
                <a:ext uri="{FF2B5EF4-FFF2-40B4-BE49-F238E27FC236}">
                  <a16:creationId xmlns:a16="http://schemas.microsoft.com/office/drawing/2014/main" id="{8BC63BCB-BCA6-315B-2FA0-5D966628B88D}"/>
                </a:ext>
              </a:extLst>
            </p:cNvPr>
            <p:cNvSpPr/>
            <p:nvPr/>
          </p:nvSpPr>
          <p:spPr>
            <a:xfrm>
              <a:off x="7571674" y="2755556"/>
              <a:ext cx="48909" cy="34578"/>
            </a:xfrm>
            <a:custGeom>
              <a:avLst/>
              <a:gdLst/>
              <a:ahLst/>
              <a:cxnLst/>
              <a:rect l="l" t="t" r="r" b="b"/>
              <a:pathLst>
                <a:path w="744" h="526" extrusionOk="0">
                  <a:moveTo>
                    <a:pt x="334" y="0"/>
                  </a:moveTo>
                  <a:cubicBezTo>
                    <a:pt x="0" y="0"/>
                    <a:pt x="94" y="434"/>
                    <a:pt x="255" y="526"/>
                  </a:cubicBezTo>
                  <a:lnTo>
                    <a:pt x="517" y="514"/>
                  </a:lnTo>
                  <a:cubicBezTo>
                    <a:pt x="517" y="514"/>
                    <a:pt x="743" y="26"/>
                    <a:pt x="374" y="2"/>
                  </a:cubicBezTo>
                  <a:cubicBezTo>
                    <a:pt x="360" y="1"/>
                    <a:pt x="347" y="0"/>
                    <a:pt x="33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737;p58">
              <a:extLst>
                <a:ext uri="{FF2B5EF4-FFF2-40B4-BE49-F238E27FC236}">
                  <a16:creationId xmlns:a16="http://schemas.microsoft.com/office/drawing/2014/main" id="{BB80C658-86E5-E7E5-2F88-6FE7A865E3FD}"/>
                </a:ext>
              </a:extLst>
            </p:cNvPr>
            <p:cNvSpPr/>
            <p:nvPr/>
          </p:nvSpPr>
          <p:spPr>
            <a:xfrm>
              <a:off x="7465508" y="2776001"/>
              <a:ext cx="258348" cy="376544"/>
            </a:xfrm>
            <a:custGeom>
              <a:avLst/>
              <a:gdLst/>
              <a:ahLst/>
              <a:cxnLst/>
              <a:rect l="l" t="t" r="r" b="b"/>
              <a:pathLst>
                <a:path w="3930" h="5728" extrusionOk="0">
                  <a:moveTo>
                    <a:pt x="2013" y="1"/>
                  </a:moveTo>
                  <a:cubicBezTo>
                    <a:pt x="2013" y="1"/>
                    <a:pt x="36" y="739"/>
                    <a:pt x="25" y="2453"/>
                  </a:cubicBezTo>
                  <a:cubicBezTo>
                    <a:pt x="1" y="3394"/>
                    <a:pt x="72" y="4346"/>
                    <a:pt x="263" y="5275"/>
                  </a:cubicBezTo>
                  <a:lnTo>
                    <a:pt x="1132" y="5728"/>
                  </a:lnTo>
                  <a:cubicBezTo>
                    <a:pt x="1132" y="5728"/>
                    <a:pt x="406" y="3455"/>
                    <a:pt x="2177" y="3455"/>
                  </a:cubicBezTo>
                  <a:cubicBezTo>
                    <a:pt x="2277" y="3455"/>
                    <a:pt x="2385" y="3462"/>
                    <a:pt x="2501" y="3477"/>
                  </a:cubicBezTo>
                  <a:cubicBezTo>
                    <a:pt x="2677" y="3402"/>
                    <a:pt x="2836" y="3357"/>
                    <a:pt x="2975" y="3357"/>
                  </a:cubicBezTo>
                  <a:cubicBezTo>
                    <a:pt x="3449" y="3357"/>
                    <a:pt x="3702" y="3877"/>
                    <a:pt x="3656" y="5478"/>
                  </a:cubicBezTo>
                  <a:lnTo>
                    <a:pt x="3918" y="5287"/>
                  </a:lnTo>
                  <a:cubicBezTo>
                    <a:pt x="3918" y="5287"/>
                    <a:pt x="3930" y="2751"/>
                    <a:pt x="3668" y="1977"/>
                  </a:cubicBezTo>
                  <a:cubicBezTo>
                    <a:pt x="3418" y="1203"/>
                    <a:pt x="2549" y="167"/>
                    <a:pt x="2013" y="1"/>
                  </a:cubicBezTo>
                  <a:close/>
                </a:path>
              </a:pathLst>
            </a:custGeom>
            <a:solidFill>
              <a:srgbClr val="8F61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738;p58">
              <a:extLst>
                <a:ext uri="{FF2B5EF4-FFF2-40B4-BE49-F238E27FC236}">
                  <a16:creationId xmlns:a16="http://schemas.microsoft.com/office/drawing/2014/main" id="{B0C2A898-6F22-3033-B1F7-D32BDF6A87B1}"/>
                </a:ext>
              </a:extLst>
            </p:cNvPr>
            <p:cNvSpPr/>
            <p:nvPr/>
          </p:nvSpPr>
          <p:spPr>
            <a:xfrm>
              <a:off x="7596983" y="2776001"/>
              <a:ext cx="61925" cy="228635"/>
            </a:xfrm>
            <a:custGeom>
              <a:avLst/>
              <a:gdLst/>
              <a:ahLst/>
              <a:cxnLst/>
              <a:rect l="l" t="t" r="r" b="b"/>
              <a:pathLst>
                <a:path w="942" h="3478" extrusionOk="0">
                  <a:moveTo>
                    <a:pt x="1" y="1"/>
                  </a:moveTo>
                  <a:cubicBezTo>
                    <a:pt x="430" y="1191"/>
                    <a:pt x="501" y="3477"/>
                    <a:pt x="501" y="3477"/>
                  </a:cubicBezTo>
                  <a:cubicBezTo>
                    <a:pt x="644" y="3406"/>
                    <a:pt x="787" y="3370"/>
                    <a:pt x="942" y="3358"/>
                  </a:cubicBezTo>
                  <a:cubicBezTo>
                    <a:pt x="787" y="2096"/>
                    <a:pt x="525" y="763"/>
                    <a:pt x="96" y="36"/>
                  </a:cubicBezTo>
                  <a:cubicBezTo>
                    <a:pt x="72" y="25"/>
                    <a:pt x="37" y="13"/>
                    <a:pt x="13"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739;p58">
              <a:extLst>
                <a:ext uri="{FF2B5EF4-FFF2-40B4-BE49-F238E27FC236}">
                  <a16:creationId xmlns:a16="http://schemas.microsoft.com/office/drawing/2014/main" id="{CF3EDEBE-F864-001B-118C-5323DBD3D516}"/>
                </a:ext>
              </a:extLst>
            </p:cNvPr>
            <p:cNvSpPr/>
            <p:nvPr/>
          </p:nvSpPr>
          <p:spPr>
            <a:xfrm>
              <a:off x="7463930" y="2772911"/>
              <a:ext cx="240402" cy="369445"/>
            </a:xfrm>
            <a:custGeom>
              <a:avLst/>
              <a:gdLst/>
              <a:ahLst/>
              <a:cxnLst/>
              <a:rect l="l" t="t" r="r" b="b"/>
              <a:pathLst>
                <a:path w="3657" h="5620" extrusionOk="0">
                  <a:moveTo>
                    <a:pt x="2037" y="0"/>
                  </a:moveTo>
                  <a:cubicBezTo>
                    <a:pt x="1525" y="83"/>
                    <a:pt x="25" y="988"/>
                    <a:pt x="13" y="2477"/>
                  </a:cubicBezTo>
                  <a:cubicBezTo>
                    <a:pt x="1" y="4286"/>
                    <a:pt x="275" y="5322"/>
                    <a:pt x="275" y="5322"/>
                  </a:cubicBezTo>
                  <a:lnTo>
                    <a:pt x="834" y="5620"/>
                  </a:lnTo>
                  <a:cubicBezTo>
                    <a:pt x="727" y="5155"/>
                    <a:pt x="584" y="3405"/>
                    <a:pt x="620" y="2667"/>
                  </a:cubicBezTo>
                  <a:cubicBezTo>
                    <a:pt x="691" y="1215"/>
                    <a:pt x="2108" y="310"/>
                    <a:pt x="2108" y="310"/>
                  </a:cubicBezTo>
                  <a:cubicBezTo>
                    <a:pt x="2525" y="464"/>
                    <a:pt x="3299" y="1191"/>
                    <a:pt x="3656" y="1953"/>
                  </a:cubicBezTo>
                  <a:cubicBezTo>
                    <a:pt x="3370" y="1191"/>
                    <a:pt x="2620" y="214"/>
                    <a:pt x="2037"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740;p58">
              <a:extLst>
                <a:ext uri="{FF2B5EF4-FFF2-40B4-BE49-F238E27FC236}">
                  <a16:creationId xmlns:a16="http://schemas.microsoft.com/office/drawing/2014/main" id="{B13B8C08-31AF-660E-86CF-6F23D746BCFC}"/>
                </a:ext>
              </a:extLst>
            </p:cNvPr>
            <p:cNvSpPr/>
            <p:nvPr/>
          </p:nvSpPr>
          <p:spPr>
            <a:xfrm>
              <a:off x="7544590" y="2968677"/>
              <a:ext cx="79082" cy="26558"/>
            </a:xfrm>
            <a:custGeom>
              <a:avLst/>
              <a:gdLst/>
              <a:ahLst/>
              <a:cxnLst/>
              <a:rect l="l" t="t" r="r" b="b"/>
              <a:pathLst>
                <a:path w="1203" h="404" extrusionOk="0">
                  <a:moveTo>
                    <a:pt x="403" y="0"/>
                  </a:moveTo>
                  <a:cubicBezTo>
                    <a:pt x="240" y="0"/>
                    <a:pt x="99" y="49"/>
                    <a:pt x="60" y="189"/>
                  </a:cubicBezTo>
                  <a:cubicBezTo>
                    <a:pt x="0" y="403"/>
                    <a:pt x="834" y="356"/>
                    <a:pt x="1203" y="380"/>
                  </a:cubicBezTo>
                  <a:cubicBezTo>
                    <a:pt x="1048" y="237"/>
                    <a:pt x="869" y="118"/>
                    <a:pt x="667" y="34"/>
                  </a:cubicBezTo>
                  <a:cubicBezTo>
                    <a:pt x="581" y="14"/>
                    <a:pt x="489" y="0"/>
                    <a:pt x="403"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741;p58">
              <a:extLst>
                <a:ext uri="{FF2B5EF4-FFF2-40B4-BE49-F238E27FC236}">
                  <a16:creationId xmlns:a16="http://schemas.microsoft.com/office/drawing/2014/main" id="{7136B302-08AC-A3D2-55B5-D64521624357}"/>
                </a:ext>
              </a:extLst>
            </p:cNvPr>
            <p:cNvSpPr/>
            <p:nvPr/>
          </p:nvSpPr>
          <p:spPr>
            <a:xfrm>
              <a:off x="7579037" y="2983994"/>
              <a:ext cx="23534" cy="6508"/>
            </a:xfrm>
            <a:custGeom>
              <a:avLst/>
              <a:gdLst/>
              <a:ahLst/>
              <a:cxnLst/>
              <a:rect l="l" t="t" r="r" b="b"/>
              <a:pathLst>
                <a:path w="358" h="99" extrusionOk="0">
                  <a:moveTo>
                    <a:pt x="106" y="1"/>
                  </a:moveTo>
                  <a:cubicBezTo>
                    <a:pt x="64" y="1"/>
                    <a:pt x="27" y="15"/>
                    <a:pt x="12" y="51"/>
                  </a:cubicBezTo>
                  <a:cubicBezTo>
                    <a:pt x="0" y="99"/>
                    <a:pt x="250" y="99"/>
                    <a:pt x="357" y="99"/>
                  </a:cubicBezTo>
                  <a:cubicBezTo>
                    <a:pt x="310" y="63"/>
                    <a:pt x="250" y="28"/>
                    <a:pt x="191" y="16"/>
                  </a:cubicBezTo>
                  <a:cubicBezTo>
                    <a:pt x="163" y="6"/>
                    <a:pt x="133" y="1"/>
                    <a:pt x="10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742;p58">
              <a:extLst>
                <a:ext uri="{FF2B5EF4-FFF2-40B4-BE49-F238E27FC236}">
                  <a16:creationId xmlns:a16="http://schemas.microsoft.com/office/drawing/2014/main" id="{BA4364CB-BD8E-844D-A68E-DB56E23D2C7F}"/>
                </a:ext>
              </a:extLst>
            </p:cNvPr>
            <p:cNvSpPr/>
            <p:nvPr/>
          </p:nvSpPr>
          <p:spPr>
            <a:xfrm>
              <a:off x="7633007" y="2965588"/>
              <a:ext cx="54891" cy="26492"/>
            </a:xfrm>
            <a:custGeom>
              <a:avLst/>
              <a:gdLst/>
              <a:ahLst/>
              <a:cxnLst/>
              <a:rect l="l" t="t" r="r" b="b"/>
              <a:pathLst>
                <a:path w="835" h="403" extrusionOk="0">
                  <a:moveTo>
                    <a:pt x="562" y="0"/>
                  </a:moveTo>
                  <a:cubicBezTo>
                    <a:pt x="493" y="0"/>
                    <a:pt x="416" y="22"/>
                    <a:pt x="346" y="58"/>
                  </a:cubicBezTo>
                  <a:cubicBezTo>
                    <a:pt x="215" y="153"/>
                    <a:pt x="96" y="272"/>
                    <a:pt x="1" y="403"/>
                  </a:cubicBezTo>
                  <a:cubicBezTo>
                    <a:pt x="251" y="367"/>
                    <a:pt x="834" y="355"/>
                    <a:pt x="775" y="153"/>
                  </a:cubicBezTo>
                  <a:cubicBezTo>
                    <a:pt x="740" y="42"/>
                    <a:pt x="658" y="0"/>
                    <a:pt x="562"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743;p58">
              <a:extLst>
                <a:ext uri="{FF2B5EF4-FFF2-40B4-BE49-F238E27FC236}">
                  <a16:creationId xmlns:a16="http://schemas.microsoft.com/office/drawing/2014/main" id="{9D8AE59B-8017-7812-2279-6F969622A0F5}"/>
                </a:ext>
              </a:extLst>
            </p:cNvPr>
            <p:cNvSpPr/>
            <p:nvPr/>
          </p:nvSpPr>
          <p:spPr>
            <a:xfrm>
              <a:off x="7716757" y="4167598"/>
              <a:ext cx="186366" cy="163029"/>
            </a:xfrm>
            <a:custGeom>
              <a:avLst/>
              <a:gdLst/>
              <a:ahLst/>
              <a:cxnLst/>
              <a:rect l="l" t="t" r="r" b="b"/>
              <a:pathLst>
                <a:path w="2835" h="2480" extrusionOk="0">
                  <a:moveTo>
                    <a:pt x="1" y="1"/>
                  </a:moveTo>
                  <a:lnTo>
                    <a:pt x="1" y="1"/>
                  </a:lnTo>
                  <a:cubicBezTo>
                    <a:pt x="1147" y="921"/>
                    <a:pt x="2304" y="2479"/>
                    <a:pt x="2613" y="2479"/>
                  </a:cubicBezTo>
                  <a:cubicBezTo>
                    <a:pt x="2644" y="2479"/>
                    <a:pt x="2666" y="2464"/>
                    <a:pt x="2680" y="2430"/>
                  </a:cubicBezTo>
                  <a:cubicBezTo>
                    <a:pt x="2834" y="2061"/>
                    <a:pt x="2132" y="1144"/>
                    <a:pt x="1453" y="680"/>
                  </a:cubicBezTo>
                  <a:cubicBezTo>
                    <a:pt x="1025" y="394"/>
                    <a:pt x="1" y="1"/>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744;p58">
              <a:extLst>
                <a:ext uri="{FF2B5EF4-FFF2-40B4-BE49-F238E27FC236}">
                  <a16:creationId xmlns:a16="http://schemas.microsoft.com/office/drawing/2014/main" id="{1E4DFC0A-2809-6257-D921-2DB92996D4F3}"/>
                </a:ext>
              </a:extLst>
            </p:cNvPr>
            <p:cNvSpPr/>
            <p:nvPr/>
          </p:nvSpPr>
          <p:spPr>
            <a:xfrm>
              <a:off x="7989107" y="3337136"/>
              <a:ext cx="54102" cy="51867"/>
            </a:xfrm>
            <a:custGeom>
              <a:avLst/>
              <a:gdLst/>
              <a:ahLst/>
              <a:cxnLst/>
              <a:rect l="l" t="t" r="r" b="b"/>
              <a:pathLst>
                <a:path w="823" h="789" extrusionOk="0">
                  <a:moveTo>
                    <a:pt x="325" y="1"/>
                  </a:moveTo>
                  <a:cubicBezTo>
                    <a:pt x="148" y="1"/>
                    <a:pt x="1" y="140"/>
                    <a:pt x="1" y="323"/>
                  </a:cubicBezTo>
                  <a:cubicBezTo>
                    <a:pt x="1" y="549"/>
                    <a:pt x="168" y="740"/>
                    <a:pt x="394" y="775"/>
                  </a:cubicBezTo>
                  <a:cubicBezTo>
                    <a:pt x="425" y="784"/>
                    <a:pt x="456" y="788"/>
                    <a:pt x="487" y="788"/>
                  </a:cubicBezTo>
                  <a:cubicBezTo>
                    <a:pt x="663" y="788"/>
                    <a:pt x="812" y="649"/>
                    <a:pt x="823" y="466"/>
                  </a:cubicBezTo>
                  <a:cubicBezTo>
                    <a:pt x="811" y="240"/>
                    <a:pt x="644" y="49"/>
                    <a:pt x="418" y="13"/>
                  </a:cubicBezTo>
                  <a:cubicBezTo>
                    <a:pt x="386" y="5"/>
                    <a:pt x="355" y="1"/>
                    <a:pt x="32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745;p58">
              <a:extLst>
                <a:ext uri="{FF2B5EF4-FFF2-40B4-BE49-F238E27FC236}">
                  <a16:creationId xmlns:a16="http://schemas.microsoft.com/office/drawing/2014/main" id="{2DFD12ED-9700-9C61-B994-34600D9161A5}"/>
                </a:ext>
              </a:extLst>
            </p:cNvPr>
            <p:cNvSpPr/>
            <p:nvPr/>
          </p:nvSpPr>
          <p:spPr>
            <a:xfrm>
              <a:off x="6907463" y="3965718"/>
              <a:ext cx="189455" cy="209834"/>
            </a:xfrm>
            <a:custGeom>
              <a:avLst/>
              <a:gdLst/>
              <a:ahLst/>
              <a:cxnLst/>
              <a:rect l="l" t="t" r="r" b="b"/>
              <a:pathLst>
                <a:path w="2882" h="3192" extrusionOk="0">
                  <a:moveTo>
                    <a:pt x="632" y="0"/>
                  </a:moveTo>
                  <a:lnTo>
                    <a:pt x="1" y="786"/>
                  </a:lnTo>
                  <a:cubicBezTo>
                    <a:pt x="108" y="1536"/>
                    <a:pt x="1001" y="3191"/>
                    <a:pt x="1001" y="3191"/>
                  </a:cubicBezTo>
                  <a:lnTo>
                    <a:pt x="2882" y="1881"/>
                  </a:lnTo>
                  <a:lnTo>
                    <a:pt x="632" y="0"/>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746;p58">
              <a:extLst>
                <a:ext uri="{FF2B5EF4-FFF2-40B4-BE49-F238E27FC236}">
                  <a16:creationId xmlns:a16="http://schemas.microsoft.com/office/drawing/2014/main" id="{59B2A269-8A52-4C13-A448-AF65F5AB6B8D}"/>
                </a:ext>
              </a:extLst>
            </p:cNvPr>
            <p:cNvSpPr/>
            <p:nvPr/>
          </p:nvSpPr>
          <p:spPr>
            <a:xfrm>
              <a:off x="6911407" y="3968808"/>
              <a:ext cx="146397" cy="115304"/>
            </a:xfrm>
            <a:custGeom>
              <a:avLst/>
              <a:gdLst/>
              <a:ahLst/>
              <a:cxnLst/>
              <a:rect l="l" t="t" r="r" b="b"/>
              <a:pathLst>
                <a:path w="2227" h="1754" extrusionOk="0">
                  <a:moveTo>
                    <a:pt x="595" y="1"/>
                  </a:moveTo>
                  <a:lnTo>
                    <a:pt x="0" y="727"/>
                  </a:lnTo>
                  <a:cubicBezTo>
                    <a:pt x="60" y="1049"/>
                    <a:pt x="155" y="1358"/>
                    <a:pt x="298" y="1656"/>
                  </a:cubicBezTo>
                  <a:cubicBezTo>
                    <a:pt x="485" y="1718"/>
                    <a:pt x="681" y="1753"/>
                    <a:pt x="878" y="1753"/>
                  </a:cubicBezTo>
                  <a:cubicBezTo>
                    <a:pt x="907" y="1753"/>
                    <a:pt x="936" y="1753"/>
                    <a:pt x="964" y="1751"/>
                  </a:cubicBezTo>
                  <a:cubicBezTo>
                    <a:pt x="983" y="1751"/>
                    <a:pt x="1002" y="1752"/>
                    <a:pt x="1021" y="1752"/>
                  </a:cubicBezTo>
                  <a:cubicBezTo>
                    <a:pt x="1454" y="1752"/>
                    <a:pt x="1873" y="1621"/>
                    <a:pt x="2227" y="1370"/>
                  </a:cubicBezTo>
                  <a:lnTo>
                    <a:pt x="595" y="1"/>
                  </a:ln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747;p58">
              <a:extLst>
                <a:ext uri="{FF2B5EF4-FFF2-40B4-BE49-F238E27FC236}">
                  <a16:creationId xmlns:a16="http://schemas.microsoft.com/office/drawing/2014/main" id="{5FBE012E-8634-6A4A-7B71-40A6541EB302}"/>
                </a:ext>
              </a:extLst>
            </p:cNvPr>
            <p:cNvSpPr/>
            <p:nvPr/>
          </p:nvSpPr>
          <p:spPr>
            <a:xfrm>
              <a:off x="7625973" y="3870202"/>
              <a:ext cx="16500" cy="80660"/>
            </a:xfrm>
            <a:custGeom>
              <a:avLst/>
              <a:gdLst/>
              <a:ahLst/>
              <a:cxnLst/>
              <a:rect l="l" t="t" r="r" b="b"/>
              <a:pathLst>
                <a:path w="251" h="1227" extrusionOk="0">
                  <a:moveTo>
                    <a:pt x="84" y="1"/>
                  </a:moveTo>
                  <a:cubicBezTo>
                    <a:pt x="72" y="513"/>
                    <a:pt x="0" y="1227"/>
                    <a:pt x="0" y="1227"/>
                  </a:cubicBezTo>
                  <a:lnTo>
                    <a:pt x="251" y="965"/>
                  </a:lnTo>
                  <a:lnTo>
                    <a:pt x="84"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1748;p58">
              <a:extLst>
                <a:ext uri="{FF2B5EF4-FFF2-40B4-BE49-F238E27FC236}">
                  <a16:creationId xmlns:a16="http://schemas.microsoft.com/office/drawing/2014/main" id="{BCECEA5D-6CB4-9ACB-4E9D-3ECDC93E1C0D}"/>
                </a:ext>
              </a:extLst>
            </p:cNvPr>
            <p:cNvSpPr/>
            <p:nvPr/>
          </p:nvSpPr>
          <p:spPr>
            <a:xfrm>
              <a:off x="7564114" y="3915626"/>
              <a:ext cx="68170" cy="42335"/>
            </a:xfrm>
            <a:custGeom>
              <a:avLst/>
              <a:gdLst/>
              <a:ahLst/>
              <a:cxnLst/>
              <a:rect l="l" t="t" r="r" b="b"/>
              <a:pathLst>
                <a:path w="1037" h="644" extrusionOk="0">
                  <a:moveTo>
                    <a:pt x="1037" y="0"/>
                  </a:moveTo>
                  <a:lnTo>
                    <a:pt x="1037" y="0"/>
                  </a:lnTo>
                  <a:cubicBezTo>
                    <a:pt x="846" y="286"/>
                    <a:pt x="489" y="500"/>
                    <a:pt x="1" y="643"/>
                  </a:cubicBezTo>
                  <a:cubicBezTo>
                    <a:pt x="358" y="619"/>
                    <a:pt x="703" y="512"/>
                    <a:pt x="1025" y="357"/>
                  </a:cubicBezTo>
                  <a:lnTo>
                    <a:pt x="1037"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1749;p58">
              <a:extLst>
                <a:ext uri="{FF2B5EF4-FFF2-40B4-BE49-F238E27FC236}">
                  <a16:creationId xmlns:a16="http://schemas.microsoft.com/office/drawing/2014/main" id="{5620BF88-D7D1-0772-97BD-9D3C32DAF3B3}"/>
                </a:ext>
              </a:extLst>
            </p:cNvPr>
            <p:cNvSpPr/>
            <p:nvPr/>
          </p:nvSpPr>
          <p:spPr>
            <a:xfrm>
              <a:off x="7647075" y="2980116"/>
              <a:ext cx="18078" cy="8086"/>
            </a:xfrm>
            <a:custGeom>
              <a:avLst/>
              <a:gdLst/>
              <a:ahLst/>
              <a:cxnLst/>
              <a:rect l="l" t="t" r="r" b="b"/>
              <a:pathLst>
                <a:path w="275" h="123" extrusionOk="0">
                  <a:moveTo>
                    <a:pt x="202" y="0"/>
                  </a:moveTo>
                  <a:cubicBezTo>
                    <a:pt x="180" y="0"/>
                    <a:pt x="155" y="6"/>
                    <a:pt x="132" y="15"/>
                  </a:cubicBezTo>
                  <a:cubicBezTo>
                    <a:pt x="84" y="39"/>
                    <a:pt x="37" y="75"/>
                    <a:pt x="1" y="122"/>
                  </a:cubicBezTo>
                  <a:cubicBezTo>
                    <a:pt x="84" y="110"/>
                    <a:pt x="275" y="98"/>
                    <a:pt x="263" y="51"/>
                  </a:cubicBezTo>
                  <a:cubicBezTo>
                    <a:pt x="263" y="14"/>
                    <a:pt x="236" y="0"/>
                    <a:pt x="202"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1750;p58">
              <a:extLst>
                <a:ext uri="{FF2B5EF4-FFF2-40B4-BE49-F238E27FC236}">
                  <a16:creationId xmlns:a16="http://schemas.microsoft.com/office/drawing/2014/main" id="{509518B0-62E7-A5F0-6965-563835BD6C80}"/>
                </a:ext>
              </a:extLst>
            </p:cNvPr>
            <p:cNvSpPr/>
            <p:nvPr/>
          </p:nvSpPr>
          <p:spPr>
            <a:xfrm>
              <a:off x="7609539" y="3058080"/>
              <a:ext cx="43913" cy="8875"/>
            </a:xfrm>
            <a:custGeom>
              <a:avLst/>
              <a:gdLst/>
              <a:ahLst/>
              <a:cxnLst/>
              <a:rect l="l" t="t" r="r" b="b"/>
              <a:pathLst>
                <a:path w="668" h="135" extrusionOk="0">
                  <a:moveTo>
                    <a:pt x="408" y="0"/>
                  </a:moveTo>
                  <a:cubicBezTo>
                    <a:pt x="384" y="0"/>
                    <a:pt x="359" y="3"/>
                    <a:pt x="334" y="8"/>
                  </a:cubicBezTo>
                  <a:cubicBezTo>
                    <a:pt x="322" y="7"/>
                    <a:pt x="310" y="6"/>
                    <a:pt x="297" y="6"/>
                  </a:cubicBezTo>
                  <a:cubicBezTo>
                    <a:pt x="191" y="6"/>
                    <a:pt x="86" y="52"/>
                    <a:pt x="0" y="127"/>
                  </a:cubicBezTo>
                  <a:cubicBezTo>
                    <a:pt x="0" y="133"/>
                    <a:pt x="4" y="135"/>
                    <a:pt x="12" y="135"/>
                  </a:cubicBezTo>
                  <a:cubicBezTo>
                    <a:pt x="50" y="135"/>
                    <a:pt x="183" y="67"/>
                    <a:pt x="334" y="67"/>
                  </a:cubicBezTo>
                  <a:cubicBezTo>
                    <a:pt x="349" y="66"/>
                    <a:pt x="363" y="66"/>
                    <a:pt x="378" y="66"/>
                  </a:cubicBezTo>
                  <a:cubicBezTo>
                    <a:pt x="509" y="66"/>
                    <a:pt x="611" y="101"/>
                    <a:pt x="650" y="101"/>
                  </a:cubicBezTo>
                  <a:cubicBezTo>
                    <a:pt x="661" y="101"/>
                    <a:pt x="667" y="98"/>
                    <a:pt x="667" y="91"/>
                  </a:cubicBezTo>
                  <a:cubicBezTo>
                    <a:pt x="592" y="35"/>
                    <a:pt x="502" y="0"/>
                    <a:pt x="408"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1751;p58">
              <a:extLst>
                <a:ext uri="{FF2B5EF4-FFF2-40B4-BE49-F238E27FC236}">
                  <a16:creationId xmlns:a16="http://schemas.microsoft.com/office/drawing/2014/main" id="{AA0B0DB2-ADBB-E832-F1DE-D86582FA4278}"/>
                </a:ext>
              </a:extLst>
            </p:cNvPr>
            <p:cNvSpPr/>
            <p:nvPr/>
          </p:nvSpPr>
          <p:spPr>
            <a:xfrm>
              <a:off x="7543802" y="2945078"/>
              <a:ext cx="79082" cy="49369"/>
            </a:xfrm>
            <a:custGeom>
              <a:avLst/>
              <a:gdLst/>
              <a:ahLst/>
              <a:cxnLst/>
              <a:rect l="l" t="t" r="r" b="b"/>
              <a:pathLst>
                <a:path w="1203" h="751" extrusionOk="0">
                  <a:moveTo>
                    <a:pt x="60" y="0"/>
                  </a:moveTo>
                  <a:lnTo>
                    <a:pt x="0" y="227"/>
                  </a:lnTo>
                  <a:cubicBezTo>
                    <a:pt x="429" y="310"/>
                    <a:pt x="846" y="489"/>
                    <a:pt x="1203" y="751"/>
                  </a:cubicBezTo>
                  <a:cubicBezTo>
                    <a:pt x="1203" y="751"/>
                    <a:pt x="1060" y="381"/>
                    <a:pt x="60"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1752;p58">
              <a:extLst>
                <a:ext uri="{FF2B5EF4-FFF2-40B4-BE49-F238E27FC236}">
                  <a16:creationId xmlns:a16="http://schemas.microsoft.com/office/drawing/2014/main" id="{80A34594-87D6-53CF-592E-F322C993D9E4}"/>
                </a:ext>
              </a:extLst>
            </p:cNvPr>
            <p:cNvSpPr/>
            <p:nvPr/>
          </p:nvSpPr>
          <p:spPr>
            <a:xfrm>
              <a:off x="7633007" y="2945867"/>
              <a:ext cx="58769" cy="46213"/>
            </a:xfrm>
            <a:custGeom>
              <a:avLst/>
              <a:gdLst/>
              <a:ahLst/>
              <a:cxnLst/>
              <a:rect l="l" t="t" r="r" b="b"/>
              <a:pathLst>
                <a:path w="894" h="703" extrusionOk="0">
                  <a:moveTo>
                    <a:pt x="846" y="0"/>
                  </a:moveTo>
                  <a:cubicBezTo>
                    <a:pt x="120" y="346"/>
                    <a:pt x="1" y="703"/>
                    <a:pt x="1" y="703"/>
                  </a:cubicBezTo>
                  <a:cubicBezTo>
                    <a:pt x="263" y="465"/>
                    <a:pt x="560" y="310"/>
                    <a:pt x="894" y="227"/>
                  </a:cubicBezTo>
                  <a:lnTo>
                    <a:pt x="846" y="0"/>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1753;p58">
              <a:extLst>
                <a:ext uri="{FF2B5EF4-FFF2-40B4-BE49-F238E27FC236}">
                  <a16:creationId xmlns:a16="http://schemas.microsoft.com/office/drawing/2014/main" id="{6E5913F9-47C9-C044-0076-69A6EB8673A4}"/>
                </a:ext>
              </a:extLst>
            </p:cNvPr>
            <p:cNvSpPr/>
            <p:nvPr/>
          </p:nvSpPr>
          <p:spPr>
            <a:xfrm>
              <a:off x="8111248" y="4100349"/>
              <a:ext cx="212135" cy="162832"/>
            </a:xfrm>
            <a:custGeom>
              <a:avLst/>
              <a:gdLst/>
              <a:ahLst/>
              <a:cxnLst/>
              <a:rect l="l" t="t" r="r" b="b"/>
              <a:pathLst>
                <a:path w="3227" h="2477" extrusionOk="0">
                  <a:moveTo>
                    <a:pt x="2655" y="0"/>
                  </a:moveTo>
                  <a:lnTo>
                    <a:pt x="0" y="536"/>
                  </a:lnTo>
                  <a:lnTo>
                    <a:pt x="1251" y="2477"/>
                  </a:lnTo>
                  <a:cubicBezTo>
                    <a:pt x="1251" y="2477"/>
                    <a:pt x="2882" y="1869"/>
                    <a:pt x="3227" y="1274"/>
                  </a:cubicBezTo>
                  <a:lnTo>
                    <a:pt x="2655" y="0"/>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1754;p58">
              <a:extLst>
                <a:ext uri="{FF2B5EF4-FFF2-40B4-BE49-F238E27FC236}">
                  <a16:creationId xmlns:a16="http://schemas.microsoft.com/office/drawing/2014/main" id="{EF24C41D-DA53-0E5A-14A5-42CF67E103D7}"/>
                </a:ext>
              </a:extLst>
            </p:cNvPr>
            <p:cNvSpPr/>
            <p:nvPr/>
          </p:nvSpPr>
          <p:spPr>
            <a:xfrm>
              <a:off x="8156607" y="4102649"/>
              <a:ext cx="162898" cy="119839"/>
            </a:xfrm>
            <a:custGeom>
              <a:avLst/>
              <a:gdLst/>
              <a:ahLst/>
              <a:cxnLst/>
              <a:rect l="l" t="t" r="r" b="b"/>
              <a:pathLst>
                <a:path w="2478" h="1823" extrusionOk="0">
                  <a:moveTo>
                    <a:pt x="1942" y="1"/>
                  </a:moveTo>
                  <a:lnTo>
                    <a:pt x="1" y="394"/>
                  </a:lnTo>
                  <a:cubicBezTo>
                    <a:pt x="203" y="715"/>
                    <a:pt x="1144" y="1525"/>
                    <a:pt x="1775" y="1822"/>
                  </a:cubicBezTo>
                  <a:cubicBezTo>
                    <a:pt x="2061" y="1680"/>
                    <a:pt x="2299" y="1477"/>
                    <a:pt x="2477" y="1227"/>
                  </a:cubicBezTo>
                  <a:lnTo>
                    <a:pt x="1942" y="1"/>
                  </a:ln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1755;p58">
              <a:extLst>
                <a:ext uri="{FF2B5EF4-FFF2-40B4-BE49-F238E27FC236}">
                  <a16:creationId xmlns:a16="http://schemas.microsoft.com/office/drawing/2014/main" id="{9D203E9B-FEA2-2604-A416-18BEFEF756DC}"/>
                </a:ext>
              </a:extLst>
            </p:cNvPr>
            <p:cNvSpPr/>
            <p:nvPr/>
          </p:nvSpPr>
          <p:spPr>
            <a:xfrm>
              <a:off x="7604083" y="4286583"/>
              <a:ext cx="223113" cy="259137"/>
            </a:xfrm>
            <a:custGeom>
              <a:avLst/>
              <a:gdLst/>
              <a:ahLst/>
              <a:cxnLst/>
              <a:rect l="l" t="t" r="r" b="b"/>
              <a:pathLst>
                <a:path w="3394" h="3942" extrusionOk="0">
                  <a:moveTo>
                    <a:pt x="48" y="1"/>
                  </a:moveTo>
                  <a:lnTo>
                    <a:pt x="48" y="1"/>
                  </a:lnTo>
                  <a:cubicBezTo>
                    <a:pt x="48" y="1"/>
                    <a:pt x="0" y="632"/>
                    <a:pt x="333" y="1894"/>
                  </a:cubicBezTo>
                  <a:lnTo>
                    <a:pt x="345" y="1941"/>
                  </a:lnTo>
                  <a:cubicBezTo>
                    <a:pt x="357" y="2001"/>
                    <a:pt x="381" y="2049"/>
                    <a:pt x="393" y="2108"/>
                  </a:cubicBezTo>
                  <a:cubicBezTo>
                    <a:pt x="393" y="2132"/>
                    <a:pt x="405" y="2156"/>
                    <a:pt x="417" y="2180"/>
                  </a:cubicBezTo>
                  <a:cubicBezTo>
                    <a:pt x="429" y="2203"/>
                    <a:pt x="441" y="2239"/>
                    <a:pt x="441" y="2275"/>
                  </a:cubicBezTo>
                  <a:cubicBezTo>
                    <a:pt x="548" y="2620"/>
                    <a:pt x="679" y="3001"/>
                    <a:pt x="845" y="3418"/>
                  </a:cubicBezTo>
                  <a:cubicBezTo>
                    <a:pt x="1679" y="3644"/>
                    <a:pt x="2524" y="3823"/>
                    <a:pt x="3393" y="3942"/>
                  </a:cubicBezTo>
                  <a:cubicBezTo>
                    <a:pt x="3167" y="3549"/>
                    <a:pt x="2941" y="3180"/>
                    <a:pt x="2727" y="2858"/>
                  </a:cubicBezTo>
                  <a:lnTo>
                    <a:pt x="2667" y="2763"/>
                  </a:lnTo>
                  <a:lnTo>
                    <a:pt x="2524" y="2561"/>
                  </a:lnTo>
                  <a:lnTo>
                    <a:pt x="2453" y="2465"/>
                  </a:lnTo>
                  <a:cubicBezTo>
                    <a:pt x="2381" y="2370"/>
                    <a:pt x="2322" y="2287"/>
                    <a:pt x="2250" y="2191"/>
                  </a:cubicBezTo>
                  <a:lnTo>
                    <a:pt x="2179" y="2096"/>
                  </a:lnTo>
                  <a:lnTo>
                    <a:pt x="2143" y="2049"/>
                  </a:lnTo>
                  <a:cubicBezTo>
                    <a:pt x="1012" y="596"/>
                    <a:pt x="48" y="1"/>
                    <a:pt x="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8" name="Nhóm 207">
            <a:extLst>
              <a:ext uri="{FF2B5EF4-FFF2-40B4-BE49-F238E27FC236}">
                <a16:creationId xmlns:a16="http://schemas.microsoft.com/office/drawing/2014/main" id="{64EF7A2C-DAFC-F81B-5937-141E33E15B51}"/>
              </a:ext>
            </a:extLst>
          </p:cNvPr>
          <p:cNvGrpSpPr/>
          <p:nvPr/>
        </p:nvGrpSpPr>
        <p:grpSpPr>
          <a:xfrm>
            <a:off x="9133543" y="2510836"/>
            <a:ext cx="3381013" cy="3781462"/>
            <a:chOff x="7361504" y="566160"/>
            <a:chExt cx="4907286" cy="5312806"/>
          </a:xfrm>
        </p:grpSpPr>
        <p:pic>
          <p:nvPicPr>
            <p:cNvPr id="209" name="Picture 2" descr="Pin by Tasfia Jahan Didin on folk style | Indian elephant art, Indian art  paintings, Elephant art">
              <a:extLst>
                <a:ext uri="{FF2B5EF4-FFF2-40B4-BE49-F238E27FC236}">
                  <a16:creationId xmlns:a16="http://schemas.microsoft.com/office/drawing/2014/main" id="{84C4C818-826C-5893-50F6-87872F76414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757744" y="2716392"/>
              <a:ext cx="3256280" cy="3162574"/>
            </a:xfrm>
            <a:prstGeom prst="rect">
              <a:avLst/>
            </a:prstGeom>
            <a:noFill/>
            <a:extLst>
              <a:ext uri="{909E8E84-426E-40DD-AFC4-6F175D3DCCD1}">
                <a14:hiddenFill xmlns:a14="http://schemas.microsoft.com/office/drawing/2010/main">
                  <a:solidFill>
                    <a:srgbClr val="FFFFFF"/>
                  </a:solidFill>
                </a14:hiddenFill>
              </a:ext>
            </a:extLst>
          </p:spPr>
        </p:pic>
        <p:pic>
          <p:nvPicPr>
            <p:cNvPr id="210" name="Hình ảnh 209">
              <a:extLst>
                <a:ext uri="{FF2B5EF4-FFF2-40B4-BE49-F238E27FC236}">
                  <a16:creationId xmlns:a16="http://schemas.microsoft.com/office/drawing/2014/main" id="{839C2868-FD76-4658-30A6-CB0EA90A14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361504" y="566160"/>
              <a:ext cx="4907286" cy="4907286"/>
            </a:xfrm>
            <a:prstGeom prst="rect">
              <a:avLst/>
            </a:prstGeom>
          </p:spPr>
        </p:pic>
      </p:grpSp>
    </p:spTree>
    <p:extLst>
      <p:ext uri="{BB962C8B-B14F-4D97-AF65-F5344CB8AC3E}">
        <p14:creationId xmlns:p14="http://schemas.microsoft.com/office/powerpoint/2010/main" val="30408558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750" fill="hold"/>
                                        <p:tgtEl>
                                          <p:spTgt spid="30"/>
                                        </p:tgtEl>
                                        <p:attrNameLst>
                                          <p:attrName>ppt_x</p:attrName>
                                        </p:attrNameLst>
                                      </p:cBhvr>
                                      <p:tavLst>
                                        <p:tav tm="0">
                                          <p:val>
                                            <p:strVal val="#ppt_x"/>
                                          </p:val>
                                        </p:tav>
                                        <p:tav tm="100000">
                                          <p:val>
                                            <p:strVal val="#ppt_x"/>
                                          </p:val>
                                        </p:tav>
                                      </p:tavLst>
                                    </p:anim>
                                    <p:anim calcmode="lin" valueType="num">
                                      <p:cBhvr additive="base">
                                        <p:cTn id="13" dur="750" fill="hold"/>
                                        <p:tgtEl>
                                          <p:spTgt spid="3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1"/>
                                        </p:tgtEl>
                                        <p:attrNameLst>
                                          <p:attrName>style.visibility</p:attrName>
                                        </p:attrNameLst>
                                      </p:cBhvr>
                                      <p:to>
                                        <p:strVal val="visible"/>
                                      </p:to>
                                    </p:set>
                                    <p:anim calcmode="lin" valueType="num">
                                      <p:cBhvr additive="base">
                                        <p:cTn id="16" dur="750" fill="hold"/>
                                        <p:tgtEl>
                                          <p:spTgt spid="121"/>
                                        </p:tgtEl>
                                        <p:attrNameLst>
                                          <p:attrName>ppt_x</p:attrName>
                                        </p:attrNameLst>
                                      </p:cBhvr>
                                      <p:tavLst>
                                        <p:tav tm="0">
                                          <p:val>
                                            <p:strVal val="#ppt_x"/>
                                          </p:val>
                                        </p:tav>
                                        <p:tav tm="100000">
                                          <p:val>
                                            <p:strVal val="#ppt_x"/>
                                          </p:val>
                                        </p:tav>
                                      </p:tavLst>
                                    </p:anim>
                                    <p:anim calcmode="lin" valueType="num">
                                      <p:cBhvr additive="base">
                                        <p:cTn id="17" dur="750" fill="hold"/>
                                        <p:tgtEl>
                                          <p:spTgt spid="12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08"/>
                                        </p:tgtEl>
                                        <p:attrNameLst>
                                          <p:attrName>style.visibility</p:attrName>
                                        </p:attrNameLst>
                                      </p:cBhvr>
                                      <p:to>
                                        <p:strVal val="visible"/>
                                      </p:to>
                                    </p:set>
                                    <p:anim calcmode="lin" valueType="num">
                                      <p:cBhvr additive="base">
                                        <p:cTn id="20" dur="750" fill="hold"/>
                                        <p:tgtEl>
                                          <p:spTgt spid="208"/>
                                        </p:tgtEl>
                                        <p:attrNameLst>
                                          <p:attrName>ppt_x</p:attrName>
                                        </p:attrNameLst>
                                      </p:cBhvr>
                                      <p:tavLst>
                                        <p:tav tm="0">
                                          <p:val>
                                            <p:strVal val="#ppt_x"/>
                                          </p:val>
                                        </p:tav>
                                        <p:tav tm="100000">
                                          <p:val>
                                            <p:strVal val="#ppt_x"/>
                                          </p:val>
                                        </p:tav>
                                      </p:tavLst>
                                    </p:anim>
                                    <p:anim calcmode="lin" valueType="num">
                                      <p:cBhvr additive="base">
                                        <p:cTn id="21" dur="750" fill="hold"/>
                                        <p:tgtEl>
                                          <p:spTgt spid="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69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graphicFrame>
        <p:nvGraphicFramePr>
          <p:cNvPr id="2" name="Bảng 1">
            <a:extLst>
              <a:ext uri="{FF2B5EF4-FFF2-40B4-BE49-F238E27FC236}">
                <a16:creationId xmlns:a16="http://schemas.microsoft.com/office/drawing/2014/main" id="{85275DCF-1E6D-F911-7E66-116958AD66B5}"/>
              </a:ext>
            </a:extLst>
          </p:cNvPr>
          <p:cNvGraphicFramePr>
            <a:graphicFrameLocks noGrp="1"/>
          </p:cNvGraphicFramePr>
          <p:nvPr>
            <p:extLst>
              <p:ext uri="{D42A27DB-BD31-4B8C-83A1-F6EECF244321}">
                <p14:modId xmlns:p14="http://schemas.microsoft.com/office/powerpoint/2010/main" val="111246658"/>
              </p:ext>
            </p:extLst>
          </p:nvPr>
        </p:nvGraphicFramePr>
        <p:xfrm>
          <a:off x="560439" y="489745"/>
          <a:ext cx="11299867" cy="6238240"/>
        </p:xfrm>
        <a:graphic>
          <a:graphicData uri="http://schemas.openxmlformats.org/drawingml/2006/table">
            <a:tbl>
              <a:tblPr firstRow="1" firstCol="1" bandRow="1">
                <a:tableStyleId>{21E4AEA4-8DFA-4A89-87EB-49C32662AFE0}</a:tableStyleId>
              </a:tblPr>
              <a:tblGrid>
                <a:gridCol w="1396166">
                  <a:extLst>
                    <a:ext uri="{9D8B030D-6E8A-4147-A177-3AD203B41FA5}">
                      <a16:colId xmlns:a16="http://schemas.microsoft.com/office/drawing/2014/main" val="1264540361"/>
                    </a:ext>
                  </a:extLst>
                </a:gridCol>
                <a:gridCol w="4151402">
                  <a:extLst>
                    <a:ext uri="{9D8B030D-6E8A-4147-A177-3AD203B41FA5}">
                      <a16:colId xmlns:a16="http://schemas.microsoft.com/office/drawing/2014/main" val="303823294"/>
                    </a:ext>
                  </a:extLst>
                </a:gridCol>
                <a:gridCol w="5752299">
                  <a:extLst>
                    <a:ext uri="{9D8B030D-6E8A-4147-A177-3AD203B41FA5}">
                      <a16:colId xmlns:a16="http://schemas.microsoft.com/office/drawing/2014/main" val="2302188347"/>
                    </a:ext>
                  </a:extLst>
                </a:gridCol>
              </a:tblGrid>
              <a:tr h="272211">
                <a:tc>
                  <a:txBody>
                    <a:bodyPr/>
                    <a:lstStyle/>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 </a:t>
                      </a:r>
                    </a:p>
                  </a:txBody>
                  <a:tcPr marL="16450" marR="16450" marT="0" marB="0"/>
                </a:tc>
                <a:tc>
                  <a:txBody>
                    <a:bodyPr/>
                    <a:lstStyle/>
                    <a:p>
                      <a:pPr algn="ctr">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Héc-to</a:t>
                      </a:r>
                    </a:p>
                  </a:txBody>
                  <a:tcPr marL="16450" marR="16450" marT="0" marB="0"/>
                </a:tc>
                <a:tc>
                  <a:txBody>
                    <a:bodyPr/>
                    <a:lstStyle/>
                    <a:p>
                      <a:pPr algn="ctr">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Đăm Săn</a:t>
                      </a:r>
                    </a:p>
                  </a:txBody>
                  <a:tcPr marL="16450" marR="16450" marT="0" marB="0"/>
                </a:tc>
                <a:extLst>
                  <a:ext uri="{0D108BD9-81ED-4DB2-BD59-A6C34878D82A}">
                    <a16:rowId xmlns:a16="http://schemas.microsoft.com/office/drawing/2014/main" val="4157220089"/>
                  </a:ext>
                </a:extLst>
              </a:tr>
              <a:tr h="3095139">
                <a:tc>
                  <a:txBody>
                    <a:bodyPr/>
                    <a:lstStyle/>
                    <a:p>
                      <a:pPr algn="ctr">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Ngoại hình</a:t>
                      </a:r>
                    </a:p>
                  </a:txBody>
                  <a:tcPr marL="16450" marR="16450" marT="0" marB="0"/>
                </a:tc>
                <a:tc>
                  <a:txBody>
                    <a:bodyPr/>
                    <a:lstStyle/>
                    <a:p>
                      <a:pPr algn="just">
                        <a:lnSpc>
                          <a:spcPct val="100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 Hiên ngang, khí thế của người anh hùng “Héc-to lẫy lừng, mũ trụ sáng loáng”</a:t>
                      </a:r>
                    </a:p>
                  </a:txBody>
                  <a:tcPr marL="16450" marR="16450" marT="0" marB="0"/>
                </a:tc>
                <a:tc>
                  <a:txBody>
                    <a:bodyPr/>
                    <a:lstStyle/>
                    <a:p>
                      <a:pPr algn="just">
                        <a:lnSpc>
                          <a:spcPct val="100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 Toát lên vẻ mạnh mẽ của người anh hùng buôn làng: “</a:t>
                      </a:r>
                      <a:r>
                        <a:rPr lang="en-US" sz="1800" i="1" dirty="0">
                          <a:effectLst/>
                          <a:latin typeface="Tahoma" panose="020B0604030504040204" pitchFamily="34" charset="0"/>
                          <a:ea typeface="Tahoma" panose="020B0604030504040204" pitchFamily="34" charset="0"/>
                          <a:cs typeface="Tahoma" panose="020B0604030504040204" pitchFamily="34" charset="0"/>
                        </a:rPr>
                        <a:t>đầu đội khăn nhiễu, vai mang nải hoa”, “mặc một áo lụa đẹp, khoác ngoài một áo chiến cũng thật là đẹp”, “giậm chân trên sàn sân, hai lần sàn sân làm như vỗ cánh, bảy hàng cột nhà chao qua chao lại từ đông sang tây”, “lông chân như chải, lông đùi như chuốt, tiếng nghe như chong chóng gõ mỡ”.</a:t>
                      </a:r>
                    </a:p>
                    <a:p>
                      <a:pPr algn="just">
                        <a:lnSpc>
                          <a:spcPct val="100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 Khí phách hiên ngang: “</a:t>
                      </a:r>
                      <a:r>
                        <a:rPr lang="en-US" sz="1800" i="1" dirty="0">
                          <a:effectLst/>
                          <a:latin typeface="Tahoma" panose="020B0604030504040204" pitchFamily="34" charset="0"/>
                          <a:ea typeface="Tahoma" panose="020B0604030504040204" pitchFamily="34" charset="0"/>
                          <a:cs typeface="Tahoma" panose="020B0604030504040204" pitchFamily="34" charset="0"/>
                        </a:rPr>
                        <a:t>trông nghênh </a:t>
                      </a:r>
                      <a:r>
                        <a:rPr lang="en-US" sz="1800" i="1" dirty="0" err="1">
                          <a:effectLst/>
                          <a:latin typeface="Tahoma" panose="020B0604030504040204" pitchFamily="34" charset="0"/>
                          <a:ea typeface="Tahoma" panose="020B0604030504040204" pitchFamily="34" charset="0"/>
                          <a:cs typeface="Tahoma" panose="020B0604030504040204" pitchFamily="34" charset="0"/>
                        </a:rPr>
                        <a:t>nghênh</a:t>
                      </a:r>
                      <a:r>
                        <a:rPr lang="en-US" sz="1800" i="1" dirty="0">
                          <a:effectLst/>
                          <a:latin typeface="Tahoma" panose="020B0604030504040204" pitchFamily="34" charset="0"/>
                          <a:ea typeface="Tahoma" panose="020B0604030504040204" pitchFamily="34" charset="0"/>
                          <a:cs typeface="Tahoma" panose="020B0604030504040204" pitchFamily="34" charset="0"/>
                        </a:rPr>
                        <a:t> như con rắn trong hang, ngang như con cọp trong đầm, như con tê giác trong thung”, “tiếng oang </a:t>
                      </a:r>
                      <a:r>
                        <a:rPr lang="en-US" sz="1800" i="1" dirty="0" err="1">
                          <a:effectLst/>
                          <a:latin typeface="Tahoma" panose="020B0604030504040204" pitchFamily="34" charset="0"/>
                          <a:ea typeface="Tahoma" panose="020B0604030504040204" pitchFamily="34" charset="0"/>
                          <a:cs typeface="Tahoma" panose="020B0604030504040204" pitchFamily="34" charset="0"/>
                        </a:rPr>
                        <a:t>oang</a:t>
                      </a:r>
                      <a:r>
                        <a:rPr lang="en-US" sz="1800" i="1" dirty="0">
                          <a:effectLst/>
                          <a:latin typeface="Tahoma" panose="020B0604030504040204" pitchFamily="34" charset="0"/>
                          <a:ea typeface="Tahoma" panose="020B0604030504040204" pitchFamily="34" charset="0"/>
                          <a:cs typeface="Tahoma" panose="020B0604030504040204" pitchFamily="34" charset="0"/>
                        </a:rPr>
                        <a:t> như sấm gầm sét dậy”</a:t>
                      </a:r>
                    </a:p>
                  </a:txBody>
                  <a:tcPr marL="16450" marR="16450" marT="0" marB="0"/>
                </a:tc>
                <a:extLst>
                  <a:ext uri="{0D108BD9-81ED-4DB2-BD59-A6C34878D82A}">
                    <a16:rowId xmlns:a16="http://schemas.microsoft.com/office/drawing/2014/main" val="1470442967"/>
                  </a:ext>
                </a:extLst>
              </a:tr>
              <a:tr h="544422">
                <a:tc rowSpan="2">
                  <a:txBody>
                    <a:bodyPr/>
                    <a:lstStyle/>
                    <a:p>
                      <a:pPr algn="ctr">
                        <a:lnSpc>
                          <a:spcPct val="100000"/>
                        </a:lnSpc>
                        <a:spcAft>
                          <a:spcPts val="800"/>
                        </a:spcAft>
                      </a:pP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0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Phẩm chất</a:t>
                      </a:r>
                    </a:p>
                  </a:txBody>
                  <a:tcPr marL="16450" marR="16450" marT="0" marB="0"/>
                </a:tc>
                <a:tc gridSpan="2">
                  <a:txBody>
                    <a:bodyPr/>
                    <a:lstStyle/>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 Sức mạnh phi thường, ý chí mạnh mẽ, phẩm chất can trường, dũng cảm đối mặt và vượt qua thử thách của định mệnh và cái chết.</a:t>
                      </a:r>
                    </a:p>
                  </a:txBody>
                  <a:tcPr marL="16450" marR="16450" marT="0" marB="0"/>
                </a:tc>
                <a:tc hMerge="1">
                  <a:txBody>
                    <a:bodyPr/>
                    <a:lstStyle/>
                    <a:p>
                      <a:endParaRPr lang="en-US"/>
                    </a:p>
                  </a:txBody>
                  <a:tcPr/>
                </a:tc>
                <a:extLst>
                  <a:ext uri="{0D108BD9-81ED-4DB2-BD59-A6C34878D82A}">
                    <a16:rowId xmlns:a16="http://schemas.microsoft.com/office/drawing/2014/main" val="2560415100"/>
                  </a:ext>
                </a:extLst>
              </a:tr>
              <a:tr h="544422">
                <a:tc vMerge="1">
                  <a:txBody>
                    <a:bodyPr/>
                    <a:lstStyle/>
                    <a:p>
                      <a:endParaRPr lang="en-US"/>
                    </a:p>
                  </a:txBody>
                  <a:tcPr/>
                </a:tc>
                <a:tc>
                  <a:txBody>
                    <a:bodyPr/>
                    <a:lstStyle/>
                    <a:p>
                      <a:pPr algn="just">
                        <a:lnSpc>
                          <a:spcPct val="100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 Con người cá nhân đặc biệt được nhấn mạnh.</a:t>
                      </a:r>
                    </a:p>
                  </a:txBody>
                  <a:tcPr marL="16450" marR="16450" marT="0" marB="0"/>
                </a:tc>
                <a:tc>
                  <a:txBody>
                    <a:bodyPr/>
                    <a:lstStyle/>
                    <a:p>
                      <a:pPr algn="just">
                        <a:lnSpc>
                          <a:spcPct val="100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 Bình diện con người cá nhân không được chú trọng miêu tả.</a:t>
                      </a:r>
                    </a:p>
                  </a:txBody>
                  <a:tcPr marL="16450" marR="16450" marT="0" marB="0"/>
                </a:tc>
                <a:extLst>
                  <a:ext uri="{0D108BD9-81ED-4DB2-BD59-A6C34878D82A}">
                    <a16:rowId xmlns:a16="http://schemas.microsoft.com/office/drawing/2014/main" val="1402305625"/>
                  </a:ext>
                </a:extLst>
              </a:tr>
              <a:tr h="645241">
                <a:tc>
                  <a:txBody>
                    <a:bodyPr/>
                    <a:lstStyle/>
                    <a:p>
                      <a:pPr algn="ctr">
                        <a:lnSpc>
                          <a:spcPct val="100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Ý chí/</a:t>
                      </a:r>
                    </a:p>
                    <a:p>
                      <a:pPr algn="ctr">
                        <a:lnSpc>
                          <a:spcPct val="100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Khát vọng</a:t>
                      </a:r>
                    </a:p>
                  </a:txBody>
                  <a:tcPr marL="16450" marR="16450" marT="0" marB="0"/>
                </a:tc>
                <a:tc>
                  <a:txBody>
                    <a:bodyPr/>
                    <a:lstStyle/>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 Héc-to bất chấp cái chết để được báo trước để bảo vệ thành bang.</a:t>
                      </a:r>
                    </a:p>
                  </a:txBody>
                  <a:tcPr marL="16450" marR="16450" marT="0" marB="0"/>
                </a:tc>
                <a:tc>
                  <a:txBody>
                    <a:bodyPr/>
                    <a:lstStyle/>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 Đăm Săn bất chấp cái chết để chinh phục nữ thần mặt trời.</a:t>
                      </a:r>
                    </a:p>
                  </a:txBody>
                  <a:tcPr marL="16450" marR="16450" marT="0" marB="0"/>
                </a:tc>
                <a:extLst>
                  <a:ext uri="{0D108BD9-81ED-4DB2-BD59-A6C34878D82A}">
                    <a16:rowId xmlns:a16="http://schemas.microsoft.com/office/drawing/2014/main" val="108332868"/>
                  </a:ext>
                </a:extLst>
              </a:tr>
              <a:tr h="1088844">
                <a:tc>
                  <a:txBody>
                    <a:bodyPr/>
                    <a:lstStyle/>
                    <a:p>
                      <a:pPr algn="ctr">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Nghệ thuật miêu tả</a:t>
                      </a:r>
                    </a:p>
                  </a:txBody>
                  <a:tcPr marL="16450" marR="16450" marT="0" marB="0"/>
                </a:tc>
                <a:tc>
                  <a:txBody>
                    <a:bodyPr/>
                    <a:lstStyle/>
                    <a:p>
                      <a:pPr algn="just">
                        <a:lnSpc>
                          <a:spcPct val="100000"/>
                        </a:lnSpc>
                        <a:spcAft>
                          <a:spcPts val="800"/>
                        </a:spcAft>
                      </a:pPr>
                      <a:r>
                        <a:rPr lang="en-US" sz="1800">
                          <a:effectLst/>
                          <a:latin typeface="Tahoma" panose="020B0604030504040204" pitchFamily="34" charset="0"/>
                          <a:ea typeface="Tahoma" panose="020B0604030504040204" pitchFamily="34" charset="0"/>
                          <a:cs typeface="Tahoma" panose="020B0604030504040204" pitchFamily="34" charset="0"/>
                        </a:rPr>
                        <a:t>- Người anh hùng Hy Lạp cổ đại gắn với sự hi sinh và bổn phận với thành bang, ý thức công dân là phẩm chất quan trọng nhất của người anh hùng.</a:t>
                      </a:r>
                    </a:p>
                  </a:txBody>
                  <a:tcPr marL="16450" marR="16450" marT="0" marB="0"/>
                </a:tc>
                <a:tc>
                  <a:txBody>
                    <a:bodyPr/>
                    <a:lstStyle/>
                    <a:p>
                      <a:pPr algn="just">
                        <a:lnSpc>
                          <a:spcPct val="100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 Người anh hùng Ê-đê gắn với khát vọng mở mang bờ cõi, chinh phục tự nhiên.</a:t>
                      </a:r>
                    </a:p>
                  </a:txBody>
                  <a:tcPr marL="16450" marR="16450" marT="0" marB="0"/>
                </a:tc>
                <a:extLst>
                  <a:ext uri="{0D108BD9-81ED-4DB2-BD59-A6C34878D82A}">
                    <a16:rowId xmlns:a16="http://schemas.microsoft.com/office/drawing/2014/main" val="2597523612"/>
                  </a:ext>
                </a:extLst>
              </a:tr>
            </a:tbl>
          </a:graphicData>
        </a:graphic>
      </p:graphicFrame>
    </p:spTree>
    <p:extLst>
      <p:ext uri="{BB962C8B-B14F-4D97-AF65-F5344CB8AC3E}">
        <p14:creationId xmlns:p14="http://schemas.microsoft.com/office/powerpoint/2010/main" val="39766356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anim calcmode="lin" valueType="num">
                                      <p:cBhvr>
                                        <p:cTn id="20" dur="750" fill="hold"/>
                                        <p:tgtEl>
                                          <p:spTgt spid="29"/>
                                        </p:tgtEl>
                                        <p:attrNameLst>
                                          <p:attrName>ppt_x</p:attrName>
                                        </p:attrNameLst>
                                      </p:cBhvr>
                                      <p:tavLst>
                                        <p:tav tm="0">
                                          <p:val>
                                            <p:strVal val="#ppt_x"/>
                                          </p:val>
                                        </p:tav>
                                        <p:tav tm="100000">
                                          <p:val>
                                            <p:strVal val="#ppt_x"/>
                                          </p:val>
                                        </p:tav>
                                      </p:tavLst>
                                    </p:anim>
                                    <p:anim calcmode="lin" valueType="num">
                                      <p:cBhvr>
                                        <p:cTn id="21" dur="75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anim calcmode="lin" valueType="num">
                                      <p:cBhvr>
                                        <p:cTn id="26" dur="750" fill="hold"/>
                                        <p:tgtEl>
                                          <p:spTgt spid="27"/>
                                        </p:tgtEl>
                                        <p:attrNameLst>
                                          <p:attrName>ppt_x</p:attrName>
                                        </p:attrNameLst>
                                      </p:cBhvr>
                                      <p:tavLst>
                                        <p:tav tm="0">
                                          <p:val>
                                            <p:strVal val="#ppt_x"/>
                                          </p:val>
                                        </p:tav>
                                        <p:tav tm="100000">
                                          <p:val>
                                            <p:strVal val="#ppt_x"/>
                                          </p:val>
                                        </p:tav>
                                      </p:tavLst>
                                    </p:anim>
                                    <p:anim calcmode="lin" valueType="num">
                                      <p:cBhvr>
                                        <p:cTn id="27" dur="75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50"/>
                                        <p:tgtEl>
                                          <p:spTgt spid="26"/>
                                        </p:tgtEl>
                                      </p:cBhvr>
                                    </p:animEffect>
                                    <p:anim calcmode="lin" valueType="num">
                                      <p:cBhvr>
                                        <p:cTn id="32" dur="750" fill="hold"/>
                                        <p:tgtEl>
                                          <p:spTgt spid="26"/>
                                        </p:tgtEl>
                                        <p:attrNameLst>
                                          <p:attrName>ppt_x</p:attrName>
                                        </p:attrNameLst>
                                      </p:cBhvr>
                                      <p:tavLst>
                                        <p:tav tm="0">
                                          <p:val>
                                            <p:strVal val="#ppt_x"/>
                                          </p:val>
                                        </p:tav>
                                        <p:tav tm="100000">
                                          <p:val>
                                            <p:strVal val="#ppt_x"/>
                                          </p:val>
                                        </p:tav>
                                      </p:tavLst>
                                    </p:anim>
                                    <p:anim calcmode="lin" valueType="num">
                                      <p:cBhvr>
                                        <p:cTn id="33"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5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sp>
        <p:nvSpPr>
          <p:cNvPr id="16" name="Hộp Văn bản 15">
            <a:extLst>
              <a:ext uri="{FF2B5EF4-FFF2-40B4-BE49-F238E27FC236}">
                <a16:creationId xmlns:a16="http://schemas.microsoft.com/office/drawing/2014/main" id="{A4A806E0-0AFA-AD10-E8C4-535CEE7CBBB9}"/>
              </a:ext>
            </a:extLst>
          </p:cNvPr>
          <p:cNvSpPr txBox="1"/>
          <p:nvPr/>
        </p:nvSpPr>
        <p:spPr>
          <a:xfrm>
            <a:off x="4419455" y="737575"/>
            <a:ext cx="2834430" cy="707886"/>
          </a:xfrm>
          <a:prstGeom prst="rect">
            <a:avLst/>
          </a:prstGeom>
          <a:noFill/>
        </p:spPr>
        <p:txBody>
          <a:bodyPr wrap="none" rtlCol="0">
            <a:spAutoFit/>
          </a:bodyPr>
          <a:lstStyle/>
          <a:p>
            <a:r>
              <a:rPr lang="en-US" sz="4000" b="1" dirty="0">
                <a:solidFill>
                  <a:srgbClr val="FF6633"/>
                </a:solidFill>
                <a:latin typeface="Montserrat Black" panose="00000A00000000000000" pitchFamily="2" charset="0"/>
                <a:ea typeface="Yu Mincho" panose="02020400000000000000" pitchFamily="18" charset="-128"/>
                <a:cs typeface="Times New Roman" panose="02020603050405020304" pitchFamily="18" charset="0"/>
              </a:rPr>
              <a:t>Nhiệm vụ</a:t>
            </a:r>
          </a:p>
        </p:txBody>
      </p:sp>
      <p:sp>
        <p:nvSpPr>
          <p:cNvPr id="17" name="Hộp Văn bản 16">
            <a:extLst>
              <a:ext uri="{FF2B5EF4-FFF2-40B4-BE49-F238E27FC236}">
                <a16:creationId xmlns:a16="http://schemas.microsoft.com/office/drawing/2014/main" id="{DA7D488E-F4A2-C8F3-FC24-DF69F6B2AB56}"/>
              </a:ext>
            </a:extLst>
          </p:cNvPr>
          <p:cNvSpPr txBox="1"/>
          <p:nvPr/>
        </p:nvSpPr>
        <p:spPr>
          <a:xfrm>
            <a:off x="1089068" y="4717738"/>
            <a:ext cx="9842742" cy="919401"/>
          </a:xfrm>
          <a:prstGeom prst="roundRect">
            <a:avLst/>
          </a:prstGeom>
          <a:solidFill>
            <a:srgbClr val="A4491A"/>
          </a:solidFill>
        </p:spPr>
        <p:txBody>
          <a:bodyPr wrap="square">
            <a:spAutoFit/>
          </a:bodyPr>
          <a:lstStyle/>
          <a:p>
            <a:pPr algn="just">
              <a:spcAft>
                <a:spcPts val="800"/>
              </a:spcAft>
            </a:pPr>
            <a:r>
              <a:rPr lang="en-US" sz="2400" dirty="0">
                <a:solidFill>
                  <a:schemeClr val="bg1"/>
                </a:solidFill>
                <a:effectLst/>
                <a:latin typeface="Tahoma" panose="020B0604030504040204" pitchFamily="34" charset="0"/>
                <a:ea typeface="Tahoma" panose="020B0604030504040204" pitchFamily="34" charset="0"/>
                <a:cs typeface="Tahoma" panose="020B0604030504040204" pitchFamily="34" charset="0"/>
              </a:rPr>
              <a:t>Vì sao cần tìm hiểu các thông tin về văn hóa của người Ê-đê trước khi đọc sử thi Đăm Săn?</a:t>
            </a:r>
            <a:endParaRPr lang="en-US"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19" name="Nhóm 18">
            <a:extLst>
              <a:ext uri="{FF2B5EF4-FFF2-40B4-BE49-F238E27FC236}">
                <a16:creationId xmlns:a16="http://schemas.microsoft.com/office/drawing/2014/main" id="{0C711B82-7C20-B494-BF63-A04518641DEE}"/>
              </a:ext>
            </a:extLst>
          </p:cNvPr>
          <p:cNvGrpSpPr/>
          <p:nvPr/>
        </p:nvGrpSpPr>
        <p:grpSpPr>
          <a:xfrm>
            <a:off x="4343952" y="1948090"/>
            <a:ext cx="3230248" cy="2132247"/>
            <a:chOff x="4350885" y="1425035"/>
            <a:chExt cx="3230248" cy="2132247"/>
          </a:xfrm>
        </p:grpSpPr>
        <p:sp>
          <p:nvSpPr>
            <p:cNvPr id="21" name="Hộp Văn bản 20">
              <a:extLst>
                <a:ext uri="{FF2B5EF4-FFF2-40B4-BE49-F238E27FC236}">
                  <a16:creationId xmlns:a16="http://schemas.microsoft.com/office/drawing/2014/main" id="{7140A3A4-8B5B-2AD9-2799-FE088BD5AE62}"/>
                </a:ext>
              </a:extLst>
            </p:cNvPr>
            <p:cNvSpPr txBox="1"/>
            <p:nvPr/>
          </p:nvSpPr>
          <p:spPr>
            <a:xfrm>
              <a:off x="4350885" y="2377472"/>
              <a:ext cx="3230248" cy="1179810"/>
            </a:xfrm>
            <a:prstGeom prst="rect">
              <a:avLst/>
            </a:prstGeom>
            <a:noFill/>
          </p:spPr>
          <p:txBody>
            <a:bodyPr wrap="square">
              <a:spAutoFit/>
            </a:bodyPr>
            <a:lstStyle/>
            <a:p>
              <a:pPr algn="ctr">
                <a:spcAft>
                  <a:spcPts val="800"/>
                </a:spcAft>
              </a:pPr>
              <a:r>
                <a:rPr lang="en-US" sz="2400" b="1" dirty="0">
                  <a:solidFill>
                    <a:srgbClr val="A4491A"/>
                  </a:solidFill>
                  <a:latin typeface="Montserrat Black" panose="00000A00000000000000" pitchFamily="2" charset="0"/>
                  <a:ea typeface="Yu Mincho" panose="02020400000000000000" pitchFamily="18" charset="-128"/>
                  <a:cs typeface="Times New Roman" panose="02020603050405020304" pitchFamily="18" charset="0"/>
                </a:rPr>
                <a:t>NHÓM 2</a:t>
              </a:r>
            </a:p>
            <a:p>
              <a:pPr algn="ctr">
                <a:spcAft>
                  <a:spcPts val="800"/>
                </a:spcAft>
              </a:pPr>
              <a:r>
                <a:rPr lang="en-US" sz="2000" b="1" dirty="0">
                  <a:ea typeface="Yu Mincho" panose="02020400000000000000" pitchFamily="18" charset="-128"/>
                  <a:cs typeface="Times New Roman" panose="02020603050405020304" pitchFamily="18" charset="0"/>
                </a:rPr>
                <a:t>Thuyết trình về ẩm thực của người Ê-đê.</a:t>
              </a:r>
            </a:p>
          </p:txBody>
        </p:sp>
        <p:pic>
          <p:nvPicPr>
            <p:cNvPr id="30" name="Hình ảnh 29">
              <a:extLst>
                <a:ext uri="{FF2B5EF4-FFF2-40B4-BE49-F238E27FC236}">
                  <a16:creationId xmlns:a16="http://schemas.microsoft.com/office/drawing/2014/main" id="{29C8DDB6-9BC4-1D52-7DE9-C7B69A953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6309" y="1425035"/>
              <a:ext cx="919401" cy="919401"/>
            </a:xfrm>
            <a:prstGeom prst="rect">
              <a:avLst/>
            </a:prstGeom>
          </p:spPr>
        </p:pic>
      </p:grpSp>
      <p:grpSp>
        <p:nvGrpSpPr>
          <p:cNvPr id="31" name="Nhóm 30">
            <a:extLst>
              <a:ext uri="{FF2B5EF4-FFF2-40B4-BE49-F238E27FC236}">
                <a16:creationId xmlns:a16="http://schemas.microsoft.com/office/drawing/2014/main" id="{BB9F1D6F-FEF8-AFC2-2559-D8EF84D1B89E}"/>
              </a:ext>
            </a:extLst>
          </p:cNvPr>
          <p:cNvGrpSpPr/>
          <p:nvPr/>
        </p:nvGrpSpPr>
        <p:grpSpPr>
          <a:xfrm>
            <a:off x="980220" y="1864819"/>
            <a:ext cx="2943477" cy="2387667"/>
            <a:chOff x="723548" y="1341764"/>
            <a:chExt cx="2943477" cy="2387667"/>
          </a:xfrm>
        </p:grpSpPr>
        <p:sp>
          <p:nvSpPr>
            <p:cNvPr id="32" name="Hộp Văn bản 31">
              <a:extLst>
                <a:ext uri="{FF2B5EF4-FFF2-40B4-BE49-F238E27FC236}">
                  <a16:creationId xmlns:a16="http://schemas.microsoft.com/office/drawing/2014/main" id="{455B95BE-7F03-22C6-AAF1-1D0AF0E5E16A}"/>
                </a:ext>
              </a:extLst>
            </p:cNvPr>
            <p:cNvSpPr txBox="1"/>
            <p:nvPr/>
          </p:nvSpPr>
          <p:spPr>
            <a:xfrm>
              <a:off x="723548" y="2344436"/>
              <a:ext cx="2943477" cy="1384995"/>
            </a:xfrm>
            <a:prstGeom prst="rect">
              <a:avLst/>
            </a:prstGeom>
            <a:noFill/>
          </p:spPr>
          <p:txBody>
            <a:bodyPr wrap="square">
              <a:spAutoFit/>
            </a:bodyPr>
            <a:lstStyle/>
            <a:p>
              <a:pPr algn="ctr"/>
              <a:r>
                <a:rPr lang="en-US" sz="2400" b="1" dirty="0">
                  <a:solidFill>
                    <a:srgbClr val="A4491A"/>
                  </a:solidFill>
                  <a:effectLst/>
                  <a:latin typeface="Montserrat Black" panose="00000A00000000000000" pitchFamily="2" charset="0"/>
                  <a:ea typeface="Yu Mincho" panose="02020400000000000000" pitchFamily="18" charset="-128"/>
                  <a:cs typeface="Times New Roman" panose="02020603050405020304" pitchFamily="18" charset="0"/>
                </a:rPr>
                <a:t>NHÓM 1</a:t>
              </a:r>
            </a:p>
            <a:p>
              <a:pPr algn="ctr"/>
              <a:r>
                <a:rPr lang="en-US" sz="2000" b="1" dirty="0">
                  <a:effectLst/>
                  <a:ea typeface="Yu Mincho" panose="02020400000000000000" pitchFamily="18" charset="-128"/>
                  <a:cs typeface="Times New Roman" panose="02020603050405020304" pitchFamily="18" charset="0"/>
                </a:rPr>
                <a:t>Làm poster giới thiệu trang phục của người Ê-đê.</a:t>
              </a:r>
              <a:endParaRPr lang="en-US" sz="1600" b="1" dirty="0">
                <a:effectLst/>
                <a:ea typeface="Yu Mincho" panose="02020400000000000000" pitchFamily="18" charset="-128"/>
                <a:cs typeface="Times New Roman" panose="02020603050405020304" pitchFamily="18" charset="0"/>
              </a:endParaRPr>
            </a:p>
          </p:txBody>
        </p:sp>
        <p:pic>
          <p:nvPicPr>
            <p:cNvPr id="33" name="Hình ảnh 32">
              <a:extLst>
                <a:ext uri="{FF2B5EF4-FFF2-40B4-BE49-F238E27FC236}">
                  <a16:creationId xmlns:a16="http://schemas.microsoft.com/office/drawing/2014/main" id="{05DB20E5-431D-6BDF-6403-B39819AB67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3659" y="1341764"/>
              <a:ext cx="919401" cy="919401"/>
            </a:xfrm>
            <a:prstGeom prst="rect">
              <a:avLst/>
            </a:prstGeom>
          </p:spPr>
        </p:pic>
      </p:grpSp>
      <p:grpSp>
        <p:nvGrpSpPr>
          <p:cNvPr id="34" name="Nhóm 33">
            <a:extLst>
              <a:ext uri="{FF2B5EF4-FFF2-40B4-BE49-F238E27FC236}">
                <a16:creationId xmlns:a16="http://schemas.microsoft.com/office/drawing/2014/main" id="{D0D4BC90-3457-7550-ACC6-A565B97CB338}"/>
              </a:ext>
            </a:extLst>
          </p:cNvPr>
          <p:cNvGrpSpPr/>
          <p:nvPr/>
        </p:nvGrpSpPr>
        <p:grpSpPr>
          <a:xfrm>
            <a:off x="7994456" y="1948090"/>
            <a:ext cx="3308056" cy="2132247"/>
            <a:chOff x="7737784" y="1425035"/>
            <a:chExt cx="3308056" cy="2132247"/>
          </a:xfrm>
        </p:grpSpPr>
        <p:pic>
          <p:nvPicPr>
            <p:cNvPr id="35" name="Hình ảnh 34">
              <a:extLst>
                <a:ext uri="{FF2B5EF4-FFF2-40B4-BE49-F238E27FC236}">
                  <a16:creationId xmlns:a16="http://schemas.microsoft.com/office/drawing/2014/main" id="{DA022EC6-5B8E-EA6B-F878-13AE9E790A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80280" y="1425035"/>
              <a:ext cx="919401" cy="919401"/>
            </a:xfrm>
            <a:prstGeom prst="rect">
              <a:avLst/>
            </a:prstGeom>
          </p:spPr>
        </p:pic>
        <p:sp>
          <p:nvSpPr>
            <p:cNvPr id="36" name="Hộp Văn bản 35">
              <a:extLst>
                <a:ext uri="{FF2B5EF4-FFF2-40B4-BE49-F238E27FC236}">
                  <a16:creationId xmlns:a16="http://schemas.microsoft.com/office/drawing/2014/main" id="{34191E48-8D28-C6E9-9A45-F548CE698895}"/>
                </a:ext>
              </a:extLst>
            </p:cNvPr>
            <p:cNvSpPr txBox="1"/>
            <p:nvPr/>
          </p:nvSpPr>
          <p:spPr>
            <a:xfrm>
              <a:off x="7737784" y="2377472"/>
              <a:ext cx="3308056" cy="1179810"/>
            </a:xfrm>
            <a:prstGeom prst="rect">
              <a:avLst/>
            </a:prstGeom>
            <a:noFill/>
          </p:spPr>
          <p:txBody>
            <a:bodyPr wrap="square">
              <a:spAutoFit/>
            </a:bodyPr>
            <a:lstStyle/>
            <a:p>
              <a:pPr algn="ctr">
                <a:spcAft>
                  <a:spcPts val="800"/>
                </a:spcAft>
              </a:pPr>
              <a:r>
                <a:rPr lang="en-US" sz="2400" b="1" dirty="0">
                  <a:solidFill>
                    <a:srgbClr val="A4491A"/>
                  </a:solidFill>
                  <a:latin typeface="Montserrat Black" panose="00000A00000000000000" pitchFamily="2" charset="0"/>
                  <a:ea typeface="Yu Mincho" panose="02020400000000000000" pitchFamily="18" charset="-128"/>
                  <a:cs typeface="Times New Roman" panose="02020603050405020304" pitchFamily="18" charset="0"/>
                </a:rPr>
                <a:t>NHÓM 3</a:t>
              </a:r>
            </a:p>
            <a:p>
              <a:pPr algn="ctr">
                <a:spcAft>
                  <a:spcPts val="800"/>
                </a:spcAft>
              </a:pPr>
              <a:r>
                <a:rPr lang="en-US" sz="2000" b="1" dirty="0">
                  <a:ea typeface="Yu Mincho" panose="02020400000000000000" pitchFamily="18" charset="-128"/>
                  <a:cs typeface="Times New Roman" panose="02020603050405020304" pitchFamily="18" charset="0"/>
                </a:rPr>
                <a:t>Làm mô hình nhà ở của người Ê-đê</a:t>
              </a:r>
              <a:r>
                <a:rPr lang="en-US" sz="1800" dirty="0">
                  <a:effectLst/>
                  <a:latin typeface="Times New Roman" panose="02020603050405020304" pitchFamily="18" charset="0"/>
                  <a:ea typeface="Yu Mincho" panose="02020400000000000000" pitchFamily="18" charset="-128"/>
                  <a:cs typeface="Times New Roman" panose="02020603050405020304" pitchFamily="18" charset="0"/>
                </a:rPr>
                <a:t>.</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p:txBody>
        </p:sp>
      </p:grpSp>
    </p:spTree>
    <p:extLst>
      <p:ext uri="{BB962C8B-B14F-4D97-AF65-F5344CB8AC3E}">
        <p14:creationId xmlns:p14="http://schemas.microsoft.com/office/powerpoint/2010/main" val="34382056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Scale>
                                      <p:cBhvr>
                                        <p:cTn id="12"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1"/>
                                        </p:tgtEl>
                                        <p:attrNameLst>
                                          <p:attrName>ppt_x</p:attrName>
                                          <p:attrName>ppt_y</p:attrName>
                                        </p:attrNameLst>
                                      </p:cBhvr>
                                    </p:animMotion>
                                    <p:animEffect transition="in" filter="fade">
                                      <p:cBhvr>
                                        <p:cTn id="14" dur="1000"/>
                                        <p:tgtEl>
                                          <p:spTgt spid="31"/>
                                        </p:tgtEl>
                                      </p:cBhvr>
                                    </p:animEffect>
                                  </p:childTnLst>
                                </p:cTn>
                              </p:par>
                            </p:childTnLst>
                          </p:cTn>
                        </p:par>
                        <p:par>
                          <p:cTn id="15" fill="hold">
                            <p:stCondLst>
                              <p:cond delay="1000"/>
                            </p:stCondLst>
                            <p:childTnLst>
                              <p:par>
                                <p:cTn id="16" presetID="52"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Scale>
                                      <p:cBhvr>
                                        <p:cTn id="18"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9"/>
                                        </p:tgtEl>
                                        <p:attrNameLst>
                                          <p:attrName>ppt_x</p:attrName>
                                          <p:attrName>ppt_y</p:attrName>
                                        </p:attrNameLst>
                                      </p:cBhvr>
                                    </p:animMotion>
                                    <p:animEffect transition="in" filter="fade">
                                      <p:cBhvr>
                                        <p:cTn id="20" dur="1000"/>
                                        <p:tgtEl>
                                          <p:spTgt spid="19"/>
                                        </p:tgtEl>
                                      </p:cBhvr>
                                    </p:animEffect>
                                  </p:childTnLst>
                                </p:cTn>
                              </p:par>
                            </p:childTnLst>
                          </p:cTn>
                        </p:par>
                        <p:par>
                          <p:cTn id="21" fill="hold">
                            <p:stCondLst>
                              <p:cond delay="2000"/>
                            </p:stCondLst>
                            <p:childTnLst>
                              <p:par>
                                <p:cTn id="22" presetID="52" presetClass="entr" presetSubtype="0"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Scale>
                                      <p:cBhvr>
                                        <p:cTn id="24"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4"/>
                                        </p:tgtEl>
                                        <p:attrNameLst>
                                          <p:attrName>ppt_x</p:attrName>
                                          <p:attrName>ppt_y</p:attrName>
                                        </p:attrNameLst>
                                      </p:cBhvr>
                                    </p:animMotion>
                                    <p:animEffect transition="in" filter="fade">
                                      <p:cBhvr>
                                        <p:cTn id="26" dur="10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grpSp>
        <p:nvGrpSpPr>
          <p:cNvPr id="19" name="Nhóm 18">
            <a:extLst>
              <a:ext uri="{FF2B5EF4-FFF2-40B4-BE49-F238E27FC236}">
                <a16:creationId xmlns:a16="http://schemas.microsoft.com/office/drawing/2014/main" id="{3990638C-E25C-8E40-2CD1-1FD7887497E8}"/>
              </a:ext>
            </a:extLst>
          </p:cNvPr>
          <p:cNvGrpSpPr/>
          <p:nvPr/>
        </p:nvGrpSpPr>
        <p:grpSpPr>
          <a:xfrm>
            <a:off x="360700" y="1646517"/>
            <a:ext cx="9690755" cy="4080315"/>
            <a:chOff x="0" y="1618433"/>
            <a:chExt cx="9690755" cy="4080315"/>
          </a:xfrm>
        </p:grpSpPr>
        <p:grpSp>
          <p:nvGrpSpPr>
            <p:cNvPr id="21" name="Nhóm 20">
              <a:extLst>
                <a:ext uri="{FF2B5EF4-FFF2-40B4-BE49-F238E27FC236}">
                  <a16:creationId xmlns:a16="http://schemas.microsoft.com/office/drawing/2014/main" id="{27184299-FBAE-8E20-C85F-E6D2F26FC3EE}"/>
                </a:ext>
              </a:extLst>
            </p:cNvPr>
            <p:cNvGrpSpPr/>
            <p:nvPr/>
          </p:nvGrpSpPr>
          <p:grpSpPr>
            <a:xfrm>
              <a:off x="2890737" y="1684421"/>
              <a:ext cx="6800018" cy="2779360"/>
              <a:chOff x="3164114" y="1684421"/>
              <a:chExt cx="6800018" cy="2779360"/>
            </a:xfrm>
          </p:grpSpPr>
          <p:sp>
            <p:nvSpPr>
              <p:cNvPr id="31" name="사각형: 둥근 모서리 2">
                <a:extLst>
                  <a:ext uri="{FF2B5EF4-FFF2-40B4-BE49-F238E27FC236}">
                    <a16:creationId xmlns:a16="http://schemas.microsoft.com/office/drawing/2014/main" id="{A24207BD-3AE3-9F37-F01C-7D3247611FDF}"/>
                  </a:ext>
                </a:extLst>
              </p:cNvPr>
              <p:cNvSpPr/>
              <p:nvPr/>
            </p:nvSpPr>
            <p:spPr>
              <a:xfrm>
                <a:off x="3337089" y="1866507"/>
                <a:ext cx="6395188" cy="2405028"/>
              </a:xfrm>
              <a:prstGeom prst="roundRect">
                <a:avLst>
                  <a:gd name="adj" fmla="val 24020"/>
                </a:avLst>
              </a:prstGeom>
              <a:solidFill>
                <a:schemeClr val="bg1">
                  <a:alpha val="74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sp>
            <p:nvSpPr>
              <p:cNvPr id="32" name="사각형: 둥근 모서리 2">
                <a:extLst>
                  <a:ext uri="{FF2B5EF4-FFF2-40B4-BE49-F238E27FC236}">
                    <a16:creationId xmlns:a16="http://schemas.microsoft.com/office/drawing/2014/main" id="{AB8A6F59-9F15-A4A7-BAC0-977028E6EE24}"/>
                  </a:ext>
                </a:extLst>
              </p:cNvPr>
              <p:cNvSpPr/>
              <p:nvPr/>
            </p:nvSpPr>
            <p:spPr>
              <a:xfrm>
                <a:off x="3164114" y="1684421"/>
                <a:ext cx="6800018" cy="2779360"/>
              </a:xfrm>
              <a:prstGeom prst="roundRect">
                <a:avLst>
                  <a:gd name="adj" fmla="val 24020"/>
                </a:avLst>
              </a:prstGeom>
              <a:solidFill>
                <a:schemeClr val="bg1">
                  <a:alpha val="64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lang="en-US" altLang="ko-KR" sz="6000" dirty="0">
                    <a:solidFill>
                      <a:srgbClr val="FF6633"/>
                    </a:solidFill>
                    <a:latin typeface="Montserrat Black" panose="00000A00000000000000" pitchFamily="2" charset="0"/>
                  </a:rPr>
                  <a:t>HÌNH THÀNH KIẾN THỨC MỚI</a:t>
                </a:r>
                <a:endParaRPr lang="ko-KR" altLang="en-US" sz="6000" dirty="0">
                  <a:solidFill>
                    <a:srgbClr val="FF6633"/>
                  </a:solidFill>
                  <a:latin typeface="Montserrat Black" panose="00000A00000000000000" pitchFamily="2" charset="0"/>
                </a:endParaRPr>
              </a:p>
            </p:txBody>
          </p:sp>
        </p:grpSp>
        <p:pic>
          <p:nvPicPr>
            <p:cNvPr id="30" name="Hình ảnh 29" descr="Ảnh có chứa người, thể thao&#10;&#10;Mô tả được tạo tự động">
              <a:extLst>
                <a:ext uri="{FF2B5EF4-FFF2-40B4-BE49-F238E27FC236}">
                  <a16:creationId xmlns:a16="http://schemas.microsoft.com/office/drawing/2014/main" id="{81C4CFD4-7E88-B5E8-D312-59230AACAE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618433"/>
              <a:ext cx="4080315" cy="4080315"/>
            </a:xfrm>
            <a:prstGeom prst="rect">
              <a:avLst/>
            </a:prstGeom>
          </p:spPr>
        </p:pic>
      </p:grpSp>
    </p:spTree>
    <p:extLst>
      <p:ext uri="{BB962C8B-B14F-4D97-AF65-F5344CB8AC3E}">
        <p14:creationId xmlns:p14="http://schemas.microsoft.com/office/powerpoint/2010/main" val="1085278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anim calcmode="lin" valueType="num">
                                      <p:cBhvr>
                                        <p:cTn id="20" dur="750" fill="hold"/>
                                        <p:tgtEl>
                                          <p:spTgt spid="29"/>
                                        </p:tgtEl>
                                        <p:attrNameLst>
                                          <p:attrName>ppt_x</p:attrName>
                                        </p:attrNameLst>
                                      </p:cBhvr>
                                      <p:tavLst>
                                        <p:tav tm="0">
                                          <p:val>
                                            <p:strVal val="#ppt_x"/>
                                          </p:val>
                                        </p:tav>
                                        <p:tav tm="100000">
                                          <p:val>
                                            <p:strVal val="#ppt_x"/>
                                          </p:val>
                                        </p:tav>
                                      </p:tavLst>
                                    </p:anim>
                                    <p:anim calcmode="lin" valueType="num">
                                      <p:cBhvr>
                                        <p:cTn id="21" dur="75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anim calcmode="lin" valueType="num">
                                      <p:cBhvr>
                                        <p:cTn id="26" dur="750" fill="hold"/>
                                        <p:tgtEl>
                                          <p:spTgt spid="27"/>
                                        </p:tgtEl>
                                        <p:attrNameLst>
                                          <p:attrName>ppt_x</p:attrName>
                                        </p:attrNameLst>
                                      </p:cBhvr>
                                      <p:tavLst>
                                        <p:tav tm="0">
                                          <p:val>
                                            <p:strVal val="#ppt_x"/>
                                          </p:val>
                                        </p:tav>
                                        <p:tav tm="100000">
                                          <p:val>
                                            <p:strVal val="#ppt_x"/>
                                          </p:val>
                                        </p:tav>
                                      </p:tavLst>
                                    </p:anim>
                                    <p:anim calcmode="lin" valueType="num">
                                      <p:cBhvr>
                                        <p:cTn id="27" dur="75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50"/>
                                        <p:tgtEl>
                                          <p:spTgt spid="26"/>
                                        </p:tgtEl>
                                      </p:cBhvr>
                                    </p:animEffect>
                                    <p:anim calcmode="lin" valueType="num">
                                      <p:cBhvr>
                                        <p:cTn id="32" dur="750" fill="hold"/>
                                        <p:tgtEl>
                                          <p:spTgt spid="26"/>
                                        </p:tgtEl>
                                        <p:attrNameLst>
                                          <p:attrName>ppt_x</p:attrName>
                                        </p:attrNameLst>
                                      </p:cBhvr>
                                      <p:tavLst>
                                        <p:tav tm="0">
                                          <p:val>
                                            <p:strVal val="#ppt_x"/>
                                          </p:val>
                                        </p:tav>
                                        <p:tav tm="100000">
                                          <p:val>
                                            <p:strVal val="#ppt_x"/>
                                          </p:val>
                                        </p:tav>
                                      </p:tavLst>
                                    </p:anim>
                                    <p:anim calcmode="lin" valueType="num">
                                      <p:cBhvr>
                                        <p:cTn id="33" dur="750" fill="hold"/>
                                        <p:tgtEl>
                                          <p:spTgt spid="26"/>
                                        </p:tgtEl>
                                        <p:attrNameLst>
                                          <p:attrName>ppt_y</p:attrName>
                                        </p:attrNameLst>
                                      </p:cBhvr>
                                      <p:tavLst>
                                        <p:tav tm="0">
                                          <p:val>
                                            <p:strVal val="#ppt_y+.1"/>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1+#ppt_h/2"/>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3750"/>
                            </p:stCondLst>
                            <p:childTnLst>
                              <p:par>
                                <p:cTn id="44" presetID="16" presetClass="entr" presetSubtype="37"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outVertical)">
                                      <p:cBhvr>
                                        <p:cTn id="4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5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sp>
        <p:nvSpPr>
          <p:cNvPr id="38" name="Hộp Văn bản 37">
            <a:extLst>
              <a:ext uri="{FF2B5EF4-FFF2-40B4-BE49-F238E27FC236}">
                <a16:creationId xmlns:a16="http://schemas.microsoft.com/office/drawing/2014/main" id="{FE64803E-AA5F-6C4B-3FD8-F160ED97958D}"/>
              </a:ext>
            </a:extLst>
          </p:cNvPr>
          <p:cNvSpPr txBox="1"/>
          <p:nvPr/>
        </p:nvSpPr>
        <p:spPr>
          <a:xfrm>
            <a:off x="3109051" y="890876"/>
            <a:ext cx="2834430" cy="707886"/>
          </a:xfrm>
          <a:prstGeom prst="rect">
            <a:avLst/>
          </a:prstGeom>
          <a:noFill/>
        </p:spPr>
        <p:txBody>
          <a:bodyPr wrap="none" rtlCol="0">
            <a:spAutoFit/>
          </a:bodyPr>
          <a:lstStyle/>
          <a:p>
            <a:r>
              <a:rPr lang="en-US" sz="4000" b="1" dirty="0">
                <a:solidFill>
                  <a:srgbClr val="FF6633"/>
                </a:solidFill>
                <a:latin typeface="Montserrat Black" panose="00000A00000000000000" pitchFamily="2" charset="0"/>
                <a:ea typeface="Yu Mincho" panose="02020400000000000000" pitchFamily="18" charset="-128"/>
                <a:cs typeface="Times New Roman" panose="02020603050405020304" pitchFamily="18" charset="0"/>
              </a:rPr>
              <a:t>Nhiệm vụ</a:t>
            </a:r>
          </a:p>
        </p:txBody>
      </p:sp>
      <p:sp>
        <p:nvSpPr>
          <p:cNvPr id="39" name="Hộp Văn bản 38">
            <a:extLst>
              <a:ext uri="{FF2B5EF4-FFF2-40B4-BE49-F238E27FC236}">
                <a16:creationId xmlns:a16="http://schemas.microsoft.com/office/drawing/2014/main" id="{80BC4466-4E3C-3DB5-0A19-400B8A19A2D3}"/>
              </a:ext>
            </a:extLst>
          </p:cNvPr>
          <p:cNvSpPr txBox="1"/>
          <p:nvPr/>
        </p:nvSpPr>
        <p:spPr>
          <a:xfrm>
            <a:off x="1036371" y="2083428"/>
            <a:ext cx="6742465" cy="3088025"/>
          </a:xfrm>
          <a:prstGeom prst="rect">
            <a:avLst/>
          </a:prstGeom>
          <a:noFill/>
        </p:spPr>
        <p:txBody>
          <a:bodyPr wrap="square">
            <a:spAutoFit/>
          </a:bodyPr>
          <a:lstStyle/>
          <a:p>
            <a:pPr algn="ctr">
              <a:spcAft>
                <a:spcPts val="800"/>
              </a:spcAft>
            </a:pPr>
            <a:r>
              <a:rPr lang="en-US" sz="2800" dirty="0">
                <a:latin typeface="Tahoma" panose="020B0604030504040204" pitchFamily="34" charset="0"/>
                <a:ea typeface="Tahoma" panose="020B0604030504040204" pitchFamily="34" charset="0"/>
                <a:cs typeface="Tahoma" panose="020B0604030504040204" pitchFamily="34" charset="0"/>
              </a:rPr>
              <a:t>HS đọc thông tin, tìm hiểu và hoàn thành phiếu tìm hiểu chung về nhân vật Đăm</a:t>
            </a:r>
          </a:p>
          <a:p>
            <a:pPr algn="ctr">
              <a:spcAft>
                <a:spcPts val="800"/>
              </a:spcAft>
            </a:pPr>
            <a:r>
              <a:rPr lang="en-US" sz="2800" dirty="0">
                <a:latin typeface="Tahoma" panose="020B0604030504040204" pitchFamily="34" charset="0"/>
                <a:ea typeface="Tahoma" panose="020B0604030504040204" pitchFamily="34" charset="0"/>
                <a:cs typeface="Tahoma" panose="020B0604030504040204" pitchFamily="34" charset="0"/>
              </a:rPr>
              <a:t>Săn.</a:t>
            </a:r>
          </a:p>
          <a:p>
            <a:pPr marL="457200" indent="-457200" algn="just">
              <a:spcAft>
                <a:spcPts val="800"/>
              </a:spcAft>
              <a:buFont typeface="Arial" panose="020B0604020202020204" pitchFamily="34" charset="0"/>
              <a:buChar char="•"/>
            </a:pPr>
            <a:r>
              <a:rPr lang="en-US" sz="2800" b="1" dirty="0">
                <a:solidFill>
                  <a:srgbClr val="A4491A"/>
                </a:solidFill>
                <a:latin typeface="Tahoma" panose="020B0604030504040204" pitchFamily="34" charset="0"/>
                <a:ea typeface="Tahoma" panose="020B0604030504040204" pitchFamily="34" charset="0"/>
                <a:cs typeface="Tahoma" panose="020B0604030504040204" pitchFamily="34" charset="0"/>
              </a:rPr>
              <a:t>Thời gian: </a:t>
            </a:r>
            <a:r>
              <a:rPr lang="en-US" sz="2800" dirty="0">
                <a:latin typeface="Tahoma" panose="020B0604030504040204" pitchFamily="34" charset="0"/>
                <a:ea typeface="Tahoma" panose="020B0604030504040204" pitchFamily="34" charset="0"/>
                <a:cs typeface="Tahoma" panose="020B0604030504040204" pitchFamily="34" charset="0"/>
              </a:rPr>
              <a:t>10 phút </a:t>
            </a:r>
          </a:p>
          <a:p>
            <a:pPr marL="457200" indent="-457200" algn="just">
              <a:spcAft>
                <a:spcPts val="800"/>
              </a:spcAft>
              <a:buFont typeface="Arial" panose="020B0604020202020204" pitchFamily="34" charset="0"/>
              <a:buChar char="•"/>
            </a:pPr>
            <a:r>
              <a:rPr lang="en-US" sz="2800" b="1" dirty="0">
                <a:solidFill>
                  <a:srgbClr val="A4491A"/>
                </a:solidFill>
                <a:latin typeface="Tahoma" panose="020B0604030504040204" pitchFamily="34" charset="0"/>
                <a:ea typeface="Tahoma" panose="020B0604030504040204" pitchFamily="34" charset="0"/>
                <a:cs typeface="Tahoma" panose="020B0604030504040204" pitchFamily="34" charset="0"/>
              </a:rPr>
              <a:t>Chia sẻ: </a:t>
            </a:r>
            <a:r>
              <a:rPr lang="en-US" sz="2800" dirty="0">
                <a:latin typeface="Tahoma" panose="020B0604030504040204" pitchFamily="34" charset="0"/>
                <a:ea typeface="Tahoma" panose="020B0604030504040204" pitchFamily="34" charset="0"/>
                <a:cs typeface="Tahoma" panose="020B0604030504040204" pitchFamily="34" charset="0"/>
              </a:rPr>
              <a:t>3 phút </a:t>
            </a:r>
          </a:p>
          <a:p>
            <a:pPr marL="457200" indent="-457200" algn="just">
              <a:spcAft>
                <a:spcPts val="800"/>
              </a:spcAft>
              <a:buFont typeface="Arial" panose="020B0604020202020204" pitchFamily="34" charset="0"/>
              <a:buChar char="•"/>
            </a:pPr>
            <a:r>
              <a:rPr lang="en-US" sz="2800" b="1" dirty="0">
                <a:solidFill>
                  <a:srgbClr val="A4491A"/>
                </a:solidFill>
                <a:latin typeface="Tahoma" panose="020B0604030504040204" pitchFamily="34" charset="0"/>
                <a:ea typeface="Tahoma" panose="020B0604030504040204" pitchFamily="34" charset="0"/>
                <a:cs typeface="Tahoma" panose="020B0604030504040204" pitchFamily="34" charset="0"/>
              </a:rPr>
              <a:t>Phản biện và trao đổi: </a:t>
            </a:r>
            <a:r>
              <a:rPr lang="en-US" sz="2800" dirty="0">
                <a:latin typeface="Tahoma" panose="020B0604030504040204" pitchFamily="34" charset="0"/>
                <a:ea typeface="Tahoma" panose="020B0604030504040204" pitchFamily="34" charset="0"/>
                <a:cs typeface="Tahoma" panose="020B0604030504040204" pitchFamily="34" charset="0"/>
              </a:rPr>
              <a:t>2 phút </a:t>
            </a:r>
          </a:p>
        </p:txBody>
      </p:sp>
      <p:pic>
        <p:nvPicPr>
          <p:cNvPr id="40" name="Hình ảnh 39">
            <a:extLst>
              <a:ext uri="{FF2B5EF4-FFF2-40B4-BE49-F238E27FC236}">
                <a16:creationId xmlns:a16="http://schemas.microsoft.com/office/drawing/2014/main" id="{29621396-0408-3FD6-4862-8D4006A558A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7498" y="1091518"/>
            <a:ext cx="3268641" cy="4624254"/>
          </a:xfrm>
          <a:prstGeom prst="rect">
            <a:avLst/>
          </a:prstGeom>
          <a:noFill/>
          <a:ln>
            <a:noFill/>
          </a:ln>
          <a:effectLst>
            <a:glow rad="228600">
              <a:schemeClr val="bg1">
                <a:alpha val="40000"/>
              </a:schemeClr>
            </a:glow>
            <a:outerShdw blurRad="50800" dist="38100" dir="2700000" algn="tl" rotWithShape="0">
              <a:prstClr val="black">
                <a:alpha val="40000"/>
              </a:prstClr>
            </a:outerShdw>
          </a:effectLst>
          <a:scene3d>
            <a:camera prst="perspectiveLeft"/>
            <a:lightRig rig="threePt" dir="t"/>
          </a:scene3d>
        </p:spPr>
      </p:pic>
    </p:spTree>
    <p:extLst>
      <p:ext uri="{BB962C8B-B14F-4D97-AF65-F5344CB8AC3E}">
        <p14:creationId xmlns:p14="http://schemas.microsoft.com/office/powerpoint/2010/main" val="33268563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anim calcmode="lin" valueType="num">
                                      <p:cBhvr>
                                        <p:cTn id="20" dur="750" fill="hold"/>
                                        <p:tgtEl>
                                          <p:spTgt spid="29"/>
                                        </p:tgtEl>
                                        <p:attrNameLst>
                                          <p:attrName>ppt_x</p:attrName>
                                        </p:attrNameLst>
                                      </p:cBhvr>
                                      <p:tavLst>
                                        <p:tav tm="0">
                                          <p:val>
                                            <p:strVal val="#ppt_x"/>
                                          </p:val>
                                        </p:tav>
                                        <p:tav tm="100000">
                                          <p:val>
                                            <p:strVal val="#ppt_x"/>
                                          </p:val>
                                        </p:tav>
                                      </p:tavLst>
                                    </p:anim>
                                    <p:anim calcmode="lin" valueType="num">
                                      <p:cBhvr>
                                        <p:cTn id="21" dur="75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anim calcmode="lin" valueType="num">
                                      <p:cBhvr>
                                        <p:cTn id="26" dur="750" fill="hold"/>
                                        <p:tgtEl>
                                          <p:spTgt spid="27"/>
                                        </p:tgtEl>
                                        <p:attrNameLst>
                                          <p:attrName>ppt_x</p:attrName>
                                        </p:attrNameLst>
                                      </p:cBhvr>
                                      <p:tavLst>
                                        <p:tav tm="0">
                                          <p:val>
                                            <p:strVal val="#ppt_x"/>
                                          </p:val>
                                        </p:tav>
                                        <p:tav tm="100000">
                                          <p:val>
                                            <p:strVal val="#ppt_x"/>
                                          </p:val>
                                        </p:tav>
                                      </p:tavLst>
                                    </p:anim>
                                    <p:anim calcmode="lin" valueType="num">
                                      <p:cBhvr>
                                        <p:cTn id="27" dur="75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50"/>
                                        <p:tgtEl>
                                          <p:spTgt spid="26"/>
                                        </p:tgtEl>
                                      </p:cBhvr>
                                    </p:animEffect>
                                    <p:anim calcmode="lin" valueType="num">
                                      <p:cBhvr>
                                        <p:cTn id="32" dur="750" fill="hold"/>
                                        <p:tgtEl>
                                          <p:spTgt spid="26"/>
                                        </p:tgtEl>
                                        <p:attrNameLst>
                                          <p:attrName>ppt_x</p:attrName>
                                        </p:attrNameLst>
                                      </p:cBhvr>
                                      <p:tavLst>
                                        <p:tav tm="0">
                                          <p:val>
                                            <p:strVal val="#ppt_x"/>
                                          </p:val>
                                        </p:tav>
                                        <p:tav tm="100000">
                                          <p:val>
                                            <p:strVal val="#ppt_x"/>
                                          </p:val>
                                        </p:tav>
                                      </p:tavLst>
                                    </p:anim>
                                    <p:anim calcmode="lin" valueType="num">
                                      <p:cBhvr>
                                        <p:cTn id="33"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barn(outVertical)">
                                      <p:cBhvr>
                                        <p:cTn id="38" dur="10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1000" fill="hold"/>
                                        <p:tgtEl>
                                          <p:spTgt spid="39"/>
                                        </p:tgtEl>
                                        <p:attrNameLst>
                                          <p:attrName>ppt_x</p:attrName>
                                        </p:attrNameLst>
                                      </p:cBhvr>
                                      <p:tavLst>
                                        <p:tav tm="0">
                                          <p:val>
                                            <p:strVal val="#ppt_x"/>
                                          </p:val>
                                        </p:tav>
                                        <p:tav tm="100000">
                                          <p:val>
                                            <p:strVal val="#ppt_x"/>
                                          </p:val>
                                        </p:tav>
                                      </p:tavLst>
                                    </p:anim>
                                    <p:anim calcmode="lin" valueType="num">
                                      <p:cBhvr additive="base">
                                        <p:cTn id="44"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1000" fill="hold"/>
                                        <p:tgtEl>
                                          <p:spTgt spid="40"/>
                                        </p:tgtEl>
                                        <p:attrNameLst>
                                          <p:attrName>ppt_x</p:attrName>
                                        </p:attrNameLst>
                                      </p:cBhvr>
                                      <p:tavLst>
                                        <p:tav tm="0">
                                          <p:val>
                                            <p:strVal val="1+#ppt_w/2"/>
                                          </p:val>
                                        </p:tav>
                                        <p:tav tm="100000">
                                          <p:val>
                                            <p:strVal val="#ppt_x"/>
                                          </p:val>
                                        </p:tav>
                                      </p:tavLst>
                                    </p:anim>
                                    <p:anim calcmode="lin" valueType="num">
                                      <p:cBhvr additive="base">
                                        <p:cTn id="50"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5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graphicFrame>
        <p:nvGraphicFramePr>
          <p:cNvPr id="2" name="Bảng 1">
            <a:extLst>
              <a:ext uri="{FF2B5EF4-FFF2-40B4-BE49-F238E27FC236}">
                <a16:creationId xmlns:a16="http://schemas.microsoft.com/office/drawing/2014/main" id="{4C33B2E4-AF4B-C32F-2F46-22F8CF0CB32E}"/>
              </a:ext>
            </a:extLst>
          </p:cNvPr>
          <p:cNvGraphicFramePr>
            <a:graphicFrameLocks noGrp="1"/>
          </p:cNvGraphicFramePr>
          <p:nvPr>
            <p:extLst/>
          </p:nvPr>
        </p:nvGraphicFramePr>
        <p:xfrm>
          <a:off x="531309" y="489746"/>
          <a:ext cx="11191660" cy="5908433"/>
        </p:xfrm>
        <a:graphic>
          <a:graphicData uri="http://schemas.openxmlformats.org/drawingml/2006/table">
            <a:tbl>
              <a:tblPr firstRow="1" firstCol="1" bandRow="1">
                <a:tableStyleId>{21E4AEA4-8DFA-4A89-87EB-49C32662AFE0}</a:tableStyleId>
              </a:tblPr>
              <a:tblGrid>
                <a:gridCol w="1297491">
                  <a:extLst>
                    <a:ext uri="{9D8B030D-6E8A-4147-A177-3AD203B41FA5}">
                      <a16:colId xmlns:a16="http://schemas.microsoft.com/office/drawing/2014/main" val="2597045949"/>
                    </a:ext>
                  </a:extLst>
                </a:gridCol>
                <a:gridCol w="3594444">
                  <a:extLst>
                    <a:ext uri="{9D8B030D-6E8A-4147-A177-3AD203B41FA5}">
                      <a16:colId xmlns:a16="http://schemas.microsoft.com/office/drawing/2014/main" val="1645618708"/>
                    </a:ext>
                  </a:extLst>
                </a:gridCol>
                <a:gridCol w="2671412">
                  <a:extLst>
                    <a:ext uri="{9D8B030D-6E8A-4147-A177-3AD203B41FA5}">
                      <a16:colId xmlns:a16="http://schemas.microsoft.com/office/drawing/2014/main" val="3279851303"/>
                    </a:ext>
                  </a:extLst>
                </a:gridCol>
                <a:gridCol w="3628313">
                  <a:extLst>
                    <a:ext uri="{9D8B030D-6E8A-4147-A177-3AD203B41FA5}">
                      <a16:colId xmlns:a16="http://schemas.microsoft.com/office/drawing/2014/main" val="3794040592"/>
                    </a:ext>
                  </a:extLst>
                </a:gridCol>
              </a:tblGrid>
              <a:tr h="602876">
                <a:tc>
                  <a:txBody>
                    <a:bodyPr/>
                    <a:lstStyle/>
                    <a:p>
                      <a:pPr algn="ctr">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TIÊU CHÍ</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tc>
                  <a:txBody>
                    <a:bodyPr/>
                    <a:lstStyle/>
                    <a:p>
                      <a:pPr algn="ctr">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CẦN CỐ GẮNG</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ctr">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(0 – 4 điểm)</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tc>
                  <a:txBody>
                    <a:bodyPr/>
                    <a:lstStyle/>
                    <a:p>
                      <a:pPr algn="ctr">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ĐÃ LÀM TỐT</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ctr">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(5 – 7 điểm)</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tc>
                  <a:txBody>
                    <a:bodyPr/>
                    <a:lstStyle/>
                    <a:p>
                      <a:pPr algn="ctr">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RẤT XUẤT SẮC</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ctr">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(8 – 10 điểm)</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extLst>
                  <a:ext uri="{0D108BD9-81ED-4DB2-BD59-A6C34878D82A}">
                    <a16:rowId xmlns:a16="http://schemas.microsoft.com/office/drawing/2014/main" val="4286348350"/>
                  </a:ext>
                </a:extLst>
              </a:tr>
              <a:tr h="1320557">
                <a:tc>
                  <a:txBody>
                    <a:bodyPr/>
                    <a:lstStyle/>
                    <a:p>
                      <a:pPr algn="ctr">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Hình thức</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ctr">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(2 điểm)</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nchor="ctr"/>
                </a:tc>
                <a:tc>
                  <a:txBody>
                    <a:bodyPr/>
                    <a:lstStyle/>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0 điểm </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Bài làm còn sơ sài, trình bày cẩu thả</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Sai lỗi chính tả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tc>
                  <a:txBody>
                    <a:bodyPr/>
                    <a:lstStyle/>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1 điểm</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Bài làm tương đối đẩy đủ, chỉn chu </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Trình bày cẩn thận </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Không có lỗi chính tả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tc>
                  <a:txBody>
                    <a:bodyPr/>
                    <a:lstStyle/>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2 điểm </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Bài làm tương đối đẩy đủ, chỉn chu </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Trình bày cẩn thận </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Không có lỗi chính tả</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Có sự sáng tạo</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extLst>
                  <a:ext uri="{0D108BD9-81ED-4DB2-BD59-A6C34878D82A}">
                    <a16:rowId xmlns:a16="http://schemas.microsoft.com/office/drawing/2014/main" val="3836640422"/>
                  </a:ext>
                </a:extLst>
              </a:tr>
              <a:tr h="1486171">
                <a:tc>
                  <a:txBody>
                    <a:bodyPr/>
                    <a:lstStyle/>
                    <a:p>
                      <a:pPr algn="ctr">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Nội dung</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ctr">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(6 điểm)</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nchor="ctr"/>
                </a:tc>
                <a:tc>
                  <a:txBody>
                    <a:bodyPr/>
                    <a:lstStyle/>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1 - 3 điểm</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Chưa trả lơi đúng câu hỏi trọng tâm </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Không trả lời đủ hết các câu hỏi gợi dẫn </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Nội dung sơ sài mới dừng lại ở mức độ biết và nhận diện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tc>
                  <a:txBody>
                    <a:bodyPr/>
                    <a:lstStyle/>
                    <a:p>
                      <a:pPr algn="just">
                        <a:lnSpc>
                          <a:spcPct val="100000"/>
                        </a:lnSpc>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4 – 5 điểm </a:t>
                      </a: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Trả lời tương đối đầy đủ các câu hỏi gợi dẫn </a:t>
                      </a: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Trả lời đúng trọng tâm</a:t>
                      </a: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Có ít nhất 1 – 2 ý mở rộng nâng cao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tc>
                  <a:txBody>
                    <a:bodyPr/>
                    <a:lstStyle/>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6 điểm</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Trả lời tương đối đầy đủ các câu hỏi gợi dẫn </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Trả lời đúng trọng tâm</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Có nhiều hơn 2 ý mở rộng nâng cao</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Có sự sáng tạo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extLst>
                  <a:ext uri="{0D108BD9-81ED-4DB2-BD59-A6C34878D82A}">
                    <a16:rowId xmlns:a16="http://schemas.microsoft.com/office/drawing/2014/main" val="1621913758"/>
                  </a:ext>
                </a:extLst>
              </a:tr>
              <a:tr h="1505717">
                <a:tc>
                  <a:txBody>
                    <a:bodyPr/>
                    <a:lstStyle/>
                    <a:p>
                      <a:pPr algn="ctr">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Hiệu quả nhóm</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ctr">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(2 điểm)</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nchor="ctr"/>
                </a:tc>
                <a:tc>
                  <a:txBody>
                    <a:bodyPr/>
                    <a:lstStyle/>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0 điểm </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Các thành viên chưa gắn kết chặt chẽ </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Vẫn còn trên 2 thành viên không tham gia hoạt động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tc>
                  <a:txBody>
                    <a:bodyPr/>
                    <a:lstStyle/>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1 điểm </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Hoạt động tương đối gắn kết, có tranh luận nhưng vẫn đi đến thông nhát </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Vẫn còn 1 thành viên không tham gia hoạt động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tc>
                  <a:txBody>
                    <a:bodyPr/>
                    <a:lstStyle/>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2 điểm </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Hoạt động gắn kết </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Có sự đồng thuận và nhiều ý tưởng khác biệt, sáng tạo </a:t>
                      </a:r>
                      <a:endParaRPr lang="en-US" sz="1200">
                        <a:effectLst/>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Toàn bộ thành viên đều tham gia hoạt động</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extLst>
                  <a:ext uri="{0D108BD9-81ED-4DB2-BD59-A6C34878D82A}">
                    <a16:rowId xmlns:a16="http://schemas.microsoft.com/office/drawing/2014/main" val="1638852552"/>
                  </a:ext>
                </a:extLst>
              </a:tr>
              <a:tr h="131901">
                <a:tc>
                  <a:txBody>
                    <a:bodyPr/>
                    <a:lstStyle/>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Điểm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tc>
                  <a:txBody>
                    <a:bodyPr/>
                    <a:lstStyle/>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tc>
                  <a:txBody>
                    <a:bodyPr/>
                    <a:lstStyle/>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tc>
                  <a:txBody>
                    <a:bodyPr/>
                    <a:lstStyle/>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extLst>
                  <a:ext uri="{0D108BD9-81ED-4DB2-BD59-A6C34878D82A}">
                    <a16:rowId xmlns:a16="http://schemas.microsoft.com/office/drawing/2014/main" val="606966812"/>
                  </a:ext>
                </a:extLst>
              </a:tr>
              <a:tr h="131901">
                <a:tc>
                  <a:txBody>
                    <a:bodyPr/>
                    <a:lstStyle/>
                    <a:p>
                      <a:pPr algn="just">
                        <a:lnSpc>
                          <a:spcPct val="100000"/>
                        </a:lnSpc>
                        <a:spcAft>
                          <a:spcPts val="800"/>
                        </a:spcAft>
                      </a:pPr>
                      <a:r>
                        <a:rPr lang="en-US" sz="1400">
                          <a:effectLst/>
                          <a:latin typeface="Tahoma" panose="020B0604030504040204" pitchFamily="34" charset="0"/>
                          <a:ea typeface="Tahoma" panose="020B0604030504040204" pitchFamily="34" charset="0"/>
                          <a:cs typeface="Tahoma" panose="020B0604030504040204" pitchFamily="34" charset="0"/>
                        </a:rPr>
                        <a:t>TỔNG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tc gridSpan="3">
                  <a:txBody>
                    <a:bodyPr/>
                    <a:lstStyle/>
                    <a:p>
                      <a:pPr algn="just">
                        <a:lnSpc>
                          <a:spcPct val="100000"/>
                        </a:lnSpc>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25464" marR="2546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2164209"/>
                  </a:ext>
                </a:extLst>
              </a:tr>
            </a:tbl>
          </a:graphicData>
        </a:graphic>
      </p:graphicFrame>
    </p:spTree>
    <p:extLst>
      <p:ext uri="{BB962C8B-B14F-4D97-AF65-F5344CB8AC3E}">
        <p14:creationId xmlns:p14="http://schemas.microsoft.com/office/powerpoint/2010/main" val="12406124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anim calcmode="lin" valueType="num">
                                      <p:cBhvr>
                                        <p:cTn id="8" dur="750" fill="hold"/>
                                        <p:tgtEl>
                                          <p:spTgt spid="28"/>
                                        </p:tgtEl>
                                        <p:attrNameLst>
                                          <p:attrName>ppt_x</p:attrName>
                                        </p:attrNameLst>
                                      </p:cBhvr>
                                      <p:tavLst>
                                        <p:tav tm="0">
                                          <p:val>
                                            <p:strVal val="#ppt_x"/>
                                          </p:val>
                                        </p:tav>
                                        <p:tav tm="100000">
                                          <p:val>
                                            <p:strVal val="#ppt_x"/>
                                          </p:val>
                                        </p:tav>
                                      </p:tavLst>
                                    </p:anim>
                                    <p:anim calcmode="lin" valueType="num">
                                      <p:cBhvr>
                                        <p:cTn id="9" dur="75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750"/>
                                        <p:tgtEl>
                                          <p:spTgt spid="29"/>
                                        </p:tgtEl>
                                      </p:cBhvr>
                                    </p:animEffect>
                                    <p:anim calcmode="lin" valueType="num">
                                      <p:cBhvr>
                                        <p:cTn id="14" dur="750" fill="hold"/>
                                        <p:tgtEl>
                                          <p:spTgt spid="29"/>
                                        </p:tgtEl>
                                        <p:attrNameLst>
                                          <p:attrName>ppt_x</p:attrName>
                                        </p:attrNameLst>
                                      </p:cBhvr>
                                      <p:tavLst>
                                        <p:tav tm="0">
                                          <p:val>
                                            <p:strVal val="#ppt_x"/>
                                          </p:val>
                                        </p:tav>
                                        <p:tav tm="100000">
                                          <p:val>
                                            <p:strVal val="#ppt_x"/>
                                          </p:val>
                                        </p:tav>
                                      </p:tavLst>
                                    </p:anim>
                                    <p:anim calcmode="lin" valueType="num">
                                      <p:cBhvr>
                                        <p:cTn id="15" dur="75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750"/>
                                        <p:tgtEl>
                                          <p:spTgt spid="27"/>
                                        </p:tgtEl>
                                      </p:cBhvr>
                                    </p:animEffect>
                                    <p:anim calcmode="lin" valueType="num">
                                      <p:cBhvr>
                                        <p:cTn id="20" dur="750" fill="hold"/>
                                        <p:tgtEl>
                                          <p:spTgt spid="27"/>
                                        </p:tgtEl>
                                        <p:attrNameLst>
                                          <p:attrName>ppt_x</p:attrName>
                                        </p:attrNameLst>
                                      </p:cBhvr>
                                      <p:tavLst>
                                        <p:tav tm="0">
                                          <p:val>
                                            <p:strVal val="#ppt_x"/>
                                          </p:val>
                                        </p:tav>
                                        <p:tav tm="100000">
                                          <p:val>
                                            <p:strVal val="#ppt_x"/>
                                          </p:val>
                                        </p:tav>
                                      </p:tavLst>
                                    </p:anim>
                                    <p:anim calcmode="lin" valueType="num">
                                      <p:cBhvr>
                                        <p:cTn id="21" dur="75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anim calcmode="lin" valueType="num">
                                      <p:cBhvr>
                                        <p:cTn id="26" dur="750" fill="hold"/>
                                        <p:tgtEl>
                                          <p:spTgt spid="26"/>
                                        </p:tgtEl>
                                        <p:attrNameLst>
                                          <p:attrName>ppt_x</p:attrName>
                                        </p:attrNameLst>
                                      </p:cBhvr>
                                      <p:tavLst>
                                        <p:tav tm="0">
                                          <p:val>
                                            <p:strVal val="#ppt_x"/>
                                          </p:val>
                                        </p:tav>
                                        <p:tav tm="100000">
                                          <p:val>
                                            <p:strVal val="#ppt_x"/>
                                          </p:val>
                                        </p:tav>
                                      </p:tavLst>
                                    </p:anim>
                                    <p:anim calcmode="lin" valueType="num">
                                      <p:cBhvr>
                                        <p:cTn id="27"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5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grpSp>
        <p:nvGrpSpPr>
          <p:cNvPr id="2" name="Nhóm 1">
            <a:extLst>
              <a:ext uri="{FF2B5EF4-FFF2-40B4-BE49-F238E27FC236}">
                <a16:creationId xmlns:a16="http://schemas.microsoft.com/office/drawing/2014/main" id="{FE6F779F-4E60-18AE-50EB-8906D986938C}"/>
              </a:ext>
            </a:extLst>
          </p:cNvPr>
          <p:cNvGrpSpPr/>
          <p:nvPr/>
        </p:nvGrpSpPr>
        <p:grpSpPr>
          <a:xfrm>
            <a:off x="560439" y="336065"/>
            <a:ext cx="6767846" cy="680144"/>
            <a:chOff x="560439" y="336065"/>
            <a:chExt cx="6767846" cy="680144"/>
          </a:xfrm>
        </p:grpSpPr>
        <p:sp>
          <p:nvSpPr>
            <p:cNvPr id="19" name="직사각형 37">
              <a:extLst>
                <a:ext uri="{FF2B5EF4-FFF2-40B4-BE49-F238E27FC236}">
                  <a16:creationId xmlns:a16="http://schemas.microsoft.com/office/drawing/2014/main" id="{EC608FEC-61C1-291A-33C6-F8F3B2928B63}"/>
                </a:ext>
              </a:extLst>
            </p:cNvPr>
            <p:cNvSpPr/>
            <p:nvPr/>
          </p:nvSpPr>
          <p:spPr>
            <a:xfrm>
              <a:off x="1328751" y="336065"/>
              <a:ext cx="5999534" cy="649188"/>
            </a:xfrm>
            <a:prstGeom prst="roundRect">
              <a:avLst>
                <a:gd name="adj" fmla="val 50000"/>
              </a:avLst>
            </a:prstGeom>
            <a:solidFill>
              <a:srgbClr val="FFD966"/>
            </a:solidFill>
            <a:effectLst>
              <a:glow rad="139700">
                <a:schemeClr val="bg1">
                  <a:alpha val="40000"/>
                </a:schemeClr>
              </a:glow>
            </a:effectLst>
          </p:spPr>
          <p:txBody>
            <a:bodyPr wrap="square" anchor="t" anchorCtr="0">
              <a:spAutoFit/>
            </a:bodyPr>
            <a:lstStyle/>
            <a:p>
              <a:r>
                <a:rPr lang="en-US" altLang="ko-KR" sz="2400" dirty="0">
                  <a:solidFill>
                    <a:srgbClr val="A4491A"/>
                  </a:solidFill>
                  <a:latin typeface="Montserrat Black" panose="00000A00000000000000" pitchFamily="2" charset="0"/>
                </a:rPr>
                <a:t>1. Vẻ đẹp phẩm chất của Đăm Săn</a:t>
              </a:r>
            </a:p>
          </p:txBody>
        </p:sp>
        <p:pic>
          <p:nvPicPr>
            <p:cNvPr id="21" name="그래픽 57">
              <a:extLst>
                <a:ext uri="{FF2B5EF4-FFF2-40B4-BE49-F238E27FC236}">
                  <a16:creationId xmlns:a16="http://schemas.microsoft.com/office/drawing/2014/main" id="{2D042555-BB5D-DAB6-F219-11DB41C27A6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60439" y="336065"/>
              <a:ext cx="768311" cy="680144"/>
            </a:xfrm>
            <a:prstGeom prst="rect">
              <a:avLst/>
            </a:prstGeom>
          </p:spPr>
        </p:pic>
      </p:grpSp>
      <p:sp>
        <p:nvSpPr>
          <p:cNvPr id="30" name="Hộp Văn bản 29">
            <a:extLst>
              <a:ext uri="{FF2B5EF4-FFF2-40B4-BE49-F238E27FC236}">
                <a16:creationId xmlns:a16="http://schemas.microsoft.com/office/drawing/2014/main" id="{20F97AF8-2203-A245-7898-FFA7D8A9823E}"/>
              </a:ext>
            </a:extLst>
          </p:cNvPr>
          <p:cNvSpPr txBox="1"/>
          <p:nvPr/>
        </p:nvSpPr>
        <p:spPr>
          <a:xfrm>
            <a:off x="802607" y="1259043"/>
            <a:ext cx="4624552" cy="463397"/>
          </a:xfrm>
          <a:prstGeom prst="rect">
            <a:avLst/>
          </a:prstGeom>
          <a:noFill/>
        </p:spPr>
        <p:txBody>
          <a:bodyPr wrap="square">
            <a:spAutoFit/>
          </a:bodyPr>
          <a:lstStyle/>
          <a:p>
            <a:pPr algn="ctr">
              <a:lnSpc>
                <a:spcPct val="150000"/>
              </a:lnSpc>
              <a:spcAft>
                <a:spcPts val="800"/>
              </a:spcAft>
            </a:pPr>
            <a:r>
              <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Một số sự kiện chính trong đoạn trích:</a:t>
            </a:r>
            <a:endParaRPr lang="en-US" sz="1400" b="1"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3" name="Nhóm 2">
            <a:extLst>
              <a:ext uri="{FF2B5EF4-FFF2-40B4-BE49-F238E27FC236}">
                <a16:creationId xmlns:a16="http://schemas.microsoft.com/office/drawing/2014/main" id="{93159867-203D-A95B-32D5-C050AA0166E9}"/>
              </a:ext>
            </a:extLst>
          </p:cNvPr>
          <p:cNvGrpSpPr/>
          <p:nvPr/>
        </p:nvGrpSpPr>
        <p:grpSpPr>
          <a:xfrm>
            <a:off x="494625" y="1988152"/>
            <a:ext cx="11331615" cy="3988109"/>
            <a:chOff x="494625" y="1988152"/>
            <a:chExt cx="11331615" cy="3988109"/>
          </a:xfrm>
        </p:grpSpPr>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31" name="그래픽 1">
              <a:extLst>
                <a:ext uri="{FF2B5EF4-FFF2-40B4-BE49-F238E27FC236}">
                  <a16:creationId xmlns:a16="http://schemas.microsoft.com/office/drawing/2014/main" id="{6032713F-73A4-CDC4-E3BB-87FEF946F6B8}"/>
                </a:ext>
              </a:extLst>
            </p:cNvPr>
            <p:cNvSpPr/>
            <p:nvPr/>
          </p:nvSpPr>
          <p:spPr>
            <a:xfrm>
              <a:off x="1549505" y="3573169"/>
              <a:ext cx="8748475" cy="549304"/>
            </a:xfrm>
            <a:custGeom>
              <a:avLst/>
              <a:gdLst>
                <a:gd name="connsiteX0" fmla="*/ 95250 w 10315575"/>
                <a:gd name="connsiteY0" fmla="*/ 501110 h 647700"/>
                <a:gd name="connsiteX1" fmla="*/ 369760 w 10315575"/>
                <a:gd name="connsiteY1" fmla="*/ 557593 h 647700"/>
                <a:gd name="connsiteX2" fmla="*/ 1400080 w 10315575"/>
                <a:gd name="connsiteY2" fmla="*/ 95250 h 647700"/>
                <a:gd name="connsiteX3" fmla="*/ 2430399 w 10315575"/>
                <a:gd name="connsiteY3" fmla="*/ 557689 h 647700"/>
                <a:gd name="connsiteX4" fmla="*/ 3460718 w 10315575"/>
                <a:gd name="connsiteY4" fmla="*/ 95250 h 647700"/>
                <a:gd name="connsiteX5" fmla="*/ 4491037 w 10315575"/>
                <a:gd name="connsiteY5" fmla="*/ 557689 h 647700"/>
                <a:gd name="connsiteX6" fmla="*/ 5521452 w 10315575"/>
                <a:gd name="connsiteY6" fmla="*/ 95250 h 647700"/>
                <a:gd name="connsiteX7" fmla="*/ 6551771 w 10315575"/>
                <a:gd name="connsiteY7" fmla="*/ 557689 h 647700"/>
                <a:gd name="connsiteX8" fmla="*/ 7581995 w 10315575"/>
                <a:gd name="connsiteY8" fmla="*/ 95250 h 647700"/>
                <a:gd name="connsiteX9" fmla="*/ 8612314 w 10315575"/>
                <a:gd name="connsiteY9" fmla="*/ 557689 h 647700"/>
                <a:gd name="connsiteX10" fmla="*/ 9642633 w 10315575"/>
                <a:gd name="connsiteY10" fmla="*/ 95250 h 647700"/>
                <a:gd name="connsiteX11" fmla="*/ 10229659 w 10315575"/>
                <a:gd name="connsiteY11" fmla="*/ 389572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15575" h="647700">
                  <a:moveTo>
                    <a:pt x="95250" y="501110"/>
                  </a:moveTo>
                  <a:cubicBezTo>
                    <a:pt x="169354" y="535591"/>
                    <a:pt x="257270" y="557593"/>
                    <a:pt x="369760" y="557593"/>
                  </a:cubicBezTo>
                  <a:cubicBezTo>
                    <a:pt x="884872" y="557689"/>
                    <a:pt x="884872" y="95250"/>
                    <a:pt x="1400080" y="95250"/>
                  </a:cubicBezTo>
                  <a:cubicBezTo>
                    <a:pt x="1915287" y="95250"/>
                    <a:pt x="1915287" y="557689"/>
                    <a:pt x="2430399" y="557689"/>
                  </a:cubicBezTo>
                  <a:cubicBezTo>
                    <a:pt x="2945606" y="557689"/>
                    <a:pt x="2945606" y="95250"/>
                    <a:pt x="3460718" y="95250"/>
                  </a:cubicBezTo>
                  <a:cubicBezTo>
                    <a:pt x="3975925" y="95250"/>
                    <a:pt x="3975925" y="557689"/>
                    <a:pt x="4491037" y="557689"/>
                  </a:cubicBezTo>
                  <a:cubicBezTo>
                    <a:pt x="5006245" y="557689"/>
                    <a:pt x="5006245" y="95250"/>
                    <a:pt x="5521452" y="95250"/>
                  </a:cubicBezTo>
                  <a:cubicBezTo>
                    <a:pt x="6036659" y="95250"/>
                    <a:pt x="6036659" y="557689"/>
                    <a:pt x="6551771" y="557689"/>
                  </a:cubicBezTo>
                  <a:cubicBezTo>
                    <a:pt x="7066883" y="557689"/>
                    <a:pt x="7066883" y="95250"/>
                    <a:pt x="7581995" y="95250"/>
                  </a:cubicBezTo>
                  <a:cubicBezTo>
                    <a:pt x="8097202" y="95250"/>
                    <a:pt x="8097202" y="557689"/>
                    <a:pt x="8612314" y="557689"/>
                  </a:cubicBezTo>
                  <a:cubicBezTo>
                    <a:pt x="9127426" y="557689"/>
                    <a:pt x="9127426" y="95250"/>
                    <a:pt x="9642633" y="95250"/>
                  </a:cubicBezTo>
                  <a:cubicBezTo>
                    <a:pt x="9947624" y="95250"/>
                    <a:pt x="10072021" y="257365"/>
                    <a:pt x="10229659" y="389572"/>
                  </a:cubicBezTo>
                </a:path>
              </a:pathLst>
            </a:custGeom>
            <a:noFill/>
            <a:ln w="25400" cap="rnd">
              <a:solidFill>
                <a:srgbClr val="A4491A"/>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ko-KR" altLang="en-US">
                <a:solidFill>
                  <a:srgbClr val="1D2F59"/>
                </a:solidFill>
              </a:endParaRPr>
            </a:p>
          </p:txBody>
        </p:sp>
        <p:sp>
          <p:nvSpPr>
            <p:cNvPr id="32" name="타원 62">
              <a:extLst>
                <a:ext uri="{FF2B5EF4-FFF2-40B4-BE49-F238E27FC236}">
                  <a16:creationId xmlns:a16="http://schemas.microsoft.com/office/drawing/2014/main" id="{BA963945-3CAF-5238-BC71-E69FA2936965}"/>
                </a:ext>
              </a:extLst>
            </p:cNvPr>
            <p:cNvSpPr/>
            <p:nvPr/>
          </p:nvSpPr>
          <p:spPr>
            <a:xfrm>
              <a:off x="1381426" y="2847139"/>
              <a:ext cx="874692" cy="874692"/>
            </a:xfrm>
            <a:prstGeom prst="ellipse">
              <a:avLst/>
            </a:prstGeom>
            <a:solidFill>
              <a:srgbClr val="FFF7E8"/>
            </a:solidFill>
            <a:ln w="127000" cap="rnd">
              <a:solidFill>
                <a:srgbClr val="A4491A"/>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000" dirty="0">
                  <a:latin typeface="+mj-lt"/>
                </a:rPr>
                <a:t>01</a:t>
              </a:r>
              <a:endParaRPr lang="ko-KR" altLang="en-US" sz="2000" dirty="0">
                <a:latin typeface="+mj-lt"/>
              </a:endParaRPr>
            </a:p>
          </p:txBody>
        </p:sp>
        <p:sp>
          <p:nvSpPr>
            <p:cNvPr id="33" name="타원 63">
              <a:extLst>
                <a:ext uri="{FF2B5EF4-FFF2-40B4-BE49-F238E27FC236}">
                  <a16:creationId xmlns:a16="http://schemas.microsoft.com/office/drawing/2014/main" id="{3A0EF746-4C7F-BACC-56D1-0ED9DABD8EB1}"/>
                </a:ext>
              </a:extLst>
            </p:cNvPr>
            <p:cNvSpPr/>
            <p:nvPr/>
          </p:nvSpPr>
          <p:spPr>
            <a:xfrm>
              <a:off x="3165568" y="4275661"/>
              <a:ext cx="874692" cy="874692"/>
            </a:xfrm>
            <a:prstGeom prst="ellipse">
              <a:avLst/>
            </a:prstGeom>
            <a:solidFill>
              <a:srgbClr val="FFF7E8"/>
            </a:solidFill>
            <a:ln w="127000" cap="rnd">
              <a:solidFill>
                <a:srgbClr val="A4491A"/>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000" dirty="0">
                  <a:latin typeface="+mj-lt"/>
                </a:rPr>
                <a:t>02</a:t>
              </a:r>
              <a:endParaRPr lang="ko-KR" altLang="en-US" sz="2000" dirty="0">
                <a:latin typeface="+mj-lt"/>
              </a:endParaRPr>
            </a:p>
          </p:txBody>
        </p:sp>
        <p:sp>
          <p:nvSpPr>
            <p:cNvPr id="34" name="타원 64">
              <a:extLst>
                <a:ext uri="{FF2B5EF4-FFF2-40B4-BE49-F238E27FC236}">
                  <a16:creationId xmlns:a16="http://schemas.microsoft.com/office/drawing/2014/main" id="{C11F24B0-4E0F-9EE0-4CC2-C0843647CC9B}"/>
                </a:ext>
              </a:extLst>
            </p:cNvPr>
            <p:cNvSpPr/>
            <p:nvPr/>
          </p:nvSpPr>
          <p:spPr>
            <a:xfrm>
              <a:off x="4859783" y="2847139"/>
              <a:ext cx="874692" cy="874692"/>
            </a:xfrm>
            <a:prstGeom prst="ellipse">
              <a:avLst/>
            </a:prstGeom>
            <a:solidFill>
              <a:srgbClr val="FFF7E8"/>
            </a:solidFill>
            <a:ln w="127000" cap="rnd">
              <a:solidFill>
                <a:srgbClr val="A4491A"/>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000" dirty="0">
                  <a:latin typeface="+mj-lt"/>
                </a:rPr>
                <a:t>03</a:t>
              </a:r>
              <a:endParaRPr lang="ko-KR" altLang="en-US" sz="2000" dirty="0">
                <a:latin typeface="+mj-lt"/>
              </a:endParaRPr>
            </a:p>
          </p:txBody>
        </p:sp>
        <p:sp>
          <p:nvSpPr>
            <p:cNvPr id="35" name="타원 65">
              <a:extLst>
                <a:ext uri="{FF2B5EF4-FFF2-40B4-BE49-F238E27FC236}">
                  <a16:creationId xmlns:a16="http://schemas.microsoft.com/office/drawing/2014/main" id="{4CA40AD1-F754-B311-7EA1-486395E40D0F}"/>
                </a:ext>
              </a:extLst>
            </p:cNvPr>
            <p:cNvSpPr/>
            <p:nvPr/>
          </p:nvSpPr>
          <p:spPr>
            <a:xfrm>
              <a:off x="6814058" y="4275661"/>
              <a:ext cx="874692" cy="874692"/>
            </a:xfrm>
            <a:prstGeom prst="ellipse">
              <a:avLst/>
            </a:prstGeom>
            <a:solidFill>
              <a:srgbClr val="FFF7E8"/>
            </a:solidFill>
            <a:ln w="127000" cap="rnd">
              <a:solidFill>
                <a:srgbClr val="A4491A"/>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000" dirty="0">
                  <a:latin typeface="+mj-lt"/>
                </a:rPr>
                <a:t>04</a:t>
              </a:r>
              <a:endParaRPr lang="ko-KR" altLang="en-US" sz="2000" dirty="0">
                <a:latin typeface="+mj-lt"/>
              </a:endParaRPr>
            </a:p>
          </p:txBody>
        </p:sp>
        <p:sp>
          <p:nvSpPr>
            <p:cNvPr id="36" name="TextBox 66">
              <a:extLst>
                <a:ext uri="{FF2B5EF4-FFF2-40B4-BE49-F238E27FC236}">
                  <a16:creationId xmlns:a16="http://schemas.microsoft.com/office/drawing/2014/main" id="{406101BB-D187-89B9-3A8F-928A9692B7EE}"/>
                </a:ext>
              </a:extLst>
            </p:cNvPr>
            <p:cNvSpPr txBox="1"/>
            <p:nvPr/>
          </p:nvSpPr>
          <p:spPr>
            <a:xfrm>
              <a:off x="494625" y="4205175"/>
              <a:ext cx="2609230" cy="1015663"/>
            </a:xfrm>
            <a:prstGeom prst="rect">
              <a:avLst/>
            </a:prstGeom>
            <a:noFill/>
          </p:spPr>
          <p:txBody>
            <a:bodyPr wrap="square" rtlCol="0">
              <a:spAutoFit/>
            </a:bodyPr>
            <a:lstStyle/>
            <a:p>
              <a:pPr algn="ct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Đăm Săn rủ Đăm Par </a:t>
              </a:r>
              <a:r>
                <a:rPr lang="en-US" sz="20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Kvây</a:t>
              </a: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đi bắt Nữ thần Mặt Trời.</a:t>
              </a:r>
              <a:endParaRPr lang="en-US" altLang="ko-KR" sz="1600" dirty="0">
                <a:solidFill>
                  <a:srgbClr val="4E2714"/>
                </a:solidFill>
                <a:latin typeface="Tahoma" panose="020B0604030504040204" pitchFamily="34" charset="0"/>
                <a:ea typeface="Tahoma" panose="020B0604030504040204" pitchFamily="34" charset="0"/>
                <a:cs typeface="Tahoma" panose="020B0604030504040204" pitchFamily="34" charset="0"/>
              </a:endParaRPr>
            </a:p>
          </p:txBody>
        </p:sp>
        <p:sp>
          <p:nvSpPr>
            <p:cNvPr id="41" name="타원 64">
              <a:extLst>
                <a:ext uri="{FF2B5EF4-FFF2-40B4-BE49-F238E27FC236}">
                  <a16:creationId xmlns:a16="http://schemas.microsoft.com/office/drawing/2014/main" id="{39C3B1AA-C444-F304-AD4A-D7AF5566B914}"/>
                </a:ext>
              </a:extLst>
            </p:cNvPr>
            <p:cNvSpPr/>
            <p:nvPr/>
          </p:nvSpPr>
          <p:spPr>
            <a:xfrm>
              <a:off x="8449066" y="2742892"/>
              <a:ext cx="874692" cy="874692"/>
            </a:xfrm>
            <a:prstGeom prst="ellipse">
              <a:avLst/>
            </a:prstGeom>
            <a:solidFill>
              <a:srgbClr val="FFF7E8"/>
            </a:solidFill>
            <a:ln w="127000" cap="rnd">
              <a:solidFill>
                <a:srgbClr val="A4491A"/>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000" dirty="0">
                  <a:latin typeface="+mj-lt"/>
                </a:rPr>
                <a:t>05</a:t>
              </a:r>
              <a:endParaRPr lang="ko-KR" altLang="en-US" sz="2000" dirty="0">
                <a:latin typeface="+mj-lt"/>
              </a:endParaRPr>
            </a:p>
          </p:txBody>
        </p:sp>
        <p:sp>
          <p:nvSpPr>
            <p:cNvPr id="42" name="타원 64">
              <a:extLst>
                <a:ext uri="{FF2B5EF4-FFF2-40B4-BE49-F238E27FC236}">
                  <a16:creationId xmlns:a16="http://schemas.microsoft.com/office/drawing/2014/main" id="{3641FA43-7A60-AF6B-773E-C1238B17CD2F}"/>
                </a:ext>
              </a:extLst>
            </p:cNvPr>
            <p:cNvSpPr/>
            <p:nvPr/>
          </p:nvSpPr>
          <p:spPr>
            <a:xfrm>
              <a:off x="10297980" y="4160777"/>
              <a:ext cx="874692" cy="874692"/>
            </a:xfrm>
            <a:prstGeom prst="ellipse">
              <a:avLst/>
            </a:prstGeom>
            <a:solidFill>
              <a:srgbClr val="FFF7E8"/>
            </a:solidFill>
            <a:ln w="127000" cap="rnd">
              <a:solidFill>
                <a:srgbClr val="A4491A"/>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000" dirty="0">
                  <a:latin typeface="+mj-lt"/>
                </a:rPr>
                <a:t>06</a:t>
              </a:r>
              <a:endParaRPr lang="ko-KR" altLang="en-US" sz="2000" dirty="0">
                <a:latin typeface="+mj-lt"/>
              </a:endParaRPr>
            </a:p>
          </p:txBody>
        </p:sp>
        <p:sp>
          <p:nvSpPr>
            <p:cNvPr id="43" name="TextBox 66">
              <a:extLst>
                <a:ext uri="{FF2B5EF4-FFF2-40B4-BE49-F238E27FC236}">
                  <a16:creationId xmlns:a16="http://schemas.microsoft.com/office/drawing/2014/main" id="{01C3E466-ADB0-524C-C4CB-E3940864A958}"/>
                </a:ext>
              </a:extLst>
            </p:cNvPr>
            <p:cNvSpPr txBox="1"/>
            <p:nvPr/>
          </p:nvSpPr>
          <p:spPr>
            <a:xfrm>
              <a:off x="2328647" y="1988152"/>
              <a:ext cx="2516622" cy="1477328"/>
            </a:xfrm>
            <a:prstGeom prst="rect">
              <a:avLst/>
            </a:prstGeom>
            <a:noFill/>
          </p:spPr>
          <p:txBody>
            <a:bodyPr wrap="square" rtlCol="0">
              <a:spAutoFit/>
            </a:bodyPr>
            <a:lstStyle/>
            <a:p>
              <a:pPr algn="ct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Đăm Par </a:t>
              </a:r>
              <a:r>
                <a:rPr lang="en-US" dirty="0" err="1">
                  <a:solidFill>
                    <a:srgbClr val="000000"/>
                  </a:solidFill>
                  <a:latin typeface="Tahoma" panose="020B0604030504040204" pitchFamily="34" charset="0"/>
                  <a:ea typeface="Tahoma" panose="020B0604030504040204" pitchFamily="34" charset="0"/>
                  <a:cs typeface="Tahoma" panose="020B0604030504040204" pitchFamily="34" charset="0"/>
                </a:rPr>
                <a:t>Kvây</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khuyên Đăm Săn không nên đi vì đường đi nguy hiểm, Đăm Săn có thể chết trong Rừng Sáp Đen.</a:t>
              </a:r>
              <a:endParaRPr lang="en-US" altLang="ko-KR"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4" name="TextBox 66">
              <a:extLst>
                <a:ext uri="{FF2B5EF4-FFF2-40B4-BE49-F238E27FC236}">
                  <a16:creationId xmlns:a16="http://schemas.microsoft.com/office/drawing/2014/main" id="{CF39555D-D087-D11F-5DBF-8653CAA977DE}"/>
                </a:ext>
              </a:extLst>
            </p:cNvPr>
            <p:cNvSpPr txBox="1"/>
            <p:nvPr/>
          </p:nvSpPr>
          <p:spPr>
            <a:xfrm>
              <a:off x="4163686" y="4275661"/>
              <a:ext cx="2526946" cy="1015663"/>
            </a:xfrm>
            <a:prstGeom prst="rect">
              <a:avLst/>
            </a:prstGeom>
            <a:noFill/>
          </p:spPr>
          <p:txBody>
            <a:bodyPr wrap="square" rtlCol="0">
              <a:spAutoFit/>
            </a:bodyPr>
            <a:lstStyle/>
            <a:p>
              <a:pPr algn="ct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Đăm Săn vẫn quyết tâm đến nhà của Nữ Thần Mặt Trời.</a:t>
              </a:r>
              <a:endParaRPr lang="en-US" altLang="ko-KR"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6" name="Hộp Văn bản 45">
              <a:extLst>
                <a:ext uri="{FF2B5EF4-FFF2-40B4-BE49-F238E27FC236}">
                  <a16:creationId xmlns:a16="http://schemas.microsoft.com/office/drawing/2014/main" id="{9DB71A1E-A583-7273-60C3-B9E2F049BA50}"/>
                </a:ext>
              </a:extLst>
            </p:cNvPr>
            <p:cNvSpPr txBox="1"/>
            <p:nvPr/>
          </p:nvSpPr>
          <p:spPr>
            <a:xfrm>
              <a:off x="5824401" y="2294203"/>
              <a:ext cx="2684279" cy="1015663"/>
            </a:xfrm>
            <a:prstGeom prst="rect">
              <a:avLst/>
            </a:prstGeom>
            <a:noFill/>
          </p:spPr>
          <p:txBody>
            <a:bodyPr wrap="square">
              <a:spAutoFit/>
            </a:bodyPr>
            <a:lstStyle/>
            <a:p>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Đăm Săn gặp Nữ thần Mặt Trời, ngỏ ý muốn lấy nàng làm vợ.</a:t>
              </a:r>
            </a:p>
          </p:txBody>
        </p:sp>
        <p:sp>
          <p:nvSpPr>
            <p:cNvPr id="47" name="Hộp Văn bản 46">
              <a:extLst>
                <a:ext uri="{FF2B5EF4-FFF2-40B4-BE49-F238E27FC236}">
                  <a16:creationId xmlns:a16="http://schemas.microsoft.com/office/drawing/2014/main" id="{612A92FC-6E8B-616F-9AF2-07A0DBD460C4}"/>
                </a:ext>
              </a:extLst>
            </p:cNvPr>
            <p:cNvSpPr txBox="1"/>
            <p:nvPr/>
          </p:nvSpPr>
          <p:spPr>
            <a:xfrm>
              <a:off x="7892830" y="4192203"/>
              <a:ext cx="2201069" cy="1015663"/>
            </a:xfrm>
            <a:prstGeom prst="rect">
              <a:avLst/>
            </a:prstGeom>
            <a:noFill/>
          </p:spPr>
          <p:txBody>
            <a:bodyPr wrap="square">
              <a:spAutoFit/>
            </a:bodyPr>
            <a:lstStyle/>
            <a:p>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Nữ thần Mặt Trời từ chối và khuyên Đăm Săn trở về.</a:t>
              </a:r>
            </a:p>
          </p:txBody>
        </p:sp>
        <p:sp>
          <p:nvSpPr>
            <p:cNvPr id="48" name="Hộp Văn bản 47">
              <a:extLst>
                <a:ext uri="{FF2B5EF4-FFF2-40B4-BE49-F238E27FC236}">
                  <a16:creationId xmlns:a16="http://schemas.microsoft.com/office/drawing/2014/main" id="{FF89ECF5-8353-A12B-E25F-55B2B7F67F1A}"/>
                </a:ext>
              </a:extLst>
            </p:cNvPr>
            <p:cNvSpPr txBox="1"/>
            <p:nvPr/>
          </p:nvSpPr>
          <p:spPr>
            <a:xfrm>
              <a:off x="9863353" y="2294202"/>
              <a:ext cx="1962887" cy="1015663"/>
            </a:xfrm>
            <a:prstGeom prst="rect">
              <a:avLst/>
            </a:prstGeom>
            <a:noFill/>
          </p:spPr>
          <p:txBody>
            <a:bodyPr wrap="square">
              <a:spAutoFit/>
            </a:bodyPr>
            <a:lstStyle/>
            <a:p>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Đăm Săn trở về và chết trong Rừng Sáp Đen.</a:t>
              </a:r>
            </a:p>
          </p:txBody>
        </p:sp>
      </p:grpSp>
    </p:spTree>
    <p:extLst>
      <p:ext uri="{BB962C8B-B14F-4D97-AF65-F5344CB8AC3E}">
        <p14:creationId xmlns:p14="http://schemas.microsoft.com/office/powerpoint/2010/main" val="372068221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5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grpSp>
        <p:nvGrpSpPr>
          <p:cNvPr id="2" name="Nhóm 1">
            <a:extLst>
              <a:ext uri="{FF2B5EF4-FFF2-40B4-BE49-F238E27FC236}">
                <a16:creationId xmlns:a16="http://schemas.microsoft.com/office/drawing/2014/main" id="{79BF79FD-BA9A-D09F-8000-50CF43402F88}"/>
              </a:ext>
            </a:extLst>
          </p:cNvPr>
          <p:cNvGrpSpPr/>
          <p:nvPr/>
        </p:nvGrpSpPr>
        <p:grpSpPr>
          <a:xfrm>
            <a:off x="560439" y="281847"/>
            <a:ext cx="6750045" cy="680144"/>
            <a:chOff x="560439" y="281847"/>
            <a:chExt cx="6750045" cy="680144"/>
          </a:xfrm>
        </p:grpSpPr>
        <p:sp>
          <p:nvSpPr>
            <p:cNvPr id="15" name="직사각형 37">
              <a:extLst>
                <a:ext uri="{FF2B5EF4-FFF2-40B4-BE49-F238E27FC236}">
                  <a16:creationId xmlns:a16="http://schemas.microsoft.com/office/drawing/2014/main" id="{24E3D0B8-C60F-791E-3191-2C0ECF60017C}"/>
                </a:ext>
              </a:extLst>
            </p:cNvPr>
            <p:cNvSpPr/>
            <p:nvPr/>
          </p:nvSpPr>
          <p:spPr>
            <a:xfrm>
              <a:off x="1310950" y="281847"/>
              <a:ext cx="5999534" cy="649188"/>
            </a:xfrm>
            <a:prstGeom prst="roundRect">
              <a:avLst>
                <a:gd name="adj" fmla="val 50000"/>
              </a:avLst>
            </a:prstGeom>
            <a:solidFill>
              <a:srgbClr val="FFD966"/>
            </a:solidFill>
            <a:effectLst>
              <a:glow rad="139700">
                <a:schemeClr val="bg1">
                  <a:alpha val="40000"/>
                </a:schemeClr>
              </a:glow>
            </a:effectLst>
          </p:spPr>
          <p:txBody>
            <a:bodyPr wrap="square" anchor="t" anchorCtr="0">
              <a:spAutoFit/>
            </a:bodyPr>
            <a:lstStyle/>
            <a:p>
              <a:r>
                <a:rPr lang="en-US" altLang="ko-KR" sz="2400" dirty="0">
                  <a:solidFill>
                    <a:srgbClr val="A4491A"/>
                  </a:solidFill>
                  <a:latin typeface="Montserrat Black" panose="00000A00000000000000" pitchFamily="2" charset="0"/>
                </a:rPr>
                <a:t>1. Vẻ đẹp phẩm chất của Đăm Săn</a:t>
              </a:r>
            </a:p>
          </p:txBody>
        </p:sp>
        <p:pic>
          <p:nvPicPr>
            <p:cNvPr id="16" name="그래픽 57">
              <a:extLst>
                <a:ext uri="{FF2B5EF4-FFF2-40B4-BE49-F238E27FC236}">
                  <a16:creationId xmlns:a16="http://schemas.microsoft.com/office/drawing/2014/main" id="{B3E8E5B4-BD49-DE5F-795C-556755F374F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60439" y="281847"/>
              <a:ext cx="768311" cy="680144"/>
            </a:xfrm>
            <a:prstGeom prst="rect">
              <a:avLst/>
            </a:prstGeom>
          </p:spPr>
        </p:pic>
      </p:grpSp>
      <p:sp>
        <p:nvSpPr>
          <p:cNvPr id="17" name="Hộp Văn bản 16">
            <a:extLst>
              <a:ext uri="{FF2B5EF4-FFF2-40B4-BE49-F238E27FC236}">
                <a16:creationId xmlns:a16="http://schemas.microsoft.com/office/drawing/2014/main" id="{C3C4E547-9AF9-BE86-EDC5-8439384F34EA}"/>
              </a:ext>
            </a:extLst>
          </p:cNvPr>
          <p:cNvSpPr txBox="1"/>
          <p:nvPr/>
        </p:nvSpPr>
        <p:spPr>
          <a:xfrm>
            <a:off x="1101688" y="2034550"/>
            <a:ext cx="5638800" cy="2786981"/>
          </a:xfrm>
          <a:prstGeom prst="rect">
            <a:avLst/>
          </a:prstGeom>
          <a:noFill/>
        </p:spPr>
        <p:txBody>
          <a:bodyPr wrap="square">
            <a:spAutoFit/>
          </a:bodyPr>
          <a:lstStyle/>
          <a:p>
            <a:pPr algn="ctr">
              <a:lnSpc>
                <a:spcPct val="150000"/>
              </a:lnSpc>
            </a:pPr>
            <a:r>
              <a:rPr lang="en-US" sz="2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Phẩm chất của Đăm Săn</a:t>
            </a:r>
          </a:p>
          <a:p>
            <a:pPr algn="ctr">
              <a:lnSpc>
                <a:spcPct val="150000"/>
              </a:lnSpc>
            </a:pP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Những sự kiện trong đoạn trích thể hiện khát vọng mãnh liệt, lòng quyết tâm chinh phục Nữ Thần Mặt Trời, sự mạnh mẽ, dũng cảm của Đăm Săn.</a:t>
            </a:r>
            <a:endParaRPr lang="en-US"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9" name="Nhóm 18">
            <a:extLst>
              <a:ext uri="{FF2B5EF4-FFF2-40B4-BE49-F238E27FC236}">
                <a16:creationId xmlns:a16="http://schemas.microsoft.com/office/drawing/2014/main" id="{BE7611B3-7509-4864-A97B-5D0EEC8E0DA7}"/>
              </a:ext>
            </a:extLst>
          </p:cNvPr>
          <p:cNvGrpSpPr/>
          <p:nvPr/>
        </p:nvGrpSpPr>
        <p:grpSpPr>
          <a:xfrm>
            <a:off x="6914244" y="772597"/>
            <a:ext cx="4907286" cy="5312806"/>
            <a:chOff x="7361504" y="566160"/>
            <a:chExt cx="4907286" cy="5312806"/>
          </a:xfrm>
        </p:grpSpPr>
        <p:pic>
          <p:nvPicPr>
            <p:cNvPr id="21" name="Picture 2" descr="Pin by Tasfia Jahan Didin on folk style | Indian elephant art, Indian art  paintings, Elephant art">
              <a:extLst>
                <a:ext uri="{FF2B5EF4-FFF2-40B4-BE49-F238E27FC236}">
                  <a16:creationId xmlns:a16="http://schemas.microsoft.com/office/drawing/2014/main" id="{E006C0EC-0798-F9B6-489E-8B0B777BBC69}"/>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757744" y="2716392"/>
              <a:ext cx="3256280" cy="3162574"/>
            </a:xfrm>
            <a:prstGeom prst="rect">
              <a:avLst/>
            </a:prstGeom>
            <a:noFill/>
            <a:extLst>
              <a:ext uri="{909E8E84-426E-40DD-AFC4-6F175D3DCCD1}">
                <a14:hiddenFill xmlns:a14="http://schemas.microsoft.com/office/drawing/2010/main">
                  <a:solidFill>
                    <a:srgbClr val="FFFFFF"/>
                  </a:solidFill>
                </a14:hiddenFill>
              </a:ext>
            </a:extLst>
          </p:spPr>
        </p:pic>
        <p:pic>
          <p:nvPicPr>
            <p:cNvPr id="30" name="Hình ảnh 29">
              <a:extLst>
                <a:ext uri="{FF2B5EF4-FFF2-40B4-BE49-F238E27FC236}">
                  <a16:creationId xmlns:a16="http://schemas.microsoft.com/office/drawing/2014/main" id="{406EF6FF-F3F7-1246-DD85-81263BD90D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361504" y="566160"/>
              <a:ext cx="4907286" cy="4907286"/>
            </a:xfrm>
            <a:prstGeom prst="rect">
              <a:avLst/>
            </a:prstGeom>
          </p:spPr>
        </p:pic>
      </p:grpSp>
    </p:spTree>
    <p:extLst>
      <p:ext uri="{BB962C8B-B14F-4D97-AF65-F5344CB8AC3E}">
        <p14:creationId xmlns:p14="http://schemas.microsoft.com/office/powerpoint/2010/main" val="39772142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1+#ppt_w/2"/>
                                          </p:val>
                                        </p:tav>
                                        <p:tav tm="100000">
                                          <p:val>
                                            <p:strVal val="#ppt_x"/>
                                          </p:val>
                                        </p:tav>
                                      </p:tavLst>
                                    </p:anim>
                                    <p:anim calcmode="lin" valueType="num">
                                      <p:cBhvr additive="base">
                                        <p:cTn id="19"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FE46879-4CE0-410D-AC09-3AC82361A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 y="-11272"/>
            <a:ext cx="12231778" cy="6869272"/>
          </a:xfrm>
          <a:prstGeom prst="rect">
            <a:avLst/>
          </a:prstGeom>
        </p:spPr>
      </p:pic>
      <p:pic>
        <p:nvPicPr>
          <p:cNvPr id="23" name="图片 22">
            <a:extLst>
              <a:ext uri="{FF2B5EF4-FFF2-40B4-BE49-F238E27FC236}">
                <a16:creationId xmlns:a16="http://schemas.microsoft.com/office/drawing/2014/main" id="{533740E7-6B1E-4176-8686-9019AA1EAA2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45091" y="2251805"/>
            <a:ext cx="3724458" cy="3724456"/>
          </a:xfrm>
          <a:prstGeom prst="rect">
            <a:avLst/>
          </a:prstGeom>
        </p:spPr>
      </p:pic>
      <p:sp>
        <p:nvSpPr>
          <p:cNvPr id="18" name="任意多边形: 形状 17">
            <a:extLst>
              <a:ext uri="{FF2B5EF4-FFF2-40B4-BE49-F238E27FC236}">
                <a16:creationId xmlns:a16="http://schemas.microsoft.com/office/drawing/2014/main" id="{BB7F5D63-C461-4A9D-B9AD-2E9D7944DA9A}"/>
              </a:ext>
            </a:extLst>
          </p:cNvPr>
          <p:cNvSpPr/>
          <p:nvPr/>
        </p:nvSpPr>
        <p:spPr>
          <a:xfrm>
            <a:off x="-1045340" y="684877"/>
            <a:ext cx="13732908" cy="6826731"/>
          </a:xfrm>
          <a:custGeom>
            <a:avLst/>
            <a:gdLst>
              <a:gd name="connsiteX0" fmla="*/ 269867 w 13732908"/>
              <a:gd name="connsiteY0" fmla="*/ 4604911 h 6826731"/>
              <a:gd name="connsiteX1" fmla="*/ 2425239 w 13732908"/>
              <a:gd name="connsiteY1" fmla="*/ 326825 h 6826731"/>
              <a:gd name="connsiteX2" fmla="*/ 4841867 w 13732908"/>
              <a:gd name="connsiteY2" fmla="*/ 4213025 h 6826731"/>
              <a:gd name="connsiteX3" fmla="*/ 6050182 w 13732908"/>
              <a:gd name="connsiteY3" fmla="*/ 2482196 h 6826731"/>
              <a:gd name="connsiteX4" fmla="*/ 6899267 w 13732908"/>
              <a:gd name="connsiteY4" fmla="*/ 4637568 h 6826731"/>
              <a:gd name="connsiteX5" fmla="*/ 8728067 w 13732908"/>
              <a:gd name="connsiteY5" fmla="*/ 2188282 h 6826731"/>
              <a:gd name="connsiteX6" fmla="*/ 10360925 w 13732908"/>
              <a:gd name="connsiteY6" fmla="*/ 4572254 h 6826731"/>
              <a:gd name="connsiteX7" fmla="*/ 12059096 w 13732908"/>
              <a:gd name="connsiteY7" fmla="*/ 254 h 6826731"/>
              <a:gd name="connsiteX8" fmla="*/ 13626639 w 13732908"/>
              <a:gd name="connsiteY8" fmla="*/ 4800854 h 6826731"/>
              <a:gd name="connsiteX9" fmla="*/ 8924010 w 13732908"/>
              <a:gd name="connsiteY9" fmla="*/ 6825596 h 6826731"/>
              <a:gd name="connsiteX10" fmla="*/ 269867 w 13732908"/>
              <a:gd name="connsiteY10" fmla="*/ 4604911 h 682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2908" h="6826731">
                <a:moveTo>
                  <a:pt x="269867" y="4604911"/>
                </a:moveTo>
                <a:cubicBezTo>
                  <a:pt x="-813261" y="3521783"/>
                  <a:pt x="1663239" y="392139"/>
                  <a:pt x="2425239" y="326825"/>
                </a:cubicBezTo>
                <a:cubicBezTo>
                  <a:pt x="3187239" y="261511"/>
                  <a:pt x="4237710" y="3853796"/>
                  <a:pt x="4841867" y="4213025"/>
                </a:cubicBezTo>
                <a:cubicBezTo>
                  <a:pt x="5446024" y="4572254"/>
                  <a:pt x="5707282" y="2411439"/>
                  <a:pt x="6050182" y="2482196"/>
                </a:cubicBezTo>
                <a:cubicBezTo>
                  <a:pt x="6393082" y="2552953"/>
                  <a:pt x="6452953" y="4686554"/>
                  <a:pt x="6899267" y="4637568"/>
                </a:cubicBezTo>
                <a:cubicBezTo>
                  <a:pt x="7345581" y="4588582"/>
                  <a:pt x="8151124" y="2199168"/>
                  <a:pt x="8728067" y="2188282"/>
                </a:cubicBezTo>
                <a:cubicBezTo>
                  <a:pt x="9305010" y="2177396"/>
                  <a:pt x="9805754" y="4936925"/>
                  <a:pt x="10360925" y="4572254"/>
                </a:cubicBezTo>
                <a:cubicBezTo>
                  <a:pt x="10916096" y="4207583"/>
                  <a:pt x="11514810" y="-37846"/>
                  <a:pt x="12059096" y="254"/>
                </a:cubicBezTo>
                <a:cubicBezTo>
                  <a:pt x="12603382" y="38354"/>
                  <a:pt x="14149153" y="3663297"/>
                  <a:pt x="13626639" y="4800854"/>
                </a:cubicBezTo>
                <a:cubicBezTo>
                  <a:pt x="13104125" y="5938411"/>
                  <a:pt x="11155581" y="6863696"/>
                  <a:pt x="8924010" y="6825596"/>
                </a:cubicBezTo>
                <a:cubicBezTo>
                  <a:pt x="6692439" y="6787496"/>
                  <a:pt x="1352995" y="5688039"/>
                  <a:pt x="269867" y="4604911"/>
                </a:cubicBezTo>
                <a:close/>
              </a:path>
            </a:pathLst>
          </a:custGeom>
          <a:gradFill flip="none" rotWithShape="1">
            <a:gsLst>
              <a:gs pos="9000">
                <a:srgbClr val="ADBCCB"/>
              </a:gs>
              <a:gs pos="100000">
                <a:srgbClr val="E7ECE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84D9C15B-7A02-40FA-A74B-CA076B80D43B}"/>
              </a:ext>
            </a:extLst>
          </p:cNvPr>
          <p:cNvSpPr/>
          <p:nvPr/>
        </p:nvSpPr>
        <p:spPr>
          <a:xfrm>
            <a:off x="-1749904" y="3048094"/>
            <a:ext cx="15163634" cy="4752635"/>
          </a:xfrm>
          <a:custGeom>
            <a:avLst/>
            <a:gdLst>
              <a:gd name="connsiteX0" fmla="*/ 1422831 w 15163634"/>
              <a:gd name="connsiteY0" fmla="*/ 1982938 h 4752635"/>
              <a:gd name="connsiteX1" fmla="*/ 3806802 w 15163634"/>
              <a:gd name="connsiteY1" fmla="*/ 252110 h 4752635"/>
              <a:gd name="connsiteX2" fmla="*/ 8117545 w 15163634"/>
              <a:gd name="connsiteY2" fmla="*/ 2440138 h 4752635"/>
              <a:gd name="connsiteX3" fmla="*/ 10860745 w 15163634"/>
              <a:gd name="connsiteY3" fmla="*/ 56167 h 4752635"/>
              <a:gd name="connsiteX4" fmla="*/ 14224431 w 15163634"/>
              <a:gd name="connsiteY4" fmla="*/ 1068538 h 4752635"/>
              <a:gd name="connsiteX5" fmla="*/ 13963174 w 15163634"/>
              <a:gd name="connsiteY5" fmla="*/ 4530195 h 4752635"/>
              <a:gd name="connsiteX6" fmla="*/ 900316 w 15163634"/>
              <a:gd name="connsiteY6" fmla="*/ 4138310 h 4752635"/>
              <a:gd name="connsiteX7" fmla="*/ 1422831 w 15163634"/>
              <a:gd name="connsiteY7" fmla="*/ 1982938 h 47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3634" h="4752635">
                <a:moveTo>
                  <a:pt x="1422831" y="1982938"/>
                </a:moveTo>
                <a:cubicBezTo>
                  <a:pt x="1907245" y="1335238"/>
                  <a:pt x="2691017" y="175910"/>
                  <a:pt x="3806802" y="252110"/>
                </a:cubicBezTo>
                <a:cubicBezTo>
                  <a:pt x="4922587" y="328310"/>
                  <a:pt x="6941888" y="2472795"/>
                  <a:pt x="8117545" y="2440138"/>
                </a:cubicBezTo>
                <a:cubicBezTo>
                  <a:pt x="9293202" y="2407481"/>
                  <a:pt x="9842931" y="284767"/>
                  <a:pt x="10860745" y="56167"/>
                </a:cubicBezTo>
                <a:cubicBezTo>
                  <a:pt x="11878559" y="-172433"/>
                  <a:pt x="13707359" y="322867"/>
                  <a:pt x="14224431" y="1068538"/>
                </a:cubicBezTo>
                <a:cubicBezTo>
                  <a:pt x="14741503" y="1814209"/>
                  <a:pt x="16183860" y="4018566"/>
                  <a:pt x="13963174" y="4530195"/>
                </a:cubicBezTo>
                <a:cubicBezTo>
                  <a:pt x="11742488" y="5041824"/>
                  <a:pt x="2984930" y="4568296"/>
                  <a:pt x="900316" y="4138310"/>
                </a:cubicBezTo>
                <a:cubicBezTo>
                  <a:pt x="-1184298" y="3708324"/>
                  <a:pt x="938417" y="2630638"/>
                  <a:pt x="1422831" y="1982938"/>
                </a:cubicBezTo>
                <a:close/>
              </a:path>
            </a:pathLst>
          </a:custGeom>
          <a:gradFill>
            <a:gsLst>
              <a:gs pos="0">
                <a:srgbClr val="BBD7F1"/>
              </a:gs>
              <a:gs pos="62000">
                <a:srgbClr val="4260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8DCB3B71-25CE-4530-A513-89F2CABC3107}"/>
              </a:ext>
            </a:extLst>
          </p:cNvPr>
          <p:cNvSpPr/>
          <p:nvPr/>
        </p:nvSpPr>
        <p:spPr>
          <a:xfrm>
            <a:off x="-1392852" y="5112748"/>
            <a:ext cx="14806582" cy="2446824"/>
          </a:xfrm>
          <a:custGeom>
            <a:avLst/>
            <a:gdLst>
              <a:gd name="connsiteX0" fmla="*/ 1321505 w 14806582"/>
              <a:gd name="connsiteY0" fmla="*/ 927060 h 2446824"/>
              <a:gd name="connsiteX1" fmla="*/ 5305676 w 14806582"/>
              <a:gd name="connsiteY1" fmla="*/ 1123003 h 2446824"/>
              <a:gd name="connsiteX2" fmla="*/ 9910333 w 14806582"/>
              <a:gd name="connsiteY2" fmla="*/ 77974 h 2446824"/>
              <a:gd name="connsiteX3" fmla="*/ 13665905 w 14806582"/>
              <a:gd name="connsiteY3" fmla="*/ 306574 h 2446824"/>
              <a:gd name="connsiteX4" fmla="*/ 13731219 w 14806582"/>
              <a:gd name="connsiteY4" fmla="*/ 2135374 h 2446824"/>
              <a:gd name="connsiteX5" fmla="*/ 994933 w 14806582"/>
              <a:gd name="connsiteY5" fmla="*/ 2331317 h 2446824"/>
              <a:gd name="connsiteX6" fmla="*/ 1321505 w 14806582"/>
              <a:gd name="connsiteY6" fmla="*/ 927060 h 24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6582" h="2446824">
                <a:moveTo>
                  <a:pt x="1321505" y="927060"/>
                </a:moveTo>
                <a:cubicBezTo>
                  <a:pt x="2039962" y="725674"/>
                  <a:pt x="3874205" y="1264517"/>
                  <a:pt x="5305676" y="1123003"/>
                </a:cubicBezTo>
                <a:cubicBezTo>
                  <a:pt x="6737147" y="981489"/>
                  <a:pt x="8516962" y="214045"/>
                  <a:pt x="9910333" y="77974"/>
                </a:cubicBezTo>
                <a:cubicBezTo>
                  <a:pt x="11303704" y="-58097"/>
                  <a:pt x="13029091" y="-36326"/>
                  <a:pt x="13665905" y="306574"/>
                </a:cubicBezTo>
                <a:cubicBezTo>
                  <a:pt x="14302719" y="649474"/>
                  <a:pt x="15843048" y="1797917"/>
                  <a:pt x="13731219" y="2135374"/>
                </a:cubicBezTo>
                <a:cubicBezTo>
                  <a:pt x="11619390" y="2472831"/>
                  <a:pt x="3057776" y="2532703"/>
                  <a:pt x="994933" y="2331317"/>
                </a:cubicBezTo>
                <a:cubicBezTo>
                  <a:pt x="-1067910" y="2129931"/>
                  <a:pt x="603048" y="1128446"/>
                  <a:pt x="1321505" y="927060"/>
                </a:cubicBezTo>
                <a:close/>
              </a:path>
            </a:pathLst>
          </a:custGeom>
          <a:solidFill>
            <a:srgbClr val="E7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8F2163F-3FE4-4DF7-B85A-2A652BD7FDA7}"/>
              </a:ext>
            </a:extLst>
          </p:cNvPr>
          <p:cNvSpPr/>
          <p:nvPr/>
        </p:nvSpPr>
        <p:spPr>
          <a:xfrm>
            <a:off x="-1221730" y="5317043"/>
            <a:ext cx="14635460" cy="2437660"/>
          </a:xfrm>
          <a:custGeom>
            <a:avLst/>
            <a:gdLst>
              <a:gd name="connsiteX0" fmla="*/ 1229577 w 14635460"/>
              <a:gd name="connsiteY0" fmla="*/ 914400 h 2437660"/>
              <a:gd name="connsiteX1" fmla="*/ 5932205 w 14635460"/>
              <a:gd name="connsiteY1" fmla="*/ 0 h 2437660"/>
              <a:gd name="connsiteX2" fmla="*/ 13541320 w 14635460"/>
              <a:gd name="connsiteY2" fmla="*/ 914400 h 2437660"/>
              <a:gd name="connsiteX3" fmla="*/ 13247405 w 14635460"/>
              <a:gd name="connsiteY3" fmla="*/ 2253343 h 2437660"/>
              <a:gd name="connsiteX4" fmla="*/ 1033634 w 14635460"/>
              <a:gd name="connsiteY4" fmla="*/ 2286000 h 2437660"/>
              <a:gd name="connsiteX5" fmla="*/ 1229577 w 14635460"/>
              <a:gd name="connsiteY5" fmla="*/ 914400 h 243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5460" h="2437660">
                <a:moveTo>
                  <a:pt x="1229577" y="914400"/>
                </a:moveTo>
                <a:cubicBezTo>
                  <a:pt x="2046006" y="533400"/>
                  <a:pt x="3880248" y="0"/>
                  <a:pt x="5932205" y="0"/>
                </a:cubicBezTo>
                <a:cubicBezTo>
                  <a:pt x="7984162" y="0"/>
                  <a:pt x="12322120" y="538843"/>
                  <a:pt x="13541320" y="914400"/>
                </a:cubicBezTo>
                <a:cubicBezTo>
                  <a:pt x="14760520" y="1289957"/>
                  <a:pt x="15332019" y="2024743"/>
                  <a:pt x="13247405" y="2253343"/>
                </a:cubicBezTo>
                <a:cubicBezTo>
                  <a:pt x="11162791" y="2481943"/>
                  <a:pt x="3036605" y="2503714"/>
                  <a:pt x="1033634" y="2286000"/>
                </a:cubicBezTo>
                <a:cubicBezTo>
                  <a:pt x="-969337" y="2068286"/>
                  <a:pt x="413148" y="1295400"/>
                  <a:pt x="1229577" y="914400"/>
                </a:cubicBezTo>
                <a:close/>
              </a:path>
            </a:pathLst>
          </a:custGeom>
          <a:solidFill>
            <a:srgbClr val="FFB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9307E4D9-16D4-4AAF-8966-C51D6AC61357}"/>
              </a:ext>
            </a:extLst>
          </p:cNvPr>
          <p:cNvSpPr/>
          <p:nvPr/>
        </p:nvSpPr>
        <p:spPr>
          <a:xfrm>
            <a:off x="-1199148" y="5906505"/>
            <a:ext cx="14642007" cy="1939571"/>
          </a:xfrm>
          <a:custGeom>
            <a:avLst/>
            <a:gdLst>
              <a:gd name="connsiteX0" fmla="*/ 1173358 w 14642007"/>
              <a:gd name="connsiteY0" fmla="*/ 616705 h 1939571"/>
              <a:gd name="connsiteX1" fmla="*/ 4597042 w 14642007"/>
              <a:gd name="connsiteY1" fmla="*/ 17 h 1939571"/>
              <a:gd name="connsiteX2" fmla="*/ 10019646 w 14642007"/>
              <a:gd name="connsiteY2" fmla="*/ 637970 h 1939571"/>
              <a:gd name="connsiteX3" fmla="*/ 13443330 w 14642007"/>
              <a:gd name="connsiteY3" fmla="*/ 106342 h 1939571"/>
              <a:gd name="connsiteX4" fmla="*/ 13613451 w 14642007"/>
              <a:gd name="connsiteY4" fmla="*/ 1850082 h 1939571"/>
              <a:gd name="connsiteX5" fmla="*/ 833116 w 14642007"/>
              <a:gd name="connsiteY5" fmla="*/ 1573635 h 1939571"/>
              <a:gd name="connsiteX6" fmla="*/ 1237153 w 14642007"/>
              <a:gd name="connsiteY6" fmla="*/ 595440 h 1939571"/>
              <a:gd name="connsiteX7" fmla="*/ 1173358 w 14642007"/>
              <a:gd name="connsiteY7" fmla="*/ 616705 h 193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2007" h="1939571">
                <a:moveTo>
                  <a:pt x="1173358" y="616705"/>
                </a:moveTo>
                <a:cubicBezTo>
                  <a:pt x="1733339" y="517468"/>
                  <a:pt x="3122661" y="-3527"/>
                  <a:pt x="4597042" y="17"/>
                </a:cubicBezTo>
                <a:cubicBezTo>
                  <a:pt x="6071423" y="3561"/>
                  <a:pt x="8545265" y="620249"/>
                  <a:pt x="10019646" y="637970"/>
                </a:cubicBezTo>
                <a:cubicBezTo>
                  <a:pt x="11494027" y="655691"/>
                  <a:pt x="12844362" y="-95677"/>
                  <a:pt x="13443330" y="106342"/>
                </a:cubicBezTo>
                <a:cubicBezTo>
                  <a:pt x="14042298" y="308361"/>
                  <a:pt x="15715153" y="1605533"/>
                  <a:pt x="13613451" y="1850082"/>
                </a:cubicBezTo>
                <a:cubicBezTo>
                  <a:pt x="11511749" y="2094631"/>
                  <a:pt x="2895832" y="1782742"/>
                  <a:pt x="833116" y="1573635"/>
                </a:cubicBezTo>
                <a:cubicBezTo>
                  <a:pt x="-1229600" y="1364528"/>
                  <a:pt x="1180446" y="751384"/>
                  <a:pt x="1237153" y="595440"/>
                </a:cubicBezTo>
                <a:cubicBezTo>
                  <a:pt x="1293860" y="439496"/>
                  <a:pt x="613377" y="715942"/>
                  <a:pt x="1173358" y="616705"/>
                </a:cubicBezTo>
                <a:close/>
              </a:path>
            </a:pathLst>
          </a:custGeom>
          <a:solidFill>
            <a:srgbClr val="FF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id="{01D2C58F-752F-4132-ACE3-162C35AC6A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38683" y="4955515"/>
            <a:ext cx="2539488" cy="2539486"/>
          </a:xfrm>
          <a:prstGeom prst="rect">
            <a:avLst/>
          </a:prstGeom>
        </p:spPr>
      </p:pic>
      <p:pic>
        <p:nvPicPr>
          <p:cNvPr id="27" name="图片 26">
            <a:extLst>
              <a:ext uri="{FF2B5EF4-FFF2-40B4-BE49-F238E27FC236}">
                <a16:creationId xmlns:a16="http://schemas.microsoft.com/office/drawing/2014/main" id="{734AD9DB-E649-4889-A3FF-4A2E2A08F9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64408" y="4955515"/>
            <a:ext cx="2539488" cy="2539486"/>
          </a:xfrm>
          <a:prstGeom prst="rect">
            <a:avLst/>
          </a:prstGeom>
        </p:spPr>
      </p:pic>
      <p:pic>
        <p:nvPicPr>
          <p:cNvPr id="28" name="图片 27">
            <a:extLst>
              <a:ext uri="{FF2B5EF4-FFF2-40B4-BE49-F238E27FC236}">
                <a16:creationId xmlns:a16="http://schemas.microsoft.com/office/drawing/2014/main" id="{F7CE05FB-59D0-49D1-9075-2DBC5CA90E7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435" y="4955515"/>
            <a:ext cx="2539488" cy="2539486"/>
          </a:xfrm>
          <a:prstGeom prst="rect">
            <a:avLst/>
          </a:prstGeom>
        </p:spPr>
      </p:pic>
      <p:pic>
        <p:nvPicPr>
          <p:cNvPr id="29" name="图片 28">
            <a:extLst>
              <a:ext uri="{FF2B5EF4-FFF2-40B4-BE49-F238E27FC236}">
                <a16:creationId xmlns:a16="http://schemas.microsoft.com/office/drawing/2014/main" id="{E59AC3FA-3E11-401B-AAA7-BDC37397E8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140545" y="4955515"/>
            <a:ext cx="2539488" cy="2539486"/>
          </a:xfrm>
          <a:prstGeom prst="rect">
            <a:avLst/>
          </a:prstGeom>
        </p:spPr>
      </p:pic>
      <p:pic>
        <p:nvPicPr>
          <p:cNvPr id="45" name="图片 44">
            <a:extLst>
              <a:ext uri="{FF2B5EF4-FFF2-40B4-BE49-F238E27FC236}">
                <a16:creationId xmlns:a16="http://schemas.microsoft.com/office/drawing/2014/main" id="{F2A1A8C4-5825-40D7-801F-350DA14F0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8683" y="1238774"/>
            <a:ext cx="1694860" cy="262584"/>
          </a:xfrm>
          <a:prstGeom prst="rect">
            <a:avLst/>
          </a:prstGeom>
        </p:spPr>
      </p:pic>
      <p:sp>
        <p:nvSpPr>
          <p:cNvPr id="14" name="사각형: 둥근 모서리 2">
            <a:extLst>
              <a:ext uri="{FF2B5EF4-FFF2-40B4-BE49-F238E27FC236}">
                <a16:creationId xmlns:a16="http://schemas.microsoft.com/office/drawing/2014/main" id="{24FE1912-FFCD-CA71-00CF-AC429BB50654}"/>
              </a:ext>
            </a:extLst>
          </p:cNvPr>
          <p:cNvSpPr/>
          <p:nvPr/>
        </p:nvSpPr>
        <p:spPr>
          <a:xfrm>
            <a:off x="560439" y="489746"/>
            <a:ext cx="11139948" cy="5890734"/>
          </a:xfrm>
          <a:prstGeom prst="roundRect">
            <a:avLst>
              <a:gd name="adj" fmla="val 6911"/>
            </a:avLst>
          </a:prstGeom>
          <a:solidFill>
            <a:schemeClr val="bg1">
              <a:alpha val="50000"/>
            </a:schemeClr>
          </a:solidFill>
          <a:ln w="69850" cap="sq">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6000" dirty="0">
              <a:solidFill>
                <a:srgbClr val="FF6633"/>
              </a:solidFill>
              <a:latin typeface="Montserrat Black" panose="00000A00000000000000" pitchFamily="2" charset="0"/>
            </a:endParaRPr>
          </a:p>
        </p:txBody>
      </p:sp>
      <p:pic>
        <p:nvPicPr>
          <p:cNvPr id="3" name="Hình ảnh 2">
            <a:extLst>
              <a:ext uri="{FF2B5EF4-FFF2-40B4-BE49-F238E27FC236}">
                <a16:creationId xmlns:a16="http://schemas.microsoft.com/office/drawing/2014/main" id="{A6570F25-B4E0-103D-7A3E-A0967D1E96CF}"/>
              </a:ext>
            </a:extLst>
          </p:cNvPr>
          <p:cNvPicPr>
            <a:picLocks noChangeAspect="1"/>
          </p:cNvPicPr>
          <p:nvPr/>
        </p:nvPicPr>
        <p:blipFill>
          <a:blip r:embed="rId7">
            <a:alphaModFix amt="62000"/>
            <a:extLst>
              <a:ext uri="{BEBA8EAE-BF5A-486C-A8C5-ECC9F3942E4B}">
                <a14:imgProps xmlns:a14="http://schemas.microsoft.com/office/drawing/2010/main">
                  <a14:imgLayer r:embed="rId8">
                    <a14:imgEffect>
                      <a14:saturation sat="95000"/>
                    </a14:imgEffect>
                  </a14:imgLayer>
                </a14:imgProps>
              </a:ext>
            </a:extLst>
          </a:blip>
          <a:stretch>
            <a:fillRect/>
          </a:stretch>
        </p:blipFill>
        <p:spPr>
          <a:xfrm>
            <a:off x="1967263" y="1501358"/>
            <a:ext cx="8429625" cy="4671765"/>
          </a:xfrm>
          <a:prstGeom prst="roundRect">
            <a:avLst>
              <a:gd name="adj" fmla="val 8885"/>
            </a:avLst>
          </a:prstGeom>
          <a:effectLst/>
        </p:spPr>
      </p:pic>
      <p:grpSp>
        <p:nvGrpSpPr>
          <p:cNvPr id="2" name="Nhóm 1">
            <a:extLst>
              <a:ext uri="{FF2B5EF4-FFF2-40B4-BE49-F238E27FC236}">
                <a16:creationId xmlns:a16="http://schemas.microsoft.com/office/drawing/2014/main" id="{F764EDB1-EB2A-AFFF-583C-EEBB794147A4}"/>
              </a:ext>
            </a:extLst>
          </p:cNvPr>
          <p:cNvGrpSpPr/>
          <p:nvPr/>
        </p:nvGrpSpPr>
        <p:grpSpPr>
          <a:xfrm>
            <a:off x="560439" y="380748"/>
            <a:ext cx="6767846" cy="680144"/>
            <a:chOff x="560439" y="380748"/>
            <a:chExt cx="6767846" cy="680144"/>
          </a:xfrm>
        </p:grpSpPr>
        <p:sp>
          <p:nvSpPr>
            <p:cNvPr id="15" name="직사각형 37">
              <a:extLst>
                <a:ext uri="{FF2B5EF4-FFF2-40B4-BE49-F238E27FC236}">
                  <a16:creationId xmlns:a16="http://schemas.microsoft.com/office/drawing/2014/main" id="{B4BD408A-FA6C-B690-5172-B1E2AAC816D8}"/>
                </a:ext>
              </a:extLst>
            </p:cNvPr>
            <p:cNvSpPr/>
            <p:nvPr/>
          </p:nvSpPr>
          <p:spPr>
            <a:xfrm>
              <a:off x="1328751" y="380748"/>
              <a:ext cx="5999534" cy="649188"/>
            </a:xfrm>
            <a:prstGeom prst="roundRect">
              <a:avLst>
                <a:gd name="adj" fmla="val 50000"/>
              </a:avLst>
            </a:prstGeom>
            <a:solidFill>
              <a:srgbClr val="FFD966"/>
            </a:solidFill>
            <a:effectLst>
              <a:glow rad="139700">
                <a:schemeClr val="bg1">
                  <a:alpha val="40000"/>
                </a:schemeClr>
              </a:glow>
            </a:effectLst>
          </p:spPr>
          <p:txBody>
            <a:bodyPr wrap="square" anchor="t" anchorCtr="0">
              <a:spAutoFit/>
            </a:bodyPr>
            <a:lstStyle/>
            <a:p>
              <a:r>
                <a:rPr lang="en-US" altLang="ko-KR" sz="2400" dirty="0">
                  <a:solidFill>
                    <a:srgbClr val="A4491A"/>
                  </a:solidFill>
                  <a:latin typeface="Montserrat Black" panose="00000A00000000000000" pitchFamily="2" charset="0"/>
                </a:rPr>
                <a:t>1. Vẻ đẹp phẩm chất của Đăm Săn</a:t>
              </a:r>
            </a:p>
          </p:txBody>
        </p:sp>
        <p:pic>
          <p:nvPicPr>
            <p:cNvPr id="16" name="그래픽 57">
              <a:extLst>
                <a:ext uri="{FF2B5EF4-FFF2-40B4-BE49-F238E27FC236}">
                  <a16:creationId xmlns:a16="http://schemas.microsoft.com/office/drawing/2014/main" id="{6A56687E-D348-9794-7BE8-2E16649A68B1}"/>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560439" y="380748"/>
              <a:ext cx="768311" cy="680144"/>
            </a:xfrm>
            <a:prstGeom prst="rect">
              <a:avLst/>
            </a:prstGeom>
          </p:spPr>
        </p:pic>
      </p:grpSp>
      <p:sp>
        <p:nvSpPr>
          <p:cNvPr id="21" name="Hộp Văn bản 20">
            <a:extLst>
              <a:ext uri="{FF2B5EF4-FFF2-40B4-BE49-F238E27FC236}">
                <a16:creationId xmlns:a16="http://schemas.microsoft.com/office/drawing/2014/main" id="{BE99A4F3-6C9C-109C-B491-32FCF33F6142}"/>
              </a:ext>
            </a:extLst>
          </p:cNvPr>
          <p:cNvSpPr txBox="1"/>
          <p:nvPr/>
        </p:nvSpPr>
        <p:spPr>
          <a:xfrm>
            <a:off x="2019191" y="1516319"/>
            <a:ext cx="8153617" cy="4665107"/>
          </a:xfrm>
          <a:prstGeom prst="roundRect">
            <a:avLst/>
          </a:prstGeom>
          <a:noFill/>
          <a:effectLst/>
        </p:spPr>
        <p:txBody>
          <a:bodyPr wrap="square">
            <a:spAutoFit/>
          </a:bodyPr>
          <a:lstStyle/>
          <a:p>
            <a:pPr algn="ctr">
              <a:spcAft>
                <a:spcPts val="800"/>
              </a:spcAft>
            </a:pPr>
            <a:r>
              <a:rPr lang="en-US" sz="2400" b="1" dirty="0">
                <a:solidFill>
                  <a:srgbClr val="FF6633"/>
                </a:solidFill>
                <a:effectLst/>
                <a:latin typeface="Tahoma" panose="020B0604030504040204" pitchFamily="34" charset="0"/>
                <a:ea typeface="Tahoma" panose="020B0604030504040204" pitchFamily="34" charset="0"/>
                <a:cs typeface="Tahoma" panose="020B0604030504040204" pitchFamily="34" charset="0"/>
              </a:rPr>
              <a:t>Ý nghĩa chi tiết cái chết của Đăm Săn trong Rừng Sáp Đen</a:t>
            </a:r>
          </a:p>
          <a:p>
            <a:pPr marL="285750" indent="-285750" algn="just">
              <a:spcAft>
                <a:spcPts val="800"/>
              </a:spcAft>
              <a:buFont typeface="Arial" panose="020B0604020202020204" pitchFamily="34" charset="0"/>
              <a:buChar char="•"/>
            </a:pPr>
            <a:r>
              <a:rPr lang="en-US" sz="2000" dirty="0">
                <a:solidFill>
                  <a:schemeClr val="bg1"/>
                </a:solidFill>
                <a:effectLst/>
                <a:latin typeface="Tahoma" panose="020B0604030504040204" pitchFamily="34" charset="0"/>
                <a:ea typeface="Tahoma" panose="020B0604030504040204" pitchFamily="34" charset="0"/>
                <a:cs typeface="Tahoma" panose="020B0604030504040204" pitchFamily="34" charset="0"/>
              </a:rPr>
              <a:t>Cái chết của Đăm Săn càng tô đậm phẩm chất dũng cảm, ý chí tự do, quyết tâm mãnh liệt và ý thức về danh dự của người anh hùng, dù có chết cũng không từ bỏ lí tưởng của mình.</a:t>
            </a:r>
            <a:endParaRPr lang="en-US" sz="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lgn="just">
              <a:spcAft>
                <a:spcPts val="800"/>
              </a:spcAft>
              <a:buFont typeface="Arial" panose="020B0604020202020204" pitchFamily="34" charset="0"/>
              <a:buChar char="•"/>
            </a:pPr>
            <a:r>
              <a:rPr lang="en-US" sz="2000" dirty="0">
                <a:solidFill>
                  <a:schemeClr val="bg1"/>
                </a:solidFill>
                <a:effectLst/>
                <a:latin typeface="Tahoma" panose="020B0604030504040204" pitchFamily="34" charset="0"/>
                <a:ea typeface="Tahoma" panose="020B0604030504040204" pitchFamily="34" charset="0"/>
                <a:cs typeface="Tahoma" panose="020B0604030504040204" pitchFamily="34" charset="0"/>
              </a:rPr>
              <a:t>Cái chết là một thách thức mới và cũng là thách thức cao nhất cho ý chí tự do và lòng can đảm của Đăm Săn. Mô tả cái chết của Đăm Săn là nhằm nhấn mạnh sự tái sinh của Đăm Săn trong hình tượng Đăm Săn cháu, người sẽ tiếp nối hành trình của chàng trong phần tiếp theo của sử thi.</a:t>
            </a:r>
            <a:endParaRPr lang="en-US" sz="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solidFill>
                  <a:schemeClr val="bg1"/>
                </a:solidFill>
                <a:effectLst/>
                <a:latin typeface="Tahoma" panose="020B0604030504040204" pitchFamily="34" charset="0"/>
                <a:ea typeface="Tahoma" panose="020B0604030504040204" pitchFamily="34" charset="0"/>
                <a:cs typeface="Tahoma" panose="020B0604030504040204" pitchFamily="34" charset="0"/>
              </a:rPr>
              <a:t>Cái chết của Đăm Săn thể hiện bi kịch của người anh hùng cộng đồng trong hành trình chinh phục của họ.</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0" name="Picture 2" descr="Pin by Tasfia Jahan Didin on folk style | Indian elephant art, Indian art  paintings, Elephant art">
            <a:extLst>
              <a:ext uri="{FF2B5EF4-FFF2-40B4-BE49-F238E27FC236}">
                <a16:creationId xmlns:a16="http://schemas.microsoft.com/office/drawing/2014/main" id="{B3270180-52A9-C3C6-9FBE-F649F0E629D5}"/>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0012182" y="4871591"/>
            <a:ext cx="2165921" cy="210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820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outVertical)">
                                      <p:cBhvr>
                                        <p:cTn id="1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2113</Words>
  <Application>Microsoft Office PowerPoint</Application>
  <PresentationFormat>Widescreen</PresentationFormat>
  <Paragraphs>242</Paragraphs>
  <Slides>24</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맑은 고딕</vt:lpstr>
      <vt:lpstr>Arial</vt:lpstr>
      <vt:lpstr>Calibri</vt:lpstr>
      <vt:lpstr>Calibri Light</vt:lpstr>
      <vt:lpstr>Danh Da Bold</vt:lpstr>
      <vt:lpstr>等线</vt:lpstr>
      <vt:lpstr>Montserrat</vt:lpstr>
      <vt:lpstr>Montserrat Black</vt:lpstr>
      <vt:lpstr>Tahoma</vt:lpstr>
      <vt:lpstr>Times New Roman</vt:lpstr>
      <vt:lpstr>UVF Cupid de Locke</vt:lpstr>
      <vt:lpstr>Yu Mincho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2022-08-20T13:46:04Z</dcterms:created>
  <dcterms:modified xsi:type="dcterms:W3CDTF">2022-08-20T13:50:55Z</dcterms:modified>
</cp:coreProperties>
</file>