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Lst>
  <p:sldIdLst>
    <p:sldId id="258" r:id="rId6"/>
    <p:sldId id="263" r:id="rId7"/>
    <p:sldId id="259" r:id="rId8"/>
    <p:sldId id="260" r:id="rId9"/>
    <p:sldId id="257" r:id="rId10"/>
    <p:sldId id="264" r:id="rId11"/>
    <p:sldId id="266" r:id="rId12"/>
    <p:sldId id="267" r:id="rId13"/>
    <p:sldId id="268" r:id="rId14"/>
    <p:sldId id="262" r:id="rId15"/>
    <p:sldId id="270" r:id="rId16"/>
    <p:sldId id="273" r:id="rId17"/>
    <p:sldId id="271" r:id="rId18"/>
    <p:sldId id="274" r:id="rId19"/>
    <p:sldId id="275" r:id="rId20"/>
    <p:sldId id="276" r:id="rId21"/>
    <p:sldId id="272" r:id="rId22"/>
    <p:sldId id="277" r:id="rId23"/>
    <p:sldId id="261" r:id="rId2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917"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7"/>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1753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40218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80"/>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78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9582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303"/>
          <p:cNvSpPr>
            <a:spLocks/>
          </p:cNvSpPr>
          <p:nvPr/>
        </p:nvSpPr>
        <p:spPr bwMode="gray">
          <a:xfrm>
            <a:off x="0" y="4038600"/>
            <a:ext cx="8770938" cy="2833688"/>
          </a:xfrm>
          <a:custGeom>
            <a:avLst/>
            <a:gdLst>
              <a:gd name="T0" fmla="*/ 0 w 5511"/>
              <a:gd name="T1" fmla="*/ 2147483647 h 1785"/>
              <a:gd name="T2" fmla="*/ 2147483647 w 5511"/>
              <a:gd name="T3" fmla="*/ 2147483647 h 1785"/>
              <a:gd name="T4" fmla="*/ 2147483647 w 5511"/>
              <a:gd name="T5" fmla="*/ 0 h 1785"/>
              <a:gd name="T6" fmla="*/ 2147483647 w 5511"/>
              <a:gd name="T7" fmla="*/ 2147483647 h 1785"/>
              <a:gd name="T8" fmla="*/ 0 w 5511"/>
              <a:gd name="T9" fmla="*/ 2147483647 h 17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1" h="1785">
                <a:moveTo>
                  <a:pt x="0" y="1776"/>
                </a:moveTo>
                <a:lnTo>
                  <a:pt x="1829" y="3"/>
                </a:lnTo>
                <a:lnTo>
                  <a:pt x="4752" y="0"/>
                </a:lnTo>
                <a:lnTo>
                  <a:pt x="5511" y="1785"/>
                </a:lnTo>
                <a:lnTo>
                  <a:pt x="0" y="1776"/>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5" name="Freeform 298"/>
          <p:cNvSpPr>
            <a:spLocks/>
          </p:cNvSpPr>
          <p:nvPr/>
        </p:nvSpPr>
        <p:spPr bwMode="gray">
          <a:xfrm>
            <a:off x="1" y="-9525"/>
            <a:ext cx="1195388" cy="971550"/>
          </a:xfrm>
          <a:custGeom>
            <a:avLst/>
            <a:gdLst>
              <a:gd name="T0" fmla="*/ 0 w 753"/>
              <a:gd name="T1" fmla="*/ 2147483647 h 612"/>
              <a:gd name="T2" fmla="*/ 2147483647 w 753"/>
              <a:gd name="T3" fmla="*/ 2147483647 h 612"/>
              <a:gd name="T4" fmla="*/ 2147483647 w 753"/>
              <a:gd name="T5" fmla="*/ 0 h 612"/>
              <a:gd name="T6" fmla="*/ 0 w 753"/>
              <a:gd name="T7" fmla="*/ 2147483647 h 612"/>
              <a:gd name="T8" fmla="*/ 0 w 753"/>
              <a:gd name="T9" fmla="*/ 2147483647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3" h="612">
                <a:moveTo>
                  <a:pt x="0" y="612"/>
                </a:moveTo>
                <a:lnTo>
                  <a:pt x="753" y="441"/>
                </a:lnTo>
                <a:lnTo>
                  <a:pt x="629" y="0"/>
                </a:lnTo>
                <a:lnTo>
                  <a:pt x="0" y="6"/>
                </a:lnTo>
                <a:lnTo>
                  <a:pt x="0" y="612"/>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6" name="Freeform 300"/>
          <p:cNvSpPr>
            <a:spLocks/>
          </p:cNvSpPr>
          <p:nvPr/>
        </p:nvSpPr>
        <p:spPr bwMode="ltGray">
          <a:xfrm>
            <a:off x="2" y="804905"/>
            <a:ext cx="1285875" cy="738187"/>
          </a:xfrm>
          <a:custGeom>
            <a:avLst/>
            <a:gdLst>
              <a:gd name="T0" fmla="*/ 0 w 810"/>
              <a:gd name="T1" fmla="*/ 2147483647 h 465"/>
              <a:gd name="T2" fmla="*/ 2147483647 w 810"/>
              <a:gd name="T3" fmla="*/ 2147483647 h 465"/>
              <a:gd name="T4" fmla="*/ 2147483647 w 810"/>
              <a:gd name="T5" fmla="*/ 0 h 465"/>
              <a:gd name="T6" fmla="*/ 0 w 810"/>
              <a:gd name="T7" fmla="*/ 2147483647 h 465"/>
              <a:gd name="T8" fmla="*/ 0 w 810"/>
              <a:gd name="T9" fmla="*/ 2147483647 h 4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465">
                <a:moveTo>
                  <a:pt x="0" y="465"/>
                </a:moveTo>
                <a:lnTo>
                  <a:pt x="810" y="141"/>
                </a:lnTo>
                <a:lnTo>
                  <a:pt x="774" y="0"/>
                </a:lnTo>
                <a:lnTo>
                  <a:pt x="0" y="173"/>
                </a:lnTo>
                <a:lnTo>
                  <a:pt x="0" y="465"/>
                </a:lnTo>
                <a:close/>
              </a:path>
            </a:pathLst>
          </a:cu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7" name="Freeform 301"/>
          <p:cNvSpPr>
            <a:spLocks/>
          </p:cNvSpPr>
          <p:nvPr/>
        </p:nvSpPr>
        <p:spPr bwMode="gray">
          <a:xfrm>
            <a:off x="7524750" y="4033880"/>
            <a:ext cx="1619250" cy="2071687"/>
          </a:xfrm>
          <a:custGeom>
            <a:avLst/>
            <a:gdLst>
              <a:gd name="T0" fmla="*/ 0 w 1020"/>
              <a:gd name="T1" fmla="*/ 0 h 1305"/>
              <a:gd name="T2" fmla="*/ 2147483647 w 1020"/>
              <a:gd name="T3" fmla="*/ 2147483647 h 1305"/>
              <a:gd name="T4" fmla="*/ 2147483647 w 1020"/>
              <a:gd name="T5" fmla="*/ 2147483647 h 1305"/>
              <a:gd name="T6" fmla="*/ 2147483647 w 1020"/>
              <a:gd name="T7" fmla="*/ 0 h 1305"/>
              <a:gd name="T8" fmla="*/ 0 w 1020"/>
              <a:gd name="T9" fmla="*/ 0 h 1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0" h="1305">
                <a:moveTo>
                  <a:pt x="0" y="0"/>
                </a:moveTo>
                <a:lnTo>
                  <a:pt x="567" y="1305"/>
                </a:lnTo>
                <a:lnTo>
                  <a:pt x="1020" y="1164"/>
                </a:lnTo>
                <a:lnTo>
                  <a:pt x="1020"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8" name="Freeform 302"/>
          <p:cNvSpPr>
            <a:spLocks/>
          </p:cNvSpPr>
          <p:nvPr/>
        </p:nvSpPr>
        <p:spPr bwMode="gray">
          <a:xfrm>
            <a:off x="8462984" y="6000750"/>
            <a:ext cx="681037" cy="865188"/>
          </a:xfrm>
          <a:custGeom>
            <a:avLst/>
            <a:gdLst>
              <a:gd name="T0" fmla="*/ 2147483647 w 429"/>
              <a:gd name="T1" fmla="*/ 0 h 542"/>
              <a:gd name="T2" fmla="*/ 0 w 429"/>
              <a:gd name="T3" fmla="*/ 2147483647 h 542"/>
              <a:gd name="T4" fmla="*/ 2147483647 w 429"/>
              <a:gd name="T5" fmla="*/ 2147483647 h 542"/>
              <a:gd name="T6" fmla="*/ 2147483647 w 429"/>
              <a:gd name="T7" fmla="*/ 2147483647 h 542"/>
              <a:gd name="T8" fmla="*/ 2147483647 w 429"/>
              <a:gd name="T9" fmla="*/ 0 h 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542">
                <a:moveTo>
                  <a:pt x="429" y="0"/>
                </a:moveTo>
                <a:lnTo>
                  <a:pt x="0" y="129"/>
                </a:lnTo>
                <a:lnTo>
                  <a:pt x="180" y="542"/>
                </a:lnTo>
                <a:lnTo>
                  <a:pt x="429" y="540"/>
                </a:lnTo>
                <a:lnTo>
                  <a:pt x="429"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9" name="Text Box 14"/>
          <p:cNvSpPr txBox="1">
            <a:spLocks noChangeArrowheads="1"/>
          </p:cNvSpPr>
          <p:nvPr/>
        </p:nvSpPr>
        <p:spPr bwMode="gray">
          <a:xfrm>
            <a:off x="7981950" y="6407150"/>
            <a:ext cx="1066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sz="2100" b="0" i="1" smtClean="0">
                <a:solidFill>
                  <a:srgbClr val="D7181F"/>
                </a:solidFill>
                <a:latin typeface="Arial Black" pitchFamily="34" charset="0"/>
              </a:rPr>
              <a:t>LOGO</a:t>
            </a:r>
          </a:p>
        </p:txBody>
      </p:sp>
      <p:sp>
        <p:nvSpPr>
          <p:cNvPr id="10" name="Rectangle 304" descr="01"/>
          <p:cNvSpPr>
            <a:spLocks noChangeArrowheads="1"/>
          </p:cNvSpPr>
          <p:nvPr/>
        </p:nvSpPr>
        <p:spPr bwMode="gray">
          <a:xfrm>
            <a:off x="21" y="1801813"/>
            <a:ext cx="2900363" cy="2246312"/>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sp>
        <p:nvSpPr>
          <p:cNvPr id="11" name="Rectangle 305"/>
          <p:cNvSpPr>
            <a:spLocks noChangeArrowheads="1"/>
          </p:cNvSpPr>
          <p:nvPr/>
        </p:nvSpPr>
        <p:spPr bwMode="gray">
          <a:xfrm>
            <a:off x="2895600" y="1797092"/>
            <a:ext cx="6261100" cy="2251075"/>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cs typeface="Arial" charset="0"/>
            </a:endParaRPr>
          </a:p>
        </p:txBody>
      </p:sp>
      <p:pic>
        <p:nvPicPr>
          <p:cNvPr id="12" name="Picture 306"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4143375"/>
            <a:ext cx="22383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296"/>
          <p:cNvSpPr>
            <a:spLocks/>
          </p:cNvSpPr>
          <p:nvPr/>
        </p:nvSpPr>
        <p:spPr bwMode="gray">
          <a:xfrm>
            <a:off x="998559" y="-9525"/>
            <a:ext cx="1404937" cy="1038225"/>
          </a:xfrm>
          <a:custGeom>
            <a:avLst/>
            <a:gdLst>
              <a:gd name="T0" fmla="*/ 0 w 885"/>
              <a:gd name="T1" fmla="*/ 0 h 654"/>
              <a:gd name="T2" fmla="*/ 2147483647 w 885"/>
              <a:gd name="T3" fmla="*/ 2147483647 h 654"/>
              <a:gd name="T4" fmla="*/ 2147483647 w 885"/>
              <a:gd name="T5" fmla="*/ 2147483647 h 654"/>
              <a:gd name="T6" fmla="*/ 2147483647 w 885"/>
              <a:gd name="T7" fmla="*/ 2147483647 h 654"/>
              <a:gd name="T8" fmla="*/ 0 w 885"/>
              <a:gd name="T9" fmla="*/ 0 h 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5" h="654">
                <a:moveTo>
                  <a:pt x="0" y="0"/>
                </a:moveTo>
                <a:lnTo>
                  <a:pt x="181" y="654"/>
                </a:lnTo>
                <a:lnTo>
                  <a:pt x="885" y="368"/>
                </a:lnTo>
                <a:lnTo>
                  <a:pt x="742" y="3"/>
                </a:lnTo>
                <a:lnTo>
                  <a:pt x="0" y="0"/>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075" name="Rectangle 3"/>
          <p:cNvSpPr>
            <a:spLocks noGrp="1" noChangeArrowheads="1"/>
          </p:cNvSpPr>
          <p:nvPr>
            <p:ph type="subTitle" idx="1"/>
          </p:nvPr>
        </p:nvSpPr>
        <p:spPr bwMode="gray">
          <a:xfrm>
            <a:off x="1981200" y="6172200"/>
            <a:ext cx="4648200" cy="381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marL="0" indent="0" algn="ctr">
              <a:buFont typeface="Wingdings" pitchFamily="2" charset="2"/>
              <a:buNone/>
              <a:defRPr sz="2000">
                <a:solidFill>
                  <a:srgbClr val="000000"/>
                </a:solidFill>
              </a:defRPr>
            </a:lvl1pPr>
          </a:lstStyle>
          <a:p>
            <a:pPr lvl="0"/>
            <a:r>
              <a:rPr lang="en-US" noProof="0" smtClean="0"/>
              <a:t>Click to edit Master subtitle style</a:t>
            </a:r>
          </a:p>
        </p:txBody>
      </p:sp>
      <p:sp>
        <p:nvSpPr>
          <p:cNvPr id="3074" name="Rectangle 2"/>
          <p:cNvSpPr>
            <a:spLocks noGrp="1" noChangeArrowheads="1"/>
          </p:cNvSpPr>
          <p:nvPr>
            <p:ph type="ctrTitle"/>
          </p:nvPr>
        </p:nvSpPr>
        <p:spPr>
          <a:xfrm>
            <a:off x="1295400" y="1066800"/>
            <a:ext cx="6858000" cy="609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lvl1pPr algn="ctr">
              <a:defRPr sz="3600" b="1"/>
            </a:lvl1pPr>
          </a:lstStyle>
          <a:p>
            <a:pPr lvl="0"/>
            <a:r>
              <a:rPr lang="en-US" noProof="0" smtClean="0"/>
              <a:t>Click to edit Master title style</a:t>
            </a:r>
          </a:p>
        </p:txBody>
      </p:sp>
      <p:sp>
        <p:nvSpPr>
          <p:cNvPr id="14" name="Rectangle 6"/>
          <p:cNvSpPr>
            <a:spLocks noGrp="1" noChangeArrowheads="1"/>
          </p:cNvSpPr>
          <p:nvPr>
            <p:ph type="sldNum" sz="quarter" idx="10"/>
          </p:nvPr>
        </p:nvSpPr>
        <p:spPr>
          <a:xfrm>
            <a:off x="4724400" y="6553242"/>
            <a:ext cx="381000" cy="244475"/>
          </a:xfrm>
        </p:spPr>
        <p:txBody>
          <a:bodyPr/>
          <a:lstStyle>
            <a:lvl1pPr eaLnBrk="0" hangingPunct="0">
              <a:defRPr sz="1200" b="1">
                <a:solidFill>
                  <a:srgbClr val="000000"/>
                </a:solidFill>
                <a:latin typeface="Arial" pitchFamily="34" charset="0"/>
                <a:cs typeface="Arial" pitchFamily="34" charset="0"/>
              </a:defRPr>
            </a:lvl1pPr>
          </a:lstStyle>
          <a:p>
            <a:pPr>
              <a:defRPr/>
            </a:pPr>
            <a:fld id="{E15204DF-D78A-4216-93D3-6DE7F524B4AD}" type="slidenum">
              <a:rPr lang="en-US"/>
              <a:pPr>
                <a:defRPr/>
              </a:pPr>
              <a:t>‹#›</a:t>
            </a:fld>
            <a:endParaRPr lang="en-US"/>
          </a:p>
        </p:txBody>
      </p:sp>
      <p:sp>
        <p:nvSpPr>
          <p:cNvPr id="15" name="Rectangle 5"/>
          <p:cNvSpPr>
            <a:spLocks noGrp="1" noChangeArrowheads="1"/>
          </p:cNvSpPr>
          <p:nvPr>
            <p:ph type="ftr" sz="quarter" idx="11"/>
          </p:nvPr>
        </p:nvSpPr>
        <p:spPr>
          <a:xfrm>
            <a:off x="152400" y="6537367"/>
            <a:ext cx="2133600" cy="244475"/>
          </a:xfrm>
        </p:spPr>
        <p:txBody>
          <a:bodyPr/>
          <a:lstStyle>
            <a:lvl1pPr eaLnBrk="0" hangingPunct="0">
              <a:defRPr sz="2100" b="0" i="1">
                <a:solidFill>
                  <a:srgbClr val="000000"/>
                </a:solidFill>
                <a:latin typeface="Arial Black"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37143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000"/>
                            </p:stCondLst>
                            <p:childTnLst>
                              <p:par>
                                <p:cTn id="29" presetID="3" presetClass="entr" presetSubtype="5" fill="hold" nodeType="after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blinds(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12D3DAC8-1944-43A9-80EF-A43823D8B587}"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79496403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C6F4771-CFBC-4A3F-A272-B6D16AC748E1}"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3319556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066800"/>
            <a:ext cx="41529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53BAC76-BB8A-43C8-96A8-70E50808FE53}"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40938745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8" name="Slide Number Placeholder 7"/>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769B625C-ACA1-484A-8C0F-B7084218A657}" type="slidenum">
              <a:rPr lang="en-US"/>
              <a:pPr>
                <a:defRPr/>
              </a:pPr>
              <a:t>‹#›</a:t>
            </a:fld>
            <a:endParaRPr lang="en-US"/>
          </a:p>
        </p:txBody>
      </p:sp>
      <p:sp>
        <p:nvSpPr>
          <p:cNvPr id="9" name="Date Placeholder 8"/>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694003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4" name="Slide Number Placeholder 3"/>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3C95BD9B-D212-4305-B38A-BC67ED3C9CDB}" type="slidenum">
              <a:rPr lang="en-US"/>
              <a:pPr>
                <a:defRPr/>
              </a:pPr>
              <a:t>‹#›</a:t>
            </a:fld>
            <a:endParaRPr lang="en-US"/>
          </a:p>
        </p:txBody>
      </p:sp>
      <p:sp>
        <p:nvSpPr>
          <p:cNvPr id="5" name="Date Placeholder 4"/>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3373352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3" name="Slide Number Placeholder 2"/>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2668D7D6-174B-4F9E-B2EA-C1F1E4B71BBD}" type="slidenum">
              <a:rPr lang="en-US"/>
              <a:pPr>
                <a:defRPr/>
              </a:pPr>
              <a:t>‹#›</a:t>
            </a:fld>
            <a:endParaRPr lang="en-US"/>
          </a:p>
        </p:txBody>
      </p:sp>
      <p:sp>
        <p:nvSpPr>
          <p:cNvPr id="4" name="Date Placeholder 3"/>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666854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D41FB593-4419-44B9-9B33-DBA30EC03C26}"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7486561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597259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6" name="Slide Number Placeholder 5"/>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8E60241B-B22F-4664-B6E0-1119B3CC3CAD}" type="slidenum">
              <a:rPr lang="en-US"/>
              <a:pPr>
                <a:defRPr/>
              </a:pPr>
              <a:t>‹#›</a:t>
            </a:fld>
            <a:endParaRPr lang="en-US"/>
          </a:p>
        </p:txBody>
      </p:sp>
      <p:sp>
        <p:nvSpPr>
          <p:cNvPr id="7" name="Date Placeholder 6"/>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4529637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6AE2930D-8945-4A6C-A9F9-02FB25DE7F65}"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3784078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773150" y="198438"/>
            <a:ext cx="4514850" cy="6202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98438"/>
            <a:ext cx="1339215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C98E7866-C1DB-495F-880D-1E4AE01A3CA4}"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62790212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039600" y="198438"/>
            <a:ext cx="62484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066800"/>
            <a:ext cx="8458200" cy="53340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p:txBody>
          <a:bodyPr/>
          <a:lstStyle>
            <a:lvl1pPr eaLnBrk="0" hangingPunct="0">
              <a:defRPr>
                <a:latin typeface="Arial" pitchFamily="34" charset="0"/>
                <a:cs typeface="Arial" pitchFamily="34" charset="0"/>
              </a:defRPr>
            </a:lvl1pPr>
          </a:lstStyle>
          <a:p>
            <a:pPr>
              <a:defRPr/>
            </a:pPr>
            <a:r>
              <a:rPr lang="en-US"/>
              <a:t>www.themegallery.com</a:t>
            </a:r>
          </a:p>
        </p:txBody>
      </p:sp>
      <p:sp>
        <p:nvSpPr>
          <p:cNvPr id="5" name="Slide Number Placeholder 4"/>
          <p:cNvSpPr>
            <a:spLocks noGrp="1"/>
          </p:cNvSpPr>
          <p:nvPr>
            <p:ph type="sldNum" sz="quarter" idx="11"/>
          </p:nvPr>
        </p:nvSpPr>
        <p:spPr/>
        <p:txBody>
          <a:bodyPr/>
          <a:lstStyle>
            <a:lvl1pPr eaLnBrk="0" hangingPunct="0">
              <a:defRPr b="1">
                <a:latin typeface="Arial" pitchFamily="34" charset="0"/>
                <a:cs typeface="Arial" pitchFamily="34" charset="0"/>
              </a:defRPr>
            </a:lvl1pPr>
          </a:lstStyle>
          <a:p>
            <a:pPr>
              <a:defRPr/>
            </a:pPr>
            <a:fld id="{0A982373-869E-4F4B-B305-FFB91511F70A}" type="slidenum">
              <a:rPr lang="en-US"/>
              <a:pPr>
                <a:defRPr/>
              </a:pPr>
              <a:t>‹#›</a:t>
            </a:fld>
            <a:endParaRPr lang="en-US"/>
          </a:p>
        </p:txBody>
      </p:sp>
      <p:sp>
        <p:nvSpPr>
          <p:cNvPr id="6" name="Date Placeholder 5"/>
          <p:cNvSpPr>
            <a:spLocks noGrp="1"/>
          </p:cNvSpPr>
          <p:nvPr>
            <p:ph type="dt" sz="half" idx="12"/>
          </p:nvPr>
        </p:nvSpPr>
        <p:spPr/>
        <p:txBody>
          <a:bodyPr/>
          <a:lstStyle>
            <a:lvl1pPr eaLnBrk="0" hangingPunct="0">
              <a:defRPr b="1">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8893875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89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381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623888" y="170975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623888"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426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77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530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69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42"/>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88197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2891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100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141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22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655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2602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9771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623888" y="170974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682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349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47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61103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223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968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4738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793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041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5047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329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789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922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52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9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56326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033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5562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794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7910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6546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4645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24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5033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4395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1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3609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93958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49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CE5CB-93CC-40D9-8AE2-137FED3C89CA}" type="datetimeFigureOut">
              <a:rPr lang="vi-VN" smtClean="0">
                <a:solidFill>
                  <a:prstClr val="black">
                    <a:tint val="75000"/>
                  </a:prstClr>
                </a:solidFill>
              </a:rPr>
              <a:pPr/>
              <a:t>13/08/2022</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49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49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322A5-A632-4888-8C29-4A2B838E30D2}"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60609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accent6">
            <a:lumMod val="75000"/>
            <a:alpha val="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12039600" y="198438"/>
            <a:ext cx="6248400" cy="5635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Freeform 190"/>
          <p:cNvSpPr>
            <a:spLocks/>
          </p:cNvSpPr>
          <p:nvPr/>
        </p:nvSpPr>
        <p:spPr bwMode="gray">
          <a:xfrm>
            <a:off x="6858000" y="5257800"/>
            <a:ext cx="2286000" cy="1600200"/>
          </a:xfrm>
          <a:custGeom>
            <a:avLst/>
            <a:gdLst>
              <a:gd name="T0" fmla="*/ 2147483647 w 1440"/>
              <a:gd name="T1" fmla="*/ 0 h 1008"/>
              <a:gd name="T2" fmla="*/ 0 w 1440"/>
              <a:gd name="T3" fmla="*/ 2147483647 h 1008"/>
              <a:gd name="T4" fmla="*/ 2147483647 w 1440"/>
              <a:gd name="T5" fmla="*/ 2147483647 h 1008"/>
              <a:gd name="T6" fmla="*/ 2147483647 w 1440"/>
              <a:gd name="T7" fmla="*/ 0 h 10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40" h="1008">
                <a:moveTo>
                  <a:pt x="1440" y="0"/>
                </a:moveTo>
                <a:lnTo>
                  <a:pt x="0" y="1008"/>
                </a:lnTo>
                <a:lnTo>
                  <a:pt x="1440" y="1008"/>
                </a:lnTo>
                <a:lnTo>
                  <a:pt x="144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8" name="Freeform 126"/>
          <p:cNvSpPr>
            <a:spLocks/>
          </p:cNvSpPr>
          <p:nvPr/>
        </p:nvSpPr>
        <p:spPr bwMode="gray">
          <a:xfrm>
            <a:off x="-12700" y="342900"/>
            <a:ext cx="6032500" cy="679450"/>
          </a:xfrm>
          <a:custGeom>
            <a:avLst/>
            <a:gdLst>
              <a:gd name="T0" fmla="*/ 0 w 3800"/>
              <a:gd name="T1" fmla="*/ 0 h 428"/>
              <a:gd name="T2" fmla="*/ 2147483647 w 3800"/>
              <a:gd name="T3" fmla="*/ 0 h 428"/>
              <a:gd name="T4" fmla="*/ 2147483647 w 3800"/>
              <a:gd name="T5" fmla="*/ 2147483647 h 428"/>
              <a:gd name="T6" fmla="*/ 0 60000 65536"/>
              <a:gd name="T7" fmla="*/ 0 60000 65536"/>
              <a:gd name="T8" fmla="*/ 0 60000 65536"/>
            </a:gdLst>
            <a:ahLst/>
            <a:cxnLst>
              <a:cxn ang="T6">
                <a:pos x="T0" y="T1"/>
              </a:cxn>
              <a:cxn ang="T7">
                <a:pos x="T2" y="T3"/>
              </a:cxn>
              <a:cxn ang="T8">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1269" name="Rectangle 127"/>
          <p:cNvSpPr>
            <a:spLocks noChangeArrowheads="1"/>
          </p:cNvSpPr>
          <p:nvPr/>
        </p:nvSpPr>
        <p:spPr bwMode="gray">
          <a:xfrm>
            <a:off x="7366000" y="6448425"/>
            <a:ext cx="13716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0"/>
              </a:spcBef>
              <a:spcAft>
                <a:spcPct val="0"/>
              </a:spcAft>
            </a:pPr>
            <a:r>
              <a:rPr lang="en-US" sz="2000" b="1" i="1">
                <a:solidFill>
                  <a:srgbClr val="D7181F"/>
                </a:solidFill>
                <a:cs typeface="Arial" charset="0"/>
              </a:rPr>
              <a:t>LOGO</a:t>
            </a:r>
          </a:p>
        </p:txBody>
      </p:sp>
      <p:sp>
        <p:nvSpPr>
          <p:cNvPr id="1029" name="Rectangle 5"/>
          <p:cNvSpPr>
            <a:spLocks noGrp="1" noChangeArrowheads="1"/>
          </p:cNvSpPr>
          <p:nvPr>
            <p:ph type="ftr" sz="quarter" idx="3"/>
          </p:nvPr>
        </p:nvSpPr>
        <p:spPr bwMode="gray">
          <a:xfrm>
            <a:off x="5778500" y="6531017"/>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latin typeface="Arial"/>
                <a:cs typeface="+mn-cs"/>
              </a:defRPr>
            </a:lvl1pPr>
          </a:lstStyle>
          <a:p>
            <a:pPr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38862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0">
                <a:solidFill>
                  <a:srgbClr val="000000"/>
                </a:solidFill>
                <a:latin typeface="Arial"/>
                <a:cs typeface="+mn-cs"/>
              </a:defRPr>
            </a:lvl1pPr>
          </a:lstStyle>
          <a:p>
            <a:pPr fontAlgn="base">
              <a:spcBef>
                <a:spcPct val="0"/>
              </a:spcBef>
              <a:spcAft>
                <a:spcPct val="0"/>
              </a:spcAft>
              <a:defRPr/>
            </a:pPr>
            <a:fld id="{F4C18570-CB20-4672-9175-2F1A562E1E9E}" type="slidenum">
              <a:rPr lang="en-US"/>
              <a:pPr fontAlgn="base">
                <a:spcBef>
                  <a:spcPct val="0"/>
                </a:spcBef>
                <a:spcAft>
                  <a:spcPct val="0"/>
                </a:spcAft>
                <a:defRPr/>
              </a:pPr>
              <a:t>‹#›</a:t>
            </a:fld>
            <a:endParaRPr lang="en-US"/>
          </a:p>
        </p:txBody>
      </p:sp>
      <p:sp>
        <p:nvSpPr>
          <p:cNvPr id="1028" name="Rectangle 4"/>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0">
                <a:solidFill>
                  <a:srgbClr val="000000"/>
                </a:solidFill>
                <a:latin typeface="Arial"/>
                <a:cs typeface="+mn-cs"/>
              </a:defRPr>
            </a:lvl1pPr>
          </a:lstStyle>
          <a:p>
            <a:pPr fontAlgn="base">
              <a:spcBef>
                <a:spcPct val="0"/>
              </a:spcBef>
              <a:spcAft>
                <a:spcPct val="0"/>
              </a:spcAft>
              <a:defRPr/>
            </a:pPr>
            <a:endParaRPr lang="en-US"/>
          </a:p>
        </p:txBody>
      </p:sp>
      <p:pic>
        <p:nvPicPr>
          <p:cNvPr id="11273" name="Picture 189" descr="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2" y="219117"/>
            <a:ext cx="56197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9" name="Freeform 185"/>
          <p:cNvSpPr>
            <a:spLocks/>
          </p:cNvSpPr>
          <p:nvPr/>
        </p:nvSpPr>
        <p:spPr bwMode="gray">
          <a:xfrm>
            <a:off x="7543800" y="0"/>
            <a:ext cx="1600200" cy="2076450"/>
          </a:xfrm>
          <a:custGeom>
            <a:avLst/>
            <a:gdLst>
              <a:gd name="T0" fmla="*/ 0 w 1008"/>
              <a:gd name="T1" fmla="*/ 0 h 1308"/>
              <a:gd name="T2" fmla="*/ 2147483647 w 1008"/>
              <a:gd name="T3" fmla="*/ 2147483647 h 1308"/>
              <a:gd name="T4" fmla="*/ 2147483647 w 1008"/>
              <a:gd name="T5" fmla="*/ 2147483647 h 1308"/>
              <a:gd name="T6" fmla="*/ 2147483647 w 1008"/>
              <a:gd name="T7" fmla="*/ 0 h 1308"/>
              <a:gd name="T8" fmla="*/ 0 w 1008"/>
              <a:gd name="T9" fmla="*/ 0 h 13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8" h="1308">
                <a:moveTo>
                  <a:pt x="0" y="0"/>
                </a:moveTo>
                <a:lnTo>
                  <a:pt x="570" y="1308"/>
                </a:lnTo>
                <a:lnTo>
                  <a:pt x="1008" y="1170"/>
                </a:lnTo>
                <a:lnTo>
                  <a:pt x="1008" y="0"/>
                </a:lnTo>
                <a:lnTo>
                  <a:pt x="0"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1" name="Freeform 187"/>
          <p:cNvSpPr>
            <a:spLocks/>
          </p:cNvSpPr>
          <p:nvPr/>
        </p:nvSpPr>
        <p:spPr bwMode="gray">
          <a:xfrm>
            <a:off x="8489950" y="1993900"/>
            <a:ext cx="654050" cy="1016000"/>
          </a:xfrm>
          <a:custGeom>
            <a:avLst/>
            <a:gdLst>
              <a:gd name="T0" fmla="*/ 0 w 412"/>
              <a:gd name="T1" fmla="*/ 2147483647 h 640"/>
              <a:gd name="T2" fmla="*/ 2147483647 w 412"/>
              <a:gd name="T3" fmla="*/ 2147483647 h 640"/>
              <a:gd name="T4" fmla="*/ 2147483647 w 412"/>
              <a:gd name="T5" fmla="*/ 2147483647 h 640"/>
              <a:gd name="T6" fmla="*/ 2147483647 w 412"/>
              <a:gd name="T7" fmla="*/ 0 h 640"/>
              <a:gd name="T8" fmla="*/ 0 w 412"/>
              <a:gd name="T9" fmla="*/ 2147483647 h 6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640">
                <a:moveTo>
                  <a:pt x="0" y="122"/>
                </a:moveTo>
                <a:lnTo>
                  <a:pt x="222" y="640"/>
                </a:lnTo>
                <a:lnTo>
                  <a:pt x="412" y="638"/>
                </a:lnTo>
                <a:lnTo>
                  <a:pt x="412" y="0"/>
                </a:lnTo>
                <a:lnTo>
                  <a:pt x="0" y="122"/>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1215" name="Picture 191" descr="2"/>
          <p:cNvSpPr>
            <a:spLocks noChangeAspect="1" noChangeArrowheads="1"/>
          </p:cNvSpPr>
          <p:nvPr/>
        </p:nvSpPr>
        <p:spPr bwMode="auto">
          <a:xfrm>
            <a:off x="7391421" y="50800"/>
            <a:ext cx="1135063"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sz="2800" b="1">
              <a:solidFill>
                <a:srgbClr val="000000"/>
              </a:solidFill>
              <a:cs typeface="Arial" charset="0"/>
            </a:endParaRPr>
          </a:p>
        </p:txBody>
      </p:sp>
      <p:sp>
        <p:nvSpPr>
          <p:cNvPr id="11277" name="Rectangle 3"/>
          <p:cNvSpPr>
            <a:spLocks noGrp="1" noChangeArrowheads="1"/>
          </p:cNvSpPr>
          <p:nvPr>
            <p:ph type="body" idx="1"/>
          </p:nvPr>
        </p:nvSpPr>
        <p:spPr bwMode="black">
          <a:xfrm>
            <a:off x="228600" y="1066800"/>
            <a:ext cx="8458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960971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09"/>
                                        </p:tgtEl>
                                        <p:attrNameLst>
                                          <p:attrName>style.visibility</p:attrName>
                                        </p:attrNameLst>
                                      </p:cBhvr>
                                      <p:to>
                                        <p:strVal val="visible"/>
                                      </p:to>
                                    </p:set>
                                    <p:animEffect transition="in" filter="wipe(up)">
                                      <p:cBhvr>
                                        <p:cTn id="7" dur="500"/>
                                        <p:tgtEl>
                                          <p:spTgt spid="1209"/>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11"/>
                                        </p:tgtEl>
                                        <p:attrNameLst>
                                          <p:attrName>style.visibility</p:attrName>
                                        </p:attrNameLst>
                                      </p:cBhvr>
                                      <p:to>
                                        <p:strVal val="visible"/>
                                      </p:to>
                                    </p:set>
                                    <p:animEffect transition="in" filter="wipe(down)">
                                      <p:cBhvr>
                                        <p:cTn id="11" dur="500"/>
                                        <p:tgtEl>
                                          <p:spTgt spid="1211"/>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1215"/>
                                        </p:tgtEl>
                                        <p:attrNameLst>
                                          <p:attrName>style.visibility</p:attrName>
                                        </p:attrNameLst>
                                      </p:cBhvr>
                                      <p:to>
                                        <p:strVal val="visible"/>
                                      </p:to>
                                    </p:set>
                                    <p:animEffect transition="in" filter="blinds(vertical)">
                                      <p:cBhvr>
                                        <p:cTn id="15" dur="500"/>
                                        <p:tgtEl>
                                          <p:spTgt spid="1215"/>
                                        </p:tgtEl>
                                      </p:cBhvr>
                                    </p:animEffect>
                                  </p:childTnLst>
                                </p:cTn>
                              </p:par>
                            </p:childTnLst>
                          </p:cTn>
                        </p:par>
                        <p:par>
                          <p:cTn id="16" fill="hold" nodeType="afterGroup">
                            <p:stCondLst>
                              <p:cond delay="1500"/>
                            </p:stCondLst>
                            <p:childTnLst>
                              <p:par>
                                <p:cTn id="17" presetID="35" presetClass="path" presetSubtype="0" accel="50000" decel="50000" fill="hold" grpId="0" nodeType="afterEffect">
                                  <p:stCondLst>
                                    <p:cond delay="0"/>
                                  </p:stCondLst>
                                  <p:childTnLst>
                                    <p:animMotion origin="layout" path="M -0.34166 0.00787 L -1.21666 0.00787 " pathEditMode="relative" rAng="0" ptsTypes="AA">
                                      <p:cBhvr>
                                        <p:cTn id="18" dur="500" fill="hold"/>
                                        <p:tgtEl>
                                          <p:spTgt spid="1026"/>
                                        </p:tgtEl>
                                        <p:attrNameLst>
                                          <p:attrName>ppt_x</p:attrName>
                                          <p:attrName>ppt_y</p:attrName>
                                        </p:attrNameLst>
                                      </p:cBhvr>
                                      <p:rCtr x="-4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209" grpId="0" animBg="1"/>
      <p:bldP spid="1211" grpId="0" animBg="1"/>
    </p:bldLst>
  </p:timing>
  <p:hf sldNum="0" hdr="0" dt="0"/>
  <p:txStyles>
    <p:titleStyle>
      <a:lvl1pPr algn="l" rtl="0" eaLnBrk="0" fontAlgn="base" hangingPunct="0">
        <a:spcBef>
          <a:spcPct val="0"/>
        </a:spcBef>
        <a:spcAft>
          <a:spcPct val="0"/>
        </a:spcAft>
        <a:defRPr sz="3200">
          <a:solidFill>
            <a:srgbClr val="000000"/>
          </a:solidFill>
          <a:latin typeface="+mj-lt"/>
          <a:ea typeface="+mj-ea"/>
          <a:cs typeface="+mj-cs"/>
        </a:defRPr>
      </a:lvl1pPr>
      <a:lvl2pPr algn="l" rtl="0" eaLnBrk="0" fontAlgn="base" hangingPunct="0">
        <a:spcBef>
          <a:spcPct val="0"/>
        </a:spcBef>
        <a:spcAft>
          <a:spcPct val="0"/>
        </a:spcAft>
        <a:defRPr sz="3200">
          <a:solidFill>
            <a:srgbClr val="000000"/>
          </a:solidFill>
          <a:latin typeface="Arial" charset="0"/>
        </a:defRPr>
      </a:lvl2pPr>
      <a:lvl3pPr algn="l" rtl="0" eaLnBrk="0" fontAlgn="base" hangingPunct="0">
        <a:spcBef>
          <a:spcPct val="0"/>
        </a:spcBef>
        <a:spcAft>
          <a:spcPct val="0"/>
        </a:spcAft>
        <a:defRPr sz="3200">
          <a:solidFill>
            <a:srgbClr val="000000"/>
          </a:solidFill>
          <a:latin typeface="Arial" charset="0"/>
        </a:defRPr>
      </a:lvl3pPr>
      <a:lvl4pPr algn="l" rtl="0" eaLnBrk="0" fontAlgn="base" hangingPunct="0">
        <a:spcBef>
          <a:spcPct val="0"/>
        </a:spcBef>
        <a:spcAft>
          <a:spcPct val="0"/>
        </a:spcAft>
        <a:defRPr sz="3200">
          <a:solidFill>
            <a:srgbClr val="000000"/>
          </a:solidFill>
          <a:latin typeface="Arial" charset="0"/>
        </a:defRPr>
      </a:lvl4pPr>
      <a:lvl5pPr algn="l" rtl="0" eaLnBrk="0" fontAlgn="base" hangingPunct="0">
        <a:spcBef>
          <a:spcPct val="0"/>
        </a:spcBef>
        <a:spcAft>
          <a:spcPct val="0"/>
        </a:spcAft>
        <a:defRPr sz="3200">
          <a:solidFill>
            <a:srgbClr val="000000"/>
          </a:solidFill>
          <a:latin typeface="Arial" charset="0"/>
        </a:defRPr>
      </a:lvl5pPr>
      <a:lvl6pPr marL="457200" algn="l" rtl="0" eaLnBrk="1" fontAlgn="base" hangingPunct="1">
        <a:spcBef>
          <a:spcPct val="0"/>
        </a:spcBef>
        <a:spcAft>
          <a:spcPct val="0"/>
        </a:spcAft>
        <a:defRPr sz="3200">
          <a:solidFill>
            <a:srgbClr val="000000"/>
          </a:solidFill>
          <a:latin typeface="Arial" charset="0"/>
        </a:defRPr>
      </a:lvl6pPr>
      <a:lvl7pPr marL="914400" algn="l" rtl="0" eaLnBrk="1" fontAlgn="base" hangingPunct="1">
        <a:spcBef>
          <a:spcPct val="0"/>
        </a:spcBef>
        <a:spcAft>
          <a:spcPct val="0"/>
        </a:spcAft>
        <a:defRPr sz="3200">
          <a:solidFill>
            <a:srgbClr val="000000"/>
          </a:solidFill>
          <a:latin typeface="Arial" charset="0"/>
        </a:defRPr>
      </a:lvl7pPr>
      <a:lvl8pPr marL="1371600" algn="l" rtl="0" eaLnBrk="1" fontAlgn="base" hangingPunct="1">
        <a:spcBef>
          <a:spcPct val="0"/>
        </a:spcBef>
        <a:spcAft>
          <a:spcPct val="0"/>
        </a:spcAft>
        <a:defRPr sz="3200">
          <a:solidFill>
            <a:srgbClr val="000000"/>
          </a:solidFill>
          <a:latin typeface="Arial" charset="0"/>
        </a:defRPr>
      </a:lvl8pPr>
      <a:lvl9pPr marL="1828800" algn="l" rtl="0" eaLnBrk="1" fontAlgn="base" hangingPunct="1">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17859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7723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solidFill>
                  <a:prstClr val="black">
                    <a:tint val="75000"/>
                  </a:prstClr>
                </a:solidFill>
              </a:rPr>
              <a:pPr/>
              <a:t>8/13/2022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8773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242" name="Content Placeholder 2"/>
          <p:cNvSpPr>
            <a:spLocks noGrp="1"/>
          </p:cNvSpPr>
          <p:nvPr>
            <p:ph idx="1"/>
          </p:nvPr>
        </p:nvSpPr>
        <p:spPr/>
        <p:txBody>
          <a:bodyPr/>
          <a:lstStyle/>
          <a:p>
            <a:pPr eaLnBrk="1" hangingPunct="1"/>
            <a:endParaRPr lang="en-US" smtClean="0"/>
          </a:p>
        </p:txBody>
      </p:sp>
      <p:sp>
        <p:nvSpPr>
          <p:cNvPr id="138243" name="Footer Placeholder 3"/>
          <p:cNvSpPr>
            <a:spLocks noGrp="1"/>
          </p:cNvSpPr>
          <p:nvPr>
            <p:ph type="ftr" sz="quarter" idx="10"/>
          </p:nvPr>
        </p:nvSpPr>
        <p:spPr>
          <a:noFill/>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r>
              <a:rPr lang="en-US" smtClean="0">
                <a:solidFill>
                  <a:srgbClr val="000000"/>
                </a:solidFill>
                <a:latin typeface="Arial" charset="0"/>
                <a:cs typeface="Arial" charset="0"/>
              </a:rPr>
              <a:t>www.themegallery.com</a:t>
            </a:r>
          </a:p>
        </p:txBody>
      </p:sp>
      <p:pic>
        <p:nvPicPr>
          <p:cNvPr id="138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45" name="Rectangle 4"/>
          <p:cNvSpPr txBox="1">
            <a:spLocks noChangeArrowheads="1"/>
          </p:cNvSpPr>
          <p:nvPr/>
        </p:nvSpPr>
        <p:spPr bwMode="gray">
          <a:xfrm>
            <a:off x="457200" y="1849826"/>
            <a:ext cx="8075240" cy="2971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nchor="ct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base">
              <a:lnSpc>
                <a:spcPct val="150000"/>
              </a:lnSpc>
              <a:spcBef>
                <a:spcPct val="0"/>
              </a:spcBef>
              <a:spcAft>
                <a:spcPct val="0"/>
              </a:spcAft>
            </a:pPr>
            <a:r>
              <a:rPr lang="en-US" sz="6000" b="1" i="1" dirty="0" err="1" smtClean="0">
                <a:solidFill>
                  <a:srgbClr val="002060"/>
                </a:solidFill>
                <a:cs typeface="Times New Roman" pitchFamily="18" charset="0"/>
              </a:rPr>
              <a:t>Kính</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chào</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quý</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thầy</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cô</a:t>
            </a:r>
            <a:r>
              <a:rPr lang="en-US" sz="6000" b="1" i="1" dirty="0" smtClean="0">
                <a:solidFill>
                  <a:srgbClr val="002060"/>
                </a:solidFill>
                <a:cs typeface="Times New Roman" pitchFamily="18" charset="0"/>
              </a:rPr>
              <a:t> </a:t>
            </a:r>
          </a:p>
          <a:p>
            <a:pPr algn="ctr" fontAlgn="base">
              <a:lnSpc>
                <a:spcPct val="150000"/>
              </a:lnSpc>
              <a:spcBef>
                <a:spcPct val="0"/>
              </a:spcBef>
              <a:spcAft>
                <a:spcPct val="0"/>
              </a:spcAft>
            </a:pPr>
            <a:r>
              <a:rPr lang="en-US" sz="6000" b="1" i="1" dirty="0" err="1" smtClean="0">
                <a:solidFill>
                  <a:srgbClr val="002060"/>
                </a:solidFill>
                <a:cs typeface="Times New Roman" pitchFamily="18" charset="0"/>
              </a:rPr>
              <a:t>và</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các</a:t>
            </a:r>
            <a:r>
              <a:rPr lang="en-US" sz="6000" b="1" i="1" dirty="0" smtClean="0">
                <a:solidFill>
                  <a:srgbClr val="002060"/>
                </a:solidFill>
                <a:cs typeface="Times New Roman" pitchFamily="18" charset="0"/>
              </a:rPr>
              <a:t> </a:t>
            </a:r>
            <a:r>
              <a:rPr lang="en-US" sz="6000" b="1" i="1" dirty="0" err="1" smtClean="0">
                <a:solidFill>
                  <a:srgbClr val="002060"/>
                </a:solidFill>
                <a:cs typeface="Times New Roman" pitchFamily="18" charset="0"/>
              </a:rPr>
              <a:t>em</a:t>
            </a:r>
            <a:r>
              <a:rPr lang="en-US" sz="6000" b="1" i="1" dirty="0" smtClean="0">
                <a:solidFill>
                  <a:srgbClr val="002060"/>
                </a:solidFill>
                <a:cs typeface="Times New Roman" pitchFamily="18"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96950" y="609646"/>
            <a:ext cx="16097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1">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82950"/>
            <a:ext cx="1589088"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499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07000"/>
              </a:lnSpc>
              <a:spcAft>
                <a:spcPts val="800"/>
              </a:spcAft>
            </a:pPr>
            <a:r>
              <a:rPr lang="vi-VN" sz="2000" dirty="0">
                <a:solidFill>
                  <a:prstClr val="white"/>
                </a:solidFill>
                <a:latin typeface="Times New Roman"/>
                <a:ea typeface="Calibri"/>
                <a:cs typeface="Times New Roman"/>
              </a:rPr>
              <a:t>Viết bài luận thuyết phục người khác từ bỏ một thói quen hay một quan niệm</a:t>
            </a:r>
          </a:p>
        </p:txBody>
      </p:sp>
      <p:sp>
        <p:nvSpPr>
          <p:cNvPr id="6" name="TextBox 5"/>
          <p:cNvSpPr txBox="1"/>
          <p:nvPr/>
        </p:nvSpPr>
        <p:spPr>
          <a:xfrm>
            <a:off x="8567" y="656184"/>
            <a:ext cx="2408032" cy="400110"/>
          </a:xfrm>
          <a:prstGeom prst="rect">
            <a:avLst/>
          </a:prstGeom>
          <a:noFill/>
        </p:spPr>
        <p:txBody>
          <a:bodyPr wrap="none" rtlCol="0">
            <a:spAutoFit/>
          </a:bodyPr>
          <a:lstStyle/>
          <a:p>
            <a:r>
              <a:rPr lang="en-US" sz="2000" b="1" i="1" u="sng" dirty="0">
                <a:solidFill>
                  <a:prstClr val="black"/>
                </a:solidFill>
                <a:latin typeface="Times New Roman" pitchFamily="18" charset="0"/>
                <a:cs typeface="Times New Roman" pitchFamily="18" charset="0"/>
              </a:rPr>
              <a:t>I. </a:t>
            </a:r>
            <a:r>
              <a:rPr lang="en-US" sz="2000" b="1" i="1" u="sng" dirty="0" err="1">
                <a:solidFill>
                  <a:prstClr val="black"/>
                </a:solidFill>
                <a:latin typeface="Times New Roman" pitchFamily="18" charset="0"/>
                <a:cs typeface="Times New Roman" pitchFamily="18" charset="0"/>
              </a:rPr>
              <a:t>Tìm</a:t>
            </a:r>
            <a:r>
              <a:rPr lang="en-US" sz="2000" b="1" i="1" u="sng" dirty="0">
                <a:solidFill>
                  <a:prstClr val="black"/>
                </a:solidFill>
                <a:latin typeface="Times New Roman" pitchFamily="18" charset="0"/>
                <a:cs typeface="Times New Roman" pitchFamily="18" charset="0"/>
              </a:rPr>
              <a:t> </a:t>
            </a:r>
            <a:r>
              <a:rPr lang="en-US" sz="2000" b="1" i="1" u="sng" dirty="0" err="1">
                <a:solidFill>
                  <a:prstClr val="black"/>
                </a:solidFill>
                <a:latin typeface="Times New Roman" pitchFamily="18" charset="0"/>
                <a:cs typeface="Times New Roman" pitchFamily="18" charset="0"/>
              </a:rPr>
              <a:t>hiểu</a:t>
            </a:r>
            <a:r>
              <a:rPr lang="en-US" sz="2000" b="1" i="1" u="sng" dirty="0">
                <a:solidFill>
                  <a:prstClr val="black"/>
                </a:solidFill>
                <a:latin typeface="Times New Roman" pitchFamily="18" charset="0"/>
                <a:cs typeface="Times New Roman" pitchFamily="18" charset="0"/>
              </a:rPr>
              <a:t> </a:t>
            </a:r>
            <a:r>
              <a:rPr lang="en-US" sz="2000" b="1" i="1" u="sng" dirty="0" err="1">
                <a:solidFill>
                  <a:prstClr val="black"/>
                </a:solidFill>
                <a:latin typeface="Times New Roman" pitchFamily="18" charset="0"/>
                <a:cs typeface="Times New Roman" pitchFamily="18" charset="0"/>
              </a:rPr>
              <a:t>ngữ</a:t>
            </a:r>
            <a:r>
              <a:rPr lang="en-US" sz="2000" b="1" i="1" u="sng" dirty="0">
                <a:solidFill>
                  <a:prstClr val="black"/>
                </a:solidFill>
                <a:latin typeface="Times New Roman" pitchFamily="18" charset="0"/>
                <a:cs typeface="Times New Roman" pitchFamily="18" charset="0"/>
              </a:rPr>
              <a:t> </a:t>
            </a:r>
            <a:r>
              <a:rPr lang="en-US" sz="2000" b="1" i="1" u="sng" dirty="0" err="1">
                <a:solidFill>
                  <a:prstClr val="black"/>
                </a:solidFill>
                <a:latin typeface="Times New Roman" pitchFamily="18" charset="0"/>
                <a:cs typeface="Times New Roman" pitchFamily="18" charset="0"/>
              </a:rPr>
              <a:t>liệu</a:t>
            </a:r>
            <a:r>
              <a:rPr lang="en-US" sz="2000" b="1" i="1" u="sng" dirty="0">
                <a:solidFill>
                  <a:prstClr val="black"/>
                </a:solidFill>
                <a:latin typeface="Times New Roman" pitchFamily="18" charset="0"/>
                <a:cs typeface="Times New Roman" pitchFamily="18" charset="0"/>
              </a:rPr>
              <a:t>:</a:t>
            </a:r>
            <a:endParaRPr lang="vi-VN" sz="2000" b="1" i="1" u="sng" dirty="0">
              <a:solidFill>
                <a:prstClr val="black"/>
              </a:solidFill>
              <a:latin typeface="Times New Roman" pitchFamily="18" charset="0"/>
              <a:cs typeface="Times New Roman" pitchFamily="18" charset="0"/>
            </a:endParaRPr>
          </a:p>
        </p:txBody>
      </p:sp>
      <p:sp>
        <p:nvSpPr>
          <p:cNvPr id="7" name="TextBox 6"/>
          <p:cNvSpPr txBox="1"/>
          <p:nvPr/>
        </p:nvSpPr>
        <p:spPr>
          <a:xfrm>
            <a:off x="8567" y="1025462"/>
            <a:ext cx="3033203" cy="523220"/>
          </a:xfrm>
          <a:prstGeom prst="rect">
            <a:avLst/>
          </a:prstGeom>
          <a:noFill/>
        </p:spPr>
        <p:txBody>
          <a:bodyPr wrap="none" rtlCol="0">
            <a:spAutoFit/>
          </a:bodyPr>
          <a:lstStyle/>
          <a:p>
            <a:r>
              <a:rPr lang="en-US" sz="2800" b="1" i="1" u="sng" dirty="0" smtClean="0">
                <a:solidFill>
                  <a:prstClr val="black"/>
                </a:solidFill>
                <a:latin typeface="Times New Roman" pitchFamily="18" charset="0"/>
                <a:cs typeface="Times New Roman" pitchFamily="18" charset="0"/>
              </a:rPr>
              <a:t>II. </a:t>
            </a:r>
            <a:r>
              <a:rPr lang="en-US" sz="2800" b="1" i="1" u="sng" dirty="0" err="1" smtClean="0">
                <a:solidFill>
                  <a:prstClr val="black"/>
                </a:solidFill>
                <a:latin typeface="Times New Roman" pitchFamily="18" charset="0"/>
                <a:cs typeface="Times New Roman" pitchFamily="18" charset="0"/>
              </a:rPr>
              <a:t>Thực</a:t>
            </a:r>
            <a:r>
              <a:rPr lang="en-US" sz="2800" b="1" i="1" u="sng" dirty="0" smtClean="0">
                <a:solidFill>
                  <a:prstClr val="black"/>
                </a:solidFill>
                <a:latin typeface="Times New Roman" pitchFamily="18" charset="0"/>
                <a:cs typeface="Times New Roman" pitchFamily="18" charset="0"/>
              </a:rPr>
              <a:t> </a:t>
            </a:r>
            <a:r>
              <a:rPr lang="en-US" sz="2800" b="1" i="1" u="sng" dirty="0" err="1" smtClean="0">
                <a:solidFill>
                  <a:prstClr val="black"/>
                </a:solidFill>
                <a:latin typeface="Times New Roman" pitchFamily="18" charset="0"/>
                <a:cs typeface="Times New Roman" pitchFamily="18" charset="0"/>
              </a:rPr>
              <a:t>hành</a:t>
            </a:r>
            <a:r>
              <a:rPr lang="en-US" sz="2800" b="1" i="1" u="sng" dirty="0" smtClean="0">
                <a:solidFill>
                  <a:prstClr val="black"/>
                </a:solidFill>
                <a:latin typeface="Times New Roman" pitchFamily="18" charset="0"/>
                <a:cs typeface="Times New Roman" pitchFamily="18" charset="0"/>
              </a:rPr>
              <a:t> </a:t>
            </a:r>
            <a:r>
              <a:rPr lang="en-US" sz="2800" b="1" i="1" u="sng" dirty="0" err="1" smtClean="0">
                <a:solidFill>
                  <a:prstClr val="black"/>
                </a:solidFill>
                <a:latin typeface="Times New Roman" pitchFamily="18" charset="0"/>
                <a:cs typeface="Times New Roman" pitchFamily="18" charset="0"/>
              </a:rPr>
              <a:t>viết</a:t>
            </a:r>
            <a:r>
              <a:rPr lang="en-US" sz="2800" b="1" i="1" u="sng" dirty="0" smtClean="0">
                <a:solidFill>
                  <a:prstClr val="black"/>
                </a:solidFill>
                <a:latin typeface="Times New Roman" pitchFamily="18" charset="0"/>
                <a:cs typeface="Times New Roman" pitchFamily="18" charset="0"/>
              </a:rPr>
              <a:t>:</a:t>
            </a:r>
            <a:endParaRPr lang="vi-VN" sz="2800" b="1" i="1" u="sng" dirty="0">
              <a:solidFill>
                <a:prstClr val="black"/>
              </a:solidFill>
              <a:latin typeface="Times New Roman" pitchFamily="18" charset="0"/>
              <a:cs typeface="Times New Roman" pitchFamily="18" charset="0"/>
            </a:endParaRPr>
          </a:p>
        </p:txBody>
      </p:sp>
      <p:sp>
        <p:nvSpPr>
          <p:cNvPr id="2" name="Rectangle 1"/>
          <p:cNvSpPr/>
          <p:nvPr/>
        </p:nvSpPr>
        <p:spPr>
          <a:xfrm>
            <a:off x="33515" y="1630611"/>
            <a:ext cx="3175664" cy="487506"/>
          </a:xfrm>
          <a:prstGeom prst="rect">
            <a:avLst/>
          </a:prstGeom>
        </p:spPr>
        <p:txBody>
          <a:bodyPr wrap="square">
            <a:spAutoFit/>
          </a:bodyPr>
          <a:lstStyle/>
          <a:p>
            <a:pPr marL="342900" lvl="0" indent="-342900">
              <a:lnSpc>
                <a:spcPct val="107000"/>
              </a:lnSpc>
              <a:spcAft>
                <a:spcPts val="800"/>
              </a:spcAft>
              <a:buFont typeface="+mj-lt"/>
              <a:buAutoNum type="arabicPeriod"/>
            </a:pPr>
            <a:r>
              <a:rPr lang="vi-VN" sz="2400" b="1" dirty="0">
                <a:latin typeface="Arial" panose="020B0604020202020204" pitchFamily="34" charset="0"/>
                <a:ea typeface="Calibri" panose="020F0502020204030204" pitchFamily="34" charset="0"/>
                <a:cs typeface="Arial" panose="020B0604020202020204" pitchFamily="34" charset="0"/>
              </a:rPr>
              <a:t>Chuẩn bị viết</a:t>
            </a:r>
            <a:r>
              <a:rPr lang="vi-VN" sz="2400" b="1" dirty="0" smtClean="0">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55576" y="2200046"/>
            <a:ext cx="3384376" cy="432529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vi-VN" sz="2400" dirty="0">
                <a:latin typeface="Arial" panose="020B0604020202020204" pitchFamily="34" charset="0"/>
                <a:ea typeface="Calibri" panose="020F0502020204030204" pitchFamily="34" charset="0"/>
                <a:cs typeface="Arial" panose="020B0604020202020204" pitchFamily="34" charset="0"/>
              </a:rPr>
              <a:t>Về các thói quen cần từ bỏ: đi học muộn; không làm bài tập ở nhà; không chuẩn bị bài mới; hay ăn quà vặt trong lớp; hay dựa dẫm ỷ lại; xả rác, chất thải không đúng nơi qui định; cười nói to, gây tiếng ồn nơi công cộng…..</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5004048" y="2200046"/>
            <a:ext cx="3456384" cy="432529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vi-VN" sz="2400" dirty="0">
                <a:latin typeface="Arial" panose="020B0604020202020204" pitchFamily="34" charset="0"/>
                <a:ea typeface="Calibri" panose="020F0502020204030204" pitchFamily="34" charset="0"/>
                <a:cs typeface="Arial" panose="020B0604020202020204" pitchFamily="34" charset="0"/>
              </a:rPr>
              <a:t>Về các quan niệm cần từ bỏ: kì thị người khác giới; kì thị người tàn tật; coi thường những người có hoàn cảnh khó khăn; quá đề cao cái tôi cá nhân; cần ăn mặc khác người để tỏ ra sành điệu….</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696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6" name="TextBox 5"/>
          <p:cNvSpPr txBox="1"/>
          <p:nvPr/>
        </p:nvSpPr>
        <p:spPr>
          <a:xfrm>
            <a:off x="8567" y="656184"/>
            <a:ext cx="24080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567" y="1025462"/>
            <a:ext cx="30332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II.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Thực</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hành</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viết</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33515" y="1630611"/>
            <a:ext cx="3175664" cy="487506"/>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Chuẩn bị viết</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33515" y="2208058"/>
            <a:ext cx="9110485" cy="3150734"/>
          </a:xfrm>
          <a:prstGeom prst="rect">
            <a:avLst/>
          </a:prstGeom>
          <a:noFill/>
        </p:spPr>
        <p:txBody>
          <a:bodyPr wrap="square" rtlCol="0">
            <a:spAutoFit/>
          </a:bodyPr>
          <a:lstStyle/>
          <a:p>
            <a:pPr>
              <a:lnSpc>
                <a:spcPct val="107000"/>
              </a:lnSpc>
              <a:spcAft>
                <a:spcPts val="800"/>
              </a:spcAft>
            </a:pPr>
            <a:r>
              <a:rPr lang="vi-VN" sz="2400" dirty="0">
                <a:latin typeface="Arial" panose="020B0604020202020204" pitchFamily="34" charset="0"/>
                <a:ea typeface="Calibri" panose="020F0502020204030204" pitchFamily="34" charset="0"/>
                <a:cs typeface="Arial" panose="020B0604020202020204" pitchFamily="34" charset="0"/>
              </a:rPr>
              <a:t>- Các bước chuẩn bị viết:</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vi-VN" sz="2400" dirty="0">
                <a:latin typeface="Arial" panose="020B0604020202020204" pitchFamily="34" charset="0"/>
                <a:ea typeface="Calibri" panose="020F0502020204030204" pitchFamily="34" charset="0"/>
                <a:cs typeface="Arial" panose="020B0604020202020204" pitchFamily="34" charset="0"/>
              </a:rPr>
              <a:t>+ Bước 1: Xác định đề tài</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vi-VN" sz="2400" dirty="0">
                <a:latin typeface="Arial" panose="020B0604020202020204" pitchFamily="34" charset="0"/>
                <a:ea typeface="Calibri" panose="020F0502020204030204" pitchFamily="34" charset="0"/>
                <a:cs typeface="Arial" panose="020B0604020202020204" pitchFamily="34" charset="0"/>
              </a:rPr>
              <a:t>+ Bước 2: Xác định mục đích viết, đối tượng người đọc</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vi-VN" sz="2400" dirty="0">
                <a:latin typeface="Arial" panose="020B0604020202020204" pitchFamily="34" charset="0"/>
                <a:ea typeface="Calibri" panose="020F0502020204030204" pitchFamily="34" charset="0"/>
                <a:cs typeface="Arial" panose="020B0604020202020204" pitchFamily="34" charset="0"/>
              </a:rPr>
              <a:t>+ Bước 3: Thu thập tư liệu (nhiều nguồn: tài liệu thực tế, tài liệu lưu trữ; thu thập từ truyền thống và từ những quan sát, trải nghiệm đời sống của chính bạn….)</a:t>
            </a:r>
            <a:endParaRPr lang="en-US" sz="24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5" name="Oval 4"/>
          <p:cNvSpPr/>
          <p:nvPr/>
        </p:nvSpPr>
        <p:spPr>
          <a:xfrm>
            <a:off x="1691680" y="4941168"/>
            <a:ext cx="5904656" cy="1800200"/>
          </a:xfrm>
          <a:prstGeom prst="ellipse">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lvl="0" indent="-342900">
              <a:lnSpc>
                <a:spcPct val="107000"/>
              </a:lnSpc>
              <a:spcAft>
                <a:spcPts val="0"/>
              </a:spcAft>
              <a:buFont typeface="Wingdings" panose="05000000000000000000" pitchFamily="2" charset="2"/>
              <a:buChar char=""/>
            </a:pPr>
            <a:r>
              <a:rPr lang="vi-VN"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Đề thực hành viết: Hãy viết một bài luận thuyết phục người khác từ bỏ </a:t>
            </a:r>
            <a:r>
              <a:rPr lang="vi-VN"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thói quen không làm bài tập ở nhà.</a:t>
            </a:r>
            <a:endParaRPr lang="en-US"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1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6" name="TextBox 5"/>
          <p:cNvSpPr txBox="1"/>
          <p:nvPr/>
        </p:nvSpPr>
        <p:spPr>
          <a:xfrm>
            <a:off x="8567" y="656184"/>
            <a:ext cx="24080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567" y="1025462"/>
            <a:ext cx="30332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II.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Thực</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hành</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viết</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33515" y="1630611"/>
            <a:ext cx="3175664" cy="487506"/>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Chuẩn bị viết</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p:cNvSpPr/>
          <p:nvPr/>
        </p:nvSpPr>
        <p:spPr>
          <a:xfrm>
            <a:off x="1503667" y="3072541"/>
            <a:ext cx="5904656" cy="1800200"/>
          </a:xfrm>
          <a:prstGeom prst="ellipse">
            <a:avLst/>
          </a:prstGeom>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kumimoji="0" lang="vi-VN" sz="1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 thực hành viết: Hãy viết một bài luận thuyết phục người khác từ bỏ </a:t>
            </a:r>
            <a:r>
              <a:rPr kumimoji="0" lang="vi-VN" sz="18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thói quen không làm bài tập ở nhà.</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2167" y="2066217"/>
            <a:ext cx="3175664" cy="460895"/>
          </a:xfrm>
          <a:prstGeom prst="rect">
            <a:avLst/>
          </a:prstGeom>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lập</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dàn</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523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a:t>
            </a:r>
            <a:r>
              <a:rPr kumimoji="0" lang="en-US" sz="2000" b="0" i="0" u="none" strike="noStrike" kern="1200" cap="none" spc="0" normalizeH="0" baseline="0" noProof="0" dirty="0" err="1" smtClean="0">
                <a:ln>
                  <a:noFill/>
                </a:ln>
                <a:solidFill>
                  <a:prstClr val="white"/>
                </a:solidFill>
                <a:effectLst/>
                <a:uLnTx/>
                <a:uFillTx/>
                <a:latin typeface="Times New Roman"/>
                <a:ea typeface="Calibri"/>
                <a:cs typeface="Times New Roman"/>
              </a:rPr>
              <a:t>không</a:t>
            </a:r>
            <a:r>
              <a:rPr kumimoji="0" lang="en-US" sz="2000" b="0" i="0" u="none" strike="noStrike" kern="1200" cap="none" spc="0" normalizeH="0" noProof="0" dirty="0" smtClean="0">
                <a:ln>
                  <a:noFill/>
                </a:ln>
                <a:solidFill>
                  <a:prstClr val="white"/>
                </a:solidFill>
                <a:effectLst/>
                <a:uLnTx/>
                <a:uFillTx/>
                <a:latin typeface="Times New Roman"/>
                <a:ea typeface="Calibri"/>
                <a:cs typeface="Times New Roman"/>
              </a:rPr>
              <a:t> </a:t>
            </a:r>
            <a:r>
              <a:rPr kumimoji="0" lang="en-US" sz="2000" b="0" i="0" u="none" strike="noStrike" kern="1200" cap="none" spc="0" normalizeH="0" noProof="0" dirty="0" err="1" smtClean="0">
                <a:ln>
                  <a:noFill/>
                </a:ln>
                <a:solidFill>
                  <a:prstClr val="white"/>
                </a:solidFill>
                <a:effectLst/>
                <a:uLnTx/>
                <a:uFillTx/>
                <a:latin typeface="Times New Roman"/>
                <a:ea typeface="Calibri"/>
                <a:cs typeface="Times New Roman"/>
              </a:rPr>
              <a:t>làm</a:t>
            </a:r>
            <a:r>
              <a:rPr kumimoji="0" lang="en-US" sz="2000" b="0" i="0" u="none" strike="noStrike" kern="1200" cap="none" spc="0" normalizeH="0" noProof="0" dirty="0" smtClean="0">
                <a:ln>
                  <a:noFill/>
                </a:ln>
                <a:solidFill>
                  <a:prstClr val="white"/>
                </a:solidFill>
                <a:effectLst/>
                <a:uLnTx/>
                <a:uFillTx/>
                <a:latin typeface="Times New Roman"/>
                <a:ea typeface="Calibri"/>
                <a:cs typeface="Times New Roman"/>
              </a:rPr>
              <a:t> </a:t>
            </a:r>
            <a:r>
              <a:rPr kumimoji="0" lang="en-US" sz="2000" b="0" i="0" u="none" strike="noStrike" kern="1200" cap="none" spc="0" normalizeH="0" noProof="0" dirty="0" err="1" smtClean="0">
                <a:ln>
                  <a:noFill/>
                </a:ln>
                <a:solidFill>
                  <a:prstClr val="white"/>
                </a:solidFill>
                <a:effectLst/>
                <a:uLnTx/>
                <a:uFillTx/>
                <a:latin typeface="Times New Roman"/>
                <a:ea typeface="Calibri"/>
                <a:cs typeface="Times New Roman"/>
              </a:rPr>
              <a:t>bài</a:t>
            </a:r>
            <a:r>
              <a:rPr kumimoji="0" lang="en-US" sz="2000" b="0" i="0" u="none" strike="noStrike" kern="1200" cap="none" spc="0" normalizeH="0" noProof="0" dirty="0" smtClean="0">
                <a:ln>
                  <a:noFill/>
                </a:ln>
                <a:solidFill>
                  <a:prstClr val="white"/>
                </a:solidFill>
                <a:effectLst/>
                <a:uLnTx/>
                <a:uFillTx/>
                <a:latin typeface="Times New Roman"/>
                <a:ea typeface="Calibri"/>
                <a:cs typeface="Times New Roman"/>
              </a:rPr>
              <a:t> </a:t>
            </a:r>
            <a:r>
              <a:rPr kumimoji="0" lang="en-US" sz="2000" b="0" i="0" u="none" strike="noStrike" kern="1200" cap="none" spc="0" normalizeH="0" noProof="0" dirty="0" err="1" smtClean="0">
                <a:ln>
                  <a:noFill/>
                </a:ln>
                <a:solidFill>
                  <a:prstClr val="white"/>
                </a:solidFill>
                <a:effectLst/>
                <a:uLnTx/>
                <a:uFillTx/>
                <a:latin typeface="Times New Roman"/>
                <a:ea typeface="Calibri"/>
                <a:cs typeface="Times New Roman"/>
              </a:rPr>
              <a:t>tập</a:t>
            </a:r>
            <a:r>
              <a:rPr kumimoji="0" lang="en-US" sz="2000" b="0" i="0" u="none" strike="noStrike" kern="1200" cap="none" spc="0" normalizeH="0" noProof="0" dirty="0" smtClean="0">
                <a:ln>
                  <a:noFill/>
                </a:ln>
                <a:solidFill>
                  <a:prstClr val="white"/>
                </a:solidFill>
                <a:effectLst/>
                <a:uLnTx/>
                <a:uFillTx/>
                <a:latin typeface="Times New Roman"/>
                <a:ea typeface="Calibri"/>
                <a:cs typeface="Times New Roman"/>
              </a:rPr>
              <a:t> ở </a:t>
            </a:r>
            <a:r>
              <a:rPr kumimoji="0" lang="en-US" sz="2000" b="0" i="0" u="none" strike="noStrike" kern="1200" cap="none" spc="0" normalizeH="0" noProof="0" dirty="0" err="1" smtClean="0">
                <a:ln>
                  <a:noFill/>
                </a:ln>
                <a:solidFill>
                  <a:prstClr val="white"/>
                </a:solidFill>
                <a:effectLst/>
                <a:uLnTx/>
                <a:uFillTx/>
                <a:latin typeface="Times New Roman"/>
                <a:ea typeface="Calibri"/>
                <a:cs typeface="Times New Roman"/>
              </a:rPr>
              <a:t>nhà</a:t>
            </a:r>
            <a:endPar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endParaRPr>
          </a:p>
        </p:txBody>
      </p:sp>
      <p:sp>
        <p:nvSpPr>
          <p:cNvPr id="13" name="Freeform 12"/>
          <p:cNvSpPr/>
          <p:nvPr/>
        </p:nvSpPr>
        <p:spPr>
          <a:xfrm>
            <a:off x="179512" y="1417597"/>
            <a:ext cx="1357321" cy="1651363"/>
          </a:xfrm>
          <a:custGeom>
            <a:avLst/>
            <a:gdLst>
              <a:gd name="connsiteX0" fmla="*/ 0 w 1939029"/>
              <a:gd name="connsiteY0" fmla="*/ 0 h 1357320"/>
              <a:gd name="connsiteX1" fmla="*/ 1260369 w 1939029"/>
              <a:gd name="connsiteY1" fmla="*/ 0 h 1357320"/>
              <a:gd name="connsiteX2" fmla="*/ 1939029 w 1939029"/>
              <a:gd name="connsiteY2" fmla="*/ 678660 h 1357320"/>
              <a:gd name="connsiteX3" fmla="*/ 1260369 w 1939029"/>
              <a:gd name="connsiteY3" fmla="*/ 1357320 h 1357320"/>
              <a:gd name="connsiteX4" fmla="*/ 0 w 1939029"/>
              <a:gd name="connsiteY4" fmla="*/ 1357320 h 1357320"/>
              <a:gd name="connsiteX5" fmla="*/ 678660 w 1939029"/>
              <a:gd name="connsiteY5" fmla="*/ 678660 h 1357320"/>
              <a:gd name="connsiteX6" fmla="*/ 0 w 1939029"/>
              <a:gd name="connsiteY6" fmla="*/ 0 h 135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029" h="1357320">
                <a:moveTo>
                  <a:pt x="1939028" y="0"/>
                </a:moveTo>
                <a:lnTo>
                  <a:pt x="1939028" y="882258"/>
                </a:lnTo>
                <a:lnTo>
                  <a:pt x="969515" y="1357320"/>
                </a:lnTo>
                <a:lnTo>
                  <a:pt x="1" y="882258"/>
                </a:lnTo>
                <a:lnTo>
                  <a:pt x="1" y="0"/>
                </a:lnTo>
                <a:lnTo>
                  <a:pt x="969515" y="475062"/>
                </a:lnTo>
                <a:lnTo>
                  <a:pt x="1939028"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5241" tIns="693900" rIns="15240" bIns="693901"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Biểu</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hiện</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p:txBody>
      </p:sp>
      <p:sp>
        <p:nvSpPr>
          <p:cNvPr id="14" name="Freeform 13"/>
          <p:cNvSpPr/>
          <p:nvPr/>
        </p:nvSpPr>
        <p:spPr>
          <a:xfrm>
            <a:off x="1536832" y="1417600"/>
            <a:ext cx="7607167" cy="966758"/>
          </a:xfrm>
          <a:custGeom>
            <a:avLst/>
            <a:gdLst>
              <a:gd name="connsiteX0" fmla="*/ 210176 w 1261031"/>
              <a:gd name="connsiteY0" fmla="*/ 0 h 7607167"/>
              <a:gd name="connsiteX1" fmla="*/ 1050855 w 1261031"/>
              <a:gd name="connsiteY1" fmla="*/ 0 h 7607167"/>
              <a:gd name="connsiteX2" fmla="*/ 1261031 w 1261031"/>
              <a:gd name="connsiteY2" fmla="*/ 210176 h 7607167"/>
              <a:gd name="connsiteX3" fmla="*/ 1261031 w 1261031"/>
              <a:gd name="connsiteY3" fmla="*/ 7607167 h 7607167"/>
              <a:gd name="connsiteX4" fmla="*/ 1261031 w 1261031"/>
              <a:gd name="connsiteY4" fmla="*/ 7607167 h 7607167"/>
              <a:gd name="connsiteX5" fmla="*/ 0 w 1261031"/>
              <a:gd name="connsiteY5" fmla="*/ 7607167 h 7607167"/>
              <a:gd name="connsiteX6" fmla="*/ 0 w 1261031"/>
              <a:gd name="connsiteY6" fmla="*/ 7607167 h 7607167"/>
              <a:gd name="connsiteX7" fmla="*/ 0 w 1261031"/>
              <a:gd name="connsiteY7" fmla="*/ 210176 h 7607167"/>
              <a:gd name="connsiteX8" fmla="*/ 210176 w 1261031"/>
              <a:gd name="connsiteY8" fmla="*/ 0 h 760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031" h="7607167">
                <a:moveTo>
                  <a:pt x="1261031" y="1267886"/>
                </a:moveTo>
                <a:lnTo>
                  <a:pt x="1261031" y="6339281"/>
                </a:lnTo>
                <a:cubicBezTo>
                  <a:pt x="1261031" y="7039515"/>
                  <a:pt x="1245432" y="7607167"/>
                  <a:pt x="1226190" y="7607167"/>
                </a:cubicBezTo>
                <a:lnTo>
                  <a:pt x="0" y="7607167"/>
                </a:lnTo>
                <a:lnTo>
                  <a:pt x="0" y="7607167"/>
                </a:lnTo>
                <a:lnTo>
                  <a:pt x="0" y="0"/>
                </a:lnTo>
                <a:lnTo>
                  <a:pt x="0" y="0"/>
                </a:lnTo>
                <a:lnTo>
                  <a:pt x="1226190" y="0"/>
                </a:lnTo>
                <a:cubicBezTo>
                  <a:pt x="1245432" y="0"/>
                  <a:pt x="1261031" y="567652"/>
                  <a:pt x="1261031" y="1267886"/>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6798" rIns="76798" bIns="76798" numCol="1" spcCol="1270" anchor="ctr" anchorCtr="0">
            <a:noAutofit/>
          </a:bodyPr>
          <a:lstStyle/>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 Không đọc</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không</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xem</a:t>
            </a:r>
            <a:r>
              <a:rPr lang="vi-VN" sz="2000" kern="1200" dirty="0" smtClean="0">
                <a:latin typeface="Arial" panose="020B0604020202020204" pitchFamily="34" charset="0"/>
                <a:cs typeface="Arial" panose="020B0604020202020204" pitchFamily="34" charset="0"/>
              </a:rPr>
              <a:t> lại bài đã học </a:t>
            </a:r>
            <a:endParaRPr lang="en-US" sz="2000" kern="1200" dirty="0" smtClean="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000" kern="1200" dirty="0" err="1" smtClean="0">
                <a:latin typeface="Arial" panose="020B0604020202020204" pitchFamily="34" charset="0"/>
                <a:cs typeface="Arial" panose="020B0604020202020204" pitchFamily="34" charset="0"/>
              </a:rPr>
              <a:t>Làm</a:t>
            </a:r>
            <a:r>
              <a:rPr lang="en-US" sz="2000" kern="1200" dirty="0" smtClean="0">
                <a:latin typeface="Arial" panose="020B0604020202020204" pitchFamily="34" charset="0"/>
                <a:cs typeface="Arial" panose="020B0604020202020204" pitchFamily="34" charset="0"/>
              </a:rPr>
              <a:t> </a:t>
            </a:r>
            <a:r>
              <a:rPr lang="vi-VN" sz="2000" kern="1200" dirty="0" smtClean="0">
                <a:latin typeface="Arial" panose="020B0604020202020204" pitchFamily="34" charset="0"/>
                <a:cs typeface="Arial" panose="020B0604020202020204" pitchFamily="34" charset="0"/>
              </a:rPr>
              <a:t>đối phó, chép bài bạn....</a:t>
            </a:r>
            <a:endParaRPr lang="en-US" sz="2000" kern="1200" dirty="0">
              <a:latin typeface="Arial" panose="020B0604020202020204" pitchFamily="34" charset="0"/>
              <a:cs typeface="Arial" panose="020B0604020202020204" pitchFamily="34" charset="0"/>
            </a:endParaRPr>
          </a:p>
        </p:txBody>
      </p:sp>
      <p:sp>
        <p:nvSpPr>
          <p:cNvPr id="15" name="Freeform 14"/>
          <p:cNvSpPr/>
          <p:nvPr/>
        </p:nvSpPr>
        <p:spPr>
          <a:xfrm>
            <a:off x="179512" y="2708920"/>
            <a:ext cx="1357321" cy="3096344"/>
          </a:xfrm>
          <a:custGeom>
            <a:avLst/>
            <a:gdLst>
              <a:gd name="connsiteX0" fmla="*/ 0 w 1939029"/>
              <a:gd name="connsiteY0" fmla="*/ 0 h 1357320"/>
              <a:gd name="connsiteX1" fmla="*/ 1260369 w 1939029"/>
              <a:gd name="connsiteY1" fmla="*/ 0 h 1357320"/>
              <a:gd name="connsiteX2" fmla="*/ 1939029 w 1939029"/>
              <a:gd name="connsiteY2" fmla="*/ 678660 h 1357320"/>
              <a:gd name="connsiteX3" fmla="*/ 1260369 w 1939029"/>
              <a:gd name="connsiteY3" fmla="*/ 1357320 h 1357320"/>
              <a:gd name="connsiteX4" fmla="*/ 0 w 1939029"/>
              <a:gd name="connsiteY4" fmla="*/ 1357320 h 1357320"/>
              <a:gd name="connsiteX5" fmla="*/ 678660 w 1939029"/>
              <a:gd name="connsiteY5" fmla="*/ 678660 h 1357320"/>
              <a:gd name="connsiteX6" fmla="*/ 0 w 1939029"/>
              <a:gd name="connsiteY6" fmla="*/ 0 h 135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029" h="1357320">
                <a:moveTo>
                  <a:pt x="1939028" y="0"/>
                </a:moveTo>
                <a:lnTo>
                  <a:pt x="1939028" y="882258"/>
                </a:lnTo>
                <a:lnTo>
                  <a:pt x="969515" y="1357320"/>
                </a:lnTo>
                <a:lnTo>
                  <a:pt x="1" y="882258"/>
                </a:lnTo>
                <a:lnTo>
                  <a:pt x="1" y="0"/>
                </a:lnTo>
                <a:lnTo>
                  <a:pt x="969515" y="475062"/>
                </a:lnTo>
                <a:lnTo>
                  <a:pt x="1939028" y="0"/>
                </a:lnTo>
                <a:close/>
              </a:path>
            </a:pathLst>
          </a:custGeom>
        </p:spPr>
        <p:style>
          <a:lnRef idx="0">
            <a:schemeClr val="accent4"/>
          </a:lnRef>
          <a:fillRef idx="3">
            <a:schemeClr val="accent4"/>
          </a:fillRef>
          <a:effectRef idx="3">
            <a:schemeClr val="accent4"/>
          </a:effectRef>
          <a:fontRef idx="minor">
            <a:schemeClr val="lt1"/>
          </a:fontRef>
        </p:style>
        <p:txBody>
          <a:bodyPr spcFirstLastPara="0" vert="horz" wrap="square" lIns="15241" tIns="693900" rIns="15240" bIns="693901"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Vì</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sao</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phải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từ</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bỏ</a:t>
            </a:r>
            <a:r>
              <a:rPr lang="en-US" sz="2400" kern="1200" dirty="0" smtClean="0">
                <a:latin typeface="Arial" panose="020B0604020202020204" pitchFamily="34" charset="0"/>
                <a:cs typeface="Arial" panose="020B0604020202020204" pitchFamily="34" charset="0"/>
              </a:rPr>
              <a:t>?</a:t>
            </a:r>
            <a:endParaRPr lang="en-US" sz="2400" kern="1200" dirty="0">
              <a:latin typeface="Arial" panose="020B0604020202020204" pitchFamily="34" charset="0"/>
              <a:cs typeface="Arial" panose="020B0604020202020204" pitchFamily="34" charset="0"/>
            </a:endParaRPr>
          </a:p>
        </p:txBody>
      </p:sp>
      <p:sp>
        <p:nvSpPr>
          <p:cNvPr id="16" name="Freeform 15"/>
          <p:cNvSpPr/>
          <p:nvPr/>
        </p:nvSpPr>
        <p:spPr>
          <a:xfrm>
            <a:off x="1536831" y="2656629"/>
            <a:ext cx="7607168" cy="2140523"/>
          </a:xfrm>
          <a:custGeom>
            <a:avLst/>
            <a:gdLst>
              <a:gd name="connsiteX0" fmla="*/ 210066 w 1260368"/>
              <a:gd name="connsiteY0" fmla="*/ 0 h 7607167"/>
              <a:gd name="connsiteX1" fmla="*/ 1050302 w 1260368"/>
              <a:gd name="connsiteY1" fmla="*/ 0 h 7607167"/>
              <a:gd name="connsiteX2" fmla="*/ 1260368 w 1260368"/>
              <a:gd name="connsiteY2" fmla="*/ 210066 h 7607167"/>
              <a:gd name="connsiteX3" fmla="*/ 1260368 w 1260368"/>
              <a:gd name="connsiteY3" fmla="*/ 7607167 h 7607167"/>
              <a:gd name="connsiteX4" fmla="*/ 1260368 w 1260368"/>
              <a:gd name="connsiteY4" fmla="*/ 7607167 h 7607167"/>
              <a:gd name="connsiteX5" fmla="*/ 0 w 1260368"/>
              <a:gd name="connsiteY5" fmla="*/ 7607167 h 7607167"/>
              <a:gd name="connsiteX6" fmla="*/ 0 w 1260368"/>
              <a:gd name="connsiteY6" fmla="*/ 7607167 h 7607167"/>
              <a:gd name="connsiteX7" fmla="*/ 0 w 1260368"/>
              <a:gd name="connsiteY7" fmla="*/ 210066 h 7607167"/>
              <a:gd name="connsiteX8" fmla="*/ 210066 w 1260368"/>
              <a:gd name="connsiteY8" fmla="*/ 0 h 760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368" h="7607167">
                <a:moveTo>
                  <a:pt x="1260368" y="1267891"/>
                </a:moveTo>
                <a:lnTo>
                  <a:pt x="1260368" y="6339276"/>
                </a:lnTo>
                <a:cubicBezTo>
                  <a:pt x="1260368" y="7039510"/>
                  <a:pt x="1244786" y="7607164"/>
                  <a:pt x="1225564" y="7607164"/>
                </a:cubicBezTo>
                <a:lnTo>
                  <a:pt x="0" y="7607164"/>
                </a:lnTo>
                <a:lnTo>
                  <a:pt x="0" y="7607164"/>
                </a:lnTo>
                <a:lnTo>
                  <a:pt x="0" y="3"/>
                </a:lnTo>
                <a:lnTo>
                  <a:pt x="0" y="3"/>
                </a:lnTo>
                <a:lnTo>
                  <a:pt x="1225564" y="3"/>
                </a:lnTo>
                <a:cubicBezTo>
                  <a:pt x="1244786" y="3"/>
                  <a:pt x="1260368" y="567657"/>
                  <a:pt x="1260368" y="126789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6766" rIns="76766" bIns="76767" numCol="1" spcCol="1270" anchor="ctr" anchorCtr="0">
            <a:noAutofit/>
          </a:bodyPr>
          <a:lstStyle/>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Là một thói quen xấu gây ảnh hưởng đến bản thân và cả những người xung quanh</a:t>
            </a:r>
            <a:endParaRPr lang="en-US" sz="20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Không thể bổ sung kiến thức bài học dẫn đến tình hình học tập sa sút</a:t>
            </a:r>
            <a:endParaRPr lang="en-US" sz="20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Hình thành thói quen ỷ lại vào bạn bè, ảnh hưởng đến bạn bè trong lớp</a:t>
            </a:r>
            <a:endParaRPr lang="en-US" sz="20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Thầy cô lo lắng, bố mẹ buồn phiền</a:t>
            </a:r>
            <a:endParaRPr lang="en-US" sz="2000" kern="1200" dirty="0">
              <a:latin typeface="Arial" panose="020B0604020202020204" pitchFamily="34" charset="0"/>
              <a:cs typeface="Arial" panose="020B0604020202020204" pitchFamily="34" charset="0"/>
            </a:endParaRPr>
          </a:p>
        </p:txBody>
      </p:sp>
      <p:sp>
        <p:nvSpPr>
          <p:cNvPr id="17" name="Freeform 16"/>
          <p:cNvSpPr/>
          <p:nvPr/>
        </p:nvSpPr>
        <p:spPr>
          <a:xfrm>
            <a:off x="179512" y="5445224"/>
            <a:ext cx="1357321" cy="1407952"/>
          </a:xfrm>
          <a:custGeom>
            <a:avLst/>
            <a:gdLst>
              <a:gd name="connsiteX0" fmla="*/ 0 w 1939029"/>
              <a:gd name="connsiteY0" fmla="*/ 0 h 1357320"/>
              <a:gd name="connsiteX1" fmla="*/ 1260369 w 1939029"/>
              <a:gd name="connsiteY1" fmla="*/ 0 h 1357320"/>
              <a:gd name="connsiteX2" fmla="*/ 1939029 w 1939029"/>
              <a:gd name="connsiteY2" fmla="*/ 678660 h 1357320"/>
              <a:gd name="connsiteX3" fmla="*/ 1260369 w 1939029"/>
              <a:gd name="connsiteY3" fmla="*/ 1357320 h 1357320"/>
              <a:gd name="connsiteX4" fmla="*/ 0 w 1939029"/>
              <a:gd name="connsiteY4" fmla="*/ 1357320 h 1357320"/>
              <a:gd name="connsiteX5" fmla="*/ 678660 w 1939029"/>
              <a:gd name="connsiteY5" fmla="*/ 678660 h 1357320"/>
              <a:gd name="connsiteX6" fmla="*/ 0 w 1939029"/>
              <a:gd name="connsiteY6" fmla="*/ 0 h 135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029" h="1357320">
                <a:moveTo>
                  <a:pt x="1939028" y="0"/>
                </a:moveTo>
                <a:lnTo>
                  <a:pt x="1939028" y="882258"/>
                </a:lnTo>
                <a:lnTo>
                  <a:pt x="969515" y="1357320"/>
                </a:lnTo>
                <a:lnTo>
                  <a:pt x="1" y="882258"/>
                </a:lnTo>
                <a:lnTo>
                  <a:pt x="1" y="0"/>
                </a:lnTo>
                <a:lnTo>
                  <a:pt x="969515" y="475062"/>
                </a:lnTo>
                <a:lnTo>
                  <a:pt x="1939028"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5241" tIns="693900" rIns="15240" bIns="693901" numCol="1" spcCol="1270" anchor="ctr" anchorCtr="0">
            <a:noAutofit/>
          </a:bodyPr>
          <a:lstStyle/>
          <a:p>
            <a:pPr lvl="0" algn="ctr" defTabSz="1066800">
              <a:lnSpc>
                <a:spcPct val="90000"/>
              </a:lnSpc>
              <a:spcBef>
                <a:spcPct val="0"/>
              </a:spcBef>
              <a:spcAft>
                <a:spcPct val="35000"/>
              </a:spcAft>
            </a:pPr>
            <a:r>
              <a:rPr lang="en-US" sz="2400" kern="1200" dirty="0" err="1" smtClean="0">
                <a:latin typeface="Arial" panose="020B0604020202020204" pitchFamily="34" charset="0"/>
                <a:cs typeface="Arial" panose="020B0604020202020204" pitchFamily="34" charset="0"/>
              </a:rPr>
              <a:t>Giải</a:t>
            </a:r>
            <a:r>
              <a:rPr lang="en-US" sz="2400" kern="1200" dirty="0" smtClean="0">
                <a:latin typeface="Arial" panose="020B0604020202020204" pitchFamily="34" charset="0"/>
                <a:cs typeface="Arial" panose="020B0604020202020204" pitchFamily="34" charset="0"/>
              </a:rPr>
              <a:t> </a:t>
            </a:r>
            <a:r>
              <a:rPr lang="en-US" sz="2400" kern="1200" dirty="0" err="1" smtClean="0">
                <a:latin typeface="Arial" panose="020B0604020202020204" pitchFamily="34" charset="0"/>
                <a:cs typeface="Arial" panose="020B0604020202020204" pitchFamily="34" charset="0"/>
              </a:rPr>
              <a:t>pháp</a:t>
            </a:r>
            <a:endParaRPr lang="en-US" sz="2400" kern="1200" dirty="0">
              <a:latin typeface="Arial" panose="020B0604020202020204" pitchFamily="34" charset="0"/>
              <a:cs typeface="Arial" panose="020B0604020202020204" pitchFamily="34" charset="0"/>
            </a:endParaRPr>
          </a:p>
        </p:txBody>
      </p:sp>
      <p:sp>
        <p:nvSpPr>
          <p:cNvPr id="18" name="Freeform 17"/>
          <p:cNvSpPr/>
          <p:nvPr/>
        </p:nvSpPr>
        <p:spPr>
          <a:xfrm>
            <a:off x="1536831" y="5445224"/>
            <a:ext cx="7607168" cy="936104"/>
          </a:xfrm>
          <a:custGeom>
            <a:avLst/>
            <a:gdLst>
              <a:gd name="connsiteX0" fmla="*/ 210066 w 1260368"/>
              <a:gd name="connsiteY0" fmla="*/ 0 h 7607167"/>
              <a:gd name="connsiteX1" fmla="*/ 1050302 w 1260368"/>
              <a:gd name="connsiteY1" fmla="*/ 0 h 7607167"/>
              <a:gd name="connsiteX2" fmla="*/ 1260368 w 1260368"/>
              <a:gd name="connsiteY2" fmla="*/ 210066 h 7607167"/>
              <a:gd name="connsiteX3" fmla="*/ 1260368 w 1260368"/>
              <a:gd name="connsiteY3" fmla="*/ 7607167 h 7607167"/>
              <a:gd name="connsiteX4" fmla="*/ 1260368 w 1260368"/>
              <a:gd name="connsiteY4" fmla="*/ 7607167 h 7607167"/>
              <a:gd name="connsiteX5" fmla="*/ 0 w 1260368"/>
              <a:gd name="connsiteY5" fmla="*/ 7607167 h 7607167"/>
              <a:gd name="connsiteX6" fmla="*/ 0 w 1260368"/>
              <a:gd name="connsiteY6" fmla="*/ 7607167 h 7607167"/>
              <a:gd name="connsiteX7" fmla="*/ 0 w 1260368"/>
              <a:gd name="connsiteY7" fmla="*/ 210066 h 7607167"/>
              <a:gd name="connsiteX8" fmla="*/ 210066 w 1260368"/>
              <a:gd name="connsiteY8" fmla="*/ 0 h 760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368" h="7607167">
                <a:moveTo>
                  <a:pt x="1260368" y="1267891"/>
                </a:moveTo>
                <a:lnTo>
                  <a:pt x="1260368" y="6339276"/>
                </a:lnTo>
                <a:cubicBezTo>
                  <a:pt x="1260368" y="7039510"/>
                  <a:pt x="1244786" y="7607164"/>
                  <a:pt x="1225564" y="7607164"/>
                </a:cubicBezTo>
                <a:lnTo>
                  <a:pt x="0" y="7607164"/>
                </a:lnTo>
                <a:lnTo>
                  <a:pt x="0" y="7607164"/>
                </a:lnTo>
                <a:lnTo>
                  <a:pt x="0" y="3"/>
                </a:lnTo>
                <a:lnTo>
                  <a:pt x="0" y="3"/>
                </a:lnTo>
                <a:lnTo>
                  <a:pt x="1225564" y="3"/>
                </a:lnTo>
                <a:cubicBezTo>
                  <a:pt x="1244786" y="3"/>
                  <a:pt x="1260368" y="567657"/>
                  <a:pt x="1260368" y="1267891"/>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9" tIns="76766" rIns="76766" bIns="76767" numCol="1" spcCol="1270" anchor="ctr" anchorCtr="0">
            <a:noAutofit/>
          </a:bodyPr>
          <a:lstStyle/>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Thiết lập thời gian biểu cho thời gian làm bài tập về nhà hợp lí</a:t>
            </a:r>
            <a:endParaRPr lang="en-US" sz="20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Chủ động, tự giác hoàn thiện bài tập</a:t>
            </a:r>
            <a:endParaRPr lang="en-US" sz="20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Tìm bạn đồng hành giúp đỡ</a:t>
            </a:r>
            <a:endParaRPr lang="en-US" sz="2000" kern="1200" dirty="0">
              <a:latin typeface="Arial" panose="020B0604020202020204" pitchFamily="34" charset="0"/>
              <a:cs typeface="Arial" panose="020B0604020202020204" pitchFamily="34" charset="0"/>
            </a:endParaRPr>
          </a:p>
        </p:txBody>
      </p:sp>
      <p:sp>
        <p:nvSpPr>
          <p:cNvPr id="19" name="TextBox 18"/>
          <p:cNvSpPr txBox="1"/>
          <p:nvPr/>
        </p:nvSpPr>
        <p:spPr>
          <a:xfrm>
            <a:off x="3995936" y="820314"/>
            <a:ext cx="1158587" cy="461665"/>
          </a:xfrm>
          <a:prstGeom prst="rect">
            <a:avLst/>
          </a:prstGeom>
          <a:noFill/>
        </p:spPr>
        <p:txBody>
          <a:bodyPr wrap="none" rtlCol="0">
            <a:spAutoFit/>
          </a:bodyPr>
          <a:lstStyle/>
          <a:p>
            <a:r>
              <a:rPr lang="en-US" sz="2400" dirty="0" smtClean="0"/>
              <a:t>a. </a:t>
            </a:r>
            <a:r>
              <a:rPr lang="en-US" sz="2400" dirty="0" err="1" smtClean="0"/>
              <a:t>Tìm</a:t>
            </a:r>
            <a:r>
              <a:rPr lang="en-US" sz="2400" dirty="0" smtClean="0"/>
              <a:t> ý</a:t>
            </a:r>
            <a:endParaRPr lang="en-US" sz="2400" dirty="0"/>
          </a:p>
        </p:txBody>
      </p:sp>
      <p:sp>
        <p:nvSpPr>
          <p:cNvPr id="20" name="TextBox 19"/>
          <p:cNvSpPr txBox="1"/>
          <p:nvPr/>
        </p:nvSpPr>
        <p:spPr>
          <a:xfrm>
            <a:off x="135089" y="722318"/>
            <a:ext cx="2500813" cy="461665"/>
          </a:xfrm>
          <a:prstGeom prst="rect">
            <a:avLst/>
          </a:prstGeom>
          <a:noFill/>
        </p:spPr>
        <p:txBody>
          <a:bodyPr wrap="none" rtlCol="0">
            <a:spAutoFit/>
          </a:bodyPr>
          <a:lstStyle/>
          <a:p>
            <a:r>
              <a:rPr lang="en-US" sz="2400" dirty="0" smtClean="0"/>
              <a:t>2. </a:t>
            </a:r>
            <a:r>
              <a:rPr lang="en-US" sz="2400" dirty="0" err="1" smtClean="0"/>
              <a:t>Tìm</a:t>
            </a:r>
            <a:r>
              <a:rPr lang="en-US" sz="2400" dirty="0" smtClean="0"/>
              <a:t> ý, </a:t>
            </a:r>
            <a:r>
              <a:rPr lang="en-US" sz="2400" dirty="0" err="1" smtClean="0"/>
              <a:t>lập</a:t>
            </a:r>
            <a:r>
              <a:rPr lang="en-US" sz="2400" dirty="0" smtClean="0"/>
              <a:t> </a:t>
            </a:r>
            <a:r>
              <a:rPr lang="en-US" sz="2400" dirty="0" err="1" smtClean="0"/>
              <a:t>dàn</a:t>
            </a:r>
            <a:r>
              <a:rPr lang="en-US" sz="2400" dirty="0" smtClean="0"/>
              <a:t> ý:</a:t>
            </a:r>
            <a:endParaRPr lang="en-US" sz="2400" dirty="0"/>
          </a:p>
        </p:txBody>
      </p:sp>
    </p:spTree>
    <p:extLst>
      <p:ext uri="{BB962C8B-B14F-4D97-AF65-F5344CB8AC3E}">
        <p14:creationId xmlns:p14="http://schemas.microsoft.com/office/powerpoint/2010/main" val="109714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heel(1)">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a:t>
            </a:r>
            <a:r>
              <a:rPr kumimoji="0" lang="en-US" sz="2000" b="0" i="0" u="none" strike="noStrike" kern="1200" cap="none" spc="0" normalizeH="0" baseline="0" noProof="0" dirty="0" err="1" smtClean="0">
                <a:ln>
                  <a:noFill/>
                </a:ln>
                <a:solidFill>
                  <a:prstClr val="white"/>
                </a:solidFill>
                <a:effectLst/>
                <a:uLnTx/>
                <a:uFillTx/>
                <a:latin typeface="Times New Roman"/>
                <a:ea typeface="Calibri"/>
                <a:cs typeface="Times New Roman"/>
              </a:rPr>
              <a:t>không</a:t>
            </a:r>
            <a:r>
              <a:rPr kumimoji="0" lang="en-US" sz="2000" b="0" i="0" u="none" strike="noStrike" kern="1200" cap="none" spc="0" normalizeH="0" baseline="0" noProof="0" dirty="0" smtClean="0">
                <a:ln>
                  <a:noFill/>
                </a:ln>
                <a:solidFill>
                  <a:prstClr val="white"/>
                </a:solidFill>
                <a:effectLst/>
                <a:uLnTx/>
                <a:uFillTx/>
                <a:latin typeface="Times New Roman"/>
                <a:ea typeface="Calibri"/>
                <a:cs typeface="Times New Roman"/>
              </a:rPr>
              <a:t> </a:t>
            </a:r>
            <a:r>
              <a:rPr kumimoji="0" lang="en-US" sz="2000" b="0" i="0" u="none" strike="noStrike" kern="1200" cap="none" spc="0" normalizeH="0" baseline="0" noProof="0" dirty="0" err="1" smtClean="0">
                <a:ln>
                  <a:noFill/>
                </a:ln>
                <a:solidFill>
                  <a:prstClr val="white"/>
                </a:solidFill>
                <a:effectLst/>
                <a:uLnTx/>
                <a:uFillTx/>
                <a:latin typeface="Times New Roman"/>
                <a:ea typeface="Calibri"/>
                <a:cs typeface="Times New Roman"/>
              </a:rPr>
              <a:t>làm</a:t>
            </a:r>
            <a:r>
              <a:rPr kumimoji="0" lang="en-US" sz="2000" b="0" i="0" u="none" strike="noStrike" kern="1200" cap="none" spc="0" normalizeH="0" baseline="0" noProof="0" dirty="0" smtClean="0">
                <a:ln>
                  <a:noFill/>
                </a:ln>
                <a:solidFill>
                  <a:prstClr val="white"/>
                </a:solidFill>
                <a:effectLst/>
                <a:uLnTx/>
                <a:uFillTx/>
                <a:latin typeface="Times New Roman"/>
                <a:ea typeface="Calibri"/>
                <a:cs typeface="Times New Roman"/>
              </a:rPr>
              <a:t> </a:t>
            </a:r>
            <a:r>
              <a:rPr kumimoji="0" lang="en-US" sz="2000" b="0" i="0" u="none" strike="noStrike" kern="1200" cap="none" spc="0" normalizeH="0" baseline="0" noProof="0" dirty="0" err="1" smtClean="0">
                <a:ln>
                  <a:noFill/>
                </a:ln>
                <a:solidFill>
                  <a:prstClr val="white"/>
                </a:solidFill>
                <a:effectLst/>
                <a:uLnTx/>
                <a:uFillTx/>
                <a:latin typeface="Times New Roman"/>
                <a:ea typeface="Calibri"/>
                <a:cs typeface="Times New Roman"/>
              </a:rPr>
              <a:t>bài</a:t>
            </a:r>
            <a:r>
              <a:rPr kumimoji="0" lang="en-US" sz="2000" b="0" i="0" u="none" strike="noStrike" kern="1200" cap="none" spc="0" normalizeH="0" baseline="0" noProof="0" dirty="0" smtClean="0">
                <a:ln>
                  <a:noFill/>
                </a:ln>
                <a:solidFill>
                  <a:prstClr val="white"/>
                </a:solidFill>
                <a:effectLst/>
                <a:uLnTx/>
                <a:uFillTx/>
                <a:latin typeface="Times New Roman"/>
                <a:ea typeface="Calibri"/>
                <a:cs typeface="Times New Roman"/>
              </a:rPr>
              <a:t> </a:t>
            </a:r>
            <a:r>
              <a:rPr kumimoji="0" lang="en-US" sz="2000" b="0" i="0" u="none" strike="noStrike" kern="1200" cap="none" spc="0" normalizeH="0" baseline="0" noProof="0" dirty="0" err="1" smtClean="0">
                <a:ln>
                  <a:noFill/>
                </a:ln>
                <a:solidFill>
                  <a:prstClr val="white"/>
                </a:solidFill>
                <a:effectLst/>
                <a:uLnTx/>
                <a:uFillTx/>
                <a:latin typeface="Times New Roman"/>
                <a:ea typeface="Calibri"/>
                <a:cs typeface="Times New Roman"/>
              </a:rPr>
              <a:t>tập</a:t>
            </a:r>
            <a:r>
              <a:rPr kumimoji="0" lang="en-US" sz="2000" b="0" i="0" u="none" strike="noStrike" kern="1200" cap="none" spc="0" normalizeH="0" baseline="0" noProof="0" dirty="0" smtClean="0">
                <a:ln>
                  <a:noFill/>
                </a:ln>
                <a:solidFill>
                  <a:prstClr val="white"/>
                </a:solidFill>
                <a:effectLst/>
                <a:uLnTx/>
                <a:uFillTx/>
                <a:latin typeface="Times New Roman"/>
                <a:ea typeface="Calibri"/>
                <a:cs typeface="Times New Roman"/>
              </a:rPr>
              <a:t> ở </a:t>
            </a:r>
            <a:r>
              <a:rPr kumimoji="0" lang="en-US" sz="2000" b="0" i="0" u="none" strike="noStrike" kern="1200" cap="none" spc="0" normalizeH="0" baseline="0" noProof="0" dirty="0" err="1" smtClean="0">
                <a:ln>
                  <a:noFill/>
                </a:ln>
                <a:solidFill>
                  <a:prstClr val="white"/>
                </a:solidFill>
                <a:effectLst/>
                <a:uLnTx/>
                <a:uFillTx/>
                <a:latin typeface="Times New Roman"/>
                <a:ea typeface="Calibri"/>
                <a:cs typeface="Times New Roman"/>
              </a:rPr>
              <a:t>nhà</a:t>
            </a:r>
            <a:endPar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endParaRPr>
          </a:p>
        </p:txBody>
      </p:sp>
      <p:sp>
        <p:nvSpPr>
          <p:cNvPr id="19" name="TextBox 18"/>
          <p:cNvSpPr txBox="1"/>
          <p:nvPr/>
        </p:nvSpPr>
        <p:spPr>
          <a:xfrm>
            <a:off x="3779912" y="620688"/>
            <a:ext cx="190603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b. </a:t>
            </a:r>
            <a:r>
              <a:rPr lang="en-US" sz="2400" dirty="0" err="1" smtClean="0">
                <a:solidFill>
                  <a:prstClr val="black"/>
                </a:solidFill>
                <a:latin typeface="Calibri"/>
              </a:rPr>
              <a:t>Lập</a:t>
            </a:r>
            <a:r>
              <a:rPr lang="en-US" sz="2400" dirty="0" smtClean="0">
                <a:solidFill>
                  <a:prstClr val="black"/>
                </a:solidFill>
                <a:latin typeface="Calibri"/>
              </a:rPr>
              <a:t> </a:t>
            </a:r>
            <a:r>
              <a:rPr lang="en-US" sz="2400" dirty="0" err="1" smtClean="0">
                <a:solidFill>
                  <a:prstClr val="black"/>
                </a:solidFill>
                <a:latin typeface="Calibri"/>
              </a:rPr>
              <a:t>dàn</a:t>
            </a:r>
            <a:r>
              <a:rPr lang="en-US" sz="2400" dirty="0" smtClean="0">
                <a:solidFill>
                  <a:prstClr val="black"/>
                </a:solidFill>
                <a:latin typeface="Calibri"/>
              </a:rPr>
              <a:t> ý:</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8576" y="1010345"/>
            <a:ext cx="9144008" cy="5978560"/>
          </a:xfrm>
          <a:prstGeom prst="rect">
            <a:avLst/>
          </a:prstGeom>
          <a:noFill/>
        </p:spPr>
        <p:txBody>
          <a:bodyPr wrap="square" rtlCol="0">
            <a:spAutoFit/>
          </a:bodyPr>
          <a:lstStyle/>
          <a:p>
            <a:pPr marL="30480" marR="30480" algn="just">
              <a:lnSpc>
                <a:spcPts val="2100"/>
              </a:lnSpc>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Mở bài: Học tập là nhiệm vụ của học sinh. Để duy trì thành tích học tập tốt, bên cạnh việc chăm chú nghe giảng, học tập trên lớp, thời gian tự học thông qua làm bài tập về nhà cũng vô cùng quan trọng. Tuy nhiên, hiện nay phần lớn các học sinh có thói quen không làm bài tập ở nhà.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ts val="2100"/>
              </a:lnSpc>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Thân bài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ts val="2100"/>
              </a:lnSpc>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Biểu hiện của thói quen không làm bài tập ở nhà:  không đọc lại bài đã học, lười làm bài tập, làm đối phó, chép bài bạn,....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Lí do nên từ bỏ thói quen không làm bài tập:  Là một thói quen xấu gây ảnh hưởng đến bản thân và cả những người xung quanh</a:t>
            </a:r>
            <a:r>
              <a:rPr lang="vi-V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 </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thể bổ sung kiến thức bài học dẫn đến tình hình học tập sa sút; Hình thành thói quen ỷ lại vào bạn bè, ảnh hưởng đến bạn bè trong lớp, Thầy cô lo lắng, bố mẹ buồn phiền,.....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Cách từ bỏ và các bước từ bỏ thói quen không làm bài tập ở nhà: Thiết lập thời gian biểu cho thời gian làm bài tập về nhà hợp lí,  chủ động, tự giác hoàn thiện bài tập</a:t>
            </a:r>
            <a:r>
              <a:rPr lang="vi-V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 </a:t>
            </a: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 đồng hành giúp </a:t>
            </a:r>
            <a:r>
              <a:rPr lang="vi-VN"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Dự đoán sự đồng tình, ủng hộ của những người xung quanh khi được thuyết phục từ bỏ thói quan không làm bài tập</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Kết bài: nêu ý nghĩa của việc từ bỏ thói quen không làm bài tập ở nhà</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17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heel(1)">
                                      <p:cBhvr>
                                        <p:cTn id="24" dur="20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wipe(down)">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6" name="TextBox 5"/>
          <p:cNvSpPr txBox="1"/>
          <p:nvPr/>
        </p:nvSpPr>
        <p:spPr>
          <a:xfrm>
            <a:off x="8567" y="656184"/>
            <a:ext cx="24080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567" y="1025462"/>
            <a:ext cx="30332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II.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Thực</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hành</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viết</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33515" y="1630611"/>
            <a:ext cx="3175664" cy="487506"/>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Chuẩn bị viết</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2167" y="2066217"/>
            <a:ext cx="3175664"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4986" y="2501823"/>
            <a:ext cx="3175664" cy="4608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3</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Viết</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130598" y="3000276"/>
            <a:ext cx="8905897" cy="3216265"/>
          </a:xfrm>
          <a:prstGeom prst="rect">
            <a:avLst/>
          </a:prstGeom>
        </p:spPr>
        <p:txBody>
          <a:bodyPr wrap="square">
            <a:spAutoFit/>
          </a:bodyPr>
          <a:lstStyle/>
          <a:p>
            <a:pPr marL="30480" marR="30480" algn="just">
              <a:lnSpc>
                <a:spcPts val="1800"/>
              </a:lnSpc>
              <a:spcAft>
                <a:spcPts val="120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Dựa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 dàn ý đã lập để thực hiện bài viết</a:t>
            </a: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0480" marR="30480" algn="just">
              <a:spcAft>
                <a:spcPts val="120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Cần chọn giọng điệu ân cần, cảm thông khi thể hiện lý lẽ thuyết phục. Dù khi viết, bạn không nhất thiết phải nêu tên người được thuyết phục, nhưng bạn cần hình dung về đối tượng đang nghe mình nói một cách hết sức cụ thể. Điều này sẽ giúp bài viết tránh được những lời hô hào chung chung.</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vi-VN"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Cần nêu những bằng chứng tích cực để bài viết thể hiện rõ tính chất động viên.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0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circle(in)">
                                      <p:cBhvr>
                                        <p:cTn id="15" dur="2000"/>
                                        <p:tgtEl>
                                          <p:spTgt spid="10">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circle(in)">
                                      <p:cBhvr>
                                        <p:cTn id="18"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6" name="TextBox 5"/>
          <p:cNvSpPr txBox="1"/>
          <p:nvPr/>
        </p:nvSpPr>
        <p:spPr>
          <a:xfrm>
            <a:off x="8567" y="656184"/>
            <a:ext cx="24080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0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0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567" y="1025462"/>
            <a:ext cx="303320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II.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Thực</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hành</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viết</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39184" y="1508429"/>
            <a:ext cx="3175664" cy="355803"/>
          </a:xfrm>
          <a:prstGeom prst="rect">
            <a:avLst/>
          </a:prstGeom>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1.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Chuẩn </a:t>
            </a:r>
            <a:r>
              <a:rPr kumimoji="0" lang="vi-VN"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bị viết</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39184" y="1775554"/>
            <a:ext cx="3175664" cy="3558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dàn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ý</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9184" y="2013895"/>
            <a:ext cx="3175664" cy="35580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8567" y="2264467"/>
            <a:ext cx="3837076" cy="48750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4</a:t>
            </a:r>
            <a:r>
              <a:rPr kumimoji="0" lang="en-US"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hoàn</a:t>
            </a:r>
            <a:r>
              <a:rPr 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thiện</a:t>
            </a:r>
            <a:r>
              <a:rPr kumimoji="0" lang="vi-VN"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5555" y="2751973"/>
            <a:ext cx="9144000" cy="4093428"/>
          </a:xfrm>
          <a:prstGeom prst="rect">
            <a:avLst/>
          </a:prstGeom>
          <a:noFill/>
        </p:spPr>
        <p:txBody>
          <a:bodyPr wrap="square" rtlCol="0">
            <a:spAutoFit/>
          </a:bodyPr>
          <a:lstStyle/>
          <a:p>
            <a:pPr marL="30480" marR="30480" algn="just">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Đọc lại bài viết, đối chiếu với yêu cầu của kiểu bài và dàn ý đã lập để đảm bảo không bỏ xót ý.</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Thay thế những từ ngữ có thể tạo nên giọng điệu thuyết phục không thích hợp, chẳng hạn như những từ ngữ toát lên sắc thái mệnh lệnh, quyết đoán: Không được, cần phải,… Bỏ những ý, những câu dễ tạo ra phản ứng ngược từ phía người được thuyết phục.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Bổ</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1200"/>
              </a:spcAft>
            </a:pP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Đảm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bảo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mắc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lỗi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dùng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từ</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đặt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câu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hỏi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tổ</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chức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văn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rPr>
              <a:t>.</a:t>
            </a:r>
            <a:endParaRPr lang="en-US" sz="2000" dirty="0"/>
          </a:p>
        </p:txBody>
      </p:sp>
    </p:spTree>
    <p:extLst>
      <p:ext uri="{BB962C8B-B14F-4D97-AF65-F5344CB8AC3E}">
        <p14:creationId xmlns:p14="http://schemas.microsoft.com/office/powerpoint/2010/main" val="15937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4" name="Oval 3"/>
          <p:cNvSpPr/>
          <p:nvPr/>
        </p:nvSpPr>
        <p:spPr>
          <a:xfrm>
            <a:off x="251520" y="1988840"/>
            <a:ext cx="3456384" cy="4392488"/>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smtClean="0"/>
              <a:t>Hãy</a:t>
            </a:r>
            <a:r>
              <a:rPr lang="en-US" sz="2800" dirty="0" smtClean="0"/>
              <a:t> </a:t>
            </a:r>
            <a:r>
              <a:rPr lang="en-US" sz="2800" dirty="0" err="1" smtClean="0"/>
              <a:t>lựa</a:t>
            </a:r>
            <a:r>
              <a:rPr lang="en-US" sz="2800" dirty="0" smtClean="0"/>
              <a:t> </a:t>
            </a:r>
            <a:r>
              <a:rPr lang="en-US" sz="2800" dirty="0" err="1" smtClean="0"/>
              <a:t>chọn</a:t>
            </a:r>
            <a:r>
              <a:rPr lang="en-US" sz="2800" dirty="0" smtClean="0"/>
              <a:t> </a:t>
            </a:r>
            <a:r>
              <a:rPr lang="en-US" sz="2800" dirty="0" err="1" smtClean="0"/>
              <a:t>một</a:t>
            </a:r>
            <a:r>
              <a:rPr lang="en-US" sz="2800" dirty="0" smtClean="0"/>
              <a:t> </a:t>
            </a:r>
            <a:r>
              <a:rPr lang="en-US" sz="2800" dirty="0" err="1" smtClean="0"/>
              <a:t>đề</a:t>
            </a:r>
            <a:r>
              <a:rPr lang="en-US" sz="2800" dirty="0" smtClean="0"/>
              <a:t> </a:t>
            </a:r>
            <a:r>
              <a:rPr lang="en-US" sz="2800" dirty="0" err="1" smtClean="0"/>
              <a:t>tài</a:t>
            </a:r>
            <a:r>
              <a:rPr lang="en-US" sz="2800" dirty="0" smtClean="0"/>
              <a:t> </a:t>
            </a:r>
            <a:r>
              <a:rPr lang="en-US" sz="2800" dirty="0" err="1" smtClean="0"/>
              <a:t>cần</a:t>
            </a:r>
            <a:r>
              <a:rPr lang="en-US" sz="2800" dirty="0" smtClean="0"/>
              <a:t> </a:t>
            </a:r>
            <a:r>
              <a:rPr lang="en-US" sz="2800" dirty="0" err="1" smtClean="0"/>
              <a:t>thuyết</a:t>
            </a:r>
            <a:r>
              <a:rPr lang="en-US" sz="2800" dirty="0" smtClean="0"/>
              <a:t> </a:t>
            </a:r>
            <a:r>
              <a:rPr lang="en-US" sz="2800" dirty="0" err="1" smtClean="0"/>
              <a:t>phục</a:t>
            </a:r>
            <a:r>
              <a:rPr lang="en-US" sz="2800" dirty="0" smtClean="0"/>
              <a:t> </a:t>
            </a:r>
            <a:r>
              <a:rPr lang="en-US" sz="2800" dirty="0" err="1" smtClean="0"/>
              <a:t>và</a:t>
            </a:r>
            <a:r>
              <a:rPr lang="en-US" sz="2800" dirty="0" smtClean="0"/>
              <a:t> </a:t>
            </a:r>
            <a:r>
              <a:rPr lang="en-US" sz="2800" dirty="0" err="1" smtClean="0"/>
              <a:t>viết</a:t>
            </a:r>
            <a:r>
              <a:rPr lang="en-US" sz="2800" dirty="0" smtClean="0"/>
              <a:t> </a:t>
            </a:r>
            <a:r>
              <a:rPr lang="en-US" sz="2800" dirty="0" err="1" smtClean="0"/>
              <a:t>thành</a:t>
            </a:r>
            <a:r>
              <a:rPr lang="en-US" sz="2800" dirty="0" smtClean="0"/>
              <a:t> </a:t>
            </a:r>
            <a:r>
              <a:rPr lang="en-US" sz="2800" dirty="0" err="1" smtClean="0"/>
              <a:t>bài</a:t>
            </a:r>
            <a:r>
              <a:rPr lang="en-US" sz="2800" dirty="0" smtClean="0"/>
              <a:t> </a:t>
            </a:r>
            <a:r>
              <a:rPr lang="en-US" sz="2800" dirty="0" err="1" smtClean="0"/>
              <a:t>luận</a:t>
            </a:r>
            <a:r>
              <a:rPr lang="en-US" sz="2800" dirty="0" smtClean="0"/>
              <a:t> </a:t>
            </a:r>
            <a:r>
              <a:rPr lang="en-US" sz="2800" dirty="0" err="1" smtClean="0"/>
              <a:t>thuyết</a:t>
            </a:r>
            <a:r>
              <a:rPr lang="en-US" sz="2800" dirty="0" smtClean="0"/>
              <a:t> </a:t>
            </a:r>
            <a:r>
              <a:rPr lang="en-US" sz="2800" dirty="0" err="1" smtClean="0"/>
              <a:t>phục</a:t>
            </a:r>
            <a:endParaRPr lang="en-US" sz="2800" dirty="0"/>
          </a:p>
        </p:txBody>
      </p:sp>
      <p:sp>
        <p:nvSpPr>
          <p:cNvPr id="5" name="Oval 4"/>
          <p:cNvSpPr/>
          <p:nvPr/>
        </p:nvSpPr>
        <p:spPr>
          <a:xfrm>
            <a:off x="4932040" y="908720"/>
            <a:ext cx="3384376" cy="4176464"/>
          </a:xfrm>
          <a:prstGeom prst="ellipse">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err="1" smtClean="0"/>
              <a:t>Hãy</a:t>
            </a:r>
            <a:r>
              <a:rPr lang="en-US" sz="2800" dirty="0" smtClean="0"/>
              <a:t> </a:t>
            </a:r>
            <a:r>
              <a:rPr lang="en-US" sz="2800" dirty="0" err="1" smtClean="0"/>
              <a:t>sưu</a:t>
            </a:r>
            <a:r>
              <a:rPr lang="en-US" sz="2800" dirty="0" smtClean="0"/>
              <a:t> </a:t>
            </a:r>
            <a:r>
              <a:rPr lang="en-US" sz="2800" dirty="0" err="1" smtClean="0"/>
              <a:t>tầm</a:t>
            </a:r>
            <a:r>
              <a:rPr lang="en-US" sz="2800" dirty="0" smtClean="0"/>
              <a:t> </a:t>
            </a:r>
            <a:r>
              <a:rPr lang="en-US" sz="2800" dirty="0" err="1" smtClean="0"/>
              <a:t>các</a:t>
            </a:r>
            <a:r>
              <a:rPr lang="en-US" sz="2800" dirty="0" smtClean="0"/>
              <a:t> </a:t>
            </a:r>
            <a:r>
              <a:rPr lang="en-US" sz="2800" dirty="0" err="1" smtClean="0"/>
              <a:t>bài</a:t>
            </a:r>
            <a:r>
              <a:rPr lang="en-US" sz="2800" dirty="0" smtClean="0"/>
              <a:t> </a:t>
            </a:r>
            <a:r>
              <a:rPr lang="en-US" sz="2800" dirty="0" err="1" smtClean="0"/>
              <a:t>luận</a:t>
            </a:r>
            <a:r>
              <a:rPr lang="en-US" sz="2800" dirty="0" smtClean="0"/>
              <a:t> </a:t>
            </a:r>
            <a:r>
              <a:rPr lang="en-US" sz="2800" dirty="0" err="1" smtClean="0"/>
              <a:t>thuyết</a:t>
            </a:r>
            <a:r>
              <a:rPr lang="en-US" sz="2800" dirty="0" smtClean="0"/>
              <a:t> </a:t>
            </a:r>
            <a:r>
              <a:rPr lang="en-US" sz="2800" dirty="0" err="1" smtClean="0"/>
              <a:t>phục</a:t>
            </a:r>
            <a:r>
              <a:rPr lang="en-US" sz="2800" dirty="0" smtClean="0"/>
              <a:t> (</a:t>
            </a:r>
            <a:r>
              <a:rPr lang="en-US" sz="2800" dirty="0" err="1" smtClean="0"/>
              <a:t>đề</a:t>
            </a:r>
            <a:r>
              <a:rPr lang="en-US" sz="2800" dirty="0" smtClean="0"/>
              <a:t> </a:t>
            </a:r>
            <a:r>
              <a:rPr lang="en-US" sz="2800" dirty="0" err="1" smtClean="0"/>
              <a:t>tài</a:t>
            </a:r>
            <a:r>
              <a:rPr lang="en-US" sz="2800" dirty="0" smtClean="0"/>
              <a:t> </a:t>
            </a:r>
            <a:r>
              <a:rPr lang="en-US" sz="2800" dirty="0" err="1" smtClean="0"/>
              <a:t>khác</a:t>
            </a:r>
            <a:r>
              <a:rPr lang="en-US" sz="2800" dirty="0" smtClean="0"/>
              <a:t> </a:t>
            </a:r>
            <a:r>
              <a:rPr lang="en-US" sz="2800" dirty="0" err="1" smtClean="0"/>
              <a:t>nhau</a:t>
            </a:r>
            <a:r>
              <a:rPr lang="en-US" sz="2800" dirty="0" smtClean="0"/>
              <a:t>; </a:t>
            </a:r>
            <a:r>
              <a:rPr lang="en-US" sz="2800" dirty="0" err="1" smtClean="0"/>
              <a:t>cùng</a:t>
            </a:r>
            <a:r>
              <a:rPr lang="en-US" sz="2800" dirty="0" smtClean="0"/>
              <a:t> </a:t>
            </a:r>
            <a:r>
              <a:rPr lang="en-US" sz="2800" dirty="0" err="1" smtClean="0"/>
              <a:t>một</a:t>
            </a:r>
            <a:r>
              <a:rPr lang="en-US" sz="2800" dirty="0" smtClean="0"/>
              <a:t> </a:t>
            </a:r>
            <a:r>
              <a:rPr lang="en-US" sz="2800" dirty="0" err="1" smtClean="0"/>
              <a:t>đề</a:t>
            </a:r>
            <a:r>
              <a:rPr lang="en-US" sz="2800" dirty="0" smtClean="0"/>
              <a:t> </a:t>
            </a:r>
            <a:r>
              <a:rPr lang="en-US" sz="2800" dirty="0" err="1" smtClean="0"/>
              <a:t>tài</a:t>
            </a:r>
            <a:r>
              <a:rPr lang="en-US" sz="2800" dirty="0" smtClean="0"/>
              <a:t>)</a:t>
            </a:r>
            <a:endParaRPr lang="en-US" sz="2800" dirty="0"/>
          </a:p>
        </p:txBody>
      </p:sp>
    </p:spTree>
    <p:extLst>
      <p:ext uri="{BB962C8B-B14F-4D97-AF65-F5344CB8AC3E}">
        <p14:creationId xmlns:p14="http://schemas.microsoft.com/office/powerpoint/2010/main" val="58331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2" name="TextBox 1"/>
          <p:cNvSpPr txBox="1"/>
          <p:nvPr/>
        </p:nvSpPr>
        <p:spPr>
          <a:xfrm>
            <a:off x="3851920" y="1052736"/>
            <a:ext cx="1263487" cy="461665"/>
          </a:xfrm>
          <a:prstGeom prst="rect">
            <a:avLst/>
          </a:prstGeom>
          <a:noFill/>
        </p:spPr>
        <p:txBody>
          <a:bodyPr wrap="none" rtlCol="0">
            <a:spAutoFit/>
          </a:bodyPr>
          <a:lstStyle/>
          <a:p>
            <a:r>
              <a:rPr lang="en-US" sz="2400" dirty="0" err="1" smtClean="0">
                <a:latin typeface="Arial" panose="020B0604020202020204" pitchFamily="34" charset="0"/>
                <a:cs typeface="Arial" panose="020B0604020202020204" pitchFamily="34" charset="0"/>
              </a:rPr>
              <a:t>Dặn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dò</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6" name="TextBox 5"/>
          <p:cNvSpPr txBox="1"/>
          <p:nvPr/>
        </p:nvSpPr>
        <p:spPr>
          <a:xfrm>
            <a:off x="971601" y="1772816"/>
            <a:ext cx="8136904" cy="2375971"/>
          </a:xfrm>
          <a:prstGeom prst="rect">
            <a:avLst/>
          </a:prstGeom>
          <a:noFill/>
        </p:spPr>
        <p:txBody>
          <a:bodyPr wrap="square" rtlCol="0">
            <a:spAutoFit/>
          </a:bodyPr>
          <a:lstStyle/>
          <a:p>
            <a:pPr>
              <a:lnSpc>
                <a:spcPct val="107000"/>
              </a:lnSpc>
              <a:spcAft>
                <a:spcPts val="800"/>
              </a:spcAft>
              <a:tabLst>
                <a:tab pos="2865755" algn="ctr"/>
              </a:tabLst>
            </a:pPr>
            <a:r>
              <a:rPr lang="vi-VN" sz="2400" dirty="0">
                <a:latin typeface="Arial" panose="020B0604020202020204" pitchFamily="34" charset="0"/>
                <a:ea typeface="Calibri" panose="020F0502020204030204" pitchFamily="34" charset="0"/>
                <a:cs typeface="Arial" panose="020B0604020202020204" pitchFamily="34" charset="0"/>
              </a:rPr>
              <a:t>- Xem lại kiến thức bài học, tập trung vào kĩ năng làm bài luận thuyết phục</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2865755" algn="ctr"/>
              </a:tabLst>
            </a:pPr>
            <a:r>
              <a:rPr lang="vi-VN" sz="2400" dirty="0">
                <a:latin typeface="Arial" panose="020B0604020202020204" pitchFamily="34" charset="0"/>
                <a:ea typeface="Calibri" panose="020F0502020204030204" pitchFamily="34" charset="0"/>
                <a:cs typeface="Arial" panose="020B0604020202020204" pitchFamily="34" charset="0"/>
              </a:rPr>
              <a:t>- Viết bài</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2865755" algn="ctr"/>
              </a:tabLst>
            </a:pPr>
            <a:r>
              <a:rPr lang="vi-VN" sz="2400" dirty="0">
                <a:latin typeface="Arial" panose="020B0604020202020204" pitchFamily="34" charset="0"/>
                <a:ea typeface="Calibri" panose="020F0502020204030204" pitchFamily="34" charset="0"/>
                <a:cs typeface="Arial" panose="020B0604020202020204" pitchFamily="34" charset="0"/>
              </a:rPr>
              <a:t>- Hoàn thiện bài tập trong SKG và bài tập GV giao</a:t>
            </a:r>
            <a:endParaRPr lang="en-US"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tabLst>
                <a:tab pos="2865755" algn="ctr"/>
              </a:tabLst>
            </a:pP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Soạn</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bài</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tiếp</a:t>
            </a:r>
            <a:r>
              <a:rPr lang="en-US" sz="2400" dirty="0">
                <a:latin typeface="Arial" panose="020B0604020202020204" pitchFamily="34" charset="0"/>
                <a:ea typeface="Calibri" panose="020F0502020204030204" pitchFamily="34" charset="0"/>
                <a:cs typeface="Arial" panose="020B0604020202020204" pitchFamily="34" charset="0"/>
              </a:rPr>
              <a:t> </a:t>
            </a:r>
            <a:r>
              <a:rPr lang="en-US" sz="2400" dirty="0" err="1">
                <a:latin typeface="Arial" panose="020B0604020202020204" pitchFamily="34" charset="0"/>
                <a:ea typeface="Calibri" panose="020F0502020204030204" pitchFamily="34" charset="0"/>
                <a:cs typeface="Arial" panose="020B0604020202020204" pitchFamily="34" charset="0"/>
              </a:rPr>
              <a:t>theo</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575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hình ảnh động Powerpoint tạm biệt cuối slide thuyết trình đẹp nhấ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54367" y="866117"/>
            <a:ext cx="6047471" cy="5387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00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4" name="Oval 3"/>
          <p:cNvSpPr/>
          <p:nvPr/>
        </p:nvSpPr>
        <p:spPr>
          <a:xfrm>
            <a:off x="107504" y="44624"/>
            <a:ext cx="2952328" cy="352839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91880" y="44624"/>
            <a:ext cx="5544616" cy="417646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043608" y="4221088"/>
            <a:ext cx="3744416" cy="252028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Cloud Callout 9"/>
          <p:cNvSpPr/>
          <p:nvPr/>
        </p:nvSpPr>
        <p:spPr>
          <a:xfrm>
            <a:off x="1043608" y="1196752"/>
            <a:ext cx="6192688" cy="3672408"/>
          </a:xfrm>
          <a:prstGeom prst="cloudCallout">
            <a:avLst/>
          </a:prstGeom>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en-US" sz="2400" dirty="0" smtClean="0"/>
              <a:t>Xem </a:t>
            </a:r>
            <a:r>
              <a:rPr lang="en-US" sz="2400" dirty="0" err="1" smtClean="0"/>
              <a:t>tranh</a:t>
            </a:r>
            <a:r>
              <a:rPr lang="en-US" sz="2400" dirty="0" smtClean="0"/>
              <a:t>, </a:t>
            </a:r>
            <a:r>
              <a:rPr lang="en-US" sz="2400" dirty="0" err="1" smtClean="0"/>
              <a:t>kết</a:t>
            </a:r>
            <a:r>
              <a:rPr lang="en-US" sz="2400" dirty="0" smtClean="0"/>
              <a:t> </a:t>
            </a:r>
            <a:r>
              <a:rPr lang="en-US" sz="2400" dirty="0" err="1" smtClean="0"/>
              <a:t>hợp</a:t>
            </a:r>
            <a:r>
              <a:rPr lang="en-US" sz="2400" dirty="0" smtClean="0"/>
              <a:t> </a:t>
            </a:r>
            <a:r>
              <a:rPr lang="en-US" sz="2400" dirty="0" err="1" smtClean="0"/>
              <a:t>đọc</a:t>
            </a:r>
            <a:r>
              <a:rPr lang="en-US" sz="2400" dirty="0" smtClean="0"/>
              <a:t> </a:t>
            </a:r>
            <a:r>
              <a:rPr lang="en-US" sz="2400" dirty="0" err="1" smtClean="0"/>
              <a:t>phần</a:t>
            </a:r>
            <a:r>
              <a:rPr lang="en-US" sz="2400" dirty="0" smtClean="0"/>
              <a:t> </a:t>
            </a:r>
            <a:r>
              <a:rPr lang="en-US" sz="2400" dirty="0" err="1" smtClean="0"/>
              <a:t>bảng</a:t>
            </a:r>
            <a:r>
              <a:rPr lang="en-US" sz="2400" dirty="0" smtClean="0"/>
              <a:t> </a:t>
            </a:r>
            <a:r>
              <a:rPr lang="en-US" sz="2400" dirty="0" err="1" smtClean="0"/>
              <a:t>dẫn</a:t>
            </a:r>
            <a:r>
              <a:rPr lang="en-US" sz="2400" dirty="0" smtClean="0"/>
              <a:t> </a:t>
            </a:r>
            <a:r>
              <a:rPr lang="en-US" sz="2400" dirty="0" err="1" smtClean="0"/>
              <a:t>và</a:t>
            </a:r>
            <a:r>
              <a:rPr lang="en-US" sz="2400" dirty="0" smtClean="0"/>
              <a:t> </a:t>
            </a:r>
            <a:r>
              <a:rPr lang="en-US" sz="2400" dirty="0" err="1" smtClean="0"/>
              <a:t>bảng</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phần</a:t>
            </a:r>
            <a:r>
              <a:rPr lang="en-US" sz="2400" dirty="0" smtClean="0"/>
              <a:t> </a:t>
            </a:r>
            <a:r>
              <a:rPr lang="en-US" sz="2400" dirty="0" err="1" smtClean="0"/>
              <a:t>mở</a:t>
            </a:r>
            <a:r>
              <a:rPr lang="en-US" sz="2400" dirty="0" smtClean="0"/>
              <a:t> </a:t>
            </a:r>
            <a:r>
              <a:rPr lang="en-US" sz="2400" dirty="0" err="1" smtClean="0"/>
              <a:t>đầu</a:t>
            </a:r>
            <a:r>
              <a:rPr lang="en-US" sz="2400" dirty="0" smtClean="0"/>
              <a:t> </a:t>
            </a:r>
            <a:r>
              <a:rPr lang="en-US" sz="2400" dirty="0" err="1" smtClean="0"/>
              <a:t>hãy</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b="1" i="1" u="sng" dirty="0" err="1" smtClean="0"/>
              <a:t>tầm</a:t>
            </a:r>
            <a:r>
              <a:rPr lang="en-US" sz="2400" b="1" i="1" u="sng" dirty="0" smtClean="0"/>
              <a:t> </a:t>
            </a:r>
            <a:r>
              <a:rPr lang="en-US" sz="2400" b="1" i="1" u="sng" dirty="0" err="1" smtClean="0"/>
              <a:t>quan</a:t>
            </a:r>
            <a:r>
              <a:rPr lang="en-US" sz="2400" b="1" i="1" u="sng" dirty="0" smtClean="0"/>
              <a:t> </a:t>
            </a:r>
            <a:r>
              <a:rPr lang="en-US" sz="2400" b="1" i="1" u="sng" dirty="0" err="1" smtClean="0"/>
              <a:t>trọng</a:t>
            </a:r>
            <a:r>
              <a:rPr lang="en-US" sz="2400" b="1" i="1" u="sng" dirty="0" smtClean="0"/>
              <a:t>, </a:t>
            </a:r>
            <a:r>
              <a:rPr lang="en-US" sz="2400" b="1" i="1" u="sng" dirty="0" err="1" smtClean="0"/>
              <a:t>yêu</a:t>
            </a:r>
            <a:r>
              <a:rPr lang="en-US" sz="2400" b="1" i="1" u="sng" dirty="0" smtClean="0"/>
              <a:t> </a:t>
            </a:r>
            <a:r>
              <a:rPr lang="en-US" sz="2400" b="1" i="1" u="sng" dirty="0" err="1" smtClean="0"/>
              <a:t>cầu</a:t>
            </a:r>
            <a:r>
              <a:rPr lang="en-US" sz="2400" b="1" i="1" u="sng" dirty="0" smtClean="0"/>
              <a:t>, </a:t>
            </a:r>
            <a:r>
              <a:rPr lang="en-US" sz="2400" b="1" i="1" u="sng" dirty="0" err="1" smtClean="0"/>
              <a:t>tác</a:t>
            </a:r>
            <a:r>
              <a:rPr lang="en-US" sz="2400" b="1" i="1" u="sng" dirty="0" smtClean="0"/>
              <a:t> </a:t>
            </a:r>
            <a:r>
              <a:rPr lang="en-US" sz="2400" b="1" i="1" u="sng" dirty="0" err="1" smtClean="0"/>
              <a:t>dụng</a:t>
            </a:r>
            <a:r>
              <a:rPr lang="en-US" sz="2400" b="1" i="1" u="sng" dirty="0" smtClean="0"/>
              <a:t> </a:t>
            </a:r>
            <a:r>
              <a:rPr lang="en-US" sz="2400" dirty="0" err="1" smtClean="0"/>
              <a:t>của</a:t>
            </a:r>
            <a:r>
              <a:rPr lang="en-US" sz="2400" dirty="0" smtClean="0"/>
              <a:t> </a:t>
            </a:r>
            <a:r>
              <a:rPr lang="en-US" sz="2400" dirty="0" err="1" smtClean="0">
                <a:solidFill>
                  <a:srgbClr val="FF0000"/>
                </a:solidFill>
              </a:rPr>
              <a:t>bài</a:t>
            </a:r>
            <a:r>
              <a:rPr lang="en-US" sz="2400" dirty="0" smtClean="0">
                <a:solidFill>
                  <a:srgbClr val="FF0000"/>
                </a:solidFill>
              </a:rPr>
              <a:t> </a:t>
            </a:r>
            <a:r>
              <a:rPr lang="en-US" sz="2400" dirty="0" err="1" smtClean="0">
                <a:solidFill>
                  <a:srgbClr val="FF0000"/>
                </a:solidFill>
              </a:rPr>
              <a:t>luận</a:t>
            </a:r>
            <a:r>
              <a:rPr lang="en-US" sz="2400" dirty="0" smtClean="0">
                <a:solidFill>
                  <a:srgbClr val="FF0000"/>
                </a:solidFill>
              </a:rPr>
              <a:t> </a:t>
            </a:r>
            <a:r>
              <a:rPr lang="en-US" sz="2400" dirty="0" err="1" smtClean="0">
                <a:solidFill>
                  <a:srgbClr val="FF0000"/>
                </a:solidFill>
              </a:rPr>
              <a:t>thuyết</a:t>
            </a:r>
            <a:r>
              <a:rPr lang="en-US" sz="2400" dirty="0" smtClean="0">
                <a:solidFill>
                  <a:srgbClr val="FF0000"/>
                </a:solidFill>
              </a:rPr>
              <a:t> </a:t>
            </a:r>
            <a:r>
              <a:rPr lang="en-US" sz="2400" dirty="0" err="1" smtClean="0">
                <a:solidFill>
                  <a:srgbClr val="FF0000"/>
                </a:solidFill>
              </a:rPr>
              <a:t>phục</a:t>
            </a:r>
            <a:r>
              <a:rPr lang="en-US" sz="2400" dirty="0" smtClean="0"/>
              <a:t>?</a:t>
            </a:r>
            <a:endParaRPr lang="en-US" sz="2400" dirty="0"/>
          </a:p>
        </p:txBody>
      </p:sp>
    </p:spTree>
    <p:extLst>
      <p:ext uri="{BB962C8B-B14F-4D97-AF65-F5344CB8AC3E}">
        <p14:creationId xmlns:p14="http://schemas.microsoft.com/office/powerpoint/2010/main" val="10462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500"/>
                                        <p:tgtEl>
                                          <p:spTgt spid="10"/>
                                        </p:tgtEl>
                                        <p:attrNameLst>
                                          <p:attrName>ppt_x</p:attrName>
                                        </p:attrNameLst>
                                      </p:cBhvr>
                                      <p:tavLst>
                                        <p:tav tm="0">
                                          <p:val>
                                            <p:strVal val="ppt_x"/>
                                          </p:val>
                                        </p:tav>
                                        <p:tav tm="100000">
                                          <p:val>
                                            <p:strVal val="ppt_x"/>
                                          </p:val>
                                        </p:tav>
                                      </p:tavLst>
                                    </p:anim>
                                    <p:anim calcmode="lin" valueType="num">
                                      <p:cBhvr additive="base">
                                        <p:cTn id="16" dur="500"/>
                                        <p:tgtEl>
                                          <p:spTgt spid="10"/>
                                        </p:tgtEl>
                                        <p:attrNameLst>
                                          <p:attrName>ppt_y</p:attrName>
                                        </p:attrNameLst>
                                      </p:cBhvr>
                                      <p:tavLst>
                                        <p:tav tm="0">
                                          <p:val>
                                            <p:strVal val="ppt_y"/>
                                          </p:val>
                                        </p:tav>
                                        <p:tav tm="100000">
                                          <p:val>
                                            <p:strVal val="1+ppt_h/2"/>
                                          </p:val>
                                        </p:tav>
                                      </p:tavLst>
                                    </p:anim>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ộ hình nền &quot;Hoạt hình siêu dễ thương 2&quot; chất lượng cao cho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72463" y="2204878"/>
            <a:ext cx="8399078" cy="1325563"/>
          </a:xfrm>
        </p:spPr>
        <p:txBody>
          <a:bodyPr>
            <a:noAutofit/>
          </a:bodyPr>
          <a:lstStyle/>
          <a:p>
            <a:pPr algn="ctr">
              <a:lnSpc>
                <a:spcPct val="150000"/>
              </a:lnSpc>
            </a:pPr>
            <a:r>
              <a:rPr lang="vi-VN" sz="2800" dirty="0" smtClean="0">
                <a:ea typeface="Calibri"/>
                <a:cs typeface="Times New Roman"/>
              </a:rPr>
              <a:t/>
            </a:r>
            <a:br>
              <a:rPr lang="vi-VN" sz="2800" dirty="0" smtClean="0">
                <a:ea typeface="Calibri"/>
                <a:cs typeface="Times New Roman"/>
              </a:rPr>
            </a:br>
            <a:r>
              <a:rPr lang="vi-VN" sz="2800" b="1" dirty="0" smtClean="0">
                <a:ea typeface="Calibri"/>
                <a:cs typeface="Times New Roman"/>
              </a:rPr>
              <a:t>VIẾT BÀI LUẬN THUYẾT PHỤC NGƯỜI KHÁC TỪ BỎ MỘT THÓI QUEN HAY MỘT QUAN NIỆM</a:t>
            </a:r>
            <a:r>
              <a:rPr lang="en-US" sz="3600" dirty="0" smtClean="0">
                <a:ea typeface="Calibri"/>
                <a:cs typeface="Times New Roman"/>
              </a:rPr>
              <a:t/>
            </a:r>
            <a:br>
              <a:rPr lang="en-US" sz="3600" dirty="0" smtClean="0">
                <a:ea typeface="Calibri"/>
                <a:cs typeface="Times New Roman"/>
              </a:rPr>
            </a:br>
            <a:r>
              <a:rPr lang="en-US" sz="3600" b="1" i="1" dirty="0" smtClean="0">
                <a:latin typeface="Times New Roman" pitchFamily="18" charset="0"/>
                <a:cs typeface="Times New Roman" pitchFamily="18" charset="0"/>
              </a:rPr>
              <a:t>(</a:t>
            </a:r>
            <a:r>
              <a:rPr lang="en-US" sz="3600" b="1" i="1" dirty="0" err="1" smtClean="0">
                <a:latin typeface="Times New Roman" pitchFamily="18" charset="0"/>
                <a:cs typeface="Times New Roman" pitchFamily="18" charset="0"/>
              </a:rPr>
              <a:t>Tiết</a:t>
            </a:r>
            <a:r>
              <a:rPr lang="en-US" sz="3600" b="1" i="1" dirty="0" smtClean="0">
                <a:latin typeface="Times New Roman" pitchFamily="18" charset="0"/>
                <a:cs typeface="Times New Roman" pitchFamily="18" charset="0"/>
              </a:rPr>
              <a:t> 1)</a:t>
            </a: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2118333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1708"/>
            <a:ext cx="7886700" cy="1325563"/>
          </a:xfrm>
        </p:spPr>
        <p:txBody>
          <a:bodyPr>
            <a:normAutofit/>
          </a:bodyPr>
          <a:lstStyle/>
          <a:p>
            <a:pPr algn="ctr"/>
            <a:r>
              <a:rPr lang="en-US" sz="4800" b="1" i="1" dirty="0" err="1" smtClean="0">
                <a:solidFill>
                  <a:schemeClr val="accent6">
                    <a:lumMod val="50000"/>
                  </a:schemeClr>
                </a:solidFill>
                <a:latin typeface="Times New Roman" pitchFamily="18" charset="0"/>
                <a:cs typeface="Times New Roman" pitchFamily="18" charset="0"/>
              </a:rPr>
              <a:t>Cấu</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trúc</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bài</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học</a:t>
            </a:r>
            <a:endParaRPr lang="en-US" sz="4800" b="1" i="1" dirty="0">
              <a:solidFill>
                <a:schemeClr val="accent6">
                  <a:lumMod val="50000"/>
                </a:schemeClr>
              </a:solidFill>
              <a:latin typeface="Times New Roman" pitchFamily="18" charset="0"/>
              <a:cs typeface="Times New Roman" pitchFamily="18" charset="0"/>
            </a:endParaRPr>
          </a:p>
        </p:txBody>
      </p:sp>
      <p:pic>
        <p:nvPicPr>
          <p:cNvPr id="4098" name="Picture 2" descr="VINFAST TRẦN DUY HƯNG - 0966.632.63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46535" y="3460539"/>
            <a:ext cx="3397469" cy="3397469"/>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179515" y="1268760"/>
            <a:ext cx="1751774" cy="2779610"/>
          </a:xfrm>
          <a:custGeom>
            <a:avLst/>
            <a:gdLst>
              <a:gd name="connsiteX0" fmla="*/ 0 w 1808295"/>
              <a:gd name="connsiteY0" fmla="*/ 0 h 1265807"/>
              <a:gd name="connsiteX1" fmla="*/ 1175392 w 1808295"/>
              <a:gd name="connsiteY1" fmla="*/ 0 h 1265807"/>
              <a:gd name="connsiteX2" fmla="*/ 1808295 w 1808295"/>
              <a:gd name="connsiteY2" fmla="*/ 632904 h 1265807"/>
              <a:gd name="connsiteX3" fmla="*/ 1175392 w 1808295"/>
              <a:gd name="connsiteY3" fmla="*/ 1265807 h 1265807"/>
              <a:gd name="connsiteX4" fmla="*/ 0 w 1808295"/>
              <a:gd name="connsiteY4" fmla="*/ 1265807 h 1265807"/>
              <a:gd name="connsiteX5" fmla="*/ 632904 w 1808295"/>
              <a:gd name="connsiteY5" fmla="*/ 632904 h 1265807"/>
              <a:gd name="connsiteX6" fmla="*/ 0 w 1808295"/>
              <a:gd name="connsiteY6" fmla="*/ 0 h 126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5" h="1265807">
                <a:moveTo>
                  <a:pt x="1808295" y="0"/>
                </a:moveTo>
                <a:lnTo>
                  <a:pt x="1808295" y="822775"/>
                </a:lnTo>
                <a:lnTo>
                  <a:pt x="904147" y="1265807"/>
                </a:lnTo>
                <a:lnTo>
                  <a:pt x="0" y="822775"/>
                </a:lnTo>
                <a:lnTo>
                  <a:pt x="0" y="0"/>
                </a:lnTo>
                <a:lnTo>
                  <a:pt x="904147" y="443033"/>
                </a:lnTo>
                <a:lnTo>
                  <a:pt x="1808295"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5241" tIns="648144" rIns="15239" bIns="648143" numCol="1" spcCol="1270" anchor="ctr" anchorCtr="0">
            <a:noAutofit/>
          </a:bodyPr>
          <a:lstStyle/>
          <a:p>
            <a:pPr lvl="0" algn="ctr" defTabSz="1066800">
              <a:lnSpc>
                <a:spcPct val="90000"/>
              </a:lnSpc>
              <a:spcBef>
                <a:spcPct val="0"/>
              </a:spcBef>
              <a:spcAft>
                <a:spcPct val="35000"/>
              </a:spcAft>
            </a:pPr>
            <a:r>
              <a:rPr lang="en-US" sz="2400" b="1" kern="1200" dirty="0" smtClean="0"/>
              <a:t>I. </a:t>
            </a:r>
            <a:r>
              <a:rPr lang="en-US" sz="2400" b="1" kern="1200" dirty="0" err="1" smtClean="0"/>
              <a:t>Tìm</a:t>
            </a:r>
            <a:r>
              <a:rPr lang="en-US" sz="2400" b="1" kern="1200" dirty="0" smtClean="0"/>
              <a:t> </a:t>
            </a:r>
            <a:r>
              <a:rPr lang="en-US" sz="2400" b="1" kern="1200" dirty="0" err="1" smtClean="0"/>
              <a:t>hiểu</a:t>
            </a:r>
            <a:r>
              <a:rPr lang="en-US" sz="2400" b="1" kern="1200" dirty="0" smtClean="0"/>
              <a:t> </a:t>
            </a:r>
            <a:r>
              <a:rPr lang="en-US" sz="2400" b="1" kern="1200" dirty="0" err="1" smtClean="0"/>
              <a:t>ngữ</a:t>
            </a:r>
            <a:r>
              <a:rPr lang="en-US" sz="2400" b="1" kern="1200" dirty="0" smtClean="0"/>
              <a:t> </a:t>
            </a:r>
            <a:r>
              <a:rPr lang="en-US" sz="2400" b="1" kern="1200" dirty="0" err="1" smtClean="0"/>
              <a:t>liệu</a:t>
            </a:r>
            <a:r>
              <a:rPr lang="en-US" sz="2400" b="1" kern="1200" dirty="0" smtClean="0"/>
              <a:t>:</a:t>
            </a:r>
            <a:endParaRPr lang="vi-VN" sz="2400" b="1" kern="1200" dirty="0"/>
          </a:p>
        </p:txBody>
      </p:sp>
      <p:sp>
        <p:nvSpPr>
          <p:cNvPr id="8" name="Freeform 7"/>
          <p:cNvSpPr/>
          <p:nvPr/>
        </p:nvSpPr>
        <p:spPr>
          <a:xfrm>
            <a:off x="1931289" y="1268760"/>
            <a:ext cx="4368903" cy="1807697"/>
          </a:xfrm>
          <a:custGeom>
            <a:avLst/>
            <a:gdLst>
              <a:gd name="connsiteX0" fmla="*/ 196006 w 1176010"/>
              <a:gd name="connsiteY0" fmla="*/ 0 h 4206800"/>
              <a:gd name="connsiteX1" fmla="*/ 980004 w 1176010"/>
              <a:gd name="connsiteY1" fmla="*/ 0 h 4206800"/>
              <a:gd name="connsiteX2" fmla="*/ 1176010 w 1176010"/>
              <a:gd name="connsiteY2" fmla="*/ 196006 h 4206800"/>
              <a:gd name="connsiteX3" fmla="*/ 1176010 w 1176010"/>
              <a:gd name="connsiteY3" fmla="*/ 4206800 h 4206800"/>
              <a:gd name="connsiteX4" fmla="*/ 1176010 w 1176010"/>
              <a:gd name="connsiteY4" fmla="*/ 4206800 h 4206800"/>
              <a:gd name="connsiteX5" fmla="*/ 0 w 1176010"/>
              <a:gd name="connsiteY5" fmla="*/ 4206800 h 4206800"/>
              <a:gd name="connsiteX6" fmla="*/ 0 w 1176010"/>
              <a:gd name="connsiteY6" fmla="*/ 4206800 h 4206800"/>
              <a:gd name="connsiteX7" fmla="*/ 0 w 1176010"/>
              <a:gd name="connsiteY7" fmla="*/ 196006 h 4206800"/>
              <a:gd name="connsiteX8" fmla="*/ 196006 w 1176010"/>
              <a:gd name="connsiteY8" fmla="*/ 0 h 42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10" h="4206800">
                <a:moveTo>
                  <a:pt x="1176010" y="701149"/>
                </a:moveTo>
                <a:lnTo>
                  <a:pt x="1176010" y="3505651"/>
                </a:lnTo>
                <a:cubicBezTo>
                  <a:pt x="1176010" y="3892885"/>
                  <a:pt x="1151478" y="4206800"/>
                  <a:pt x="1121217" y="4206800"/>
                </a:cubicBezTo>
                <a:lnTo>
                  <a:pt x="0" y="4206800"/>
                </a:lnTo>
                <a:lnTo>
                  <a:pt x="0" y="4206800"/>
                </a:lnTo>
                <a:lnTo>
                  <a:pt x="0" y="0"/>
                </a:lnTo>
                <a:lnTo>
                  <a:pt x="0" y="0"/>
                </a:lnTo>
                <a:lnTo>
                  <a:pt x="1121217" y="0"/>
                </a:lnTo>
                <a:cubicBezTo>
                  <a:pt x="1151478" y="0"/>
                  <a:pt x="1176010" y="313915"/>
                  <a:pt x="1176010" y="70114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648" rIns="72648" bIns="72648"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Đọc</a:t>
            </a:r>
            <a:r>
              <a:rPr lang="en-US" sz="2400" kern="1200" dirty="0" smtClean="0"/>
              <a:t> – </a:t>
            </a:r>
            <a:r>
              <a:rPr lang="en-US" sz="2400" kern="1200" dirty="0" err="1" smtClean="0"/>
              <a:t>hiểu</a:t>
            </a:r>
            <a:endParaRPr lang="vi-VN" sz="2400" kern="1200" dirty="0"/>
          </a:p>
          <a:p>
            <a:pPr marL="228600" lvl="1" indent="-228600" algn="l" defTabSz="1066800">
              <a:lnSpc>
                <a:spcPct val="90000"/>
              </a:lnSpc>
              <a:spcBef>
                <a:spcPct val="0"/>
              </a:spcBef>
              <a:spcAft>
                <a:spcPct val="15000"/>
              </a:spcAft>
              <a:buChar char="••"/>
            </a:pPr>
            <a:r>
              <a:rPr lang="en-US" sz="2400" kern="1200" dirty="0" err="1" smtClean="0"/>
              <a:t>Kĩ</a:t>
            </a:r>
            <a:r>
              <a:rPr lang="en-US" sz="2400" kern="1200" dirty="0" smtClean="0"/>
              <a:t> </a:t>
            </a:r>
            <a:r>
              <a:rPr lang="en-US" sz="2400" kern="1200" dirty="0" err="1" smtClean="0"/>
              <a:t>năng</a:t>
            </a:r>
            <a:endParaRPr lang="vi-VN" sz="2400" kern="1200" dirty="0"/>
          </a:p>
        </p:txBody>
      </p:sp>
      <p:sp>
        <p:nvSpPr>
          <p:cNvPr id="9" name="Freeform 8"/>
          <p:cNvSpPr/>
          <p:nvPr/>
        </p:nvSpPr>
        <p:spPr>
          <a:xfrm>
            <a:off x="179515" y="3601718"/>
            <a:ext cx="1751774" cy="2779610"/>
          </a:xfrm>
          <a:custGeom>
            <a:avLst/>
            <a:gdLst>
              <a:gd name="connsiteX0" fmla="*/ 0 w 1808295"/>
              <a:gd name="connsiteY0" fmla="*/ 0 h 1265807"/>
              <a:gd name="connsiteX1" fmla="*/ 1175392 w 1808295"/>
              <a:gd name="connsiteY1" fmla="*/ 0 h 1265807"/>
              <a:gd name="connsiteX2" fmla="*/ 1808295 w 1808295"/>
              <a:gd name="connsiteY2" fmla="*/ 632904 h 1265807"/>
              <a:gd name="connsiteX3" fmla="*/ 1175392 w 1808295"/>
              <a:gd name="connsiteY3" fmla="*/ 1265807 h 1265807"/>
              <a:gd name="connsiteX4" fmla="*/ 0 w 1808295"/>
              <a:gd name="connsiteY4" fmla="*/ 1265807 h 1265807"/>
              <a:gd name="connsiteX5" fmla="*/ 632904 w 1808295"/>
              <a:gd name="connsiteY5" fmla="*/ 632904 h 1265807"/>
              <a:gd name="connsiteX6" fmla="*/ 0 w 1808295"/>
              <a:gd name="connsiteY6" fmla="*/ 0 h 126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295" h="1265807">
                <a:moveTo>
                  <a:pt x="1808295" y="0"/>
                </a:moveTo>
                <a:lnTo>
                  <a:pt x="1808295" y="822775"/>
                </a:lnTo>
                <a:lnTo>
                  <a:pt x="904147" y="1265807"/>
                </a:lnTo>
                <a:lnTo>
                  <a:pt x="0" y="822775"/>
                </a:lnTo>
                <a:lnTo>
                  <a:pt x="0" y="0"/>
                </a:lnTo>
                <a:lnTo>
                  <a:pt x="904147" y="443033"/>
                </a:lnTo>
                <a:lnTo>
                  <a:pt x="1808295" y="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5241" tIns="648144" rIns="15239" bIns="648143" numCol="1" spcCol="1270" anchor="ctr" anchorCtr="0">
            <a:noAutofit/>
          </a:bodyPr>
          <a:lstStyle/>
          <a:p>
            <a:pPr lvl="0" algn="ctr" defTabSz="1066800">
              <a:lnSpc>
                <a:spcPct val="90000"/>
              </a:lnSpc>
              <a:spcBef>
                <a:spcPct val="0"/>
              </a:spcBef>
              <a:spcAft>
                <a:spcPct val="35000"/>
              </a:spcAft>
            </a:pPr>
            <a:r>
              <a:rPr lang="en-US" sz="2400" b="1" kern="1200" dirty="0" smtClean="0"/>
              <a:t>II. </a:t>
            </a:r>
            <a:r>
              <a:rPr lang="en-US" sz="2400" b="1" kern="1200" dirty="0" err="1" smtClean="0"/>
              <a:t>Thực</a:t>
            </a:r>
            <a:r>
              <a:rPr lang="en-US" sz="2400" b="1" kern="1200" dirty="0" smtClean="0"/>
              <a:t> </a:t>
            </a:r>
            <a:r>
              <a:rPr lang="en-US" sz="2400" b="1" kern="1200" dirty="0" err="1" smtClean="0"/>
              <a:t>hành</a:t>
            </a:r>
            <a:r>
              <a:rPr lang="en-US" sz="2400" b="1" kern="1200" dirty="0" smtClean="0"/>
              <a:t> </a:t>
            </a:r>
            <a:r>
              <a:rPr lang="en-US" sz="2400" b="1" kern="1200" dirty="0" err="1" smtClean="0"/>
              <a:t>viết</a:t>
            </a:r>
            <a:r>
              <a:rPr lang="en-US" sz="2400" b="1" kern="1200" dirty="0" smtClean="0"/>
              <a:t>:</a:t>
            </a:r>
            <a:endParaRPr lang="vi-VN" sz="2400" b="1" kern="1200" dirty="0"/>
          </a:p>
        </p:txBody>
      </p:sp>
      <p:sp>
        <p:nvSpPr>
          <p:cNvPr id="10" name="Freeform 9"/>
          <p:cNvSpPr/>
          <p:nvPr/>
        </p:nvSpPr>
        <p:spPr>
          <a:xfrm>
            <a:off x="1931289" y="3601716"/>
            <a:ext cx="4368903" cy="1806749"/>
          </a:xfrm>
          <a:custGeom>
            <a:avLst/>
            <a:gdLst>
              <a:gd name="connsiteX0" fmla="*/ 195903 w 1175392"/>
              <a:gd name="connsiteY0" fmla="*/ 0 h 4206800"/>
              <a:gd name="connsiteX1" fmla="*/ 979489 w 1175392"/>
              <a:gd name="connsiteY1" fmla="*/ 0 h 4206800"/>
              <a:gd name="connsiteX2" fmla="*/ 1175392 w 1175392"/>
              <a:gd name="connsiteY2" fmla="*/ 195903 h 4206800"/>
              <a:gd name="connsiteX3" fmla="*/ 1175392 w 1175392"/>
              <a:gd name="connsiteY3" fmla="*/ 4206800 h 4206800"/>
              <a:gd name="connsiteX4" fmla="*/ 1175392 w 1175392"/>
              <a:gd name="connsiteY4" fmla="*/ 4206800 h 4206800"/>
              <a:gd name="connsiteX5" fmla="*/ 0 w 1175392"/>
              <a:gd name="connsiteY5" fmla="*/ 4206800 h 4206800"/>
              <a:gd name="connsiteX6" fmla="*/ 0 w 1175392"/>
              <a:gd name="connsiteY6" fmla="*/ 4206800 h 4206800"/>
              <a:gd name="connsiteX7" fmla="*/ 0 w 1175392"/>
              <a:gd name="connsiteY7" fmla="*/ 195903 h 4206800"/>
              <a:gd name="connsiteX8" fmla="*/ 195903 w 1175392"/>
              <a:gd name="connsiteY8" fmla="*/ 0 h 420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392" h="4206800">
                <a:moveTo>
                  <a:pt x="1175392" y="701149"/>
                </a:moveTo>
                <a:lnTo>
                  <a:pt x="1175392" y="3505651"/>
                </a:lnTo>
                <a:cubicBezTo>
                  <a:pt x="1175392" y="3892884"/>
                  <a:pt x="1150886" y="4206800"/>
                  <a:pt x="1120656" y="4206800"/>
                </a:cubicBezTo>
                <a:lnTo>
                  <a:pt x="0" y="4206800"/>
                </a:lnTo>
                <a:lnTo>
                  <a:pt x="0" y="4206800"/>
                </a:lnTo>
                <a:lnTo>
                  <a:pt x="0" y="0"/>
                </a:lnTo>
                <a:lnTo>
                  <a:pt x="0" y="0"/>
                </a:lnTo>
                <a:lnTo>
                  <a:pt x="1120656" y="0"/>
                </a:lnTo>
                <a:cubicBezTo>
                  <a:pt x="1150886" y="0"/>
                  <a:pt x="1175392" y="313916"/>
                  <a:pt x="1175392" y="701149"/>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0688" tIns="72618" rIns="72618" bIns="72619"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Chuẩn</a:t>
            </a:r>
            <a:r>
              <a:rPr lang="en-US" sz="2400" kern="1200" dirty="0" smtClean="0"/>
              <a:t> </a:t>
            </a:r>
            <a:r>
              <a:rPr lang="en-US" sz="2400" kern="1200" dirty="0" err="1" smtClean="0"/>
              <a:t>bị</a:t>
            </a:r>
            <a:r>
              <a:rPr lang="en-US" sz="2400" kern="1200" dirty="0" smtClean="0"/>
              <a:t> </a:t>
            </a:r>
            <a:r>
              <a:rPr lang="en-US" sz="2400" kern="1200" dirty="0" err="1" smtClean="0"/>
              <a:t>viết</a:t>
            </a:r>
            <a:endParaRPr lang="vi-VN" sz="2400" kern="1200" dirty="0"/>
          </a:p>
          <a:p>
            <a:pPr marL="228600" lvl="1" indent="-228600" algn="l" defTabSz="1066800">
              <a:lnSpc>
                <a:spcPct val="90000"/>
              </a:lnSpc>
              <a:spcBef>
                <a:spcPct val="0"/>
              </a:spcBef>
              <a:spcAft>
                <a:spcPct val="15000"/>
              </a:spcAft>
              <a:buChar char="••"/>
            </a:pPr>
            <a:r>
              <a:rPr lang="en-US" sz="2400" kern="1200" dirty="0" err="1" smtClean="0"/>
              <a:t>Tìm</a:t>
            </a:r>
            <a:r>
              <a:rPr lang="en-US" sz="2400" kern="1200" dirty="0" smtClean="0"/>
              <a:t> ý, </a:t>
            </a:r>
            <a:r>
              <a:rPr lang="en-US" sz="2400" kern="1200" dirty="0" err="1" smtClean="0"/>
              <a:t>lập</a:t>
            </a:r>
            <a:r>
              <a:rPr lang="en-US" sz="2400" kern="1200" dirty="0" smtClean="0"/>
              <a:t> </a:t>
            </a:r>
            <a:r>
              <a:rPr lang="en-US" sz="2400" kern="1200" dirty="0" err="1" smtClean="0"/>
              <a:t>dàn</a:t>
            </a:r>
            <a:r>
              <a:rPr lang="en-US" sz="2400" kern="1200" dirty="0" smtClean="0"/>
              <a:t> ý</a:t>
            </a:r>
            <a:endParaRPr lang="vi-VN" sz="2400" kern="1200" dirty="0"/>
          </a:p>
          <a:p>
            <a:pPr marL="228600" lvl="1" indent="-228600" algn="l" defTabSz="1066800">
              <a:lnSpc>
                <a:spcPct val="90000"/>
              </a:lnSpc>
              <a:spcBef>
                <a:spcPct val="0"/>
              </a:spcBef>
              <a:spcAft>
                <a:spcPct val="15000"/>
              </a:spcAft>
              <a:buChar char="••"/>
            </a:pPr>
            <a:r>
              <a:rPr lang="en-US" sz="2400" kern="1200" dirty="0" err="1" smtClean="0"/>
              <a:t>Viết</a:t>
            </a:r>
            <a:endParaRPr lang="vi-VN" sz="2400" kern="1200" dirty="0"/>
          </a:p>
          <a:p>
            <a:pPr marL="228600" lvl="1" indent="-228600" algn="l" defTabSz="1066800">
              <a:lnSpc>
                <a:spcPct val="90000"/>
              </a:lnSpc>
              <a:spcBef>
                <a:spcPct val="0"/>
              </a:spcBef>
              <a:spcAft>
                <a:spcPct val="15000"/>
              </a:spcAft>
              <a:buChar char="••"/>
            </a:pPr>
            <a:r>
              <a:rPr lang="en-US" sz="2400" kern="1200" dirty="0" err="1" smtClean="0"/>
              <a:t>Chỉnh</a:t>
            </a:r>
            <a:r>
              <a:rPr lang="en-US" sz="2400" kern="1200" dirty="0" smtClean="0"/>
              <a:t> </a:t>
            </a:r>
            <a:r>
              <a:rPr lang="en-US" sz="2400" kern="1200" dirty="0" err="1" smtClean="0"/>
              <a:t>sửa</a:t>
            </a:r>
            <a:r>
              <a:rPr lang="en-US" sz="2400" kern="1200" dirty="0" smtClean="0"/>
              <a:t>, </a:t>
            </a:r>
            <a:r>
              <a:rPr lang="en-US" sz="2400" kern="1200" dirty="0" err="1" smtClean="0"/>
              <a:t>hoàn</a:t>
            </a:r>
            <a:r>
              <a:rPr lang="en-US" sz="2400" kern="1200" dirty="0" smtClean="0"/>
              <a:t> </a:t>
            </a:r>
            <a:r>
              <a:rPr lang="en-US" sz="2400" kern="1200" dirty="0" err="1" smtClean="0"/>
              <a:t>thiện</a:t>
            </a:r>
            <a:endParaRPr lang="vi-VN" sz="2400" kern="1200" dirty="0"/>
          </a:p>
        </p:txBody>
      </p:sp>
    </p:spTree>
    <p:extLst>
      <p:ext uri="{BB962C8B-B14F-4D97-AF65-F5344CB8AC3E}">
        <p14:creationId xmlns:p14="http://schemas.microsoft.com/office/powerpoint/2010/main" val="67436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lnSpc>
                <a:spcPct val="107000"/>
              </a:lnSpc>
              <a:spcAft>
                <a:spcPts val="800"/>
              </a:spcAft>
            </a:pPr>
            <a:r>
              <a:rPr lang="vi-VN" sz="2000" dirty="0" smtClean="0">
                <a:effectLst/>
                <a:latin typeface="Times New Roman"/>
                <a:ea typeface="Calibri"/>
                <a:cs typeface="Times New Roman"/>
              </a:rPr>
              <a:t>Viết bài luận thuyết phục người khác từ bỏ một thói quen hay một quan niệm</a:t>
            </a:r>
            <a:endParaRPr lang="vi-VN" sz="2000" dirty="0">
              <a:effectLst/>
              <a:latin typeface="Times New Roman"/>
              <a:ea typeface="Calibri"/>
              <a:cs typeface="Times New Roman"/>
            </a:endParaRPr>
          </a:p>
        </p:txBody>
      </p:sp>
      <p:sp>
        <p:nvSpPr>
          <p:cNvPr id="6" name="TextBox 5"/>
          <p:cNvSpPr txBox="1"/>
          <p:nvPr/>
        </p:nvSpPr>
        <p:spPr>
          <a:xfrm>
            <a:off x="8567" y="656184"/>
            <a:ext cx="3302507" cy="523220"/>
          </a:xfrm>
          <a:prstGeom prst="rect">
            <a:avLst/>
          </a:prstGeom>
          <a:noFill/>
        </p:spPr>
        <p:txBody>
          <a:bodyPr wrap="none" rtlCol="0">
            <a:spAutoFit/>
          </a:bodyPr>
          <a:lstStyle/>
          <a:p>
            <a:r>
              <a:rPr lang="en-US" sz="2800" b="1" i="1" u="sng" dirty="0">
                <a:solidFill>
                  <a:prstClr val="black"/>
                </a:solidFill>
                <a:latin typeface="Times New Roman" pitchFamily="18" charset="0"/>
                <a:cs typeface="Times New Roman" pitchFamily="18" charset="0"/>
              </a:rPr>
              <a:t>I. </a:t>
            </a:r>
            <a:r>
              <a:rPr lang="en-US" sz="2800" b="1" i="1" u="sng" dirty="0" err="1" smtClean="0">
                <a:solidFill>
                  <a:prstClr val="black"/>
                </a:solidFill>
                <a:latin typeface="Times New Roman" pitchFamily="18" charset="0"/>
                <a:cs typeface="Times New Roman" pitchFamily="18" charset="0"/>
              </a:rPr>
              <a:t>Tìm</a:t>
            </a:r>
            <a:r>
              <a:rPr lang="en-US" sz="2800" b="1" i="1" u="sng" dirty="0" smtClean="0">
                <a:solidFill>
                  <a:prstClr val="black"/>
                </a:solidFill>
                <a:latin typeface="Times New Roman" pitchFamily="18" charset="0"/>
                <a:cs typeface="Times New Roman" pitchFamily="18" charset="0"/>
              </a:rPr>
              <a:t> </a:t>
            </a:r>
            <a:r>
              <a:rPr lang="en-US" sz="2800" b="1" i="1" u="sng" dirty="0" err="1" smtClean="0">
                <a:solidFill>
                  <a:prstClr val="black"/>
                </a:solidFill>
                <a:latin typeface="Times New Roman" pitchFamily="18" charset="0"/>
                <a:cs typeface="Times New Roman" pitchFamily="18" charset="0"/>
              </a:rPr>
              <a:t>hiểu</a:t>
            </a:r>
            <a:r>
              <a:rPr lang="en-US" sz="2800" b="1" i="1" u="sng" dirty="0" smtClean="0">
                <a:solidFill>
                  <a:prstClr val="black"/>
                </a:solidFill>
                <a:latin typeface="Times New Roman" pitchFamily="18" charset="0"/>
                <a:cs typeface="Times New Roman" pitchFamily="18" charset="0"/>
              </a:rPr>
              <a:t> </a:t>
            </a:r>
            <a:r>
              <a:rPr lang="en-US" sz="2800" b="1" i="1" u="sng" dirty="0" err="1" smtClean="0">
                <a:solidFill>
                  <a:prstClr val="black"/>
                </a:solidFill>
                <a:latin typeface="Times New Roman" pitchFamily="18" charset="0"/>
                <a:cs typeface="Times New Roman" pitchFamily="18" charset="0"/>
              </a:rPr>
              <a:t>ngữ</a:t>
            </a:r>
            <a:r>
              <a:rPr lang="en-US" sz="2800" b="1" i="1" u="sng" dirty="0" smtClean="0">
                <a:solidFill>
                  <a:prstClr val="black"/>
                </a:solidFill>
                <a:latin typeface="Times New Roman" pitchFamily="18" charset="0"/>
                <a:cs typeface="Times New Roman" pitchFamily="18" charset="0"/>
              </a:rPr>
              <a:t> </a:t>
            </a:r>
            <a:r>
              <a:rPr lang="en-US" sz="2800" b="1" i="1" u="sng" dirty="0" err="1" smtClean="0">
                <a:solidFill>
                  <a:prstClr val="black"/>
                </a:solidFill>
                <a:latin typeface="Times New Roman" pitchFamily="18" charset="0"/>
                <a:cs typeface="Times New Roman" pitchFamily="18" charset="0"/>
              </a:rPr>
              <a:t>liệu</a:t>
            </a:r>
            <a:r>
              <a:rPr lang="en-US" sz="2800" b="1" i="1" u="sng" dirty="0" smtClean="0">
                <a:solidFill>
                  <a:prstClr val="black"/>
                </a:solidFill>
                <a:latin typeface="Times New Roman" pitchFamily="18" charset="0"/>
                <a:cs typeface="Times New Roman" pitchFamily="18" charset="0"/>
              </a:rPr>
              <a:t>:</a:t>
            </a:r>
            <a:endParaRPr lang="vi-VN" sz="2800" b="1" i="1" u="sng" dirty="0">
              <a:solidFill>
                <a:prstClr val="black"/>
              </a:solidFill>
              <a:latin typeface="Times New Roman" pitchFamily="18" charset="0"/>
              <a:cs typeface="Times New Roman" pitchFamily="18" charset="0"/>
            </a:endParaRPr>
          </a:p>
        </p:txBody>
      </p:sp>
      <p:sp>
        <p:nvSpPr>
          <p:cNvPr id="7" name="TextBox 6"/>
          <p:cNvSpPr txBox="1"/>
          <p:nvPr/>
        </p:nvSpPr>
        <p:spPr>
          <a:xfrm>
            <a:off x="8566" y="1179428"/>
            <a:ext cx="1980029" cy="461665"/>
          </a:xfrm>
          <a:prstGeom prst="rect">
            <a:avLst/>
          </a:prstGeom>
          <a:noFill/>
        </p:spPr>
        <p:txBody>
          <a:bodyPr wrap="none" rtlCol="0">
            <a:spAutoFit/>
          </a:bodyPr>
          <a:lstStyle/>
          <a:p>
            <a:r>
              <a:rPr lang="en-US" sz="2400" b="1" i="1" u="sng" dirty="0">
                <a:solidFill>
                  <a:prstClr val="black"/>
                </a:solidFill>
                <a:latin typeface="Times New Roman" pitchFamily="18" charset="0"/>
                <a:cs typeface="Times New Roman" pitchFamily="18" charset="0"/>
              </a:rPr>
              <a:t>1. </a:t>
            </a:r>
            <a:r>
              <a:rPr lang="en-US" sz="2400" b="1" i="1" u="sng" dirty="0" err="1" smtClean="0">
                <a:solidFill>
                  <a:prstClr val="black"/>
                </a:solidFill>
                <a:latin typeface="Times New Roman" pitchFamily="18" charset="0"/>
                <a:cs typeface="Times New Roman" pitchFamily="18" charset="0"/>
              </a:rPr>
              <a:t>Đọc</a:t>
            </a:r>
            <a:r>
              <a:rPr lang="en-US" sz="2400" b="1" i="1" u="sng" dirty="0" smtClean="0">
                <a:solidFill>
                  <a:prstClr val="black"/>
                </a:solidFill>
                <a:latin typeface="Times New Roman" pitchFamily="18" charset="0"/>
                <a:cs typeface="Times New Roman" pitchFamily="18" charset="0"/>
              </a:rPr>
              <a:t> – </a:t>
            </a:r>
            <a:r>
              <a:rPr lang="en-US" sz="2400" b="1" i="1" u="sng" dirty="0" err="1" smtClean="0">
                <a:solidFill>
                  <a:prstClr val="black"/>
                </a:solidFill>
                <a:latin typeface="Times New Roman" pitchFamily="18" charset="0"/>
                <a:cs typeface="Times New Roman" pitchFamily="18" charset="0"/>
              </a:rPr>
              <a:t>hiểu</a:t>
            </a:r>
            <a:r>
              <a:rPr lang="en-US" sz="2400" b="1" i="1" u="sng" dirty="0" smtClean="0">
                <a:solidFill>
                  <a:prstClr val="black"/>
                </a:solidFill>
                <a:latin typeface="Times New Roman" pitchFamily="18" charset="0"/>
                <a:cs typeface="Times New Roman" pitchFamily="18" charset="0"/>
              </a:rPr>
              <a:t>:</a:t>
            </a:r>
            <a:endParaRPr lang="vi-VN" sz="2400" b="1" i="1" u="sng" dirty="0">
              <a:solidFill>
                <a:prstClr val="black"/>
              </a:solidFill>
              <a:latin typeface="Times New Roman" pitchFamily="18" charset="0"/>
              <a:cs typeface="Times New Roman" pitchFamily="18" charset="0"/>
            </a:endParaRPr>
          </a:p>
        </p:txBody>
      </p:sp>
      <p:sp>
        <p:nvSpPr>
          <p:cNvPr id="2" name="Rectangle 1"/>
          <p:cNvSpPr/>
          <p:nvPr/>
        </p:nvSpPr>
        <p:spPr>
          <a:xfrm>
            <a:off x="275346" y="1738144"/>
            <a:ext cx="8811906" cy="4893647"/>
          </a:xfrm>
          <a:prstGeom prst="rect">
            <a:avLst/>
          </a:prstGeom>
        </p:spPr>
        <p:txBody>
          <a:bodyPr wrap="square">
            <a:spAutoFit/>
          </a:bodyPr>
          <a:lstStyle/>
          <a:p>
            <a:pPr marL="457200" indent="-457200">
              <a:buAutoNum type="alphaLcPeriod"/>
            </a:pPr>
            <a:r>
              <a:rPr lang="vi-VN" sz="2400" dirty="0" smtClean="0"/>
              <a:t>Những </a:t>
            </a:r>
            <a:r>
              <a:rPr lang="vi-VN" sz="2400" dirty="0"/>
              <a:t>nội dung chính của bài </a:t>
            </a:r>
            <a:r>
              <a:rPr lang="vi-VN" sz="2400" dirty="0" smtClean="0"/>
              <a:t>viết</a:t>
            </a:r>
            <a:r>
              <a:rPr lang="en-US" sz="2400" dirty="0"/>
              <a:t>:</a:t>
            </a:r>
            <a:endParaRPr lang="en-US" sz="2400" dirty="0" smtClean="0"/>
          </a:p>
          <a:p>
            <a:endParaRPr lang="vi-VN" sz="2400" dirty="0"/>
          </a:p>
          <a:p>
            <a:r>
              <a:rPr lang="vi-VN" sz="2400" dirty="0" smtClean="0"/>
              <a:t>-</a:t>
            </a:r>
            <a:r>
              <a:rPr lang="en-US" sz="2400" dirty="0" smtClean="0"/>
              <a:t> </a:t>
            </a:r>
            <a:r>
              <a:rPr lang="vi-VN" sz="2400" dirty="0" smtClean="0"/>
              <a:t>Đoạn </a:t>
            </a:r>
            <a:r>
              <a:rPr lang="vi-VN" sz="2400" dirty="0"/>
              <a:t>văn </a:t>
            </a:r>
            <a:r>
              <a:rPr lang="vi-VN" sz="2400" dirty="0" smtClean="0"/>
              <a:t>1</a:t>
            </a:r>
            <a:r>
              <a:rPr lang="en-US" sz="2400" dirty="0" smtClean="0"/>
              <a:t>,2</a:t>
            </a:r>
            <a:r>
              <a:rPr lang="vi-VN" sz="2400" dirty="0" smtClean="0"/>
              <a:t>: </a:t>
            </a:r>
            <a:r>
              <a:rPr lang="vi-VN" sz="2400" dirty="0"/>
              <a:t>Xác lập vị thế, giọng điệu người trong cuộc, người chứng kiến, trải nghiệm... Nêu thói quen cần từ bỏ.</a:t>
            </a:r>
          </a:p>
          <a:p>
            <a:r>
              <a:rPr lang="vi-VN" sz="2400" dirty="0" smtClean="0"/>
              <a:t>-</a:t>
            </a:r>
            <a:r>
              <a:rPr lang="en-US" sz="2400" dirty="0" smtClean="0"/>
              <a:t> </a:t>
            </a:r>
            <a:r>
              <a:rPr lang="vi-VN" sz="2400" dirty="0" smtClean="0"/>
              <a:t>Đoạn </a:t>
            </a:r>
            <a:r>
              <a:rPr lang="vi-VN" sz="2400" dirty="0"/>
              <a:t>văn </a:t>
            </a:r>
            <a:r>
              <a:rPr lang="en-US" sz="2400" dirty="0" smtClean="0"/>
              <a:t>3</a:t>
            </a:r>
            <a:r>
              <a:rPr lang="vi-VN" sz="2400" dirty="0" smtClean="0"/>
              <a:t>: </a:t>
            </a:r>
            <a:r>
              <a:rPr lang="vi-VN" sz="2400" dirty="0"/>
              <a:t>Bày tỏ thái độ cảm thông, hiểu biết, chia sẻ để gây thiện cảm hay tạo nên ấn tượng tích cực cho đối tượng được thuyết phục.</a:t>
            </a:r>
          </a:p>
          <a:p>
            <a:r>
              <a:rPr lang="vi-VN" sz="2400" dirty="0" smtClean="0"/>
              <a:t>-</a:t>
            </a:r>
            <a:r>
              <a:rPr lang="en-US" sz="2400" dirty="0" smtClean="0"/>
              <a:t> </a:t>
            </a:r>
            <a:r>
              <a:rPr lang="vi-VN" sz="2400" dirty="0" smtClean="0"/>
              <a:t>Đoạn </a:t>
            </a:r>
            <a:r>
              <a:rPr lang="vi-VN" sz="2400" dirty="0"/>
              <a:t>văn </a:t>
            </a:r>
            <a:r>
              <a:rPr lang="en-US" sz="2400" dirty="0" smtClean="0"/>
              <a:t>4</a:t>
            </a:r>
            <a:r>
              <a:rPr lang="vi-VN" sz="2400" dirty="0" smtClean="0"/>
              <a:t>: </a:t>
            </a:r>
            <a:r>
              <a:rPr lang="vi-VN" sz="2400" dirty="0"/>
              <a:t>Chỉ ra các biểu hiện của thói quen cần từ bỏ và phân tích mặt tiêu cực của thói quen đó.</a:t>
            </a:r>
          </a:p>
          <a:p>
            <a:r>
              <a:rPr lang="vi-VN" sz="2400" dirty="0" smtClean="0"/>
              <a:t>-</a:t>
            </a:r>
            <a:r>
              <a:rPr lang="en-US" sz="2400" dirty="0" smtClean="0"/>
              <a:t> </a:t>
            </a:r>
            <a:r>
              <a:rPr lang="vi-VN" sz="2400" dirty="0" smtClean="0"/>
              <a:t>Đoạn </a:t>
            </a:r>
            <a:r>
              <a:rPr lang="vi-VN" sz="2400" dirty="0"/>
              <a:t>văn </a:t>
            </a:r>
            <a:r>
              <a:rPr lang="en-US" sz="2400" dirty="0" smtClean="0"/>
              <a:t>5</a:t>
            </a:r>
            <a:r>
              <a:rPr lang="vi-VN" sz="2400" dirty="0" smtClean="0"/>
              <a:t>: </a:t>
            </a:r>
            <a:r>
              <a:rPr lang="vi-VN" sz="2400" dirty="0"/>
              <a:t>Bày tỏ tinh thần sẵn sàng hỗ trợ, giúp đỡ của mình với người được thuyết phục.</a:t>
            </a:r>
          </a:p>
          <a:p>
            <a:r>
              <a:rPr lang="vi-VN" sz="2400" dirty="0" smtClean="0"/>
              <a:t>-</a:t>
            </a:r>
            <a:r>
              <a:rPr lang="en-US" sz="2400" dirty="0" smtClean="0"/>
              <a:t> </a:t>
            </a:r>
            <a:r>
              <a:rPr lang="vi-VN" sz="2400" dirty="0" smtClean="0"/>
              <a:t>Đoạn </a:t>
            </a:r>
            <a:r>
              <a:rPr lang="vi-VN" sz="2400" dirty="0"/>
              <a:t>văn </a:t>
            </a:r>
            <a:r>
              <a:rPr lang="en-US" sz="2400" dirty="0" smtClean="0"/>
              <a:t>6</a:t>
            </a:r>
            <a:r>
              <a:rPr lang="vi-VN" sz="2400" dirty="0" smtClean="0"/>
              <a:t>: </a:t>
            </a:r>
            <a:r>
              <a:rPr lang="vi-VN" sz="2400" dirty="0"/>
              <a:t>Khái quát lại vấn đề, nâng lên thành bài học nhận thức, ứng xử.</a:t>
            </a:r>
          </a:p>
        </p:txBody>
      </p:sp>
    </p:spTree>
    <p:extLst>
      <p:ext uri="{BB962C8B-B14F-4D97-AF65-F5344CB8AC3E}">
        <p14:creationId xmlns:p14="http://schemas.microsoft.com/office/powerpoint/2010/main" val="34683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wipe(down)">
                                      <p:cBhvr>
                                        <p:cTn id="21" dur="500"/>
                                        <p:tgtEl>
                                          <p:spTgt spid="2">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down)">
                                      <p:cBhvr>
                                        <p:cTn id="30" dur="500"/>
                                        <p:tgtEl>
                                          <p:spTgt spid="2">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down)">
                                      <p:cBhvr>
                                        <p:cTn id="3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smtClean="0">
                <a:ln>
                  <a:noFill/>
                </a:ln>
                <a:solidFill>
                  <a:prstClr val="white"/>
                </a:solidFill>
                <a:effectLst/>
                <a:uLnTx/>
                <a:uFillTx/>
                <a:latin typeface="Times New Roman"/>
                <a:ea typeface="Calibri"/>
                <a:cs typeface="Times New Roman"/>
              </a:rPr>
              <a:t>Viết bài luận thuyết phục người khác từ bỏ một thói quen hay một quan niệm</a:t>
            </a:r>
            <a:endPar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endParaRPr>
          </a:p>
        </p:txBody>
      </p:sp>
      <p:sp>
        <p:nvSpPr>
          <p:cNvPr id="6" name="TextBox 5"/>
          <p:cNvSpPr txBox="1"/>
          <p:nvPr/>
        </p:nvSpPr>
        <p:spPr>
          <a:xfrm>
            <a:off x="8567" y="656184"/>
            <a:ext cx="330250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Tìm</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hiểu</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ngữ</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liệu</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566" y="1179428"/>
            <a:ext cx="19800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4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Đọc</a:t>
            </a: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en-US" sz="24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hiểu</a:t>
            </a: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4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179512" y="1738144"/>
            <a:ext cx="8907740" cy="4955203"/>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Những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nội dung chính của bài </a:t>
            </a: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viết</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lang="en-US" sz="2800" noProof="0" dirty="0" err="1" smtClean="0">
                <a:solidFill>
                  <a:prstClr val="black"/>
                </a:solidFill>
                <a:latin typeface="Calibri"/>
              </a:rPr>
              <a:t>Nhận</a:t>
            </a:r>
            <a:r>
              <a:rPr lang="en-US" sz="2800" noProof="0" dirty="0" smtClean="0">
                <a:solidFill>
                  <a:prstClr val="black"/>
                </a:solidFill>
                <a:latin typeface="Calibri"/>
              </a:rPr>
              <a:t> </a:t>
            </a:r>
            <a:r>
              <a:rPr lang="en-US" sz="2800" noProof="0" dirty="0" err="1" smtClean="0">
                <a:solidFill>
                  <a:prstClr val="black"/>
                </a:solidFill>
                <a:latin typeface="Calibri"/>
              </a:rPr>
              <a:t>xét</a:t>
            </a:r>
            <a:r>
              <a:rPr lang="en-US" sz="2800" noProof="0" dirty="0" smtClean="0">
                <a:solidFill>
                  <a:prstClr val="black"/>
                </a:solidFill>
                <a:latin typeface="Calibri"/>
              </a:rPr>
              <a:t>:</a:t>
            </a:r>
            <a:endParaRPr kumimoji="0" lang="en-US" sz="2800" b="0" i="0" u="none" strike="noStrike" kern="1200" cap="none" spc="0" normalizeH="0" baseline="0" noProof="0" dirty="0" smtClean="0">
              <a:ln>
                <a:noFill/>
              </a:ln>
              <a:solidFill>
                <a:prstClr val="black"/>
              </a:solidFill>
              <a:effectLst/>
              <a:uLnTx/>
              <a:uFillTx/>
              <a:latin typeface="Calibri"/>
            </a:endParaRPr>
          </a:p>
          <a:p>
            <a:pPr lvl="0"/>
            <a:r>
              <a:rPr lang="vi-VN" sz="2400" dirty="0">
                <a:solidFill>
                  <a:prstClr val="black"/>
                </a:solidFill>
                <a:latin typeface="Arial" panose="020B0604020202020204" pitchFamily="34" charset="0"/>
                <a:cs typeface="Arial" panose="020B0604020202020204" pitchFamily="34" charset="0"/>
              </a:rPr>
              <a:t>- Yêu cầu </a:t>
            </a:r>
            <a:r>
              <a:rPr lang="en-US" sz="2400" dirty="0" err="1" smtClean="0">
                <a:solidFill>
                  <a:prstClr val="black"/>
                </a:solidFill>
                <a:latin typeface="Arial" panose="020B0604020202020204" pitchFamily="34" charset="0"/>
                <a:cs typeface="Arial" panose="020B0604020202020204" pitchFamily="34" charset="0"/>
              </a:rPr>
              <a:t>để</a:t>
            </a:r>
            <a:r>
              <a:rPr lang="vi-VN" sz="2400" dirty="0" smtClean="0">
                <a:solidFill>
                  <a:prstClr val="black"/>
                </a:solidFill>
                <a:latin typeface="Arial" panose="020B0604020202020204" pitchFamily="34" charset="0"/>
                <a:cs typeface="Arial" panose="020B0604020202020204" pitchFamily="34" charset="0"/>
              </a:rPr>
              <a:t> </a:t>
            </a:r>
            <a:r>
              <a:rPr lang="vi-VN" sz="2400" dirty="0">
                <a:solidFill>
                  <a:prstClr val="black"/>
                </a:solidFill>
                <a:latin typeface="Arial" panose="020B0604020202020204" pitchFamily="34" charset="0"/>
                <a:cs typeface="Arial" panose="020B0604020202020204" pitchFamily="34" charset="0"/>
              </a:rPr>
              <a:t>thuyết </a:t>
            </a:r>
            <a:r>
              <a:rPr lang="vi-VN" sz="2400" dirty="0" smtClean="0">
                <a:solidFill>
                  <a:prstClr val="black"/>
                </a:solidFill>
                <a:latin typeface="Arial" panose="020B0604020202020204" pitchFamily="34" charset="0"/>
                <a:cs typeface="Arial" panose="020B0604020202020204" pitchFamily="34" charset="0"/>
              </a:rPr>
              <a:t>phục</a:t>
            </a:r>
            <a:r>
              <a:rPr lang="en-US" sz="2400" dirty="0" smtClean="0">
                <a:solidFill>
                  <a:prstClr val="black"/>
                </a:solidFill>
                <a:latin typeface="Arial" panose="020B0604020202020204" pitchFamily="34" charset="0"/>
                <a:cs typeface="Arial" panose="020B0604020202020204" pitchFamily="34" charset="0"/>
              </a:rPr>
              <a:t>:</a:t>
            </a:r>
          </a:p>
          <a:p>
            <a:pPr lvl="0"/>
            <a:r>
              <a:rPr lang="vi-VN" sz="2400" dirty="0">
                <a:solidFill>
                  <a:prstClr val="black"/>
                </a:solidFill>
                <a:cs typeface="Arial" panose="020B0604020202020204" pitchFamily="34" charset="0"/>
              </a:rPr>
              <a:t>+ Nêu rõ thói quen hay quan niệm cần thuyết phục người khác từ bỏ; mục đích lí do viết bài luận.</a:t>
            </a:r>
          </a:p>
          <a:p>
            <a:pPr lvl="0"/>
            <a:r>
              <a:rPr lang="vi-VN" sz="2400" dirty="0">
                <a:solidFill>
                  <a:prstClr val="black"/>
                </a:solidFill>
                <a:cs typeface="Arial" panose="020B0604020202020204" pitchFamily="34" charset="0"/>
              </a:rPr>
              <a:t>+ Trình bày các luận điểm: tác hại của </a:t>
            </a:r>
            <a:r>
              <a:rPr lang="vi-VN" sz="2400" dirty="0" smtClean="0">
                <a:solidFill>
                  <a:prstClr val="black"/>
                </a:solidFill>
                <a:cs typeface="Arial" panose="020B0604020202020204" pitchFamily="34" charset="0"/>
              </a:rPr>
              <a:t>t</a:t>
            </a:r>
            <a:r>
              <a:rPr lang="vi-VN" sz="2400" dirty="0" smtClean="0">
                <a:solidFill>
                  <a:prstClr val="black"/>
                </a:solidFill>
                <a:latin typeface="Arial" panose="020B0604020202020204" pitchFamily="34" charset="0"/>
                <a:cs typeface="Arial" panose="020B0604020202020204" pitchFamily="34" charset="0"/>
              </a:rPr>
              <a:t>h</a:t>
            </a:r>
            <a:r>
              <a:rPr lang="en-US" sz="2400" dirty="0">
                <a:solidFill>
                  <a:prstClr val="black"/>
                </a:solidFill>
                <a:latin typeface="Arial" panose="020B0604020202020204" pitchFamily="34" charset="0"/>
                <a:cs typeface="Arial" panose="020B0604020202020204" pitchFamily="34" charset="0"/>
              </a:rPr>
              <a:t>ó</a:t>
            </a:r>
            <a:r>
              <a:rPr lang="vi-VN" sz="2400" dirty="0" smtClean="0">
                <a:solidFill>
                  <a:prstClr val="black"/>
                </a:solidFill>
                <a:latin typeface="Arial" panose="020B0604020202020204" pitchFamily="34" charset="0"/>
                <a:cs typeface="Arial" panose="020B0604020202020204" pitchFamily="34" charset="0"/>
              </a:rPr>
              <a:t>i </a:t>
            </a:r>
            <a:r>
              <a:rPr lang="vi-VN" sz="2400" dirty="0">
                <a:solidFill>
                  <a:prstClr val="black"/>
                </a:solidFill>
                <a:cs typeface="Arial" panose="020B0604020202020204" pitchFamily="34" charset="0"/>
              </a:rPr>
              <a:t>quen hay quan niệm </a:t>
            </a:r>
            <a:r>
              <a:rPr lang="en-US" sz="2400" dirty="0" smtClean="0">
                <a:solidFill>
                  <a:prstClr val="black"/>
                </a:solidFill>
                <a:cs typeface="Arial" panose="020B0604020202020204" pitchFamily="34" charset="0"/>
                <a:sym typeface="Wingdings" panose="05000000000000000000" pitchFamily="2" charset="2"/>
              </a:rPr>
              <a:t> </a:t>
            </a:r>
            <a:r>
              <a:rPr lang="vi-VN" sz="2400" dirty="0" smtClean="0">
                <a:solidFill>
                  <a:prstClr val="black"/>
                </a:solidFill>
                <a:cs typeface="Arial" panose="020B0604020202020204" pitchFamily="34" charset="0"/>
              </a:rPr>
              <a:t>lợi </a:t>
            </a:r>
            <a:r>
              <a:rPr lang="vi-VN" sz="2400" dirty="0">
                <a:solidFill>
                  <a:prstClr val="black"/>
                </a:solidFill>
                <a:cs typeface="Arial" panose="020B0604020202020204" pitchFamily="34" charset="0"/>
              </a:rPr>
              <a:t>ích của việc từ bỏ thói quen hay quan niệm </a:t>
            </a:r>
            <a:r>
              <a:rPr lang="en-US" sz="2400" dirty="0" smtClean="0">
                <a:solidFill>
                  <a:prstClr val="black"/>
                </a:solidFill>
                <a:cs typeface="Arial" panose="020B0604020202020204" pitchFamily="34" charset="0"/>
                <a:sym typeface="Wingdings" panose="05000000000000000000" pitchFamily="2" charset="2"/>
              </a:rPr>
              <a:t></a:t>
            </a:r>
            <a:r>
              <a:rPr lang="vi-VN" sz="2400" dirty="0" smtClean="0">
                <a:solidFill>
                  <a:prstClr val="black"/>
                </a:solidFill>
                <a:cs typeface="Arial" panose="020B0604020202020204" pitchFamily="34" charset="0"/>
              </a:rPr>
              <a:t> </a:t>
            </a:r>
            <a:r>
              <a:rPr lang="vi-VN" sz="2400" dirty="0">
                <a:solidFill>
                  <a:prstClr val="black"/>
                </a:solidFill>
                <a:cs typeface="Arial" panose="020B0604020202020204" pitchFamily="34" charset="0"/>
              </a:rPr>
              <a:t>những gợi ý về giải pháp thực hiện.</a:t>
            </a:r>
          </a:p>
          <a:p>
            <a:pPr lvl="0"/>
            <a:r>
              <a:rPr lang="vi-VN" sz="2400" dirty="0">
                <a:solidFill>
                  <a:prstClr val="black"/>
                </a:solidFill>
                <a:cs typeface="Arial" panose="020B0604020202020204" pitchFamily="34" charset="0"/>
              </a:rPr>
              <a:t>+ Sử dụng lí lẽ xác đáng, bằng chứng thuyết phục, có lí, có tình.</a:t>
            </a:r>
          </a:p>
          <a:p>
            <a:pPr lvl="0"/>
            <a:r>
              <a:rPr lang="vi-VN" sz="2400" dirty="0">
                <a:solidFill>
                  <a:prstClr val="black"/>
                </a:solidFill>
                <a:cs typeface="Arial" panose="020B0604020202020204" pitchFamily="34" charset="0"/>
              </a:rPr>
              <a:t>+ Sắp xếp luận điểm, lí lẽ theo trình tự hợp lí</a:t>
            </a:r>
          </a:p>
          <a:p>
            <a:pPr lvl="0"/>
            <a:r>
              <a:rPr lang="vi-VN" sz="2400" dirty="0">
                <a:solidFill>
                  <a:prstClr val="black"/>
                </a:solidFill>
                <a:cs typeface="Arial" panose="020B0604020202020204" pitchFamily="34" charset="0"/>
              </a:rPr>
              <a:t>+ Diễn đạt mạch lạc, chặt chẽ, lời lẽ chân thành.</a:t>
            </a:r>
          </a:p>
          <a:p>
            <a:pPr lvl="0"/>
            <a:r>
              <a:rPr lang="vi-VN" sz="2400" dirty="0">
                <a:solidFill>
                  <a:prstClr val="black"/>
                </a:solidFill>
                <a:cs typeface="Arial" panose="020B0604020202020204" pitchFamily="34" charset="0"/>
              </a:rPr>
              <a:t>+ Đảm bảo bố cục 3 phần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61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7" dur="500"/>
                                        <p:tgtEl>
                                          <p:spTgt spid="2">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0" dur="500"/>
                                        <p:tgtEl>
                                          <p:spTgt spid="2">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3" dur="500"/>
                                        <p:tgtEl>
                                          <p:spTgt spid="2">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6" dur="500"/>
                                        <p:tgtEl>
                                          <p:spTgt spid="2">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9" dur="500"/>
                                        <p:tgtEl>
                                          <p:spTgt spid="2">
                                            <p:txEl>
                                              <p:pRg st="7" end="7"/>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smtClean="0">
                <a:ln>
                  <a:noFill/>
                </a:ln>
                <a:solidFill>
                  <a:prstClr val="white"/>
                </a:solidFill>
                <a:effectLst/>
                <a:uLnTx/>
                <a:uFillTx/>
                <a:latin typeface="Times New Roman"/>
                <a:ea typeface="Calibri"/>
                <a:cs typeface="Times New Roman"/>
              </a:rPr>
              <a:t>Viết bài luận thuyết phục người khác từ bỏ một thói quen hay một quan niệm</a:t>
            </a:r>
            <a:endPar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endParaRPr>
          </a:p>
        </p:txBody>
      </p:sp>
      <p:sp>
        <p:nvSpPr>
          <p:cNvPr id="6" name="TextBox 5"/>
          <p:cNvSpPr txBox="1"/>
          <p:nvPr/>
        </p:nvSpPr>
        <p:spPr>
          <a:xfrm>
            <a:off x="8567" y="656184"/>
            <a:ext cx="330250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Tìm</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hiểu</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ngữ</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liệu</a:t>
            </a:r>
            <a:r>
              <a:rPr kumimoji="0" lang="en-US" sz="28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566" y="1179428"/>
            <a:ext cx="19800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sz="24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Đọc</a:t>
            </a: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en-US" sz="24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hiểu</a:t>
            </a: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4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Rectangle 1"/>
          <p:cNvSpPr/>
          <p:nvPr/>
        </p:nvSpPr>
        <p:spPr>
          <a:xfrm>
            <a:off x="179512" y="1738144"/>
            <a:ext cx="8907740" cy="492442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Những </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nội dung chính của bài </a:t>
            </a: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viết</a:t>
            </a: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Nhận</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Calibri"/>
                <a:ea typeface="+mn-ea"/>
                <a:cs typeface="+mn-cs"/>
              </a:rPr>
              <a:t>xét</a:t>
            </a: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Yêu </a:t>
            </a: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cầu </a:t>
            </a:r>
            <a:r>
              <a:rPr kumimoji="0" lang="en-US" sz="1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để</a:t>
            </a: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thuyết </a:t>
            </a:r>
            <a:r>
              <a:rPr kumimoji="0" lang="vi-VN"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phục</a:t>
            </a:r>
            <a:r>
              <a:rPr kumimoji="0" lang="en-US"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vi-VN" sz="2400" dirty="0" smtClean="0">
                <a:solidFill>
                  <a:prstClr val="black"/>
                </a:solidFill>
                <a:cs typeface="Arial" panose="020B0604020202020204" pitchFamily="34" charset="0"/>
              </a:rPr>
              <a:t>Tầm </a:t>
            </a:r>
            <a:r>
              <a:rPr lang="vi-VN" sz="2400" dirty="0">
                <a:solidFill>
                  <a:prstClr val="black"/>
                </a:solidFill>
                <a:cs typeface="Arial" panose="020B0604020202020204" pitchFamily="34" charset="0"/>
              </a:rPr>
              <a:t>quan trọng và cách thể hiện việc xác lập vị thế phát ngôn, giọng điệu:</a:t>
            </a:r>
          </a:p>
          <a:p>
            <a:pPr lvl="0"/>
            <a:r>
              <a:rPr lang="vi-VN" sz="2400" dirty="0">
                <a:solidFill>
                  <a:prstClr val="black"/>
                </a:solidFill>
                <a:cs typeface="Arial" panose="020B0604020202020204" pitchFamily="34" charset="0"/>
              </a:rPr>
              <a:t>+ Tạo được sự gắn kết với người đọc.</a:t>
            </a:r>
          </a:p>
          <a:p>
            <a:pPr lvl="0"/>
            <a:r>
              <a:rPr lang="vi-VN" sz="2400" dirty="0">
                <a:solidFill>
                  <a:prstClr val="black"/>
                </a:solidFill>
                <a:cs typeface="Arial" panose="020B0604020202020204" pitchFamily="34" charset="0"/>
              </a:rPr>
              <a:t>+ Tùy từng mục đích, nội dung, đối tượng thuyết phục mà người viết chọn vị thế phù hợp qua xưng hô, cách dùng từ, đặt câu...</a:t>
            </a:r>
          </a:p>
          <a:p>
            <a:pPr marL="342900" lvl="0" indent="-342900">
              <a:buFontTx/>
              <a:buChar char="-"/>
            </a:pPr>
            <a:r>
              <a:rPr lang="vi-VN" sz="2400" dirty="0" smtClean="0">
                <a:solidFill>
                  <a:prstClr val="black"/>
                </a:solidFill>
                <a:cs typeface="Arial" panose="020B0604020202020204" pitchFamily="34" charset="0"/>
              </a:rPr>
              <a:t>Ý </a:t>
            </a:r>
            <a:r>
              <a:rPr lang="vi-VN" sz="2400" dirty="0">
                <a:solidFill>
                  <a:prstClr val="black"/>
                </a:solidFill>
                <a:cs typeface="Arial" panose="020B0604020202020204" pitchFamily="34" charset="0"/>
              </a:rPr>
              <a:t>nghĩa của việc dự đoán những ý kiến phản biện: </a:t>
            </a:r>
            <a:endParaRPr lang="en-US" sz="2400" dirty="0" smtClean="0">
              <a:solidFill>
                <a:prstClr val="black"/>
              </a:solidFill>
              <a:cs typeface="Arial" panose="020B0604020202020204" pitchFamily="34" charset="0"/>
            </a:endParaRPr>
          </a:p>
          <a:p>
            <a:pPr lvl="0"/>
            <a:r>
              <a:rPr lang="vi-VN" sz="2400" dirty="0" smtClean="0">
                <a:solidFill>
                  <a:prstClr val="black"/>
                </a:solidFill>
                <a:cs typeface="Arial" panose="020B0604020202020204" pitchFamily="34" charset="0"/>
              </a:rPr>
              <a:t>Dự </a:t>
            </a:r>
            <a:r>
              <a:rPr lang="vi-VN" sz="2400" dirty="0">
                <a:solidFill>
                  <a:prstClr val="black"/>
                </a:solidFill>
                <a:cs typeface="Arial" panose="020B0604020202020204" pitchFamily="34" charset="0"/>
              </a:rPr>
              <a:t>đoán những ý kiến phản biện giúp người viết chủ động, tự tin trong các tình huống bất ngờ, đồng thời thể hiện cái nhìn sâu rộng của người viết về nội dung trình bày.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3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down)">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barn(inVertical)">
                                      <p:cBhvr>
                                        <p:cTn id="20" dur="500"/>
                                        <p:tgtEl>
                                          <p:spTgt spid="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circle(in)">
                                      <p:cBhvr>
                                        <p:cTn id="25"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6" name="TextBox 5"/>
          <p:cNvSpPr txBox="1"/>
          <p:nvPr/>
        </p:nvSpPr>
        <p:spPr>
          <a:xfrm>
            <a:off x="8567" y="656184"/>
            <a:ext cx="330250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566" y="1179428"/>
            <a:ext cx="138211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Times New Roman" pitchFamily="18" charset="0"/>
                <a:cs typeface="Times New Roman" pitchFamily="18" charset="0"/>
              </a:rPr>
              <a:t>1. </a:t>
            </a:r>
            <a:r>
              <a:rPr lang="en-US" sz="1600" b="1" i="1" u="sng" noProof="0" dirty="0" err="1" smtClean="0">
                <a:solidFill>
                  <a:prstClr val="black"/>
                </a:solidFill>
                <a:latin typeface="Times New Roman" pitchFamily="18" charset="0"/>
                <a:cs typeface="Times New Roman" pitchFamily="18" charset="0"/>
              </a:rPr>
              <a:t>Đọc</a:t>
            </a:r>
            <a:r>
              <a:rPr lang="en-US" sz="1600" b="1" i="1" u="sng" noProof="0" dirty="0" smtClean="0">
                <a:solidFill>
                  <a:prstClr val="black"/>
                </a:solidFill>
                <a:latin typeface="Times New Roman" pitchFamily="18" charset="0"/>
                <a:cs typeface="Times New Roman" pitchFamily="18" charset="0"/>
              </a:rPr>
              <a:t> – </a:t>
            </a:r>
            <a:r>
              <a:rPr lang="en-US" sz="1600" b="1" i="1" u="sng" noProof="0" dirty="0" err="1" smtClean="0">
                <a:solidFill>
                  <a:prstClr val="black"/>
                </a:solidFill>
                <a:latin typeface="Times New Roman" pitchFamily="18" charset="0"/>
                <a:cs typeface="Times New Roman" pitchFamily="18" charset="0"/>
              </a:rPr>
              <a:t>hiểu</a:t>
            </a:r>
            <a:r>
              <a:rPr kumimoji="0" lang="en-US" sz="1600" b="1" i="1" u="sng"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a:t>
            </a:r>
            <a:endParaRPr kumimoji="0" lang="vi-VN" sz="1600" b="1" i="1" u="sng"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8" name="TextBox 7"/>
          <p:cNvSpPr txBox="1"/>
          <p:nvPr/>
        </p:nvSpPr>
        <p:spPr>
          <a:xfrm>
            <a:off x="-20448" y="1468116"/>
            <a:ext cx="16802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1" u="sng" dirty="0" smtClean="0">
                <a:solidFill>
                  <a:prstClr val="black"/>
                </a:solidFill>
                <a:latin typeface="Times New Roman" pitchFamily="18" charset="0"/>
                <a:cs typeface="Times New Roman" pitchFamily="18" charset="0"/>
              </a:rPr>
              <a:t>2. </a:t>
            </a:r>
            <a:r>
              <a:rPr lang="en-US" sz="2400" b="1" i="1" u="sng" dirty="0" err="1" smtClean="0">
                <a:solidFill>
                  <a:prstClr val="black"/>
                </a:solidFill>
                <a:latin typeface="Times New Roman" pitchFamily="18" charset="0"/>
                <a:cs typeface="Times New Roman" pitchFamily="18" charset="0"/>
              </a:rPr>
              <a:t>Kết</a:t>
            </a:r>
            <a:r>
              <a:rPr lang="en-US" sz="2400" b="1" i="1" u="sng" dirty="0" smtClean="0">
                <a:solidFill>
                  <a:prstClr val="black"/>
                </a:solidFill>
                <a:latin typeface="Times New Roman" pitchFamily="18" charset="0"/>
                <a:cs typeface="Times New Roman" pitchFamily="18" charset="0"/>
              </a:rPr>
              <a:t> </a:t>
            </a:r>
            <a:r>
              <a:rPr lang="en-US" sz="2400" b="1" i="1" u="sng" dirty="0" err="1" smtClean="0">
                <a:solidFill>
                  <a:prstClr val="black"/>
                </a:solidFill>
                <a:latin typeface="Times New Roman" pitchFamily="18" charset="0"/>
                <a:cs typeface="Times New Roman" pitchFamily="18" charset="0"/>
              </a:rPr>
              <a:t>luận</a:t>
            </a: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4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ectangle 3"/>
          <p:cNvSpPr/>
          <p:nvPr/>
        </p:nvSpPr>
        <p:spPr>
          <a:xfrm>
            <a:off x="58044" y="2087581"/>
            <a:ext cx="9036496" cy="1938992"/>
          </a:xfrm>
          <a:prstGeom prst="rect">
            <a:avLst/>
          </a:prstGeom>
        </p:spPr>
        <p:txBody>
          <a:bodyPr wrap="square">
            <a:spAutoFit/>
          </a:bodyPr>
          <a:lstStyle/>
          <a:p>
            <a:r>
              <a:rPr lang="vi-VN" sz="2400" dirty="0"/>
              <a:t>a. Khái niệm:</a:t>
            </a:r>
          </a:p>
          <a:p>
            <a:r>
              <a:rPr lang="vi-VN" sz="2400" dirty="0"/>
              <a:t>Bài luận thuyết phục người khác từ bỏ một thói quen hay một quan niệm là kiểu bài nghị luận dùng lí lẽ và bằng chứng để chỉ ra sự sai trái và tác hai của một thói quen hay quan niệm nhằm giúp họ từ bỏ thới quen hay quan niệm ấy.</a:t>
            </a:r>
          </a:p>
        </p:txBody>
      </p:sp>
    </p:spTree>
    <p:extLst>
      <p:ext uri="{BB962C8B-B14F-4D97-AF65-F5344CB8AC3E}">
        <p14:creationId xmlns:p14="http://schemas.microsoft.com/office/powerpoint/2010/main" val="21523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1)">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b="-15000"/>
          </a:stretch>
        </a:blipFill>
        <a:effectLst/>
      </p:bgPr>
    </p:bg>
    <p:spTree>
      <p:nvGrpSpPr>
        <p:cNvPr id="1" name=""/>
        <p:cNvGrpSpPr/>
        <p:nvPr/>
      </p:nvGrpSpPr>
      <p:grpSpPr>
        <a:xfrm>
          <a:off x="0" y="0"/>
          <a:ext cx="0" cy="0"/>
          <a:chOff x="0" y="0"/>
          <a:chExt cx="0" cy="0"/>
        </a:xfrm>
      </p:grpSpPr>
      <p:sp>
        <p:nvSpPr>
          <p:cNvPr id="3" name="Rounded Rectangle 2"/>
          <p:cNvSpPr/>
          <p:nvPr/>
        </p:nvSpPr>
        <p:spPr>
          <a:xfrm>
            <a:off x="8576" y="0"/>
            <a:ext cx="9135433" cy="62068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white"/>
                </a:solidFill>
                <a:effectLst/>
                <a:uLnTx/>
                <a:uFillTx/>
                <a:latin typeface="Times New Roman"/>
                <a:ea typeface="Calibri"/>
                <a:cs typeface="Times New Roman"/>
              </a:rPr>
              <a:t>Viết bài luận thuyết phục người khác từ bỏ một thói quen hay một quan niệm</a:t>
            </a:r>
          </a:p>
        </p:txBody>
      </p:sp>
      <p:sp>
        <p:nvSpPr>
          <p:cNvPr id="6" name="TextBox 5"/>
          <p:cNvSpPr txBox="1"/>
          <p:nvPr/>
        </p:nvSpPr>
        <p:spPr>
          <a:xfrm>
            <a:off x="35689" y="585297"/>
            <a:ext cx="330250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Tìm</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hiểu</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1"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liệu</a:t>
            </a:r>
            <a:r>
              <a:rPr kumimoji="0" lang="en-US"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8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110229" y="998738"/>
            <a:ext cx="15311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 </a:t>
            </a:r>
            <a:r>
              <a:rPr kumimoji="0" lang="en-US"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Đọc</a:t>
            </a:r>
            <a:r>
              <a:rPr kumimoji="0" lang="en-US"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 </a:t>
            </a:r>
            <a:r>
              <a:rPr kumimoji="0" lang="en-US"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hiểu</a:t>
            </a:r>
            <a:r>
              <a:rPr kumimoji="0" lang="en-US"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p:nvPr/>
        </p:nvSpPr>
        <p:spPr>
          <a:xfrm>
            <a:off x="44160" y="1262392"/>
            <a:ext cx="168026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a:t>
            </a:r>
            <a:r>
              <a:rPr kumimoji="0" lang="en-US" sz="24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Kết</a:t>
            </a: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1" i="1" u="sng"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luận</a:t>
            </a:r>
            <a:r>
              <a:rPr kumimoji="0" lang="en-US" sz="2400" b="1" i="1" u="sng"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vi-VN" sz="2400" b="1" i="1"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Rectangle 3"/>
          <p:cNvSpPr/>
          <p:nvPr/>
        </p:nvSpPr>
        <p:spPr>
          <a:xfrm>
            <a:off x="8576" y="1634281"/>
            <a:ext cx="9151100" cy="5750485"/>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vi-VN"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Khái </a:t>
            </a:r>
            <a:r>
              <a:rPr kumimoji="0" lang="vi-VN"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niệm</a:t>
            </a:r>
            <a:r>
              <a:rPr kumimoji="0" lang="vi-VN"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a:t>
            </a:r>
            <a:endParaRPr kumimoji="0" lang="en-US"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lphaLcPeriod"/>
              <a:tabLst/>
              <a:defRPr/>
            </a:pP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Bố</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cục</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 </a:t>
            </a:r>
            <a:r>
              <a:rPr kumimoji="0" lang="en-US" sz="24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phần</a:t>
            </a:r>
            <a:endPar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endParaRPr>
          </a:p>
          <a:p>
            <a:r>
              <a:rPr lang="vi-VN" sz="2000" dirty="0"/>
              <a:t>- Phần mở đầu: Nêu thói quen hay quan niệm cần thuyết phục người khác từ bỏ; lí do hay mục đích viết bài luận</a:t>
            </a:r>
            <a:endParaRPr lang="en-US" sz="2000" dirty="0"/>
          </a:p>
          <a:p>
            <a:r>
              <a:rPr lang="vi-VN" sz="2000" dirty="0"/>
              <a:t>(Có thể gợi ra bối cảnh của việc thuyết phục và xác định vị thế phát ngôn của người viết)</a:t>
            </a:r>
            <a:endParaRPr lang="en-US" sz="2000" dirty="0"/>
          </a:p>
          <a:p>
            <a:r>
              <a:rPr lang="vi-VN" sz="2000" dirty="0"/>
              <a:t>- Phần thân bài: (lí lẽ, bằng chứng)</a:t>
            </a:r>
            <a:endParaRPr lang="en-US" sz="2000" dirty="0"/>
          </a:p>
          <a:p>
            <a:r>
              <a:rPr lang="vi-VN" sz="2000" dirty="0"/>
              <a:t>+ Trình bày biểu hiện (mặt trái, tác hại) của thói quen hay quan niệm cần  từ bỏ</a:t>
            </a:r>
            <a:endParaRPr lang="en-US" sz="2000" dirty="0"/>
          </a:p>
          <a:p>
            <a:r>
              <a:rPr lang="vi-VN" sz="2000" dirty="0"/>
              <a:t>+ Phân tích lí do nên từ bỏ thói quen hay quan niệm đó (lợi ích của việc từ bỏ thói quen hay quan niệm)</a:t>
            </a:r>
            <a:endParaRPr lang="en-US" sz="2000" dirty="0"/>
          </a:p>
          <a:p>
            <a:r>
              <a:rPr lang="vi-VN" sz="2000" dirty="0"/>
              <a:t>+ Đề xuất giải pháp từ bỏ thói quen hay quan niệm không phù hợp (cách từ bỏ và các bước từ bỏ)</a:t>
            </a:r>
            <a:endParaRPr lang="en-US" sz="2000" dirty="0"/>
          </a:p>
          <a:p>
            <a:r>
              <a:rPr lang="vi-VN" sz="2000" dirty="0"/>
              <a:t>+ Dự đoán ý kiến phản biện (dự đoán sự đồng tình, ủng hộ của những người xung quanh khi người viết thuyết phục từ bỏ thói quen hay quan niệm không phù hợp ).</a:t>
            </a:r>
            <a:endParaRPr lang="en-US" sz="2000" dirty="0"/>
          </a:p>
          <a:p>
            <a:r>
              <a:rPr lang="vi-VN" sz="2000" dirty="0"/>
              <a:t>- Phần kết bài: khẳng định lại ý nghĩa, lợi ích của việc từ bỏ thói quen hay quan niệm đã được đề cập</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368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circle(in)">
                                      <p:cBhvr>
                                        <p:cTn id="29" dur="2000"/>
                                        <p:tgtEl>
                                          <p:spTgt spid="4">
                                            <p:txEl>
                                              <p:pRg st="5" end="5"/>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circle(in)">
                                      <p:cBhvr>
                                        <p:cTn id="32" dur="2000"/>
                                        <p:tgtEl>
                                          <p:spTgt spid="4">
                                            <p:txEl>
                                              <p:pRg st="6" end="6"/>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circle(in)">
                                      <p:cBhvr>
                                        <p:cTn id="35" dur="2000"/>
                                        <p:tgtEl>
                                          <p:spTgt spid="4">
                                            <p:txEl>
                                              <p:pRg st="7" end="7"/>
                                            </p:txEl>
                                          </p:spTgt>
                                        </p:tgtEl>
                                      </p:cBhvr>
                                    </p:animEffect>
                                  </p:childTnLst>
                                </p:cTn>
                              </p:par>
                              <p:par>
                                <p:cTn id="36" presetID="6" presetClass="entr" presetSubtype="16" fill="hold" nodeType="with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circle(in)">
                                      <p:cBhvr>
                                        <p:cTn id="38" dur="2000"/>
                                        <p:tgtEl>
                                          <p:spTgt spid="4">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barn(inVertical)">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295TGp_education_light_ani">
  <a:themeElements>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fontScheme name="291TGp_car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1TGp_car_light_ani 1">
        <a:dk1>
          <a:srgbClr val="000000"/>
        </a:dk1>
        <a:lt1>
          <a:srgbClr val="FFFFFF"/>
        </a:lt1>
        <a:dk2>
          <a:srgbClr val="3D337A"/>
        </a:dk2>
        <a:lt2>
          <a:srgbClr val="FCF4E9"/>
        </a:lt2>
        <a:accent1>
          <a:srgbClr val="89B6D7"/>
        </a:accent1>
        <a:accent2>
          <a:srgbClr val="C9D89F"/>
        </a:accent2>
        <a:accent3>
          <a:srgbClr val="FFFFFF"/>
        </a:accent3>
        <a:accent4>
          <a:srgbClr val="000000"/>
        </a:accent4>
        <a:accent5>
          <a:srgbClr val="C4D7E8"/>
        </a:accent5>
        <a:accent6>
          <a:srgbClr val="B6C490"/>
        </a:accent6>
        <a:hlink>
          <a:srgbClr val="F8CC8D"/>
        </a:hlink>
        <a:folHlink>
          <a:srgbClr val="B797C5"/>
        </a:folHlink>
      </a:clrScheme>
      <a:clrMap bg1="lt1" tx1="dk1" bg2="lt2" tx2="dk2" accent1="accent1" accent2="accent2" accent3="accent3" accent4="accent4" accent5="accent5" accent6="accent6" hlink="hlink" folHlink="folHlink"/>
    </a:extraClrScheme>
    <a:extraClrScheme>
      <a:clrScheme name="291TGp_car_light_ani 2">
        <a:dk1>
          <a:srgbClr val="5F5F5F"/>
        </a:dk1>
        <a:lt1>
          <a:srgbClr val="FFFFFF"/>
        </a:lt1>
        <a:dk2>
          <a:srgbClr val="8D8D8D"/>
        </a:dk2>
        <a:lt2>
          <a:srgbClr val="C1F1E2"/>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CBC659"/>
        </a:folHlink>
      </a:clrScheme>
      <a:clrMap bg1="lt1" tx1="dk1" bg2="lt2" tx2="dk2" accent1="accent1" accent2="accent2" accent3="accent3" accent4="accent4" accent5="accent5" accent6="accent6" hlink="hlink" folHlink="folHlink"/>
    </a:extraClrScheme>
    <a:extraClrScheme>
      <a:clrScheme name="291TGp_car_light_ani 3">
        <a:dk1>
          <a:srgbClr val="000000"/>
        </a:dk1>
        <a:lt1>
          <a:srgbClr val="FFFFFF"/>
        </a:lt1>
        <a:dk2>
          <a:srgbClr val="660033"/>
        </a:dk2>
        <a:lt2>
          <a:srgbClr val="DED9CC"/>
        </a:lt2>
        <a:accent1>
          <a:srgbClr val="E1BC05"/>
        </a:accent1>
        <a:accent2>
          <a:srgbClr val="FF9966"/>
        </a:accent2>
        <a:accent3>
          <a:srgbClr val="FFFFFF"/>
        </a:accent3>
        <a:accent4>
          <a:srgbClr val="000000"/>
        </a:accent4>
        <a:accent5>
          <a:srgbClr val="EEDAAA"/>
        </a:accent5>
        <a:accent6>
          <a:srgbClr val="E78A5C"/>
        </a:accent6>
        <a:hlink>
          <a:srgbClr val="CC3300"/>
        </a:hlink>
        <a:folHlink>
          <a:srgbClr val="3399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1980</Words>
  <Application>Microsoft Office PowerPoint</Application>
  <PresentationFormat>On-screen Show (4:3)</PresentationFormat>
  <Paragraphs>142</Paragraphs>
  <Slides>19</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19</vt:i4>
      </vt:variant>
    </vt:vector>
  </HeadingPairs>
  <TitlesOfParts>
    <vt:vector size="30" baseType="lpstr">
      <vt:lpstr>Arial</vt:lpstr>
      <vt:lpstr>Arial Black</vt:lpstr>
      <vt:lpstr>Calibri</vt:lpstr>
      <vt:lpstr>Calibri Light</vt:lpstr>
      <vt:lpstr>Times New Roman</vt:lpstr>
      <vt:lpstr>Wingdings</vt:lpstr>
      <vt:lpstr>2_Office Theme</vt:lpstr>
      <vt:lpstr>2_295TGp_education_light_ani</vt:lpstr>
      <vt:lpstr>1_Office Theme</vt:lpstr>
      <vt:lpstr>3_Office Theme</vt:lpstr>
      <vt:lpstr>Office Theme</vt:lpstr>
      <vt:lpstr>PowerPoint Presentation</vt:lpstr>
      <vt:lpstr>PowerPoint Presentation</vt:lpstr>
      <vt:lpstr> VIẾT BÀI LUẬN THUYẾT PHỤC NGƯỜI KHÁC TỪ BỎ MỘT THÓI QUEN HAY MỘT QUAN NIỆM (Tiết 1)</vt:lpstr>
      <vt:lpstr>Cấu trúc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NgocLuu</dc:creator>
  <cp:lastModifiedBy>ADMIN</cp:lastModifiedBy>
  <cp:revision>29</cp:revision>
  <dcterms:created xsi:type="dcterms:W3CDTF">2022-08-12T08:23:15Z</dcterms:created>
  <dcterms:modified xsi:type="dcterms:W3CDTF">2022-08-13T11:49:43Z</dcterms:modified>
</cp:coreProperties>
</file>