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709" r:id="rId4"/>
  </p:sldMasterIdLst>
  <p:sldIdLst>
    <p:sldId id="258" r:id="rId5"/>
    <p:sldId id="259" r:id="rId6"/>
    <p:sldId id="257" r:id="rId7"/>
    <p:sldId id="264" r:id="rId8"/>
    <p:sldId id="266" r:id="rId9"/>
    <p:sldId id="267" r:id="rId10"/>
    <p:sldId id="268" r:id="rId11"/>
    <p:sldId id="262" r:id="rId12"/>
    <p:sldId id="270" r:id="rId13"/>
    <p:sldId id="273" r:id="rId14"/>
    <p:sldId id="271" r:id="rId15"/>
    <p:sldId id="272" r:id="rId16"/>
    <p:sldId id="277" r:id="rId17"/>
    <p:sldId id="261" r:id="rId18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6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E5CB-93CC-40D9-8AE2-137FED3C89CA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19/08/2022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22A5-A632-4888-8C29-4A2B838E30D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38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E5CB-93CC-40D9-8AE2-137FED3C89CA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19/08/2022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22A5-A632-4888-8C29-4A2B838E30D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218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8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8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E5CB-93CC-40D9-8AE2-137FED3C89CA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19/08/2022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22A5-A632-4888-8C29-4A2B838E30D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582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03"/>
          <p:cNvSpPr>
            <a:spLocks/>
          </p:cNvSpPr>
          <p:nvPr/>
        </p:nvSpPr>
        <p:spPr bwMode="gray">
          <a:xfrm>
            <a:off x="0" y="4038600"/>
            <a:ext cx="8770938" cy="2833688"/>
          </a:xfrm>
          <a:custGeom>
            <a:avLst/>
            <a:gdLst>
              <a:gd name="T0" fmla="*/ 0 w 5511"/>
              <a:gd name="T1" fmla="*/ 2147483647 h 1785"/>
              <a:gd name="T2" fmla="*/ 2147483647 w 5511"/>
              <a:gd name="T3" fmla="*/ 2147483647 h 1785"/>
              <a:gd name="T4" fmla="*/ 2147483647 w 5511"/>
              <a:gd name="T5" fmla="*/ 0 h 1785"/>
              <a:gd name="T6" fmla="*/ 2147483647 w 5511"/>
              <a:gd name="T7" fmla="*/ 2147483647 h 1785"/>
              <a:gd name="T8" fmla="*/ 0 w 5511"/>
              <a:gd name="T9" fmla="*/ 2147483647 h 17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11" h="1785">
                <a:moveTo>
                  <a:pt x="0" y="1776"/>
                </a:moveTo>
                <a:lnTo>
                  <a:pt x="1829" y="3"/>
                </a:lnTo>
                <a:lnTo>
                  <a:pt x="4752" y="0"/>
                </a:lnTo>
                <a:lnTo>
                  <a:pt x="5511" y="1785"/>
                </a:lnTo>
                <a:lnTo>
                  <a:pt x="0" y="177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Freeform 298"/>
          <p:cNvSpPr>
            <a:spLocks/>
          </p:cNvSpPr>
          <p:nvPr/>
        </p:nvSpPr>
        <p:spPr bwMode="gray">
          <a:xfrm>
            <a:off x="1" y="-9525"/>
            <a:ext cx="1195388" cy="971550"/>
          </a:xfrm>
          <a:custGeom>
            <a:avLst/>
            <a:gdLst>
              <a:gd name="T0" fmla="*/ 0 w 753"/>
              <a:gd name="T1" fmla="*/ 2147483647 h 612"/>
              <a:gd name="T2" fmla="*/ 2147483647 w 753"/>
              <a:gd name="T3" fmla="*/ 2147483647 h 612"/>
              <a:gd name="T4" fmla="*/ 2147483647 w 753"/>
              <a:gd name="T5" fmla="*/ 0 h 612"/>
              <a:gd name="T6" fmla="*/ 0 w 753"/>
              <a:gd name="T7" fmla="*/ 2147483647 h 612"/>
              <a:gd name="T8" fmla="*/ 0 w 753"/>
              <a:gd name="T9" fmla="*/ 2147483647 h 6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53" h="612">
                <a:moveTo>
                  <a:pt x="0" y="612"/>
                </a:moveTo>
                <a:lnTo>
                  <a:pt x="753" y="441"/>
                </a:lnTo>
                <a:lnTo>
                  <a:pt x="629" y="0"/>
                </a:lnTo>
                <a:lnTo>
                  <a:pt x="0" y="6"/>
                </a:lnTo>
                <a:lnTo>
                  <a:pt x="0" y="61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Freeform 300"/>
          <p:cNvSpPr>
            <a:spLocks/>
          </p:cNvSpPr>
          <p:nvPr/>
        </p:nvSpPr>
        <p:spPr bwMode="ltGray">
          <a:xfrm>
            <a:off x="2" y="804905"/>
            <a:ext cx="1285875" cy="738187"/>
          </a:xfrm>
          <a:custGeom>
            <a:avLst/>
            <a:gdLst>
              <a:gd name="T0" fmla="*/ 0 w 810"/>
              <a:gd name="T1" fmla="*/ 2147483647 h 465"/>
              <a:gd name="T2" fmla="*/ 2147483647 w 810"/>
              <a:gd name="T3" fmla="*/ 2147483647 h 465"/>
              <a:gd name="T4" fmla="*/ 2147483647 w 810"/>
              <a:gd name="T5" fmla="*/ 0 h 465"/>
              <a:gd name="T6" fmla="*/ 0 w 810"/>
              <a:gd name="T7" fmla="*/ 2147483647 h 465"/>
              <a:gd name="T8" fmla="*/ 0 w 810"/>
              <a:gd name="T9" fmla="*/ 2147483647 h 4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10" h="465">
                <a:moveTo>
                  <a:pt x="0" y="465"/>
                </a:moveTo>
                <a:lnTo>
                  <a:pt x="810" y="141"/>
                </a:lnTo>
                <a:lnTo>
                  <a:pt x="774" y="0"/>
                </a:lnTo>
                <a:lnTo>
                  <a:pt x="0" y="173"/>
                </a:lnTo>
                <a:lnTo>
                  <a:pt x="0" y="465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Freeform 301"/>
          <p:cNvSpPr>
            <a:spLocks/>
          </p:cNvSpPr>
          <p:nvPr/>
        </p:nvSpPr>
        <p:spPr bwMode="gray">
          <a:xfrm>
            <a:off x="7524750" y="4033880"/>
            <a:ext cx="1619250" cy="2071687"/>
          </a:xfrm>
          <a:custGeom>
            <a:avLst/>
            <a:gdLst>
              <a:gd name="T0" fmla="*/ 0 w 1020"/>
              <a:gd name="T1" fmla="*/ 0 h 1305"/>
              <a:gd name="T2" fmla="*/ 2147483647 w 1020"/>
              <a:gd name="T3" fmla="*/ 2147483647 h 1305"/>
              <a:gd name="T4" fmla="*/ 2147483647 w 1020"/>
              <a:gd name="T5" fmla="*/ 2147483647 h 1305"/>
              <a:gd name="T6" fmla="*/ 2147483647 w 1020"/>
              <a:gd name="T7" fmla="*/ 0 h 1305"/>
              <a:gd name="T8" fmla="*/ 0 w 1020"/>
              <a:gd name="T9" fmla="*/ 0 h 13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20" h="1305">
                <a:moveTo>
                  <a:pt x="0" y="0"/>
                </a:moveTo>
                <a:lnTo>
                  <a:pt x="567" y="1305"/>
                </a:lnTo>
                <a:lnTo>
                  <a:pt x="1020" y="1164"/>
                </a:lnTo>
                <a:lnTo>
                  <a:pt x="102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Freeform 302"/>
          <p:cNvSpPr>
            <a:spLocks/>
          </p:cNvSpPr>
          <p:nvPr/>
        </p:nvSpPr>
        <p:spPr bwMode="gray">
          <a:xfrm>
            <a:off x="8462984" y="6000750"/>
            <a:ext cx="681037" cy="865188"/>
          </a:xfrm>
          <a:custGeom>
            <a:avLst/>
            <a:gdLst>
              <a:gd name="T0" fmla="*/ 2147483647 w 429"/>
              <a:gd name="T1" fmla="*/ 0 h 542"/>
              <a:gd name="T2" fmla="*/ 0 w 429"/>
              <a:gd name="T3" fmla="*/ 2147483647 h 542"/>
              <a:gd name="T4" fmla="*/ 2147483647 w 429"/>
              <a:gd name="T5" fmla="*/ 2147483647 h 542"/>
              <a:gd name="T6" fmla="*/ 2147483647 w 429"/>
              <a:gd name="T7" fmla="*/ 2147483647 h 542"/>
              <a:gd name="T8" fmla="*/ 2147483647 w 429"/>
              <a:gd name="T9" fmla="*/ 0 h 5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9" h="542">
                <a:moveTo>
                  <a:pt x="429" y="0"/>
                </a:moveTo>
                <a:lnTo>
                  <a:pt x="0" y="129"/>
                </a:lnTo>
                <a:lnTo>
                  <a:pt x="180" y="542"/>
                </a:lnTo>
                <a:lnTo>
                  <a:pt x="429" y="540"/>
                </a:lnTo>
                <a:lnTo>
                  <a:pt x="42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gray">
          <a:xfrm>
            <a:off x="7981950" y="6407150"/>
            <a:ext cx="10668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b="0" i="1">
                <a:solidFill>
                  <a:srgbClr val="D7181F"/>
                </a:solidFill>
                <a:latin typeface="Arial Black" pitchFamily="34" charset="0"/>
              </a:rPr>
              <a:t>LOGO</a:t>
            </a:r>
          </a:p>
        </p:txBody>
      </p:sp>
      <p:sp>
        <p:nvSpPr>
          <p:cNvPr id="10" name="Rectangle 304" descr="01"/>
          <p:cNvSpPr>
            <a:spLocks noChangeArrowheads="1"/>
          </p:cNvSpPr>
          <p:nvPr/>
        </p:nvSpPr>
        <p:spPr bwMode="gray">
          <a:xfrm>
            <a:off x="21" y="1801813"/>
            <a:ext cx="2900363" cy="22463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Rectangle 305"/>
          <p:cNvSpPr>
            <a:spLocks noChangeArrowheads="1"/>
          </p:cNvSpPr>
          <p:nvPr/>
        </p:nvSpPr>
        <p:spPr bwMode="gray">
          <a:xfrm>
            <a:off x="2895600" y="1797092"/>
            <a:ext cx="6261100" cy="22510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2" name="Picture 306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4143375"/>
            <a:ext cx="223837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reeform 296"/>
          <p:cNvSpPr>
            <a:spLocks/>
          </p:cNvSpPr>
          <p:nvPr/>
        </p:nvSpPr>
        <p:spPr bwMode="gray">
          <a:xfrm>
            <a:off x="998559" y="-9525"/>
            <a:ext cx="1404937" cy="1038225"/>
          </a:xfrm>
          <a:custGeom>
            <a:avLst/>
            <a:gdLst>
              <a:gd name="T0" fmla="*/ 0 w 885"/>
              <a:gd name="T1" fmla="*/ 0 h 654"/>
              <a:gd name="T2" fmla="*/ 2147483647 w 885"/>
              <a:gd name="T3" fmla="*/ 2147483647 h 654"/>
              <a:gd name="T4" fmla="*/ 2147483647 w 885"/>
              <a:gd name="T5" fmla="*/ 2147483647 h 654"/>
              <a:gd name="T6" fmla="*/ 2147483647 w 885"/>
              <a:gd name="T7" fmla="*/ 2147483647 h 654"/>
              <a:gd name="T8" fmla="*/ 0 w 885"/>
              <a:gd name="T9" fmla="*/ 0 h 6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85" h="654">
                <a:moveTo>
                  <a:pt x="0" y="0"/>
                </a:moveTo>
                <a:lnTo>
                  <a:pt x="181" y="654"/>
                </a:lnTo>
                <a:lnTo>
                  <a:pt x="885" y="368"/>
                </a:lnTo>
                <a:lnTo>
                  <a:pt x="742" y="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981200" y="6172200"/>
            <a:ext cx="4648200" cy="381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20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1066800"/>
            <a:ext cx="6858000" cy="609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3600" b="1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724400" y="6553242"/>
            <a:ext cx="381000" cy="244475"/>
          </a:xfrm>
        </p:spPr>
        <p:txBody>
          <a:bodyPr/>
          <a:lstStyle>
            <a:lvl1pPr eaLnBrk="0" hangingPunct="0">
              <a:defRPr sz="12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15204DF-D78A-4216-93D3-6DE7F524B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52400" y="6537367"/>
            <a:ext cx="2133600" cy="244475"/>
          </a:xfrm>
        </p:spPr>
        <p:txBody>
          <a:bodyPr/>
          <a:lstStyle>
            <a:lvl1pPr eaLnBrk="0" hangingPunct="0">
              <a:defRPr sz="2100" b="0" i="1">
                <a:solidFill>
                  <a:srgbClr val="000000"/>
                </a:solidFill>
                <a:latin typeface="Arial Black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3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5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3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2D3DAC8-1944-43A9-80EF-A43823D8B5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964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C6F4771-CFBC-4A3F-A272-B6D16AC748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955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41529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1066800"/>
            <a:ext cx="41529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53BAC76-BB8A-43C8-96A8-70E50808FE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874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69B625C-ACA1-484A-8C0F-B7084218A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00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C95BD9B-D212-4305-B38A-BC67ED3C9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3352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668D7D6-174B-4F9E-B2EA-C1F1E4B71B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854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41FB593-4419-44B9-9B33-DBA30EC03C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656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E5CB-93CC-40D9-8AE2-137FED3C89CA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19/08/2022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22A5-A632-4888-8C29-4A2B838E30D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2597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E60241B-B22F-4664-B6E0-1119B3CC3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9637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AE2930D-8945-4A6C-A9F9-02FB25DE7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078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773150" y="198438"/>
            <a:ext cx="4514850" cy="6202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98438"/>
            <a:ext cx="13392150" cy="6202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8E7866-C1DB-495F-880D-1E4AE01A3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9021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9600" y="198438"/>
            <a:ext cx="6248400" cy="563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066800"/>
            <a:ext cx="8458200" cy="53340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A982373-869E-4F4B-B305-FFB91511F7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875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8918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F2D6B-7123-4B3B-AC32-685E8AE3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7A6A9-6606-44AC-9DE6-29A785F6E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7D520-3BDB-4985-8A7E-F62B683D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D17E4-2AD3-4063-A782-2D1CDBE5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AA97F-3BD0-4BF7-BA52-88C12A6A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3812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DBE58-6367-480F-B114-9D9453EB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5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341E4-13FD-4E4D-BCDC-172FF3607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7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AA12C-0861-47A8-9D17-937BBE33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9F8EC-A0B2-4839-A69F-66DFA17C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BAD9D-D699-40B7-8265-B46F1B5E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4262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25498-E59B-4365-B039-B64EB5D3C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6F49C-58BF-4D7B-9C84-63D06B777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23686-2A0F-4EDE-AEDB-C7BE0652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B2AD0-8538-41CF-8CC8-1B591657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F27B5-43C1-444C-A6AA-55120A32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84087-4038-4C19-B666-E249CDAB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775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64570-5D27-4466-8233-DD4F39B1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AEE3B-7890-46AE-910E-F9D54594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917E56-156D-4906-84E0-EF0495AB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E54CDD-4E06-4DEB-A124-E88442860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9B8601-3331-43DF-8132-C71CA5809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BA6251-AA48-4CDB-AAA5-3DED7C65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CAA3FA-8C90-41E1-AC36-9C0A670C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3059BD-871B-47CA-ABAB-70DB073D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5301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405E4-F396-4E5A-A285-20634223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F366B1-C31D-4A6A-9510-253737AA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900E57-D687-422D-ACA8-81B6506B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4B204-01EE-4512-A2BC-0CC1DF79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695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4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E5CB-93CC-40D9-8AE2-137FED3C89CA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19/08/2022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22A5-A632-4888-8C29-4A2B838E30D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1973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D54D5F-5D58-4673-A9CA-88693466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3043EF-4A15-42AF-BAF6-7AB80E49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D0172-28B8-4776-A0D4-225DE6C8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8916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23F20-7D14-454E-B82B-20FBFD00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DB786-11E5-40B4-BF3A-0A5A1E6E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4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E334AB-D125-4FDC-A811-BF96C4CF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80024-9F5C-4D08-B84F-8A9F76BE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A32996-E7F3-4A93-98A8-831606F8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00E66-5073-421D-AD6E-A3C6BF9D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1003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613C9-F342-4F39-99B8-1B90FC59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A99DF1-5BF9-4A5C-8BF6-C3B205781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4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25FA8-0526-4346-BFC7-65403D5BD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DE936-98AE-4081-B8E7-202DF49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F3DD2-7DE9-4489-910C-59CE692C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0DFFA-175F-4C77-91A4-DB8C204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141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E4CDF-9377-4F86-B46F-33BC8DAE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8FED7E-F2A8-453D-BCB3-ACA3563CC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352F8-7752-4F82-A9E7-CFD79C28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1693F-8013-4256-B576-FF801C59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C84EE-0EA7-4D2E-B302-D8D5CF7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1226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D7811F-727A-422A-856F-45B85A048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1C796-B81D-43EE-896E-3EB59839F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C6540-BD2C-4455-B4D8-7063E69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95E79-46B2-48B8-AE93-859E6A9B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3243C-CD0F-4CBD-92CF-AF92620E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6555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3293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F2D6B-7123-4B3B-AC32-685E8AE3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7A6A9-6606-44AC-9DE6-29A785F6E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7D520-3BDB-4985-8A7E-F62B683D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D17E4-2AD3-4063-A782-2D1CDBE5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AA97F-3BD0-4BF7-BA52-88C12A6A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7898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DBE58-6367-480F-B114-9D9453EB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341E4-13FD-4E4D-BCDC-172FF3607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AA12C-0861-47A8-9D17-937BBE33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9F8EC-A0B2-4839-A69F-66DFA17C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BAD9D-D699-40B7-8265-B46F1B5E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9227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25498-E59B-4365-B039-B64EB5D3C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6F49C-58BF-4D7B-9C84-63D06B777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23686-2A0F-4EDE-AEDB-C7BE0652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B2AD0-8538-41CF-8CC8-1B591657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F27B5-43C1-444C-A6AA-55120A32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84087-4038-4C19-B666-E249CDAB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5236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64570-5D27-4466-8233-DD4F39B1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AEE3B-7890-46AE-910E-F9D54594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917E56-156D-4906-84E0-EF0495AB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E54CDD-4E06-4DEB-A124-E88442860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9B8601-3331-43DF-8132-C71CA5809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BA6251-AA48-4CDB-AAA5-3DED7C65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CAA3FA-8C90-41E1-AC36-9C0A670C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3059BD-871B-47CA-ABAB-70DB073D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03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E5CB-93CC-40D9-8AE2-137FED3C89CA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19/08/2022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22A5-A632-4888-8C29-4A2B838E30D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1032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405E4-F396-4E5A-A285-20634223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F366B1-C31D-4A6A-9510-253737AA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900E57-D687-422D-ACA8-81B6506B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4B204-01EE-4512-A2BC-0CC1DF79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5562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D54D5F-5D58-4673-A9CA-88693466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3043EF-4A15-42AF-BAF6-7AB80E49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D0172-28B8-4776-A0D4-225DE6C8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7941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23F20-7D14-454E-B82B-20FBFD00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DB786-11E5-40B4-BF3A-0A5A1E6E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E334AB-D125-4FDC-A811-BF96C4CF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80024-9F5C-4D08-B84F-8A9F76BE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A32996-E7F3-4A93-98A8-831606F8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00E66-5073-421D-AD6E-A3C6BF9D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7910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613C9-F342-4F39-99B8-1B90FC59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A99DF1-5BF9-4A5C-8BF6-C3B205781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25FA8-0526-4346-BFC7-65403D5BD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DE936-98AE-4081-B8E7-202DF49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F3DD2-7DE9-4489-910C-59CE692C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0DFFA-175F-4C77-91A4-DB8C204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5462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E4CDF-9377-4F86-B46F-33BC8DAE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8FED7E-F2A8-453D-BCB3-ACA3563CC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352F8-7752-4F82-A9E7-CFD79C28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1693F-8013-4256-B576-FF801C59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C84EE-0EA7-4D2E-B302-D8D5CF7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4645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D7811F-727A-422A-856F-45B85A048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1C796-B81D-43EE-896E-3EB59839F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C6540-BD2C-4455-B4D8-7063E69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95E79-46B2-48B8-AE93-859E6A9B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3243C-CD0F-4CBD-92CF-AF92620E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46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E5CB-93CC-40D9-8AE2-137FED3C89CA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19/08/2022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22A5-A632-4888-8C29-4A2B838E30D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32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E5CB-93CC-40D9-8AE2-137FED3C89CA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19/08/2022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22A5-A632-4888-8C29-4A2B838E30D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33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E5CB-93CC-40D9-8AE2-137FED3C89CA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19/08/2022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22A5-A632-4888-8C29-4A2B838E30D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952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9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E5CB-93CC-40D9-8AE2-137FED3C89CA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19/08/2022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22A5-A632-4888-8C29-4A2B838E30D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098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E5CB-93CC-40D9-8AE2-137FED3C89CA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19/08/2022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22A5-A632-4888-8C29-4A2B838E30D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958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CE5CB-93CC-40D9-8AE2-137FED3C89CA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19/08/2022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9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322A5-A632-4888-8C29-4A2B838E30D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609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accent6">
            <a:lumMod val="75000"/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2039600" y="198438"/>
            <a:ext cx="62484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Freeform 190"/>
          <p:cNvSpPr>
            <a:spLocks/>
          </p:cNvSpPr>
          <p:nvPr/>
        </p:nvSpPr>
        <p:spPr bwMode="gray">
          <a:xfrm>
            <a:off x="6858000" y="5257800"/>
            <a:ext cx="2286000" cy="1600200"/>
          </a:xfrm>
          <a:custGeom>
            <a:avLst/>
            <a:gdLst>
              <a:gd name="T0" fmla="*/ 2147483647 w 1440"/>
              <a:gd name="T1" fmla="*/ 0 h 1008"/>
              <a:gd name="T2" fmla="*/ 0 w 1440"/>
              <a:gd name="T3" fmla="*/ 2147483647 h 1008"/>
              <a:gd name="T4" fmla="*/ 2147483647 w 1440"/>
              <a:gd name="T5" fmla="*/ 2147483647 h 1008"/>
              <a:gd name="T6" fmla="*/ 2147483647 w 1440"/>
              <a:gd name="T7" fmla="*/ 0 h 10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40" h="1008">
                <a:moveTo>
                  <a:pt x="1440" y="0"/>
                </a:moveTo>
                <a:lnTo>
                  <a:pt x="0" y="1008"/>
                </a:lnTo>
                <a:lnTo>
                  <a:pt x="1440" y="1008"/>
                </a:lnTo>
                <a:lnTo>
                  <a:pt x="144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68" name="Freeform 126"/>
          <p:cNvSpPr>
            <a:spLocks/>
          </p:cNvSpPr>
          <p:nvPr/>
        </p:nvSpPr>
        <p:spPr bwMode="gray">
          <a:xfrm>
            <a:off x="-12700" y="342900"/>
            <a:ext cx="6032500" cy="679450"/>
          </a:xfrm>
          <a:custGeom>
            <a:avLst/>
            <a:gdLst>
              <a:gd name="T0" fmla="*/ 0 w 3800"/>
              <a:gd name="T1" fmla="*/ 0 h 428"/>
              <a:gd name="T2" fmla="*/ 2147483647 w 3800"/>
              <a:gd name="T3" fmla="*/ 0 h 428"/>
              <a:gd name="T4" fmla="*/ 2147483647 w 3800"/>
              <a:gd name="T5" fmla="*/ 2147483647 h 4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00" h="428">
                <a:moveTo>
                  <a:pt x="0" y="0"/>
                </a:moveTo>
                <a:lnTo>
                  <a:pt x="3800" y="0"/>
                </a:lnTo>
                <a:lnTo>
                  <a:pt x="3456" y="428"/>
                </a:ln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69" name="Rectangle 127"/>
          <p:cNvSpPr>
            <a:spLocks noChangeArrowheads="1"/>
          </p:cNvSpPr>
          <p:nvPr/>
        </p:nvSpPr>
        <p:spPr bwMode="gray">
          <a:xfrm>
            <a:off x="7366000" y="6448425"/>
            <a:ext cx="1371600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>
                <a:solidFill>
                  <a:srgbClr val="D7181F"/>
                </a:solidFill>
                <a:cs typeface="Arial" charset="0"/>
              </a:rPr>
              <a:t>LOGO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778500" y="6531017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886200" y="6505575"/>
            <a:ext cx="8382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C18570-CB20-4672-9175-2F1A562E1E9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05575"/>
            <a:ext cx="19050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pic>
        <p:nvPicPr>
          <p:cNvPr id="11273" name="Picture 189" descr="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2" y="219117"/>
            <a:ext cx="5619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9" name="Freeform 185"/>
          <p:cNvSpPr>
            <a:spLocks/>
          </p:cNvSpPr>
          <p:nvPr/>
        </p:nvSpPr>
        <p:spPr bwMode="gray">
          <a:xfrm>
            <a:off x="7543800" y="0"/>
            <a:ext cx="1600200" cy="2076450"/>
          </a:xfrm>
          <a:custGeom>
            <a:avLst/>
            <a:gdLst>
              <a:gd name="T0" fmla="*/ 0 w 1008"/>
              <a:gd name="T1" fmla="*/ 0 h 1308"/>
              <a:gd name="T2" fmla="*/ 2147483647 w 1008"/>
              <a:gd name="T3" fmla="*/ 2147483647 h 1308"/>
              <a:gd name="T4" fmla="*/ 2147483647 w 1008"/>
              <a:gd name="T5" fmla="*/ 2147483647 h 1308"/>
              <a:gd name="T6" fmla="*/ 2147483647 w 1008"/>
              <a:gd name="T7" fmla="*/ 0 h 1308"/>
              <a:gd name="T8" fmla="*/ 0 w 1008"/>
              <a:gd name="T9" fmla="*/ 0 h 13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08" h="1308">
                <a:moveTo>
                  <a:pt x="0" y="0"/>
                </a:moveTo>
                <a:lnTo>
                  <a:pt x="570" y="1308"/>
                </a:lnTo>
                <a:lnTo>
                  <a:pt x="1008" y="1170"/>
                </a:lnTo>
                <a:lnTo>
                  <a:pt x="100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11" name="Freeform 187"/>
          <p:cNvSpPr>
            <a:spLocks/>
          </p:cNvSpPr>
          <p:nvPr/>
        </p:nvSpPr>
        <p:spPr bwMode="gray">
          <a:xfrm>
            <a:off x="8489950" y="1993900"/>
            <a:ext cx="654050" cy="1016000"/>
          </a:xfrm>
          <a:custGeom>
            <a:avLst/>
            <a:gdLst>
              <a:gd name="T0" fmla="*/ 0 w 412"/>
              <a:gd name="T1" fmla="*/ 2147483647 h 640"/>
              <a:gd name="T2" fmla="*/ 2147483647 w 412"/>
              <a:gd name="T3" fmla="*/ 2147483647 h 640"/>
              <a:gd name="T4" fmla="*/ 2147483647 w 412"/>
              <a:gd name="T5" fmla="*/ 2147483647 h 640"/>
              <a:gd name="T6" fmla="*/ 2147483647 w 412"/>
              <a:gd name="T7" fmla="*/ 0 h 640"/>
              <a:gd name="T8" fmla="*/ 0 w 412"/>
              <a:gd name="T9" fmla="*/ 2147483647 h 6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2" h="640">
                <a:moveTo>
                  <a:pt x="0" y="122"/>
                </a:moveTo>
                <a:lnTo>
                  <a:pt x="222" y="640"/>
                </a:lnTo>
                <a:lnTo>
                  <a:pt x="412" y="638"/>
                </a:lnTo>
                <a:lnTo>
                  <a:pt x="412" y="0"/>
                </a:lnTo>
                <a:lnTo>
                  <a:pt x="0" y="12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15" name="Picture 191" descr="2"/>
          <p:cNvSpPr>
            <a:spLocks noChangeAspect="1" noChangeArrowheads="1"/>
          </p:cNvSpPr>
          <p:nvPr/>
        </p:nvSpPr>
        <p:spPr bwMode="auto">
          <a:xfrm>
            <a:off x="7391421" y="50800"/>
            <a:ext cx="1135063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27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228600" y="1066800"/>
            <a:ext cx="84582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097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166 0.00787 L -1.21666 0.00787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209" grpId="0" animBg="1"/>
      <p:bldP spid="1211" grpId="0" animBg="1"/>
    </p:bld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F8DF80-5E69-48EB-9390-9178CF9CB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227BE-2C9B-4023-BE30-A43BBAE7B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F15CF-DDEC-40BF-B48D-B7B57876A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6434F-C472-42AA-B7F9-778250EE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6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6E6B8-E79C-41EA-A055-7A235E741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178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F8DF80-5E69-48EB-9390-9178CF9CB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227BE-2C9B-4023-BE30-A43BBAE7B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F15CF-DDEC-40BF-B48D-B7B57876A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6434F-C472-42AA-B7F9-778250EE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6E6B8-E79C-41EA-A055-7A235E741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877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3824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www.themegallery.com</a:t>
            </a:r>
          </a:p>
        </p:txBody>
      </p:sp>
      <p:pic>
        <p:nvPicPr>
          <p:cNvPr id="138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8245" name="Rectangle 4"/>
          <p:cNvSpPr txBox="1">
            <a:spLocks noChangeArrowheads="1"/>
          </p:cNvSpPr>
          <p:nvPr/>
        </p:nvSpPr>
        <p:spPr bwMode="gray">
          <a:xfrm>
            <a:off x="457200" y="1849826"/>
            <a:ext cx="807524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6000" b="1" i="1" dirty="0" err="1">
                <a:solidFill>
                  <a:srgbClr val="002060"/>
                </a:solidFill>
                <a:cs typeface="Times New Roman" pitchFamily="18" charset="0"/>
              </a:rPr>
              <a:t>Kính</a:t>
            </a:r>
            <a:r>
              <a:rPr lang="en-US" sz="6000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002060"/>
                </a:solidFill>
                <a:cs typeface="Times New Roman" pitchFamily="18" charset="0"/>
              </a:rPr>
              <a:t>chào</a:t>
            </a:r>
            <a:r>
              <a:rPr lang="en-US" sz="6000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002060"/>
                </a:solidFill>
                <a:cs typeface="Times New Roman" pitchFamily="18" charset="0"/>
              </a:rPr>
              <a:t>quý</a:t>
            </a:r>
            <a:r>
              <a:rPr lang="en-US" sz="6000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002060"/>
                </a:solidFill>
                <a:cs typeface="Times New Roman" pitchFamily="18" charset="0"/>
              </a:rPr>
              <a:t>thầy</a:t>
            </a:r>
            <a:r>
              <a:rPr lang="en-US" sz="6000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002060"/>
                </a:solidFill>
                <a:cs typeface="Times New Roman" pitchFamily="18" charset="0"/>
              </a:rPr>
              <a:t>cô</a:t>
            </a:r>
            <a:r>
              <a:rPr lang="en-US" sz="6000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6000" b="1" i="1" dirty="0" err="1">
                <a:solidFill>
                  <a:srgbClr val="002060"/>
                </a:solidFill>
                <a:cs typeface="Times New Roman" pitchFamily="18" charset="0"/>
              </a:rPr>
              <a:t>và</a:t>
            </a:r>
            <a:r>
              <a:rPr lang="en-US" sz="6000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002060"/>
                </a:solidFill>
                <a:cs typeface="Times New Roman" pitchFamily="18" charset="0"/>
              </a:rPr>
              <a:t>các</a:t>
            </a:r>
            <a:r>
              <a:rPr lang="en-US" sz="6000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002060"/>
                </a:solidFill>
                <a:cs typeface="Times New Roman" pitchFamily="18" charset="0"/>
              </a:rPr>
              <a:t>em</a:t>
            </a:r>
            <a:r>
              <a:rPr lang="en-US" sz="6000" b="1" i="1" dirty="0">
                <a:solidFill>
                  <a:srgbClr val="002060"/>
                </a:solidFill>
                <a:cs typeface="Times New Roman" pitchFamily="18" charset="0"/>
              </a:rPr>
              <a:t>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6950" y="609646"/>
            <a:ext cx="1609725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7" name="1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82950"/>
            <a:ext cx="1589088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049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576" y="0"/>
            <a:ext cx="9135433" cy="6206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vi-VN" sz="2000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Trả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bài luận thuyết phục người khác từ bỏ một thói quen hay một quan niệm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167" y="658254"/>
            <a:ext cx="4159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b="1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II. Nhận xét và sửa lỗi bài viết</a:t>
            </a:r>
            <a:endParaRPr kumimoji="0" lang="vi-VN" sz="2400" b="1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19" y="1157485"/>
            <a:ext cx="3096345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vi-VN" sz="2400" b="1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 xét chung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568" y="1682557"/>
            <a:ext cx="6264696" cy="2441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 algn="just">
              <a:lnSpc>
                <a:spcPct val="106000"/>
              </a:lnSpc>
              <a:spcAft>
                <a:spcPts val="0"/>
              </a:spcAft>
            </a:pP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Ưu điểm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vi-VN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Về kĩ năng: 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vi-VN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Kiến thức: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vi-VN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Bố cục: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vi-VN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Về diễn đạt: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vi-VN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Từ ngữ: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3608" y="4161561"/>
            <a:ext cx="4957548" cy="2415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 algn="just">
              <a:lnSpc>
                <a:spcPct val="106000"/>
              </a:lnSpc>
              <a:spcAft>
                <a:spcPts val="0"/>
              </a:spcAft>
            </a:pP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Hạn chế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vi-VN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Về kĩ năng: 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vi-VN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Kiến thức: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vi-VN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Bố cục: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vi-VN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Về diễn đạt: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R="30480" algn="just">
              <a:lnSpc>
                <a:spcPct val="106000"/>
              </a:lnSpc>
              <a:spcAft>
                <a:spcPts val="0"/>
              </a:spcAft>
            </a:pPr>
            <a:r>
              <a:rPr lang="vi-VN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Từ ngữ: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237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576" y="0"/>
            <a:ext cx="9135433" cy="6206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vi-VN" sz="2000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Trả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bài luận thuyết phục người khác từ bỏ một thói quen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không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làm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bài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tập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ở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nhà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Calibri"/>
              <a:cs typeface="Times New Roman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5089" y="722318"/>
            <a:ext cx="2837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4. Bài tập vận dụng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827584" y="1700808"/>
            <a:ext cx="6912768" cy="2345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  <a:tabLst>
                <a:tab pos="2865755" algn="ctr"/>
              </a:tabLst>
            </a:pP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Bài tập về nhà </a:t>
            </a:r>
          </a:p>
          <a:p>
            <a:pPr>
              <a:lnSpc>
                <a:spcPct val="106000"/>
              </a:lnSpc>
              <a:spcAft>
                <a:spcPts val="0"/>
              </a:spcAft>
              <a:tabLst>
                <a:tab pos="2865755" algn="ctr"/>
              </a:tabLst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Em hãy viết bài luận thuyết phục người khác từ bỏ quan điểm  “Tôi hút, tôi bị bệnh, mặc tôi” trong bài “Ôn dịch thuốc lá”  của Nguyễn Khắc Viện.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142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576" y="0"/>
            <a:ext cx="9135433" cy="6206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vi-VN" sz="2000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Trả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bài luận thuyết phục người khác từ bỏ một thói quen hay một quan niệm</a:t>
            </a:r>
          </a:p>
        </p:txBody>
      </p:sp>
      <p:sp>
        <p:nvSpPr>
          <p:cNvPr id="5" name="Oval 4"/>
          <p:cNvSpPr/>
          <p:nvPr/>
        </p:nvSpPr>
        <p:spPr>
          <a:xfrm>
            <a:off x="827584" y="908720"/>
            <a:ext cx="7488832" cy="417646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err="1"/>
              <a:t>Hãy</a:t>
            </a:r>
            <a:r>
              <a:rPr lang="vi-VN" sz="2800" dirty="0"/>
              <a:t> đọc một số bài</a:t>
            </a:r>
            <a:r>
              <a:rPr lang="en-US" sz="2800" dirty="0"/>
              <a:t> </a:t>
            </a:r>
            <a:r>
              <a:rPr lang="en-US" sz="2800" dirty="0" err="1"/>
              <a:t>luận</a:t>
            </a:r>
            <a:r>
              <a:rPr lang="en-US" sz="2800" dirty="0"/>
              <a:t> </a:t>
            </a:r>
            <a:r>
              <a:rPr lang="en-US" sz="2800" dirty="0" err="1"/>
              <a:t>thuyết</a:t>
            </a:r>
            <a:r>
              <a:rPr lang="en-US" sz="2800" dirty="0"/>
              <a:t> </a:t>
            </a:r>
            <a:r>
              <a:rPr lang="en-US" sz="2800" dirty="0" err="1"/>
              <a:t>phục</a:t>
            </a:r>
            <a:r>
              <a:rPr lang="vi-VN" sz="2800" dirty="0"/>
              <a:t> mà các em đã sưu tầm</a:t>
            </a:r>
            <a:r>
              <a:rPr lang="en-US" sz="2800" dirty="0"/>
              <a:t> (</a:t>
            </a:r>
            <a:r>
              <a:rPr lang="en-US" sz="2800" dirty="0" err="1"/>
              <a:t>đề</a:t>
            </a:r>
            <a:r>
              <a:rPr lang="en-US" sz="2800" dirty="0"/>
              <a:t> </a:t>
            </a:r>
            <a:r>
              <a:rPr lang="en-US" sz="2800" dirty="0" err="1"/>
              <a:t>tài</a:t>
            </a:r>
            <a:r>
              <a:rPr lang="en-US" sz="2800" dirty="0"/>
              <a:t> </a:t>
            </a:r>
            <a:r>
              <a:rPr lang="en-US" sz="2800" dirty="0" err="1"/>
              <a:t>khác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;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đề</a:t>
            </a:r>
            <a:r>
              <a:rPr lang="en-US" sz="2800" dirty="0"/>
              <a:t> </a:t>
            </a:r>
            <a:r>
              <a:rPr lang="en-US" sz="2800" dirty="0" err="1"/>
              <a:t>tài</a:t>
            </a:r>
            <a:r>
              <a:rPr lang="en-US" sz="2800" dirty="0"/>
              <a:t>)</a:t>
            </a:r>
            <a:r>
              <a:rPr lang="vi-VN" sz="2800" dirty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8331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576" y="0"/>
            <a:ext cx="9135433" cy="6206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vi-VN" sz="2000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Trả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bài luận thuyết phục người khác từ bỏ một thói quen hay một quan niệm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51920" y="1052736"/>
            <a:ext cx="1263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Dặn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dò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1601" y="1772816"/>
            <a:ext cx="8136904" cy="1878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2865755" algn="ctr"/>
              </a:tabLst>
            </a:pPr>
            <a:r>
              <a:rPr lang="vi-VN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Xem lại kiến thức bài học, tập trung vào kĩ năng làm bài luận thuyết phục 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2865755" algn="ctr"/>
              </a:tabLst>
            </a:pPr>
            <a:r>
              <a:rPr lang="vi-VN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Hoàn thiện bài tập trong SKG và bài tập GV giao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2865755" algn="ctr"/>
              </a:tabLs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Soạn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75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hững hình ảnh động Powerpoint tạm biệt cuối slide thuyết trình đẹp nhấ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367" y="866117"/>
            <a:ext cx="6047471" cy="538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600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ộ hình nền &quot;Hoạt hình siêu dễ thương 2&quot; chất lượng cao cho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72463" y="2204878"/>
            <a:ext cx="8399078" cy="132556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br>
              <a:rPr lang="vi-VN" sz="2800" dirty="0">
                <a:ea typeface="Calibri"/>
                <a:cs typeface="Times New Roman"/>
              </a:rPr>
            </a:br>
            <a:r>
              <a:rPr lang="vi-VN" sz="2800" b="1" dirty="0">
                <a:ea typeface="Calibri"/>
                <a:cs typeface="Times New Roman"/>
              </a:rPr>
              <a:t>TRẢ BÀI  LUẬN THUYẾT PHỤC NGƯỜI KHÁC TỪ BỎ MỘT THÓI QUEN HAY MỘT QUAN NIỆM</a:t>
            </a:r>
            <a:br>
              <a:rPr lang="en-US" sz="3600" dirty="0">
                <a:ea typeface="Calibri"/>
                <a:cs typeface="Times New Roman"/>
              </a:rPr>
            </a:b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2118333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576" y="0"/>
            <a:ext cx="9135433" cy="6206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2000" dirty="0">
                <a:latin typeface="Times New Roman"/>
                <a:ea typeface="Calibri"/>
                <a:cs typeface="Times New Roman"/>
              </a:rPr>
              <a:t>Trả</a:t>
            </a:r>
            <a:r>
              <a:rPr lang="vi-VN" sz="2000" dirty="0">
                <a:effectLst/>
                <a:latin typeface="Times New Roman"/>
                <a:ea typeface="Calibri"/>
                <a:cs typeface="Times New Roman"/>
              </a:rPr>
              <a:t> bài luận thuyết phục người khác từ bỏ một thói quen hay một quan niệm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67" y="656184"/>
            <a:ext cx="3331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vi-VN" sz="2800" b="1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Củng cố kiến thức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66" y="1179428"/>
            <a:ext cx="1423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vi-VN" sz="2400" b="1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 bài</a:t>
            </a:r>
            <a:r>
              <a:rPr lang="en-US" sz="2400" b="1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400" b="1" i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4176" y="2198554"/>
            <a:ext cx="7200800" cy="1005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6000"/>
              </a:lnSpc>
              <a:spcAft>
                <a:spcPts val="0"/>
              </a:spcAft>
              <a:tabLst>
                <a:tab pos="2743200" algn="ctr"/>
                <a:tab pos="5486400" algn="r"/>
              </a:tabLst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Hãy viết một bài luận thuyết phục người khác từ bỏ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thói quen không làm bài tập ở nhà.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33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576" y="0"/>
            <a:ext cx="9135433" cy="6206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vi-VN" sz="2000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Trả bài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luận thuyết phục người khác từ bỏ một thói quen hay một quan niệm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67" y="656184"/>
            <a:ext cx="3361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I. </a:t>
            </a:r>
            <a:r>
              <a:rPr lang="vi-VN" sz="2800" b="1" i="1" u="sng" noProof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Củng cố kiến thức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kumimoji="0" lang="vi-VN" sz="2800" b="1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66" y="1179428"/>
            <a:ext cx="2581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b="1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24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lang="vi-VN" sz="2400" b="1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Yêu cầu chung </a:t>
            </a:r>
            <a:r>
              <a:rPr kumimoji="0" lang="en-US" sz="24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kumimoji="0" lang="vi-VN" sz="2400" b="1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568" y="2169598"/>
            <a:ext cx="7848872" cy="3746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+ Nêu được thói quen hay quan niệm cần từ bỏ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+ Chỉ ra các biểu hiện, khía cạnh của thói quen hay quan niệm cần từ bỏ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+ Phân tích tác động tiêu cực của thói quen hay quan niệm đối với cá nhân và cộng đồng.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+ Nêu giải pháp để người được thuyết phục có thể thực hiện để từ bỏ thói quen hay quan niệm không phù hợp.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614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576" y="0"/>
            <a:ext cx="9135433" cy="6206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vi-VN" sz="2000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Trả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bài luận thuyết phục người khác từ bỏ một thói quen hay một quan niệm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67" y="656184"/>
            <a:ext cx="3361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I. </a:t>
            </a:r>
            <a:r>
              <a:rPr lang="vi-VN" sz="2800" b="1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Củng cố kiến thức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kumimoji="0" lang="vi-VN" sz="2800" b="1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66" y="1179428"/>
            <a:ext cx="1859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b="1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Lập dàn ý</a:t>
            </a:r>
            <a:r>
              <a:rPr kumimoji="0" lang="en-US" sz="24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kumimoji="0" lang="vi-VN" sz="2400" b="1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3568" y="2199833"/>
            <a:ext cx="7416824" cy="14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06000"/>
              </a:lnSpc>
              <a:spcAft>
                <a:spcPts val="0"/>
              </a:spcAft>
            </a:pP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Mở bài: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luận:thuyết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bỏ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thói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quen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67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576" y="0"/>
            <a:ext cx="9135433" cy="6206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vi-VN" sz="2000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Trả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bài luận thuyết phục người khác từ bỏ một thói quen hay một quan niệm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67" y="656184"/>
            <a:ext cx="3361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I. </a:t>
            </a:r>
            <a:r>
              <a:rPr lang="vi-VN" sz="2800" b="1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Củng cố kiến thức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kumimoji="0" lang="vi-VN" sz="2800" b="1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66" y="1179428"/>
            <a:ext cx="1859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b="1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Lập dàn ý</a:t>
            </a:r>
            <a:r>
              <a:rPr kumimoji="0" lang="en-US" sz="24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vi-VN" sz="2400" b="1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5832" y="1641093"/>
            <a:ext cx="8280920" cy="5182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06000"/>
              </a:lnSpc>
              <a:spcAft>
                <a:spcPts val="0"/>
              </a:spcAft>
            </a:pPr>
            <a:r>
              <a:rPr lang="vi-VN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Thân bài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06000"/>
              </a:lnSpc>
              <a:spcAft>
                <a:spcPts val="0"/>
              </a:spcAft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Biểu hiện của thói quen không làm bài tập ở nhà:  không đọc lại bài đã học, lười làm bài tập, làm đối phó, chép bài bạn,....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06000"/>
              </a:lnSpc>
              <a:spcAft>
                <a:spcPts val="0"/>
              </a:spcAft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Lí do nên từ bỏ thói quen không làm bài tập:  Là một thói quen xấu gây ảnh hưởng đến bản thân và cả những người xung quanh; Không thể bổ sung kiến thức bài học dẫn đến tình hình học tập sa sút; Hình thành thói quen ỷ lại vào bạn bè, ảnh hưởng đến bạn bè trong lớp, Thầy cô lo lắng, bố mẹ buồn phiền,.....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06000"/>
              </a:lnSpc>
              <a:spcAft>
                <a:spcPts val="0"/>
              </a:spcAft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Cách từ bỏ và các bước từ bỏ thói quen không làm bài tập ở nhà: Thiết lập thời gian biểu cho thời gian làm bài tập về nhà hợp lí,chủ động, tự giác hoàn thiện bài tập;tìm bạn đồng hành giúp đỡ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06000"/>
              </a:lnSpc>
              <a:spcAft>
                <a:spcPts val="0"/>
              </a:spcAft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Dự đoán sự đồng tình, ủng hộ của những người xung quanh khi được thuyết phục từ bỏ thói quan không làm bài tập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383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576" y="0"/>
            <a:ext cx="9135433" cy="6206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vi-VN" sz="2000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Trả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bài luận thuyết phục người khác từ bỏ một thói quen hay một quan niệm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689" y="585297"/>
            <a:ext cx="3361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I. </a:t>
            </a:r>
            <a:r>
              <a:rPr lang="vi-VN" sz="2800" b="1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Củng cố kiến thức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kumimoji="0" lang="vi-VN" sz="2800" b="1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60" y="1262392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b="1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Dàn ý</a:t>
            </a:r>
            <a:endParaRPr kumimoji="0" lang="vi-VN" sz="2400" b="1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15616" y="2204864"/>
            <a:ext cx="7056784" cy="1462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06000"/>
              </a:lnSpc>
              <a:spcAft>
                <a:spcPts val="0"/>
              </a:spcAft>
            </a:pP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Kết bài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marL="30480" marR="30480" algn="just">
              <a:lnSpc>
                <a:spcPct val="106000"/>
              </a:lnSpc>
              <a:spcAft>
                <a:spcPts val="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Nêu ý nghĩa của việc từ bỏ thói quen không làm bài tập ở nhà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680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576" y="0"/>
            <a:ext cx="9135433" cy="6206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2000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Viết bài luận thuyết phục người khác từ bỏ một thói quen hay một quan niệm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67" y="656184"/>
            <a:ext cx="26196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Đáp án và biểu điểm</a:t>
            </a:r>
          </a:p>
        </p:txBody>
      </p:sp>
      <p:sp>
        <p:nvSpPr>
          <p:cNvPr id="5" name="Rectangle 4"/>
          <p:cNvSpPr/>
          <p:nvPr/>
        </p:nvSpPr>
        <p:spPr>
          <a:xfrm>
            <a:off x="323528" y="1091790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Đảm bảo yêu cầu về hình thức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bài văn ( 0,25 điểm)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557070" y="5445224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115616" y="1776374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23528" y="1527396"/>
            <a:ext cx="8136904" cy="875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06000"/>
              </a:lnSpc>
              <a:spcAft>
                <a:spcPts val="0"/>
              </a:spcAft>
            </a:pP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lang="vi-VN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Xác định đúng vấn đề cần nghị luận:</a:t>
            </a: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thuyết phục người khác từ bỏ thói quen không làm bài tập ở nhà. (0,5 điểm)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7544" y="2460163"/>
            <a:ext cx="7776864" cy="4790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 algn="just">
              <a:lnSpc>
                <a:spcPct val="106000"/>
              </a:lnSpc>
              <a:spcAft>
                <a:spcPts val="0"/>
              </a:spcAft>
            </a:pPr>
            <a:r>
              <a:rPr lang="vi-VN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Triển khai vấn đề nghị luận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06000"/>
              </a:lnSpc>
              <a:spcAft>
                <a:spcPts val="0"/>
              </a:spcAft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Giới thiệu dẫn dắt được vấn đề (0,5 điểm)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73380" marR="30480" indent="-342900" algn="just">
              <a:lnSpc>
                <a:spcPct val="106000"/>
              </a:lnSpc>
              <a:spcAft>
                <a:spcPts val="0"/>
              </a:spcAft>
              <a:buFontTx/>
              <a:buChar char="-"/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Triển khai được các ý như trên dàn bài</a:t>
            </a:r>
          </a:p>
          <a:p>
            <a:pPr marL="30480" marR="30480" algn="just">
              <a:lnSpc>
                <a:spcPct val="106000"/>
              </a:lnSpc>
              <a:spcAft>
                <a:spcPts val="0"/>
              </a:spcAft>
            </a:pPr>
            <a:r>
              <a:rPr lang="vi-VN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Triển khai đầy đủ các ý sau và có dẫn chứng thuyết phục, lập luận chặt chẽ (7,0-8,5 điểm)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06000"/>
              </a:lnSpc>
              <a:spcAft>
                <a:spcPts val="0"/>
              </a:spcAft>
            </a:pPr>
            <a:r>
              <a:rPr lang="vi-VN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+Triển khai được tương đối đầy đủ các ý sau và có dẫn chứng thuyết phục, lập luận chặt chẽ (6,75-5,0 điểm)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06000"/>
              </a:lnSpc>
              <a:spcAft>
                <a:spcPts val="0"/>
              </a:spcAft>
            </a:pPr>
            <a:r>
              <a:rPr lang="vi-VN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 vấn đề nhưng triển khai còn thiếu ý, có dẫn chứng (3,5 – 5,75 điểm)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06000"/>
              </a:lnSpc>
              <a:spcAft>
                <a:spcPts val="0"/>
              </a:spcAft>
            </a:pPr>
            <a:r>
              <a:rPr lang="vi-VN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-&gt; Hiểu nhưng viết lam man (0,75 – 3,25)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06000"/>
              </a:lnSpc>
              <a:spcAft>
                <a:spcPts val="0"/>
              </a:spcAft>
            </a:pPr>
            <a:r>
              <a:rPr lang="vi-VN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-&gt; Hiểu sai vấn đề , viết lan man (0,0 -0,5 điểm)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06000"/>
              </a:lnSpc>
              <a:spcAft>
                <a:spcPts val="0"/>
              </a:spcAft>
            </a:pP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681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576" y="0"/>
            <a:ext cx="9135433" cy="6206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vi-VN" sz="2000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Trả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bài luận thuyết phục người khác từ bỏ một thói quen hay một quan niệm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67" y="656184"/>
            <a:ext cx="2704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000" b="1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Đáp án và biểu điểm</a:t>
            </a:r>
            <a:r>
              <a:rPr kumimoji="0" lang="en-US" sz="20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kumimoji="0" lang="vi-VN" sz="2000" b="1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556792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Chính tả , từ ngữ, ngữ pháp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Đảm bảo chuẩn chính tả, từ ngữ, ngữ pháp Tiếng Việt (0,25) </a:t>
            </a:r>
            <a:endParaRPr kumimoji="0" lang="vi-VN" sz="2800" b="1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3140968"/>
            <a:ext cx="8712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Sáng tạo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Thể hiện suy nghĩ sâu sắc, có suy nghĩ riêng phù hợp vấn đề của bài luận, có cách lập luận, diễn đạt mới mẻ (0,5 điểm 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911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2_295TGp_education_light_ani">
  <a:themeElements>
    <a:clrScheme name="291TGp_car_light_ani 1">
      <a:dk1>
        <a:srgbClr val="000000"/>
      </a:dk1>
      <a:lt1>
        <a:srgbClr val="FFFFFF"/>
      </a:lt1>
      <a:dk2>
        <a:srgbClr val="3D337A"/>
      </a:dk2>
      <a:lt2>
        <a:srgbClr val="FCF4E9"/>
      </a:lt2>
      <a:accent1>
        <a:srgbClr val="89B6D7"/>
      </a:accent1>
      <a:accent2>
        <a:srgbClr val="C9D89F"/>
      </a:accent2>
      <a:accent3>
        <a:srgbClr val="FFFFFF"/>
      </a:accent3>
      <a:accent4>
        <a:srgbClr val="000000"/>
      </a:accent4>
      <a:accent5>
        <a:srgbClr val="C4D7E8"/>
      </a:accent5>
      <a:accent6>
        <a:srgbClr val="B6C490"/>
      </a:accent6>
      <a:hlink>
        <a:srgbClr val="F8CC8D"/>
      </a:hlink>
      <a:folHlink>
        <a:srgbClr val="B797C5"/>
      </a:folHlink>
    </a:clrScheme>
    <a:fontScheme name="291TGp_car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91TGp_car_light_ani 1">
        <a:dk1>
          <a:srgbClr val="000000"/>
        </a:dk1>
        <a:lt1>
          <a:srgbClr val="FFFFFF"/>
        </a:lt1>
        <a:dk2>
          <a:srgbClr val="3D337A"/>
        </a:dk2>
        <a:lt2>
          <a:srgbClr val="FCF4E9"/>
        </a:lt2>
        <a:accent1>
          <a:srgbClr val="89B6D7"/>
        </a:accent1>
        <a:accent2>
          <a:srgbClr val="C9D89F"/>
        </a:accent2>
        <a:accent3>
          <a:srgbClr val="FFFFFF"/>
        </a:accent3>
        <a:accent4>
          <a:srgbClr val="000000"/>
        </a:accent4>
        <a:accent5>
          <a:srgbClr val="C4D7E8"/>
        </a:accent5>
        <a:accent6>
          <a:srgbClr val="B6C490"/>
        </a:accent6>
        <a:hlink>
          <a:srgbClr val="F8CC8D"/>
        </a:hlink>
        <a:folHlink>
          <a:srgbClr val="B797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1TGp_car_light_ani 2">
        <a:dk1>
          <a:srgbClr val="5F5F5F"/>
        </a:dk1>
        <a:lt1>
          <a:srgbClr val="FFFFFF"/>
        </a:lt1>
        <a:dk2>
          <a:srgbClr val="8D8D8D"/>
        </a:dk2>
        <a:lt2>
          <a:srgbClr val="C1F1E2"/>
        </a:lt2>
        <a:accent1>
          <a:srgbClr val="8EC072"/>
        </a:accent1>
        <a:accent2>
          <a:srgbClr val="5DB8CD"/>
        </a:accent2>
        <a:accent3>
          <a:srgbClr val="FFFFFF"/>
        </a:accent3>
        <a:accent4>
          <a:srgbClr val="505050"/>
        </a:accent4>
        <a:accent5>
          <a:srgbClr val="C6DCBC"/>
        </a:accent5>
        <a:accent6>
          <a:srgbClr val="53A6BA"/>
        </a:accent6>
        <a:hlink>
          <a:srgbClr val="D68B40"/>
        </a:hlink>
        <a:folHlink>
          <a:srgbClr val="CBC65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1TGp_car_light_ani 3">
        <a:dk1>
          <a:srgbClr val="000000"/>
        </a:dk1>
        <a:lt1>
          <a:srgbClr val="FFFFFF"/>
        </a:lt1>
        <a:dk2>
          <a:srgbClr val="660033"/>
        </a:dk2>
        <a:lt2>
          <a:srgbClr val="DED9CC"/>
        </a:lt2>
        <a:accent1>
          <a:srgbClr val="E1BC05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EEDAAA"/>
        </a:accent5>
        <a:accent6>
          <a:srgbClr val="E78A5C"/>
        </a:accent6>
        <a:hlink>
          <a:srgbClr val="CC3300"/>
        </a:hlink>
        <a:folHlink>
          <a:srgbClr val="33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1018</Words>
  <Application>Microsoft Office PowerPoint</Application>
  <PresentationFormat>On-screen Show (4:3)</PresentationFormat>
  <Paragraphs>75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Times New Roman</vt:lpstr>
      <vt:lpstr>Wingdings</vt:lpstr>
      <vt:lpstr>2_Office Theme</vt:lpstr>
      <vt:lpstr>2_295TGp_education_light_ani</vt:lpstr>
      <vt:lpstr>1_Office Theme</vt:lpstr>
      <vt:lpstr>Office Theme</vt:lpstr>
      <vt:lpstr>PowerPoint Presentation</vt:lpstr>
      <vt:lpstr> TRẢ BÀI  LUẬN THUYẾT PHỤC NGƯỜI KHÁC TỪ BỎ MỘT THÓI QUEN HAY MỘT QUAN NIỆM (Tiết 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NgocLuu</dc:creator>
  <cp:lastModifiedBy>Phạm  Tuyết Nhung</cp:lastModifiedBy>
  <cp:revision>84</cp:revision>
  <dcterms:created xsi:type="dcterms:W3CDTF">2022-08-12T08:23:15Z</dcterms:created>
  <dcterms:modified xsi:type="dcterms:W3CDTF">2022-08-19T07:02:15Z</dcterms:modified>
</cp:coreProperties>
</file>