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51" r:id="rId1"/>
  </p:sldMasterIdLst>
  <p:notesMasterIdLst>
    <p:notesMasterId r:id="rId17"/>
  </p:notesMasterIdLst>
  <p:sldIdLst>
    <p:sldId id="310" r:id="rId2"/>
    <p:sldId id="258" r:id="rId3"/>
    <p:sldId id="307" r:id="rId4"/>
    <p:sldId id="313" r:id="rId5"/>
    <p:sldId id="314" r:id="rId6"/>
    <p:sldId id="316" r:id="rId7"/>
    <p:sldId id="315" r:id="rId8"/>
    <p:sldId id="317" r:id="rId9"/>
    <p:sldId id="318" r:id="rId10"/>
    <p:sldId id="319" r:id="rId11"/>
    <p:sldId id="323" r:id="rId12"/>
    <p:sldId id="324" r:id="rId13"/>
    <p:sldId id="325" r:id="rId14"/>
    <p:sldId id="322" r:id="rId15"/>
    <p:sldId id="326" r:id="rId16"/>
  </p:sldIdLst>
  <p:sldSz cx="12192000" cy="6858000"/>
  <p:notesSz cx="6858000" cy="9144000"/>
  <p:embeddedFontLst>
    <p:embeddedFont>
      <p:font typeface="Calibri" pitchFamily="34" charset="0"/>
      <p:regular r:id="rId18"/>
      <p:bold r:id="rId19"/>
      <p:italic r:id="rId20"/>
      <p:boldItalic r:id="rId21"/>
    </p:embeddedFont>
    <p:embeddedFont>
      <p:font typeface="Calibri Light" pitchFamily="34" charset="0"/>
      <p:regular r:id="rId22"/>
      <p:italic r:id="rId23"/>
    </p:embeddedFont>
    <p:embeddedFont>
      <p:font typeface=".VnTime" pitchFamily="34" charset="0"/>
      <p:regular r:id="rId24"/>
      <p:bold r:id="rId25"/>
      <p:italic r:id="rId26"/>
      <p:boldItalic r:id="rId27"/>
    </p:embeddedFont>
  </p:embeddedFontLst>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FD587C-548E-4C16-900C-D9EE9C13F8E7}">
          <p14:sldIdLst>
            <p14:sldId id="310"/>
            <p14:sldId id="258"/>
            <p14:sldId id="307"/>
            <p14:sldId id="313"/>
            <p14:sldId id="314"/>
            <p14:sldId id="316"/>
            <p14:sldId id="315"/>
            <p14:sldId id="317"/>
            <p14:sldId id="318"/>
            <p14:sldId id="319"/>
            <p14:sldId id="323"/>
            <p14:sldId id="324"/>
            <p14:sldId id="325"/>
            <p14:sldId id="322"/>
            <p14:sldId id="326"/>
          </p14:sldIdLst>
        </p14:section>
        <p14:section name="Untitled Section" id="{467DB899-C1A0-456D-A140-52E4464913E9}">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89610" autoAdjust="0"/>
  </p:normalViewPr>
  <p:slideViewPr>
    <p:cSldViewPr snapToGrid="0">
      <p:cViewPr varScale="1">
        <p:scale>
          <a:sx n="61" d="100"/>
          <a:sy n="61" d="100"/>
        </p:scale>
        <p:origin x="-67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BCDB2-3836-4C26-A138-56BCFFD02D95}" type="datetimeFigureOut">
              <a:rPr lang="en-US" smtClean="0"/>
              <a:t>8/21/2022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DF24EA-8E41-4829-B8FF-FC359B1ACB6D}" type="slidenum">
              <a:rPr lang="en-US" smtClean="0"/>
              <a:t>‹#›</a:t>
            </a:fld>
            <a:endParaRPr lang="en-US"/>
          </a:p>
        </p:txBody>
      </p:sp>
    </p:spTree>
    <p:extLst>
      <p:ext uri="{BB962C8B-B14F-4D97-AF65-F5344CB8AC3E}">
        <p14:creationId xmlns:p14="http://schemas.microsoft.com/office/powerpoint/2010/main" val="90454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BF09DA-2A50-4278-B651-7C774329FF92}"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404146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F09DA-2A50-4278-B651-7C774329FF92}"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1360214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F09DA-2A50-4278-B651-7C774329FF92}"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264397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F09DA-2A50-4278-B651-7C774329FF92}"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4202002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BF09DA-2A50-4278-B651-7C774329FF92}"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297519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BF09DA-2A50-4278-B651-7C774329FF92}" type="datetimeFigureOut">
              <a:rPr lang="en-US" smtClean="0"/>
              <a:t>8/21/2022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144358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BF09DA-2A50-4278-B651-7C774329FF92}" type="datetimeFigureOut">
              <a:rPr lang="en-US" smtClean="0"/>
              <a:t>8/21/2022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15301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BF09DA-2A50-4278-B651-7C774329FF92}" type="datetimeFigureOut">
              <a:rPr lang="en-US" smtClean="0"/>
              <a:t>8/21/2022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3913143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F09DA-2A50-4278-B651-7C774329FF92}" type="datetimeFigureOut">
              <a:rPr lang="en-US" smtClean="0"/>
              <a:t>8/21/2022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907999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BF09DA-2A50-4278-B651-7C774329FF92}" type="datetimeFigureOut">
              <a:rPr lang="en-US" smtClean="0"/>
              <a:t>8/21/2022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1337502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BF09DA-2A50-4278-B651-7C774329FF92}" type="datetimeFigureOut">
              <a:rPr lang="en-US" smtClean="0"/>
              <a:t>8/21/2022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556921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F09DA-2A50-4278-B651-7C774329FF92}" type="datetimeFigureOut">
              <a:rPr lang="en-US" smtClean="0"/>
              <a:t>8/21/2022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F6E54-5A31-44D4-9CB3-8E333596EE44}" type="slidenum">
              <a:rPr lang="en-US" smtClean="0"/>
              <a:t>‹#›</a:t>
            </a:fld>
            <a:endParaRPr lang="en-US"/>
          </a:p>
        </p:txBody>
      </p:sp>
    </p:spTree>
    <p:extLst>
      <p:ext uri="{BB962C8B-B14F-4D97-AF65-F5344CB8AC3E}">
        <p14:creationId xmlns:p14="http://schemas.microsoft.com/office/powerpoint/2010/main" val="354827944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6" descr="ti m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67888" y="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7" descr="ti m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88388" y="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8" descr="ti m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9963" y="2603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9" descr="ti m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35639" y="763589"/>
            <a:ext cx="7842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1" descr="ti m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228600"/>
            <a:ext cx="7842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2" descr="ti m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990600"/>
            <a:ext cx="7842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4" descr="ti m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43801" y="5334000"/>
            <a:ext cx="7842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6" descr="ti m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625014" y="1125538"/>
            <a:ext cx="6572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7" descr="ti m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43401" y="914400"/>
            <a:ext cx="7842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8" descr="ti m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77201" y="685800"/>
            <a:ext cx="7842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9" descr="ti m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43401" y="381000"/>
            <a:ext cx="7842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20" descr="ti m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77001" y="762000"/>
            <a:ext cx="7842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1" descr="ti m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39001" y="990600"/>
            <a:ext cx="7842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4" descr="ti m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839201" y="609600"/>
            <a:ext cx="7842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28" descr="ti m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883776" y="1371600"/>
            <a:ext cx="7842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30" descr="ti m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71801" y="609600"/>
            <a:ext cx="7842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31" descr="ti m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883776" y="457200"/>
            <a:ext cx="7842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Picture 35" descr="b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86926" y="5554664"/>
            <a:ext cx="981075"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Picture 36" descr="b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56626" y="5567364"/>
            <a:ext cx="981075"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37" descr="b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5554664"/>
            <a:ext cx="981075"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40" descr="b nau"/>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916614"/>
            <a:ext cx="19812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Picture 47" descr="Bo hoa 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926" y="4819650"/>
            <a:ext cx="593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49" descr="Chuoi hoa ngang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833" y="6364288"/>
            <a:ext cx="11542426"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53" descr="Bo hoa 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302638" y="3517901"/>
            <a:ext cx="1143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Picture 54" descr="Flash Lang hoa dep"/>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392445" y="6037263"/>
            <a:ext cx="87312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Picture 57" descr="Flash Lang hoa dep"/>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918" y="6037263"/>
            <a:ext cx="87312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 Box 60"/>
          <p:cNvSpPr txBox="1">
            <a:spLocks noChangeArrowheads="1"/>
          </p:cNvSpPr>
          <p:nvPr/>
        </p:nvSpPr>
        <p:spPr bwMode="auto">
          <a:xfrm>
            <a:off x="3422651" y="4455322"/>
            <a:ext cx="6423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sz="3200" b="1" dirty="0">
              <a:solidFill>
                <a:srgbClr val="9900FF"/>
              </a:solidFill>
              <a:latin typeface=".VnTime" panose="020B7200000000000000" pitchFamily="34" charset="0"/>
              <a:cs typeface="Arial" panose="020B0604020202020204" pitchFamily="34" charset="0"/>
            </a:endParaRPr>
          </a:p>
          <a:p>
            <a:pPr algn="ctr" eaLnBrk="1" hangingPunct="1"/>
            <a:r>
              <a:rPr lang="en-US" altLang="en-US" sz="2800" b="1" dirty="0" err="1">
                <a:solidFill>
                  <a:srgbClr val="0070C0"/>
                </a:solidFill>
                <a:cs typeface="Times New Roman" panose="02020603050405020304" pitchFamily="18" charset="0"/>
              </a:rPr>
              <a:t>Giáo</a:t>
            </a:r>
            <a:r>
              <a:rPr lang="en-US" altLang="en-US" sz="2800" b="1" dirty="0">
                <a:solidFill>
                  <a:srgbClr val="0070C0"/>
                </a:solidFill>
                <a:cs typeface="Times New Roman" panose="02020603050405020304" pitchFamily="18" charset="0"/>
              </a:rPr>
              <a:t> </a:t>
            </a:r>
            <a:r>
              <a:rPr lang="en-US" altLang="en-US" sz="2800" b="1" dirty="0" err="1">
                <a:solidFill>
                  <a:srgbClr val="0070C0"/>
                </a:solidFill>
                <a:cs typeface="Times New Roman" panose="02020603050405020304" pitchFamily="18" charset="0"/>
              </a:rPr>
              <a:t>viên</a:t>
            </a:r>
            <a:r>
              <a:rPr lang="en-US" altLang="en-US" sz="2800" b="1" dirty="0">
                <a:solidFill>
                  <a:srgbClr val="0070C0"/>
                </a:solidFill>
                <a:cs typeface="Times New Roman" panose="02020603050405020304" pitchFamily="18" charset="0"/>
              </a:rPr>
              <a:t>: </a:t>
            </a:r>
            <a:r>
              <a:rPr lang="en-US" altLang="en-US" sz="2800" b="1" dirty="0" err="1">
                <a:solidFill>
                  <a:srgbClr val="0070C0"/>
                </a:solidFill>
                <a:cs typeface="Times New Roman" panose="02020603050405020304" pitchFamily="18" charset="0"/>
              </a:rPr>
              <a:t>Lê</a:t>
            </a:r>
            <a:r>
              <a:rPr lang="en-US" altLang="en-US" sz="2800" b="1" dirty="0">
                <a:solidFill>
                  <a:srgbClr val="0070C0"/>
                </a:solidFill>
                <a:cs typeface="Times New Roman" panose="02020603050405020304" pitchFamily="18" charset="0"/>
              </a:rPr>
              <a:t> </a:t>
            </a:r>
            <a:r>
              <a:rPr lang="en-US" altLang="en-US" sz="2800" b="1" dirty="0" err="1">
                <a:solidFill>
                  <a:srgbClr val="0070C0"/>
                </a:solidFill>
                <a:cs typeface="Times New Roman" panose="02020603050405020304" pitchFamily="18" charset="0"/>
              </a:rPr>
              <a:t>Thị</a:t>
            </a:r>
            <a:r>
              <a:rPr lang="en-US" altLang="en-US" sz="2800" b="1" dirty="0">
                <a:solidFill>
                  <a:srgbClr val="0070C0"/>
                </a:solidFill>
                <a:cs typeface="Times New Roman" panose="02020603050405020304" pitchFamily="18" charset="0"/>
              </a:rPr>
              <a:t> Minh </a:t>
            </a:r>
            <a:r>
              <a:rPr lang="en-US" altLang="en-US" sz="2800" b="1" dirty="0" err="1">
                <a:solidFill>
                  <a:srgbClr val="0070C0"/>
                </a:solidFill>
                <a:cs typeface="Times New Roman" panose="02020603050405020304" pitchFamily="18" charset="0"/>
              </a:rPr>
              <a:t>Giang</a:t>
            </a:r>
            <a:endParaRPr lang="en-US" altLang="en-US" sz="2800" b="1" dirty="0">
              <a:solidFill>
                <a:srgbClr val="0070C0"/>
              </a:solidFill>
              <a:cs typeface="Times New Roman" panose="02020603050405020304" pitchFamily="18" charset="0"/>
            </a:endParaRPr>
          </a:p>
        </p:txBody>
      </p:sp>
      <p:sp>
        <p:nvSpPr>
          <p:cNvPr id="57" name="Rectangle 56"/>
          <p:cNvSpPr/>
          <p:nvPr/>
        </p:nvSpPr>
        <p:spPr>
          <a:xfrm>
            <a:off x="2018506" y="1835100"/>
            <a:ext cx="8077995" cy="646331"/>
          </a:xfrm>
          <a:prstGeom prst="rect">
            <a:avLst/>
          </a:prstGeom>
          <a:noFill/>
        </p:spPr>
        <p:txBody>
          <a:bodyPr>
            <a:spAutoFit/>
          </a:bodyPr>
          <a:lstStyle/>
          <a:p>
            <a:pPr algn="ctr">
              <a:defRPr/>
            </a:pPr>
            <a:r>
              <a:rPr lang="en-US" sz="3600" b="1" cap="all" dirty="0" err="1" smtClean="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Trả</a:t>
            </a:r>
            <a:r>
              <a:rPr lang="en-US" sz="3600" b="1" cap="all" dirty="0" smtClean="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smtClean="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Bài</a:t>
            </a:r>
            <a:endParaRPr lang="en-US" sz="36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31" name="Picture 37" descr="bh">
            <a:extLst>
              <a:ext uri="{FF2B5EF4-FFF2-40B4-BE49-F238E27FC236}">
                <a16:creationId xmlns:a16="http://schemas.microsoft.com/office/drawing/2014/main" xmlns="" id="{98386625-D6DA-490D-834D-D06C75B4940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47937" y="5442742"/>
            <a:ext cx="981075"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7" descr="bh">
            <a:extLst>
              <a:ext uri="{FF2B5EF4-FFF2-40B4-BE49-F238E27FC236}">
                <a16:creationId xmlns:a16="http://schemas.microsoft.com/office/drawing/2014/main" xmlns="" id="{6BED23AC-1A4D-4AC8-A8DD-62A290234C3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88596" y="5404148"/>
            <a:ext cx="981075"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7" descr="bh">
            <a:extLst>
              <a:ext uri="{FF2B5EF4-FFF2-40B4-BE49-F238E27FC236}">
                <a16:creationId xmlns:a16="http://schemas.microsoft.com/office/drawing/2014/main" xmlns="" id="{043BD154-58FA-4AFA-99CD-3A95CA90170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01712" y="5465738"/>
            <a:ext cx="981075"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033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fill="hold"/>
                                        <p:tgtEl>
                                          <p:spTgt spid="57"/>
                                        </p:tgtEl>
                                        <p:attrNameLst>
                                          <p:attrName>ppt_x</p:attrName>
                                        </p:attrNameLst>
                                      </p:cBhvr>
                                      <p:tavLst>
                                        <p:tav tm="0">
                                          <p:val>
                                            <p:strVal val="#ppt_x"/>
                                          </p:val>
                                        </p:tav>
                                        <p:tav tm="100000">
                                          <p:val>
                                            <p:strVal val="#ppt_x"/>
                                          </p:val>
                                        </p:tav>
                                      </p:tavLst>
                                    </p:anim>
                                    <p:anim calcmode="lin" valueType="num">
                                      <p:cBhvr additive="base">
                                        <p:cTn id="1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678"/>
            <a:ext cx="12192000" cy="112142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TRẢ BÀI</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p:cNvCxnSpPr>
            <a:cxnSpLocks/>
          </p:cNvCxnSpPr>
          <p:nvPr/>
        </p:nvCxnSpPr>
        <p:spPr>
          <a:xfrm>
            <a:off x="0" y="1198101"/>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478B5C9E-C6BE-4647-B904-CF6B8E31D0D2}"/>
              </a:ext>
            </a:extLst>
          </p:cNvPr>
          <p:cNvSpPr txBox="1"/>
          <p:nvPr/>
        </p:nvSpPr>
        <p:spPr>
          <a:xfrm>
            <a:off x="344774" y="1711450"/>
            <a:ext cx="11587396" cy="3612399"/>
          </a:xfrm>
          <a:prstGeom prst="rect">
            <a:avLst/>
          </a:prstGeom>
          <a:noFill/>
        </p:spPr>
        <p:txBody>
          <a:bodyPr wrap="square">
            <a:spAutoFit/>
          </a:bodyPr>
          <a:lstStyle/>
          <a:p>
            <a:pPr marL="457200" algn="just">
              <a:lnSpc>
                <a:spcPct val="107000"/>
              </a:lnSpc>
              <a:spcAft>
                <a:spcPts val="800"/>
              </a:spcAft>
            </a:pPr>
            <a:r>
              <a:rPr lang="en-US" sz="24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Sản phẩm cần đạt:</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Nêu được thói quen hay quan niệm cần từ bỏ.</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Phân tích, đánh giá được những ảnh hưởng và tác động tiêu cực của thói quen hay quan niệm đó đối với cá nhân và cộng đồng.</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Đưa ra được những giả pháp mà người được thuyết phục có thể thực hiện được để có thể từ bỏ một thói quen hay quan niệm không phù hợp.</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a:effectLst/>
                <a:latin typeface="Times New Roman" panose="02020603050405020304" pitchFamily="18" charset="0"/>
                <a:ea typeface="Calibri" panose="020F0502020204030204" pitchFamily="34" charset="0"/>
                <a:cs typeface="Times New Roman" panose="02020603050405020304" pitchFamily="18" charset="0"/>
              </a:rPr>
              <a:t>- Bày tỏ thái độ ân cần, cảm thông, chia sẽ với đối tượng được thuyết phục. Xây đựng được niềm tin mà mình đang hướng tới.</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708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left)">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678"/>
            <a:ext cx="12192000" cy="112142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TRẢ BÀI</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p:cNvCxnSpPr>
            <a:cxnSpLocks/>
          </p:cNvCxnSpPr>
          <p:nvPr/>
        </p:nvCxnSpPr>
        <p:spPr>
          <a:xfrm>
            <a:off x="0" y="1198101"/>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F5D876B1-9621-4DA1-BDF6-3B4604CC1470}"/>
              </a:ext>
            </a:extLst>
          </p:cNvPr>
          <p:cNvSpPr txBox="1"/>
          <p:nvPr/>
        </p:nvSpPr>
        <p:spPr>
          <a:xfrm>
            <a:off x="0" y="1349951"/>
            <a:ext cx="12052092" cy="4822987"/>
          </a:xfrm>
          <a:prstGeom prst="rect">
            <a:avLst/>
          </a:prstGeom>
          <a:noFill/>
        </p:spPr>
        <p:txBody>
          <a:bodyPr wrap="square">
            <a:spAutoFit/>
          </a:bodyPr>
          <a:lstStyle/>
          <a:p>
            <a:pPr marL="685800" algn="just">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IV: PHỤ LỤC</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1. Lập dàn ý cho đề bài: </a:t>
            </a:r>
            <a:r>
              <a:rPr lang="en-US" sz="2400" i="1">
                <a:effectLst/>
                <a:latin typeface="Times New Roman" panose="02020603050405020304" pitchFamily="18" charset="0"/>
                <a:ea typeface="Calibri" panose="020F0502020204030204" pitchFamily="34" charset="0"/>
                <a:cs typeface="Times New Roman" panose="02020603050405020304" pitchFamily="18" charset="0"/>
              </a:rPr>
              <a:t>Lạm dụng thuốc kháng sinh là một thói quen phổ biến của nhiều người Việt hiện nay. Em hãy viết một bài luận thuyết phục mọi người từ bỏ thói quen này.</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marL="630555" indent="-630555" algn="just">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u="sng">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Mở bài</a:t>
            </a:r>
            <a:r>
              <a:rPr lang="en-US" sz="2400">
                <a:effectLst/>
                <a:latin typeface="Times New Roman" panose="02020603050405020304" pitchFamily="18" charset="0"/>
                <a:ea typeface="Calibri" panose="020F0502020204030204" pitchFamily="34" charset="0"/>
                <a:cs typeface="Times New Roman" panose="02020603050405020304" pitchFamily="18" charset="0"/>
              </a:rPr>
              <a:t>: Dẫn dắt và nêu vấn đề của bài viết: Mọi người cần từ bỏ việc lạm dụng thuốc kháng sinh bởi thói quen này dẫn đến nhiều nguy cơ mà con người phải đối mặt trong điều trị bệnh tật.</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marL="540385" indent="-540385" algn="just">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u="sng">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Thân bài</a:t>
            </a:r>
            <a:r>
              <a:rPr lang="en-US" sz="2400">
                <a:effectLst/>
                <a:latin typeface="Times New Roman" panose="02020603050405020304" pitchFamily="18" charset="0"/>
                <a:ea typeface="Calibri" panose="020F0502020204030204" pitchFamily="34" charset="0"/>
                <a:cs typeface="Times New Roman" panose="02020603050405020304" pitchFamily="18" charset="0"/>
              </a:rPr>
              <a:t>: Người viết có thể sắp xếp các ý theo trật tự khác nhau, kết hợp giữa lý lẽ và dẫn chứng để thuyết phục mọi người từ bỏ thói quen lạm dụng thuốc kháng sinh. Ví dụ, có thể sắp xêp theo trật tự sau:</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marL="540385" indent="-540385" algn="just">
              <a:lnSpc>
                <a:spcPct val="107000"/>
              </a:lnSpc>
              <a:spcAft>
                <a:spcPts val="800"/>
              </a:spcAft>
              <a:tabLst>
                <a:tab pos="540385"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                - Giải thích: thế nào là thuốc kháng sinh, lạm dụng thuốc kháng sinh và   trình bày hiện trạng lạm dụng thuốc kháng sinh hiện nay trong cộng đồng.</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867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ipe(left)">
                                      <p:cBhvr>
                                        <p:cTn id="18" dur="500"/>
                                        <p:tgtEl>
                                          <p:spTgt spid="6">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wipe(left)">
                                      <p:cBhvr>
                                        <p:cTn id="2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678"/>
            <a:ext cx="12192000" cy="112142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TRẢ BÀI</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p:cNvCxnSpPr>
            <a:cxnSpLocks/>
          </p:cNvCxnSpPr>
          <p:nvPr/>
        </p:nvCxnSpPr>
        <p:spPr>
          <a:xfrm>
            <a:off x="0" y="1198101"/>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0F5F77A7-850F-4D30-A87E-45E9A54D1FB3}"/>
              </a:ext>
            </a:extLst>
          </p:cNvPr>
          <p:cNvSpPr txBox="1"/>
          <p:nvPr/>
        </p:nvSpPr>
        <p:spPr>
          <a:xfrm>
            <a:off x="242341" y="1558396"/>
            <a:ext cx="11707318" cy="2349361"/>
          </a:xfrm>
          <a:prstGeom prst="rect">
            <a:avLst/>
          </a:prstGeom>
          <a:noFill/>
        </p:spPr>
        <p:txBody>
          <a:bodyPr wrap="square">
            <a:spAutoFit/>
          </a:bodyPr>
          <a:lstStyle/>
          <a:p>
            <a:pPr algn="just">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 Những lý do để từ bỏ thuốc kháng sinh:</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a:effectLst/>
                <a:latin typeface="Times New Roman" panose="02020603050405020304" pitchFamily="18" charset="0"/>
                <a:ea typeface="Calibri" panose="020F0502020204030204" pitchFamily="34" charset="0"/>
                <a:cs typeface="Times New Roman" panose="02020603050405020304" pitchFamily="18" charset="0"/>
              </a:rPr>
              <a:t> Lạm dụng thuốc kháng sinh gây lãng phí tiền bạc.</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marL="883285" indent="-342900">
              <a:lnSpc>
                <a:spcPct val="107000"/>
              </a:lnSpc>
              <a:spcAft>
                <a:spcPts val="800"/>
              </a:spcAft>
              <a:buFont typeface="Symbol" panose="05050102010706020507" pitchFamily="18" charset="2"/>
              <a:buChar char="·"/>
            </a:pPr>
            <a:r>
              <a:rPr lang="en-US" sz="2400">
                <a:effectLst/>
                <a:latin typeface="Times New Roman" panose="02020603050405020304" pitchFamily="18" charset="0"/>
                <a:ea typeface="Calibri" panose="020F0502020204030204" pitchFamily="34" charset="0"/>
                <a:cs typeface="Times New Roman" panose="02020603050405020304" pitchFamily="18" charset="0"/>
              </a:rPr>
              <a:t>Lạm dụng thuốc kháng sinh gây khó khăn trong việc chẩn đoán, điều trị bệnh.</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883285" indent="-342900">
              <a:lnSpc>
                <a:spcPct val="107000"/>
              </a:lnSpc>
              <a:spcAft>
                <a:spcPts val="800"/>
              </a:spcAft>
              <a:buFont typeface="Symbol" panose="05050102010706020507" pitchFamily="18" charset="2"/>
              <a:buChar char="·"/>
            </a:pPr>
            <a:r>
              <a:rPr lang="en-US" sz="2400">
                <a:effectLst/>
                <a:latin typeface="Times New Roman" panose="02020603050405020304" pitchFamily="18" charset="0"/>
                <a:ea typeface="Calibri" panose="020F0502020204030204" pitchFamily="34" charset="0"/>
                <a:cs typeface="Times New Roman" panose="02020603050405020304" pitchFamily="18" charset="0"/>
              </a:rPr>
              <a:t>Lạm dụng thuốc kháng sinh dẫn đến tình trạng kháng thuốc kháng sinh, gây ảnh hưởng đến tính mạng.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882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left)">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678"/>
            <a:ext cx="12192000" cy="112142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TRẢ BÀI</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p:cNvCxnSpPr>
            <a:cxnSpLocks/>
          </p:cNvCxnSpPr>
          <p:nvPr/>
        </p:nvCxnSpPr>
        <p:spPr>
          <a:xfrm>
            <a:off x="0" y="1198101"/>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3E7530C0-CFF9-4E84-A1AA-04C3048863C0}"/>
              </a:ext>
            </a:extLst>
          </p:cNvPr>
          <p:cNvSpPr txBox="1"/>
          <p:nvPr/>
        </p:nvSpPr>
        <p:spPr>
          <a:xfrm>
            <a:off x="-1" y="1507899"/>
            <a:ext cx="11997127" cy="4720395"/>
          </a:xfrm>
          <a:prstGeom prst="rect">
            <a:avLst/>
          </a:prstGeom>
          <a:noFill/>
        </p:spPr>
        <p:txBody>
          <a:bodyPr wrap="square">
            <a:spAutoFit/>
          </a:bodyPr>
          <a:lstStyle/>
          <a:p>
            <a:pPr marL="685800" algn="just">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Dự đoán lập luận của những người có thói quen lạm dụng thuốc kháng sinh( ví dụ: Dựa vào hướng dẫn của người bán thuốc, tham khảo thông tin trên internet, và những người xung quanh, không có thời gian đi khám bác sỹ…) từ đó người viết có thể phản biện lại:</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a:effectLst/>
                <a:latin typeface="Times New Roman" panose="02020603050405020304" pitchFamily="18" charset="0"/>
                <a:ea typeface="Calibri" panose="020F0502020204030204" pitchFamily="34" charset="0"/>
                <a:cs typeface="Times New Roman" panose="02020603050405020304" pitchFamily="18" charset="0"/>
              </a:rPr>
              <a:t> Chẳng hạn: Người bán thuốc không phải là bác sỹ khám bệnh , họ không đủ kiến thức chẩn đoán và kê đơn điều trị bệnh…</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Làm thế nào để từ bỏ thói quen lạm dụng thuốc kháng sinh ( ví dụ: hiểu tác hại của việc lạm dụng thuốc kháng sinh, khi có bệnh cần phải đến thăm khám tại bệnh viện, nơi có bác sỹ chuyên khoa , mua và sử dụng thuốc theo đúng chỉ định của bác sỹ,.)</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marL="685800" algn="just">
              <a:lnSpc>
                <a:spcPct val="107000"/>
              </a:lnSpc>
              <a:spcAft>
                <a:spcPts val="800"/>
              </a:spcAft>
            </a:pPr>
            <a:r>
              <a:rPr lang="en-US" sz="2400" u="sng">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 Kết bài:</a:t>
            </a:r>
            <a:r>
              <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Khẳng định lại tác hại nghiêm trọng của việc lạm dụng thuốc kháng sinh để khuyên mọi người cần từ bỏ ngay việc lạm dụng nó vì một cuộc sống khoẻ mạnh, an toàn cho bản thân và cộng đồng.</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530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678"/>
            <a:ext cx="12192000" cy="112142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TRẢ BÀI</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p:cNvCxnSpPr>
            <a:cxnSpLocks/>
          </p:cNvCxnSpPr>
          <p:nvPr/>
        </p:nvCxnSpPr>
        <p:spPr>
          <a:xfrm>
            <a:off x="0" y="1198101"/>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xmlns="" id="{C5F1298E-419A-404F-A488-251D430BE636}"/>
              </a:ext>
            </a:extLst>
          </p:cNvPr>
          <p:cNvGraphicFramePr>
            <a:graphicFrameLocks noGrp="1"/>
          </p:cNvGraphicFramePr>
          <p:nvPr>
            <p:extLst>
              <p:ext uri="{D42A27DB-BD31-4B8C-83A1-F6EECF244321}">
                <p14:modId xmlns:p14="http://schemas.microsoft.com/office/powerpoint/2010/main" val="1998092130"/>
              </p:ext>
            </p:extLst>
          </p:nvPr>
        </p:nvGraphicFramePr>
        <p:xfrm>
          <a:off x="629586" y="1659763"/>
          <a:ext cx="11302584" cy="5121556"/>
        </p:xfrm>
        <a:graphic>
          <a:graphicData uri="http://schemas.openxmlformats.org/drawingml/2006/table">
            <a:tbl>
              <a:tblPr firstRow="1" firstCol="1" bandRow="1">
                <a:tableStyleId>{21E4AEA4-8DFA-4A89-87EB-49C32662AFE0}</a:tableStyleId>
              </a:tblPr>
              <a:tblGrid>
                <a:gridCol w="5651292">
                  <a:extLst>
                    <a:ext uri="{9D8B030D-6E8A-4147-A177-3AD203B41FA5}">
                      <a16:colId xmlns:a16="http://schemas.microsoft.com/office/drawing/2014/main" xmlns="" val="217219790"/>
                    </a:ext>
                  </a:extLst>
                </a:gridCol>
                <a:gridCol w="5651292">
                  <a:extLst>
                    <a:ext uri="{9D8B030D-6E8A-4147-A177-3AD203B41FA5}">
                      <a16:colId xmlns:a16="http://schemas.microsoft.com/office/drawing/2014/main" xmlns="" val="1887087839"/>
                    </a:ext>
                  </a:extLst>
                </a:gridCol>
              </a:tblGrid>
              <a:tr h="695939">
                <a:tc gridSpan="2">
                  <a:txBody>
                    <a:bodyPr/>
                    <a:lstStyle/>
                    <a:p>
                      <a:pPr algn="ctr">
                        <a:lnSpc>
                          <a:spcPct val="107000"/>
                        </a:lnSpc>
                        <a:spcAft>
                          <a:spcPts val="800"/>
                        </a:spcAft>
                      </a:pPr>
                      <a:r>
                        <a:rPr lang="en-US" sz="1600">
                          <a:solidFill>
                            <a:schemeClr val="tx1"/>
                          </a:solidFill>
                          <a:effectLst/>
                          <a:latin typeface="Times New Roman" panose="02020603050405020304" pitchFamily="18" charset="0"/>
                          <a:cs typeface="Times New Roman" panose="02020603050405020304" pitchFamily="18" charset="0"/>
                        </a:rPr>
                        <a:t>HƯỚNG DẪN CHỈNH SỬA BÀI VIẾT</a:t>
                      </a:r>
                      <a:endParaRPr lang="en-US" sz="105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1600">
                          <a:solidFill>
                            <a:schemeClr val="tx1"/>
                          </a:solidFill>
                          <a:effectLst/>
                          <a:latin typeface="Times New Roman" panose="02020603050405020304" pitchFamily="18" charset="0"/>
                          <a:cs typeface="Times New Roman" panose="02020603050405020304" pitchFamily="18" charset="0"/>
                        </a:rPr>
                        <a:t>Nhiệm vụ: Rà soát lại bài viết theo những yêu cầu ở cột trái và gợi ý chỉnh sửa ở cột phải</a:t>
                      </a:r>
                      <a:endParaRPr lang="en-U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08" marR="523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xmlns="" val="3601487957"/>
                  </a:ext>
                </a:extLst>
              </a:tr>
              <a:tr h="604729">
                <a:tc>
                  <a:txBody>
                    <a:bodyPr/>
                    <a:lstStyle/>
                    <a:p>
                      <a:pPr algn="just">
                        <a:lnSpc>
                          <a:spcPct val="107000"/>
                        </a:lnSpc>
                        <a:spcAft>
                          <a:spcPts val="800"/>
                        </a:spcAft>
                      </a:pPr>
                      <a:r>
                        <a:rPr lang="en-US" sz="1600">
                          <a:solidFill>
                            <a:schemeClr val="tx1"/>
                          </a:solidFill>
                          <a:effectLst/>
                          <a:latin typeface="Times New Roman" panose="02020603050405020304" pitchFamily="18" charset="0"/>
                          <a:cs typeface="Times New Roman" panose="02020603050405020304" pitchFamily="18" charset="0"/>
                        </a:rPr>
                        <a:t>1. Phần mở bài: Đã giới thiệu vấn đề và nêu quan điểm hay chưa?</a:t>
                      </a:r>
                      <a:endParaRPr lang="en-U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08" marR="523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600">
                          <a:solidFill>
                            <a:schemeClr val="tx1"/>
                          </a:solidFill>
                          <a:effectLst/>
                          <a:latin typeface="Times New Roman" panose="02020603050405020304" pitchFamily="18" charset="0"/>
                          <a:cs typeface="Times New Roman" panose="02020603050405020304" pitchFamily="18" charset="0"/>
                        </a:rPr>
                        <a:t>- Gạch chân những câu phần mở bài chưa đáp ứng yêu cầu, chỉnh lại nêu vấn đề và quan điểm</a:t>
                      </a:r>
                      <a:endParaRPr lang="en-U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08" marR="523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62365400"/>
                  </a:ext>
                </a:extLst>
              </a:tr>
              <a:tr h="900881">
                <a:tc>
                  <a:txBody>
                    <a:bodyPr/>
                    <a:lstStyle/>
                    <a:p>
                      <a:pPr algn="just">
                        <a:lnSpc>
                          <a:spcPct val="107000"/>
                        </a:lnSpc>
                        <a:spcAft>
                          <a:spcPts val="800"/>
                        </a:spcAft>
                      </a:pPr>
                      <a:r>
                        <a:rPr lang="en-US" sz="1600">
                          <a:solidFill>
                            <a:schemeClr val="tx1"/>
                          </a:solidFill>
                          <a:effectLst/>
                          <a:latin typeface="Times New Roman" panose="02020603050405020304" pitchFamily="18" charset="0"/>
                          <a:cs typeface="Times New Roman" panose="02020603050405020304" pitchFamily="18" charset="0"/>
                        </a:rPr>
                        <a:t>2. Mỗi đoạn của thân bài có nêu quan điểm của bài viết không?</a:t>
                      </a:r>
                      <a:endParaRPr lang="en-U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08" marR="523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600">
                          <a:solidFill>
                            <a:schemeClr val="tx1"/>
                          </a:solidFill>
                          <a:effectLst/>
                          <a:latin typeface="Times New Roman" panose="02020603050405020304" pitchFamily="18" charset="0"/>
                          <a:cs typeface="Times New Roman" panose="02020603050405020304" pitchFamily="18" charset="0"/>
                        </a:rPr>
                        <a:t>- Gạch chân vào câu nêu luận điểm</a:t>
                      </a:r>
                      <a:endParaRPr lang="en-US" sz="105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1600">
                          <a:solidFill>
                            <a:schemeClr val="tx1"/>
                          </a:solidFill>
                          <a:effectLst/>
                          <a:latin typeface="Times New Roman" panose="02020603050405020304" pitchFamily="18" charset="0"/>
                          <a:cs typeface="Times New Roman" panose="02020603050405020304" pitchFamily="18" charset="0"/>
                        </a:rPr>
                        <a:t>- Nên chuyển câu nêu luận điểm lên đầu đoạn văn</a:t>
                      </a:r>
                      <a:endParaRPr lang="en-U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08" marR="523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08370706"/>
                  </a:ext>
                </a:extLst>
              </a:tr>
              <a:tr h="1105820">
                <a:tc>
                  <a:txBody>
                    <a:bodyPr/>
                    <a:lstStyle/>
                    <a:p>
                      <a:pPr algn="just">
                        <a:lnSpc>
                          <a:spcPct val="107000"/>
                        </a:lnSpc>
                        <a:spcAft>
                          <a:spcPts val="800"/>
                        </a:spcAft>
                      </a:pPr>
                      <a:r>
                        <a:rPr lang="en-US" sz="1600">
                          <a:solidFill>
                            <a:schemeClr val="tx1"/>
                          </a:solidFill>
                          <a:effectLst/>
                          <a:latin typeface="Times New Roman" panose="02020603050405020304" pitchFamily="18" charset="0"/>
                          <a:cs typeface="Times New Roman" panose="02020603050405020304" pitchFamily="18" charset="0"/>
                        </a:rPr>
                        <a:t>3. Mỗi luận điểm có được làm sáng tỏ bắng lý lẽ, dẫn chứng hay không?  Bài viết có đưa ra giải pháp cụ thể hay không?</a:t>
                      </a:r>
                      <a:endParaRPr lang="en-U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08" marR="523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600">
                          <a:solidFill>
                            <a:schemeClr val="tx1"/>
                          </a:solidFill>
                          <a:effectLst/>
                          <a:latin typeface="Times New Roman" panose="02020603050405020304" pitchFamily="18" charset="0"/>
                          <a:cs typeface="Times New Roman" panose="02020603050405020304" pitchFamily="18" charset="0"/>
                        </a:rPr>
                        <a:t>- Khoanh tròn dẫn chứng, gạch chân lí lẽ, nếu có thể bổ sung dẫn chúng, lí lẽ cho thuyết phục hơn</a:t>
                      </a:r>
                      <a:endParaRPr lang="en-US" sz="105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1600">
                          <a:solidFill>
                            <a:schemeClr val="tx1"/>
                          </a:solidFill>
                          <a:effectLst/>
                          <a:latin typeface="Times New Roman" panose="02020603050405020304" pitchFamily="18" charset="0"/>
                          <a:cs typeface="Times New Roman" panose="02020603050405020304" pitchFamily="18" charset="0"/>
                        </a:rPr>
                        <a:t>- Gạch chân vào phần nêu giải pháp, diễn đạt cụ thể hơn</a:t>
                      </a:r>
                      <a:endParaRPr lang="en-U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08" marR="523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39417018"/>
                  </a:ext>
                </a:extLst>
              </a:tr>
              <a:tr h="604729">
                <a:tc>
                  <a:txBody>
                    <a:bodyPr/>
                    <a:lstStyle/>
                    <a:p>
                      <a:pPr algn="just">
                        <a:lnSpc>
                          <a:spcPct val="107000"/>
                        </a:lnSpc>
                        <a:spcAft>
                          <a:spcPts val="800"/>
                        </a:spcAft>
                      </a:pPr>
                      <a:r>
                        <a:rPr lang="en-US" sz="1600">
                          <a:solidFill>
                            <a:schemeClr val="tx1"/>
                          </a:solidFill>
                          <a:effectLst/>
                          <a:latin typeface="Times New Roman" panose="02020603050405020304" pitchFamily="18" charset="0"/>
                          <a:cs typeface="Times New Roman" panose="02020603050405020304" pitchFamily="18" charset="0"/>
                        </a:rPr>
                        <a:t>4. Bài viết có nhìn vấn đề ở nhiều góc độ, bác bỏ ý kiến phản bác không?</a:t>
                      </a:r>
                      <a:endParaRPr lang="en-U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08" marR="523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600">
                          <a:solidFill>
                            <a:schemeClr val="tx1"/>
                          </a:solidFill>
                          <a:effectLst/>
                          <a:latin typeface="Times New Roman" panose="02020603050405020304" pitchFamily="18" charset="0"/>
                          <a:cs typeface="Times New Roman" panose="02020603050405020304" pitchFamily="18" charset="0"/>
                        </a:rPr>
                        <a:t>- Đánh dấu sao vào phần bổ sung ý kiến phản bác, đưa ra lý lẽ, dẫn chứng để bác bỏ</a:t>
                      </a:r>
                      <a:endParaRPr lang="en-U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08" marR="523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99108936"/>
                  </a:ext>
                </a:extLst>
              </a:tr>
              <a:tr h="604729">
                <a:tc>
                  <a:txBody>
                    <a:bodyPr/>
                    <a:lstStyle/>
                    <a:p>
                      <a:pPr algn="just">
                        <a:lnSpc>
                          <a:spcPct val="107000"/>
                        </a:lnSpc>
                        <a:spcAft>
                          <a:spcPts val="800"/>
                        </a:spcAft>
                      </a:pPr>
                      <a:r>
                        <a:rPr lang="en-US" sz="1600">
                          <a:solidFill>
                            <a:schemeClr val="tx1"/>
                          </a:solidFill>
                          <a:effectLst/>
                          <a:latin typeface="Times New Roman" panose="02020603050405020304" pitchFamily="18" charset="0"/>
                          <a:cs typeface="Times New Roman" panose="02020603050405020304" pitchFamily="18" charset="0"/>
                        </a:rPr>
                        <a:t>5. Phần kết bài có khẳng định lại quan điểm cá nhân về vấn đề hay không?</a:t>
                      </a:r>
                      <a:endParaRPr lang="en-U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08" marR="523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600">
                          <a:solidFill>
                            <a:schemeClr val="tx1"/>
                          </a:solidFill>
                          <a:effectLst/>
                          <a:latin typeface="Times New Roman" panose="02020603050405020304" pitchFamily="18" charset="0"/>
                          <a:cs typeface="Times New Roman" panose="02020603050405020304" pitchFamily="18" charset="0"/>
                        </a:rPr>
                        <a:t>- Thêm câu khẳng định lại quan điểm và mở rộng nâng cao vấn đề</a:t>
                      </a:r>
                      <a:endParaRPr lang="en-U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08" marR="523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81331575"/>
                  </a:ext>
                </a:extLst>
              </a:tr>
              <a:tr h="604729">
                <a:tc>
                  <a:txBody>
                    <a:bodyPr/>
                    <a:lstStyle/>
                    <a:p>
                      <a:pPr algn="just">
                        <a:lnSpc>
                          <a:spcPct val="107000"/>
                        </a:lnSpc>
                        <a:spcAft>
                          <a:spcPts val="800"/>
                        </a:spcAft>
                      </a:pPr>
                      <a:r>
                        <a:rPr lang="en-US" sz="1600">
                          <a:solidFill>
                            <a:schemeClr val="tx1"/>
                          </a:solidFill>
                          <a:effectLst/>
                          <a:latin typeface="Times New Roman" panose="02020603050405020304" pitchFamily="18" charset="0"/>
                          <a:cs typeface="Times New Roman" panose="02020603050405020304" pitchFamily="18" charset="0"/>
                        </a:rPr>
                        <a:t>6. Bài viết có mắc lỗi diễn đạt không?</a:t>
                      </a:r>
                      <a:endParaRPr lang="en-U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08" marR="523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600">
                          <a:solidFill>
                            <a:schemeClr val="tx1"/>
                          </a:solidFill>
                          <a:effectLst/>
                          <a:latin typeface="Times New Roman" panose="02020603050405020304" pitchFamily="18" charset="0"/>
                          <a:cs typeface="Times New Roman" panose="02020603050405020304" pitchFamily="18" charset="0"/>
                        </a:rPr>
                        <a:t>- Rà soát và sửa lại lỗi chính tả, dùng từ, đặt câu, từ nối, liên kết trong bài viết….</a:t>
                      </a:r>
                      <a:endParaRPr lang="en-US" sz="105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308" marR="523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42724146"/>
                  </a:ext>
                </a:extLst>
              </a:tr>
            </a:tbl>
          </a:graphicData>
        </a:graphic>
      </p:graphicFrame>
      <p:sp>
        <p:nvSpPr>
          <p:cNvPr id="5" name="Rectangle 1">
            <a:extLst>
              <a:ext uri="{FF2B5EF4-FFF2-40B4-BE49-F238E27FC236}">
                <a16:creationId xmlns:a16="http://schemas.microsoft.com/office/drawing/2014/main" xmlns="" id="{FDB4469A-F8EC-4E11-B685-F712FA571609}"/>
              </a:ext>
            </a:extLst>
          </p:cNvPr>
          <p:cNvSpPr>
            <a:spLocks noChangeArrowheads="1"/>
          </p:cNvSpPr>
          <p:nvPr/>
        </p:nvSpPr>
        <p:spPr bwMode="auto">
          <a:xfrm>
            <a:off x="628578" y="1228878"/>
            <a:ext cx="43091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Phiếu hướng dẫn chỉnh sửa bài viết</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63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678"/>
            <a:ext cx="12192000" cy="112142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TRẢ BÀI</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p:cNvCxnSpPr>
            <a:cxnSpLocks/>
          </p:cNvCxnSpPr>
          <p:nvPr/>
        </p:nvCxnSpPr>
        <p:spPr>
          <a:xfrm>
            <a:off x="0" y="1198101"/>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49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9784" y="21608"/>
            <a:ext cx="11862216" cy="6836392"/>
            <a:chOff x="41397" y="13507"/>
            <a:chExt cx="9108830" cy="6844493"/>
          </a:xfrm>
        </p:grpSpPr>
        <p:pic>
          <p:nvPicPr>
            <p:cNvPr id="5" name="Picture 4"/>
            <p:cNvPicPr>
              <a:picLocks noChangeAspect="1"/>
            </p:cNvPicPr>
            <p:nvPr/>
          </p:nvPicPr>
          <p:blipFill rotWithShape="1">
            <a:blip r:embed="rId2"/>
            <a:srcRect l="1664" t="3697" r="2593" b="12418"/>
            <a:stretch/>
          </p:blipFill>
          <p:spPr>
            <a:xfrm>
              <a:off x="41397" y="13507"/>
              <a:ext cx="9108830" cy="6844493"/>
            </a:xfrm>
            <a:prstGeom prst="rect">
              <a:avLst/>
            </a:prstGeom>
          </p:spPr>
        </p:pic>
        <p:pic>
          <p:nvPicPr>
            <p:cNvPr id="6" name="Picture 5"/>
            <p:cNvPicPr>
              <a:picLocks noChangeAspect="1"/>
            </p:cNvPicPr>
            <p:nvPr/>
          </p:nvPicPr>
          <p:blipFill rotWithShape="1">
            <a:blip r:embed="rId2"/>
            <a:srcRect l="14722" t="8860" r="14672" b="43390"/>
            <a:stretch/>
          </p:blipFill>
          <p:spPr>
            <a:xfrm>
              <a:off x="1307490" y="386861"/>
              <a:ext cx="6717323" cy="4554415"/>
            </a:xfrm>
            <a:prstGeom prst="rect">
              <a:avLst/>
            </a:prstGeom>
          </p:spPr>
        </p:pic>
      </p:grpSp>
      <p:sp>
        <p:nvSpPr>
          <p:cNvPr id="4" name="Action Button: Help 3">
            <a:hlinkClick r:id="" action="ppaction://noaction" highlightClick="1"/>
          </p:cNvPr>
          <p:cNvSpPr/>
          <p:nvPr/>
        </p:nvSpPr>
        <p:spPr>
          <a:xfrm>
            <a:off x="0" y="21608"/>
            <a:ext cx="446048" cy="646331"/>
          </a:xfrm>
          <a:prstGeom prst="actionButtonHelp">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xmlns="" id="{48D43E01-5958-4F0C-A4EC-63257999F38A}"/>
              </a:ext>
            </a:extLst>
          </p:cNvPr>
          <p:cNvSpPr txBox="1"/>
          <p:nvPr/>
        </p:nvSpPr>
        <p:spPr>
          <a:xfrm>
            <a:off x="3442742" y="2353456"/>
            <a:ext cx="5396459" cy="769441"/>
          </a:xfrm>
          <a:prstGeom prst="rect">
            <a:avLst/>
          </a:prstGeom>
          <a:noFill/>
        </p:spPr>
        <p:txBody>
          <a:bodyPr wrap="square" rtlCol="0">
            <a:spAutoFit/>
          </a:bodyPr>
          <a:lstStyle/>
          <a:p>
            <a:pPr algn="ctr"/>
            <a:r>
              <a:rPr lang="en-US" sz="4400" b="1">
                <a:solidFill>
                  <a:schemeClr val="bg1">
                    <a:lumMod val="95000"/>
                  </a:schemeClr>
                </a:solidFill>
                <a:latin typeface="Times New Roman" panose="02020603050405020304" pitchFamily="18" charset="0"/>
                <a:cs typeface="Times New Roman" panose="02020603050405020304" pitchFamily="18" charset="0"/>
              </a:rPr>
              <a:t>Video khởi động</a:t>
            </a:r>
          </a:p>
        </p:txBody>
      </p:sp>
    </p:spTree>
    <p:extLst>
      <p:ext uri="{BB962C8B-B14F-4D97-AF65-F5344CB8AC3E}">
        <p14:creationId xmlns:p14="http://schemas.microsoft.com/office/powerpoint/2010/main" val="3468945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678"/>
            <a:ext cx="12192000" cy="112142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TRẢ BÀI</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p:cNvCxnSpPr>
            <a:cxnSpLocks/>
          </p:cNvCxnSpPr>
          <p:nvPr/>
        </p:nvCxnSpPr>
        <p:spPr>
          <a:xfrm>
            <a:off x="0" y="1198101"/>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F11E25D2-A73A-4730-A9A3-543F53C7A75E}"/>
              </a:ext>
            </a:extLst>
          </p:cNvPr>
          <p:cNvSpPr txBox="1"/>
          <p:nvPr/>
        </p:nvSpPr>
        <p:spPr>
          <a:xfrm>
            <a:off x="344774" y="2101798"/>
            <a:ext cx="11847226" cy="4633000"/>
          </a:xfrm>
          <a:prstGeom prst="rect">
            <a:avLst/>
          </a:prstGeom>
          <a:noFill/>
        </p:spPr>
        <p:txBody>
          <a:bodyPr wrap="square">
            <a:spAutoFit/>
          </a:bodyPr>
          <a:lstStyle/>
          <a:p>
            <a:pPr>
              <a:lnSpc>
                <a:spcPct val="107000"/>
              </a:lnSpc>
              <a:spcAft>
                <a:spcPts val="800"/>
              </a:spcAft>
            </a:pPr>
            <a:r>
              <a:rPr lang="en-US" sz="2400" b="1">
                <a:latin typeface="Times New Roman" panose="02020603050405020304" pitchFamily="18" charset="0"/>
                <a:ea typeface="Calibri" panose="020F0502020204030204" pitchFamily="34" charset="0"/>
                <a:cs typeface="Times New Roman" panose="02020603050405020304" pitchFamily="18" charset="0"/>
              </a:rPr>
              <a:t>a. Mục tiêu hoạt động:</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HS nhận biết được các nội dung cơ bản và trình tự sắp xếp trong bài luận thuyết phục người khác từ bỏ một thói quen.</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HS xác định được đúng các luận điểm trong bài viết, tóm lược được nội dung các luận điểm.</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  Học sinh biết cách nhận biết và sửa chữa lỗi trong bài làm của mình</a:t>
            </a:r>
            <a:r>
              <a:rPr lang="en-US" sz="2400" i="1">
                <a:latin typeface="Times New Roman" panose="02020603050405020304" pitchFamily="18" charset="0"/>
                <a:ea typeface="Times New Roman" panose="02020603050405020304" pitchFamily="18" charset="0"/>
                <a:cs typeface="Times New Roman" panose="02020603050405020304" pitchFamily="18" charset="0"/>
              </a:rPr>
              <a:t>.</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b="1">
                <a:latin typeface="Times New Roman" panose="02020603050405020304" pitchFamily="18" charset="0"/>
                <a:ea typeface="Times New Roman" panose="02020603050405020304" pitchFamily="18" charset="0"/>
                <a:cs typeface="Times New Roman" panose="02020603050405020304" pitchFamily="18" charset="0"/>
              </a:rPr>
              <a:t>b. Nội dung thực hiện</a:t>
            </a:r>
            <a:r>
              <a:rPr lang="en-US" sz="2400">
                <a:latin typeface="Times New Roman" panose="02020603050405020304" pitchFamily="18" charset="0"/>
                <a:ea typeface="Times New Roman" panose="02020603050405020304" pitchFamily="18" charset="0"/>
                <a:cs typeface="Times New Roman" panose="02020603050405020304" pitchFamily="18" charset="0"/>
              </a:rPr>
              <a:t/>
            </a:r>
            <a:br>
              <a:rPr lang="en-US" sz="2400">
                <a:latin typeface="Times New Roman" panose="02020603050405020304" pitchFamily="18" charset="0"/>
                <a:ea typeface="Times New Roman" panose="02020603050405020304" pitchFamily="18" charset="0"/>
                <a:cs typeface="Times New Roman" panose="02020603050405020304" pitchFamily="18" charset="0"/>
              </a:rPr>
            </a:br>
            <a:r>
              <a:rPr lang="en-US" sz="2400">
                <a:latin typeface="Times New Roman" panose="02020603050405020304" pitchFamily="18" charset="0"/>
                <a:ea typeface="Times New Roman" panose="02020603050405020304" pitchFamily="18" charset="0"/>
                <a:cs typeface="Times New Roman" panose="02020603050405020304" pitchFamily="18" charset="0"/>
              </a:rPr>
              <a:t>– Kĩ thuật dạy học: Công não, thông tin – phản hồi</a:t>
            </a:r>
            <a:br>
              <a:rPr lang="en-US" sz="2400">
                <a:latin typeface="Times New Roman" panose="02020603050405020304" pitchFamily="18" charset="0"/>
                <a:ea typeface="Times New Roman" panose="02020603050405020304" pitchFamily="18" charset="0"/>
                <a:cs typeface="Times New Roman" panose="02020603050405020304" pitchFamily="18" charset="0"/>
              </a:rPr>
            </a:br>
            <a:r>
              <a:rPr lang="en-US" sz="2400">
                <a:latin typeface="Times New Roman" panose="02020603050405020304" pitchFamily="18" charset="0"/>
                <a:ea typeface="Times New Roman" panose="02020603050405020304" pitchFamily="18" charset="0"/>
                <a:cs typeface="Times New Roman" panose="02020603050405020304" pitchFamily="18" charset="0"/>
              </a:rPr>
              <a:t>– Hình thức tổ chức: hoạt động cá nhân, thảo luận</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c</a:t>
            </a:r>
            <a:r>
              <a:rPr lang="en-US" sz="2400" b="1">
                <a:latin typeface="Times New Roman" panose="02020603050405020304" pitchFamily="18" charset="0"/>
                <a:ea typeface="Times New Roman" panose="02020603050405020304" pitchFamily="18" charset="0"/>
                <a:cs typeface="Times New Roman" panose="02020603050405020304" pitchFamily="18" charset="0"/>
              </a:rPr>
              <a:t>. Sản phẩm</a:t>
            </a:r>
            <a:r>
              <a:rPr lang="en-US" sz="2400">
                <a:latin typeface="Times New Roman" panose="02020603050405020304" pitchFamily="18" charset="0"/>
                <a:ea typeface="Times New Roman" panose="02020603050405020304" pitchFamily="18" charset="0"/>
                <a:cs typeface="Times New Roman" panose="02020603050405020304" pitchFamily="18" charset="0"/>
              </a:rPr>
              <a:t>: HS nắm được yêu cầu cơ bản, dàn ý của đề bài</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d. </a:t>
            </a:r>
            <a:r>
              <a:rPr lang="en-US" sz="2400" b="1">
                <a:latin typeface="Times New Roman" panose="02020603050405020304" pitchFamily="18" charset="0"/>
                <a:ea typeface="Times New Roman" panose="02020603050405020304" pitchFamily="18" charset="0"/>
                <a:cs typeface="Times New Roman" panose="02020603050405020304" pitchFamily="18" charset="0"/>
              </a:rPr>
              <a:t>Tổ chức thực hiện</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327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wipe(left)">
                                      <p:cBhvr>
                                        <p:cTn id="18" dur="500"/>
                                        <p:tgtEl>
                                          <p:spTgt spid="1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xEl>
                                              <p:pRg st="5" end="5"/>
                                            </p:txEl>
                                          </p:spTgt>
                                        </p:tgtEl>
                                        <p:attrNameLst>
                                          <p:attrName>style.visibility</p:attrName>
                                        </p:attrNameLst>
                                      </p:cBhvr>
                                      <p:to>
                                        <p:strVal val="visible"/>
                                      </p:to>
                                    </p:set>
                                    <p:animEffect transition="in" filter="wipe(left)">
                                      <p:cBhvr>
                                        <p:cTn id="28" dur="500"/>
                                        <p:tgtEl>
                                          <p:spTgt spid="10">
                                            <p:txEl>
                                              <p:pRg st="5" end="5"/>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wipe(left)">
                                      <p:cBhvr>
                                        <p:cTn id="31"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678"/>
            <a:ext cx="12192000" cy="112142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TRẢ BÀI</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p:cNvCxnSpPr>
            <a:cxnSpLocks/>
          </p:cNvCxnSpPr>
          <p:nvPr/>
        </p:nvCxnSpPr>
        <p:spPr>
          <a:xfrm>
            <a:off x="0" y="1198101"/>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2FA3B0E7-FBE8-4BF7-A358-1EE7204CF0C3}"/>
              </a:ext>
            </a:extLst>
          </p:cNvPr>
          <p:cNvSpPr txBox="1"/>
          <p:nvPr/>
        </p:nvSpPr>
        <p:spPr>
          <a:xfrm>
            <a:off x="179882" y="1563317"/>
            <a:ext cx="12012118" cy="4530407"/>
          </a:xfrm>
          <a:prstGeom prst="rect">
            <a:avLst/>
          </a:prstGeom>
          <a:noFill/>
        </p:spPr>
        <p:txBody>
          <a:bodyPr wrap="square">
            <a:spAutoFit/>
          </a:bodyPr>
          <a:lstStyle/>
          <a:p>
            <a:pPr marL="457200">
              <a:lnSpc>
                <a:spcPct val="107000"/>
              </a:lnSpc>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I. Yêu cầu của kiểu bài, dàn ý</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1. Yêu cầu</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Cần đưa ra những luận điểm, luận cứ xác đáng, mạch lạc và có logic.</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Nêu ra quan điểm, cách nhìn nhận vấn đề đa chiều của bản thân bằng cách đưa ra những bằng chứng xác đáng, để tạo hứng thú, sức thuyết phục người khác.</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Dự kiến những lý lẽ phản bác được đưa ra, kiểm soát được quá trình thuyết phục một cách tốt nhất.</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Người thuyết trình phải kịp thời đưa ra những dẫn chứng làm rõ hơn về luận điểm của mình, phản bác lại lý lẽ của người được thuyết phục.</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Giữ thái độ bình tĩnh, tự tin khi bị người thuyết phục phản bác.</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048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678"/>
            <a:ext cx="12192000" cy="112142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TRẢ BÀI</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p:cNvCxnSpPr>
            <a:cxnSpLocks/>
          </p:cNvCxnSpPr>
          <p:nvPr/>
        </p:nvCxnSpPr>
        <p:spPr>
          <a:xfrm>
            <a:off x="0" y="1198101"/>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A4EED632-C49C-449E-B753-32BE587A236E}"/>
              </a:ext>
            </a:extLst>
          </p:cNvPr>
          <p:cNvSpPr txBox="1"/>
          <p:nvPr/>
        </p:nvSpPr>
        <p:spPr>
          <a:xfrm>
            <a:off x="179882" y="1398490"/>
            <a:ext cx="12012118" cy="4364977"/>
          </a:xfrm>
          <a:prstGeom prst="rect">
            <a:avLst/>
          </a:prstGeom>
          <a:noFill/>
        </p:spPr>
        <p:txBody>
          <a:bodyPr wrap="square">
            <a:spAutoFit/>
          </a:bodyPr>
          <a:lstStyle/>
          <a:p>
            <a:pPr>
              <a:lnSpc>
                <a:spcPct val="107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2. Phân tích đề và lập dàn ý</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a, Phân tích đề</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Xác định vấn đề: Thói quen hoặc quan niệm cần từ bỏ là gì?</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Đối tượng cần thuyết phục là ai?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Mục đích: để làm gì?</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Nội dung cảu vấn đề cần thuyết phục.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*Tìm kiếm thông tin, xử lý dữ liệu, lựa chọn những thông tin có thể sử dụng để tăng tính thuyểt phục.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200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left)">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678"/>
            <a:ext cx="12192000" cy="112142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TRẢ BÀI</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p:cNvCxnSpPr>
            <a:cxnSpLocks/>
          </p:cNvCxnSpPr>
          <p:nvPr/>
        </p:nvCxnSpPr>
        <p:spPr>
          <a:xfrm>
            <a:off x="0" y="1198101"/>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83A1B0F9-2B3E-428B-9C65-1E28A55C9268}"/>
              </a:ext>
            </a:extLst>
          </p:cNvPr>
          <p:cNvSpPr txBox="1"/>
          <p:nvPr/>
        </p:nvSpPr>
        <p:spPr>
          <a:xfrm>
            <a:off x="164892" y="1476776"/>
            <a:ext cx="11887200" cy="2948564"/>
          </a:xfrm>
          <a:prstGeom prst="rect">
            <a:avLst/>
          </a:prstGeom>
          <a:noFill/>
        </p:spPr>
        <p:txBody>
          <a:bodyPr wrap="square">
            <a:spAutoFit/>
          </a:bodyPr>
          <a:lstStyle/>
          <a:p>
            <a:pPr>
              <a:lnSpc>
                <a:spcPct val="107000"/>
              </a:lnSpc>
              <a:spcAft>
                <a:spcPts val="800"/>
              </a:spcAft>
            </a:pPr>
            <a:r>
              <a:rPr lang="en-US" sz="24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Các bước thực hiện khi viết bài luận:</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B1. Chuẩn bị viết </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B2. Tìm ý, lập dàn ý </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B3. Viết bài</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B4. Chỉnh sửa, hoàn thiện</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b="1">
                <a:effectLst/>
                <a:latin typeface="Times New Roman" panose="02020603050405020304" pitchFamily="18" charset="0"/>
                <a:ea typeface="Calibri" panose="020F0502020204030204" pitchFamily="34" charset="0"/>
                <a:cs typeface="Times New Roman" panose="02020603050405020304" pitchFamily="18" charset="0"/>
              </a:rPr>
              <a:t> hướng dẫn HS lập dàn ý đề (1</a:t>
            </a:r>
            <a:r>
              <a:rPr lang="en-US" sz="2400">
                <a:effectLst/>
                <a:latin typeface="Times New Roman" panose="02020603050405020304" pitchFamily="18" charset="0"/>
                <a:ea typeface="Calibri" panose="020F0502020204030204" pitchFamily="34" charset="0"/>
                <a:cs typeface="Times New Roman" panose="02020603050405020304" pitchFamily="18" charset="0"/>
              </a:rPr>
              <a:t>) (Tham khảo phần phụ lục)</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618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678"/>
            <a:ext cx="12192000" cy="112142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TRẢ BÀI</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p:cNvCxnSpPr>
            <a:cxnSpLocks/>
          </p:cNvCxnSpPr>
          <p:nvPr/>
        </p:nvCxnSpPr>
        <p:spPr>
          <a:xfrm>
            <a:off x="0" y="1198101"/>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53DB146D-E910-4811-9050-25A411A63DD0}"/>
              </a:ext>
            </a:extLst>
          </p:cNvPr>
          <p:cNvSpPr txBox="1"/>
          <p:nvPr/>
        </p:nvSpPr>
        <p:spPr>
          <a:xfrm>
            <a:off x="179883" y="1552717"/>
            <a:ext cx="11827238" cy="2810385"/>
          </a:xfrm>
          <a:prstGeom prst="rect">
            <a:avLst/>
          </a:prstGeom>
          <a:noFill/>
        </p:spPr>
        <p:txBody>
          <a:bodyPr wrap="square">
            <a:spAutoFit/>
          </a:bodyPr>
          <a:lstStyle/>
          <a:p>
            <a:pPr marL="457200">
              <a:lnSpc>
                <a:spcPct val="107000"/>
              </a:lnSpc>
              <a:spcAft>
                <a:spcPts val="80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II</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Nhận xét về ưu khuyết điểm</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1. Ưu điểm:  </a:t>
            </a:r>
            <a:br>
              <a:rPr lang="en-US" sz="280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Một số bài viết bộc lộ được quan điểm cá nhân về vấn đề, biết dẫn dắt phân tích vấn đề, lý lẽ, dẫn chứng thuyết phục  </a:t>
            </a:r>
            <a:br>
              <a:rPr lang="en-US" sz="280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Nhiều bài trình bày cẩn thận, chữ viết sạch đẹp.  </a:t>
            </a:r>
            <a:br>
              <a:rPr lang="en-US" sz="280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26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678"/>
            <a:ext cx="12192000" cy="112142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TRẢ BÀI</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p:cNvCxnSpPr>
            <a:cxnSpLocks/>
          </p:cNvCxnSpPr>
          <p:nvPr/>
        </p:nvCxnSpPr>
        <p:spPr>
          <a:xfrm>
            <a:off x="0" y="1198101"/>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0A775157-F3A2-4020-957B-9EE07487888C}"/>
              </a:ext>
            </a:extLst>
          </p:cNvPr>
          <p:cNvSpPr txBox="1"/>
          <p:nvPr/>
        </p:nvSpPr>
        <p:spPr>
          <a:xfrm>
            <a:off x="209861" y="1454046"/>
            <a:ext cx="11227633" cy="2554545"/>
          </a:xfrm>
          <a:prstGeom prst="rect">
            <a:avLst/>
          </a:prstGeom>
          <a:noFill/>
        </p:spPr>
        <p:txBody>
          <a:bodyPr wrap="square">
            <a:spAutoFit/>
          </a:bodyPr>
          <a:lstStyle/>
          <a:p>
            <a:r>
              <a:rPr lang="en-US" sz="3200">
                <a:effectLst/>
                <a:latin typeface="Times New Roman" panose="02020603050405020304" pitchFamily="18" charset="0"/>
                <a:ea typeface="Times New Roman" panose="02020603050405020304" pitchFamily="18" charset="0"/>
              </a:rPr>
              <a:t>2. Khuyết điểm:  </a:t>
            </a:r>
            <a:br>
              <a:rPr lang="en-US" sz="3200">
                <a:effectLst/>
                <a:latin typeface="Times New Roman" panose="02020603050405020304" pitchFamily="18" charset="0"/>
                <a:ea typeface="Times New Roman" panose="02020603050405020304" pitchFamily="18" charset="0"/>
              </a:rPr>
            </a:br>
            <a:r>
              <a:rPr lang="en-US" sz="3200">
                <a:effectLst/>
                <a:latin typeface="Times New Roman" panose="02020603050405020304" pitchFamily="18" charset="0"/>
                <a:ea typeface="Times New Roman" panose="02020603050405020304" pitchFamily="18" charset="0"/>
              </a:rPr>
              <a:t>– Một số bài viết rất chung chung, không có dấu ấn cá nhân.  </a:t>
            </a:r>
            <a:br>
              <a:rPr lang="en-US" sz="3200">
                <a:effectLst/>
                <a:latin typeface="Times New Roman" panose="02020603050405020304" pitchFamily="18" charset="0"/>
                <a:ea typeface="Times New Roman" panose="02020603050405020304" pitchFamily="18" charset="0"/>
              </a:rPr>
            </a:br>
            <a:r>
              <a:rPr lang="en-US" sz="3200">
                <a:effectLst/>
                <a:latin typeface="Times New Roman" panose="02020603050405020304" pitchFamily="18" charset="0"/>
                <a:ea typeface="Times New Roman" panose="02020603050405020304" pitchFamily="18" charset="0"/>
              </a:rPr>
              <a:t>– Nhiều bài trình bày cẩu thả, chữ viết không cẩn thận, sai nhiều lỗi viết câu dùng từ.</a:t>
            </a:r>
            <a:br>
              <a:rPr lang="en-US" sz="3200">
                <a:effectLst/>
                <a:latin typeface="Times New Roman" panose="02020603050405020304" pitchFamily="18" charset="0"/>
                <a:ea typeface="Times New Roman" panose="02020603050405020304" pitchFamily="18" charset="0"/>
              </a:rPr>
            </a:br>
            <a:endParaRPr lang="en-US" sz="3200"/>
          </a:p>
        </p:txBody>
      </p:sp>
    </p:spTree>
    <p:extLst>
      <p:ext uri="{BB962C8B-B14F-4D97-AF65-F5344CB8AC3E}">
        <p14:creationId xmlns:p14="http://schemas.microsoft.com/office/powerpoint/2010/main" val="99825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678"/>
            <a:ext cx="12192000" cy="112142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TRẢ BÀI</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p:cNvCxnSpPr>
            <a:cxnSpLocks/>
          </p:cNvCxnSpPr>
          <p:nvPr/>
        </p:nvCxnSpPr>
        <p:spPr>
          <a:xfrm>
            <a:off x="0" y="1198101"/>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335C808E-9FD2-4BFB-B19C-0B05FBDB4647}"/>
              </a:ext>
            </a:extLst>
          </p:cNvPr>
          <p:cNvSpPr txBox="1"/>
          <p:nvPr/>
        </p:nvSpPr>
        <p:spPr>
          <a:xfrm>
            <a:off x="-14992" y="1389543"/>
            <a:ext cx="12192000" cy="2164567"/>
          </a:xfrm>
          <a:prstGeom prst="rect">
            <a:avLst/>
          </a:prstGeom>
          <a:noFill/>
        </p:spPr>
        <p:txBody>
          <a:bodyPr wrap="square">
            <a:spAutoFit/>
          </a:bodyPr>
          <a:lstStyle/>
          <a:p>
            <a:pPr marL="457200">
              <a:lnSpc>
                <a:spcPct val="107000"/>
              </a:lnSpc>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3. Đọc và phân tích bài viết ở mức độ khác nhau theo thang đánh giá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8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4. Trả bài viết số  </a:t>
            </a:r>
            <a:br>
              <a:rPr lang="en-US" sz="3200">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Tiếp thu ý kiến của HS.</a:t>
            </a:r>
            <a:br>
              <a:rPr lang="en-US" sz="3200">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Chỉnh sửa (nếu có)</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988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7146302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1341</TotalTime>
  <Words>1262</Words>
  <Application>Microsoft Office PowerPoint</Application>
  <PresentationFormat>Custom</PresentationFormat>
  <Paragraphs>84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Times New Roman</vt:lpstr>
      <vt:lpstr>.VnTime</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hoahiep</cp:lastModifiedBy>
  <cp:revision>103</cp:revision>
  <dcterms:created xsi:type="dcterms:W3CDTF">2022-04-30T11:42:35Z</dcterms:created>
  <dcterms:modified xsi:type="dcterms:W3CDTF">2022-08-21T06:53:49Z</dcterms:modified>
</cp:coreProperties>
</file>