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0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019E5C0-F1E5-4481-81DA-C083C0C36B30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bầu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trích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err="1" smtClean="0">
                <a:solidFill>
                  <a:schemeClr val="tx1"/>
                </a:solidFill>
              </a:rPr>
              <a:t>Lê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Đạt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h làm chữ của nhà thơ Lê Đạ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391400" cy="499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5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024744" cy="722864"/>
          </a:xfr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Phong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27055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32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phu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cẩn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thận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từng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chọn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lọc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nghĩ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dằn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vặt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3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024744" cy="1524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cảnh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xuất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xứ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67001"/>
            <a:ext cx="6777317" cy="3048000"/>
          </a:xfrm>
        </p:spPr>
        <p:txBody>
          <a:bodyPr/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in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34,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1994</a:t>
            </a: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giúp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tòi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9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2309310" cy="64873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b. </a:t>
            </a:r>
            <a:r>
              <a:rPr lang="en-US" b="1" dirty="0" err="1" smtClean="0">
                <a:solidFill>
                  <a:schemeClr val="tx1"/>
                </a:solidFill>
              </a:rPr>
              <a:t>Bố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cục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882137"/>
              </p:ext>
            </p:extLst>
          </p:nvPr>
        </p:nvGraphicFramePr>
        <p:xfrm>
          <a:off x="990600" y="1981200"/>
          <a:ext cx="7467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13"/>
                <a:gridCol w="2998787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Những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ý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kiến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được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phát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biểu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ở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diễn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đàn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nhau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xoay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quanh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đặc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thù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động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ngôn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từ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trong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Đối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thoại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với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những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niệm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giả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không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đồng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tình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trên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vấn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đề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động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nhận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diện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tầm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vóc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qua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tìm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phiếu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ủng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hộ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từ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“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cử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chi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chữ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”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Luận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sự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thống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nhất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biệt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giữa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con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đường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thước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một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chân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chính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08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24744" cy="186586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ý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đàn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xoay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thù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76" y="2971800"/>
            <a:ext cx="5168900" cy="28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16" y="2747960"/>
            <a:ext cx="5135562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085850"/>
            <a:ext cx="4625975" cy="23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55155"/>
            <a:ext cx="4425950" cy="245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7" y="2518768"/>
            <a:ext cx="4367213" cy="134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19" y="866673"/>
            <a:ext cx="4433887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50" y="2320925"/>
            <a:ext cx="2747963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63438" y="29912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7239000" y="5334000"/>
            <a:ext cx="228600" cy="460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74438" y="5794375"/>
            <a:ext cx="252912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Ý </a:t>
            </a:r>
            <a:r>
              <a:rPr lang="en-US" b="1" dirty="0" err="1" smtClean="0"/>
              <a:t>cốt</a:t>
            </a:r>
            <a:r>
              <a:rPr lang="en-US" b="1" dirty="0" smtClean="0"/>
              <a:t> </a:t>
            </a:r>
            <a:r>
              <a:rPr lang="en-US" b="1" dirty="0" err="1" smtClean="0"/>
              <a:t>lõi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</a:t>
            </a:r>
            <a:r>
              <a:rPr lang="en-US" b="1" dirty="0" err="1" smtClean="0"/>
              <a:t>thơ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Lê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956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762000" y="72390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13170" y="723900"/>
            <a:ext cx="6464030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Theo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Lê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vấn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then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chốt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thù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đời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xuôi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cõi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thách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khám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phá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6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609600"/>
            <a:ext cx="7024744" cy="224686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thoại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vấn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tầm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vóc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phiếu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ủng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hộ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cử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94E446F-0EA3-13D3-4639-627831DD23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4400" y="2856464"/>
            <a:ext cx="67770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Tác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giả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đã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tranh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luận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với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hai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quan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niệm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khá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phổ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biến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: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CDE685F-15B3-59BE-899B-F7A233B24D05}"/>
              </a:ext>
            </a:extLst>
          </p:cNvPr>
          <p:cNvSpPr txBox="1"/>
          <p:nvPr/>
        </p:nvSpPr>
        <p:spPr>
          <a:xfrm>
            <a:off x="854413" y="3683913"/>
            <a:ext cx="3375498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b="1" dirty="0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gắn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liền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với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những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cảm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xúc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bộc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phát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,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bốc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đồng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,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làm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không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cần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cố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gắng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D32948E-1DCF-FCD4-80A7-CFE22365E585}"/>
              </a:ext>
            </a:extLst>
          </p:cNvPr>
          <p:cNvSpPr txBox="1"/>
          <p:nvPr/>
        </p:nvSpPr>
        <p:spPr>
          <a:xfrm>
            <a:off x="4426772" y="3693641"/>
            <a:ext cx="381000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là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vấn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đề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của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những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năng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khiếu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đặc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biệt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xa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lạ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với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lao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động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lầm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lũi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và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nỗ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lực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trau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dồi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học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vấn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5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024744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thái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giả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bốc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ngắn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ngủi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câu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hay,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ngộ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rủi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đánh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đắc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đời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vốn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trời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lụi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Thái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giả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Ghét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lụi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Ưa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lầm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lũi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giấy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hôi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lấy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chữ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7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744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đưa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162800" cy="4572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xtoi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thuyết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hòa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”</a:t>
            </a: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Phlo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be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nhắc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li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thầy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thuốc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tấm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Bạch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a –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Gớt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Ta – go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minh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tuổi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xế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vẫn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lao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miệt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mùa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2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24744" cy="80113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bầu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”: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391400" cy="152399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Theo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gốc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bét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suốt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đời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bầu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khắc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nghiệt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tri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 person with a beard&#10;&#10;Description automatically generated with medium confidence">
            <a:extLst>
              <a:ext uri="{FF2B5EF4-FFF2-40B4-BE49-F238E27FC236}">
                <a16:creationId xmlns:a16="http://schemas.microsoft.com/office/drawing/2014/main" xmlns="" id="{50F54304-AE0D-6345-21FA-2CA192080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76600"/>
            <a:ext cx="3337787" cy="3116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52742" y="3276600"/>
            <a:ext cx="3505200" cy="26776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nghệ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đậm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ấn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thù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9D832B5-452E-F1D4-6847-293ABE52A196}"/>
              </a:ext>
            </a:extLst>
          </p:cNvPr>
          <p:cNvSpPr txBox="1"/>
          <p:nvPr/>
        </p:nvSpPr>
        <p:spPr>
          <a:xfrm>
            <a:off x="830093" y="381000"/>
            <a:ext cx="3513307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MỤC</a:t>
            </a:r>
            <a:r>
              <a:rPr lang="en-US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b="1" dirty="0">
                <a:latin typeface="Calibri" pitchFamily="34" charset="0"/>
                <a:cs typeface="Calibri" pitchFamily="34" charset="0"/>
              </a:rPr>
              <a:t>TIÊU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502" y="1828800"/>
            <a:ext cx="8229600" cy="4525963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lẽ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nghị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bàn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vấn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then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chốt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biệt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so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lao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9D832B5-452E-F1D4-6847-293ABE52A196}"/>
              </a:ext>
            </a:extLst>
          </p:cNvPr>
          <p:cNvSpPr txBox="1"/>
          <p:nvPr/>
        </p:nvSpPr>
        <p:spPr>
          <a:xfrm>
            <a:off x="685800" y="1211997"/>
            <a:ext cx="3098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thức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3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6396317" cy="350897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Theo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nghiệp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bầu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khắc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nghiệt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“ý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ngoại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”.</a:t>
            </a:r>
          </a:p>
          <a:p>
            <a:pPr algn="just"/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62000" y="1295400"/>
            <a:ext cx="685800" cy="408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024744" cy="13716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thước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chân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2191966"/>
            <a:ext cx="3429000" cy="232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“Con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phận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dirty="0">
                <a:latin typeface="Arial" pitchFamily="34" charset="0"/>
                <a:cs typeface="Arial" pitchFamily="34" charset="0"/>
              </a:rPr>
              <a:t>”: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liên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mối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chặt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chẽ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họ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70CB448-1B8A-9567-520F-7FE3C52A8E2A}"/>
              </a:ext>
            </a:extLst>
          </p:cNvPr>
          <p:cNvSpPr txBox="1"/>
          <p:nvPr/>
        </p:nvSpPr>
        <p:spPr>
          <a:xfrm>
            <a:off x="762000" y="2209800"/>
            <a:ext cx="365760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Theo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tác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giả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, con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đường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gồm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nhiều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con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đường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riêng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rất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khác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nhau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của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từng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người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.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Không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có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con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đường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chung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cho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tất</a:t>
            </a:r>
            <a:r>
              <a:rPr lang="en-US" sz="2400" dirty="0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cả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xmlns="" id="{D5EDBA10-2E9E-7A59-D1AF-C033ABECEC40}"/>
              </a:ext>
            </a:extLst>
          </p:cNvPr>
          <p:cNvSpPr/>
          <p:nvPr/>
        </p:nvSpPr>
        <p:spPr>
          <a:xfrm>
            <a:off x="838200" y="5105400"/>
            <a:ext cx="7162800" cy="1325148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thơ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phải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dùi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mài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lao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động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chữ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biến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ngôn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ngữ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công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cộng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thành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ngôn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ngữ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đặc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sản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độc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nhất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làm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phong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phú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cho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tiếng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mẹ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đẻ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.</a:t>
            </a:r>
            <a:endParaRPr lang="en-US" sz="2800" b="1" i="1" dirty="0">
              <a:ln w="28575"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1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urved Up Ribbon 4"/>
          <p:cNvSpPr/>
          <p:nvPr/>
        </p:nvSpPr>
        <p:spPr>
          <a:xfrm>
            <a:off x="2133600" y="533400"/>
            <a:ext cx="4724400" cy="1524000"/>
          </a:xfrm>
          <a:prstGeom prst="ellipseRibbon2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III.TỔNG KẾT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762000" y="2232496"/>
            <a:ext cx="3581400" cy="401590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 NỘI DUNG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sz="2400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giúp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hướng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tòi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8" name="Vertical Scroll 7"/>
          <p:cNvSpPr/>
          <p:nvPr/>
        </p:nvSpPr>
        <p:spPr>
          <a:xfrm>
            <a:off x="4343400" y="2232496"/>
            <a:ext cx="4000500" cy="409210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 NGHỆ THUẬT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súc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tích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ràng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tuệ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giàu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tưởng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nhịp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cuốn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hút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90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024744" cy="722864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Luyện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tập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Viết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kết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nối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đọc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029072-1583-5474-A5F2-F565B402BA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43492" y="2323652"/>
            <a:ext cx="6777317" cy="754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endParaRPr lang="en-US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600200" y="1447800"/>
            <a:ext cx="5486399" cy="4648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Viết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đoạn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văn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(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khoảng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150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chữ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)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nêu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suy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nghĩ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về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một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nhận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định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mà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em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cảm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thấy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tâm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đắc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nhất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trong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văn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bản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“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Chữ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bầu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lên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nhà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”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của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Lê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Đạt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28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53566"/>
            <a:ext cx="7620000" cy="494723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bản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bầu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Đạt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niệm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“Con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Thật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vậy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!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đánh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bởi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xưng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đặt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họ mà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bởi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họ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cày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cuốc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giấy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”.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gồm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nhiều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khác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chỉ có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họ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ấy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khoăn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dồn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nén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huyết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cảm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vậy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mới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sức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gợi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cảm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mới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ở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đọc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cảm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dấu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ấn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cách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bền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hay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thuộc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vào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thần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trách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nhiệm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ý chí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 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C8E7AE-3728-E2B3-5D74-6E5D9BDB4F10}"/>
              </a:ext>
            </a:extLst>
          </p:cNvPr>
          <p:cNvSpPr txBox="1"/>
          <p:nvPr/>
        </p:nvSpPr>
        <p:spPr>
          <a:xfrm>
            <a:off x="1600200" y="609599"/>
            <a:ext cx="419100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u="sng" dirty="0" err="1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Bài</a:t>
            </a:r>
            <a:r>
              <a:rPr lang="en-US" sz="3200" b="1" u="sng" dirty="0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r>
              <a:rPr lang="en-US" sz="3200" b="1" u="sng" dirty="0" err="1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làm</a:t>
            </a:r>
            <a:r>
              <a:rPr lang="en-US" sz="3200" b="1" u="sng" dirty="0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r>
              <a:rPr lang="en-US" sz="3200" b="1" u="sng" dirty="0" err="1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tham</a:t>
            </a:r>
            <a:r>
              <a:rPr lang="en-US" sz="3200" b="1" u="sng" dirty="0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r>
              <a:rPr lang="en-US" sz="3200" b="1" u="sng" dirty="0" err="1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khảo</a:t>
            </a:r>
            <a:r>
              <a:rPr lang="en-US" sz="3200" b="1" u="sng" dirty="0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:</a:t>
            </a:r>
            <a:r>
              <a:rPr lang="en-US" sz="3200" b="1" u="sng" dirty="0" smtClean="0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endParaRPr lang="en-US" sz="2800" u="sng" dirty="0">
              <a:effectLst/>
              <a:latin typeface="Calibri" pitchFamily="34" charset="0"/>
              <a:ea typeface="Yu Mincho" panose="02020400000000000000" pitchFamily="18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1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64666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VẬN DỤNG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777317" cy="3508977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chủ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…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2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315200" cy="403860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Gợi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ý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xuyên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Đoàn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nhằm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tuyên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hóa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73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3376110" cy="7990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kỹ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1"/>
            <a:ext cx="6934200" cy="22098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thụ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nghị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luận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nối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80353" y="3810000"/>
            <a:ext cx="3376110" cy="7990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chất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599" y="4724400"/>
            <a:ext cx="6777317" cy="1271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3000" y="4745477"/>
            <a:ext cx="6777317" cy="11049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thẩm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mĩ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đời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sống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3352800" cy="83820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KHỞI ĐỘNG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391400" cy="449580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rò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AI NHANH HƠN 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dung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GV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bước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xét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Cuối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đặt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vấn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1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3124200" cy="7249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8357"/>
            <a:ext cx="3429000" cy="3508977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sĩ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gió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Mơ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trăng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vơ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vẩn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mây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linh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hồn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ràng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buộc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bởi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muôn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dây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Hay chia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bởi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muôn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mến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(“</a:t>
            </a:r>
            <a:r>
              <a:rPr lang="en-US" sz="2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”,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Xuân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Diệu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8200" y="914400"/>
            <a:ext cx="3124200" cy="7249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2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572000" y="1928629"/>
            <a:ext cx="3886200" cy="34163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hồn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khiết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kiên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cường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sứ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mệnh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siêu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do,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yêu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hòa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bình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lí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Sóng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Hồng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5377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2204"/>
            <a:ext cx="3124200" cy="7249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932" y="1447800"/>
            <a:ext cx="3429000" cy="3367681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en-US" sz="2600" b="1" i="1" dirty="0">
                <a:latin typeface="Arial" pitchFamily="34" charset="0"/>
                <a:cs typeface="Arial" pitchFamily="34" charset="0"/>
              </a:rPr>
              <a:t>-&gt;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Xuân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Diệu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nguồn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xúc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dạt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dào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nhạy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hòa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nhập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thiên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hồn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dây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đàn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sẵn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sàng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rung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rung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thanh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âm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trẻo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vẻ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đẹp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0100" y="457200"/>
            <a:ext cx="3124200" cy="7249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09290" y="1399161"/>
            <a:ext cx="3733800" cy="28007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200" b="1" i="1" dirty="0">
                <a:latin typeface="Arial" pitchFamily="34" charset="0"/>
                <a:cs typeface="Arial" pitchFamily="34" charset="0"/>
              </a:rPr>
              <a:t>-&gt;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Sóng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Hồng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sứ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mệnh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phản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vấn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đời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mạng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ngợi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loài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364" y="4876800"/>
            <a:ext cx="80010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đều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khẳng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sứ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mệnh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sĩ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chung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Tuy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nhìn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sứ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mệnh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41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7024744" cy="1533953"/>
          </a:xfrm>
          <a:solidFill>
            <a:schemeClr val="bg2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2800" b="1" i="1" dirty="0" smtClean="0">
                <a:solidFill>
                  <a:schemeClr val="tx1"/>
                </a:solidFill>
              </a:rPr>
              <a:t/>
            </a:r>
            <a:br>
              <a:rPr lang="en-US" sz="2800" b="1" i="1" dirty="0" smtClean="0">
                <a:solidFill>
                  <a:schemeClr val="tx1"/>
                </a:solidFill>
              </a:rPr>
            </a:br>
            <a:r>
              <a:rPr lang="en-US" sz="2800" b="1" i="1" dirty="0">
                <a:solidFill>
                  <a:schemeClr val="tx1"/>
                </a:solidFill>
              </a:rPr>
              <a:t/>
            </a:r>
            <a:br>
              <a:rPr lang="en-US" sz="2800" b="1" i="1" dirty="0">
                <a:solidFill>
                  <a:schemeClr val="tx1"/>
                </a:solidFill>
              </a:rPr>
            </a:br>
            <a:r>
              <a:rPr lang="en-US" sz="2800" b="1" i="1" dirty="0" smtClean="0">
                <a:solidFill>
                  <a:schemeClr val="tx1"/>
                </a:solidFill>
              </a:rPr>
              <a:t/>
            </a:r>
            <a:br>
              <a:rPr lang="en-US" sz="2800" b="1" i="1" dirty="0" smtClean="0">
                <a:solidFill>
                  <a:schemeClr val="tx1"/>
                </a:solidFill>
              </a:rPr>
            </a:br>
            <a:r>
              <a:rPr lang="en-US" sz="2800" b="1" i="1" dirty="0" err="1" smtClean="0">
                <a:solidFill>
                  <a:schemeClr val="tx1"/>
                </a:solidFill>
              </a:rPr>
              <a:t>Em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đồng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tình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với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quan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niệm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nào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trong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hai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quan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niệm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trên</a:t>
            </a:r>
            <a:r>
              <a:rPr lang="en-US" sz="2800" b="1" i="1" dirty="0">
                <a:solidFill>
                  <a:schemeClr val="tx1"/>
                </a:solidFill>
              </a:rPr>
              <a:t>? </a:t>
            </a:r>
            <a:r>
              <a:rPr lang="en-US" sz="2800" b="1" i="1" dirty="0" err="1">
                <a:solidFill>
                  <a:schemeClr val="tx1"/>
                </a:solidFill>
              </a:rPr>
              <a:t>Vì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sao</a:t>
            </a:r>
            <a:r>
              <a:rPr lang="en-US" sz="2800" b="1" i="1" dirty="0">
                <a:solidFill>
                  <a:schemeClr val="tx1"/>
                </a:solidFill>
              </a:rPr>
              <a:t>? Theo </a:t>
            </a:r>
            <a:r>
              <a:rPr lang="en-US" sz="2800" b="1" i="1" dirty="0" err="1">
                <a:solidFill>
                  <a:schemeClr val="tx1"/>
                </a:solidFill>
              </a:rPr>
              <a:t>em</a:t>
            </a:r>
            <a:r>
              <a:rPr lang="en-US" sz="2800" b="1" i="1" dirty="0">
                <a:solidFill>
                  <a:schemeClr val="tx1"/>
                </a:solidFill>
              </a:rPr>
              <a:t>, </a:t>
            </a:r>
            <a:r>
              <a:rPr lang="en-US" sz="2800" b="1" i="1" dirty="0" err="1">
                <a:solidFill>
                  <a:schemeClr val="tx1"/>
                </a:solidFill>
              </a:rPr>
              <a:t>nhà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thơ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phải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là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người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như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thế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nào</a:t>
            </a:r>
            <a:r>
              <a:rPr lang="en-US" sz="2800" b="1" i="1" dirty="0">
                <a:solidFill>
                  <a:schemeClr val="tx1"/>
                </a:solidFill>
              </a:rPr>
              <a:t>?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1676400" y="7620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3733800" cy="79906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ĐỌC VĂN BẢN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133600"/>
            <a:ext cx="5257800" cy="9906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tx1"/>
                </a:solidFill>
              </a:rPr>
              <a:t>KHÁM PHÁ VĂN BẢN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2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4419600" cy="141073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I. TÌM HIỂU CHUNG</a:t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Tiểu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nghiệp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392762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ên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thật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Đào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(10/09/1929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–21/04/2008)</a:t>
            </a: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Q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uê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ở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Bắc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Giang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nhưng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Bái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L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à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vật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trụ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phong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trào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hân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giai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2007,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ông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thưởng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nghệ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ghế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in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Vĩnh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Mai, 1958),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Cửa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1959,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Bóng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1994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)…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Ông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mất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 21/04/2008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11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300</TotalTime>
  <Words>1873</Words>
  <Application>Microsoft Office PowerPoint</Application>
  <PresentationFormat>On-screen Show (4:3)</PresentationFormat>
  <Paragraphs>112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Chữ bầu lên nhà thơ (trích) Lê Đạt</vt:lpstr>
      <vt:lpstr>PowerPoint Presentation</vt:lpstr>
      <vt:lpstr>2. Về kỹ năng</vt:lpstr>
      <vt:lpstr>KHỞI ĐỘNG</vt:lpstr>
      <vt:lpstr>Quan niệm 1</vt:lpstr>
      <vt:lpstr>Quan niệm 1</vt:lpstr>
      <vt:lpstr>   Em đồng tình với quan niệm nào trong hai quan niệm trên? Vì sao? Theo em, nhà thơ phải là người như thế nào? </vt:lpstr>
      <vt:lpstr>ĐỌC VĂN BẢN</vt:lpstr>
      <vt:lpstr> I. TÌM HIỂU CHUNG 1. Tác giả a. Tiểu sử, sự nghiệp</vt:lpstr>
      <vt:lpstr>b. Phong cách sáng tác</vt:lpstr>
      <vt:lpstr> 2. Tác phẩm a. Hoàn cảnh sáng tác và xuất xứ  </vt:lpstr>
      <vt:lpstr>b. Bố cục</vt:lpstr>
      <vt:lpstr>II. Đọc hiểu văn bản  1. Những ý kiến được nhà thơ phát biểu ở các diễn đàn khác nhau, xoay quanh đặc thù của lao động thơ, của ngôn từ trong thơ. </vt:lpstr>
      <vt:lpstr>PowerPoint Presentation</vt:lpstr>
      <vt:lpstr>PowerPoint Presentation</vt:lpstr>
      <vt:lpstr>PowerPoint Presentation</vt:lpstr>
      <vt:lpstr>Quan điểm, thái độ của tác giả:</vt:lpstr>
      <vt:lpstr>Các dẫn chứng tác giả đưa ra:</vt:lpstr>
      <vt:lpstr>- Nhận định “chữ bầu lên nhà thơ”: </vt:lpstr>
      <vt:lpstr>PowerPoint Presentation</vt:lpstr>
      <vt:lpstr>3. Luận về sự thống nhất mà khác biệt giữa các con đường thơ và thước đo một nhà thơ chân chính.</vt:lpstr>
      <vt:lpstr>PowerPoint Presentation</vt:lpstr>
      <vt:lpstr>Luyện tập: Viết kết nối đọc</vt:lpstr>
      <vt:lpstr>PowerPoint Presentation</vt:lpstr>
      <vt:lpstr> VẬN DỤNG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Chữ bầu lên nhà thơ (trích) Lê Đạt</dc:title>
  <dc:creator>XPS</dc:creator>
  <cp:lastModifiedBy>XPS</cp:lastModifiedBy>
  <cp:revision>19</cp:revision>
  <dcterms:created xsi:type="dcterms:W3CDTF">2022-08-23T09:01:28Z</dcterms:created>
  <dcterms:modified xsi:type="dcterms:W3CDTF">2022-08-23T14:02:22Z</dcterms:modified>
</cp:coreProperties>
</file>