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3" r:id="rId4"/>
    <p:sldId id="278" r:id="rId5"/>
    <p:sldId id="269" r:id="rId6"/>
    <p:sldId id="258" r:id="rId7"/>
    <p:sldId id="264" r:id="rId8"/>
    <p:sldId id="261" r:id="rId9"/>
    <p:sldId id="259" r:id="rId10"/>
    <p:sldId id="267" r:id="rId11"/>
    <p:sldId id="268" r:id="rId12"/>
    <p:sldId id="260" r:id="rId13"/>
    <p:sldId id="266" r:id="rId14"/>
    <p:sldId id="271" r:id="rId15"/>
    <p:sldId id="272" r:id="rId16"/>
    <p:sldId id="273" r:id="rId17"/>
    <p:sldId id="274" r:id="rId18"/>
    <p:sldId id="275" r:id="rId19"/>
    <p:sldId id="276" r:id="rId20"/>
    <p:sldId id="277" r:id="rId21"/>
    <p:sldId id="270" r:id="rId22"/>
  </p:sldIdLst>
  <p:sldSz cx="18288000" cy="10287000"/>
  <p:notesSz cx="6858000" cy="9144000"/>
  <p:embeddedFontLst>
    <p:embeddedFont>
      <p:font typeface="Segoe UI Black" panose="020B0A02040204020203" pitchFamily="34" charset="0"/>
      <p:bold r:id="rId23"/>
      <p:boldItalic r:id="rId24"/>
    </p:embeddedFont>
    <p:embeddedFont>
      <p:font typeface="Calibri" panose="020F0502020204030204" pitchFamily="34" charset="0"/>
      <p:regular r:id="rId25"/>
      <p:bold r:id="rId26"/>
      <p:italic r:id="rId27"/>
      <p:boldItalic r:id="rId28"/>
    </p:embeddedFont>
    <p:embeddedFont>
      <p:font typeface="More Sugar" panose="020B0604020202020204" charset="0"/>
      <p:regular r:id="rId29"/>
    </p:embeddedFont>
    <p:embeddedFont>
      <p:font typeface="More Sugar Thin"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5" d="100"/>
          <a:sy n="45" d="100"/>
        </p:scale>
        <p:origin x="762"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54.png"/><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png"/><Relationship Id="rId7"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67.svg"/><Relationship Id="rId5" Type="http://schemas.openxmlformats.org/officeDocument/2006/relationships/image" Target="../media/image62.svg"/><Relationship Id="rId10" Type="http://schemas.openxmlformats.org/officeDocument/2006/relationships/image" Target="../media/image59.png"/><Relationship Id="rId4" Type="http://schemas.openxmlformats.org/officeDocument/2006/relationships/image" Target="../media/image55.png"/><Relationship Id="rId9" Type="http://schemas.openxmlformats.org/officeDocument/2006/relationships/image" Target="../media/image58.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29.png"/><Relationship Id="rId12" Type="http://schemas.openxmlformats.org/officeDocument/2006/relationships/image" Target="../media/image7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3.png"/><Relationship Id="rId5" Type="http://schemas.openxmlformats.org/officeDocument/2006/relationships/image" Target="../media/image12.png"/><Relationship Id="rId10" Type="http://schemas.openxmlformats.org/officeDocument/2006/relationships/image" Target="../media/image9.png"/><Relationship Id="rId4" Type="http://schemas.openxmlformats.org/officeDocument/2006/relationships/image" Target="../media/image60.png"/><Relationship Id="rId9"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2.png"/><Relationship Id="rId12"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51.svg"/><Relationship Id="rId5" Type="http://schemas.openxmlformats.org/officeDocument/2006/relationships/image" Target="../media/image45.png"/><Relationship Id="rId10" Type="http://schemas.openxmlformats.org/officeDocument/2006/relationships/image" Target="../media/image46.png"/><Relationship Id="rId4" Type="http://schemas.openxmlformats.org/officeDocument/2006/relationships/image" Target="../media/image44.png"/><Relationship Id="rId9" Type="http://schemas.openxmlformats.org/officeDocument/2006/relationships/image" Target="../media/image15.png"/><Relationship Id="rId1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23.svg"/><Relationship Id="rId12" Type="http://schemas.openxmlformats.org/officeDocument/2006/relationships/image" Target="../media/image4.png"/><Relationship Id="rId17" Type="http://schemas.openxmlformats.org/officeDocument/2006/relationships/image" Target="../media/image29.png"/><Relationship Id="rId2" Type="http://schemas.openxmlformats.org/officeDocument/2006/relationships/image" Target="../media/image1.pn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image" Target="../media/image21.jpeg"/><Relationship Id="rId15" Type="http://schemas.openxmlformats.org/officeDocument/2006/relationships/image" Target="../media/image27.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2.png"/><Relationship Id="rId12"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51.svg"/><Relationship Id="rId5" Type="http://schemas.openxmlformats.org/officeDocument/2006/relationships/image" Target="../media/image45.png"/><Relationship Id="rId10" Type="http://schemas.openxmlformats.org/officeDocument/2006/relationships/image" Target="../media/image46.png"/><Relationship Id="rId4" Type="http://schemas.openxmlformats.org/officeDocument/2006/relationships/image" Target="../media/image44.png"/><Relationship Id="rId9" Type="http://schemas.openxmlformats.org/officeDocument/2006/relationships/image" Target="../media/image15.png"/><Relationship Id="rId1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29.png"/><Relationship Id="rId12" Type="http://schemas.openxmlformats.org/officeDocument/2006/relationships/image" Target="../media/image7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3.png"/><Relationship Id="rId5" Type="http://schemas.openxmlformats.org/officeDocument/2006/relationships/image" Target="../media/image12.png"/><Relationship Id="rId10" Type="http://schemas.openxmlformats.org/officeDocument/2006/relationships/image" Target="../media/image9.png"/><Relationship Id="rId4" Type="http://schemas.openxmlformats.org/officeDocument/2006/relationships/image" Target="../media/image60.png"/><Relationship Id="rId9"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8.svg"/><Relationship Id="rId5" Type="http://schemas.openxmlformats.org/officeDocument/2006/relationships/image" Target="../media/image12.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5.svg"/><Relationship Id="rId10" Type="http://schemas.openxmlformats.org/officeDocument/2006/relationships/image" Target="../media/image5.png"/><Relationship Id="rId4" Type="http://schemas.openxmlformats.org/officeDocument/2006/relationships/image" Target="../media/image41.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2.png"/><Relationship Id="rId12"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51.svg"/><Relationship Id="rId5" Type="http://schemas.openxmlformats.org/officeDocument/2006/relationships/image" Target="../media/image45.png"/><Relationship Id="rId10" Type="http://schemas.openxmlformats.org/officeDocument/2006/relationships/image" Target="../media/image46.png"/><Relationship Id="rId4" Type="http://schemas.openxmlformats.org/officeDocument/2006/relationships/image" Target="../media/image44.png"/><Relationship Id="rId9" Type="http://schemas.openxmlformats.org/officeDocument/2006/relationships/image" Target="../media/image15.png"/><Relationship Id="rId1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8.svg"/><Relationship Id="rId5" Type="http://schemas.openxmlformats.org/officeDocument/2006/relationships/image" Target="../media/image12.png"/><Relationship Id="rId10" Type="http://schemas.openxmlformats.org/officeDocument/2006/relationships/image" Target="../media/image52.png"/><Relationship Id="rId4" Type="http://schemas.openxmlformats.org/officeDocument/2006/relationships/image" Target="../media/image3.png"/><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5.svg"/><Relationship Id="rId10" Type="http://schemas.openxmlformats.org/officeDocument/2006/relationships/image" Target="../media/image5.png"/><Relationship Id="rId4" Type="http://schemas.openxmlformats.org/officeDocument/2006/relationships/image" Target="../media/image41.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54.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906" b="28906"/>
          <a:stretch>
            <a:fillRect/>
          </a:stretch>
        </p:blipFill>
        <p:spPr>
          <a:xfrm>
            <a:off x="0" y="0"/>
            <a:ext cx="18288000" cy="10287000"/>
          </a:xfrm>
          <a:prstGeom prst="rect">
            <a:avLst/>
          </a:prstGeom>
        </p:spPr>
      </p:pic>
      <p:sp>
        <p:nvSpPr>
          <p:cNvPr id="3" name="Freeform 3"/>
          <p:cNvSpPr/>
          <p:nvPr/>
        </p:nvSpPr>
        <p:spPr>
          <a:xfrm flipH="1">
            <a:off x="13685086" y="5143500"/>
            <a:ext cx="4277372" cy="4261332"/>
          </a:xfrm>
          <a:custGeom>
            <a:avLst/>
            <a:gdLst/>
            <a:ahLst/>
            <a:cxnLst/>
            <a:rect l="l" t="t" r="r" b="b"/>
            <a:pathLst>
              <a:path w="4277372" h="4261332">
                <a:moveTo>
                  <a:pt x="4277372" y="0"/>
                </a:moveTo>
                <a:lnTo>
                  <a:pt x="0" y="0"/>
                </a:lnTo>
                <a:lnTo>
                  <a:pt x="0" y="4261332"/>
                </a:lnTo>
                <a:lnTo>
                  <a:pt x="4277372" y="4261332"/>
                </a:lnTo>
                <a:lnTo>
                  <a:pt x="4277372" y="0"/>
                </a:lnTo>
                <a:close/>
              </a:path>
            </a:pathLst>
          </a:custGeom>
          <a:blipFill>
            <a:blip r:embed="rId3"/>
            <a:stretch>
              <a:fillRect/>
            </a:stretch>
          </a:blipFill>
        </p:spPr>
        <p:txBody>
          <a:bodyPr/>
          <a:lstStyle/>
          <a:p>
            <a:endParaRPr lang="vi-VN"/>
          </a:p>
        </p:txBody>
      </p:sp>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4"/>
            <a:stretch>
              <a:fillRect/>
            </a:stretch>
          </a:blipFill>
        </p:spPr>
        <p:txBody>
          <a:bodyPr/>
          <a:lstStyle/>
          <a:p>
            <a:endParaRPr lang="vi-VN"/>
          </a:p>
        </p:txBody>
      </p:sp>
      <p:grpSp>
        <p:nvGrpSpPr>
          <p:cNvPr id="5" name="Group 5"/>
          <p:cNvGrpSpPr/>
          <p:nvPr/>
        </p:nvGrpSpPr>
        <p:grpSpPr>
          <a:xfrm>
            <a:off x="3479665" y="2255357"/>
            <a:ext cx="11633471" cy="5334350"/>
            <a:chOff x="0" y="0"/>
            <a:chExt cx="3063959" cy="1404932"/>
          </a:xfrm>
        </p:grpSpPr>
        <p:sp>
          <p:nvSpPr>
            <p:cNvPr id="6" name="Freeform 6"/>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3327265" y="2102957"/>
            <a:ext cx="11633471" cy="5334350"/>
            <a:chOff x="0" y="0"/>
            <a:chExt cx="3063959" cy="1404932"/>
          </a:xfrm>
        </p:grpSpPr>
        <p:sp>
          <p:nvSpPr>
            <p:cNvPr id="9" name="Freeform 9"/>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endParaRPr lang="vi-VN"/>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0" y="4155616"/>
            <a:ext cx="3890675" cy="5816442"/>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5"/>
            <a:stretch>
              <a:fillRect b="-8839"/>
            </a:stretch>
          </a:blipFill>
        </p:spPr>
        <p:txBody>
          <a:bodyPr/>
          <a:lstStyle/>
          <a:p>
            <a:endParaRPr lang="vi-VN"/>
          </a:p>
        </p:txBody>
      </p:sp>
      <p:sp>
        <p:nvSpPr>
          <p:cNvPr id="12" name="Freeform 12"/>
          <p:cNvSpPr/>
          <p:nvPr/>
        </p:nvSpPr>
        <p:spPr>
          <a:xfrm>
            <a:off x="868017" y="614024"/>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6"/>
            <a:stretch>
              <a:fillRect/>
            </a:stretch>
          </a:blipFill>
        </p:spPr>
        <p:txBody>
          <a:bodyPr/>
          <a:lstStyle/>
          <a:p>
            <a:endParaRPr lang="vi-VN"/>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7"/>
            <a:stretch>
              <a:fillRect/>
            </a:stretch>
          </a:blipFill>
        </p:spPr>
        <p:txBody>
          <a:bodyPr/>
          <a:lstStyle/>
          <a:p>
            <a:endParaRPr lang="vi-VN"/>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8"/>
            <a:stretch>
              <a:fillRect/>
            </a:stretch>
          </a:blipFill>
        </p:spPr>
        <p:txBody>
          <a:bodyPr/>
          <a:lstStyle/>
          <a:p>
            <a:endParaRPr lang="vi-VN"/>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9"/>
            <a:stretch>
              <a:fillRect/>
            </a:stretch>
          </a:blipFill>
        </p:spPr>
        <p:txBody>
          <a:bodyPr/>
          <a:lstStyle/>
          <a:p>
            <a:endParaRPr lang="vi-VN"/>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10"/>
            <a:stretch>
              <a:fillRect/>
            </a:stretch>
          </a:blipFill>
        </p:spPr>
        <p:txBody>
          <a:bodyPr/>
          <a:lstStyle/>
          <a:p>
            <a:endParaRPr lang="vi-VN"/>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11"/>
            <a:stretch>
              <a:fillRect/>
            </a:stretch>
          </a:blipFill>
        </p:spPr>
        <p:txBody>
          <a:bodyPr/>
          <a:lstStyle/>
          <a:p>
            <a:endParaRPr lang="vi-VN"/>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10"/>
            <a:stretch>
              <a:fillRect/>
            </a:stretch>
          </a:blipFill>
        </p:spPr>
        <p:txBody>
          <a:bodyPr/>
          <a:lstStyle/>
          <a:p>
            <a:endParaRPr lang="vi-VN"/>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12"/>
            <a:stretch>
              <a:fillRect/>
            </a:stretch>
          </a:blipFill>
        </p:spPr>
        <p:txBody>
          <a:bodyPr/>
          <a:lstStyle/>
          <a:p>
            <a:endParaRPr lang="vi-VN"/>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9"/>
            <a:stretch>
              <a:fillRect/>
            </a:stretch>
          </a:blipFill>
        </p:spPr>
        <p:txBody>
          <a:bodyPr/>
          <a:lstStyle/>
          <a:p>
            <a:endParaRPr lang="vi-VN"/>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12"/>
            <a:stretch>
              <a:fillRect/>
            </a:stretch>
          </a:blipFill>
        </p:spPr>
        <p:txBody>
          <a:bodyPr/>
          <a:lstStyle/>
          <a:p>
            <a:endParaRPr lang="vi-VN"/>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13"/>
            <a:stretch>
              <a:fillRect l="-220" r="-220"/>
            </a:stretch>
          </a:blipFill>
        </p:spPr>
        <p:txBody>
          <a:bodyPr/>
          <a:lstStyle/>
          <a:p>
            <a:endParaRPr lang="vi-VN"/>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4"/>
            <a:stretch>
              <a:fillRect/>
            </a:stretch>
          </a:blipFill>
        </p:spPr>
        <p:txBody>
          <a:bodyPr/>
          <a:lstStyle/>
          <a:p>
            <a:endParaRPr lang="vi-VN"/>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9"/>
            <a:stretch>
              <a:fillRect/>
            </a:stretch>
          </a:blipFill>
        </p:spPr>
        <p:txBody>
          <a:bodyPr/>
          <a:lstStyle/>
          <a:p>
            <a:endParaRPr lang="vi-VN"/>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5"/>
            <a:stretch>
              <a:fillRect/>
            </a:stretch>
          </a:blipFill>
        </p:spPr>
        <p:txBody>
          <a:bodyPr/>
          <a:lstStyle/>
          <a:p>
            <a:endParaRPr lang="vi-VN"/>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6"/>
            <a:stretch>
              <a:fillRect/>
            </a:stretch>
          </a:blipFill>
        </p:spPr>
        <p:txBody>
          <a:bodyPr/>
          <a:lstStyle/>
          <a:p>
            <a:endParaRPr lang="vi-VN"/>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7"/>
            <a:stretch>
              <a:fillRect/>
            </a:stretch>
          </a:blipFill>
        </p:spPr>
        <p:txBody>
          <a:bodyPr/>
          <a:lstStyle/>
          <a:p>
            <a:endParaRPr lang="vi-VN"/>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8"/>
            <a:stretch>
              <a:fillRect/>
            </a:stretch>
          </a:blipFill>
        </p:spPr>
        <p:txBody>
          <a:bodyPr/>
          <a:lstStyle/>
          <a:p>
            <a:endParaRPr lang="vi-VN"/>
          </a:p>
        </p:txBody>
      </p:sp>
      <p:sp>
        <p:nvSpPr>
          <p:cNvPr id="29" name="Freeform 29"/>
          <p:cNvSpPr/>
          <p:nvPr/>
        </p:nvSpPr>
        <p:spPr>
          <a:xfrm>
            <a:off x="9339586" y="279251"/>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9"/>
            <a:stretch>
              <a:fillRect/>
            </a:stretch>
          </a:blipFill>
        </p:spPr>
        <p:txBody>
          <a:bodyPr/>
          <a:lstStyle/>
          <a:p>
            <a:endParaRPr lang="vi-VN"/>
          </a:p>
        </p:txBody>
      </p:sp>
      <p:sp>
        <p:nvSpPr>
          <p:cNvPr id="30" name="TextBox 30"/>
          <p:cNvSpPr txBox="1"/>
          <p:nvPr/>
        </p:nvSpPr>
        <p:spPr>
          <a:xfrm>
            <a:off x="2911416" y="3085231"/>
            <a:ext cx="12465167" cy="2853217"/>
          </a:xfrm>
          <a:prstGeom prst="rect">
            <a:avLst/>
          </a:prstGeom>
        </p:spPr>
        <p:txBody>
          <a:bodyPr wrap="square" lIns="0" tIns="0" rIns="0" bIns="0" rtlCol="0" anchor="t">
            <a:spAutoFit/>
          </a:bodyPr>
          <a:lstStyle/>
          <a:p>
            <a:pPr marL="127000" indent="-104140" algn="ctr">
              <a:lnSpc>
                <a:spcPct val="150000"/>
              </a:lnSpc>
              <a:tabLst>
                <a:tab pos="180340" algn="l"/>
                <a:tab pos="295275" algn="l"/>
              </a:tabLst>
            </a:pPr>
            <a:r>
              <a:rPr lang="en-US" sz="6600" b="1" dirty="0">
                <a:effectLst/>
                <a:latin typeface="UTM Cookies" panose="02040603050506020204" pitchFamily="18" charset="0"/>
                <a:ea typeface="Times New Roman" panose="02020603050405020304" pitchFamily="18" charset="0"/>
              </a:rPr>
              <a:t>VIẾT BÀI NGHỊ LUẬN XÃ HỘI VỀ MỘT HIỆN TƯỢNG ĐỜI SỐNG</a:t>
            </a:r>
            <a:endParaRPr lang="vi-VN" sz="6600" dirty="0">
              <a:effectLst/>
              <a:latin typeface="Times New Roman" panose="02020603050405020304" pitchFamily="18" charset="0"/>
              <a:ea typeface="Times New Roman" panose="02020603050405020304" pitchFamily="18" charset="0"/>
            </a:endParaRPr>
          </a:p>
        </p:txBody>
      </p:sp>
      <p:sp>
        <p:nvSpPr>
          <p:cNvPr id="32" name="Freeform 32"/>
          <p:cNvSpPr/>
          <p:nvPr/>
        </p:nvSpPr>
        <p:spPr>
          <a:xfrm>
            <a:off x="16748068" y="2762538"/>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20"/>
            <a:stretch>
              <a:fillRect/>
            </a:stretch>
          </a:blipFill>
        </p:spPr>
        <p:txBody>
          <a:bodyPr/>
          <a:lstStyle/>
          <a:p>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906" b="28906"/>
          <a:stretch>
            <a:fillRect/>
          </a:stretch>
        </p:blipFill>
        <p:spPr>
          <a:xfrm>
            <a:off x="0" y="0"/>
            <a:ext cx="18288000" cy="10287000"/>
          </a:xfrm>
          <a:prstGeom prst="rect">
            <a:avLst/>
          </a:prstGeom>
        </p:spPr>
      </p:pic>
      <p:sp>
        <p:nvSpPr>
          <p:cNvPr id="3" name="Freeform 3"/>
          <p:cNvSpPr/>
          <p:nvPr/>
        </p:nvSpPr>
        <p:spPr>
          <a:xfrm rot="-162773" flipH="1">
            <a:off x="-2412654" y="8310079"/>
            <a:ext cx="24395033" cy="9453075"/>
          </a:xfrm>
          <a:custGeom>
            <a:avLst/>
            <a:gdLst/>
            <a:ahLst/>
            <a:cxnLst/>
            <a:rect l="l" t="t" r="r" b="b"/>
            <a:pathLst>
              <a:path w="24395033" h="9453075">
                <a:moveTo>
                  <a:pt x="24395033" y="0"/>
                </a:moveTo>
                <a:lnTo>
                  <a:pt x="0" y="0"/>
                </a:lnTo>
                <a:lnTo>
                  <a:pt x="0" y="9453076"/>
                </a:lnTo>
                <a:lnTo>
                  <a:pt x="24395033" y="9453076"/>
                </a:lnTo>
                <a:lnTo>
                  <a:pt x="24395033" y="0"/>
                </a:lnTo>
                <a:close/>
              </a:path>
            </a:pathLst>
          </a:custGeom>
          <a:blipFill>
            <a:blip r:embed="rId3"/>
            <a:stretch>
              <a:fillRect/>
            </a:stretch>
          </a:blipFill>
        </p:spPr>
        <p:txBody>
          <a:bodyPr/>
          <a:lstStyle/>
          <a:p>
            <a:endParaRPr lang="vi-VN"/>
          </a:p>
        </p:txBody>
      </p:sp>
      <p:grpSp>
        <p:nvGrpSpPr>
          <p:cNvPr id="4" name="Group 4"/>
          <p:cNvGrpSpPr/>
          <p:nvPr/>
        </p:nvGrpSpPr>
        <p:grpSpPr>
          <a:xfrm>
            <a:off x="9105458" y="3652047"/>
            <a:ext cx="8306242" cy="3396453"/>
            <a:chOff x="0" y="0"/>
            <a:chExt cx="2187652" cy="894539"/>
          </a:xfrm>
        </p:grpSpPr>
        <p:sp>
          <p:nvSpPr>
            <p:cNvPr id="5" name="Freeform 5"/>
            <p:cNvSpPr/>
            <p:nvPr/>
          </p:nvSpPr>
          <p:spPr>
            <a:xfrm>
              <a:off x="0" y="0"/>
              <a:ext cx="2187652" cy="894539"/>
            </a:xfrm>
            <a:custGeom>
              <a:avLst/>
              <a:gdLst/>
              <a:ahLst/>
              <a:cxnLst/>
              <a:rect l="l" t="t" r="r" b="b"/>
              <a:pathLst>
                <a:path w="2187652" h="894539">
                  <a:moveTo>
                    <a:pt x="47535" y="0"/>
                  </a:moveTo>
                  <a:lnTo>
                    <a:pt x="2140117" y="0"/>
                  </a:lnTo>
                  <a:cubicBezTo>
                    <a:pt x="2152724" y="0"/>
                    <a:pt x="2164815" y="5008"/>
                    <a:pt x="2173730" y="13923"/>
                  </a:cubicBezTo>
                  <a:cubicBezTo>
                    <a:pt x="2182644" y="22837"/>
                    <a:pt x="2187652" y="34928"/>
                    <a:pt x="2187652" y="47535"/>
                  </a:cubicBezTo>
                  <a:lnTo>
                    <a:pt x="2187652" y="847004"/>
                  </a:lnTo>
                  <a:cubicBezTo>
                    <a:pt x="2187652" y="873257"/>
                    <a:pt x="2166370" y="894539"/>
                    <a:pt x="2140117" y="894539"/>
                  </a:cubicBezTo>
                  <a:lnTo>
                    <a:pt x="47535" y="894539"/>
                  </a:lnTo>
                  <a:cubicBezTo>
                    <a:pt x="21282" y="894539"/>
                    <a:pt x="0" y="873257"/>
                    <a:pt x="0" y="847004"/>
                  </a:cubicBezTo>
                  <a:lnTo>
                    <a:pt x="0" y="47535"/>
                  </a:lnTo>
                  <a:cubicBezTo>
                    <a:pt x="0" y="21282"/>
                    <a:pt x="21282" y="0"/>
                    <a:pt x="47535" y="0"/>
                  </a:cubicBezTo>
                  <a:close/>
                </a:path>
              </a:pathLst>
            </a:custGeom>
            <a:solidFill>
              <a:srgbClr val="FAE6DB"/>
            </a:solidFill>
          </p:spPr>
          <p:txBody>
            <a:bodyPr/>
            <a:lstStyle/>
            <a:p>
              <a:endParaRPr lang="vi-VN"/>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8953058" y="3499647"/>
            <a:ext cx="8306242" cy="3384535"/>
            <a:chOff x="0" y="0"/>
            <a:chExt cx="2187652" cy="891400"/>
          </a:xfrm>
        </p:grpSpPr>
        <p:sp>
          <p:nvSpPr>
            <p:cNvPr id="8" name="Freeform 8"/>
            <p:cNvSpPr/>
            <p:nvPr/>
          </p:nvSpPr>
          <p:spPr>
            <a:xfrm>
              <a:off x="0" y="0"/>
              <a:ext cx="2187652" cy="891400"/>
            </a:xfrm>
            <a:custGeom>
              <a:avLst/>
              <a:gdLst/>
              <a:ahLst/>
              <a:cxnLst/>
              <a:rect l="l" t="t" r="r" b="b"/>
              <a:pathLst>
                <a:path w="2187652" h="891400">
                  <a:moveTo>
                    <a:pt x="47535" y="0"/>
                  </a:moveTo>
                  <a:lnTo>
                    <a:pt x="2140117" y="0"/>
                  </a:lnTo>
                  <a:cubicBezTo>
                    <a:pt x="2152724" y="0"/>
                    <a:pt x="2164815" y="5008"/>
                    <a:pt x="2173730" y="13923"/>
                  </a:cubicBezTo>
                  <a:cubicBezTo>
                    <a:pt x="2182644" y="22837"/>
                    <a:pt x="2187652" y="34928"/>
                    <a:pt x="2187652" y="47535"/>
                  </a:cubicBezTo>
                  <a:lnTo>
                    <a:pt x="2187652" y="843865"/>
                  </a:lnTo>
                  <a:cubicBezTo>
                    <a:pt x="2187652" y="870118"/>
                    <a:pt x="2166370" y="891400"/>
                    <a:pt x="2140117" y="891400"/>
                  </a:cubicBezTo>
                  <a:lnTo>
                    <a:pt x="47535" y="891400"/>
                  </a:lnTo>
                  <a:cubicBezTo>
                    <a:pt x="34928" y="891400"/>
                    <a:pt x="22837" y="886392"/>
                    <a:pt x="13923" y="877477"/>
                  </a:cubicBezTo>
                  <a:cubicBezTo>
                    <a:pt x="5008" y="868563"/>
                    <a:pt x="0" y="856472"/>
                    <a:pt x="0" y="843865"/>
                  </a:cubicBezTo>
                  <a:lnTo>
                    <a:pt x="0" y="47535"/>
                  </a:lnTo>
                  <a:cubicBezTo>
                    <a:pt x="0" y="21282"/>
                    <a:pt x="21282" y="0"/>
                    <a:pt x="47535" y="0"/>
                  </a:cubicBezTo>
                  <a:close/>
                </a:path>
              </a:pathLst>
            </a:custGeom>
            <a:solidFill>
              <a:srgbClr val="FDFCF4"/>
            </a:solidFill>
          </p:spPr>
          <p:txBody>
            <a:bodyPr/>
            <a:lstStyle/>
            <a:p>
              <a:endParaRPr lang="vi-VN"/>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1756475" y="3189778"/>
            <a:ext cx="2699407" cy="619739"/>
          </a:xfrm>
          <a:custGeom>
            <a:avLst/>
            <a:gdLst/>
            <a:ahLst/>
            <a:cxnLst/>
            <a:rect l="l" t="t" r="r" b="b"/>
            <a:pathLst>
              <a:path w="2699407" h="619739">
                <a:moveTo>
                  <a:pt x="0" y="0"/>
                </a:moveTo>
                <a:lnTo>
                  <a:pt x="2699407" y="0"/>
                </a:lnTo>
                <a:lnTo>
                  <a:pt x="2699407" y="619738"/>
                </a:lnTo>
                <a:lnTo>
                  <a:pt x="0" y="619738"/>
                </a:lnTo>
                <a:lnTo>
                  <a:pt x="0" y="0"/>
                </a:lnTo>
                <a:close/>
              </a:path>
            </a:pathLst>
          </a:custGeom>
          <a:blipFill>
            <a:blip r:embed="rId4"/>
            <a:stretch>
              <a:fillRect/>
            </a:stretch>
          </a:blipFill>
        </p:spPr>
        <p:txBody>
          <a:bodyPr/>
          <a:lstStyle/>
          <a:p>
            <a:endParaRPr lang="vi-VN"/>
          </a:p>
        </p:txBody>
      </p:sp>
      <p:sp>
        <p:nvSpPr>
          <p:cNvPr id="11" name="Freeform 11"/>
          <p:cNvSpPr/>
          <p:nvPr/>
        </p:nvSpPr>
        <p:spPr>
          <a:xfrm flipH="1">
            <a:off x="2009293" y="4827108"/>
            <a:ext cx="5340493" cy="4833147"/>
          </a:xfrm>
          <a:custGeom>
            <a:avLst/>
            <a:gdLst/>
            <a:ahLst/>
            <a:cxnLst/>
            <a:rect l="l" t="t" r="r" b="b"/>
            <a:pathLst>
              <a:path w="5340493" h="4833147">
                <a:moveTo>
                  <a:pt x="5340493" y="0"/>
                </a:moveTo>
                <a:lnTo>
                  <a:pt x="0" y="0"/>
                </a:lnTo>
                <a:lnTo>
                  <a:pt x="0" y="4833147"/>
                </a:lnTo>
                <a:lnTo>
                  <a:pt x="5340493" y="4833147"/>
                </a:lnTo>
                <a:lnTo>
                  <a:pt x="5340493" y="0"/>
                </a:lnTo>
                <a:close/>
              </a:path>
            </a:pathLst>
          </a:custGeom>
          <a:blipFill>
            <a:blip r:embed="rId5"/>
            <a:stretch>
              <a:fillRect/>
            </a:stretch>
          </a:blipFill>
        </p:spPr>
        <p:txBody>
          <a:bodyPr/>
          <a:lstStyle/>
          <a:p>
            <a:endParaRPr lang="vi-VN"/>
          </a:p>
        </p:txBody>
      </p:sp>
      <p:sp>
        <p:nvSpPr>
          <p:cNvPr id="12" name="Freeform 12"/>
          <p:cNvSpPr/>
          <p:nvPr/>
        </p:nvSpPr>
        <p:spPr>
          <a:xfrm>
            <a:off x="788290" y="3399747"/>
            <a:ext cx="1174951" cy="675597"/>
          </a:xfrm>
          <a:custGeom>
            <a:avLst/>
            <a:gdLst/>
            <a:ahLst/>
            <a:cxnLst/>
            <a:rect l="l" t="t" r="r" b="b"/>
            <a:pathLst>
              <a:path w="1174951" h="675597">
                <a:moveTo>
                  <a:pt x="0" y="0"/>
                </a:moveTo>
                <a:lnTo>
                  <a:pt x="1174951" y="0"/>
                </a:lnTo>
                <a:lnTo>
                  <a:pt x="1174951" y="675597"/>
                </a:lnTo>
                <a:lnTo>
                  <a:pt x="0" y="675597"/>
                </a:lnTo>
                <a:lnTo>
                  <a:pt x="0" y="0"/>
                </a:lnTo>
                <a:close/>
              </a:path>
            </a:pathLst>
          </a:custGeom>
          <a:blipFill>
            <a:blip r:embed="rId6"/>
            <a:stretch>
              <a:fillRect/>
            </a:stretch>
          </a:blipFill>
        </p:spPr>
        <p:txBody>
          <a:bodyPr/>
          <a:lstStyle/>
          <a:p>
            <a:endParaRPr lang="vi-VN"/>
          </a:p>
        </p:txBody>
      </p:sp>
      <p:sp>
        <p:nvSpPr>
          <p:cNvPr id="13" name="Freeform 13"/>
          <p:cNvSpPr/>
          <p:nvPr/>
        </p:nvSpPr>
        <p:spPr>
          <a:xfrm>
            <a:off x="7503162" y="752613"/>
            <a:ext cx="960304" cy="552175"/>
          </a:xfrm>
          <a:custGeom>
            <a:avLst/>
            <a:gdLst/>
            <a:ahLst/>
            <a:cxnLst/>
            <a:rect l="l" t="t" r="r" b="b"/>
            <a:pathLst>
              <a:path w="960304" h="552175">
                <a:moveTo>
                  <a:pt x="0" y="0"/>
                </a:moveTo>
                <a:lnTo>
                  <a:pt x="960304" y="0"/>
                </a:lnTo>
                <a:lnTo>
                  <a:pt x="960304" y="552174"/>
                </a:lnTo>
                <a:lnTo>
                  <a:pt x="0" y="552174"/>
                </a:lnTo>
                <a:lnTo>
                  <a:pt x="0" y="0"/>
                </a:lnTo>
                <a:close/>
              </a:path>
            </a:pathLst>
          </a:custGeom>
          <a:blipFill>
            <a:blip r:embed="rId7"/>
            <a:stretch>
              <a:fillRect/>
            </a:stretch>
          </a:blipFill>
        </p:spPr>
        <p:txBody>
          <a:bodyPr/>
          <a:lstStyle/>
          <a:p>
            <a:endParaRPr lang="vi-VN"/>
          </a:p>
        </p:txBody>
      </p:sp>
      <p:sp>
        <p:nvSpPr>
          <p:cNvPr id="14" name="TextBox 14"/>
          <p:cNvSpPr txBox="1"/>
          <p:nvPr/>
        </p:nvSpPr>
        <p:spPr>
          <a:xfrm>
            <a:off x="1194509" y="2681230"/>
            <a:ext cx="7606149" cy="1652312"/>
          </a:xfrm>
          <a:prstGeom prst="rect">
            <a:avLst/>
          </a:prstGeom>
        </p:spPr>
        <p:txBody>
          <a:bodyPr wrap="square" lIns="0" tIns="0" rIns="0" bIns="0" rtlCol="0" anchor="t">
            <a:spAutoFit/>
          </a:bodyPr>
          <a:lstStyle/>
          <a:p>
            <a:pPr algn="ctr">
              <a:lnSpc>
                <a:spcPts val="6720"/>
              </a:lnSpc>
            </a:pPr>
            <a:r>
              <a:rPr lang="en-US" sz="5400" dirty="0" err="1">
                <a:effectLst/>
                <a:latin typeface="MercuriusScript" panose="01010101010101010101" pitchFamily="2" charset="0"/>
                <a:ea typeface="Calibri" panose="020F0502020204030204" pitchFamily="34" charset="0"/>
              </a:rPr>
              <a:t>Câu</a:t>
            </a:r>
            <a:r>
              <a:rPr lang="en-US" sz="5400" dirty="0">
                <a:effectLst/>
                <a:latin typeface="MercuriusScript" panose="01010101010101010101" pitchFamily="2" charset="0"/>
                <a:ea typeface="Calibri" panose="020F0502020204030204" pitchFamily="34" charset="0"/>
              </a:rPr>
              <a:t> 2: </a:t>
            </a:r>
            <a:r>
              <a:rPr lang="vi-VN" sz="5400" dirty="0">
                <a:effectLst/>
                <a:latin typeface="MercuriusScript" panose="01010101010101010101" pitchFamily="2" charset="0"/>
                <a:ea typeface="Calibri" panose="020F0502020204030204" pitchFamily="34" charset="0"/>
              </a:rPr>
              <a:t>Vì sao tác giả lại viết về hiện tượng đó?</a:t>
            </a:r>
            <a:endParaRPr lang="en-US" sz="49600" dirty="0">
              <a:solidFill>
                <a:srgbClr val="000000"/>
              </a:solidFill>
              <a:latin typeface="MercuriusScript" panose="01010101010101010101" pitchFamily="2" charset="0"/>
            </a:endParaRPr>
          </a:p>
        </p:txBody>
      </p:sp>
      <p:sp>
        <p:nvSpPr>
          <p:cNvPr id="15" name="TextBox 15"/>
          <p:cNvSpPr txBox="1"/>
          <p:nvPr/>
        </p:nvSpPr>
        <p:spPr>
          <a:xfrm>
            <a:off x="9293552" y="4261493"/>
            <a:ext cx="7755536" cy="2215991"/>
          </a:xfrm>
          <a:prstGeom prst="rect">
            <a:avLst/>
          </a:prstGeom>
        </p:spPr>
        <p:txBody>
          <a:bodyPr lIns="0" tIns="0" rIns="0" bIns="0" rtlCol="0" anchor="t">
            <a:spAutoFit/>
          </a:bodyPr>
          <a:lstStyle/>
          <a:p>
            <a:pPr marL="20955" marR="61595" algn="just">
              <a:spcAft>
                <a:spcPts val="0"/>
              </a:spcAft>
            </a:pPr>
            <a:r>
              <a:rPr lang="vi-VN" sz="4800" dirty="0">
                <a:effectLst/>
                <a:latin typeface="Times New Roman" panose="02020603050405020304" pitchFamily="18" charset="0"/>
                <a:ea typeface="Times New Roman" panose="02020603050405020304" pitchFamily="18" charset="0"/>
              </a:rPr>
              <a:t>Vì tác giả thấy người da đen bị đối xử bất công, không được hưởng quyền bình đẳng.</a:t>
            </a:r>
          </a:p>
        </p:txBody>
      </p:sp>
    </p:spTree>
    <p:extLst>
      <p:ext uri="{BB962C8B-B14F-4D97-AF65-F5344CB8AC3E}">
        <p14:creationId xmlns:p14="http://schemas.microsoft.com/office/powerpoint/2010/main" val="70874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906" b="28906"/>
          <a:stretch>
            <a:fillRect/>
          </a:stretch>
        </p:blipFill>
        <p:spPr>
          <a:xfrm>
            <a:off x="0" y="0"/>
            <a:ext cx="18288000" cy="10287000"/>
          </a:xfrm>
          <a:prstGeom prst="rect">
            <a:avLst/>
          </a:prstGeom>
        </p:spPr>
      </p:pic>
      <p:sp>
        <p:nvSpPr>
          <p:cNvPr id="3" name="Freeform 3"/>
          <p:cNvSpPr/>
          <p:nvPr/>
        </p:nvSpPr>
        <p:spPr>
          <a:xfrm rot="-162773" flipH="1">
            <a:off x="-2412654" y="8310079"/>
            <a:ext cx="24395033" cy="9453075"/>
          </a:xfrm>
          <a:custGeom>
            <a:avLst/>
            <a:gdLst/>
            <a:ahLst/>
            <a:cxnLst/>
            <a:rect l="l" t="t" r="r" b="b"/>
            <a:pathLst>
              <a:path w="24395033" h="9453075">
                <a:moveTo>
                  <a:pt x="24395033" y="0"/>
                </a:moveTo>
                <a:lnTo>
                  <a:pt x="0" y="0"/>
                </a:lnTo>
                <a:lnTo>
                  <a:pt x="0" y="9453076"/>
                </a:lnTo>
                <a:lnTo>
                  <a:pt x="24395033" y="9453076"/>
                </a:lnTo>
                <a:lnTo>
                  <a:pt x="24395033" y="0"/>
                </a:lnTo>
                <a:close/>
              </a:path>
            </a:pathLst>
          </a:custGeom>
          <a:blipFill>
            <a:blip r:embed="rId3"/>
            <a:stretch>
              <a:fillRect/>
            </a:stretch>
          </a:blipFill>
        </p:spPr>
        <p:txBody>
          <a:bodyPr/>
          <a:lstStyle/>
          <a:p>
            <a:endParaRPr lang="vi-VN"/>
          </a:p>
        </p:txBody>
      </p:sp>
      <p:grpSp>
        <p:nvGrpSpPr>
          <p:cNvPr id="4" name="Group 4"/>
          <p:cNvGrpSpPr/>
          <p:nvPr/>
        </p:nvGrpSpPr>
        <p:grpSpPr>
          <a:xfrm>
            <a:off x="9105458" y="3652047"/>
            <a:ext cx="8306242" cy="3396453"/>
            <a:chOff x="0" y="0"/>
            <a:chExt cx="2187652" cy="894539"/>
          </a:xfrm>
        </p:grpSpPr>
        <p:sp>
          <p:nvSpPr>
            <p:cNvPr id="5" name="Freeform 5"/>
            <p:cNvSpPr/>
            <p:nvPr/>
          </p:nvSpPr>
          <p:spPr>
            <a:xfrm>
              <a:off x="0" y="0"/>
              <a:ext cx="2187652" cy="894539"/>
            </a:xfrm>
            <a:custGeom>
              <a:avLst/>
              <a:gdLst/>
              <a:ahLst/>
              <a:cxnLst/>
              <a:rect l="l" t="t" r="r" b="b"/>
              <a:pathLst>
                <a:path w="2187652" h="894539">
                  <a:moveTo>
                    <a:pt x="47535" y="0"/>
                  </a:moveTo>
                  <a:lnTo>
                    <a:pt x="2140117" y="0"/>
                  </a:lnTo>
                  <a:cubicBezTo>
                    <a:pt x="2152724" y="0"/>
                    <a:pt x="2164815" y="5008"/>
                    <a:pt x="2173730" y="13923"/>
                  </a:cubicBezTo>
                  <a:cubicBezTo>
                    <a:pt x="2182644" y="22837"/>
                    <a:pt x="2187652" y="34928"/>
                    <a:pt x="2187652" y="47535"/>
                  </a:cubicBezTo>
                  <a:lnTo>
                    <a:pt x="2187652" y="847004"/>
                  </a:lnTo>
                  <a:cubicBezTo>
                    <a:pt x="2187652" y="873257"/>
                    <a:pt x="2166370" y="894539"/>
                    <a:pt x="2140117" y="894539"/>
                  </a:cubicBezTo>
                  <a:lnTo>
                    <a:pt x="47535" y="894539"/>
                  </a:lnTo>
                  <a:cubicBezTo>
                    <a:pt x="21282" y="894539"/>
                    <a:pt x="0" y="873257"/>
                    <a:pt x="0" y="847004"/>
                  </a:cubicBezTo>
                  <a:lnTo>
                    <a:pt x="0" y="47535"/>
                  </a:lnTo>
                  <a:cubicBezTo>
                    <a:pt x="0" y="21282"/>
                    <a:pt x="21282" y="0"/>
                    <a:pt x="47535" y="0"/>
                  </a:cubicBezTo>
                  <a:close/>
                </a:path>
              </a:pathLst>
            </a:custGeom>
            <a:solidFill>
              <a:srgbClr val="FAE6DB"/>
            </a:solidFill>
          </p:spPr>
          <p:txBody>
            <a:bodyPr/>
            <a:lstStyle/>
            <a:p>
              <a:endParaRPr lang="vi-VN"/>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8953058" y="3499647"/>
            <a:ext cx="8306242" cy="3384535"/>
            <a:chOff x="0" y="0"/>
            <a:chExt cx="2187652" cy="891400"/>
          </a:xfrm>
        </p:grpSpPr>
        <p:sp>
          <p:nvSpPr>
            <p:cNvPr id="8" name="Freeform 8"/>
            <p:cNvSpPr/>
            <p:nvPr/>
          </p:nvSpPr>
          <p:spPr>
            <a:xfrm>
              <a:off x="0" y="0"/>
              <a:ext cx="2187652" cy="891400"/>
            </a:xfrm>
            <a:custGeom>
              <a:avLst/>
              <a:gdLst/>
              <a:ahLst/>
              <a:cxnLst/>
              <a:rect l="l" t="t" r="r" b="b"/>
              <a:pathLst>
                <a:path w="2187652" h="891400">
                  <a:moveTo>
                    <a:pt x="47535" y="0"/>
                  </a:moveTo>
                  <a:lnTo>
                    <a:pt x="2140117" y="0"/>
                  </a:lnTo>
                  <a:cubicBezTo>
                    <a:pt x="2152724" y="0"/>
                    <a:pt x="2164815" y="5008"/>
                    <a:pt x="2173730" y="13923"/>
                  </a:cubicBezTo>
                  <a:cubicBezTo>
                    <a:pt x="2182644" y="22837"/>
                    <a:pt x="2187652" y="34928"/>
                    <a:pt x="2187652" y="47535"/>
                  </a:cubicBezTo>
                  <a:lnTo>
                    <a:pt x="2187652" y="843865"/>
                  </a:lnTo>
                  <a:cubicBezTo>
                    <a:pt x="2187652" y="870118"/>
                    <a:pt x="2166370" y="891400"/>
                    <a:pt x="2140117" y="891400"/>
                  </a:cubicBezTo>
                  <a:lnTo>
                    <a:pt x="47535" y="891400"/>
                  </a:lnTo>
                  <a:cubicBezTo>
                    <a:pt x="34928" y="891400"/>
                    <a:pt x="22837" y="886392"/>
                    <a:pt x="13923" y="877477"/>
                  </a:cubicBezTo>
                  <a:cubicBezTo>
                    <a:pt x="5008" y="868563"/>
                    <a:pt x="0" y="856472"/>
                    <a:pt x="0" y="843865"/>
                  </a:cubicBezTo>
                  <a:lnTo>
                    <a:pt x="0" y="47535"/>
                  </a:lnTo>
                  <a:cubicBezTo>
                    <a:pt x="0" y="21282"/>
                    <a:pt x="21282" y="0"/>
                    <a:pt x="47535" y="0"/>
                  </a:cubicBezTo>
                  <a:close/>
                </a:path>
              </a:pathLst>
            </a:custGeom>
            <a:solidFill>
              <a:srgbClr val="FDFCF4"/>
            </a:solidFill>
          </p:spPr>
          <p:txBody>
            <a:bodyPr/>
            <a:lstStyle/>
            <a:p>
              <a:endParaRPr lang="vi-VN"/>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1756475" y="3189778"/>
            <a:ext cx="2699407" cy="619739"/>
          </a:xfrm>
          <a:custGeom>
            <a:avLst/>
            <a:gdLst/>
            <a:ahLst/>
            <a:cxnLst/>
            <a:rect l="l" t="t" r="r" b="b"/>
            <a:pathLst>
              <a:path w="2699407" h="619739">
                <a:moveTo>
                  <a:pt x="0" y="0"/>
                </a:moveTo>
                <a:lnTo>
                  <a:pt x="2699407" y="0"/>
                </a:lnTo>
                <a:lnTo>
                  <a:pt x="2699407" y="619738"/>
                </a:lnTo>
                <a:lnTo>
                  <a:pt x="0" y="619738"/>
                </a:lnTo>
                <a:lnTo>
                  <a:pt x="0" y="0"/>
                </a:lnTo>
                <a:close/>
              </a:path>
            </a:pathLst>
          </a:custGeom>
          <a:blipFill>
            <a:blip r:embed="rId4"/>
            <a:stretch>
              <a:fillRect/>
            </a:stretch>
          </a:blipFill>
        </p:spPr>
        <p:txBody>
          <a:bodyPr/>
          <a:lstStyle/>
          <a:p>
            <a:endParaRPr lang="vi-VN"/>
          </a:p>
        </p:txBody>
      </p:sp>
      <p:sp>
        <p:nvSpPr>
          <p:cNvPr id="11" name="Freeform 11"/>
          <p:cNvSpPr/>
          <p:nvPr/>
        </p:nvSpPr>
        <p:spPr>
          <a:xfrm flipH="1">
            <a:off x="2009293" y="4827108"/>
            <a:ext cx="5340493" cy="4833147"/>
          </a:xfrm>
          <a:custGeom>
            <a:avLst/>
            <a:gdLst/>
            <a:ahLst/>
            <a:cxnLst/>
            <a:rect l="l" t="t" r="r" b="b"/>
            <a:pathLst>
              <a:path w="5340493" h="4833147">
                <a:moveTo>
                  <a:pt x="5340493" y="0"/>
                </a:moveTo>
                <a:lnTo>
                  <a:pt x="0" y="0"/>
                </a:lnTo>
                <a:lnTo>
                  <a:pt x="0" y="4833147"/>
                </a:lnTo>
                <a:lnTo>
                  <a:pt x="5340493" y="4833147"/>
                </a:lnTo>
                <a:lnTo>
                  <a:pt x="5340493" y="0"/>
                </a:lnTo>
                <a:close/>
              </a:path>
            </a:pathLst>
          </a:custGeom>
          <a:blipFill>
            <a:blip r:embed="rId5"/>
            <a:stretch>
              <a:fillRect/>
            </a:stretch>
          </a:blipFill>
        </p:spPr>
        <p:txBody>
          <a:bodyPr/>
          <a:lstStyle/>
          <a:p>
            <a:endParaRPr lang="vi-VN"/>
          </a:p>
        </p:txBody>
      </p:sp>
      <p:sp>
        <p:nvSpPr>
          <p:cNvPr id="12" name="Freeform 12"/>
          <p:cNvSpPr/>
          <p:nvPr/>
        </p:nvSpPr>
        <p:spPr>
          <a:xfrm>
            <a:off x="788290" y="3399747"/>
            <a:ext cx="1174951" cy="675597"/>
          </a:xfrm>
          <a:custGeom>
            <a:avLst/>
            <a:gdLst/>
            <a:ahLst/>
            <a:cxnLst/>
            <a:rect l="l" t="t" r="r" b="b"/>
            <a:pathLst>
              <a:path w="1174951" h="675597">
                <a:moveTo>
                  <a:pt x="0" y="0"/>
                </a:moveTo>
                <a:lnTo>
                  <a:pt x="1174951" y="0"/>
                </a:lnTo>
                <a:lnTo>
                  <a:pt x="1174951" y="675597"/>
                </a:lnTo>
                <a:lnTo>
                  <a:pt x="0" y="675597"/>
                </a:lnTo>
                <a:lnTo>
                  <a:pt x="0" y="0"/>
                </a:lnTo>
                <a:close/>
              </a:path>
            </a:pathLst>
          </a:custGeom>
          <a:blipFill>
            <a:blip r:embed="rId6"/>
            <a:stretch>
              <a:fillRect/>
            </a:stretch>
          </a:blipFill>
        </p:spPr>
        <p:txBody>
          <a:bodyPr/>
          <a:lstStyle/>
          <a:p>
            <a:endParaRPr lang="vi-VN"/>
          </a:p>
        </p:txBody>
      </p:sp>
      <p:sp>
        <p:nvSpPr>
          <p:cNvPr id="13" name="Freeform 13"/>
          <p:cNvSpPr/>
          <p:nvPr/>
        </p:nvSpPr>
        <p:spPr>
          <a:xfrm>
            <a:off x="7503162" y="752613"/>
            <a:ext cx="960304" cy="552175"/>
          </a:xfrm>
          <a:custGeom>
            <a:avLst/>
            <a:gdLst/>
            <a:ahLst/>
            <a:cxnLst/>
            <a:rect l="l" t="t" r="r" b="b"/>
            <a:pathLst>
              <a:path w="960304" h="552175">
                <a:moveTo>
                  <a:pt x="0" y="0"/>
                </a:moveTo>
                <a:lnTo>
                  <a:pt x="960304" y="0"/>
                </a:lnTo>
                <a:lnTo>
                  <a:pt x="960304" y="552174"/>
                </a:lnTo>
                <a:lnTo>
                  <a:pt x="0" y="552174"/>
                </a:lnTo>
                <a:lnTo>
                  <a:pt x="0" y="0"/>
                </a:lnTo>
                <a:close/>
              </a:path>
            </a:pathLst>
          </a:custGeom>
          <a:blipFill>
            <a:blip r:embed="rId7"/>
            <a:stretch>
              <a:fillRect/>
            </a:stretch>
          </a:blipFill>
        </p:spPr>
        <p:txBody>
          <a:bodyPr/>
          <a:lstStyle/>
          <a:p>
            <a:endParaRPr lang="vi-VN"/>
          </a:p>
        </p:txBody>
      </p:sp>
      <p:sp>
        <p:nvSpPr>
          <p:cNvPr id="14" name="TextBox 14"/>
          <p:cNvSpPr txBox="1"/>
          <p:nvPr/>
        </p:nvSpPr>
        <p:spPr>
          <a:xfrm>
            <a:off x="1368619" y="2559265"/>
            <a:ext cx="6425491" cy="1624740"/>
          </a:xfrm>
          <a:prstGeom prst="rect">
            <a:avLst/>
          </a:prstGeom>
        </p:spPr>
        <p:txBody>
          <a:bodyPr wrap="square" lIns="0" tIns="0" rIns="0" bIns="0" rtlCol="0" anchor="t">
            <a:spAutoFit/>
          </a:bodyPr>
          <a:lstStyle/>
          <a:p>
            <a:pPr algn="ctr">
              <a:lnSpc>
                <a:spcPts val="6720"/>
              </a:lnSpc>
            </a:pPr>
            <a:r>
              <a:rPr lang="en-US" sz="4400" dirty="0" err="1">
                <a:effectLst/>
                <a:latin typeface="MercuriusScript" panose="01010101010101010101" pitchFamily="2" charset="0"/>
                <a:ea typeface="Calibri" panose="020F0502020204030204" pitchFamily="34" charset="0"/>
              </a:rPr>
              <a:t>Câu</a:t>
            </a:r>
            <a:r>
              <a:rPr lang="en-US" sz="4400" dirty="0">
                <a:effectLst/>
                <a:latin typeface="MercuriusScript" panose="01010101010101010101" pitchFamily="2" charset="0"/>
                <a:ea typeface="Calibri" panose="020F0502020204030204" pitchFamily="34" charset="0"/>
              </a:rPr>
              <a:t> 3: </a:t>
            </a:r>
            <a:r>
              <a:rPr lang="vi-VN" sz="4400" dirty="0">
                <a:effectLst/>
                <a:latin typeface="MercuriusScript" panose="01010101010101010101" pitchFamily="2" charset="0"/>
                <a:ea typeface="Calibri" panose="020F0502020204030204" pitchFamily="34" charset="0"/>
              </a:rPr>
              <a:t>Mục đích của văn bản đó là gì?</a:t>
            </a:r>
            <a:endParaRPr lang="en-US" sz="34400" dirty="0">
              <a:solidFill>
                <a:srgbClr val="000000"/>
              </a:solidFill>
              <a:latin typeface="MercuriusScript" panose="01010101010101010101" pitchFamily="2" charset="0"/>
            </a:endParaRPr>
          </a:p>
        </p:txBody>
      </p:sp>
      <p:sp>
        <p:nvSpPr>
          <p:cNvPr id="15" name="TextBox 15"/>
          <p:cNvSpPr txBox="1"/>
          <p:nvPr/>
        </p:nvSpPr>
        <p:spPr>
          <a:xfrm>
            <a:off x="9288386" y="4029713"/>
            <a:ext cx="7755536" cy="2708434"/>
          </a:xfrm>
          <a:prstGeom prst="rect">
            <a:avLst/>
          </a:prstGeom>
        </p:spPr>
        <p:txBody>
          <a:bodyPr lIns="0" tIns="0" rIns="0" bIns="0" rtlCol="0" anchor="t">
            <a:spAutoFit/>
          </a:bodyPr>
          <a:lstStyle/>
          <a:p>
            <a:pPr marL="20955" marR="61595" algn="just">
              <a:spcAft>
                <a:spcPts val="0"/>
              </a:spcAft>
            </a:pPr>
            <a:r>
              <a:rPr lang="vi-VN" sz="4400" dirty="0">
                <a:effectLst/>
                <a:latin typeface="Times New Roman" panose="02020603050405020304" pitchFamily="18" charset="0"/>
                <a:ea typeface="Times New Roman" panose="02020603050405020304" pitchFamily="18" charset="0"/>
              </a:rPr>
              <a:t>Mục đích là khẳng định quyền bình đẳng của người da đen và kêu gọi sự đấu tranh dành quyền bình đẳng.</a:t>
            </a:r>
          </a:p>
        </p:txBody>
      </p:sp>
    </p:spTree>
    <p:extLst>
      <p:ext uri="{BB962C8B-B14F-4D97-AF65-F5344CB8AC3E}">
        <p14:creationId xmlns:p14="http://schemas.microsoft.com/office/powerpoint/2010/main" val="335888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906" b="28906"/>
          <a:stretch>
            <a:fillRect/>
          </a:stretch>
        </p:blipFill>
        <p:spPr>
          <a:xfrm>
            <a:off x="0" y="-647700"/>
            <a:ext cx="18288000" cy="10287000"/>
          </a:xfrm>
          <a:prstGeom prst="rect">
            <a:avLst/>
          </a:prstGeom>
        </p:spPr>
      </p:pic>
      <p:sp>
        <p:nvSpPr>
          <p:cNvPr id="3" name="Freeform 3"/>
          <p:cNvSpPr/>
          <p:nvPr/>
        </p:nvSpPr>
        <p:spPr>
          <a:xfrm rot="480260">
            <a:off x="-2470336" y="8440737"/>
            <a:ext cx="24395033" cy="9453075"/>
          </a:xfrm>
          <a:custGeom>
            <a:avLst/>
            <a:gdLst/>
            <a:ahLst/>
            <a:cxnLst/>
            <a:rect l="l" t="t" r="r" b="b"/>
            <a:pathLst>
              <a:path w="24395033" h="9453075">
                <a:moveTo>
                  <a:pt x="0" y="0"/>
                </a:moveTo>
                <a:lnTo>
                  <a:pt x="24395032" y="0"/>
                </a:lnTo>
                <a:lnTo>
                  <a:pt x="24395032" y="9453075"/>
                </a:lnTo>
                <a:lnTo>
                  <a:pt x="0" y="9453075"/>
                </a:lnTo>
                <a:lnTo>
                  <a:pt x="0" y="0"/>
                </a:lnTo>
                <a:close/>
              </a:path>
            </a:pathLst>
          </a:custGeom>
          <a:blipFill>
            <a:blip r:embed="rId3"/>
            <a:stretch>
              <a:fillRect/>
            </a:stretch>
          </a:blipFill>
        </p:spPr>
        <p:txBody>
          <a:bodyPr/>
          <a:lstStyle/>
          <a:p>
            <a:endParaRPr lang="vi-VN"/>
          </a:p>
        </p:txBody>
      </p:sp>
      <p:grpSp>
        <p:nvGrpSpPr>
          <p:cNvPr id="4" name="Group 4"/>
          <p:cNvGrpSpPr/>
          <p:nvPr/>
        </p:nvGrpSpPr>
        <p:grpSpPr>
          <a:xfrm>
            <a:off x="1028700" y="1858438"/>
            <a:ext cx="16778343" cy="1469840"/>
            <a:chOff x="0" y="0"/>
            <a:chExt cx="1351092" cy="1462813"/>
          </a:xfrm>
        </p:grpSpPr>
        <p:sp>
          <p:nvSpPr>
            <p:cNvPr id="5" name="Freeform 5"/>
            <p:cNvSpPr/>
            <p:nvPr/>
          </p:nvSpPr>
          <p:spPr>
            <a:xfrm>
              <a:off x="0" y="0"/>
              <a:ext cx="1351092" cy="1462813"/>
            </a:xfrm>
            <a:custGeom>
              <a:avLst/>
              <a:gdLst/>
              <a:ahLst/>
              <a:cxnLst/>
              <a:rect l="l" t="t" r="r" b="b"/>
              <a:pathLst>
                <a:path w="1351092" h="1462813">
                  <a:moveTo>
                    <a:pt x="76968" y="0"/>
                  </a:moveTo>
                  <a:lnTo>
                    <a:pt x="1274125" y="0"/>
                  </a:lnTo>
                  <a:cubicBezTo>
                    <a:pt x="1294538" y="0"/>
                    <a:pt x="1314115" y="8109"/>
                    <a:pt x="1328549" y="22543"/>
                  </a:cubicBezTo>
                  <a:cubicBezTo>
                    <a:pt x="1342983" y="36977"/>
                    <a:pt x="1351092" y="56554"/>
                    <a:pt x="1351092" y="76968"/>
                  </a:cubicBezTo>
                  <a:lnTo>
                    <a:pt x="1351092" y="1385846"/>
                  </a:lnTo>
                  <a:cubicBezTo>
                    <a:pt x="1351092" y="1406259"/>
                    <a:pt x="1342983" y="1425836"/>
                    <a:pt x="1328549" y="1440270"/>
                  </a:cubicBezTo>
                  <a:cubicBezTo>
                    <a:pt x="1314115" y="1454704"/>
                    <a:pt x="1294538" y="1462813"/>
                    <a:pt x="1274125" y="1462813"/>
                  </a:cubicBezTo>
                  <a:lnTo>
                    <a:pt x="76968" y="1462813"/>
                  </a:lnTo>
                  <a:cubicBezTo>
                    <a:pt x="56554" y="1462813"/>
                    <a:pt x="36977" y="1454704"/>
                    <a:pt x="22543" y="1440270"/>
                  </a:cubicBezTo>
                  <a:cubicBezTo>
                    <a:pt x="8109" y="1425836"/>
                    <a:pt x="0" y="1406259"/>
                    <a:pt x="0" y="1385846"/>
                  </a:cubicBezTo>
                  <a:lnTo>
                    <a:pt x="0" y="76968"/>
                  </a:lnTo>
                  <a:cubicBezTo>
                    <a:pt x="0" y="56554"/>
                    <a:pt x="8109" y="36977"/>
                    <a:pt x="22543" y="22543"/>
                  </a:cubicBezTo>
                  <a:cubicBezTo>
                    <a:pt x="36977" y="8109"/>
                    <a:pt x="56554" y="0"/>
                    <a:pt x="76968" y="0"/>
                  </a:cubicBezTo>
                  <a:close/>
                </a:path>
              </a:pathLst>
            </a:custGeom>
            <a:solidFill>
              <a:srgbClr val="FACCC2"/>
            </a:solidFill>
          </p:spPr>
          <p:txBody>
            <a:bodyPr/>
            <a:lstStyle/>
            <a:p>
              <a:endParaRPr lang="vi-VN"/>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647319" y="2035784"/>
            <a:ext cx="16159723" cy="903493"/>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16" name="Freeform 16"/>
          <p:cNvSpPr/>
          <p:nvPr/>
        </p:nvSpPr>
        <p:spPr>
          <a:xfrm>
            <a:off x="568070" y="-235721"/>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6"/>
            <a:stretch>
              <a:fillRect/>
            </a:stretch>
          </a:blipFill>
        </p:spPr>
        <p:txBody>
          <a:bodyPr/>
          <a:lstStyle/>
          <a:p>
            <a:endParaRPr lang="vi-VN"/>
          </a:p>
        </p:txBody>
      </p:sp>
      <p:sp>
        <p:nvSpPr>
          <p:cNvPr id="18" name="Freeform 18"/>
          <p:cNvSpPr/>
          <p:nvPr/>
        </p:nvSpPr>
        <p:spPr>
          <a:xfrm>
            <a:off x="42124567" y="4008028"/>
            <a:ext cx="1223088" cy="1493848"/>
          </a:xfrm>
          <a:custGeom>
            <a:avLst/>
            <a:gdLst/>
            <a:ahLst/>
            <a:cxnLst/>
            <a:rect l="l" t="t" r="r" b="b"/>
            <a:pathLst>
              <a:path w="1223088" h="1493848">
                <a:moveTo>
                  <a:pt x="0" y="0"/>
                </a:moveTo>
                <a:lnTo>
                  <a:pt x="1223088" y="0"/>
                </a:lnTo>
                <a:lnTo>
                  <a:pt x="1223088" y="1493848"/>
                </a:lnTo>
                <a:lnTo>
                  <a:pt x="0" y="1493848"/>
                </a:lnTo>
                <a:lnTo>
                  <a:pt x="0" y="0"/>
                </a:lnTo>
                <a:close/>
              </a:path>
            </a:pathLst>
          </a:custGeom>
          <a:blipFill>
            <a:blip r:embed="rId7"/>
            <a:stretch>
              <a:fillRect/>
            </a:stretch>
          </a:blipFill>
        </p:spPr>
        <p:txBody>
          <a:bodyPr/>
          <a:lstStyle/>
          <a:p>
            <a:endParaRPr lang="vi-VN"/>
          </a:p>
        </p:txBody>
      </p:sp>
      <p:sp>
        <p:nvSpPr>
          <p:cNvPr id="20" name="Freeform 20"/>
          <p:cNvSpPr/>
          <p:nvPr/>
        </p:nvSpPr>
        <p:spPr>
          <a:xfrm>
            <a:off x="16817434" y="2053144"/>
            <a:ext cx="1436596" cy="1411898"/>
          </a:xfrm>
          <a:custGeom>
            <a:avLst/>
            <a:gdLst/>
            <a:ahLst/>
            <a:cxnLst/>
            <a:rect l="l" t="t" r="r" b="b"/>
            <a:pathLst>
              <a:path w="1373718" h="1493848">
                <a:moveTo>
                  <a:pt x="0" y="0"/>
                </a:moveTo>
                <a:lnTo>
                  <a:pt x="1373718" y="0"/>
                </a:lnTo>
                <a:lnTo>
                  <a:pt x="1373718" y="1493848"/>
                </a:lnTo>
                <a:lnTo>
                  <a:pt x="0" y="1493848"/>
                </a:lnTo>
                <a:lnTo>
                  <a:pt x="0" y="0"/>
                </a:lnTo>
                <a:close/>
              </a:path>
            </a:pathLst>
          </a:custGeom>
          <a:blipFill>
            <a:blip r:embed="rId8"/>
            <a:stretch>
              <a:fillRect/>
            </a:stretch>
          </a:blipFill>
        </p:spPr>
        <p:txBody>
          <a:bodyPr/>
          <a:lstStyle/>
          <a:p>
            <a:endParaRPr lang="vi-VN"/>
          </a:p>
        </p:txBody>
      </p:sp>
      <p:sp>
        <p:nvSpPr>
          <p:cNvPr id="21" name="Freeform 21"/>
          <p:cNvSpPr/>
          <p:nvPr/>
        </p:nvSpPr>
        <p:spPr>
          <a:xfrm>
            <a:off x="22752424" y="7957479"/>
            <a:ext cx="1454729" cy="1398965"/>
          </a:xfrm>
          <a:custGeom>
            <a:avLst/>
            <a:gdLst/>
            <a:ahLst/>
            <a:cxnLst/>
            <a:rect l="l" t="t" r="r" b="b"/>
            <a:pathLst>
              <a:path w="1454729" h="1398965">
                <a:moveTo>
                  <a:pt x="0" y="0"/>
                </a:moveTo>
                <a:lnTo>
                  <a:pt x="1454730" y="0"/>
                </a:lnTo>
                <a:lnTo>
                  <a:pt x="1454730" y="1398964"/>
                </a:lnTo>
                <a:lnTo>
                  <a:pt x="0" y="1398964"/>
                </a:lnTo>
                <a:lnTo>
                  <a:pt x="0" y="0"/>
                </a:lnTo>
                <a:close/>
              </a:path>
            </a:pathLst>
          </a:custGeom>
          <a:blipFill>
            <a:blip r:embed="rId9"/>
            <a:stretch>
              <a:fillRect/>
            </a:stretch>
          </a:blipFill>
        </p:spPr>
        <p:txBody>
          <a:bodyPr/>
          <a:lstStyle/>
          <a:p>
            <a:endParaRPr lang="vi-VN"/>
          </a:p>
        </p:txBody>
      </p:sp>
      <p:sp>
        <p:nvSpPr>
          <p:cNvPr id="22" name="Freeform 22"/>
          <p:cNvSpPr/>
          <p:nvPr/>
        </p:nvSpPr>
        <p:spPr>
          <a:xfrm rot="-1270063">
            <a:off x="625964" y="1970818"/>
            <a:ext cx="1489963" cy="376288"/>
          </a:xfrm>
          <a:custGeom>
            <a:avLst/>
            <a:gdLst/>
            <a:ahLst/>
            <a:cxnLst/>
            <a:rect l="l" t="t" r="r" b="b"/>
            <a:pathLst>
              <a:path w="1971736" h="463358">
                <a:moveTo>
                  <a:pt x="0" y="0"/>
                </a:moveTo>
                <a:lnTo>
                  <a:pt x="1971736" y="0"/>
                </a:lnTo>
                <a:lnTo>
                  <a:pt x="1971736" y="463358"/>
                </a:lnTo>
                <a:lnTo>
                  <a:pt x="0" y="46335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23" name="TextBox 23"/>
          <p:cNvSpPr txBox="1"/>
          <p:nvPr/>
        </p:nvSpPr>
        <p:spPr>
          <a:xfrm>
            <a:off x="2343214" y="205530"/>
            <a:ext cx="14446511" cy="1718419"/>
          </a:xfrm>
          <a:prstGeom prst="rect">
            <a:avLst/>
          </a:prstGeom>
        </p:spPr>
        <p:txBody>
          <a:bodyPr wrap="square" lIns="0" tIns="0" rIns="0" bIns="0" rtlCol="0" anchor="t">
            <a:spAutoFit/>
          </a:bodyPr>
          <a:lstStyle/>
          <a:p>
            <a:pPr algn="ctr">
              <a:lnSpc>
                <a:spcPts val="6720"/>
              </a:lnSpc>
            </a:pPr>
            <a:r>
              <a:rPr lang="vi-VN" sz="5600" dirty="0">
                <a:solidFill>
                  <a:srgbClr val="000000"/>
                </a:solidFill>
                <a:latin typeface="MercuriusScript" panose="01010101010101010101" pitchFamily="2" charset="0"/>
              </a:rPr>
              <a:t>Để viết bài văn nghị luận bàn về một hiện tượng đời sống, cần chú ý các yêu cầu gì?</a:t>
            </a:r>
            <a:endParaRPr lang="en-US" sz="5600" dirty="0">
              <a:solidFill>
                <a:srgbClr val="000000"/>
              </a:solidFill>
              <a:latin typeface="MercuriusScript" panose="01010101010101010101" pitchFamily="2" charset="0"/>
            </a:endParaRPr>
          </a:p>
        </p:txBody>
      </p:sp>
      <p:sp>
        <p:nvSpPr>
          <p:cNvPr id="27" name="TextBox 27"/>
          <p:cNvSpPr txBox="1"/>
          <p:nvPr/>
        </p:nvSpPr>
        <p:spPr>
          <a:xfrm>
            <a:off x="3336264" y="2248369"/>
            <a:ext cx="12781832" cy="538609"/>
          </a:xfrm>
          <a:prstGeom prst="rect">
            <a:avLst/>
          </a:prstGeom>
        </p:spPr>
        <p:txBody>
          <a:bodyPr wrap="square" lIns="0" tIns="0" rIns="0" bIns="0" rtlCol="0" anchor="t">
            <a:spAutoFit/>
          </a:bodyPr>
          <a:lstStyle/>
          <a:p>
            <a:pPr marL="0" lvl="0" indent="0" algn="ctr">
              <a:lnSpc>
                <a:spcPts val="4199"/>
              </a:lnSpc>
              <a:spcBef>
                <a:spcPct val="0"/>
              </a:spcBef>
            </a:pPr>
            <a:r>
              <a:rPr lang="vi-VN" sz="3600" dirty="0">
                <a:effectLst/>
                <a:latin typeface="Times New Roman" panose="02020603050405020304" pitchFamily="18" charset="0"/>
                <a:ea typeface="Calibri" panose="020F0502020204030204" pitchFamily="34" charset="0"/>
              </a:rPr>
              <a:t>Xác định đối tượng chính mà bài viết muốn hướng tới (Viết cho ai?)</a:t>
            </a:r>
            <a:endParaRPr lang="en-US" sz="4400" dirty="0">
              <a:solidFill>
                <a:srgbClr val="000000"/>
              </a:solidFill>
              <a:latin typeface="More Sugar Thin"/>
            </a:endParaRPr>
          </a:p>
        </p:txBody>
      </p:sp>
      <p:sp>
        <p:nvSpPr>
          <p:cNvPr id="40" name="Freeform 18">
            <a:extLst>
              <a:ext uri="{FF2B5EF4-FFF2-40B4-BE49-F238E27FC236}">
                <a16:creationId xmlns:a16="http://schemas.microsoft.com/office/drawing/2014/main" id="{7921C220-8202-6409-1655-2F04E606449F}"/>
              </a:ext>
            </a:extLst>
          </p:cNvPr>
          <p:cNvSpPr/>
          <p:nvPr/>
        </p:nvSpPr>
        <p:spPr>
          <a:xfrm>
            <a:off x="34747200" y="12420352"/>
            <a:ext cx="1223088" cy="1493848"/>
          </a:xfrm>
          <a:custGeom>
            <a:avLst/>
            <a:gdLst/>
            <a:ahLst/>
            <a:cxnLst/>
            <a:rect l="l" t="t" r="r" b="b"/>
            <a:pathLst>
              <a:path w="1223088" h="1493848">
                <a:moveTo>
                  <a:pt x="0" y="0"/>
                </a:moveTo>
                <a:lnTo>
                  <a:pt x="1223088" y="0"/>
                </a:lnTo>
                <a:lnTo>
                  <a:pt x="1223088" y="1493848"/>
                </a:lnTo>
                <a:lnTo>
                  <a:pt x="0" y="1493848"/>
                </a:lnTo>
                <a:lnTo>
                  <a:pt x="0" y="0"/>
                </a:lnTo>
                <a:close/>
              </a:path>
            </a:pathLst>
          </a:custGeom>
          <a:blipFill>
            <a:blip r:embed="rId7"/>
            <a:stretch>
              <a:fillRect/>
            </a:stretch>
          </a:blipFill>
        </p:spPr>
        <p:txBody>
          <a:bodyPr/>
          <a:lstStyle/>
          <a:p>
            <a:endParaRPr lang="vi-VN"/>
          </a:p>
        </p:txBody>
      </p:sp>
      <p:sp>
        <p:nvSpPr>
          <p:cNvPr id="41" name="Freeform 21">
            <a:extLst>
              <a:ext uri="{FF2B5EF4-FFF2-40B4-BE49-F238E27FC236}">
                <a16:creationId xmlns:a16="http://schemas.microsoft.com/office/drawing/2014/main" id="{BB2D48E3-5D58-7038-C93F-A0A156BC56EE}"/>
              </a:ext>
            </a:extLst>
          </p:cNvPr>
          <p:cNvSpPr/>
          <p:nvPr/>
        </p:nvSpPr>
        <p:spPr>
          <a:xfrm>
            <a:off x="32171777" y="14404313"/>
            <a:ext cx="1454729" cy="1398965"/>
          </a:xfrm>
          <a:custGeom>
            <a:avLst/>
            <a:gdLst/>
            <a:ahLst/>
            <a:cxnLst/>
            <a:rect l="l" t="t" r="r" b="b"/>
            <a:pathLst>
              <a:path w="1454729" h="1398965">
                <a:moveTo>
                  <a:pt x="0" y="0"/>
                </a:moveTo>
                <a:lnTo>
                  <a:pt x="1454730" y="0"/>
                </a:lnTo>
                <a:lnTo>
                  <a:pt x="1454730" y="1398964"/>
                </a:lnTo>
                <a:lnTo>
                  <a:pt x="0" y="1398964"/>
                </a:lnTo>
                <a:lnTo>
                  <a:pt x="0" y="0"/>
                </a:lnTo>
                <a:close/>
              </a:path>
            </a:pathLst>
          </a:custGeom>
          <a:blipFill>
            <a:blip r:embed="rId9"/>
            <a:stretch>
              <a:fillRect/>
            </a:stretch>
          </a:blipFill>
        </p:spPr>
        <p:txBody>
          <a:bodyPr/>
          <a:lstStyle/>
          <a:p>
            <a:endParaRPr lang="vi-VN"/>
          </a:p>
        </p:txBody>
      </p:sp>
      <p:grpSp>
        <p:nvGrpSpPr>
          <p:cNvPr id="48" name="Group 4">
            <a:extLst>
              <a:ext uri="{FF2B5EF4-FFF2-40B4-BE49-F238E27FC236}">
                <a16:creationId xmlns:a16="http://schemas.microsoft.com/office/drawing/2014/main" id="{853E0ED9-A8EE-9672-F458-D35604EE8C39}"/>
              </a:ext>
            </a:extLst>
          </p:cNvPr>
          <p:cNvGrpSpPr/>
          <p:nvPr/>
        </p:nvGrpSpPr>
        <p:grpSpPr>
          <a:xfrm>
            <a:off x="780211" y="3435284"/>
            <a:ext cx="16778343" cy="1469840"/>
            <a:chOff x="0" y="0"/>
            <a:chExt cx="1351092" cy="1462813"/>
          </a:xfrm>
        </p:grpSpPr>
        <p:sp>
          <p:nvSpPr>
            <p:cNvPr id="49" name="Freeform 5">
              <a:extLst>
                <a:ext uri="{FF2B5EF4-FFF2-40B4-BE49-F238E27FC236}">
                  <a16:creationId xmlns:a16="http://schemas.microsoft.com/office/drawing/2014/main" id="{744F1975-23FF-4209-650C-6AFA212CBA98}"/>
                </a:ext>
              </a:extLst>
            </p:cNvPr>
            <p:cNvSpPr/>
            <p:nvPr/>
          </p:nvSpPr>
          <p:spPr>
            <a:xfrm>
              <a:off x="0" y="0"/>
              <a:ext cx="1351092" cy="1462813"/>
            </a:xfrm>
            <a:custGeom>
              <a:avLst/>
              <a:gdLst/>
              <a:ahLst/>
              <a:cxnLst/>
              <a:rect l="l" t="t" r="r" b="b"/>
              <a:pathLst>
                <a:path w="1351092" h="1462813">
                  <a:moveTo>
                    <a:pt x="76968" y="0"/>
                  </a:moveTo>
                  <a:lnTo>
                    <a:pt x="1274125" y="0"/>
                  </a:lnTo>
                  <a:cubicBezTo>
                    <a:pt x="1294538" y="0"/>
                    <a:pt x="1314115" y="8109"/>
                    <a:pt x="1328549" y="22543"/>
                  </a:cubicBezTo>
                  <a:cubicBezTo>
                    <a:pt x="1342983" y="36977"/>
                    <a:pt x="1351092" y="56554"/>
                    <a:pt x="1351092" y="76968"/>
                  </a:cubicBezTo>
                  <a:lnTo>
                    <a:pt x="1351092" y="1385846"/>
                  </a:lnTo>
                  <a:cubicBezTo>
                    <a:pt x="1351092" y="1406259"/>
                    <a:pt x="1342983" y="1425836"/>
                    <a:pt x="1328549" y="1440270"/>
                  </a:cubicBezTo>
                  <a:cubicBezTo>
                    <a:pt x="1314115" y="1454704"/>
                    <a:pt x="1294538" y="1462813"/>
                    <a:pt x="1274125" y="1462813"/>
                  </a:cubicBezTo>
                  <a:lnTo>
                    <a:pt x="76968" y="1462813"/>
                  </a:lnTo>
                  <a:cubicBezTo>
                    <a:pt x="56554" y="1462813"/>
                    <a:pt x="36977" y="1454704"/>
                    <a:pt x="22543" y="1440270"/>
                  </a:cubicBezTo>
                  <a:cubicBezTo>
                    <a:pt x="8109" y="1425836"/>
                    <a:pt x="0" y="1406259"/>
                    <a:pt x="0" y="1385846"/>
                  </a:cubicBezTo>
                  <a:lnTo>
                    <a:pt x="0" y="76968"/>
                  </a:lnTo>
                  <a:cubicBezTo>
                    <a:pt x="0" y="56554"/>
                    <a:pt x="8109" y="36977"/>
                    <a:pt x="22543" y="22543"/>
                  </a:cubicBezTo>
                  <a:cubicBezTo>
                    <a:pt x="36977" y="8109"/>
                    <a:pt x="56554" y="0"/>
                    <a:pt x="76968" y="0"/>
                  </a:cubicBezTo>
                  <a:close/>
                </a:path>
              </a:pathLst>
            </a:custGeom>
            <a:solidFill>
              <a:srgbClr val="FACCC2"/>
            </a:solidFill>
          </p:spPr>
          <p:txBody>
            <a:bodyPr/>
            <a:lstStyle/>
            <a:p>
              <a:endParaRPr lang="vi-VN"/>
            </a:p>
          </p:txBody>
        </p:sp>
        <p:sp>
          <p:nvSpPr>
            <p:cNvPr id="50" name="TextBox 6">
              <a:extLst>
                <a:ext uri="{FF2B5EF4-FFF2-40B4-BE49-F238E27FC236}">
                  <a16:creationId xmlns:a16="http://schemas.microsoft.com/office/drawing/2014/main" id="{486ED5BD-BD40-87AB-5081-FF6C37D8A0E7}"/>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1" name="Freeform 13">
            <a:extLst>
              <a:ext uri="{FF2B5EF4-FFF2-40B4-BE49-F238E27FC236}">
                <a16:creationId xmlns:a16="http://schemas.microsoft.com/office/drawing/2014/main" id="{4EAFF2B7-2CA2-A283-91A3-994CD89FDAA4}"/>
              </a:ext>
            </a:extLst>
          </p:cNvPr>
          <p:cNvSpPr/>
          <p:nvPr/>
        </p:nvSpPr>
        <p:spPr>
          <a:xfrm>
            <a:off x="1398830" y="3612630"/>
            <a:ext cx="16159723" cy="903493"/>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52" name="Freeform 20">
            <a:extLst>
              <a:ext uri="{FF2B5EF4-FFF2-40B4-BE49-F238E27FC236}">
                <a16:creationId xmlns:a16="http://schemas.microsoft.com/office/drawing/2014/main" id="{521E620A-AB10-6691-49D8-C711B4B97B68}"/>
              </a:ext>
            </a:extLst>
          </p:cNvPr>
          <p:cNvSpPr/>
          <p:nvPr/>
        </p:nvSpPr>
        <p:spPr>
          <a:xfrm>
            <a:off x="16568945" y="3629990"/>
            <a:ext cx="1436596" cy="1411898"/>
          </a:xfrm>
          <a:custGeom>
            <a:avLst/>
            <a:gdLst/>
            <a:ahLst/>
            <a:cxnLst/>
            <a:rect l="l" t="t" r="r" b="b"/>
            <a:pathLst>
              <a:path w="1373718" h="1493848">
                <a:moveTo>
                  <a:pt x="0" y="0"/>
                </a:moveTo>
                <a:lnTo>
                  <a:pt x="1373718" y="0"/>
                </a:lnTo>
                <a:lnTo>
                  <a:pt x="1373718" y="1493848"/>
                </a:lnTo>
                <a:lnTo>
                  <a:pt x="0" y="1493848"/>
                </a:lnTo>
                <a:lnTo>
                  <a:pt x="0" y="0"/>
                </a:lnTo>
                <a:close/>
              </a:path>
            </a:pathLst>
          </a:custGeom>
          <a:blipFill>
            <a:blip r:embed="rId8"/>
            <a:stretch>
              <a:fillRect/>
            </a:stretch>
          </a:blipFill>
        </p:spPr>
        <p:txBody>
          <a:bodyPr/>
          <a:lstStyle/>
          <a:p>
            <a:endParaRPr lang="vi-VN"/>
          </a:p>
        </p:txBody>
      </p:sp>
      <p:sp>
        <p:nvSpPr>
          <p:cNvPr id="53" name="Freeform 22">
            <a:extLst>
              <a:ext uri="{FF2B5EF4-FFF2-40B4-BE49-F238E27FC236}">
                <a16:creationId xmlns:a16="http://schemas.microsoft.com/office/drawing/2014/main" id="{EC82FB8E-C000-21B4-2D0B-4861B3ED601C}"/>
              </a:ext>
            </a:extLst>
          </p:cNvPr>
          <p:cNvSpPr/>
          <p:nvPr/>
        </p:nvSpPr>
        <p:spPr>
          <a:xfrm rot="-1270063">
            <a:off x="377475" y="3547664"/>
            <a:ext cx="1489963" cy="376288"/>
          </a:xfrm>
          <a:custGeom>
            <a:avLst/>
            <a:gdLst/>
            <a:ahLst/>
            <a:cxnLst/>
            <a:rect l="l" t="t" r="r" b="b"/>
            <a:pathLst>
              <a:path w="1971736" h="463358">
                <a:moveTo>
                  <a:pt x="0" y="0"/>
                </a:moveTo>
                <a:lnTo>
                  <a:pt x="1971736" y="0"/>
                </a:lnTo>
                <a:lnTo>
                  <a:pt x="1971736" y="463358"/>
                </a:lnTo>
                <a:lnTo>
                  <a:pt x="0" y="46335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54" name="TextBox 27">
            <a:extLst>
              <a:ext uri="{FF2B5EF4-FFF2-40B4-BE49-F238E27FC236}">
                <a16:creationId xmlns:a16="http://schemas.microsoft.com/office/drawing/2014/main" id="{5284D7C0-0E60-24CE-E4CB-6EF93A2FD480}"/>
              </a:ext>
            </a:extLst>
          </p:cNvPr>
          <p:cNvSpPr txBox="1"/>
          <p:nvPr/>
        </p:nvSpPr>
        <p:spPr>
          <a:xfrm>
            <a:off x="3456951" y="3708975"/>
            <a:ext cx="12901790" cy="615553"/>
          </a:xfrm>
          <a:prstGeom prst="rect">
            <a:avLst/>
          </a:prstGeom>
        </p:spPr>
        <p:txBody>
          <a:bodyPr wrap="square" lIns="0" tIns="0" rIns="0" bIns="0" rtlCol="0" anchor="t">
            <a:spAutoFit/>
          </a:bodyPr>
          <a:lstStyle/>
          <a:p>
            <a:pPr marL="20955" marR="61595" algn="just">
              <a:spcAft>
                <a:spcPts val="0"/>
              </a:spcAft>
            </a:pPr>
            <a:r>
              <a:rPr lang="vi-VN" sz="4000" dirty="0">
                <a:effectLst/>
                <a:latin typeface="Times New Roman" panose="02020603050405020304" pitchFamily="18" charset="0"/>
                <a:ea typeface="Times New Roman" panose="02020603050405020304" pitchFamily="18" charset="0"/>
              </a:rPr>
              <a:t> </a:t>
            </a:r>
            <a:r>
              <a:rPr lang="vi-VN" sz="3600" dirty="0">
                <a:effectLst/>
                <a:latin typeface="Times New Roman" panose="02020603050405020304" pitchFamily="18" charset="0"/>
                <a:ea typeface="Times New Roman" panose="02020603050405020304" pitchFamily="18" charset="0"/>
              </a:rPr>
              <a:t>Xác định mục đích của bài viết (Viết để làm gì?)</a:t>
            </a:r>
          </a:p>
        </p:txBody>
      </p:sp>
      <p:grpSp>
        <p:nvGrpSpPr>
          <p:cNvPr id="62" name="Group 4">
            <a:extLst>
              <a:ext uri="{FF2B5EF4-FFF2-40B4-BE49-F238E27FC236}">
                <a16:creationId xmlns:a16="http://schemas.microsoft.com/office/drawing/2014/main" id="{7AEBC784-E6D5-2F2C-D2AC-16619D66353C}"/>
              </a:ext>
            </a:extLst>
          </p:cNvPr>
          <p:cNvGrpSpPr/>
          <p:nvPr/>
        </p:nvGrpSpPr>
        <p:grpSpPr>
          <a:xfrm>
            <a:off x="780211" y="4982638"/>
            <a:ext cx="16778343" cy="961902"/>
            <a:chOff x="0" y="0"/>
            <a:chExt cx="1351092" cy="1462813"/>
          </a:xfrm>
        </p:grpSpPr>
        <p:sp>
          <p:nvSpPr>
            <p:cNvPr id="63" name="Freeform 5">
              <a:extLst>
                <a:ext uri="{FF2B5EF4-FFF2-40B4-BE49-F238E27FC236}">
                  <a16:creationId xmlns:a16="http://schemas.microsoft.com/office/drawing/2014/main" id="{045C7DCD-B885-11AD-4296-E5F0A708343E}"/>
                </a:ext>
              </a:extLst>
            </p:cNvPr>
            <p:cNvSpPr/>
            <p:nvPr/>
          </p:nvSpPr>
          <p:spPr>
            <a:xfrm>
              <a:off x="0" y="0"/>
              <a:ext cx="1351092" cy="1462813"/>
            </a:xfrm>
            <a:custGeom>
              <a:avLst/>
              <a:gdLst/>
              <a:ahLst/>
              <a:cxnLst/>
              <a:rect l="l" t="t" r="r" b="b"/>
              <a:pathLst>
                <a:path w="1351092" h="1462813">
                  <a:moveTo>
                    <a:pt x="76968" y="0"/>
                  </a:moveTo>
                  <a:lnTo>
                    <a:pt x="1274125" y="0"/>
                  </a:lnTo>
                  <a:cubicBezTo>
                    <a:pt x="1294538" y="0"/>
                    <a:pt x="1314115" y="8109"/>
                    <a:pt x="1328549" y="22543"/>
                  </a:cubicBezTo>
                  <a:cubicBezTo>
                    <a:pt x="1342983" y="36977"/>
                    <a:pt x="1351092" y="56554"/>
                    <a:pt x="1351092" y="76968"/>
                  </a:cubicBezTo>
                  <a:lnTo>
                    <a:pt x="1351092" y="1385846"/>
                  </a:lnTo>
                  <a:cubicBezTo>
                    <a:pt x="1351092" y="1406259"/>
                    <a:pt x="1342983" y="1425836"/>
                    <a:pt x="1328549" y="1440270"/>
                  </a:cubicBezTo>
                  <a:cubicBezTo>
                    <a:pt x="1314115" y="1454704"/>
                    <a:pt x="1294538" y="1462813"/>
                    <a:pt x="1274125" y="1462813"/>
                  </a:cubicBezTo>
                  <a:lnTo>
                    <a:pt x="76968" y="1462813"/>
                  </a:lnTo>
                  <a:cubicBezTo>
                    <a:pt x="56554" y="1462813"/>
                    <a:pt x="36977" y="1454704"/>
                    <a:pt x="22543" y="1440270"/>
                  </a:cubicBezTo>
                  <a:cubicBezTo>
                    <a:pt x="8109" y="1425836"/>
                    <a:pt x="0" y="1406259"/>
                    <a:pt x="0" y="1385846"/>
                  </a:cubicBezTo>
                  <a:lnTo>
                    <a:pt x="0" y="76968"/>
                  </a:lnTo>
                  <a:cubicBezTo>
                    <a:pt x="0" y="56554"/>
                    <a:pt x="8109" y="36977"/>
                    <a:pt x="22543" y="22543"/>
                  </a:cubicBezTo>
                  <a:cubicBezTo>
                    <a:pt x="36977" y="8109"/>
                    <a:pt x="56554" y="0"/>
                    <a:pt x="76968" y="0"/>
                  </a:cubicBezTo>
                  <a:close/>
                </a:path>
              </a:pathLst>
            </a:custGeom>
            <a:solidFill>
              <a:srgbClr val="FACCC2"/>
            </a:solidFill>
          </p:spPr>
          <p:txBody>
            <a:bodyPr/>
            <a:lstStyle/>
            <a:p>
              <a:endParaRPr lang="vi-VN"/>
            </a:p>
          </p:txBody>
        </p:sp>
        <p:sp>
          <p:nvSpPr>
            <p:cNvPr id="64" name="TextBox 6">
              <a:extLst>
                <a:ext uri="{FF2B5EF4-FFF2-40B4-BE49-F238E27FC236}">
                  <a16:creationId xmlns:a16="http://schemas.microsoft.com/office/drawing/2014/main" id="{0630CE0B-9AED-01DC-3928-DDEB4EB9E987}"/>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5" name="Freeform 13">
            <a:extLst>
              <a:ext uri="{FF2B5EF4-FFF2-40B4-BE49-F238E27FC236}">
                <a16:creationId xmlns:a16="http://schemas.microsoft.com/office/drawing/2014/main" id="{20774F11-C769-735C-2C89-D941BD06375C}"/>
              </a:ext>
            </a:extLst>
          </p:cNvPr>
          <p:cNvSpPr/>
          <p:nvPr/>
        </p:nvSpPr>
        <p:spPr>
          <a:xfrm>
            <a:off x="1398830" y="5159446"/>
            <a:ext cx="16159723" cy="785094"/>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66" name="Freeform 20">
            <a:extLst>
              <a:ext uri="{FF2B5EF4-FFF2-40B4-BE49-F238E27FC236}">
                <a16:creationId xmlns:a16="http://schemas.microsoft.com/office/drawing/2014/main" id="{1886E20F-B59E-5316-17A3-48C2629ECF45}"/>
              </a:ext>
            </a:extLst>
          </p:cNvPr>
          <p:cNvSpPr/>
          <p:nvPr/>
        </p:nvSpPr>
        <p:spPr>
          <a:xfrm>
            <a:off x="16568945" y="5177344"/>
            <a:ext cx="1436596" cy="1411898"/>
          </a:xfrm>
          <a:custGeom>
            <a:avLst/>
            <a:gdLst/>
            <a:ahLst/>
            <a:cxnLst/>
            <a:rect l="l" t="t" r="r" b="b"/>
            <a:pathLst>
              <a:path w="1373718" h="1493848">
                <a:moveTo>
                  <a:pt x="0" y="0"/>
                </a:moveTo>
                <a:lnTo>
                  <a:pt x="1373718" y="0"/>
                </a:lnTo>
                <a:lnTo>
                  <a:pt x="1373718" y="1493848"/>
                </a:lnTo>
                <a:lnTo>
                  <a:pt x="0" y="1493848"/>
                </a:lnTo>
                <a:lnTo>
                  <a:pt x="0" y="0"/>
                </a:lnTo>
                <a:close/>
              </a:path>
            </a:pathLst>
          </a:custGeom>
          <a:blipFill>
            <a:blip r:embed="rId8"/>
            <a:stretch>
              <a:fillRect/>
            </a:stretch>
          </a:blipFill>
        </p:spPr>
        <p:txBody>
          <a:bodyPr/>
          <a:lstStyle/>
          <a:p>
            <a:endParaRPr lang="vi-VN"/>
          </a:p>
        </p:txBody>
      </p:sp>
      <p:sp>
        <p:nvSpPr>
          <p:cNvPr id="67" name="Freeform 22">
            <a:extLst>
              <a:ext uri="{FF2B5EF4-FFF2-40B4-BE49-F238E27FC236}">
                <a16:creationId xmlns:a16="http://schemas.microsoft.com/office/drawing/2014/main" id="{F195F055-3D82-00CF-C4B8-7B626868ED90}"/>
              </a:ext>
            </a:extLst>
          </p:cNvPr>
          <p:cNvSpPr/>
          <p:nvPr/>
        </p:nvSpPr>
        <p:spPr>
          <a:xfrm rot="-1270063">
            <a:off x="377475" y="5095018"/>
            <a:ext cx="1489963" cy="376288"/>
          </a:xfrm>
          <a:custGeom>
            <a:avLst/>
            <a:gdLst/>
            <a:ahLst/>
            <a:cxnLst/>
            <a:rect l="l" t="t" r="r" b="b"/>
            <a:pathLst>
              <a:path w="1971736" h="463358">
                <a:moveTo>
                  <a:pt x="0" y="0"/>
                </a:moveTo>
                <a:lnTo>
                  <a:pt x="1971736" y="0"/>
                </a:lnTo>
                <a:lnTo>
                  <a:pt x="1971736" y="463358"/>
                </a:lnTo>
                <a:lnTo>
                  <a:pt x="0" y="46335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68" name="TextBox 27">
            <a:extLst>
              <a:ext uri="{FF2B5EF4-FFF2-40B4-BE49-F238E27FC236}">
                <a16:creationId xmlns:a16="http://schemas.microsoft.com/office/drawing/2014/main" id="{215BA3B5-C7E7-4816-4BC3-93A56DBB133B}"/>
              </a:ext>
            </a:extLst>
          </p:cNvPr>
          <p:cNvSpPr txBox="1"/>
          <p:nvPr/>
        </p:nvSpPr>
        <p:spPr>
          <a:xfrm>
            <a:off x="2971679" y="5159445"/>
            <a:ext cx="11135583" cy="553998"/>
          </a:xfrm>
          <a:prstGeom prst="rect">
            <a:avLst/>
          </a:prstGeom>
        </p:spPr>
        <p:txBody>
          <a:bodyPr wrap="square" lIns="0" tIns="0" rIns="0" bIns="0" rtlCol="0" anchor="t">
            <a:spAutoFit/>
          </a:bodyPr>
          <a:lstStyle/>
          <a:p>
            <a:pPr marL="20955" marR="61595" algn="just">
              <a:spcAft>
                <a:spcPts val="0"/>
              </a:spcAft>
            </a:pPr>
            <a:r>
              <a:rPr lang="vi-VN" sz="3600" dirty="0">
                <a:effectLst/>
                <a:latin typeface="Times New Roman" panose="02020603050405020304" pitchFamily="18" charset="0"/>
                <a:ea typeface="Times New Roman" panose="02020603050405020304" pitchFamily="18" charset="0"/>
              </a:rPr>
              <a:t>Xác định nội dung cụ thể cần viết (Viết cái gì?)</a:t>
            </a:r>
          </a:p>
        </p:txBody>
      </p:sp>
      <p:grpSp>
        <p:nvGrpSpPr>
          <p:cNvPr id="69" name="Group 4">
            <a:extLst>
              <a:ext uri="{FF2B5EF4-FFF2-40B4-BE49-F238E27FC236}">
                <a16:creationId xmlns:a16="http://schemas.microsoft.com/office/drawing/2014/main" id="{E5E95B7F-38A0-842B-8559-4F7EBAFB73D8}"/>
              </a:ext>
            </a:extLst>
          </p:cNvPr>
          <p:cNvGrpSpPr/>
          <p:nvPr/>
        </p:nvGrpSpPr>
        <p:grpSpPr>
          <a:xfrm>
            <a:off x="751155" y="6070945"/>
            <a:ext cx="16778343" cy="1909088"/>
            <a:chOff x="0" y="0"/>
            <a:chExt cx="1351092" cy="1462813"/>
          </a:xfrm>
        </p:grpSpPr>
        <p:sp>
          <p:nvSpPr>
            <p:cNvPr id="70" name="Freeform 5">
              <a:extLst>
                <a:ext uri="{FF2B5EF4-FFF2-40B4-BE49-F238E27FC236}">
                  <a16:creationId xmlns:a16="http://schemas.microsoft.com/office/drawing/2014/main" id="{2D110641-C413-0621-586D-FE36FD50B131}"/>
                </a:ext>
              </a:extLst>
            </p:cNvPr>
            <p:cNvSpPr/>
            <p:nvPr/>
          </p:nvSpPr>
          <p:spPr>
            <a:xfrm>
              <a:off x="0" y="0"/>
              <a:ext cx="1351092" cy="1462813"/>
            </a:xfrm>
            <a:custGeom>
              <a:avLst/>
              <a:gdLst/>
              <a:ahLst/>
              <a:cxnLst/>
              <a:rect l="l" t="t" r="r" b="b"/>
              <a:pathLst>
                <a:path w="1351092" h="1462813">
                  <a:moveTo>
                    <a:pt x="76968" y="0"/>
                  </a:moveTo>
                  <a:lnTo>
                    <a:pt x="1274125" y="0"/>
                  </a:lnTo>
                  <a:cubicBezTo>
                    <a:pt x="1294538" y="0"/>
                    <a:pt x="1314115" y="8109"/>
                    <a:pt x="1328549" y="22543"/>
                  </a:cubicBezTo>
                  <a:cubicBezTo>
                    <a:pt x="1342983" y="36977"/>
                    <a:pt x="1351092" y="56554"/>
                    <a:pt x="1351092" y="76968"/>
                  </a:cubicBezTo>
                  <a:lnTo>
                    <a:pt x="1351092" y="1385846"/>
                  </a:lnTo>
                  <a:cubicBezTo>
                    <a:pt x="1351092" y="1406259"/>
                    <a:pt x="1342983" y="1425836"/>
                    <a:pt x="1328549" y="1440270"/>
                  </a:cubicBezTo>
                  <a:cubicBezTo>
                    <a:pt x="1314115" y="1454704"/>
                    <a:pt x="1294538" y="1462813"/>
                    <a:pt x="1274125" y="1462813"/>
                  </a:cubicBezTo>
                  <a:lnTo>
                    <a:pt x="76968" y="1462813"/>
                  </a:lnTo>
                  <a:cubicBezTo>
                    <a:pt x="56554" y="1462813"/>
                    <a:pt x="36977" y="1454704"/>
                    <a:pt x="22543" y="1440270"/>
                  </a:cubicBezTo>
                  <a:cubicBezTo>
                    <a:pt x="8109" y="1425836"/>
                    <a:pt x="0" y="1406259"/>
                    <a:pt x="0" y="1385846"/>
                  </a:cubicBezTo>
                  <a:lnTo>
                    <a:pt x="0" y="76968"/>
                  </a:lnTo>
                  <a:cubicBezTo>
                    <a:pt x="0" y="56554"/>
                    <a:pt x="8109" y="36977"/>
                    <a:pt x="22543" y="22543"/>
                  </a:cubicBezTo>
                  <a:cubicBezTo>
                    <a:pt x="36977" y="8109"/>
                    <a:pt x="56554" y="0"/>
                    <a:pt x="76968" y="0"/>
                  </a:cubicBezTo>
                  <a:close/>
                </a:path>
              </a:pathLst>
            </a:custGeom>
            <a:solidFill>
              <a:srgbClr val="FACCC2"/>
            </a:solidFill>
          </p:spPr>
          <p:txBody>
            <a:bodyPr/>
            <a:lstStyle/>
            <a:p>
              <a:endParaRPr lang="vi-VN"/>
            </a:p>
          </p:txBody>
        </p:sp>
        <p:sp>
          <p:nvSpPr>
            <p:cNvPr id="71" name="TextBox 6">
              <a:extLst>
                <a:ext uri="{FF2B5EF4-FFF2-40B4-BE49-F238E27FC236}">
                  <a16:creationId xmlns:a16="http://schemas.microsoft.com/office/drawing/2014/main" id="{BF813583-70AF-9AEA-0841-87FDCF6AF099}"/>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72" name="Freeform 13">
            <a:extLst>
              <a:ext uri="{FF2B5EF4-FFF2-40B4-BE49-F238E27FC236}">
                <a16:creationId xmlns:a16="http://schemas.microsoft.com/office/drawing/2014/main" id="{9F193AEA-E133-3781-A6FA-898B62515929}"/>
              </a:ext>
            </a:extLst>
          </p:cNvPr>
          <p:cNvSpPr/>
          <p:nvPr/>
        </p:nvSpPr>
        <p:spPr>
          <a:xfrm>
            <a:off x="1369774" y="6262540"/>
            <a:ext cx="16159723" cy="1658096"/>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73" name="Freeform 20">
            <a:extLst>
              <a:ext uri="{FF2B5EF4-FFF2-40B4-BE49-F238E27FC236}">
                <a16:creationId xmlns:a16="http://schemas.microsoft.com/office/drawing/2014/main" id="{01C21388-D70A-F921-9557-41A2FA525E31}"/>
              </a:ext>
            </a:extLst>
          </p:cNvPr>
          <p:cNvSpPr/>
          <p:nvPr/>
        </p:nvSpPr>
        <p:spPr>
          <a:xfrm>
            <a:off x="16539889" y="6709806"/>
            <a:ext cx="1436596" cy="1411898"/>
          </a:xfrm>
          <a:custGeom>
            <a:avLst/>
            <a:gdLst/>
            <a:ahLst/>
            <a:cxnLst/>
            <a:rect l="l" t="t" r="r" b="b"/>
            <a:pathLst>
              <a:path w="1373718" h="1493848">
                <a:moveTo>
                  <a:pt x="0" y="0"/>
                </a:moveTo>
                <a:lnTo>
                  <a:pt x="1373718" y="0"/>
                </a:lnTo>
                <a:lnTo>
                  <a:pt x="1373718" y="1493848"/>
                </a:lnTo>
                <a:lnTo>
                  <a:pt x="0" y="1493848"/>
                </a:lnTo>
                <a:lnTo>
                  <a:pt x="0" y="0"/>
                </a:lnTo>
                <a:close/>
              </a:path>
            </a:pathLst>
          </a:custGeom>
          <a:blipFill>
            <a:blip r:embed="rId8"/>
            <a:stretch>
              <a:fillRect/>
            </a:stretch>
          </a:blipFill>
        </p:spPr>
        <p:txBody>
          <a:bodyPr/>
          <a:lstStyle/>
          <a:p>
            <a:endParaRPr lang="vi-VN"/>
          </a:p>
        </p:txBody>
      </p:sp>
      <p:sp>
        <p:nvSpPr>
          <p:cNvPr id="74" name="Freeform 22">
            <a:extLst>
              <a:ext uri="{FF2B5EF4-FFF2-40B4-BE49-F238E27FC236}">
                <a16:creationId xmlns:a16="http://schemas.microsoft.com/office/drawing/2014/main" id="{70198C48-6AD6-9AD6-28C7-77A894462669}"/>
              </a:ext>
            </a:extLst>
          </p:cNvPr>
          <p:cNvSpPr/>
          <p:nvPr/>
        </p:nvSpPr>
        <p:spPr>
          <a:xfrm rot="-1270063">
            <a:off x="348419" y="6878331"/>
            <a:ext cx="1489963" cy="376288"/>
          </a:xfrm>
          <a:custGeom>
            <a:avLst/>
            <a:gdLst/>
            <a:ahLst/>
            <a:cxnLst/>
            <a:rect l="l" t="t" r="r" b="b"/>
            <a:pathLst>
              <a:path w="1971736" h="463358">
                <a:moveTo>
                  <a:pt x="0" y="0"/>
                </a:moveTo>
                <a:lnTo>
                  <a:pt x="1971736" y="0"/>
                </a:lnTo>
                <a:lnTo>
                  <a:pt x="1971736" y="463358"/>
                </a:lnTo>
                <a:lnTo>
                  <a:pt x="0" y="46335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75" name="TextBox 27">
            <a:extLst>
              <a:ext uri="{FF2B5EF4-FFF2-40B4-BE49-F238E27FC236}">
                <a16:creationId xmlns:a16="http://schemas.microsoft.com/office/drawing/2014/main" id="{7A6814DD-9E40-B32D-7DC3-8CCA3DE40752}"/>
              </a:ext>
            </a:extLst>
          </p:cNvPr>
          <p:cNvSpPr txBox="1"/>
          <p:nvPr/>
        </p:nvSpPr>
        <p:spPr>
          <a:xfrm>
            <a:off x="2753735" y="6380697"/>
            <a:ext cx="13416118" cy="1661993"/>
          </a:xfrm>
          <a:prstGeom prst="rect">
            <a:avLst/>
          </a:prstGeom>
        </p:spPr>
        <p:txBody>
          <a:bodyPr wrap="square" lIns="0" tIns="0" rIns="0" bIns="0" rtlCol="0" anchor="t">
            <a:spAutoFit/>
          </a:bodyPr>
          <a:lstStyle/>
          <a:p>
            <a:pPr marL="20955" marR="61595" algn="just">
              <a:spcAft>
                <a:spcPts val="0"/>
              </a:spcAft>
            </a:pPr>
            <a:r>
              <a:rPr lang="vi-VN" sz="3600" dirty="0">
                <a:effectLst/>
                <a:latin typeface="Times New Roman" panose="02020603050405020304" pitchFamily="18" charset="0"/>
                <a:ea typeface="Times New Roman" panose="02020603050405020304" pitchFamily="18" charset="0"/>
              </a:rPr>
              <a:t>Xác định cách thức viết, bao gồm phương thức và các thao tác nghị luận; các phương; thức hỗ trợ khác; cấu trúc bài viết; tranh, ảnh, bảng biểu… (Viết như thế nào?)</a:t>
            </a:r>
          </a:p>
        </p:txBody>
      </p:sp>
      <p:grpSp>
        <p:nvGrpSpPr>
          <p:cNvPr id="76" name="Group 4">
            <a:extLst>
              <a:ext uri="{FF2B5EF4-FFF2-40B4-BE49-F238E27FC236}">
                <a16:creationId xmlns:a16="http://schemas.microsoft.com/office/drawing/2014/main" id="{603C38C7-5CAC-E4C1-8070-986CCC397FFF}"/>
              </a:ext>
            </a:extLst>
          </p:cNvPr>
          <p:cNvGrpSpPr/>
          <p:nvPr/>
        </p:nvGrpSpPr>
        <p:grpSpPr>
          <a:xfrm>
            <a:off x="751155" y="8030638"/>
            <a:ext cx="16778343" cy="1469840"/>
            <a:chOff x="0" y="0"/>
            <a:chExt cx="1351092" cy="1462813"/>
          </a:xfrm>
        </p:grpSpPr>
        <p:sp>
          <p:nvSpPr>
            <p:cNvPr id="77" name="Freeform 5">
              <a:extLst>
                <a:ext uri="{FF2B5EF4-FFF2-40B4-BE49-F238E27FC236}">
                  <a16:creationId xmlns:a16="http://schemas.microsoft.com/office/drawing/2014/main" id="{EF26E800-4F34-55F2-1975-4BBD49D9A9D8}"/>
                </a:ext>
              </a:extLst>
            </p:cNvPr>
            <p:cNvSpPr/>
            <p:nvPr/>
          </p:nvSpPr>
          <p:spPr>
            <a:xfrm>
              <a:off x="0" y="0"/>
              <a:ext cx="1351092" cy="1462813"/>
            </a:xfrm>
            <a:custGeom>
              <a:avLst/>
              <a:gdLst/>
              <a:ahLst/>
              <a:cxnLst/>
              <a:rect l="l" t="t" r="r" b="b"/>
              <a:pathLst>
                <a:path w="1351092" h="1462813">
                  <a:moveTo>
                    <a:pt x="76968" y="0"/>
                  </a:moveTo>
                  <a:lnTo>
                    <a:pt x="1274125" y="0"/>
                  </a:lnTo>
                  <a:cubicBezTo>
                    <a:pt x="1294538" y="0"/>
                    <a:pt x="1314115" y="8109"/>
                    <a:pt x="1328549" y="22543"/>
                  </a:cubicBezTo>
                  <a:cubicBezTo>
                    <a:pt x="1342983" y="36977"/>
                    <a:pt x="1351092" y="56554"/>
                    <a:pt x="1351092" y="76968"/>
                  </a:cubicBezTo>
                  <a:lnTo>
                    <a:pt x="1351092" y="1385846"/>
                  </a:lnTo>
                  <a:cubicBezTo>
                    <a:pt x="1351092" y="1406259"/>
                    <a:pt x="1342983" y="1425836"/>
                    <a:pt x="1328549" y="1440270"/>
                  </a:cubicBezTo>
                  <a:cubicBezTo>
                    <a:pt x="1314115" y="1454704"/>
                    <a:pt x="1294538" y="1462813"/>
                    <a:pt x="1274125" y="1462813"/>
                  </a:cubicBezTo>
                  <a:lnTo>
                    <a:pt x="76968" y="1462813"/>
                  </a:lnTo>
                  <a:cubicBezTo>
                    <a:pt x="56554" y="1462813"/>
                    <a:pt x="36977" y="1454704"/>
                    <a:pt x="22543" y="1440270"/>
                  </a:cubicBezTo>
                  <a:cubicBezTo>
                    <a:pt x="8109" y="1425836"/>
                    <a:pt x="0" y="1406259"/>
                    <a:pt x="0" y="1385846"/>
                  </a:cubicBezTo>
                  <a:lnTo>
                    <a:pt x="0" y="76968"/>
                  </a:lnTo>
                  <a:cubicBezTo>
                    <a:pt x="0" y="56554"/>
                    <a:pt x="8109" y="36977"/>
                    <a:pt x="22543" y="22543"/>
                  </a:cubicBezTo>
                  <a:cubicBezTo>
                    <a:pt x="36977" y="8109"/>
                    <a:pt x="56554" y="0"/>
                    <a:pt x="76968" y="0"/>
                  </a:cubicBezTo>
                  <a:close/>
                </a:path>
              </a:pathLst>
            </a:custGeom>
            <a:solidFill>
              <a:srgbClr val="FACCC2"/>
            </a:solidFill>
          </p:spPr>
          <p:txBody>
            <a:bodyPr/>
            <a:lstStyle/>
            <a:p>
              <a:endParaRPr lang="vi-VN"/>
            </a:p>
          </p:txBody>
        </p:sp>
        <p:sp>
          <p:nvSpPr>
            <p:cNvPr id="78" name="TextBox 6">
              <a:extLst>
                <a:ext uri="{FF2B5EF4-FFF2-40B4-BE49-F238E27FC236}">
                  <a16:creationId xmlns:a16="http://schemas.microsoft.com/office/drawing/2014/main" id="{6EB829A2-EC7C-254A-1569-9C298779F259}"/>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79" name="Freeform 13">
            <a:extLst>
              <a:ext uri="{FF2B5EF4-FFF2-40B4-BE49-F238E27FC236}">
                <a16:creationId xmlns:a16="http://schemas.microsoft.com/office/drawing/2014/main" id="{CF45D460-7931-2E96-B844-EEDEA808A773}"/>
              </a:ext>
            </a:extLst>
          </p:cNvPr>
          <p:cNvSpPr/>
          <p:nvPr/>
        </p:nvSpPr>
        <p:spPr>
          <a:xfrm>
            <a:off x="1369774" y="8207984"/>
            <a:ext cx="16159723" cy="903493"/>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80" name="Freeform 20">
            <a:extLst>
              <a:ext uri="{FF2B5EF4-FFF2-40B4-BE49-F238E27FC236}">
                <a16:creationId xmlns:a16="http://schemas.microsoft.com/office/drawing/2014/main" id="{C24B3481-9CF0-289D-E3F8-DC4050FFCB0F}"/>
              </a:ext>
            </a:extLst>
          </p:cNvPr>
          <p:cNvSpPr/>
          <p:nvPr/>
        </p:nvSpPr>
        <p:spPr>
          <a:xfrm>
            <a:off x="16539889" y="8225344"/>
            <a:ext cx="1436596" cy="1411898"/>
          </a:xfrm>
          <a:custGeom>
            <a:avLst/>
            <a:gdLst/>
            <a:ahLst/>
            <a:cxnLst/>
            <a:rect l="l" t="t" r="r" b="b"/>
            <a:pathLst>
              <a:path w="1373718" h="1493848">
                <a:moveTo>
                  <a:pt x="0" y="0"/>
                </a:moveTo>
                <a:lnTo>
                  <a:pt x="1373718" y="0"/>
                </a:lnTo>
                <a:lnTo>
                  <a:pt x="1373718" y="1493848"/>
                </a:lnTo>
                <a:lnTo>
                  <a:pt x="0" y="1493848"/>
                </a:lnTo>
                <a:lnTo>
                  <a:pt x="0" y="0"/>
                </a:lnTo>
                <a:close/>
              </a:path>
            </a:pathLst>
          </a:custGeom>
          <a:blipFill>
            <a:blip r:embed="rId8"/>
            <a:stretch>
              <a:fillRect/>
            </a:stretch>
          </a:blipFill>
        </p:spPr>
        <p:txBody>
          <a:bodyPr/>
          <a:lstStyle/>
          <a:p>
            <a:endParaRPr lang="vi-VN"/>
          </a:p>
        </p:txBody>
      </p:sp>
      <p:sp>
        <p:nvSpPr>
          <p:cNvPr id="81" name="Freeform 22">
            <a:extLst>
              <a:ext uri="{FF2B5EF4-FFF2-40B4-BE49-F238E27FC236}">
                <a16:creationId xmlns:a16="http://schemas.microsoft.com/office/drawing/2014/main" id="{3DFAA576-346D-383A-BF73-9BA2183E52B3}"/>
              </a:ext>
            </a:extLst>
          </p:cNvPr>
          <p:cNvSpPr/>
          <p:nvPr/>
        </p:nvSpPr>
        <p:spPr>
          <a:xfrm rot="-1270063">
            <a:off x="348419" y="8143018"/>
            <a:ext cx="1489963" cy="376288"/>
          </a:xfrm>
          <a:custGeom>
            <a:avLst/>
            <a:gdLst/>
            <a:ahLst/>
            <a:cxnLst/>
            <a:rect l="l" t="t" r="r" b="b"/>
            <a:pathLst>
              <a:path w="1971736" h="463358">
                <a:moveTo>
                  <a:pt x="0" y="0"/>
                </a:moveTo>
                <a:lnTo>
                  <a:pt x="1971736" y="0"/>
                </a:lnTo>
                <a:lnTo>
                  <a:pt x="1971736" y="463358"/>
                </a:lnTo>
                <a:lnTo>
                  <a:pt x="0" y="46335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82" name="TextBox 27">
            <a:extLst>
              <a:ext uri="{FF2B5EF4-FFF2-40B4-BE49-F238E27FC236}">
                <a16:creationId xmlns:a16="http://schemas.microsoft.com/office/drawing/2014/main" id="{581D7D2B-9388-3524-D364-A4D5A041A01E}"/>
              </a:ext>
            </a:extLst>
          </p:cNvPr>
          <p:cNvSpPr txBox="1"/>
          <p:nvPr/>
        </p:nvSpPr>
        <p:spPr>
          <a:xfrm>
            <a:off x="2942623" y="8207445"/>
            <a:ext cx="13416118" cy="1077218"/>
          </a:xfrm>
          <a:prstGeom prst="rect">
            <a:avLst/>
          </a:prstGeom>
        </p:spPr>
        <p:txBody>
          <a:bodyPr wrap="square" lIns="0" tIns="0" rIns="0" bIns="0" rtlCol="0" anchor="t">
            <a:spAutoFit/>
          </a:bodyPr>
          <a:lstStyle/>
          <a:p>
            <a:pPr marL="0" lvl="0" indent="0" algn="ctr">
              <a:lnSpc>
                <a:spcPts val="4199"/>
              </a:lnSpc>
              <a:spcBef>
                <a:spcPct val="0"/>
              </a:spcBef>
            </a:pPr>
            <a:r>
              <a:rPr lang="vi-VN" sz="3600" dirty="0">
                <a:effectLst/>
                <a:latin typeface="Times New Roman" panose="02020603050405020304" pitchFamily="18" charset="0"/>
                <a:ea typeface="Calibri" panose="020F0502020204030204" pitchFamily="34" charset="0"/>
              </a:rPr>
              <a:t>Thu thập các tư liệu liên quan đến hiện tượng đời sống được bàn luận trong bài viết.</a:t>
            </a:r>
            <a:endParaRPr lang="en-US" sz="3600" dirty="0">
              <a:solidFill>
                <a:srgbClr val="000000"/>
              </a:solidFill>
              <a:latin typeface="More Sugar Thin"/>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3"/>
                                        </p:tgtEl>
                                        <p:attrNameLst>
                                          <p:attrName>style.visibility</p:attrName>
                                        </p:attrNameLst>
                                      </p:cBhvr>
                                      <p:to>
                                        <p:strVal val="visible"/>
                                      </p:to>
                                    </p:set>
                                    <p:anim calcmode="lin" valueType="num">
                                      <p:cBhvr additive="base">
                                        <p:cTn id="34" dur="500" fill="hold"/>
                                        <p:tgtEl>
                                          <p:spTgt spid="53"/>
                                        </p:tgtEl>
                                        <p:attrNameLst>
                                          <p:attrName>ppt_x</p:attrName>
                                        </p:attrNameLst>
                                      </p:cBhvr>
                                      <p:tavLst>
                                        <p:tav tm="0">
                                          <p:val>
                                            <p:strVal val="#ppt_x"/>
                                          </p:val>
                                        </p:tav>
                                        <p:tav tm="100000">
                                          <p:val>
                                            <p:strVal val="#ppt_x"/>
                                          </p:val>
                                        </p:tav>
                                      </p:tavLst>
                                    </p:anim>
                                    <p:anim calcmode="lin" valueType="num">
                                      <p:cBhvr additive="base">
                                        <p:cTn id="35" dur="500" fill="hold"/>
                                        <p:tgtEl>
                                          <p:spTgt spid="53"/>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48"/>
                                        </p:tgtEl>
                                        <p:attrNameLst>
                                          <p:attrName>style.visibility</p:attrName>
                                        </p:attrNameLst>
                                      </p:cBhvr>
                                      <p:to>
                                        <p:strVal val="visible"/>
                                      </p:to>
                                    </p:set>
                                    <p:anim calcmode="lin" valueType="num">
                                      <p:cBhvr additive="base">
                                        <p:cTn id="38" dur="500" fill="hold"/>
                                        <p:tgtEl>
                                          <p:spTgt spid="48"/>
                                        </p:tgtEl>
                                        <p:attrNameLst>
                                          <p:attrName>ppt_x</p:attrName>
                                        </p:attrNameLst>
                                      </p:cBhvr>
                                      <p:tavLst>
                                        <p:tav tm="0">
                                          <p:val>
                                            <p:strVal val="#ppt_x"/>
                                          </p:val>
                                        </p:tav>
                                        <p:tav tm="100000">
                                          <p:val>
                                            <p:strVal val="#ppt_x"/>
                                          </p:val>
                                        </p:tav>
                                      </p:tavLst>
                                    </p:anim>
                                    <p:anim calcmode="lin" valueType="num">
                                      <p:cBhvr additive="base">
                                        <p:cTn id="39" dur="500" fill="hold"/>
                                        <p:tgtEl>
                                          <p:spTgt spid="48"/>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51"/>
                                        </p:tgtEl>
                                        <p:attrNameLst>
                                          <p:attrName>style.visibility</p:attrName>
                                        </p:attrNameLst>
                                      </p:cBhvr>
                                      <p:to>
                                        <p:strVal val="visible"/>
                                      </p:to>
                                    </p:set>
                                    <p:anim calcmode="lin" valueType="num">
                                      <p:cBhvr additive="base">
                                        <p:cTn id="42" dur="500" fill="hold"/>
                                        <p:tgtEl>
                                          <p:spTgt spid="51"/>
                                        </p:tgtEl>
                                        <p:attrNameLst>
                                          <p:attrName>ppt_x</p:attrName>
                                        </p:attrNameLst>
                                      </p:cBhvr>
                                      <p:tavLst>
                                        <p:tav tm="0">
                                          <p:val>
                                            <p:strVal val="#ppt_x"/>
                                          </p:val>
                                        </p:tav>
                                        <p:tav tm="100000">
                                          <p:val>
                                            <p:strVal val="#ppt_x"/>
                                          </p:val>
                                        </p:tav>
                                      </p:tavLst>
                                    </p:anim>
                                    <p:anim calcmode="lin" valueType="num">
                                      <p:cBhvr additive="base">
                                        <p:cTn id="43" dur="500" fill="hold"/>
                                        <p:tgtEl>
                                          <p:spTgt spid="51"/>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52"/>
                                        </p:tgtEl>
                                        <p:attrNameLst>
                                          <p:attrName>style.visibility</p:attrName>
                                        </p:attrNameLst>
                                      </p:cBhvr>
                                      <p:to>
                                        <p:strVal val="visible"/>
                                      </p:to>
                                    </p:set>
                                    <p:anim calcmode="lin" valueType="num">
                                      <p:cBhvr additive="base">
                                        <p:cTn id="46" dur="500" fill="hold"/>
                                        <p:tgtEl>
                                          <p:spTgt spid="52"/>
                                        </p:tgtEl>
                                        <p:attrNameLst>
                                          <p:attrName>ppt_x</p:attrName>
                                        </p:attrNameLst>
                                      </p:cBhvr>
                                      <p:tavLst>
                                        <p:tav tm="0">
                                          <p:val>
                                            <p:strVal val="#ppt_x"/>
                                          </p:val>
                                        </p:tav>
                                        <p:tav tm="100000">
                                          <p:val>
                                            <p:strVal val="#ppt_x"/>
                                          </p:val>
                                        </p:tav>
                                      </p:tavLst>
                                    </p:anim>
                                    <p:anim calcmode="lin" valueType="num">
                                      <p:cBhvr additive="base">
                                        <p:cTn id="47" dur="500" fill="hold"/>
                                        <p:tgtEl>
                                          <p:spTgt spid="52"/>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54"/>
                                        </p:tgtEl>
                                        <p:attrNameLst>
                                          <p:attrName>style.visibility</p:attrName>
                                        </p:attrNameLst>
                                      </p:cBhvr>
                                      <p:to>
                                        <p:strVal val="visible"/>
                                      </p:to>
                                    </p:set>
                                    <p:anim calcmode="lin" valueType="num">
                                      <p:cBhvr additive="base">
                                        <p:cTn id="50" dur="500" fill="hold"/>
                                        <p:tgtEl>
                                          <p:spTgt spid="54"/>
                                        </p:tgtEl>
                                        <p:attrNameLst>
                                          <p:attrName>ppt_x</p:attrName>
                                        </p:attrNameLst>
                                      </p:cBhvr>
                                      <p:tavLst>
                                        <p:tav tm="0">
                                          <p:val>
                                            <p:strVal val="#ppt_x"/>
                                          </p:val>
                                        </p:tav>
                                        <p:tav tm="100000">
                                          <p:val>
                                            <p:strVal val="#ppt_x"/>
                                          </p:val>
                                        </p:tav>
                                      </p:tavLst>
                                    </p:anim>
                                    <p:anim calcmode="lin" valueType="num">
                                      <p:cBhvr additive="base">
                                        <p:cTn id="51"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fade">
                                      <p:cBhvr>
                                        <p:cTn id="56" dur="1000"/>
                                        <p:tgtEl>
                                          <p:spTgt spid="62"/>
                                        </p:tgtEl>
                                      </p:cBhvr>
                                    </p:animEffect>
                                    <p:anim calcmode="lin" valueType="num">
                                      <p:cBhvr>
                                        <p:cTn id="57" dur="1000" fill="hold"/>
                                        <p:tgtEl>
                                          <p:spTgt spid="62"/>
                                        </p:tgtEl>
                                        <p:attrNameLst>
                                          <p:attrName>ppt_x</p:attrName>
                                        </p:attrNameLst>
                                      </p:cBhvr>
                                      <p:tavLst>
                                        <p:tav tm="0">
                                          <p:val>
                                            <p:strVal val="#ppt_x"/>
                                          </p:val>
                                        </p:tav>
                                        <p:tav tm="100000">
                                          <p:val>
                                            <p:strVal val="#ppt_x"/>
                                          </p:val>
                                        </p:tav>
                                      </p:tavLst>
                                    </p:anim>
                                    <p:anim calcmode="lin" valueType="num">
                                      <p:cBhvr>
                                        <p:cTn id="58" dur="1000" fill="hold"/>
                                        <p:tgtEl>
                                          <p:spTgt spid="62"/>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65"/>
                                        </p:tgtEl>
                                        <p:attrNameLst>
                                          <p:attrName>style.visibility</p:attrName>
                                        </p:attrNameLst>
                                      </p:cBhvr>
                                      <p:to>
                                        <p:strVal val="visible"/>
                                      </p:to>
                                    </p:set>
                                    <p:animEffect transition="in" filter="fade">
                                      <p:cBhvr>
                                        <p:cTn id="61" dur="1000"/>
                                        <p:tgtEl>
                                          <p:spTgt spid="65"/>
                                        </p:tgtEl>
                                      </p:cBhvr>
                                    </p:animEffect>
                                    <p:anim calcmode="lin" valueType="num">
                                      <p:cBhvr>
                                        <p:cTn id="62" dur="1000" fill="hold"/>
                                        <p:tgtEl>
                                          <p:spTgt spid="65"/>
                                        </p:tgtEl>
                                        <p:attrNameLst>
                                          <p:attrName>ppt_x</p:attrName>
                                        </p:attrNameLst>
                                      </p:cBhvr>
                                      <p:tavLst>
                                        <p:tav tm="0">
                                          <p:val>
                                            <p:strVal val="#ppt_x"/>
                                          </p:val>
                                        </p:tav>
                                        <p:tav tm="100000">
                                          <p:val>
                                            <p:strVal val="#ppt_x"/>
                                          </p:val>
                                        </p:tav>
                                      </p:tavLst>
                                    </p:anim>
                                    <p:anim calcmode="lin" valueType="num">
                                      <p:cBhvr>
                                        <p:cTn id="63" dur="1000" fill="hold"/>
                                        <p:tgtEl>
                                          <p:spTgt spid="65"/>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66"/>
                                        </p:tgtEl>
                                        <p:attrNameLst>
                                          <p:attrName>style.visibility</p:attrName>
                                        </p:attrNameLst>
                                      </p:cBhvr>
                                      <p:to>
                                        <p:strVal val="visible"/>
                                      </p:to>
                                    </p:set>
                                    <p:animEffect transition="in" filter="fade">
                                      <p:cBhvr>
                                        <p:cTn id="66" dur="1000"/>
                                        <p:tgtEl>
                                          <p:spTgt spid="66"/>
                                        </p:tgtEl>
                                      </p:cBhvr>
                                    </p:animEffect>
                                    <p:anim calcmode="lin" valueType="num">
                                      <p:cBhvr>
                                        <p:cTn id="67" dur="1000" fill="hold"/>
                                        <p:tgtEl>
                                          <p:spTgt spid="66"/>
                                        </p:tgtEl>
                                        <p:attrNameLst>
                                          <p:attrName>ppt_x</p:attrName>
                                        </p:attrNameLst>
                                      </p:cBhvr>
                                      <p:tavLst>
                                        <p:tav tm="0">
                                          <p:val>
                                            <p:strVal val="#ppt_x"/>
                                          </p:val>
                                        </p:tav>
                                        <p:tav tm="100000">
                                          <p:val>
                                            <p:strVal val="#ppt_x"/>
                                          </p:val>
                                        </p:tav>
                                      </p:tavLst>
                                    </p:anim>
                                    <p:anim calcmode="lin" valueType="num">
                                      <p:cBhvr>
                                        <p:cTn id="68" dur="1000" fill="hold"/>
                                        <p:tgtEl>
                                          <p:spTgt spid="66"/>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67"/>
                                        </p:tgtEl>
                                        <p:attrNameLst>
                                          <p:attrName>style.visibility</p:attrName>
                                        </p:attrNameLst>
                                      </p:cBhvr>
                                      <p:to>
                                        <p:strVal val="visible"/>
                                      </p:to>
                                    </p:set>
                                    <p:animEffect transition="in" filter="fade">
                                      <p:cBhvr>
                                        <p:cTn id="71" dur="1000"/>
                                        <p:tgtEl>
                                          <p:spTgt spid="67"/>
                                        </p:tgtEl>
                                      </p:cBhvr>
                                    </p:animEffect>
                                    <p:anim calcmode="lin" valueType="num">
                                      <p:cBhvr>
                                        <p:cTn id="72" dur="1000" fill="hold"/>
                                        <p:tgtEl>
                                          <p:spTgt spid="67"/>
                                        </p:tgtEl>
                                        <p:attrNameLst>
                                          <p:attrName>ppt_x</p:attrName>
                                        </p:attrNameLst>
                                      </p:cBhvr>
                                      <p:tavLst>
                                        <p:tav tm="0">
                                          <p:val>
                                            <p:strVal val="#ppt_x"/>
                                          </p:val>
                                        </p:tav>
                                        <p:tav tm="100000">
                                          <p:val>
                                            <p:strVal val="#ppt_x"/>
                                          </p:val>
                                        </p:tav>
                                      </p:tavLst>
                                    </p:anim>
                                    <p:anim calcmode="lin" valueType="num">
                                      <p:cBhvr>
                                        <p:cTn id="73" dur="1000" fill="hold"/>
                                        <p:tgtEl>
                                          <p:spTgt spid="67"/>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68"/>
                                        </p:tgtEl>
                                        <p:attrNameLst>
                                          <p:attrName>style.visibility</p:attrName>
                                        </p:attrNameLst>
                                      </p:cBhvr>
                                      <p:to>
                                        <p:strVal val="visible"/>
                                      </p:to>
                                    </p:set>
                                    <p:animEffect transition="in" filter="fade">
                                      <p:cBhvr>
                                        <p:cTn id="76" dur="1000"/>
                                        <p:tgtEl>
                                          <p:spTgt spid="68"/>
                                        </p:tgtEl>
                                      </p:cBhvr>
                                    </p:animEffect>
                                    <p:anim calcmode="lin" valueType="num">
                                      <p:cBhvr>
                                        <p:cTn id="77" dur="1000" fill="hold"/>
                                        <p:tgtEl>
                                          <p:spTgt spid="68"/>
                                        </p:tgtEl>
                                        <p:attrNameLst>
                                          <p:attrName>ppt_x</p:attrName>
                                        </p:attrNameLst>
                                      </p:cBhvr>
                                      <p:tavLst>
                                        <p:tav tm="0">
                                          <p:val>
                                            <p:strVal val="#ppt_x"/>
                                          </p:val>
                                        </p:tav>
                                        <p:tav tm="100000">
                                          <p:val>
                                            <p:strVal val="#ppt_x"/>
                                          </p:val>
                                        </p:tav>
                                      </p:tavLst>
                                    </p:anim>
                                    <p:anim calcmode="lin" valueType="num">
                                      <p:cBhvr>
                                        <p:cTn id="78"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69"/>
                                        </p:tgtEl>
                                        <p:attrNameLst>
                                          <p:attrName>style.visibility</p:attrName>
                                        </p:attrNameLst>
                                      </p:cBhvr>
                                      <p:to>
                                        <p:strVal val="visible"/>
                                      </p:to>
                                    </p:set>
                                    <p:animEffect transition="in" filter="fade">
                                      <p:cBhvr>
                                        <p:cTn id="83" dur="1000"/>
                                        <p:tgtEl>
                                          <p:spTgt spid="69"/>
                                        </p:tgtEl>
                                      </p:cBhvr>
                                    </p:animEffect>
                                    <p:anim calcmode="lin" valueType="num">
                                      <p:cBhvr>
                                        <p:cTn id="84" dur="1000" fill="hold"/>
                                        <p:tgtEl>
                                          <p:spTgt spid="69"/>
                                        </p:tgtEl>
                                        <p:attrNameLst>
                                          <p:attrName>ppt_x</p:attrName>
                                        </p:attrNameLst>
                                      </p:cBhvr>
                                      <p:tavLst>
                                        <p:tav tm="0">
                                          <p:val>
                                            <p:strVal val="#ppt_x"/>
                                          </p:val>
                                        </p:tav>
                                        <p:tav tm="100000">
                                          <p:val>
                                            <p:strVal val="#ppt_x"/>
                                          </p:val>
                                        </p:tav>
                                      </p:tavLst>
                                    </p:anim>
                                    <p:anim calcmode="lin" valueType="num">
                                      <p:cBhvr>
                                        <p:cTn id="85" dur="1000" fill="hold"/>
                                        <p:tgtEl>
                                          <p:spTgt spid="69"/>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72"/>
                                        </p:tgtEl>
                                        <p:attrNameLst>
                                          <p:attrName>style.visibility</p:attrName>
                                        </p:attrNameLst>
                                      </p:cBhvr>
                                      <p:to>
                                        <p:strVal val="visible"/>
                                      </p:to>
                                    </p:set>
                                    <p:animEffect transition="in" filter="fade">
                                      <p:cBhvr>
                                        <p:cTn id="88" dur="1000"/>
                                        <p:tgtEl>
                                          <p:spTgt spid="72"/>
                                        </p:tgtEl>
                                      </p:cBhvr>
                                    </p:animEffect>
                                    <p:anim calcmode="lin" valueType="num">
                                      <p:cBhvr>
                                        <p:cTn id="89" dur="1000" fill="hold"/>
                                        <p:tgtEl>
                                          <p:spTgt spid="72"/>
                                        </p:tgtEl>
                                        <p:attrNameLst>
                                          <p:attrName>ppt_x</p:attrName>
                                        </p:attrNameLst>
                                      </p:cBhvr>
                                      <p:tavLst>
                                        <p:tav tm="0">
                                          <p:val>
                                            <p:strVal val="#ppt_x"/>
                                          </p:val>
                                        </p:tav>
                                        <p:tav tm="100000">
                                          <p:val>
                                            <p:strVal val="#ppt_x"/>
                                          </p:val>
                                        </p:tav>
                                      </p:tavLst>
                                    </p:anim>
                                    <p:anim calcmode="lin" valueType="num">
                                      <p:cBhvr>
                                        <p:cTn id="90" dur="1000" fill="hold"/>
                                        <p:tgtEl>
                                          <p:spTgt spid="72"/>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73"/>
                                        </p:tgtEl>
                                        <p:attrNameLst>
                                          <p:attrName>style.visibility</p:attrName>
                                        </p:attrNameLst>
                                      </p:cBhvr>
                                      <p:to>
                                        <p:strVal val="visible"/>
                                      </p:to>
                                    </p:set>
                                    <p:animEffect transition="in" filter="fade">
                                      <p:cBhvr>
                                        <p:cTn id="93" dur="1000"/>
                                        <p:tgtEl>
                                          <p:spTgt spid="73"/>
                                        </p:tgtEl>
                                      </p:cBhvr>
                                    </p:animEffect>
                                    <p:anim calcmode="lin" valueType="num">
                                      <p:cBhvr>
                                        <p:cTn id="94" dur="1000" fill="hold"/>
                                        <p:tgtEl>
                                          <p:spTgt spid="73"/>
                                        </p:tgtEl>
                                        <p:attrNameLst>
                                          <p:attrName>ppt_x</p:attrName>
                                        </p:attrNameLst>
                                      </p:cBhvr>
                                      <p:tavLst>
                                        <p:tav tm="0">
                                          <p:val>
                                            <p:strVal val="#ppt_x"/>
                                          </p:val>
                                        </p:tav>
                                        <p:tav tm="100000">
                                          <p:val>
                                            <p:strVal val="#ppt_x"/>
                                          </p:val>
                                        </p:tav>
                                      </p:tavLst>
                                    </p:anim>
                                    <p:anim calcmode="lin" valueType="num">
                                      <p:cBhvr>
                                        <p:cTn id="95" dur="1000" fill="hold"/>
                                        <p:tgtEl>
                                          <p:spTgt spid="73"/>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74"/>
                                        </p:tgtEl>
                                        <p:attrNameLst>
                                          <p:attrName>style.visibility</p:attrName>
                                        </p:attrNameLst>
                                      </p:cBhvr>
                                      <p:to>
                                        <p:strVal val="visible"/>
                                      </p:to>
                                    </p:set>
                                    <p:animEffect transition="in" filter="fade">
                                      <p:cBhvr>
                                        <p:cTn id="98" dur="1000"/>
                                        <p:tgtEl>
                                          <p:spTgt spid="74"/>
                                        </p:tgtEl>
                                      </p:cBhvr>
                                    </p:animEffect>
                                    <p:anim calcmode="lin" valueType="num">
                                      <p:cBhvr>
                                        <p:cTn id="99" dur="1000" fill="hold"/>
                                        <p:tgtEl>
                                          <p:spTgt spid="74"/>
                                        </p:tgtEl>
                                        <p:attrNameLst>
                                          <p:attrName>ppt_x</p:attrName>
                                        </p:attrNameLst>
                                      </p:cBhvr>
                                      <p:tavLst>
                                        <p:tav tm="0">
                                          <p:val>
                                            <p:strVal val="#ppt_x"/>
                                          </p:val>
                                        </p:tav>
                                        <p:tav tm="100000">
                                          <p:val>
                                            <p:strVal val="#ppt_x"/>
                                          </p:val>
                                        </p:tav>
                                      </p:tavLst>
                                    </p:anim>
                                    <p:anim calcmode="lin" valueType="num">
                                      <p:cBhvr>
                                        <p:cTn id="100" dur="1000" fill="hold"/>
                                        <p:tgtEl>
                                          <p:spTgt spid="74"/>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75"/>
                                        </p:tgtEl>
                                        <p:attrNameLst>
                                          <p:attrName>style.visibility</p:attrName>
                                        </p:attrNameLst>
                                      </p:cBhvr>
                                      <p:to>
                                        <p:strVal val="visible"/>
                                      </p:to>
                                    </p:set>
                                    <p:animEffect transition="in" filter="fade">
                                      <p:cBhvr>
                                        <p:cTn id="103" dur="1000"/>
                                        <p:tgtEl>
                                          <p:spTgt spid="75"/>
                                        </p:tgtEl>
                                      </p:cBhvr>
                                    </p:animEffect>
                                    <p:anim calcmode="lin" valueType="num">
                                      <p:cBhvr>
                                        <p:cTn id="104" dur="1000" fill="hold"/>
                                        <p:tgtEl>
                                          <p:spTgt spid="75"/>
                                        </p:tgtEl>
                                        <p:attrNameLst>
                                          <p:attrName>ppt_x</p:attrName>
                                        </p:attrNameLst>
                                      </p:cBhvr>
                                      <p:tavLst>
                                        <p:tav tm="0">
                                          <p:val>
                                            <p:strVal val="#ppt_x"/>
                                          </p:val>
                                        </p:tav>
                                        <p:tav tm="100000">
                                          <p:val>
                                            <p:strVal val="#ppt_x"/>
                                          </p:val>
                                        </p:tav>
                                      </p:tavLst>
                                    </p:anim>
                                    <p:anim calcmode="lin" valueType="num">
                                      <p:cBhvr>
                                        <p:cTn id="105"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4" fill="hold" grpId="0" nodeType="clickEffect">
                                  <p:stCondLst>
                                    <p:cond delay="0"/>
                                  </p:stCondLst>
                                  <p:childTnLst>
                                    <p:set>
                                      <p:cBhvr>
                                        <p:cTn id="109" dur="1" fill="hold">
                                          <p:stCondLst>
                                            <p:cond delay="0"/>
                                          </p:stCondLst>
                                        </p:cTn>
                                        <p:tgtEl>
                                          <p:spTgt spid="81"/>
                                        </p:tgtEl>
                                        <p:attrNameLst>
                                          <p:attrName>style.visibility</p:attrName>
                                        </p:attrNameLst>
                                      </p:cBhvr>
                                      <p:to>
                                        <p:strVal val="visible"/>
                                      </p:to>
                                    </p:set>
                                    <p:anim calcmode="lin" valueType="num">
                                      <p:cBhvr additive="base">
                                        <p:cTn id="110" dur="500" fill="hold"/>
                                        <p:tgtEl>
                                          <p:spTgt spid="81"/>
                                        </p:tgtEl>
                                        <p:attrNameLst>
                                          <p:attrName>ppt_x</p:attrName>
                                        </p:attrNameLst>
                                      </p:cBhvr>
                                      <p:tavLst>
                                        <p:tav tm="0">
                                          <p:val>
                                            <p:strVal val="#ppt_x"/>
                                          </p:val>
                                        </p:tav>
                                        <p:tav tm="100000">
                                          <p:val>
                                            <p:strVal val="#ppt_x"/>
                                          </p:val>
                                        </p:tav>
                                      </p:tavLst>
                                    </p:anim>
                                    <p:anim calcmode="lin" valueType="num">
                                      <p:cBhvr additive="base">
                                        <p:cTn id="111" dur="500" fill="hold"/>
                                        <p:tgtEl>
                                          <p:spTgt spid="81"/>
                                        </p:tgtEl>
                                        <p:attrNameLst>
                                          <p:attrName>ppt_y</p:attrName>
                                        </p:attrNameLst>
                                      </p:cBhvr>
                                      <p:tavLst>
                                        <p:tav tm="0">
                                          <p:val>
                                            <p:strVal val="1+#ppt_h/2"/>
                                          </p:val>
                                        </p:tav>
                                        <p:tav tm="100000">
                                          <p:val>
                                            <p:strVal val="#ppt_y"/>
                                          </p:val>
                                        </p:tav>
                                      </p:tavLst>
                                    </p:anim>
                                  </p:childTnLst>
                                </p:cTn>
                              </p:par>
                              <p:par>
                                <p:cTn id="112" presetID="2" presetClass="entr" presetSubtype="4" fill="hold" nodeType="withEffect">
                                  <p:stCondLst>
                                    <p:cond delay="0"/>
                                  </p:stCondLst>
                                  <p:childTnLst>
                                    <p:set>
                                      <p:cBhvr>
                                        <p:cTn id="113" dur="1" fill="hold">
                                          <p:stCondLst>
                                            <p:cond delay="0"/>
                                          </p:stCondLst>
                                        </p:cTn>
                                        <p:tgtEl>
                                          <p:spTgt spid="76"/>
                                        </p:tgtEl>
                                        <p:attrNameLst>
                                          <p:attrName>style.visibility</p:attrName>
                                        </p:attrNameLst>
                                      </p:cBhvr>
                                      <p:to>
                                        <p:strVal val="visible"/>
                                      </p:to>
                                    </p:set>
                                    <p:anim calcmode="lin" valueType="num">
                                      <p:cBhvr additive="base">
                                        <p:cTn id="114" dur="500" fill="hold"/>
                                        <p:tgtEl>
                                          <p:spTgt spid="76"/>
                                        </p:tgtEl>
                                        <p:attrNameLst>
                                          <p:attrName>ppt_x</p:attrName>
                                        </p:attrNameLst>
                                      </p:cBhvr>
                                      <p:tavLst>
                                        <p:tav tm="0">
                                          <p:val>
                                            <p:strVal val="#ppt_x"/>
                                          </p:val>
                                        </p:tav>
                                        <p:tav tm="100000">
                                          <p:val>
                                            <p:strVal val="#ppt_x"/>
                                          </p:val>
                                        </p:tav>
                                      </p:tavLst>
                                    </p:anim>
                                    <p:anim calcmode="lin" valueType="num">
                                      <p:cBhvr additive="base">
                                        <p:cTn id="115" dur="500" fill="hold"/>
                                        <p:tgtEl>
                                          <p:spTgt spid="76"/>
                                        </p:tgtEl>
                                        <p:attrNameLst>
                                          <p:attrName>ppt_y</p:attrName>
                                        </p:attrNameLst>
                                      </p:cBhvr>
                                      <p:tavLst>
                                        <p:tav tm="0">
                                          <p:val>
                                            <p:strVal val="1+#ppt_h/2"/>
                                          </p:val>
                                        </p:tav>
                                        <p:tav tm="100000">
                                          <p:val>
                                            <p:strVal val="#ppt_y"/>
                                          </p:val>
                                        </p:tav>
                                      </p:tavLst>
                                    </p:anim>
                                  </p:childTnLst>
                                </p:cTn>
                              </p:par>
                              <p:par>
                                <p:cTn id="116" presetID="2" presetClass="entr" presetSubtype="4" fill="hold" grpId="0" nodeType="withEffect">
                                  <p:stCondLst>
                                    <p:cond delay="0"/>
                                  </p:stCondLst>
                                  <p:childTnLst>
                                    <p:set>
                                      <p:cBhvr>
                                        <p:cTn id="117" dur="1" fill="hold">
                                          <p:stCondLst>
                                            <p:cond delay="0"/>
                                          </p:stCondLst>
                                        </p:cTn>
                                        <p:tgtEl>
                                          <p:spTgt spid="79"/>
                                        </p:tgtEl>
                                        <p:attrNameLst>
                                          <p:attrName>style.visibility</p:attrName>
                                        </p:attrNameLst>
                                      </p:cBhvr>
                                      <p:to>
                                        <p:strVal val="visible"/>
                                      </p:to>
                                    </p:set>
                                    <p:anim calcmode="lin" valueType="num">
                                      <p:cBhvr additive="base">
                                        <p:cTn id="118" dur="500" fill="hold"/>
                                        <p:tgtEl>
                                          <p:spTgt spid="79"/>
                                        </p:tgtEl>
                                        <p:attrNameLst>
                                          <p:attrName>ppt_x</p:attrName>
                                        </p:attrNameLst>
                                      </p:cBhvr>
                                      <p:tavLst>
                                        <p:tav tm="0">
                                          <p:val>
                                            <p:strVal val="#ppt_x"/>
                                          </p:val>
                                        </p:tav>
                                        <p:tav tm="100000">
                                          <p:val>
                                            <p:strVal val="#ppt_x"/>
                                          </p:val>
                                        </p:tav>
                                      </p:tavLst>
                                    </p:anim>
                                    <p:anim calcmode="lin" valueType="num">
                                      <p:cBhvr additive="base">
                                        <p:cTn id="119" dur="500" fill="hold"/>
                                        <p:tgtEl>
                                          <p:spTgt spid="79"/>
                                        </p:tgtEl>
                                        <p:attrNameLst>
                                          <p:attrName>ppt_y</p:attrName>
                                        </p:attrNameLst>
                                      </p:cBhvr>
                                      <p:tavLst>
                                        <p:tav tm="0">
                                          <p:val>
                                            <p:strVal val="1+#ppt_h/2"/>
                                          </p:val>
                                        </p:tav>
                                        <p:tav tm="100000">
                                          <p:val>
                                            <p:strVal val="#ppt_y"/>
                                          </p:val>
                                        </p:tav>
                                      </p:tavLst>
                                    </p:anim>
                                  </p:childTnLst>
                                </p:cTn>
                              </p:par>
                              <p:par>
                                <p:cTn id="120" presetID="2" presetClass="entr" presetSubtype="4" fill="hold" grpId="0" nodeType="withEffect">
                                  <p:stCondLst>
                                    <p:cond delay="0"/>
                                  </p:stCondLst>
                                  <p:childTnLst>
                                    <p:set>
                                      <p:cBhvr>
                                        <p:cTn id="121" dur="1" fill="hold">
                                          <p:stCondLst>
                                            <p:cond delay="0"/>
                                          </p:stCondLst>
                                        </p:cTn>
                                        <p:tgtEl>
                                          <p:spTgt spid="80"/>
                                        </p:tgtEl>
                                        <p:attrNameLst>
                                          <p:attrName>style.visibility</p:attrName>
                                        </p:attrNameLst>
                                      </p:cBhvr>
                                      <p:to>
                                        <p:strVal val="visible"/>
                                      </p:to>
                                    </p:set>
                                    <p:anim calcmode="lin" valueType="num">
                                      <p:cBhvr additive="base">
                                        <p:cTn id="122" dur="500" fill="hold"/>
                                        <p:tgtEl>
                                          <p:spTgt spid="80"/>
                                        </p:tgtEl>
                                        <p:attrNameLst>
                                          <p:attrName>ppt_x</p:attrName>
                                        </p:attrNameLst>
                                      </p:cBhvr>
                                      <p:tavLst>
                                        <p:tav tm="0">
                                          <p:val>
                                            <p:strVal val="#ppt_x"/>
                                          </p:val>
                                        </p:tav>
                                        <p:tav tm="100000">
                                          <p:val>
                                            <p:strVal val="#ppt_x"/>
                                          </p:val>
                                        </p:tav>
                                      </p:tavLst>
                                    </p:anim>
                                    <p:anim calcmode="lin" valueType="num">
                                      <p:cBhvr additive="base">
                                        <p:cTn id="123" dur="500" fill="hold"/>
                                        <p:tgtEl>
                                          <p:spTgt spid="80"/>
                                        </p:tgtEl>
                                        <p:attrNameLst>
                                          <p:attrName>ppt_y</p:attrName>
                                        </p:attrNameLst>
                                      </p:cBhvr>
                                      <p:tavLst>
                                        <p:tav tm="0">
                                          <p:val>
                                            <p:strVal val="1+#ppt_h/2"/>
                                          </p:val>
                                        </p:tav>
                                        <p:tav tm="100000">
                                          <p:val>
                                            <p:strVal val="#ppt_y"/>
                                          </p:val>
                                        </p:tav>
                                      </p:tavLst>
                                    </p:anim>
                                  </p:childTnLst>
                                </p:cTn>
                              </p:par>
                              <p:par>
                                <p:cTn id="124" presetID="2" presetClass="entr" presetSubtype="4" fill="hold" grpId="0" nodeType="withEffect">
                                  <p:stCondLst>
                                    <p:cond delay="0"/>
                                  </p:stCondLst>
                                  <p:childTnLst>
                                    <p:set>
                                      <p:cBhvr>
                                        <p:cTn id="125" dur="1" fill="hold">
                                          <p:stCondLst>
                                            <p:cond delay="0"/>
                                          </p:stCondLst>
                                        </p:cTn>
                                        <p:tgtEl>
                                          <p:spTgt spid="82"/>
                                        </p:tgtEl>
                                        <p:attrNameLst>
                                          <p:attrName>style.visibility</p:attrName>
                                        </p:attrNameLst>
                                      </p:cBhvr>
                                      <p:to>
                                        <p:strVal val="visible"/>
                                      </p:to>
                                    </p:set>
                                    <p:anim calcmode="lin" valueType="num">
                                      <p:cBhvr additive="base">
                                        <p:cTn id="126" dur="500" fill="hold"/>
                                        <p:tgtEl>
                                          <p:spTgt spid="82"/>
                                        </p:tgtEl>
                                        <p:attrNameLst>
                                          <p:attrName>ppt_x</p:attrName>
                                        </p:attrNameLst>
                                      </p:cBhvr>
                                      <p:tavLst>
                                        <p:tav tm="0">
                                          <p:val>
                                            <p:strVal val="#ppt_x"/>
                                          </p:val>
                                        </p:tav>
                                        <p:tav tm="100000">
                                          <p:val>
                                            <p:strVal val="#ppt_x"/>
                                          </p:val>
                                        </p:tav>
                                      </p:tavLst>
                                    </p:anim>
                                    <p:anim calcmode="lin" valueType="num">
                                      <p:cBhvr additive="base">
                                        <p:cTn id="127"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animBg="1"/>
      <p:bldP spid="22" grpId="0" animBg="1"/>
      <p:bldP spid="27" grpId="0"/>
      <p:bldP spid="51" grpId="0" animBg="1"/>
      <p:bldP spid="52" grpId="0" animBg="1"/>
      <p:bldP spid="53" grpId="0" animBg="1"/>
      <p:bldP spid="54" grpId="0"/>
      <p:bldP spid="65" grpId="0" animBg="1"/>
      <p:bldP spid="66" grpId="0" animBg="1"/>
      <p:bldP spid="67" grpId="0" animBg="1"/>
      <p:bldP spid="68" grpId="0"/>
      <p:bldP spid="72" grpId="0" animBg="1"/>
      <p:bldP spid="73" grpId="0" animBg="1"/>
      <p:bldP spid="74" grpId="0" animBg="1"/>
      <p:bldP spid="75" grpId="0"/>
      <p:bldP spid="79" grpId="0" animBg="1"/>
      <p:bldP spid="80" grpId="0" animBg="1"/>
      <p:bldP spid="81" grpId="0" animBg="1"/>
      <p:bldP spid="8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906" b="28906"/>
          <a:stretch>
            <a:fillRect/>
          </a:stretch>
        </p:blipFill>
        <p:spPr>
          <a:xfrm>
            <a:off x="152400" y="-114300"/>
            <a:ext cx="18288000" cy="10287000"/>
          </a:xfrm>
          <a:prstGeom prst="rect">
            <a:avLst/>
          </a:prstGeom>
        </p:spPr>
      </p:pic>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endParaRPr lang="vi-VN"/>
          </a:p>
        </p:txBody>
      </p:sp>
      <p:grpSp>
        <p:nvGrpSpPr>
          <p:cNvPr id="4" name="Group 4"/>
          <p:cNvGrpSpPr/>
          <p:nvPr/>
        </p:nvGrpSpPr>
        <p:grpSpPr>
          <a:xfrm>
            <a:off x="1649832" y="242837"/>
            <a:ext cx="16551578" cy="11249063"/>
            <a:chOff x="0" y="0"/>
            <a:chExt cx="2374061" cy="2093444"/>
          </a:xfrm>
        </p:grpSpPr>
        <p:sp>
          <p:nvSpPr>
            <p:cNvPr id="5" name="Freeform 5"/>
            <p:cNvSpPr/>
            <p:nvPr/>
          </p:nvSpPr>
          <p:spPr>
            <a:xfrm>
              <a:off x="0" y="0"/>
              <a:ext cx="2374061" cy="2093444"/>
            </a:xfrm>
            <a:custGeom>
              <a:avLst/>
              <a:gdLst/>
              <a:ahLst/>
              <a:cxnLst/>
              <a:rect l="l" t="t" r="r" b="b"/>
              <a:pathLst>
                <a:path w="2374061" h="2093444">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a:lstStyle/>
            <a:p>
              <a:endParaRPr lang="vi-VN"/>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238990" y="198511"/>
            <a:ext cx="17515610" cy="12183989"/>
            <a:chOff x="0" y="0"/>
            <a:chExt cx="2388891" cy="2084854"/>
          </a:xfrm>
        </p:grpSpPr>
        <p:sp>
          <p:nvSpPr>
            <p:cNvPr id="8" name="Freeform 8"/>
            <p:cNvSpPr/>
            <p:nvPr/>
          </p:nvSpPr>
          <p:spPr>
            <a:xfrm>
              <a:off x="0" y="0"/>
              <a:ext cx="2388891" cy="2084854"/>
            </a:xfrm>
            <a:custGeom>
              <a:avLst/>
              <a:gdLst/>
              <a:ahLst/>
              <a:cxnLst/>
              <a:rect l="l" t="t" r="r" b="b"/>
              <a:pathLst>
                <a:path w="2388891" h="2084854">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a:lstStyle/>
            <a:p>
              <a:endParaRPr lang="vi-VN"/>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8564315" y="6350564"/>
            <a:ext cx="3933512" cy="3281950"/>
          </a:xfrm>
          <a:custGeom>
            <a:avLst/>
            <a:gdLst/>
            <a:ahLst/>
            <a:cxnLst/>
            <a:rect l="l" t="t" r="r" b="b"/>
            <a:pathLst>
              <a:path w="4910267" h="4143463">
                <a:moveTo>
                  <a:pt x="0" y="0"/>
                </a:moveTo>
                <a:lnTo>
                  <a:pt x="4910267" y="0"/>
                </a:lnTo>
                <a:lnTo>
                  <a:pt x="4910267" y="4143463"/>
                </a:lnTo>
                <a:lnTo>
                  <a:pt x="0" y="4143463"/>
                </a:lnTo>
                <a:lnTo>
                  <a:pt x="0" y="0"/>
                </a:lnTo>
                <a:close/>
              </a:path>
            </a:pathLst>
          </a:custGeom>
          <a:blipFill>
            <a:blip r:embed="rId4"/>
            <a:stretch>
              <a:fillRect l="-21780"/>
            </a:stretch>
          </a:blipFill>
        </p:spPr>
        <p:txBody>
          <a:bodyPr/>
          <a:lstStyle/>
          <a:p>
            <a:endParaRPr lang="vi-VN"/>
          </a:p>
        </p:txBody>
      </p:sp>
      <p:sp>
        <p:nvSpPr>
          <p:cNvPr id="11" name="Freeform 11"/>
          <p:cNvSpPr/>
          <p:nvPr/>
        </p:nvSpPr>
        <p:spPr>
          <a:xfrm flipH="1">
            <a:off x="-10363200" y="8017944"/>
            <a:ext cx="2588526" cy="1820404"/>
          </a:xfrm>
          <a:custGeom>
            <a:avLst/>
            <a:gdLst/>
            <a:ahLst/>
            <a:cxnLst/>
            <a:rect l="l" t="t" r="r" b="b"/>
            <a:pathLst>
              <a:path w="3231299" h="2298261">
                <a:moveTo>
                  <a:pt x="3231299" y="0"/>
                </a:moveTo>
                <a:lnTo>
                  <a:pt x="0" y="0"/>
                </a:lnTo>
                <a:lnTo>
                  <a:pt x="0" y="2298261"/>
                </a:lnTo>
                <a:lnTo>
                  <a:pt x="3231299" y="2298261"/>
                </a:lnTo>
                <a:lnTo>
                  <a:pt x="3231299" y="0"/>
                </a:lnTo>
                <a:close/>
              </a:path>
            </a:pathLst>
          </a:custGeom>
          <a:blipFill>
            <a:blip r:embed="rId5"/>
            <a:stretch>
              <a:fillRect/>
            </a:stretch>
          </a:blipFill>
        </p:spPr>
        <p:txBody>
          <a:bodyPr/>
          <a:lstStyle/>
          <a:p>
            <a:endParaRPr lang="vi-VN"/>
          </a:p>
        </p:txBody>
      </p:sp>
      <p:sp>
        <p:nvSpPr>
          <p:cNvPr id="12" name="Freeform 12"/>
          <p:cNvSpPr/>
          <p:nvPr/>
        </p:nvSpPr>
        <p:spPr>
          <a:xfrm>
            <a:off x="-8895549" y="782342"/>
            <a:ext cx="2072515" cy="1424854"/>
          </a:xfrm>
          <a:custGeom>
            <a:avLst/>
            <a:gdLst/>
            <a:ahLst/>
            <a:cxnLst/>
            <a:rect l="l" t="t" r="r" b="b"/>
            <a:pathLst>
              <a:path w="2072515" h="1424854">
                <a:moveTo>
                  <a:pt x="0" y="0"/>
                </a:moveTo>
                <a:lnTo>
                  <a:pt x="2072515" y="0"/>
                </a:lnTo>
                <a:lnTo>
                  <a:pt x="2072515" y="1424854"/>
                </a:lnTo>
                <a:lnTo>
                  <a:pt x="0" y="1424854"/>
                </a:lnTo>
                <a:lnTo>
                  <a:pt x="0" y="0"/>
                </a:lnTo>
                <a:close/>
              </a:path>
            </a:pathLst>
          </a:custGeom>
          <a:blipFill>
            <a:blip r:embed="rId6"/>
            <a:stretch>
              <a:fillRect/>
            </a:stretch>
          </a:blipFill>
        </p:spPr>
        <p:txBody>
          <a:bodyPr/>
          <a:lstStyle/>
          <a:p>
            <a:endParaRPr lang="vi-VN"/>
          </a:p>
        </p:txBody>
      </p:sp>
      <p:sp>
        <p:nvSpPr>
          <p:cNvPr id="13" name="Freeform 13"/>
          <p:cNvSpPr/>
          <p:nvPr/>
        </p:nvSpPr>
        <p:spPr>
          <a:xfrm>
            <a:off x="-5272044" y="2164794"/>
            <a:ext cx="1178931" cy="719811"/>
          </a:xfrm>
          <a:custGeom>
            <a:avLst/>
            <a:gdLst/>
            <a:ahLst/>
            <a:cxnLst/>
            <a:rect l="l" t="t" r="r" b="b"/>
            <a:pathLst>
              <a:path w="1471679" h="908762">
                <a:moveTo>
                  <a:pt x="0" y="0"/>
                </a:moveTo>
                <a:lnTo>
                  <a:pt x="1471679" y="0"/>
                </a:lnTo>
                <a:lnTo>
                  <a:pt x="1471679" y="908762"/>
                </a:lnTo>
                <a:lnTo>
                  <a:pt x="0" y="908762"/>
                </a:lnTo>
                <a:lnTo>
                  <a:pt x="0" y="0"/>
                </a:lnTo>
                <a:close/>
              </a:path>
            </a:pathLst>
          </a:custGeom>
          <a:blipFill>
            <a:blip r:embed="rId7"/>
            <a:stretch>
              <a:fillRect/>
            </a:stretch>
          </a:blipFill>
        </p:spPr>
        <p:txBody>
          <a:bodyPr/>
          <a:lstStyle/>
          <a:p>
            <a:endParaRPr lang="vi-VN"/>
          </a:p>
        </p:txBody>
      </p:sp>
      <p:sp>
        <p:nvSpPr>
          <p:cNvPr id="14" name="Freeform 14"/>
          <p:cNvSpPr/>
          <p:nvPr/>
        </p:nvSpPr>
        <p:spPr>
          <a:xfrm>
            <a:off x="15459965" y="1116426"/>
            <a:ext cx="2435019" cy="3125394"/>
          </a:xfrm>
          <a:custGeom>
            <a:avLst/>
            <a:gdLst/>
            <a:ahLst/>
            <a:cxnLst/>
            <a:rect l="l" t="t" r="r" b="b"/>
            <a:pathLst>
              <a:path w="4278073" h="4675489">
                <a:moveTo>
                  <a:pt x="0" y="0"/>
                </a:moveTo>
                <a:lnTo>
                  <a:pt x="4278073" y="0"/>
                </a:lnTo>
                <a:lnTo>
                  <a:pt x="4278073" y="4675489"/>
                </a:lnTo>
                <a:lnTo>
                  <a:pt x="0" y="4675489"/>
                </a:lnTo>
                <a:lnTo>
                  <a:pt x="0" y="0"/>
                </a:lnTo>
                <a:close/>
              </a:path>
            </a:pathLst>
          </a:custGeom>
          <a:blipFill>
            <a:blip r:embed="rId8"/>
            <a:stretch>
              <a:fillRect/>
            </a:stretch>
          </a:blipFill>
        </p:spPr>
        <p:txBody>
          <a:bodyPr/>
          <a:lstStyle/>
          <a:p>
            <a:endParaRPr lang="vi-VN"/>
          </a:p>
        </p:txBody>
      </p:sp>
      <p:sp>
        <p:nvSpPr>
          <p:cNvPr id="15" name="Freeform 15"/>
          <p:cNvSpPr/>
          <p:nvPr/>
        </p:nvSpPr>
        <p:spPr>
          <a:xfrm>
            <a:off x="-9453538" y="8462763"/>
            <a:ext cx="1942625" cy="1396581"/>
          </a:xfrm>
          <a:custGeom>
            <a:avLst/>
            <a:gdLst/>
            <a:ahLst/>
            <a:cxnLst/>
            <a:rect l="l" t="t" r="r" b="b"/>
            <a:pathLst>
              <a:path w="2425010" h="1763184">
                <a:moveTo>
                  <a:pt x="0" y="0"/>
                </a:moveTo>
                <a:lnTo>
                  <a:pt x="2425010" y="0"/>
                </a:lnTo>
                <a:lnTo>
                  <a:pt x="2425010" y="1763184"/>
                </a:lnTo>
                <a:lnTo>
                  <a:pt x="0" y="1763184"/>
                </a:lnTo>
                <a:lnTo>
                  <a:pt x="0" y="0"/>
                </a:lnTo>
                <a:close/>
              </a:path>
            </a:pathLst>
          </a:custGeom>
          <a:blipFill>
            <a:blip r:embed="rId9"/>
            <a:stretch>
              <a:fillRect/>
            </a:stretch>
          </a:blipFill>
        </p:spPr>
        <p:txBody>
          <a:bodyPr/>
          <a:lstStyle/>
          <a:p>
            <a:endParaRPr lang="vi-VN"/>
          </a:p>
        </p:txBody>
      </p:sp>
      <p:sp>
        <p:nvSpPr>
          <p:cNvPr id="16" name="Freeform 16"/>
          <p:cNvSpPr/>
          <p:nvPr/>
        </p:nvSpPr>
        <p:spPr>
          <a:xfrm>
            <a:off x="-6362236" y="8481635"/>
            <a:ext cx="2042620" cy="1468469"/>
          </a:xfrm>
          <a:custGeom>
            <a:avLst/>
            <a:gdLst/>
            <a:ahLst/>
            <a:cxnLst/>
            <a:rect l="l" t="t" r="r" b="b"/>
            <a:pathLst>
              <a:path w="2549836" h="1853943">
                <a:moveTo>
                  <a:pt x="0" y="0"/>
                </a:moveTo>
                <a:lnTo>
                  <a:pt x="2549835" y="0"/>
                </a:lnTo>
                <a:lnTo>
                  <a:pt x="2549835" y="1853943"/>
                </a:lnTo>
                <a:lnTo>
                  <a:pt x="0" y="1853943"/>
                </a:lnTo>
                <a:lnTo>
                  <a:pt x="0" y="0"/>
                </a:lnTo>
                <a:close/>
              </a:path>
            </a:pathLst>
          </a:custGeom>
          <a:blipFill>
            <a:blip r:embed="rId9"/>
            <a:stretch>
              <a:fillRect/>
            </a:stretch>
          </a:blipFill>
        </p:spPr>
        <p:txBody>
          <a:bodyPr/>
          <a:lstStyle/>
          <a:p>
            <a:endParaRPr lang="vi-VN"/>
          </a:p>
        </p:txBody>
      </p:sp>
      <p:sp>
        <p:nvSpPr>
          <p:cNvPr id="17" name="Freeform 17"/>
          <p:cNvSpPr/>
          <p:nvPr/>
        </p:nvSpPr>
        <p:spPr>
          <a:xfrm flipH="1">
            <a:off x="-7772151" y="8050728"/>
            <a:ext cx="2207358" cy="178762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10"/>
            <a:stretch>
              <a:fillRect/>
            </a:stretch>
          </a:blipFill>
        </p:spPr>
        <p:txBody>
          <a:bodyPr/>
          <a:lstStyle/>
          <a:p>
            <a:endParaRPr lang="vi-VN"/>
          </a:p>
        </p:txBody>
      </p:sp>
      <p:sp>
        <p:nvSpPr>
          <p:cNvPr id="18" name="Freeform 18"/>
          <p:cNvSpPr/>
          <p:nvPr/>
        </p:nvSpPr>
        <p:spPr>
          <a:xfrm>
            <a:off x="-6423485" y="8073964"/>
            <a:ext cx="2667778" cy="1876139"/>
          </a:xfrm>
          <a:custGeom>
            <a:avLst/>
            <a:gdLst/>
            <a:ahLst/>
            <a:cxnLst/>
            <a:rect l="l" t="t" r="r" b="b"/>
            <a:pathLst>
              <a:path w="3330230" h="2368626">
                <a:moveTo>
                  <a:pt x="0" y="0"/>
                </a:moveTo>
                <a:lnTo>
                  <a:pt x="3330231" y="0"/>
                </a:lnTo>
                <a:lnTo>
                  <a:pt x="3330231" y="2368626"/>
                </a:lnTo>
                <a:lnTo>
                  <a:pt x="0" y="2368626"/>
                </a:lnTo>
                <a:lnTo>
                  <a:pt x="0" y="0"/>
                </a:lnTo>
                <a:close/>
              </a:path>
            </a:pathLst>
          </a:custGeom>
          <a:blipFill>
            <a:blip r:embed="rId5"/>
            <a:stretch>
              <a:fillRect/>
            </a:stretch>
          </a:blipFill>
        </p:spPr>
        <p:txBody>
          <a:bodyPr/>
          <a:lstStyle/>
          <a:p>
            <a:endParaRPr lang="vi-VN"/>
          </a:p>
        </p:txBody>
      </p:sp>
      <p:sp>
        <p:nvSpPr>
          <p:cNvPr id="19" name="Freeform 19"/>
          <p:cNvSpPr/>
          <p:nvPr/>
        </p:nvSpPr>
        <p:spPr>
          <a:xfrm rot="10276833">
            <a:off x="6419460" y="-79801"/>
            <a:ext cx="3965979" cy="991495"/>
          </a:xfrm>
          <a:custGeom>
            <a:avLst/>
            <a:gdLst/>
            <a:ahLst/>
            <a:cxnLst/>
            <a:rect l="l" t="t" r="r" b="b"/>
            <a:pathLst>
              <a:path w="3965979" h="991495">
                <a:moveTo>
                  <a:pt x="0" y="0"/>
                </a:moveTo>
                <a:lnTo>
                  <a:pt x="3965980" y="0"/>
                </a:lnTo>
                <a:lnTo>
                  <a:pt x="3965980" y="991495"/>
                </a:lnTo>
                <a:lnTo>
                  <a:pt x="0" y="99149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vi-VN"/>
          </a:p>
        </p:txBody>
      </p:sp>
      <p:sp>
        <p:nvSpPr>
          <p:cNvPr id="20" name="TextBox 20"/>
          <p:cNvSpPr txBox="1"/>
          <p:nvPr/>
        </p:nvSpPr>
        <p:spPr>
          <a:xfrm>
            <a:off x="847417" y="876300"/>
            <a:ext cx="15240730" cy="2492990"/>
          </a:xfrm>
          <a:prstGeom prst="rect">
            <a:avLst/>
          </a:prstGeom>
        </p:spPr>
        <p:txBody>
          <a:bodyPr wrap="square" lIns="0" tIns="0" rIns="0" bIns="0" rtlCol="0" anchor="t">
            <a:spAutoFit/>
          </a:bodyPr>
          <a:lstStyle/>
          <a:p>
            <a:pPr marL="67945" marR="58420" indent="33655" algn="just">
              <a:spcAft>
                <a:spcPts val="0"/>
              </a:spcAft>
            </a:pPr>
            <a:r>
              <a:rPr lang="vi-VN" sz="5400" b="1" i="1" dirty="0">
                <a:effectLst/>
                <a:latin typeface="Times New Roman" panose="02020603050405020304" pitchFamily="18" charset="0"/>
                <a:ea typeface="Times New Roman" panose="02020603050405020304" pitchFamily="18" charset="0"/>
              </a:rPr>
              <a:t>Viết bài nghị luận nêu ý kiến của em về hiện tượng sính dùng tiếng nước ngoài trong giao tiếp hằng ngày</a:t>
            </a:r>
            <a:r>
              <a:rPr lang="vi-VN" sz="5400" b="1" dirty="0">
                <a:effectLst/>
                <a:latin typeface="Times New Roman" panose="02020603050405020304" pitchFamily="18" charset="0"/>
                <a:ea typeface="Times New Roman" panose="02020603050405020304" pitchFamily="18" charset="0"/>
              </a:rPr>
              <a:t> </a:t>
            </a:r>
            <a:r>
              <a:rPr lang="vi-VN" sz="5400" b="1" i="1" dirty="0">
                <a:effectLst/>
                <a:latin typeface="Times New Roman" panose="02020603050405020304" pitchFamily="18" charset="0"/>
                <a:ea typeface="Times New Roman" panose="02020603050405020304" pitchFamily="18" charset="0"/>
              </a:rPr>
              <a:t>của giới trẻ Việt Nam hiện nay.</a:t>
            </a:r>
            <a:endParaRPr lang="vi-VN" sz="5400" b="1" dirty="0">
              <a:effectLst/>
              <a:latin typeface="Times New Roman" panose="02020603050405020304" pitchFamily="18" charset="0"/>
              <a:ea typeface="Times New Roman" panose="02020603050405020304" pitchFamily="18" charset="0"/>
            </a:endParaRPr>
          </a:p>
        </p:txBody>
      </p:sp>
      <p:sp>
        <p:nvSpPr>
          <p:cNvPr id="21" name="TextBox 20">
            <a:extLst>
              <a:ext uri="{FF2B5EF4-FFF2-40B4-BE49-F238E27FC236}">
                <a16:creationId xmlns:a16="http://schemas.microsoft.com/office/drawing/2014/main" id="{62E00A99-DED7-CA7E-361A-B57F381AFFE5}"/>
              </a:ext>
            </a:extLst>
          </p:cNvPr>
          <p:cNvSpPr txBox="1"/>
          <p:nvPr/>
        </p:nvSpPr>
        <p:spPr>
          <a:xfrm>
            <a:off x="808952" y="3584299"/>
            <a:ext cx="15240730" cy="1661993"/>
          </a:xfrm>
          <a:prstGeom prst="rect">
            <a:avLst/>
          </a:prstGeom>
        </p:spPr>
        <p:txBody>
          <a:bodyPr wrap="square" lIns="0" tIns="0" rIns="0" bIns="0" rtlCol="0" anchor="t">
            <a:spAutoFit/>
          </a:bodyPr>
          <a:lstStyle/>
          <a:p>
            <a:pPr marL="67945" marR="58420" indent="33655" algn="just">
              <a:spcAft>
                <a:spcPts val="0"/>
              </a:spcAft>
            </a:pPr>
            <a:r>
              <a:rPr lang="en-US" sz="5400" b="1" i="1" dirty="0" err="1">
                <a:effectLst/>
                <a:latin typeface="Times New Roman" panose="02020603050405020304" pitchFamily="18" charset="0"/>
                <a:ea typeface="Times New Roman" panose="02020603050405020304" pitchFamily="18" charset="0"/>
              </a:rPr>
              <a:t>Gợi</a:t>
            </a:r>
            <a:r>
              <a:rPr lang="en-US" sz="5400" b="1" i="1" dirty="0">
                <a:effectLst/>
                <a:latin typeface="Times New Roman" panose="02020603050405020304" pitchFamily="18" charset="0"/>
                <a:ea typeface="Times New Roman" panose="02020603050405020304" pitchFamily="18" charset="0"/>
              </a:rPr>
              <a:t> ý: </a:t>
            </a:r>
            <a:r>
              <a:rPr lang="en-US" sz="5400" b="1" i="1" dirty="0" err="1">
                <a:effectLst/>
                <a:latin typeface="Times New Roman" panose="02020603050405020304" pitchFamily="18" charset="0"/>
                <a:ea typeface="Times New Roman" panose="02020603050405020304" pitchFamily="18" charset="0"/>
              </a:rPr>
              <a:t>trả</a:t>
            </a:r>
            <a:r>
              <a:rPr lang="en-US" sz="5400" b="1" i="1" dirty="0">
                <a:effectLst/>
                <a:latin typeface="Times New Roman" panose="02020603050405020304" pitchFamily="18" charset="0"/>
                <a:ea typeface="Times New Roman" panose="02020603050405020304" pitchFamily="18" charset="0"/>
              </a:rPr>
              <a:t> </a:t>
            </a:r>
            <a:r>
              <a:rPr lang="en-US" sz="5400" b="1" i="1" dirty="0" err="1">
                <a:effectLst/>
                <a:latin typeface="Times New Roman" panose="02020603050405020304" pitchFamily="18" charset="0"/>
                <a:ea typeface="Times New Roman" panose="02020603050405020304" pitchFamily="18" charset="0"/>
              </a:rPr>
              <a:t>lời</a:t>
            </a:r>
            <a:r>
              <a:rPr lang="en-US" sz="5400" b="1" i="1" dirty="0">
                <a:effectLst/>
                <a:latin typeface="Times New Roman" panose="02020603050405020304" pitchFamily="18" charset="0"/>
                <a:ea typeface="Times New Roman" panose="02020603050405020304" pitchFamily="18" charset="0"/>
              </a:rPr>
              <a:t> </a:t>
            </a:r>
            <a:r>
              <a:rPr lang="en-US" sz="5400" b="1" i="1" dirty="0" err="1">
                <a:effectLst/>
                <a:latin typeface="Times New Roman" panose="02020603050405020304" pitchFamily="18" charset="0"/>
                <a:ea typeface="Times New Roman" panose="02020603050405020304" pitchFamily="18" charset="0"/>
              </a:rPr>
              <a:t>các</a:t>
            </a:r>
            <a:r>
              <a:rPr lang="en-US" sz="5400" b="1" i="1" dirty="0">
                <a:effectLst/>
                <a:latin typeface="Times New Roman" panose="02020603050405020304" pitchFamily="18" charset="0"/>
                <a:ea typeface="Times New Roman" panose="02020603050405020304" pitchFamily="18" charset="0"/>
              </a:rPr>
              <a:t> </a:t>
            </a:r>
            <a:r>
              <a:rPr lang="en-US" sz="5400" b="1" i="1" dirty="0" err="1">
                <a:effectLst/>
                <a:latin typeface="Times New Roman" panose="02020603050405020304" pitchFamily="18" charset="0"/>
                <a:ea typeface="Times New Roman" panose="02020603050405020304" pitchFamily="18" charset="0"/>
              </a:rPr>
              <a:t>câu</a:t>
            </a:r>
            <a:r>
              <a:rPr lang="en-US" sz="5400" b="1" i="1" dirty="0">
                <a:effectLst/>
                <a:latin typeface="Times New Roman" panose="02020603050405020304" pitchFamily="18" charset="0"/>
                <a:ea typeface="Times New Roman" panose="02020603050405020304" pitchFamily="18" charset="0"/>
              </a:rPr>
              <a:t> </a:t>
            </a:r>
            <a:r>
              <a:rPr lang="en-US" sz="5400" b="1" i="1" dirty="0" err="1">
                <a:effectLst/>
                <a:latin typeface="Times New Roman" panose="02020603050405020304" pitchFamily="18" charset="0"/>
                <a:ea typeface="Times New Roman" panose="02020603050405020304" pitchFamily="18" charset="0"/>
              </a:rPr>
              <a:t>hỏi</a:t>
            </a:r>
            <a:r>
              <a:rPr lang="en-US" sz="5400" b="1" i="1" dirty="0">
                <a:effectLst/>
                <a:latin typeface="Times New Roman" panose="02020603050405020304" pitchFamily="18" charset="0"/>
                <a:ea typeface="Times New Roman" panose="02020603050405020304" pitchFamily="18" charset="0"/>
              </a:rPr>
              <a:t> </a:t>
            </a:r>
            <a:r>
              <a:rPr lang="en-US" sz="5400" b="1" i="1" dirty="0" err="1">
                <a:effectLst/>
                <a:latin typeface="Times New Roman" panose="02020603050405020304" pitchFamily="18" charset="0"/>
                <a:ea typeface="Times New Roman" panose="02020603050405020304" pitchFamily="18" charset="0"/>
              </a:rPr>
              <a:t>sau</a:t>
            </a:r>
            <a:r>
              <a:rPr lang="en-US" sz="5400" b="1" i="1" dirty="0">
                <a:effectLst/>
                <a:latin typeface="Times New Roman" panose="02020603050405020304" pitchFamily="18" charset="0"/>
                <a:ea typeface="Times New Roman" panose="02020603050405020304" pitchFamily="18" charset="0"/>
              </a:rPr>
              <a:t> </a:t>
            </a:r>
          </a:p>
          <a:p>
            <a:pPr marL="67945" marR="58420" indent="33655" algn="just">
              <a:spcAft>
                <a:spcPts val="0"/>
              </a:spcAft>
            </a:pPr>
            <a:endParaRPr lang="vi-VN" sz="5400" dirty="0">
              <a:effectLst/>
              <a:latin typeface="Times New Roman" panose="02020603050405020304" pitchFamily="18" charset="0"/>
              <a:ea typeface="Times New Roman" panose="02020603050405020304" pitchFamily="18" charset="0"/>
            </a:endParaRPr>
          </a:p>
        </p:txBody>
      </p:sp>
      <p:sp>
        <p:nvSpPr>
          <p:cNvPr id="23" name="TextBox 22">
            <a:extLst>
              <a:ext uri="{FF2B5EF4-FFF2-40B4-BE49-F238E27FC236}">
                <a16:creationId xmlns:a16="http://schemas.microsoft.com/office/drawing/2014/main" id="{2D140B33-2728-7605-AAE1-6F438BF3DB0E}"/>
              </a:ext>
            </a:extLst>
          </p:cNvPr>
          <p:cNvSpPr txBox="1"/>
          <p:nvPr/>
        </p:nvSpPr>
        <p:spPr>
          <a:xfrm>
            <a:off x="848924" y="4500489"/>
            <a:ext cx="16459200" cy="5509200"/>
          </a:xfrm>
          <a:prstGeom prst="rect">
            <a:avLst/>
          </a:prstGeom>
          <a:noFill/>
        </p:spPr>
        <p:txBody>
          <a:bodyPr wrap="square">
            <a:spAutoFit/>
          </a:bodyPr>
          <a:lstStyle/>
          <a:p>
            <a:pPr marL="127000" indent="33655" algn="just"/>
            <a:r>
              <a:rPr lang="vi-VN" sz="4400" b="1" dirty="0">
                <a:effectLst/>
                <a:latin typeface="Times New Roman" panose="02020603050405020304" pitchFamily="18" charset="0"/>
                <a:ea typeface="Times New Roman" panose="02020603050405020304" pitchFamily="18" charset="0"/>
              </a:rPr>
              <a:t>Câu 1.</a:t>
            </a:r>
            <a:r>
              <a:rPr lang="vi-VN" sz="4400" dirty="0">
                <a:effectLst/>
                <a:latin typeface="Times New Roman" panose="02020603050405020304" pitchFamily="18" charset="0"/>
                <a:ea typeface="Times New Roman" panose="02020603050405020304" pitchFamily="18" charset="0"/>
              </a:rPr>
              <a:t> Hiện tượng sính dùng tiếng nước ngoài trong giao tiếp là hiện tượng gì?</a:t>
            </a:r>
          </a:p>
          <a:p>
            <a:pPr marL="127000" indent="33655" algn="just"/>
            <a:r>
              <a:rPr lang="vi-VN" sz="4400" b="1" dirty="0">
                <a:effectLst/>
                <a:latin typeface="Times New Roman" panose="02020603050405020304" pitchFamily="18" charset="0"/>
                <a:ea typeface="Times New Roman" panose="02020603050405020304" pitchFamily="18" charset="0"/>
              </a:rPr>
              <a:t>Câu 2.</a:t>
            </a:r>
            <a:r>
              <a:rPr lang="vi-VN" sz="4400" dirty="0">
                <a:effectLst/>
                <a:latin typeface="Times New Roman" panose="02020603050405020304" pitchFamily="18" charset="0"/>
                <a:ea typeface="Times New Roman" panose="02020603050405020304" pitchFamily="18" charset="0"/>
              </a:rPr>
              <a:t> Hiện tượng sính dùng tiếng nước ngoài này có những biểu hiện nào?</a:t>
            </a:r>
          </a:p>
          <a:p>
            <a:pPr marL="127000" indent="33655" algn="just"/>
            <a:r>
              <a:rPr lang="vi-VN" sz="4400" b="1" dirty="0">
                <a:effectLst/>
                <a:latin typeface="Times New Roman" panose="02020603050405020304" pitchFamily="18" charset="0"/>
                <a:ea typeface="Times New Roman" panose="02020603050405020304" pitchFamily="18" charset="0"/>
              </a:rPr>
              <a:t>Câu 3.</a:t>
            </a:r>
            <a:r>
              <a:rPr lang="vi-VN" sz="4400" dirty="0">
                <a:effectLst/>
                <a:latin typeface="Times New Roman" panose="02020603050405020304" pitchFamily="18" charset="0"/>
                <a:ea typeface="Times New Roman" panose="02020603050405020304" pitchFamily="18" charset="0"/>
              </a:rPr>
              <a:t> Vì sao giới trẻ lại sính dùng tiếng nước ngoài?</a:t>
            </a:r>
          </a:p>
          <a:p>
            <a:pPr marL="127000" indent="33655" algn="just"/>
            <a:r>
              <a:rPr lang="vi-VN" sz="4400" b="1" dirty="0">
                <a:effectLst/>
                <a:latin typeface="Times New Roman" panose="02020603050405020304" pitchFamily="18" charset="0"/>
                <a:ea typeface="Times New Roman" panose="02020603050405020304" pitchFamily="18" charset="0"/>
              </a:rPr>
              <a:t>Câu 4.</a:t>
            </a:r>
            <a:r>
              <a:rPr lang="vi-VN" sz="4400" dirty="0">
                <a:effectLst/>
                <a:latin typeface="Times New Roman" panose="02020603050405020304" pitchFamily="18" charset="0"/>
                <a:ea typeface="Times New Roman" panose="02020603050405020304" pitchFamily="18" charset="0"/>
              </a:rPr>
              <a:t> Hiện tượng này nên hay không? Vì sao?</a:t>
            </a:r>
          </a:p>
          <a:p>
            <a:pPr marL="127000" indent="33655" algn="just"/>
            <a:r>
              <a:rPr lang="vi-VN" sz="4400" b="1" dirty="0">
                <a:effectLst/>
                <a:latin typeface="Times New Roman" panose="02020603050405020304" pitchFamily="18" charset="0"/>
                <a:ea typeface="Times New Roman" panose="02020603050405020304" pitchFamily="18" charset="0"/>
              </a:rPr>
              <a:t>Câu 5.</a:t>
            </a:r>
            <a:r>
              <a:rPr lang="vi-VN" sz="4400" dirty="0">
                <a:effectLst/>
                <a:latin typeface="Times New Roman" panose="02020603050405020304" pitchFamily="18" charset="0"/>
                <a:ea typeface="Times New Roman" panose="02020603050405020304" pitchFamily="18" charset="0"/>
              </a:rPr>
              <a:t> Có giải pháp/biện pháp nào để việc sử dụng tiếng nước ngoài trở nên hợp lí</a:t>
            </a:r>
            <a:r>
              <a:rPr lang="vi-VN" sz="1800" dirty="0">
                <a:effectLst/>
                <a:latin typeface="Times New Roman" panose="02020603050405020304" pitchFamily="18" charset="0"/>
                <a:ea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 calcmode="lin" valueType="num">
                                      <p:cBhvr additive="base">
                                        <p:cTn id="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3">
                                            <p:txEl>
                                              <p:pRg st="0" end="0"/>
                                            </p:txEl>
                                          </p:spTgt>
                                        </p:tgtEl>
                                        <p:attrNameLst>
                                          <p:attrName>style.visibility</p:attrName>
                                        </p:attrNameLst>
                                      </p:cBhvr>
                                      <p:to>
                                        <p:strVal val="visible"/>
                                      </p:to>
                                    </p:set>
                                    <p:animEffect transition="in" filter="fade">
                                      <p:cBhvr>
                                        <p:cTn id="13" dur="1000"/>
                                        <p:tgtEl>
                                          <p:spTgt spid="23">
                                            <p:txEl>
                                              <p:pRg st="0" end="0"/>
                                            </p:txEl>
                                          </p:spTgt>
                                        </p:tgtEl>
                                      </p:cBhvr>
                                    </p:animEffect>
                                    <p:anim calcmode="lin" valueType="num">
                                      <p:cBhvr>
                                        <p:cTn id="14"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3">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3">
                                            <p:txEl>
                                              <p:pRg st="1" end="1"/>
                                            </p:txEl>
                                          </p:spTgt>
                                        </p:tgtEl>
                                        <p:attrNameLst>
                                          <p:attrName>style.visibility</p:attrName>
                                        </p:attrNameLst>
                                      </p:cBhvr>
                                      <p:to>
                                        <p:strVal val="visible"/>
                                      </p:to>
                                    </p:set>
                                    <p:animEffect transition="in" filter="fade">
                                      <p:cBhvr>
                                        <p:cTn id="18" dur="1000"/>
                                        <p:tgtEl>
                                          <p:spTgt spid="23">
                                            <p:txEl>
                                              <p:pRg st="1" end="1"/>
                                            </p:txEl>
                                          </p:spTgt>
                                        </p:tgtEl>
                                      </p:cBhvr>
                                    </p:animEffect>
                                    <p:anim calcmode="lin" valueType="num">
                                      <p:cBhvr>
                                        <p:cTn id="19"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23">
                                            <p:txEl>
                                              <p:pRg st="1" end="1"/>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3">
                                            <p:txEl>
                                              <p:pRg st="2" end="2"/>
                                            </p:txEl>
                                          </p:spTgt>
                                        </p:tgtEl>
                                        <p:attrNameLst>
                                          <p:attrName>style.visibility</p:attrName>
                                        </p:attrNameLst>
                                      </p:cBhvr>
                                      <p:to>
                                        <p:strVal val="visible"/>
                                      </p:to>
                                    </p:set>
                                    <p:animEffect transition="in" filter="fade">
                                      <p:cBhvr>
                                        <p:cTn id="23" dur="1000"/>
                                        <p:tgtEl>
                                          <p:spTgt spid="23">
                                            <p:txEl>
                                              <p:pRg st="2" end="2"/>
                                            </p:txEl>
                                          </p:spTgt>
                                        </p:tgtEl>
                                      </p:cBhvr>
                                    </p:animEffect>
                                    <p:anim calcmode="lin" valueType="num">
                                      <p:cBhvr>
                                        <p:cTn id="24"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23">
                                            <p:txEl>
                                              <p:pRg st="2" end="2"/>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3">
                                            <p:txEl>
                                              <p:pRg st="3" end="3"/>
                                            </p:txEl>
                                          </p:spTgt>
                                        </p:tgtEl>
                                        <p:attrNameLst>
                                          <p:attrName>style.visibility</p:attrName>
                                        </p:attrNameLst>
                                      </p:cBhvr>
                                      <p:to>
                                        <p:strVal val="visible"/>
                                      </p:to>
                                    </p:set>
                                    <p:animEffect transition="in" filter="fade">
                                      <p:cBhvr>
                                        <p:cTn id="28" dur="1000"/>
                                        <p:tgtEl>
                                          <p:spTgt spid="23">
                                            <p:txEl>
                                              <p:pRg st="3" end="3"/>
                                            </p:txEl>
                                          </p:spTgt>
                                        </p:tgtEl>
                                      </p:cBhvr>
                                    </p:animEffect>
                                    <p:anim calcmode="lin" valueType="num">
                                      <p:cBhvr>
                                        <p:cTn id="29" dur="1000" fill="hold"/>
                                        <p:tgtEl>
                                          <p:spTgt spid="2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3">
                                            <p:txEl>
                                              <p:pRg st="4" end="4"/>
                                            </p:txEl>
                                          </p:spTgt>
                                        </p:tgtEl>
                                        <p:attrNameLst>
                                          <p:attrName>style.visibility</p:attrName>
                                        </p:attrNameLst>
                                      </p:cBhvr>
                                      <p:to>
                                        <p:strVal val="visible"/>
                                      </p:to>
                                    </p:set>
                                    <p:animEffect transition="in" filter="fade">
                                      <p:cBhvr>
                                        <p:cTn id="33" dur="1000"/>
                                        <p:tgtEl>
                                          <p:spTgt spid="23">
                                            <p:txEl>
                                              <p:pRg st="4" end="4"/>
                                            </p:txEl>
                                          </p:spTgt>
                                        </p:tgtEl>
                                      </p:cBhvr>
                                    </p:animEffect>
                                    <p:anim calcmode="lin" valueType="num">
                                      <p:cBhvr>
                                        <p:cTn id="34" dur="1000" fill="hold"/>
                                        <p:tgtEl>
                                          <p:spTgt spid="2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2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906" b="28906"/>
          <a:stretch>
            <a:fillRect/>
          </a:stretch>
        </p:blipFill>
        <p:spPr>
          <a:xfrm>
            <a:off x="0" y="0"/>
            <a:ext cx="18288000" cy="10287000"/>
          </a:xfrm>
          <a:prstGeom prst="rect">
            <a:avLst/>
          </a:prstGeom>
        </p:spPr>
      </p:pic>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endParaRPr lang="vi-VN"/>
          </a:p>
        </p:txBody>
      </p:sp>
      <p:grpSp>
        <p:nvGrpSpPr>
          <p:cNvPr id="10" name="Group 10"/>
          <p:cNvGrpSpPr/>
          <p:nvPr/>
        </p:nvGrpSpPr>
        <p:grpSpPr>
          <a:xfrm>
            <a:off x="1089519" y="4197602"/>
            <a:ext cx="16677469" cy="6662740"/>
            <a:chOff x="0" y="0"/>
            <a:chExt cx="1192260" cy="1042170"/>
          </a:xfrm>
        </p:grpSpPr>
        <p:sp>
          <p:nvSpPr>
            <p:cNvPr id="11" name="Freeform 11"/>
            <p:cNvSpPr/>
            <p:nvPr/>
          </p:nvSpPr>
          <p:spPr>
            <a:xfrm>
              <a:off x="0" y="0"/>
              <a:ext cx="1207449" cy="1046408"/>
            </a:xfrm>
            <a:custGeom>
              <a:avLst/>
              <a:gdLst/>
              <a:ahLst/>
              <a:cxnLst/>
              <a:rect l="l" t="t" r="r" b="b"/>
              <a:pathLst>
                <a:path w="1207449" h="1046408">
                  <a:moveTo>
                    <a:pt x="676939" y="0"/>
                  </a:moveTo>
                  <a:cubicBezTo>
                    <a:pt x="690017" y="0"/>
                    <a:pt x="703172" y="0"/>
                    <a:pt x="716224" y="0"/>
                  </a:cubicBezTo>
                  <a:cubicBezTo>
                    <a:pt x="820280" y="17406"/>
                    <a:pt x="885311" y="75348"/>
                    <a:pt x="914931" y="170158"/>
                  </a:cubicBezTo>
                  <a:cubicBezTo>
                    <a:pt x="1088410" y="157514"/>
                    <a:pt x="1207449" y="336787"/>
                    <a:pt x="1137673" y="512735"/>
                  </a:cubicBezTo>
                  <a:cubicBezTo>
                    <a:pt x="1163234" y="549707"/>
                    <a:pt x="1184559" y="591064"/>
                    <a:pt x="1192260" y="646572"/>
                  </a:cubicBezTo>
                  <a:cubicBezTo>
                    <a:pt x="1192260" y="662473"/>
                    <a:pt x="1192260" y="678336"/>
                    <a:pt x="1192260" y="694234"/>
                  </a:cubicBezTo>
                  <a:cubicBezTo>
                    <a:pt x="1169309" y="835507"/>
                    <a:pt x="1070551" y="930970"/>
                    <a:pt x="908416" y="905271"/>
                  </a:cubicBezTo>
                  <a:cubicBezTo>
                    <a:pt x="866700" y="977808"/>
                    <a:pt x="792471" y="1046408"/>
                    <a:pt x="676963" y="1041403"/>
                  </a:cubicBezTo>
                  <a:cubicBezTo>
                    <a:pt x="617259" y="1036641"/>
                    <a:pt x="575724" y="1009059"/>
                    <a:pt x="539358" y="975548"/>
                  </a:cubicBezTo>
                  <a:cubicBezTo>
                    <a:pt x="501055" y="1003403"/>
                    <a:pt x="459571" y="1025264"/>
                    <a:pt x="399634" y="1025505"/>
                  </a:cubicBezTo>
                  <a:cubicBezTo>
                    <a:pt x="260969" y="1025917"/>
                    <a:pt x="168207" y="918601"/>
                    <a:pt x="165958" y="771399"/>
                  </a:cubicBezTo>
                  <a:cubicBezTo>
                    <a:pt x="76815" y="736963"/>
                    <a:pt x="16438" y="672683"/>
                    <a:pt x="0" y="562692"/>
                  </a:cubicBezTo>
                  <a:cubicBezTo>
                    <a:pt x="0" y="546794"/>
                    <a:pt x="0" y="530861"/>
                    <a:pt x="0" y="515030"/>
                  </a:cubicBezTo>
                  <a:cubicBezTo>
                    <a:pt x="18144" y="406037"/>
                    <a:pt x="75238" y="337574"/>
                    <a:pt x="170301" y="308552"/>
                  </a:cubicBezTo>
                  <a:cubicBezTo>
                    <a:pt x="164589" y="124689"/>
                    <a:pt x="354740" y="9800"/>
                    <a:pt x="510954" y="90801"/>
                  </a:cubicBezTo>
                  <a:cubicBezTo>
                    <a:pt x="548147" y="50746"/>
                    <a:pt x="600769" y="7059"/>
                    <a:pt x="676939" y="0"/>
                  </a:cubicBezTo>
                  <a:close/>
                </a:path>
              </a:pathLst>
            </a:custGeom>
            <a:solidFill>
              <a:srgbClr val="F0B3A7"/>
            </a:solidFill>
          </p:spPr>
          <p:txBody>
            <a:bodyPr/>
            <a:lstStyle/>
            <a:p>
              <a:endParaRPr lang="vi-VN"/>
            </a:p>
          </p:txBody>
        </p:sp>
        <p:sp>
          <p:nvSpPr>
            <p:cNvPr id="12" name="TextBox 12"/>
            <p:cNvSpPr txBox="1"/>
            <p:nvPr/>
          </p:nvSpPr>
          <p:spPr>
            <a:xfrm>
              <a:off x="38100" y="50800"/>
              <a:ext cx="736600" cy="4064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444228" y="2013303"/>
            <a:ext cx="17244193" cy="8227492"/>
            <a:chOff x="0" y="0"/>
            <a:chExt cx="1192260" cy="1042170"/>
          </a:xfrm>
        </p:grpSpPr>
        <p:sp>
          <p:nvSpPr>
            <p:cNvPr id="17" name="Freeform 17"/>
            <p:cNvSpPr/>
            <p:nvPr/>
          </p:nvSpPr>
          <p:spPr>
            <a:xfrm>
              <a:off x="0" y="0"/>
              <a:ext cx="1207449" cy="1046408"/>
            </a:xfrm>
            <a:custGeom>
              <a:avLst/>
              <a:gdLst/>
              <a:ahLst/>
              <a:cxnLst/>
              <a:rect l="l" t="t" r="r" b="b"/>
              <a:pathLst>
                <a:path w="1207449" h="1046408">
                  <a:moveTo>
                    <a:pt x="676939" y="0"/>
                  </a:moveTo>
                  <a:cubicBezTo>
                    <a:pt x="690017" y="0"/>
                    <a:pt x="703172" y="0"/>
                    <a:pt x="716224" y="0"/>
                  </a:cubicBezTo>
                  <a:cubicBezTo>
                    <a:pt x="820280" y="17406"/>
                    <a:pt x="885311" y="75348"/>
                    <a:pt x="914931" y="170158"/>
                  </a:cubicBezTo>
                  <a:cubicBezTo>
                    <a:pt x="1088410" y="157514"/>
                    <a:pt x="1207449" y="336787"/>
                    <a:pt x="1137673" y="512735"/>
                  </a:cubicBezTo>
                  <a:cubicBezTo>
                    <a:pt x="1163234" y="549707"/>
                    <a:pt x="1184559" y="591064"/>
                    <a:pt x="1192260" y="646572"/>
                  </a:cubicBezTo>
                  <a:cubicBezTo>
                    <a:pt x="1192260" y="662473"/>
                    <a:pt x="1192260" y="678336"/>
                    <a:pt x="1192260" y="694234"/>
                  </a:cubicBezTo>
                  <a:cubicBezTo>
                    <a:pt x="1169309" y="835507"/>
                    <a:pt x="1070551" y="930970"/>
                    <a:pt x="908416" y="905271"/>
                  </a:cubicBezTo>
                  <a:cubicBezTo>
                    <a:pt x="866700" y="977808"/>
                    <a:pt x="792471" y="1046408"/>
                    <a:pt x="676963" y="1041403"/>
                  </a:cubicBezTo>
                  <a:cubicBezTo>
                    <a:pt x="617259" y="1036641"/>
                    <a:pt x="575724" y="1009059"/>
                    <a:pt x="539358" y="975548"/>
                  </a:cubicBezTo>
                  <a:cubicBezTo>
                    <a:pt x="501055" y="1003403"/>
                    <a:pt x="459571" y="1025264"/>
                    <a:pt x="399634" y="1025505"/>
                  </a:cubicBezTo>
                  <a:cubicBezTo>
                    <a:pt x="260969" y="1025917"/>
                    <a:pt x="168207" y="918601"/>
                    <a:pt x="165958" y="771399"/>
                  </a:cubicBezTo>
                  <a:cubicBezTo>
                    <a:pt x="76815" y="736963"/>
                    <a:pt x="16438" y="672683"/>
                    <a:pt x="0" y="562692"/>
                  </a:cubicBezTo>
                  <a:cubicBezTo>
                    <a:pt x="0" y="546794"/>
                    <a:pt x="0" y="530861"/>
                    <a:pt x="0" y="515030"/>
                  </a:cubicBezTo>
                  <a:cubicBezTo>
                    <a:pt x="18144" y="406037"/>
                    <a:pt x="75238" y="337574"/>
                    <a:pt x="170301" y="308552"/>
                  </a:cubicBezTo>
                  <a:cubicBezTo>
                    <a:pt x="164589" y="124689"/>
                    <a:pt x="354740" y="9800"/>
                    <a:pt x="510954" y="90801"/>
                  </a:cubicBezTo>
                  <a:cubicBezTo>
                    <a:pt x="548147" y="50746"/>
                    <a:pt x="600769" y="7059"/>
                    <a:pt x="676939" y="0"/>
                  </a:cubicBezTo>
                  <a:close/>
                </a:path>
              </a:pathLst>
            </a:custGeom>
            <a:solidFill>
              <a:srgbClr val="FACCC2"/>
            </a:solidFill>
          </p:spPr>
          <p:txBody>
            <a:bodyPr/>
            <a:lstStyle/>
            <a:p>
              <a:endParaRPr lang="vi-VN"/>
            </a:p>
          </p:txBody>
        </p:sp>
        <p:sp>
          <p:nvSpPr>
            <p:cNvPr id="18" name="TextBox 18"/>
            <p:cNvSpPr txBox="1"/>
            <p:nvPr/>
          </p:nvSpPr>
          <p:spPr>
            <a:xfrm>
              <a:off x="38100" y="50800"/>
              <a:ext cx="736600" cy="406400"/>
            </a:xfrm>
            <a:prstGeom prst="rect">
              <a:avLst/>
            </a:prstGeom>
          </p:spPr>
          <p:txBody>
            <a:bodyPr lIns="50800" tIns="50800" rIns="50800" bIns="50800" rtlCol="0" anchor="ctr"/>
            <a:lstStyle/>
            <a:p>
              <a:pPr algn="ctr">
                <a:lnSpc>
                  <a:spcPts val="2659"/>
                </a:lnSpc>
              </a:pPr>
              <a:endParaRPr/>
            </a:p>
          </p:txBody>
        </p:sp>
      </p:grpSp>
      <p:sp>
        <p:nvSpPr>
          <p:cNvPr id="25" name="Freeform 25"/>
          <p:cNvSpPr/>
          <p:nvPr/>
        </p:nvSpPr>
        <p:spPr>
          <a:xfrm>
            <a:off x="1474464" y="1248998"/>
            <a:ext cx="1025603" cy="778604"/>
          </a:xfrm>
          <a:custGeom>
            <a:avLst/>
            <a:gdLst/>
            <a:ahLst/>
            <a:cxnLst/>
            <a:rect l="l" t="t" r="r" b="b"/>
            <a:pathLst>
              <a:path w="1025603" h="778604">
                <a:moveTo>
                  <a:pt x="0" y="0"/>
                </a:moveTo>
                <a:lnTo>
                  <a:pt x="1025603" y="0"/>
                </a:lnTo>
                <a:lnTo>
                  <a:pt x="1025603" y="778604"/>
                </a:lnTo>
                <a:lnTo>
                  <a:pt x="0" y="778604"/>
                </a:lnTo>
                <a:lnTo>
                  <a:pt x="0" y="0"/>
                </a:lnTo>
                <a:close/>
              </a:path>
            </a:pathLst>
          </a:custGeom>
          <a:blipFill>
            <a:blip r:embed="rId4"/>
            <a:stretch>
              <a:fillRect/>
            </a:stretch>
          </a:blipFill>
        </p:spPr>
        <p:txBody>
          <a:bodyPr/>
          <a:lstStyle/>
          <a:p>
            <a:endParaRPr lang="vi-VN"/>
          </a:p>
        </p:txBody>
      </p:sp>
      <p:sp>
        <p:nvSpPr>
          <p:cNvPr id="26" name="Freeform 26"/>
          <p:cNvSpPr/>
          <p:nvPr/>
        </p:nvSpPr>
        <p:spPr>
          <a:xfrm>
            <a:off x="16648143" y="1714500"/>
            <a:ext cx="917515" cy="626204"/>
          </a:xfrm>
          <a:custGeom>
            <a:avLst/>
            <a:gdLst/>
            <a:ahLst/>
            <a:cxnLst/>
            <a:rect l="l" t="t" r="r" b="b"/>
            <a:pathLst>
              <a:path w="917515" h="626204">
                <a:moveTo>
                  <a:pt x="0" y="0"/>
                </a:moveTo>
                <a:lnTo>
                  <a:pt x="917514" y="0"/>
                </a:lnTo>
                <a:lnTo>
                  <a:pt x="917514" y="626204"/>
                </a:lnTo>
                <a:lnTo>
                  <a:pt x="0" y="626204"/>
                </a:lnTo>
                <a:lnTo>
                  <a:pt x="0" y="0"/>
                </a:lnTo>
                <a:close/>
              </a:path>
            </a:pathLst>
          </a:custGeom>
          <a:blipFill>
            <a:blip r:embed="rId5"/>
            <a:stretch>
              <a:fillRect/>
            </a:stretch>
          </a:blipFill>
        </p:spPr>
        <p:txBody>
          <a:bodyPr/>
          <a:lstStyle/>
          <a:p>
            <a:endParaRPr lang="vi-VN"/>
          </a:p>
        </p:txBody>
      </p:sp>
      <p:sp>
        <p:nvSpPr>
          <p:cNvPr id="27" name="Freeform 27"/>
          <p:cNvSpPr/>
          <p:nvPr/>
        </p:nvSpPr>
        <p:spPr>
          <a:xfrm>
            <a:off x="9624754" y="8402241"/>
            <a:ext cx="4331247" cy="2013840"/>
          </a:xfrm>
          <a:custGeom>
            <a:avLst/>
            <a:gdLst/>
            <a:ahLst/>
            <a:cxnLst/>
            <a:rect l="l" t="t" r="r" b="b"/>
            <a:pathLst>
              <a:path w="4331247" h="2013840">
                <a:moveTo>
                  <a:pt x="0" y="0"/>
                </a:moveTo>
                <a:lnTo>
                  <a:pt x="4331248" y="0"/>
                </a:lnTo>
                <a:lnTo>
                  <a:pt x="4331248" y="2013840"/>
                </a:lnTo>
                <a:lnTo>
                  <a:pt x="0" y="2013840"/>
                </a:lnTo>
                <a:lnTo>
                  <a:pt x="0" y="0"/>
                </a:lnTo>
                <a:close/>
              </a:path>
            </a:pathLst>
          </a:custGeom>
          <a:blipFill>
            <a:blip r:embed="rId6"/>
            <a:stretch>
              <a:fillRect r="-11157" b="-117256"/>
            </a:stretch>
          </a:blipFill>
        </p:spPr>
        <p:txBody>
          <a:bodyPr/>
          <a:lstStyle/>
          <a:p>
            <a:endParaRPr lang="vi-VN"/>
          </a:p>
        </p:txBody>
      </p:sp>
      <p:sp>
        <p:nvSpPr>
          <p:cNvPr id="28" name="Freeform 28"/>
          <p:cNvSpPr/>
          <p:nvPr/>
        </p:nvSpPr>
        <p:spPr>
          <a:xfrm>
            <a:off x="4511013" y="8402241"/>
            <a:ext cx="4331247" cy="2013840"/>
          </a:xfrm>
          <a:custGeom>
            <a:avLst/>
            <a:gdLst/>
            <a:ahLst/>
            <a:cxnLst/>
            <a:rect l="l" t="t" r="r" b="b"/>
            <a:pathLst>
              <a:path w="4331247" h="2013840">
                <a:moveTo>
                  <a:pt x="0" y="0"/>
                </a:moveTo>
                <a:lnTo>
                  <a:pt x="4331248" y="0"/>
                </a:lnTo>
                <a:lnTo>
                  <a:pt x="4331248" y="2013840"/>
                </a:lnTo>
                <a:lnTo>
                  <a:pt x="0" y="2013840"/>
                </a:lnTo>
                <a:lnTo>
                  <a:pt x="0" y="0"/>
                </a:lnTo>
                <a:close/>
              </a:path>
            </a:pathLst>
          </a:custGeom>
          <a:blipFill>
            <a:blip r:embed="rId6"/>
            <a:stretch>
              <a:fillRect r="-11157" b="-117256"/>
            </a:stretch>
          </a:blipFill>
        </p:spPr>
        <p:txBody>
          <a:bodyPr/>
          <a:lstStyle/>
          <a:p>
            <a:endParaRPr lang="vi-VN"/>
          </a:p>
        </p:txBody>
      </p:sp>
      <p:sp>
        <p:nvSpPr>
          <p:cNvPr id="29" name="Freeform 29"/>
          <p:cNvSpPr/>
          <p:nvPr/>
        </p:nvSpPr>
        <p:spPr>
          <a:xfrm>
            <a:off x="15809969" y="8402241"/>
            <a:ext cx="2209411" cy="2141148"/>
          </a:xfrm>
          <a:custGeom>
            <a:avLst/>
            <a:gdLst/>
            <a:ahLst/>
            <a:cxnLst/>
            <a:rect l="l" t="t" r="r" b="b"/>
            <a:pathLst>
              <a:path w="2209411" h="2141148">
                <a:moveTo>
                  <a:pt x="0" y="0"/>
                </a:moveTo>
                <a:lnTo>
                  <a:pt x="2209410" y="0"/>
                </a:lnTo>
                <a:lnTo>
                  <a:pt x="2209410" y="2141148"/>
                </a:lnTo>
                <a:lnTo>
                  <a:pt x="0" y="2141148"/>
                </a:lnTo>
                <a:lnTo>
                  <a:pt x="0" y="0"/>
                </a:lnTo>
                <a:close/>
              </a:path>
            </a:pathLst>
          </a:custGeom>
          <a:blipFill>
            <a:blip r:embed="rId7"/>
            <a:stretch>
              <a:fillRect b="-80241"/>
            </a:stretch>
          </a:blipFill>
        </p:spPr>
        <p:txBody>
          <a:bodyPr/>
          <a:lstStyle/>
          <a:p>
            <a:endParaRPr lang="vi-VN"/>
          </a:p>
        </p:txBody>
      </p:sp>
      <p:sp>
        <p:nvSpPr>
          <p:cNvPr id="32" name="TextBox 32"/>
          <p:cNvSpPr txBox="1"/>
          <p:nvPr/>
        </p:nvSpPr>
        <p:spPr>
          <a:xfrm>
            <a:off x="2841032" y="4309600"/>
            <a:ext cx="13126580" cy="3693319"/>
          </a:xfrm>
          <a:prstGeom prst="rect">
            <a:avLst/>
          </a:prstGeom>
        </p:spPr>
        <p:txBody>
          <a:bodyPr wrap="square" lIns="0" tIns="0" rIns="0" bIns="0" rtlCol="0" anchor="t">
            <a:spAutoFit/>
          </a:bodyPr>
          <a:lstStyle/>
          <a:p>
            <a:pPr marL="67945" marR="61595" algn="just"/>
            <a:r>
              <a:rPr lang="vi-VN" sz="6000" dirty="0">
                <a:effectLst/>
                <a:latin typeface="Times New Roman" panose="02020603050405020304" pitchFamily="18" charset="0"/>
                <a:ea typeface="Times New Roman" panose="02020603050405020304" pitchFamily="18" charset="0"/>
              </a:rPr>
              <a:t>Hiện tượng sính dùng tiếng nước ngoài là hiện tượng giới trẻ kết hợp cách nói hay viết với tiếng ta với tiếng nước ngoài một cách tùy tiện, thiếu ý thức</a:t>
            </a:r>
            <a:r>
              <a:rPr lang="vi-VN" sz="3200" dirty="0">
                <a:effectLst/>
                <a:latin typeface="Times New Roman" panose="02020603050405020304" pitchFamily="18" charset="0"/>
                <a:ea typeface="Times New Roman" panose="02020603050405020304" pitchFamily="18" charset="0"/>
              </a:rPr>
              <a:t>.</a:t>
            </a:r>
          </a:p>
        </p:txBody>
      </p:sp>
      <p:sp>
        <p:nvSpPr>
          <p:cNvPr id="36" name="Freeform 36"/>
          <p:cNvSpPr/>
          <p:nvPr/>
        </p:nvSpPr>
        <p:spPr>
          <a:xfrm>
            <a:off x="444228" y="8338587"/>
            <a:ext cx="2209411" cy="2141148"/>
          </a:xfrm>
          <a:custGeom>
            <a:avLst/>
            <a:gdLst/>
            <a:ahLst/>
            <a:cxnLst/>
            <a:rect l="l" t="t" r="r" b="b"/>
            <a:pathLst>
              <a:path w="2209411" h="2141148">
                <a:moveTo>
                  <a:pt x="0" y="0"/>
                </a:moveTo>
                <a:lnTo>
                  <a:pt x="2209410" y="0"/>
                </a:lnTo>
                <a:lnTo>
                  <a:pt x="2209410" y="2141148"/>
                </a:lnTo>
                <a:lnTo>
                  <a:pt x="0" y="2141148"/>
                </a:lnTo>
                <a:lnTo>
                  <a:pt x="0" y="0"/>
                </a:lnTo>
                <a:close/>
              </a:path>
            </a:pathLst>
          </a:custGeom>
          <a:blipFill>
            <a:blip r:embed="rId7"/>
            <a:stretch>
              <a:fillRect b="-80241"/>
            </a:stretch>
          </a:blipFill>
        </p:spPr>
        <p:txBody>
          <a:bodyPr/>
          <a:lstStyle/>
          <a:p>
            <a:endParaRPr lang="vi-VN"/>
          </a:p>
        </p:txBody>
      </p:sp>
      <p:sp>
        <p:nvSpPr>
          <p:cNvPr id="40" name="TextBox 39">
            <a:extLst>
              <a:ext uri="{FF2B5EF4-FFF2-40B4-BE49-F238E27FC236}">
                <a16:creationId xmlns:a16="http://schemas.microsoft.com/office/drawing/2014/main" id="{ABE5C959-6158-CA63-B0A6-B0DDC188FB46}"/>
              </a:ext>
            </a:extLst>
          </p:cNvPr>
          <p:cNvSpPr txBox="1"/>
          <p:nvPr/>
        </p:nvSpPr>
        <p:spPr>
          <a:xfrm>
            <a:off x="2582284" y="344475"/>
            <a:ext cx="12747356" cy="1754326"/>
          </a:xfrm>
          <a:prstGeom prst="rect">
            <a:avLst/>
          </a:prstGeom>
          <a:noFill/>
        </p:spPr>
        <p:txBody>
          <a:bodyPr wrap="square">
            <a:spAutoFit/>
          </a:bodyPr>
          <a:lstStyle/>
          <a:p>
            <a:pPr marL="127000" indent="33655" algn="just"/>
            <a:r>
              <a:rPr lang="vi-VN" sz="5400" b="1" dirty="0">
                <a:effectLst/>
                <a:latin typeface="Times New Roman" panose="02020603050405020304" pitchFamily="18" charset="0"/>
                <a:ea typeface="Times New Roman" panose="02020603050405020304" pitchFamily="18" charset="0"/>
              </a:rPr>
              <a:t>Câu 1.</a:t>
            </a:r>
            <a:r>
              <a:rPr lang="vi-VN" sz="5400" dirty="0">
                <a:effectLst/>
                <a:latin typeface="Times New Roman" panose="02020603050405020304" pitchFamily="18" charset="0"/>
                <a:ea typeface="Times New Roman" panose="02020603050405020304" pitchFamily="18" charset="0"/>
              </a:rPr>
              <a:t> Hiện tượng sính dùng tiếng nước ngoài trong giao tiếp là hiện tượng gì?</a:t>
            </a:r>
          </a:p>
        </p:txBody>
      </p:sp>
    </p:spTree>
    <p:extLst>
      <p:ext uri="{BB962C8B-B14F-4D97-AF65-F5344CB8AC3E}">
        <p14:creationId xmlns:p14="http://schemas.microsoft.com/office/powerpoint/2010/main" val="56219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906" b="28906"/>
          <a:stretch>
            <a:fillRect/>
          </a:stretch>
        </p:blipFill>
        <p:spPr>
          <a:xfrm>
            <a:off x="0" y="0"/>
            <a:ext cx="18288000" cy="10287000"/>
          </a:xfrm>
          <a:prstGeom prst="rect">
            <a:avLst/>
          </a:prstGeom>
        </p:spPr>
      </p:pic>
      <p:sp>
        <p:nvSpPr>
          <p:cNvPr id="3" name="Freeform 3"/>
          <p:cNvSpPr/>
          <p:nvPr/>
        </p:nvSpPr>
        <p:spPr>
          <a:xfrm rot="480260">
            <a:off x="-2572763" y="8319932"/>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endParaRPr lang="vi-VN"/>
          </a:p>
        </p:txBody>
      </p:sp>
      <p:grpSp>
        <p:nvGrpSpPr>
          <p:cNvPr id="10" name="Group 10"/>
          <p:cNvGrpSpPr/>
          <p:nvPr/>
        </p:nvGrpSpPr>
        <p:grpSpPr>
          <a:xfrm>
            <a:off x="1089519" y="4197602"/>
            <a:ext cx="16677469" cy="6662740"/>
            <a:chOff x="0" y="0"/>
            <a:chExt cx="1192260" cy="1042170"/>
          </a:xfrm>
        </p:grpSpPr>
        <p:sp>
          <p:nvSpPr>
            <p:cNvPr id="11" name="Freeform 11"/>
            <p:cNvSpPr/>
            <p:nvPr/>
          </p:nvSpPr>
          <p:spPr>
            <a:xfrm>
              <a:off x="0" y="0"/>
              <a:ext cx="1207449" cy="1046408"/>
            </a:xfrm>
            <a:custGeom>
              <a:avLst/>
              <a:gdLst/>
              <a:ahLst/>
              <a:cxnLst/>
              <a:rect l="l" t="t" r="r" b="b"/>
              <a:pathLst>
                <a:path w="1207449" h="1046408">
                  <a:moveTo>
                    <a:pt x="676939" y="0"/>
                  </a:moveTo>
                  <a:cubicBezTo>
                    <a:pt x="690017" y="0"/>
                    <a:pt x="703172" y="0"/>
                    <a:pt x="716224" y="0"/>
                  </a:cubicBezTo>
                  <a:cubicBezTo>
                    <a:pt x="820280" y="17406"/>
                    <a:pt x="885311" y="75348"/>
                    <a:pt x="914931" y="170158"/>
                  </a:cubicBezTo>
                  <a:cubicBezTo>
                    <a:pt x="1088410" y="157514"/>
                    <a:pt x="1207449" y="336787"/>
                    <a:pt x="1137673" y="512735"/>
                  </a:cubicBezTo>
                  <a:cubicBezTo>
                    <a:pt x="1163234" y="549707"/>
                    <a:pt x="1184559" y="591064"/>
                    <a:pt x="1192260" y="646572"/>
                  </a:cubicBezTo>
                  <a:cubicBezTo>
                    <a:pt x="1192260" y="662473"/>
                    <a:pt x="1192260" y="678336"/>
                    <a:pt x="1192260" y="694234"/>
                  </a:cubicBezTo>
                  <a:cubicBezTo>
                    <a:pt x="1169309" y="835507"/>
                    <a:pt x="1070551" y="930970"/>
                    <a:pt x="908416" y="905271"/>
                  </a:cubicBezTo>
                  <a:cubicBezTo>
                    <a:pt x="866700" y="977808"/>
                    <a:pt x="792471" y="1046408"/>
                    <a:pt x="676963" y="1041403"/>
                  </a:cubicBezTo>
                  <a:cubicBezTo>
                    <a:pt x="617259" y="1036641"/>
                    <a:pt x="575724" y="1009059"/>
                    <a:pt x="539358" y="975548"/>
                  </a:cubicBezTo>
                  <a:cubicBezTo>
                    <a:pt x="501055" y="1003403"/>
                    <a:pt x="459571" y="1025264"/>
                    <a:pt x="399634" y="1025505"/>
                  </a:cubicBezTo>
                  <a:cubicBezTo>
                    <a:pt x="260969" y="1025917"/>
                    <a:pt x="168207" y="918601"/>
                    <a:pt x="165958" y="771399"/>
                  </a:cubicBezTo>
                  <a:cubicBezTo>
                    <a:pt x="76815" y="736963"/>
                    <a:pt x="16438" y="672683"/>
                    <a:pt x="0" y="562692"/>
                  </a:cubicBezTo>
                  <a:cubicBezTo>
                    <a:pt x="0" y="546794"/>
                    <a:pt x="0" y="530861"/>
                    <a:pt x="0" y="515030"/>
                  </a:cubicBezTo>
                  <a:cubicBezTo>
                    <a:pt x="18144" y="406037"/>
                    <a:pt x="75238" y="337574"/>
                    <a:pt x="170301" y="308552"/>
                  </a:cubicBezTo>
                  <a:cubicBezTo>
                    <a:pt x="164589" y="124689"/>
                    <a:pt x="354740" y="9800"/>
                    <a:pt x="510954" y="90801"/>
                  </a:cubicBezTo>
                  <a:cubicBezTo>
                    <a:pt x="548147" y="50746"/>
                    <a:pt x="600769" y="7059"/>
                    <a:pt x="676939" y="0"/>
                  </a:cubicBezTo>
                  <a:close/>
                </a:path>
              </a:pathLst>
            </a:custGeom>
            <a:solidFill>
              <a:srgbClr val="F0B3A7"/>
            </a:solidFill>
          </p:spPr>
          <p:txBody>
            <a:bodyPr/>
            <a:lstStyle/>
            <a:p>
              <a:endParaRPr lang="vi-VN"/>
            </a:p>
          </p:txBody>
        </p:sp>
        <p:sp>
          <p:nvSpPr>
            <p:cNvPr id="12" name="TextBox 12"/>
            <p:cNvSpPr txBox="1"/>
            <p:nvPr/>
          </p:nvSpPr>
          <p:spPr>
            <a:xfrm>
              <a:off x="38100" y="50800"/>
              <a:ext cx="736600" cy="4064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905000" y="2393725"/>
            <a:ext cx="21716999" cy="7858190"/>
            <a:chOff x="0" y="0"/>
            <a:chExt cx="1192260" cy="1042170"/>
          </a:xfrm>
        </p:grpSpPr>
        <p:sp>
          <p:nvSpPr>
            <p:cNvPr id="17" name="Freeform 17"/>
            <p:cNvSpPr/>
            <p:nvPr/>
          </p:nvSpPr>
          <p:spPr>
            <a:xfrm>
              <a:off x="0" y="0"/>
              <a:ext cx="1207449" cy="1046408"/>
            </a:xfrm>
            <a:custGeom>
              <a:avLst/>
              <a:gdLst/>
              <a:ahLst/>
              <a:cxnLst/>
              <a:rect l="l" t="t" r="r" b="b"/>
              <a:pathLst>
                <a:path w="1207449" h="1046408">
                  <a:moveTo>
                    <a:pt x="676939" y="0"/>
                  </a:moveTo>
                  <a:cubicBezTo>
                    <a:pt x="690017" y="0"/>
                    <a:pt x="703172" y="0"/>
                    <a:pt x="716224" y="0"/>
                  </a:cubicBezTo>
                  <a:cubicBezTo>
                    <a:pt x="820280" y="17406"/>
                    <a:pt x="885311" y="75348"/>
                    <a:pt x="914931" y="170158"/>
                  </a:cubicBezTo>
                  <a:cubicBezTo>
                    <a:pt x="1088410" y="157514"/>
                    <a:pt x="1207449" y="336787"/>
                    <a:pt x="1137673" y="512735"/>
                  </a:cubicBezTo>
                  <a:cubicBezTo>
                    <a:pt x="1163234" y="549707"/>
                    <a:pt x="1184559" y="591064"/>
                    <a:pt x="1192260" y="646572"/>
                  </a:cubicBezTo>
                  <a:cubicBezTo>
                    <a:pt x="1192260" y="662473"/>
                    <a:pt x="1192260" y="678336"/>
                    <a:pt x="1192260" y="694234"/>
                  </a:cubicBezTo>
                  <a:cubicBezTo>
                    <a:pt x="1169309" y="835507"/>
                    <a:pt x="1070551" y="930970"/>
                    <a:pt x="908416" y="905271"/>
                  </a:cubicBezTo>
                  <a:cubicBezTo>
                    <a:pt x="866700" y="977808"/>
                    <a:pt x="792471" y="1046408"/>
                    <a:pt x="676963" y="1041403"/>
                  </a:cubicBezTo>
                  <a:cubicBezTo>
                    <a:pt x="617259" y="1036641"/>
                    <a:pt x="575724" y="1009059"/>
                    <a:pt x="539358" y="975548"/>
                  </a:cubicBezTo>
                  <a:cubicBezTo>
                    <a:pt x="501055" y="1003403"/>
                    <a:pt x="459571" y="1025264"/>
                    <a:pt x="399634" y="1025505"/>
                  </a:cubicBezTo>
                  <a:cubicBezTo>
                    <a:pt x="260969" y="1025917"/>
                    <a:pt x="168207" y="918601"/>
                    <a:pt x="165958" y="771399"/>
                  </a:cubicBezTo>
                  <a:cubicBezTo>
                    <a:pt x="76815" y="736963"/>
                    <a:pt x="16438" y="672683"/>
                    <a:pt x="0" y="562692"/>
                  </a:cubicBezTo>
                  <a:cubicBezTo>
                    <a:pt x="0" y="546794"/>
                    <a:pt x="0" y="530861"/>
                    <a:pt x="0" y="515030"/>
                  </a:cubicBezTo>
                  <a:cubicBezTo>
                    <a:pt x="18144" y="406037"/>
                    <a:pt x="75238" y="337574"/>
                    <a:pt x="170301" y="308552"/>
                  </a:cubicBezTo>
                  <a:cubicBezTo>
                    <a:pt x="164589" y="124689"/>
                    <a:pt x="354740" y="9800"/>
                    <a:pt x="510954" y="90801"/>
                  </a:cubicBezTo>
                  <a:cubicBezTo>
                    <a:pt x="548147" y="50746"/>
                    <a:pt x="600769" y="7059"/>
                    <a:pt x="676939" y="0"/>
                  </a:cubicBezTo>
                  <a:close/>
                </a:path>
              </a:pathLst>
            </a:custGeom>
            <a:solidFill>
              <a:srgbClr val="FACCC2"/>
            </a:solidFill>
          </p:spPr>
          <p:txBody>
            <a:bodyPr/>
            <a:lstStyle/>
            <a:p>
              <a:endParaRPr lang="vi-VN"/>
            </a:p>
          </p:txBody>
        </p:sp>
        <p:sp>
          <p:nvSpPr>
            <p:cNvPr id="18" name="TextBox 18"/>
            <p:cNvSpPr txBox="1"/>
            <p:nvPr/>
          </p:nvSpPr>
          <p:spPr>
            <a:xfrm>
              <a:off x="38100" y="50800"/>
              <a:ext cx="736600" cy="406400"/>
            </a:xfrm>
            <a:prstGeom prst="rect">
              <a:avLst/>
            </a:prstGeom>
          </p:spPr>
          <p:txBody>
            <a:bodyPr lIns="50800" tIns="50800" rIns="50800" bIns="50800" rtlCol="0" anchor="ctr"/>
            <a:lstStyle/>
            <a:p>
              <a:pPr algn="ctr">
                <a:lnSpc>
                  <a:spcPts val="2659"/>
                </a:lnSpc>
              </a:pPr>
              <a:endParaRPr/>
            </a:p>
          </p:txBody>
        </p:sp>
      </p:grpSp>
      <p:sp>
        <p:nvSpPr>
          <p:cNvPr id="25" name="Freeform 25"/>
          <p:cNvSpPr/>
          <p:nvPr/>
        </p:nvSpPr>
        <p:spPr>
          <a:xfrm>
            <a:off x="1474464" y="1248998"/>
            <a:ext cx="1025603" cy="778604"/>
          </a:xfrm>
          <a:custGeom>
            <a:avLst/>
            <a:gdLst/>
            <a:ahLst/>
            <a:cxnLst/>
            <a:rect l="l" t="t" r="r" b="b"/>
            <a:pathLst>
              <a:path w="1025603" h="778604">
                <a:moveTo>
                  <a:pt x="0" y="0"/>
                </a:moveTo>
                <a:lnTo>
                  <a:pt x="1025603" y="0"/>
                </a:lnTo>
                <a:lnTo>
                  <a:pt x="1025603" y="778604"/>
                </a:lnTo>
                <a:lnTo>
                  <a:pt x="0" y="778604"/>
                </a:lnTo>
                <a:lnTo>
                  <a:pt x="0" y="0"/>
                </a:lnTo>
                <a:close/>
              </a:path>
            </a:pathLst>
          </a:custGeom>
          <a:blipFill>
            <a:blip r:embed="rId4"/>
            <a:stretch>
              <a:fillRect/>
            </a:stretch>
          </a:blipFill>
        </p:spPr>
        <p:txBody>
          <a:bodyPr/>
          <a:lstStyle/>
          <a:p>
            <a:endParaRPr lang="vi-VN"/>
          </a:p>
        </p:txBody>
      </p:sp>
      <p:sp>
        <p:nvSpPr>
          <p:cNvPr id="26" name="Freeform 26"/>
          <p:cNvSpPr/>
          <p:nvPr/>
        </p:nvSpPr>
        <p:spPr>
          <a:xfrm>
            <a:off x="16648143" y="1714500"/>
            <a:ext cx="917515" cy="626204"/>
          </a:xfrm>
          <a:custGeom>
            <a:avLst/>
            <a:gdLst/>
            <a:ahLst/>
            <a:cxnLst/>
            <a:rect l="l" t="t" r="r" b="b"/>
            <a:pathLst>
              <a:path w="917515" h="626204">
                <a:moveTo>
                  <a:pt x="0" y="0"/>
                </a:moveTo>
                <a:lnTo>
                  <a:pt x="917514" y="0"/>
                </a:lnTo>
                <a:lnTo>
                  <a:pt x="917514" y="626204"/>
                </a:lnTo>
                <a:lnTo>
                  <a:pt x="0" y="626204"/>
                </a:lnTo>
                <a:lnTo>
                  <a:pt x="0" y="0"/>
                </a:lnTo>
                <a:close/>
              </a:path>
            </a:pathLst>
          </a:custGeom>
          <a:blipFill>
            <a:blip r:embed="rId5"/>
            <a:stretch>
              <a:fillRect/>
            </a:stretch>
          </a:blipFill>
        </p:spPr>
        <p:txBody>
          <a:bodyPr/>
          <a:lstStyle/>
          <a:p>
            <a:endParaRPr lang="vi-VN"/>
          </a:p>
        </p:txBody>
      </p:sp>
      <p:sp>
        <p:nvSpPr>
          <p:cNvPr id="27" name="Freeform 27"/>
          <p:cNvSpPr/>
          <p:nvPr/>
        </p:nvSpPr>
        <p:spPr>
          <a:xfrm>
            <a:off x="9624754" y="9093354"/>
            <a:ext cx="4331247" cy="2013840"/>
          </a:xfrm>
          <a:custGeom>
            <a:avLst/>
            <a:gdLst/>
            <a:ahLst/>
            <a:cxnLst/>
            <a:rect l="l" t="t" r="r" b="b"/>
            <a:pathLst>
              <a:path w="4331247" h="2013840">
                <a:moveTo>
                  <a:pt x="0" y="0"/>
                </a:moveTo>
                <a:lnTo>
                  <a:pt x="4331248" y="0"/>
                </a:lnTo>
                <a:lnTo>
                  <a:pt x="4331248" y="2013840"/>
                </a:lnTo>
                <a:lnTo>
                  <a:pt x="0" y="2013840"/>
                </a:lnTo>
                <a:lnTo>
                  <a:pt x="0" y="0"/>
                </a:lnTo>
                <a:close/>
              </a:path>
            </a:pathLst>
          </a:custGeom>
          <a:blipFill>
            <a:blip r:embed="rId6"/>
            <a:stretch>
              <a:fillRect r="-11157" b="-117256"/>
            </a:stretch>
          </a:blipFill>
        </p:spPr>
        <p:txBody>
          <a:bodyPr/>
          <a:lstStyle/>
          <a:p>
            <a:endParaRPr lang="vi-VN"/>
          </a:p>
        </p:txBody>
      </p:sp>
      <p:sp>
        <p:nvSpPr>
          <p:cNvPr id="28" name="Freeform 28"/>
          <p:cNvSpPr/>
          <p:nvPr/>
        </p:nvSpPr>
        <p:spPr>
          <a:xfrm>
            <a:off x="4511013" y="9093354"/>
            <a:ext cx="4331247" cy="2013840"/>
          </a:xfrm>
          <a:custGeom>
            <a:avLst/>
            <a:gdLst/>
            <a:ahLst/>
            <a:cxnLst/>
            <a:rect l="l" t="t" r="r" b="b"/>
            <a:pathLst>
              <a:path w="4331247" h="2013840">
                <a:moveTo>
                  <a:pt x="0" y="0"/>
                </a:moveTo>
                <a:lnTo>
                  <a:pt x="4331248" y="0"/>
                </a:lnTo>
                <a:lnTo>
                  <a:pt x="4331248" y="2013840"/>
                </a:lnTo>
                <a:lnTo>
                  <a:pt x="0" y="2013840"/>
                </a:lnTo>
                <a:lnTo>
                  <a:pt x="0" y="0"/>
                </a:lnTo>
                <a:close/>
              </a:path>
            </a:pathLst>
          </a:custGeom>
          <a:blipFill>
            <a:blip r:embed="rId6"/>
            <a:stretch>
              <a:fillRect r="-11157" b="-117256"/>
            </a:stretch>
          </a:blipFill>
        </p:spPr>
        <p:txBody>
          <a:bodyPr/>
          <a:lstStyle/>
          <a:p>
            <a:endParaRPr lang="vi-VN"/>
          </a:p>
        </p:txBody>
      </p:sp>
      <p:sp>
        <p:nvSpPr>
          <p:cNvPr id="29" name="Freeform 29"/>
          <p:cNvSpPr/>
          <p:nvPr/>
        </p:nvSpPr>
        <p:spPr>
          <a:xfrm>
            <a:off x="15809969" y="9093354"/>
            <a:ext cx="2209411" cy="2141148"/>
          </a:xfrm>
          <a:custGeom>
            <a:avLst/>
            <a:gdLst/>
            <a:ahLst/>
            <a:cxnLst/>
            <a:rect l="l" t="t" r="r" b="b"/>
            <a:pathLst>
              <a:path w="2209411" h="2141148">
                <a:moveTo>
                  <a:pt x="0" y="0"/>
                </a:moveTo>
                <a:lnTo>
                  <a:pt x="2209410" y="0"/>
                </a:lnTo>
                <a:lnTo>
                  <a:pt x="2209410" y="2141148"/>
                </a:lnTo>
                <a:lnTo>
                  <a:pt x="0" y="2141148"/>
                </a:lnTo>
                <a:lnTo>
                  <a:pt x="0" y="0"/>
                </a:lnTo>
                <a:close/>
              </a:path>
            </a:pathLst>
          </a:custGeom>
          <a:blipFill>
            <a:blip r:embed="rId7"/>
            <a:stretch>
              <a:fillRect b="-80241"/>
            </a:stretch>
          </a:blipFill>
        </p:spPr>
        <p:txBody>
          <a:bodyPr/>
          <a:lstStyle/>
          <a:p>
            <a:endParaRPr lang="vi-VN"/>
          </a:p>
        </p:txBody>
      </p:sp>
      <p:sp>
        <p:nvSpPr>
          <p:cNvPr id="32" name="TextBox 32"/>
          <p:cNvSpPr txBox="1"/>
          <p:nvPr/>
        </p:nvSpPr>
        <p:spPr>
          <a:xfrm>
            <a:off x="1474465" y="3689586"/>
            <a:ext cx="16091194" cy="5170646"/>
          </a:xfrm>
          <a:prstGeom prst="rect">
            <a:avLst/>
          </a:prstGeom>
        </p:spPr>
        <p:txBody>
          <a:bodyPr wrap="square" lIns="0" tIns="0" rIns="0" bIns="0" rtlCol="0" anchor="t">
            <a:spAutoFit/>
          </a:bodyPr>
          <a:lstStyle/>
          <a:p>
            <a:pPr marL="67945" marR="61595" algn="just"/>
            <a:r>
              <a:rPr lang="vi-VN" sz="4800" b="1" dirty="0">
                <a:effectLst/>
                <a:latin typeface="Times New Roman" panose="02020603050405020304" pitchFamily="18" charset="0"/>
                <a:ea typeface="Times New Roman" panose="02020603050405020304" pitchFamily="18" charset="0"/>
              </a:rPr>
              <a:t>-</a:t>
            </a:r>
            <a:r>
              <a:rPr lang="vi-VN" sz="4800" dirty="0">
                <a:effectLst/>
                <a:latin typeface="Times New Roman" panose="02020603050405020304" pitchFamily="18" charset="0"/>
                <a:ea typeface="Times New Roman" panose="02020603050405020304" pitchFamily="18" charset="0"/>
              </a:rPr>
              <a:t> Trong các cuộc nói chuyện, giao tiếp hằng ngày chúng ta có thể dễ dàng bắt gặp các bạn xem vào trong câu nói của mình những từ tiếng anh như  trong một câu tiếng Việt thường chêm vào một vài từ nước ngoài.</a:t>
            </a:r>
          </a:p>
          <a:p>
            <a:pPr marL="67945" marR="61595" algn="just"/>
            <a:r>
              <a:rPr lang="vi-VN" sz="4800" b="1" dirty="0">
                <a:effectLst/>
                <a:latin typeface="Times New Roman" panose="02020603050405020304" pitchFamily="18" charset="0"/>
                <a:ea typeface="Times New Roman" panose="02020603050405020304" pitchFamily="18" charset="0"/>
              </a:rPr>
              <a:t>-</a:t>
            </a:r>
            <a:r>
              <a:rPr lang="vi-VN" sz="4800" dirty="0">
                <a:effectLst/>
                <a:latin typeface="Times New Roman" panose="02020603050405020304" pitchFamily="18" charset="0"/>
                <a:ea typeface="Times New Roman" panose="02020603050405020304" pitchFamily="18" charset="0"/>
              </a:rPr>
              <a:t> Có một số ông bố, bà mẹ hiện đang sinh sống trên đất Việt mà lại đặt tên con “nửa Tây, nửa ta” chẳng giống ai, đại loại như: A-lếch Hạ, Giôn-xơn Trần, Ku-mi Tấn...</a:t>
            </a:r>
          </a:p>
        </p:txBody>
      </p:sp>
      <p:sp>
        <p:nvSpPr>
          <p:cNvPr id="36" name="Freeform 36"/>
          <p:cNvSpPr/>
          <p:nvPr/>
        </p:nvSpPr>
        <p:spPr>
          <a:xfrm>
            <a:off x="444228" y="9029700"/>
            <a:ext cx="2209411" cy="2141148"/>
          </a:xfrm>
          <a:custGeom>
            <a:avLst/>
            <a:gdLst/>
            <a:ahLst/>
            <a:cxnLst/>
            <a:rect l="l" t="t" r="r" b="b"/>
            <a:pathLst>
              <a:path w="2209411" h="2141148">
                <a:moveTo>
                  <a:pt x="0" y="0"/>
                </a:moveTo>
                <a:lnTo>
                  <a:pt x="2209410" y="0"/>
                </a:lnTo>
                <a:lnTo>
                  <a:pt x="2209410" y="2141148"/>
                </a:lnTo>
                <a:lnTo>
                  <a:pt x="0" y="2141148"/>
                </a:lnTo>
                <a:lnTo>
                  <a:pt x="0" y="0"/>
                </a:lnTo>
                <a:close/>
              </a:path>
            </a:pathLst>
          </a:custGeom>
          <a:blipFill>
            <a:blip r:embed="rId7"/>
            <a:stretch>
              <a:fillRect b="-80241"/>
            </a:stretch>
          </a:blipFill>
        </p:spPr>
        <p:txBody>
          <a:bodyPr/>
          <a:lstStyle/>
          <a:p>
            <a:endParaRPr lang="vi-VN"/>
          </a:p>
        </p:txBody>
      </p:sp>
      <p:sp>
        <p:nvSpPr>
          <p:cNvPr id="40" name="TextBox 39">
            <a:extLst>
              <a:ext uri="{FF2B5EF4-FFF2-40B4-BE49-F238E27FC236}">
                <a16:creationId xmlns:a16="http://schemas.microsoft.com/office/drawing/2014/main" id="{ABE5C959-6158-CA63-B0A6-B0DDC188FB46}"/>
              </a:ext>
            </a:extLst>
          </p:cNvPr>
          <p:cNvSpPr txBox="1"/>
          <p:nvPr/>
        </p:nvSpPr>
        <p:spPr>
          <a:xfrm>
            <a:off x="2582284" y="344475"/>
            <a:ext cx="12747356" cy="1754326"/>
          </a:xfrm>
          <a:prstGeom prst="rect">
            <a:avLst/>
          </a:prstGeom>
          <a:noFill/>
        </p:spPr>
        <p:txBody>
          <a:bodyPr wrap="square">
            <a:spAutoFit/>
          </a:bodyPr>
          <a:lstStyle/>
          <a:p>
            <a:pPr marL="127000" indent="33655" algn="just"/>
            <a:r>
              <a:rPr lang="vi-VN" sz="5400" b="1" dirty="0">
                <a:effectLst/>
                <a:latin typeface="Times New Roman" panose="02020603050405020304" pitchFamily="18" charset="0"/>
                <a:ea typeface="Times New Roman" panose="02020603050405020304" pitchFamily="18" charset="0"/>
              </a:rPr>
              <a:t>Câu 2.</a:t>
            </a:r>
            <a:r>
              <a:rPr lang="vi-VN" sz="5400" dirty="0">
                <a:effectLst/>
                <a:latin typeface="Times New Roman" panose="02020603050405020304" pitchFamily="18" charset="0"/>
                <a:ea typeface="Times New Roman" panose="02020603050405020304" pitchFamily="18" charset="0"/>
              </a:rPr>
              <a:t> Hiện tượng sính dùng tiếng nước ngoài này có những biểu hiện nào?</a:t>
            </a:r>
          </a:p>
        </p:txBody>
      </p:sp>
    </p:spTree>
    <p:extLst>
      <p:ext uri="{BB962C8B-B14F-4D97-AF65-F5344CB8AC3E}">
        <p14:creationId xmlns:p14="http://schemas.microsoft.com/office/powerpoint/2010/main" val="103168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906" b="28906"/>
          <a:stretch>
            <a:fillRect/>
          </a:stretch>
        </p:blipFill>
        <p:spPr>
          <a:xfrm>
            <a:off x="0" y="0"/>
            <a:ext cx="18288000" cy="10287000"/>
          </a:xfrm>
          <a:prstGeom prst="rect">
            <a:avLst/>
          </a:prstGeom>
        </p:spPr>
      </p:pic>
      <p:sp>
        <p:nvSpPr>
          <p:cNvPr id="3" name="Freeform 3"/>
          <p:cNvSpPr/>
          <p:nvPr/>
        </p:nvSpPr>
        <p:spPr>
          <a:xfrm rot="480260">
            <a:off x="-2572763" y="8319932"/>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endParaRPr lang="vi-VN"/>
          </a:p>
        </p:txBody>
      </p:sp>
      <p:sp>
        <p:nvSpPr>
          <p:cNvPr id="25" name="Freeform 25"/>
          <p:cNvSpPr/>
          <p:nvPr/>
        </p:nvSpPr>
        <p:spPr>
          <a:xfrm>
            <a:off x="1474464" y="1248998"/>
            <a:ext cx="1025603" cy="778604"/>
          </a:xfrm>
          <a:custGeom>
            <a:avLst/>
            <a:gdLst/>
            <a:ahLst/>
            <a:cxnLst/>
            <a:rect l="l" t="t" r="r" b="b"/>
            <a:pathLst>
              <a:path w="1025603" h="778604">
                <a:moveTo>
                  <a:pt x="0" y="0"/>
                </a:moveTo>
                <a:lnTo>
                  <a:pt x="1025603" y="0"/>
                </a:lnTo>
                <a:lnTo>
                  <a:pt x="1025603" y="778604"/>
                </a:lnTo>
                <a:lnTo>
                  <a:pt x="0" y="778604"/>
                </a:lnTo>
                <a:lnTo>
                  <a:pt x="0" y="0"/>
                </a:lnTo>
                <a:close/>
              </a:path>
            </a:pathLst>
          </a:custGeom>
          <a:blipFill>
            <a:blip r:embed="rId4"/>
            <a:stretch>
              <a:fillRect/>
            </a:stretch>
          </a:blipFill>
        </p:spPr>
        <p:txBody>
          <a:bodyPr/>
          <a:lstStyle/>
          <a:p>
            <a:endParaRPr lang="vi-VN"/>
          </a:p>
        </p:txBody>
      </p:sp>
      <p:sp>
        <p:nvSpPr>
          <p:cNvPr id="26" name="Freeform 26"/>
          <p:cNvSpPr/>
          <p:nvPr/>
        </p:nvSpPr>
        <p:spPr>
          <a:xfrm>
            <a:off x="16648143" y="1714500"/>
            <a:ext cx="917515" cy="626204"/>
          </a:xfrm>
          <a:custGeom>
            <a:avLst/>
            <a:gdLst/>
            <a:ahLst/>
            <a:cxnLst/>
            <a:rect l="l" t="t" r="r" b="b"/>
            <a:pathLst>
              <a:path w="917515" h="626204">
                <a:moveTo>
                  <a:pt x="0" y="0"/>
                </a:moveTo>
                <a:lnTo>
                  <a:pt x="917514" y="0"/>
                </a:lnTo>
                <a:lnTo>
                  <a:pt x="917514" y="626204"/>
                </a:lnTo>
                <a:lnTo>
                  <a:pt x="0" y="626204"/>
                </a:lnTo>
                <a:lnTo>
                  <a:pt x="0" y="0"/>
                </a:lnTo>
                <a:close/>
              </a:path>
            </a:pathLst>
          </a:custGeom>
          <a:blipFill>
            <a:blip r:embed="rId5"/>
            <a:stretch>
              <a:fillRect/>
            </a:stretch>
          </a:blipFill>
        </p:spPr>
        <p:txBody>
          <a:bodyPr/>
          <a:lstStyle/>
          <a:p>
            <a:endParaRPr lang="vi-VN"/>
          </a:p>
        </p:txBody>
      </p:sp>
      <p:sp>
        <p:nvSpPr>
          <p:cNvPr id="27" name="Freeform 27"/>
          <p:cNvSpPr/>
          <p:nvPr/>
        </p:nvSpPr>
        <p:spPr>
          <a:xfrm>
            <a:off x="9624754" y="9093354"/>
            <a:ext cx="4331247" cy="2013840"/>
          </a:xfrm>
          <a:custGeom>
            <a:avLst/>
            <a:gdLst/>
            <a:ahLst/>
            <a:cxnLst/>
            <a:rect l="l" t="t" r="r" b="b"/>
            <a:pathLst>
              <a:path w="4331247" h="2013840">
                <a:moveTo>
                  <a:pt x="0" y="0"/>
                </a:moveTo>
                <a:lnTo>
                  <a:pt x="4331248" y="0"/>
                </a:lnTo>
                <a:lnTo>
                  <a:pt x="4331248" y="2013840"/>
                </a:lnTo>
                <a:lnTo>
                  <a:pt x="0" y="2013840"/>
                </a:lnTo>
                <a:lnTo>
                  <a:pt x="0" y="0"/>
                </a:lnTo>
                <a:close/>
              </a:path>
            </a:pathLst>
          </a:custGeom>
          <a:blipFill>
            <a:blip r:embed="rId6"/>
            <a:stretch>
              <a:fillRect r="-11157" b="-117256"/>
            </a:stretch>
          </a:blipFill>
        </p:spPr>
        <p:txBody>
          <a:bodyPr/>
          <a:lstStyle/>
          <a:p>
            <a:endParaRPr lang="vi-VN"/>
          </a:p>
        </p:txBody>
      </p:sp>
      <p:sp>
        <p:nvSpPr>
          <p:cNvPr id="28" name="Freeform 28"/>
          <p:cNvSpPr/>
          <p:nvPr/>
        </p:nvSpPr>
        <p:spPr>
          <a:xfrm>
            <a:off x="4511013" y="9093354"/>
            <a:ext cx="4331247" cy="2013840"/>
          </a:xfrm>
          <a:custGeom>
            <a:avLst/>
            <a:gdLst/>
            <a:ahLst/>
            <a:cxnLst/>
            <a:rect l="l" t="t" r="r" b="b"/>
            <a:pathLst>
              <a:path w="4331247" h="2013840">
                <a:moveTo>
                  <a:pt x="0" y="0"/>
                </a:moveTo>
                <a:lnTo>
                  <a:pt x="4331248" y="0"/>
                </a:lnTo>
                <a:lnTo>
                  <a:pt x="4331248" y="2013840"/>
                </a:lnTo>
                <a:lnTo>
                  <a:pt x="0" y="2013840"/>
                </a:lnTo>
                <a:lnTo>
                  <a:pt x="0" y="0"/>
                </a:lnTo>
                <a:close/>
              </a:path>
            </a:pathLst>
          </a:custGeom>
          <a:blipFill>
            <a:blip r:embed="rId6"/>
            <a:stretch>
              <a:fillRect r="-11157" b="-117256"/>
            </a:stretch>
          </a:blipFill>
        </p:spPr>
        <p:txBody>
          <a:bodyPr/>
          <a:lstStyle/>
          <a:p>
            <a:endParaRPr lang="vi-VN"/>
          </a:p>
        </p:txBody>
      </p:sp>
      <p:sp>
        <p:nvSpPr>
          <p:cNvPr id="29" name="Freeform 29"/>
          <p:cNvSpPr/>
          <p:nvPr/>
        </p:nvSpPr>
        <p:spPr>
          <a:xfrm>
            <a:off x="15809969" y="9093354"/>
            <a:ext cx="2209411" cy="2141148"/>
          </a:xfrm>
          <a:custGeom>
            <a:avLst/>
            <a:gdLst/>
            <a:ahLst/>
            <a:cxnLst/>
            <a:rect l="l" t="t" r="r" b="b"/>
            <a:pathLst>
              <a:path w="2209411" h="2141148">
                <a:moveTo>
                  <a:pt x="0" y="0"/>
                </a:moveTo>
                <a:lnTo>
                  <a:pt x="2209410" y="0"/>
                </a:lnTo>
                <a:lnTo>
                  <a:pt x="2209410" y="2141148"/>
                </a:lnTo>
                <a:lnTo>
                  <a:pt x="0" y="2141148"/>
                </a:lnTo>
                <a:lnTo>
                  <a:pt x="0" y="0"/>
                </a:lnTo>
                <a:close/>
              </a:path>
            </a:pathLst>
          </a:custGeom>
          <a:blipFill>
            <a:blip r:embed="rId7"/>
            <a:stretch>
              <a:fillRect b="-80241"/>
            </a:stretch>
          </a:blipFill>
        </p:spPr>
        <p:txBody>
          <a:bodyPr/>
          <a:lstStyle/>
          <a:p>
            <a:endParaRPr lang="vi-VN"/>
          </a:p>
        </p:txBody>
      </p:sp>
      <p:sp>
        <p:nvSpPr>
          <p:cNvPr id="36" name="Freeform 36"/>
          <p:cNvSpPr/>
          <p:nvPr/>
        </p:nvSpPr>
        <p:spPr>
          <a:xfrm>
            <a:off x="444228" y="9029700"/>
            <a:ext cx="2209411" cy="2141148"/>
          </a:xfrm>
          <a:custGeom>
            <a:avLst/>
            <a:gdLst/>
            <a:ahLst/>
            <a:cxnLst/>
            <a:rect l="l" t="t" r="r" b="b"/>
            <a:pathLst>
              <a:path w="2209411" h="2141148">
                <a:moveTo>
                  <a:pt x="0" y="0"/>
                </a:moveTo>
                <a:lnTo>
                  <a:pt x="2209410" y="0"/>
                </a:lnTo>
                <a:lnTo>
                  <a:pt x="2209410" y="2141148"/>
                </a:lnTo>
                <a:lnTo>
                  <a:pt x="0" y="2141148"/>
                </a:lnTo>
                <a:lnTo>
                  <a:pt x="0" y="0"/>
                </a:lnTo>
                <a:close/>
              </a:path>
            </a:pathLst>
          </a:custGeom>
          <a:blipFill>
            <a:blip r:embed="rId7"/>
            <a:stretch>
              <a:fillRect b="-80241"/>
            </a:stretch>
          </a:blipFill>
        </p:spPr>
        <p:txBody>
          <a:bodyPr/>
          <a:lstStyle/>
          <a:p>
            <a:endParaRPr lang="vi-VN"/>
          </a:p>
        </p:txBody>
      </p:sp>
      <p:sp>
        <p:nvSpPr>
          <p:cNvPr id="40" name="TextBox 39">
            <a:extLst>
              <a:ext uri="{FF2B5EF4-FFF2-40B4-BE49-F238E27FC236}">
                <a16:creationId xmlns:a16="http://schemas.microsoft.com/office/drawing/2014/main" id="{ABE5C959-6158-CA63-B0A6-B0DDC188FB46}"/>
              </a:ext>
            </a:extLst>
          </p:cNvPr>
          <p:cNvSpPr txBox="1"/>
          <p:nvPr/>
        </p:nvSpPr>
        <p:spPr>
          <a:xfrm>
            <a:off x="2582284" y="344475"/>
            <a:ext cx="12747356" cy="1938992"/>
          </a:xfrm>
          <a:prstGeom prst="rect">
            <a:avLst/>
          </a:prstGeom>
          <a:noFill/>
        </p:spPr>
        <p:txBody>
          <a:bodyPr wrap="square">
            <a:spAutoFit/>
          </a:bodyPr>
          <a:lstStyle/>
          <a:p>
            <a:pPr marL="127000" indent="33655" algn="just"/>
            <a:r>
              <a:rPr lang="vi-VN" sz="6000" b="1" dirty="0">
                <a:effectLst/>
                <a:latin typeface="Times New Roman" panose="02020603050405020304" pitchFamily="18" charset="0"/>
                <a:ea typeface="Times New Roman" panose="02020603050405020304" pitchFamily="18" charset="0"/>
              </a:rPr>
              <a:t>Câu 3.</a:t>
            </a:r>
            <a:r>
              <a:rPr lang="vi-VN" sz="6000" dirty="0">
                <a:effectLst/>
                <a:latin typeface="Times New Roman" panose="02020603050405020304" pitchFamily="18" charset="0"/>
                <a:ea typeface="Times New Roman" panose="02020603050405020304" pitchFamily="18" charset="0"/>
              </a:rPr>
              <a:t> Vì sao giới trẻ lại sính dùng tiếng nước ngoài</a:t>
            </a:r>
            <a:r>
              <a:rPr lang="vi-VN" sz="1800" dirty="0">
                <a:effectLst/>
                <a:latin typeface="Times New Roman" panose="02020603050405020304" pitchFamily="18" charset="0"/>
                <a:ea typeface="Times New Roman" panose="02020603050405020304" pitchFamily="18" charset="0"/>
              </a:rPr>
              <a:t>?</a:t>
            </a:r>
          </a:p>
        </p:txBody>
      </p:sp>
      <p:sp>
        <p:nvSpPr>
          <p:cNvPr id="5" name="TextBox 4">
            <a:extLst>
              <a:ext uri="{FF2B5EF4-FFF2-40B4-BE49-F238E27FC236}">
                <a16:creationId xmlns:a16="http://schemas.microsoft.com/office/drawing/2014/main" id="{8461367C-DC97-B63A-25BB-391F979839B2}"/>
              </a:ext>
            </a:extLst>
          </p:cNvPr>
          <p:cNvSpPr txBox="1"/>
          <p:nvPr/>
        </p:nvSpPr>
        <p:spPr>
          <a:xfrm>
            <a:off x="1987265" y="2627942"/>
            <a:ext cx="14660878" cy="5632311"/>
          </a:xfrm>
          <a:prstGeom prst="rect">
            <a:avLst/>
          </a:prstGeom>
          <a:noFill/>
        </p:spPr>
        <p:txBody>
          <a:bodyPr wrap="square">
            <a:spAutoFit/>
          </a:bodyPr>
          <a:lstStyle/>
          <a:p>
            <a:pPr marL="67945" marR="61595" algn="just"/>
            <a:r>
              <a:rPr lang="vi-VN" sz="4000" dirty="0">
                <a:effectLst/>
                <a:latin typeface="Times New Roman" panose="02020603050405020304" pitchFamily="18" charset="0"/>
                <a:ea typeface="Times New Roman" panose="02020603050405020304" pitchFamily="18" charset="0"/>
              </a:rPr>
              <a:t>- Thứ nhất: Việc giao tiếp tràn lan, mất kiểm soát trên các trang mạng xã hội, ngôn ngữ teen code nhanh chóng trở thành một thứ “mốt” thời thượng của các bạn trẻ. Nó như một cách thức để chứng tỏ đẳng cấp của bản thân </a:t>
            </a:r>
            <a:endParaRPr lang="vi-VN" sz="3200" dirty="0">
              <a:effectLst/>
              <a:latin typeface="Times New Roman" panose="02020603050405020304" pitchFamily="18" charset="0"/>
              <a:ea typeface="Times New Roman" panose="02020603050405020304" pitchFamily="18" charset="0"/>
            </a:endParaRPr>
          </a:p>
          <a:p>
            <a:pPr marL="67945" marR="61595" algn="just"/>
            <a:r>
              <a:rPr lang="vi-VN" sz="4000" dirty="0">
                <a:effectLst/>
                <a:latin typeface="Times New Roman" panose="02020603050405020304" pitchFamily="18" charset="0"/>
                <a:ea typeface="Times New Roman" panose="02020603050405020304" pitchFamily="18" charset="0"/>
              </a:rPr>
              <a:t>- Thứ hai: Sử dụng tiếng nước ngoài cũng có phần nhanh chóng, ngắn gọn hơn các từ tiếng việt </a:t>
            </a:r>
            <a:endParaRPr lang="vi-VN" sz="3200" dirty="0">
              <a:effectLst/>
              <a:latin typeface="Times New Roman" panose="02020603050405020304" pitchFamily="18" charset="0"/>
              <a:ea typeface="Times New Roman" panose="02020603050405020304" pitchFamily="18" charset="0"/>
            </a:endParaRPr>
          </a:p>
          <a:p>
            <a:pPr marL="67945" marR="61595" algn="just"/>
            <a:r>
              <a:rPr lang="vi-VN" sz="4000" dirty="0">
                <a:effectLst/>
                <a:latin typeface="Times New Roman" panose="02020603050405020304" pitchFamily="18" charset="0"/>
                <a:ea typeface="Times New Roman" panose="02020603050405020304" pitchFamily="18" charset="0"/>
              </a:rPr>
              <a:t>- Thứ ba: gia đình và nhà trường vẫn chưa có sự quan tâm sát sao đối với con em trong việc sử dụng ngôn ngữ trong giao tiếp, chưa có các phong trào, giáo dục giúp nhận thức được vẻ đẹp của tiếng Việt</a:t>
            </a:r>
            <a:endParaRPr lang="vi-VN"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017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906" b="28906"/>
          <a:stretch>
            <a:fillRect/>
          </a:stretch>
        </p:blipFill>
        <p:spPr>
          <a:xfrm>
            <a:off x="0" y="0"/>
            <a:ext cx="18288000" cy="10287000"/>
          </a:xfrm>
          <a:prstGeom prst="rect">
            <a:avLst/>
          </a:prstGeom>
        </p:spPr>
      </p:pic>
      <p:sp>
        <p:nvSpPr>
          <p:cNvPr id="3" name="Freeform 3"/>
          <p:cNvSpPr/>
          <p:nvPr/>
        </p:nvSpPr>
        <p:spPr>
          <a:xfrm rot="480260">
            <a:off x="-2572763" y="8319932"/>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endParaRPr lang="vi-VN"/>
          </a:p>
        </p:txBody>
      </p:sp>
      <p:sp>
        <p:nvSpPr>
          <p:cNvPr id="25" name="Freeform 25"/>
          <p:cNvSpPr/>
          <p:nvPr/>
        </p:nvSpPr>
        <p:spPr>
          <a:xfrm>
            <a:off x="1474464" y="1248998"/>
            <a:ext cx="1025603" cy="778604"/>
          </a:xfrm>
          <a:custGeom>
            <a:avLst/>
            <a:gdLst/>
            <a:ahLst/>
            <a:cxnLst/>
            <a:rect l="l" t="t" r="r" b="b"/>
            <a:pathLst>
              <a:path w="1025603" h="778604">
                <a:moveTo>
                  <a:pt x="0" y="0"/>
                </a:moveTo>
                <a:lnTo>
                  <a:pt x="1025603" y="0"/>
                </a:lnTo>
                <a:lnTo>
                  <a:pt x="1025603" y="778604"/>
                </a:lnTo>
                <a:lnTo>
                  <a:pt x="0" y="778604"/>
                </a:lnTo>
                <a:lnTo>
                  <a:pt x="0" y="0"/>
                </a:lnTo>
                <a:close/>
              </a:path>
            </a:pathLst>
          </a:custGeom>
          <a:blipFill>
            <a:blip r:embed="rId4"/>
            <a:stretch>
              <a:fillRect/>
            </a:stretch>
          </a:blipFill>
        </p:spPr>
        <p:txBody>
          <a:bodyPr/>
          <a:lstStyle/>
          <a:p>
            <a:endParaRPr lang="vi-VN"/>
          </a:p>
        </p:txBody>
      </p:sp>
      <p:sp>
        <p:nvSpPr>
          <p:cNvPr id="26" name="Freeform 26"/>
          <p:cNvSpPr/>
          <p:nvPr/>
        </p:nvSpPr>
        <p:spPr>
          <a:xfrm>
            <a:off x="16648143" y="1714500"/>
            <a:ext cx="917515" cy="626204"/>
          </a:xfrm>
          <a:custGeom>
            <a:avLst/>
            <a:gdLst/>
            <a:ahLst/>
            <a:cxnLst/>
            <a:rect l="l" t="t" r="r" b="b"/>
            <a:pathLst>
              <a:path w="917515" h="626204">
                <a:moveTo>
                  <a:pt x="0" y="0"/>
                </a:moveTo>
                <a:lnTo>
                  <a:pt x="917514" y="0"/>
                </a:lnTo>
                <a:lnTo>
                  <a:pt x="917514" y="626204"/>
                </a:lnTo>
                <a:lnTo>
                  <a:pt x="0" y="626204"/>
                </a:lnTo>
                <a:lnTo>
                  <a:pt x="0" y="0"/>
                </a:lnTo>
                <a:close/>
              </a:path>
            </a:pathLst>
          </a:custGeom>
          <a:blipFill>
            <a:blip r:embed="rId5"/>
            <a:stretch>
              <a:fillRect/>
            </a:stretch>
          </a:blipFill>
        </p:spPr>
        <p:txBody>
          <a:bodyPr/>
          <a:lstStyle/>
          <a:p>
            <a:endParaRPr lang="vi-VN"/>
          </a:p>
        </p:txBody>
      </p:sp>
      <p:sp>
        <p:nvSpPr>
          <p:cNvPr id="27" name="Freeform 27"/>
          <p:cNvSpPr/>
          <p:nvPr/>
        </p:nvSpPr>
        <p:spPr>
          <a:xfrm>
            <a:off x="9624754" y="9093354"/>
            <a:ext cx="4331247" cy="2013840"/>
          </a:xfrm>
          <a:custGeom>
            <a:avLst/>
            <a:gdLst/>
            <a:ahLst/>
            <a:cxnLst/>
            <a:rect l="l" t="t" r="r" b="b"/>
            <a:pathLst>
              <a:path w="4331247" h="2013840">
                <a:moveTo>
                  <a:pt x="0" y="0"/>
                </a:moveTo>
                <a:lnTo>
                  <a:pt x="4331248" y="0"/>
                </a:lnTo>
                <a:lnTo>
                  <a:pt x="4331248" y="2013840"/>
                </a:lnTo>
                <a:lnTo>
                  <a:pt x="0" y="2013840"/>
                </a:lnTo>
                <a:lnTo>
                  <a:pt x="0" y="0"/>
                </a:lnTo>
                <a:close/>
              </a:path>
            </a:pathLst>
          </a:custGeom>
          <a:blipFill>
            <a:blip r:embed="rId6"/>
            <a:stretch>
              <a:fillRect r="-11157" b="-117256"/>
            </a:stretch>
          </a:blipFill>
        </p:spPr>
        <p:txBody>
          <a:bodyPr/>
          <a:lstStyle/>
          <a:p>
            <a:endParaRPr lang="vi-VN"/>
          </a:p>
        </p:txBody>
      </p:sp>
      <p:sp>
        <p:nvSpPr>
          <p:cNvPr id="28" name="Freeform 28"/>
          <p:cNvSpPr/>
          <p:nvPr/>
        </p:nvSpPr>
        <p:spPr>
          <a:xfrm>
            <a:off x="4511013" y="9093354"/>
            <a:ext cx="4331247" cy="2013840"/>
          </a:xfrm>
          <a:custGeom>
            <a:avLst/>
            <a:gdLst/>
            <a:ahLst/>
            <a:cxnLst/>
            <a:rect l="l" t="t" r="r" b="b"/>
            <a:pathLst>
              <a:path w="4331247" h="2013840">
                <a:moveTo>
                  <a:pt x="0" y="0"/>
                </a:moveTo>
                <a:lnTo>
                  <a:pt x="4331248" y="0"/>
                </a:lnTo>
                <a:lnTo>
                  <a:pt x="4331248" y="2013840"/>
                </a:lnTo>
                <a:lnTo>
                  <a:pt x="0" y="2013840"/>
                </a:lnTo>
                <a:lnTo>
                  <a:pt x="0" y="0"/>
                </a:lnTo>
                <a:close/>
              </a:path>
            </a:pathLst>
          </a:custGeom>
          <a:blipFill>
            <a:blip r:embed="rId6"/>
            <a:stretch>
              <a:fillRect r="-11157" b="-117256"/>
            </a:stretch>
          </a:blipFill>
        </p:spPr>
        <p:txBody>
          <a:bodyPr/>
          <a:lstStyle/>
          <a:p>
            <a:endParaRPr lang="vi-VN"/>
          </a:p>
        </p:txBody>
      </p:sp>
      <p:sp>
        <p:nvSpPr>
          <p:cNvPr id="29" name="Freeform 29"/>
          <p:cNvSpPr/>
          <p:nvPr/>
        </p:nvSpPr>
        <p:spPr>
          <a:xfrm>
            <a:off x="15809969" y="9093354"/>
            <a:ext cx="2209411" cy="2141148"/>
          </a:xfrm>
          <a:custGeom>
            <a:avLst/>
            <a:gdLst/>
            <a:ahLst/>
            <a:cxnLst/>
            <a:rect l="l" t="t" r="r" b="b"/>
            <a:pathLst>
              <a:path w="2209411" h="2141148">
                <a:moveTo>
                  <a:pt x="0" y="0"/>
                </a:moveTo>
                <a:lnTo>
                  <a:pt x="2209410" y="0"/>
                </a:lnTo>
                <a:lnTo>
                  <a:pt x="2209410" y="2141148"/>
                </a:lnTo>
                <a:lnTo>
                  <a:pt x="0" y="2141148"/>
                </a:lnTo>
                <a:lnTo>
                  <a:pt x="0" y="0"/>
                </a:lnTo>
                <a:close/>
              </a:path>
            </a:pathLst>
          </a:custGeom>
          <a:blipFill>
            <a:blip r:embed="rId7"/>
            <a:stretch>
              <a:fillRect b="-80241"/>
            </a:stretch>
          </a:blipFill>
        </p:spPr>
        <p:txBody>
          <a:bodyPr/>
          <a:lstStyle/>
          <a:p>
            <a:endParaRPr lang="vi-VN"/>
          </a:p>
        </p:txBody>
      </p:sp>
      <p:sp>
        <p:nvSpPr>
          <p:cNvPr id="36" name="Freeform 36"/>
          <p:cNvSpPr/>
          <p:nvPr/>
        </p:nvSpPr>
        <p:spPr>
          <a:xfrm>
            <a:off x="444228" y="9029700"/>
            <a:ext cx="2209411" cy="2141148"/>
          </a:xfrm>
          <a:custGeom>
            <a:avLst/>
            <a:gdLst/>
            <a:ahLst/>
            <a:cxnLst/>
            <a:rect l="l" t="t" r="r" b="b"/>
            <a:pathLst>
              <a:path w="2209411" h="2141148">
                <a:moveTo>
                  <a:pt x="0" y="0"/>
                </a:moveTo>
                <a:lnTo>
                  <a:pt x="2209410" y="0"/>
                </a:lnTo>
                <a:lnTo>
                  <a:pt x="2209410" y="2141148"/>
                </a:lnTo>
                <a:lnTo>
                  <a:pt x="0" y="2141148"/>
                </a:lnTo>
                <a:lnTo>
                  <a:pt x="0" y="0"/>
                </a:lnTo>
                <a:close/>
              </a:path>
            </a:pathLst>
          </a:custGeom>
          <a:blipFill>
            <a:blip r:embed="rId7"/>
            <a:stretch>
              <a:fillRect b="-80241"/>
            </a:stretch>
          </a:blipFill>
        </p:spPr>
        <p:txBody>
          <a:bodyPr/>
          <a:lstStyle/>
          <a:p>
            <a:endParaRPr lang="vi-VN"/>
          </a:p>
        </p:txBody>
      </p:sp>
      <p:sp>
        <p:nvSpPr>
          <p:cNvPr id="40" name="TextBox 39">
            <a:extLst>
              <a:ext uri="{FF2B5EF4-FFF2-40B4-BE49-F238E27FC236}">
                <a16:creationId xmlns:a16="http://schemas.microsoft.com/office/drawing/2014/main" id="{ABE5C959-6158-CA63-B0A6-B0DDC188FB46}"/>
              </a:ext>
            </a:extLst>
          </p:cNvPr>
          <p:cNvSpPr txBox="1"/>
          <p:nvPr/>
        </p:nvSpPr>
        <p:spPr>
          <a:xfrm>
            <a:off x="2582284" y="344475"/>
            <a:ext cx="12733916" cy="1938992"/>
          </a:xfrm>
          <a:prstGeom prst="rect">
            <a:avLst/>
          </a:prstGeom>
          <a:noFill/>
        </p:spPr>
        <p:txBody>
          <a:bodyPr wrap="square">
            <a:spAutoFit/>
          </a:bodyPr>
          <a:lstStyle/>
          <a:p>
            <a:pPr marL="127000" indent="33655" algn="just"/>
            <a:r>
              <a:rPr lang="vi-VN" sz="6000" b="1" dirty="0">
                <a:effectLst/>
                <a:latin typeface="Times New Roman" panose="02020603050405020304" pitchFamily="18" charset="0"/>
                <a:ea typeface="Times New Roman" panose="02020603050405020304" pitchFamily="18" charset="0"/>
              </a:rPr>
              <a:t>Câu 4.</a:t>
            </a:r>
            <a:r>
              <a:rPr lang="vi-VN" sz="6000" dirty="0">
                <a:effectLst/>
                <a:latin typeface="Times New Roman" panose="02020603050405020304" pitchFamily="18" charset="0"/>
                <a:ea typeface="Times New Roman" panose="02020603050405020304" pitchFamily="18" charset="0"/>
              </a:rPr>
              <a:t> Hiện tượng này nên hay không? Vì sao?</a:t>
            </a:r>
          </a:p>
        </p:txBody>
      </p:sp>
      <p:sp>
        <p:nvSpPr>
          <p:cNvPr id="5" name="TextBox 4">
            <a:extLst>
              <a:ext uri="{FF2B5EF4-FFF2-40B4-BE49-F238E27FC236}">
                <a16:creationId xmlns:a16="http://schemas.microsoft.com/office/drawing/2014/main" id="{8461367C-DC97-B63A-25BB-391F979839B2}"/>
              </a:ext>
            </a:extLst>
          </p:cNvPr>
          <p:cNvSpPr txBox="1"/>
          <p:nvPr/>
        </p:nvSpPr>
        <p:spPr>
          <a:xfrm>
            <a:off x="1474464" y="2627942"/>
            <a:ext cx="15173679" cy="6740307"/>
          </a:xfrm>
          <a:prstGeom prst="rect">
            <a:avLst/>
          </a:prstGeom>
          <a:noFill/>
        </p:spPr>
        <p:txBody>
          <a:bodyPr wrap="square">
            <a:spAutoFit/>
          </a:bodyPr>
          <a:lstStyle/>
          <a:p>
            <a:pPr marL="67945" marR="61595" algn="just"/>
            <a:r>
              <a:rPr lang="vi-VN" sz="4800" spc="15" dirty="0">
                <a:effectLst/>
                <a:latin typeface="Times New Roman" panose="02020603050405020304" pitchFamily="18" charset="0"/>
                <a:ea typeface="Times New Roman" panose="02020603050405020304" pitchFamily="18" charset="0"/>
              </a:rPr>
              <a:t>- Thứ nhất, nó làm méo mó đi sự trong sáng của tiếng Việt, tiếng dân tộc thiêng liêng. Nó tạo nên một thói quen không tốt trong tác phong sinh hoạt hằng ngày nói chung và trong giao tiếp nói chung. </a:t>
            </a:r>
            <a:endParaRPr lang="vi-VN" sz="4800" dirty="0">
              <a:effectLst/>
              <a:latin typeface="Times New Roman" panose="02020603050405020304" pitchFamily="18" charset="0"/>
              <a:ea typeface="Times New Roman" panose="02020603050405020304" pitchFamily="18" charset="0"/>
            </a:endParaRPr>
          </a:p>
          <a:p>
            <a:pPr marL="67945" marR="61595" algn="just"/>
            <a:r>
              <a:rPr lang="vi-VN" sz="4800" spc="15" dirty="0">
                <a:effectLst/>
                <a:latin typeface="Times New Roman" panose="02020603050405020304" pitchFamily="18" charset="0"/>
                <a:ea typeface="Times New Roman" panose="02020603050405020304" pitchFamily="18" charset="0"/>
              </a:rPr>
              <a:t>- Thứ hai, nó khiến cho người khác cảm thấy khó hiểu, thậm chí là khó chịu khi phải tiếp xúc với những loại ngôn ngữ như vậy. </a:t>
            </a:r>
            <a:endParaRPr lang="vi-VN" sz="4800" dirty="0">
              <a:effectLst/>
              <a:latin typeface="Times New Roman" panose="02020603050405020304" pitchFamily="18" charset="0"/>
              <a:ea typeface="Times New Roman" panose="02020603050405020304" pitchFamily="18" charset="0"/>
            </a:endParaRPr>
          </a:p>
          <a:p>
            <a:pPr marL="67945" marR="61595" algn="just"/>
            <a:r>
              <a:rPr lang="vi-VN" sz="4800" spc="15" dirty="0">
                <a:effectLst/>
                <a:latin typeface="Times New Roman" panose="02020603050405020304" pitchFamily="18" charset="0"/>
                <a:ea typeface="Times New Roman" panose="02020603050405020304" pitchFamily="18" charset="0"/>
              </a:rPr>
              <a:t>- Cuối cùng, nó sẽ tạo thành một trào lưu, một tác động xấu làm ảnh hưởng đến văn hóa xã hội…</a:t>
            </a:r>
            <a:endParaRPr lang="vi-VN" sz="4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706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906" b="28906"/>
          <a:stretch>
            <a:fillRect/>
          </a:stretch>
        </p:blipFill>
        <p:spPr>
          <a:xfrm>
            <a:off x="0" y="0"/>
            <a:ext cx="18288000" cy="10287000"/>
          </a:xfrm>
          <a:prstGeom prst="rect">
            <a:avLst/>
          </a:prstGeom>
        </p:spPr>
      </p:pic>
      <p:sp>
        <p:nvSpPr>
          <p:cNvPr id="3" name="Freeform 3"/>
          <p:cNvSpPr/>
          <p:nvPr/>
        </p:nvSpPr>
        <p:spPr>
          <a:xfrm rot="480260">
            <a:off x="-2203873" y="7392763"/>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endParaRPr lang="vi-VN"/>
          </a:p>
        </p:txBody>
      </p:sp>
      <p:sp>
        <p:nvSpPr>
          <p:cNvPr id="25" name="Freeform 25"/>
          <p:cNvSpPr/>
          <p:nvPr/>
        </p:nvSpPr>
        <p:spPr>
          <a:xfrm>
            <a:off x="1474464" y="1248998"/>
            <a:ext cx="1025603" cy="778604"/>
          </a:xfrm>
          <a:custGeom>
            <a:avLst/>
            <a:gdLst/>
            <a:ahLst/>
            <a:cxnLst/>
            <a:rect l="l" t="t" r="r" b="b"/>
            <a:pathLst>
              <a:path w="1025603" h="778604">
                <a:moveTo>
                  <a:pt x="0" y="0"/>
                </a:moveTo>
                <a:lnTo>
                  <a:pt x="1025603" y="0"/>
                </a:lnTo>
                <a:lnTo>
                  <a:pt x="1025603" y="778604"/>
                </a:lnTo>
                <a:lnTo>
                  <a:pt x="0" y="778604"/>
                </a:lnTo>
                <a:lnTo>
                  <a:pt x="0" y="0"/>
                </a:lnTo>
                <a:close/>
              </a:path>
            </a:pathLst>
          </a:custGeom>
          <a:blipFill>
            <a:blip r:embed="rId4"/>
            <a:stretch>
              <a:fillRect/>
            </a:stretch>
          </a:blipFill>
        </p:spPr>
        <p:txBody>
          <a:bodyPr/>
          <a:lstStyle/>
          <a:p>
            <a:endParaRPr lang="vi-VN"/>
          </a:p>
        </p:txBody>
      </p:sp>
      <p:sp>
        <p:nvSpPr>
          <p:cNvPr id="26" name="Freeform 26"/>
          <p:cNvSpPr/>
          <p:nvPr/>
        </p:nvSpPr>
        <p:spPr>
          <a:xfrm>
            <a:off x="16648143" y="1714500"/>
            <a:ext cx="917515" cy="626204"/>
          </a:xfrm>
          <a:custGeom>
            <a:avLst/>
            <a:gdLst/>
            <a:ahLst/>
            <a:cxnLst/>
            <a:rect l="l" t="t" r="r" b="b"/>
            <a:pathLst>
              <a:path w="917515" h="626204">
                <a:moveTo>
                  <a:pt x="0" y="0"/>
                </a:moveTo>
                <a:lnTo>
                  <a:pt x="917514" y="0"/>
                </a:lnTo>
                <a:lnTo>
                  <a:pt x="917514" y="626204"/>
                </a:lnTo>
                <a:lnTo>
                  <a:pt x="0" y="626204"/>
                </a:lnTo>
                <a:lnTo>
                  <a:pt x="0" y="0"/>
                </a:lnTo>
                <a:close/>
              </a:path>
            </a:pathLst>
          </a:custGeom>
          <a:blipFill>
            <a:blip r:embed="rId5"/>
            <a:stretch>
              <a:fillRect/>
            </a:stretch>
          </a:blipFill>
        </p:spPr>
        <p:txBody>
          <a:bodyPr/>
          <a:lstStyle/>
          <a:p>
            <a:endParaRPr lang="vi-VN"/>
          </a:p>
        </p:txBody>
      </p:sp>
      <p:sp>
        <p:nvSpPr>
          <p:cNvPr id="40" name="TextBox 39">
            <a:extLst>
              <a:ext uri="{FF2B5EF4-FFF2-40B4-BE49-F238E27FC236}">
                <a16:creationId xmlns:a16="http://schemas.microsoft.com/office/drawing/2014/main" id="{ABE5C959-6158-CA63-B0A6-B0DDC188FB46}"/>
              </a:ext>
            </a:extLst>
          </p:cNvPr>
          <p:cNvSpPr txBox="1"/>
          <p:nvPr/>
        </p:nvSpPr>
        <p:spPr>
          <a:xfrm>
            <a:off x="2582284" y="344475"/>
            <a:ext cx="14231252" cy="1938992"/>
          </a:xfrm>
          <a:prstGeom prst="rect">
            <a:avLst/>
          </a:prstGeom>
          <a:noFill/>
        </p:spPr>
        <p:txBody>
          <a:bodyPr wrap="square">
            <a:spAutoFit/>
          </a:bodyPr>
          <a:lstStyle/>
          <a:p>
            <a:pPr marL="127000" indent="33655" algn="just"/>
            <a:r>
              <a:rPr lang="vi-VN" sz="6000" b="1" dirty="0">
                <a:effectLst/>
                <a:latin typeface="Times New Roman" panose="02020603050405020304" pitchFamily="18" charset="0"/>
                <a:ea typeface="Times New Roman" panose="02020603050405020304" pitchFamily="18" charset="0"/>
              </a:rPr>
              <a:t>Câu 5.</a:t>
            </a:r>
            <a:r>
              <a:rPr lang="vi-VN" sz="6000" dirty="0">
                <a:effectLst/>
                <a:latin typeface="Times New Roman" panose="02020603050405020304" pitchFamily="18" charset="0"/>
                <a:ea typeface="Times New Roman" panose="02020603050405020304" pitchFamily="18" charset="0"/>
              </a:rPr>
              <a:t> Có giải pháp/biện pháp nào để việc sử dụng tiếng nước ngoài trở nên hợp lí</a:t>
            </a:r>
            <a:r>
              <a:rPr lang="vi-VN" sz="1800" dirty="0">
                <a:effectLst/>
                <a:latin typeface="Times New Roman" panose="02020603050405020304" pitchFamily="18" charset="0"/>
                <a:ea typeface="Times New Roman" panose="02020603050405020304" pitchFamily="18" charset="0"/>
              </a:rPr>
              <a:t>?</a:t>
            </a:r>
          </a:p>
        </p:txBody>
      </p:sp>
      <p:sp>
        <p:nvSpPr>
          <p:cNvPr id="5" name="TextBox 4">
            <a:extLst>
              <a:ext uri="{FF2B5EF4-FFF2-40B4-BE49-F238E27FC236}">
                <a16:creationId xmlns:a16="http://schemas.microsoft.com/office/drawing/2014/main" id="{8461367C-DC97-B63A-25BB-391F979839B2}"/>
              </a:ext>
            </a:extLst>
          </p:cNvPr>
          <p:cNvSpPr txBox="1"/>
          <p:nvPr/>
        </p:nvSpPr>
        <p:spPr>
          <a:xfrm>
            <a:off x="513571" y="2627942"/>
            <a:ext cx="17260858" cy="6863417"/>
          </a:xfrm>
          <a:prstGeom prst="rect">
            <a:avLst/>
          </a:prstGeom>
          <a:noFill/>
        </p:spPr>
        <p:txBody>
          <a:bodyPr wrap="square">
            <a:spAutoFit/>
          </a:bodyPr>
          <a:lstStyle/>
          <a:p>
            <a:pPr marL="67945" marR="61595" algn="just"/>
            <a:r>
              <a:rPr lang="vi-VN" sz="4400" spc="15" dirty="0">
                <a:effectLst/>
                <a:latin typeface="Times New Roman" panose="02020603050405020304" pitchFamily="18" charset="0"/>
                <a:ea typeface="Times New Roman" panose="02020603050405020304" pitchFamily="18" charset="0"/>
              </a:rPr>
              <a:t>- Nhà nước cần có các văn bản quy định cụ thể về cách sử dụng tiếng nước ngoài trong các loại hình văn bản, trên các hình thức truyền thông, quảng cáo. Các cơ quan báo chí, truyền thông, bên cạnh việc tuyên truyền, khuyến cáo thì phải làm gương; phải trở thành mẫu mực trong việc sử dụng ngôn từ.</a:t>
            </a:r>
          </a:p>
          <a:p>
            <a:pPr marL="67945" marR="61595" algn="just"/>
            <a:r>
              <a:rPr lang="vi-VN" sz="4400" spc="15" dirty="0">
                <a:effectLst/>
                <a:latin typeface="Times New Roman" panose="02020603050405020304" pitchFamily="18" charset="0"/>
                <a:ea typeface="Times New Roman" panose="02020603050405020304" pitchFamily="18" charset="0"/>
              </a:rPr>
              <a:t>- Ở nhà trường, ngôn ngữ của các thầy cô giáo phải trong sáng, chuẩn mực, phù hợp với quy tắc và phong cách tiếng Việt.</a:t>
            </a:r>
          </a:p>
          <a:p>
            <a:pPr marL="67945" marR="61595" algn="just"/>
            <a:r>
              <a:rPr lang="vi-VN" sz="4400" spc="15" dirty="0">
                <a:effectLst/>
                <a:latin typeface="Times New Roman" panose="02020603050405020304" pitchFamily="18" charset="0"/>
                <a:ea typeface="Times New Roman" panose="02020603050405020304" pitchFamily="18" charset="0"/>
              </a:rPr>
              <a:t>- Gia đình cần thường xuyên nhắc nhở và giáo dục con em mình trong việc sử dụng ngôn ngữ đúng chuẩn mực; cần thận trọng trong việc sử dụng ngôn ngữ khi giao tiếp với nhau giữa các thành viên gia đình, tập thể.</a:t>
            </a:r>
          </a:p>
        </p:txBody>
      </p:sp>
    </p:spTree>
    <p:extLst>
      <p:ext uri="{BB962C8B-B14F-4D97-AF65-F5344CB8AC3E}">
        <p14:creationId xmlns:p14="http://schemas.microsoft.com/office/powerpoint/2010/main" val="1600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906" b="28906"/>
          <a:stretch>
            <a:fillRect/>
          </a:stretch>
        </p:blipFill>
        <p:spPr>
          <a:xfrm>
            <a:off x="0" y="0"/>
            <a:ext cx="18288000" cy="10287000"/>
          </a:xfrm>
          <a:prstGeom prst="rect">
            <a:avLst/>
          </a:prstGeom>
        </p:spPr>
      </p:pic>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endParaRPr lang="vi-VN"/>
          </a:p>
        </p:txBody>
      </p:sp>
      <p:grpSp>
        <p:nvGrpSpPr>
          <p:cNvPr id="4" name="Group 4"/>
          <p:cNvGrpSpPr/>
          <p:nvPr/>
        </p:nvGrpSpPr>
        <p:grpSpPr>
          <a:xfrm>
            <a:off x="3145001" y="2255357"/>
            <a:ext cx="13760738" cy="8112557"/>
            <a:chOff x="0" y="0"/>
            <a:chExt cx="3027853" cy="1513740"/>
          </a:xfrm>
        </p:grpSpPr>
        <p:sp>
          <p:nvSpPr>
            <p:cNvPr id="5" name="Freeform 5"/>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endParaRPr lang="vi-VN"/>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1021675" y="635850"/>
            <a:ext cx="15654459" cy="9218747"/>
            <a:chOff x="0" y="0"/>
            <a:chExt cx="3063959" cy="1513063"/>
          </a:xfrm>
        </p:grpSpPr>
        <p:sp>
          <p:nvSpPr>
            <p:cNvPr id="8" name="Freeform 8"/>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endParaRPr lang="vi-VN"/>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1207830" y="5931321"/>
            <a:ext cx="1775283" cy="3923277"/>
          </a:xfrm>
          <a:custGeom>
            <a:avLst/>
            <a:gdLst/>
            <a:ahLst/>
            <a:cxnLst/>
            <a:rect l="l" t="t" r="r" b="b"/>
            <a:pathLst>
              <a:path w="1775283" h="3923277">
                <a:moveTo>
                  <a:pt x="0" y="0"/>
                </a:moveTo>
                <a:lnTo>
                  <a:pt x="1775282" y="0"/>
                </a:lnTo>
                <a:lnTo>
                  <a:pt x="1775282" y="3923277"/>
                </a:lnTo>
                <a:lnTo>
                  <a:pt x="0" y="3923277"/>
                </a:lnTo>
                <a:lnTo>
                  <a:pt x="0" y="0"/>
                </a:lnTo>
                <a:close/>
              </a:path>
            </a:pathLst>
          </a:custGeom>
          <a:blipFill>
            <a:blip r:embed="rId4"/>
            <a:stretch>
              <a:fillRect/>
            </a:stretch>
          </a:blipFill>
        </p:spPr>
        <p:txBody>
          <a:bodyPr/>
          <a:lstStyle/>
          <a:p>
            <a:endParaRPr lang="vi-VN"/>
          </a:p>
        </p:txBody>
      </p:sp>
      <p:sp>
        <p:nvSpPr>
          <p:cNvPr id="11" name="Freeform 11"/>
          <p:cNvSpPr/>
          <p:nvPr/>
        </p:nvSpPr>
        <p:spPr>
          <a:xfrm flipH="1">
            <a:off x="1207830" y="4975413"/>
            <a:ext cx="1471567" cy="1109193"/>
          </a:xfrm>
          <a:custGeom>
            <a:avLst/>
            <a:gdLst/>
            <a:ahLst/>
            <a:cxnLst/>
            <a:rect l="l" t="t" r="r" b="b"/>
            <a:pathLst>
              <a:path w="1471567" h="1109193">
                <a:moveTo>
                  <a:pt x="1471566" y="0"/>
                </a:moveTo>
                <a:lnTo>
                  <a:pt x="0" y="0"/>
                </a:lnTo>
                <a:lnTo>
                  <a:pt x="0" y="1109193"/>
                </a:lnTo>
                <a:lnTo>
                  <a:pt x="1471566" y="1109193"/>
                </a:lnTo>
                <a:lnTo>
                  <a:pt x="1471566" y="0"/>
                </a:lnTo>
                <a:close/>
              </a:path>
            </a:pathLst>
          </a:custGeom>
          <a:blipFill>
            <a:blip r:embed="rId5"/>
            <a:stretch>
              <a:fillRect/>
            </a:stretch>
          </a:blipFill>
        </p:spPr>
        <p:txBody>
          <a:bodyPr/>
          <a:lstStyle/>
          <a:p>
            <a:endParaRPr lang="vi-VN"/>
          </a:p>
        </p:txBody>
      </p:sp>
      <p:sp>
        <p:nvSpPr>
          <p:cNvPr id="12" name="Freeform 12"/>
          <p:cNvSpPr/>
          <p:nvPr/>
        </p:nvSpPr>
        <p:spPr>
          <a:xfrm rot="-1201099">
            <a:off x="16782332" y="6487779"/>
            <a:ext cx="744302" cy="751820"/>
          </a:xfrm>
          <a:custGeom>
            <a:avLst/>
            <a:gdLst/>
            <a:ahLst/>
            <a:cxnLst/>
            <a:rect l="l" t="t" r="r" b="b"/>
            <a:pathLst>
              <a:path w="744302" h="751820">
                <a:moveTo>
                  <a:pt x="0" y="0"/>
                </a:moveTo>
                <a:lnTo>
                  <a:pt x="744302" y="0"/>
                </a:lnTo>
                <a:lnTo>
                  <a:pt x="744302" y="751820"/>
                </a:lnTo>
                <a:lnTo>
                  <a:pt x="0" y="751820"/>
                </a:lnTo>
                <a:lnTo>
                  <a:pt x="0" y="0"/>
                </a:lnTo>
                <a:close/>
              </a:path>
            </a:pathLst>
          </a:custGeom>
          <a:blipFill>
            <a:blip r:embed="rId6"/>
            <a:stretch>
              <a:fillRect/>
            </a:stretch>
          </a:blipFill>
        </p:spPr>
        <p:txBody>
          <a:bodyPr/>
          <a:lstStyle/>
          <a:p>
            <a:endParaRPr lang="vi-VN"/>
          </a:p>
        </p:txBody>
      </p:sp>
      <p:sp>
        <p:nvSpPr>
          <p:cNvPr id="13" name="Freeform 13"/>
          <p:cNvSpPr/>
          <p:nvPr/>
        </p:nvSpPr>
        <p:spPr>
          <a:xfrm>
            <a:off x="1021674" y="8459525"/>
            <a:ext cx="1961438" cy="1395073"/>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7"/>
            <a:stretch>
              <a:fillRect/>
            </a:stretch>
          </a:blipFill>
        </p:spPr>
        <p:txBody>
          <a:bodyPr/>
          <a:lstStyle/>
          <a:p>
            <a:endParaRPr lang="vi-VN"/>
          </a:p>
        </p:txBody>
      </p:sp>
      <p:sp>
        <p:nvSpPr>
          <p:cNvPr id="14" name="Freeform 14"/>
          <p:cNvSpPr/>
          <p:nvPr/>
        </p:nvSpPr>
        <p:spPr>
          <a:xfrm>
            <a:off x="8442125" y="8555289"/>
            <a:ext cx="1403750" cy="1384448"/>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8"/>
            <a:stretch>
              <a:fillRect/>
            </a:stretch>
          </a:blipFill>
        </p:spPr>
        <p:txBody>
          <a:bodyPr/>
          <a:lstStyle/>
          <a:p>
            <a:endParaRPr lang="vi-VN"/>
          </a:p>
        </p:txBody>
      </p:sp>
      <p:sp>
        <p:nvSpPr>
          <p:cNvPr id="15" name="Freeform 15"/>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9"/>
            <a:stretch>
              <a:fillRect/>
            </a:stretch>
          </a:blipFill>
        </p:spPr>
        <p:txBody>
          <a:bodyPr/>
          <a:lstStyle/>
          <a:p>
            <a:endParaRPr lang="vi-VN"/>
          </a:p>
        </p:txBody>
      </p:sp>
      <p:sp>
        <p:nvSpPr>
          <p:cNvPr id="16" name="Freeform 16"/>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7"/>
            <a:stretch>
              <a:fillRect/>
            </a:stretch>
          </a:blipFill>
        </p:spPr>
        <p:txBody>
          <a:bodyPr/>
          <a:lstStyle/>
          <a:p>
            <a:endParaRPr lang="vi-VN"/>
          </a:p>
        </p:txBody>
      </p:sp>
      <p:sp>
        <p:nvSpPr>
          <p:cNvPr id="17" name="Freeform 17"/>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9"/>
            <a:stretch>
              <a:fillRect/>
            </a:stretch>
          </a:blipFill>
        </p:spPr>
        <p:txBody>
          <a:bodyPr/>
          <a:lstStyle/>
          <a:p>
            <a:endParaRPr lang="vi-VN"/>
          </a:p>
        </p:txBody>
      </p:sp>
      <p:sp>
        <p:nvSpPr>
          <p:cNvPr id="18" name="Freeform 18"/>
          <p:cNvSpPr/>
          <p:nvPr/>
        </p:nvSpPr>
        <p:spPr>
          <a:xfrm rot="9807132">
            <a:off x="-191546" y="284202"/>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19" name="Freeform 19"/>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12"/>
            <a:stretch>
              <a:fillRect/>
            </a:stretch>
          </a:blipFill>
        </p:spPr>
        <p:txBody>
          <a:bodyPr/>
          <a:lstStyle/>
          <a:p>
            <a:endParaRPr lang="vi-VN"/>
          </a:p>
        </p:txBody>
      </p:sp>
      <p:sp>
        <p:nvSpPr>
          <p:cNvPr id="20" name="TextBox 20"/>
          <p:cNvSpPr txBox="1"/>
          <p:nvPr/>
        </p:nvSpPr>
        <p:spPr>
          <a:xfrm>
            <a:off x="3336673" y="3077940"/>
            <a:ext cx="12139296" cy="6647974"/>
          </a:xfrm>
          <a:prstGeom prst="rect">
            <a:avLst/>
          </a:prstGeom>
        </p:spPr>
        <p:txBody>
          <a:bodyPr wrap="square" lIns="0" tIns="0" rIns="0" bIns="0" rtlCol="0" anchor="t">
            <a:spAutoFit/>
          </a:bodyPr>
          <a:lstStyle/>
          <a:p>
            <a:pPr marL="67945" marR="61595" algn="just"/>
            <a:r>
              <a:rPr lang="vi-VN" sz="5400" dirty="0">
                <a:effectLst/>
                <a:latin typeface="Times New Roman" panose="02020603050405020304" pitchFamily="18" charset="0"/>
                <a:ea typeface="Times New Roman" panose="02020603050405020304" pitchFamily="18" charset="0"/>
              </a:rPr>
              <a:t>* </a:t>
            </a:r>
            <a:r>
              <a:rPr lang="vi-VN" sz="5400" b="1" dirty="0">
                <a:effectLst/>
                <a:latin typeface="Times New Roman" panose="02020603050405020304" pitchFamily="18" charset="0"/>
                <a:ea typeface="Times New Roman" panose="02020603050405020304" pitchFamily="18" charset="0"/>
              </a:rPr>
              <a:t>Mở bài: </a:t>
            </a:r>
            <a:r>
              <a:rPr lang="vi-VN" sz="5400" dirty="0">
                <a:effectLst/>
                <a:latin typeface="Times New Roman" panose="02020603050405020304" pitchFamily="18" charset="0"/>
                <a:ea typeface="Times New Roman" panose="02020603050405020304" pitchFamily="18" charset="0"/>
              </a:rPr>
              <a:t>Nêu vấn đề cần nghị luận</a:t>
            </a:r>
          </a:p>
          <a:p>
            <a:pPr marL="67945" marR="61595" algn="just"/>
            <a:r>
              <a:rPr lang="vi-VN" sz="5400" dirty="0">
                <a:effectLst/>
                <a:latin typeface="Times New Roman" panose="02020603050405020304" pitchFamily="18" charset="0"/>
                <a:ea typeface="Times New Roman" panose="02020603050405020304" pitchFamily="18" charset="0"/>
              </a:rPr>
              <a:t>* </a:t>
            </a:r>
            <a:r>
              <a:rPr lang="vi-VN" sz="5400" b="1" dirty="0">
                <a:effectLst/>
                <a:latin typeface="Times New Roman" panose="02020603050405020304" pitchFamily="18" charset="0"/>
                <a:ea typeface="Times New Roman" panose="02020603050405020304" pitchFamily="18" charset="0"/>
              </a:rPr>
              <a:t>Thân bài</a:t>
            </a:r>
            <a:r>
              <a:rPr lang="vi-VN" sz="5400" dirty="0">
                <a:effectLst/>
                <a:latin typeface="Times New Roman" panose="02020603050405020304" pitchFamily="18" charset="0"/>
                <a:ea typeface="Times New Roman" panose="02020603050405020304" pitchFamily="18" charset="0"/>
              </a:rPr>
              <a:t>: Lần lượt nêu các luận điểm, luận cứ theo trình tự phù hợp: Giải thích; Biểu hiện; Nguyên nhân; Tác hại; Giải pháp…</a:t>
            </a:r>
          </a:p>
          <a:p>
            <a:pPr marL="67945" marR="61595" algn="just"/>
            <a:r>
              <a:rPr lang="vi-VN" sz="5400" dirty="0">
                <a:effectLst/>
                <a:latin typeface="Times New Roman" panose="02020603050405020304" pitchFamily="18" charset="0"/>
                <a:ea typeface="Times New Roman" panose="02020603050405020304" pitchFamily="18" charset="0"/>
              </a:rPr>
              <a:t>* </a:t>
            </a:r>
            <a:r>
              <a:rPr lang="vi-VN" sz="5400" b="1" dirty="0">
                <a:effectLst/>
                <a:latin typeface="Times New Roman" panose="02020603050405020304" pitchFamily="18" charset="0"/>
                <a:ea typeface="Times New Roman" panose="02020603050405020304" pitchFamily="18" charset="0"/>
              </a:rPr>
              <a:t>Kết bài: </a:t>
            </a:r>
          </a:p>
          <a:p>
            <a:pPr marL="67945" marR="61595" algn="just"/>
            <a:r>
              <a:rPr lang="vi-VN" sz="5400" dirty="0">
                <a:effectLst/>
                <a:latin typeface="Times New Roman" panose="02020603050405020304" pitchFamily="18" charset="0"/>
                <a:ea typeface="Times New Roman" panose="02020603050405020304" pitchFamily="18" charset="0"/>
              </a:rPr>
              <a:t>- Khẳng định lại quan điểm cá nhân.</a:t>
            </a:r>
          </a:p>
          <a:p>
            <a:pPr marL="67945" marR="61595" algn="just"/>
            <a:r>
              <a:rPr lang="vi-VN" sz="5400" dirty="0">
                <a:effectLst/>
                <a:latin typeface="Times New Roman" panose="02020603050405020304" pitchFamily="18" charset="0"/>
                <a:ea typeface="Times New Roman" panose="02020603050405020304" pitchFamily="18" charset="0"/>
              </a:rPr>
              <a:t>- Nêu bài học nhận thức và hành động.</a:t>
            </a:r>
          </a:p>
        </p:txBody>
      </p:sp>
      <p:sp>
        <p:nvSpPr>
          <p:cNvPr id="21" name="Freeform 21"/>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13"/>
            <a:stretch>
              <a:fillRect/>
            </a:stretch>
          </a:blipFill>
        </p:spPr>
        <p:txBody>
          <a:bodyPr/>
          <a:lstStyle/>
          <a:p>
            <a:endParaRPr lang="vi-VN"/>
          </a:p>
        </p:txBody>
      </p:sp>
      <p:sp>
        <p:nvSpPr>
          <p:cNvPr id="22" name="TextBox 22"/>
          <p:cNvSpPr txBox="1"/>
          <p:nvPr/>
        </p:nvSpPr>
        <p:spPr>
          <a:xfrm>
            <a:off x="1802156" y="1162312"/>
            <a:ext cx="13986115" cy="1652312"/>
          </a:xfrm>
          <a:prstGeom prst="rect">
            <a:avLst/>
          </a:prstGeom>
        </p:spPr>
        <p:txBody>
          <a:bodyPr wrap="square" lIns="0" tIns="0" rIns="0" bIns="0" rtlCol="0" anchor="t">
            <a:spAutoFit/>
          </a:bodyPr>
          <a:lstStyle/>
          <a:p>
            <a:pPr algn="ctr">
              <a:lnSpc>
                <a:spcPts val="6720"/>
              </a:lnSpc>
            </a:pPr>
            <a:r>
              <a:rPr lang="vi-VN" sz="5400" dirty="0">
                <a:effectLst/>
                <a:latin typeface="MercuriusScript" panose="01010101010101010101" pitchFamily="2" charset="0"/>
                <a:ea typeface="Calibri" panose="020F0502020204030204" pitchFamily="34" charset="0"/>
              </a:rPr>
              <a:t>Dàn ý chung về bài văn nghị luận xã hội về một hiện tượng đời sống xấu.</a:t>
            </a:r>
            <a:endParaRPr lang="en-US" sz="16600" dirty="0">
              <a:solidFill>
                <a:srgbClr val="000000"/>
              </a:solidFill>
              <a:latin typeface="MercuriusScript" panose="01010101010101010101" pitchFamily="2" charset="0"/>
            </a:endParaRPr>
          </a:p>
        </p:txBody>
      </p:sp>
      <p:sp>
        <p:nvSpPr>
          <p:cNvPr id="23" name="Freeform 23"/>
          <p:cNvSpPr/>
          <p:nvPr/>
        </p:nvSpPr>
        <p:spPr>
          <a:xfrm>
            <a:off x="15383765" y="635851"/>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4"/>
            <a:stretch>
              <a:fillRect/>
            </a:stretch>
          </a:blipFill>
        </p:spPr>
        <p:txBody>
          <a:bodyPr/>
          <a:lstStyle/>
          <a:p>
            <a:endParaRPr lang="vi-VN"/>
          </a:p>
        </p:txBody>
      </p:sp>
    </p:spTree>
    <p:extLst>
      <p:ext uri="{BB962C8B-B14F-4D97-AF65-F5344CB8AC3E}">
        <p14:creationId xmlns:p14="http://schemas.microsoft.com/office/powerpoint/2010/main" val="16958966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906" b="28906"/>
          <a:stretch>
            <a:fillRect/>
          </a:stretch>
        </p:blipFill>
        <p:spPr>
          <a:xfrm>
            <a:off x="0" y="0"/>
            <a:ext cx="18288000" cy="10287000"/>
          </a:xfrm>
          <a:prstGeom prst="rect">
            <a:avLst/>
          </a:prstGeom>
        </p:spPr>
      </p:pic>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endParaRPr lang="vi-VN"/>
          </a:p>
        </p:txBody>
      </p:sp>
      <p:grpSp>
        <p:nvGrpSpPr>
          <p:cNvPr id="4" name="Group 4"/>
          <p:cNvGrpSpPr/>
          <p:nvPr/>
        </p:nvGrpSpPr>
        <p:grpSpPr>
          <a:xfrm>
            <a:off x="3623389" y="2291489"/>
            <a:ext cx="12405783" cy="5237989"/>
            <a:chOff x="0" y="0"/>
            <a:chExt cx="3851716" cy="1626278"/>
          </a:xfrm>
        </p:grpSpPr>
        <p:sp>
          <p:nvSpPr>
            <p:cNvPr id="5" name="Freeform 5"/>
            <p:cNvSpPr/>
            <p:nvPr/>
          </p:nvSpPr>
          <p:spPr>
            <a:xfrm>
              <a:off x="0" y="0"/>
              <a:ext cx="3851716" cy="1626278"/>
            </a:xfrm>
            <a:custGeom>
              <a:avLst/>
              <a:gdLst/>
              <a:ahLst/>
              <a:cxnLst/>
              <a:rect l="l" t="t" r="r" b="b"/>
              <a:pathLst>
                <a:path w="3851716" h="1626278">
                  <a:moveTo>
                    <a:pt x="31827" y="0"/>
                  </a:moveTo>
                  <a:lnTo>
                    <a:pt x="3819890" y="0"/>
                  </a:lnTo>
                  <a:cubicBezTo>
                    <a:pt x="3837467" y="0"/>
                    <a:pt x="3851716" y="14249"/>
                    <a:pt x="3851716" y="31827"/>
                  </a:cubicBezTo>
                  <a:lnTo>
                    <a:pt x="3851716" y="1594451"/>
                  </a:lnTo>
                  <a:cubicBezTo>
                    <a:pt x="3851716" y="1612028"/>
                    <a:pt x="3837467" y="1626278"/>
                    <a:pt x="3819890" y="1626278"/>
                  </a:cubicBezTo>
                  <a:lnTo>
                    <a:pt x="31827" y="1626278"/>
                  </a:lnTo>
                  <a:cubicBezTo>
                    <a:pt x="14249" y="1626278"/>
                    <a:pt x="0" y="1612028"/>
                    <a:pt x="0" y="1594451"/>
                  </a:cubicBezTo>
                  <a:lnTo>
                    <a:pt x="0" y="31827"/>
                  </a:lnTo>
                  <a:cubicBezTo>
                    <a:pt x="0" y="14249"/>
                    <a:pt x="14249" y="0"/>
                    <a:pt x="31827" y="0"/>
                  </a:cubicBezTo>
                  <a:close/>
                </a:path>
              </a:pathLst>
            </a:custGeom>
            <a:solidFill>
              <a:srgbClr val="F0B3A7"/>
            </a:solidFill>
            <a:ln>
              <a:noFill/>
            </a:ln>
          </p:spPr>
          <p:txBody>
            <a:bodyPr/>
            <a:lstStyle/>
            <a:p>
              <a:endParaRPr lang="vi-VN"/>
            </a:p>
          </p:txBody>
        </p:sp>
        <p:sp>
          <p:nvSpPr>
            <p:cNvPr id="6" name="TextBox 6"/>
            <p:cNvSpPr txBox="1"/>
            <p:nvPr/>
          </p:nvSpPr>
          <p:spPr>
            <a:xfrm>
              <a:off x="0" y="-38100"/>
              <a:ext cx="812800" cy="850900"/>
            </a:xfrm>
            <a:prstGeom prst="rect">
              <a:avLst/>
            </a:prstGeom>
          </p:spPr>
          <p:txBody>
            <a:bodyPr lIns="43093" tIns="43093" rIns="43093" bIns="43093" rtlCol="0" anchor="ctr"/>
            <a:lstStyle/>
            <a:p>
              <a:pPr algn="ctr">
                <a:lnSpc>
                  <a:spcPts val="2660"/>
                </a:lnSpc>
                <a:spcBef>
                  <a:spcPct val="0"/>
                </a:spcBef>
              </a:pPr>
              <a:endParaRPr/>
            </a:p>
          </p:txBody>
        </p:sp>
      </p:grpSp>
      <p:grpSp>
        <p:nvGrpSpPr>
          <p:cNvPr id="7" name="Group 7"/>
          <p:cNvGrpSpPr/>
          <p:nvPr/>
        </p:nvGrpSpPr>
        <p:grpSpPr>
          <a:xfrm>
            <a:off x="3150677" y="2020616"/>
            <a:ext cx="12930854" cy="5540457"/>
            <a:chOff x="0" y="0"/>
            <a:chExt cx="4002211" cy="1665634"/>
          </a:xfrm>
        </p:grpSpPr>
        <p:sp>
          <p:nvSpPr>
            <p:cNvPr id="8" name="Freeform 8"/>
            <p:cNvSpPr/>
            <p:nvPr/>
          </p:nvSpPr>
          <p:spPr>
            <a:xfrm>
              <a:off x="0" y="0"/>
              <a:ext cx="4002211" cy="1665634"/>
            </a:xfrm>
            <a:custGeom>
              <a:avLst/>
              <a:gdLst/>
              <a:ahLst/>
              <a:cxnLst/>
              <a:rect l="l" t="t" r="r" b="b"/>
              <a:pathLst>
                <a:path w="4002211" h="1665634">
                  <a:moveTo>
                    <a:pt x="30630" y="0"/>
                  </a:moveTo>
                  <a:lnTo>
                    <a:pt x="3971580" y="0"/>
                  </a:lnTo>
                  <a:cubicBezTo>
                    <a:pt x="3979704" y="0"/>
                    <a:pt x="3987495" y="3227"/>
                    <a:pt x="3993240" y="8971"/>
                  </a:cubicBezTo>
                  <a:cubicBezTo>
                    <a:pt x="3998984" y="14716"/>
                    <a:pt x="4002211" y="22507"/>
                    <a:pt x="4002211" y="30630"/>
                  </a:cubicBezTo>
                  <a:lnTo>
                    <a:pt x="4002211" y="1635004"/>
                  </a:lnTo>
                  <a:cubicBezTo>
                    <a:pt x="4002211" y="1651921"/>
                    <a:pt x="3988497" y="1665634"/>
                    <a:pt x="3971580" y="1665634"/>
                  </a:cubicBezTo>
                  <a:lnTo>
                    <a:pt x="30630" y="1665634"/>
                  </a:lnTo>
                  <a:cubicBezTo>
                    <a:pt x="22507" y="1665634"/>
                    <a:pt x="14716" y="1662407"/>
                    <a:pt x="8971" y="1656663"/>
                  </a:cubicBezTo>
                  <a:cubicBezTo>
                    <a:pt x="3227" y="1650919"/>
                    <a:pt x="0" y="1643128"/>
                    <a:pt x="0" y="1635004"/>
                  </a:cubicBezTo>
                  <a:lnTo>
                    <a:pt x="0" y="30630"/>
                  </a:lnTo>
                  <a:cubicBezTo>
                    <a:pt x="0" y="22507"/>
                    <a:pt x="3227" y="14716"/>
                    <a:pt x="8971" y="8971"/>
                  </a:cubicBezTo>
                  <a:cubicBezTo>
                    <a:pt x="14716" y="3227"/>
                    <a:pt x="22507" y="0"/>
                    <a:pt x="30630" y="0"/>
                  </a:cubicBezTo>
                  <a:close/>
                </a:path>
              </a:pathLst>
            </a:custGeom>
            <a:solidFill>
              <a:srgbClr val="FACCC2"/>
            </a:solidFill>
            <a:ln>
              <a:noFill/>
            </a:ln>
          </p:spPr>
          <p:txBody>
            <a:bodyPr/>
            <a:lstStyle/>
            <a:p>
              <a:endParaRPr lang="vi-VN"/>
            </a:p>
          </p:txBody>
        </p:sp>
        <p:sp>
          <p:nvSpPr>
            <p:cNvPr id="9" name="TextBox 9"/>
            <p:cNvSpPr txBox="1"/>
            <p:nvPr/>
          </p:nvSpPr>
          <p:spPr>
            <a:xfrm>
              <a:off x="0" y="-38100"/>
              <a:ext cx="812800" cy="850900"/>
            </a:xfrm>
            <a:prstGeom prst="rect">
              <a:avLst/>
            </a:prstGeom>
          </p:spPr>
          <p:txBody>
            <a:bodyPr lIns="43093" tIns="43093" rIns="43093" bIns="43093" rtlCol="0" anchor="ctr"/>
            <a:lstStyle/>
            <a:p>
              <a:pPr algn="ctr">
                <a:lnSpc>
                  <a:spcPts val="2660"/>
                </a:lnSpc>
                <a:spcBef>
                  <a:spcPct val="0"/>
                </a:spcBef>
              </a:pPr>
              <a:endParaRPr/>
            </a:p>
          </p:txBody>
        </p:sp>
      </p:grpSp>
      <p:grpSp>
        <p:nvGrpSpPr>
          <p:cNvPr id="10" name="Group 10"/>
          <p:cNvGrpSpPr>
            <a:grpSpLocks noChangeAspect="1"/>
          </p:cNvGrpSpPr>
          <p:nvPr/>
        </p:nvGrpSpPr>
        <p:grpSpPr>
          <a:xfrm rot="-1043007">
            <a:off x="1570546" y="5119376"/>
            <a:ext cx="3079422" cy="3076538"/>
            <a:chOff x="0" y="0"/>
            <a:chExt cx="3255264" cy="3252216"/>
          </a:xfrm>
        </p:grpSpPr>
        <p:sp>
          <p:nvSpPr>
            <p:cNvPr id="11" name="Freeform 11"/>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4"/>
              <a:stretch>
                <a:fillRect l="-15" r="-15"/>
              </a:stretch>
            </a:blipFill>
          </p:spPr>
          <p:txBody>
            <a:bodyPr/>
            <a:lstStyle/>
            <a:p>
              <a:endParaRPr lang="vi-VN"/>
            </a:p>
          </p:txBody>
        </p:sp>
        <p:sp>
          <p:nvSpPr>
            <p:cNvPr id="12" name="Freeform 12"/>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5"/>
              <a:stretch>
                <a:fillRect l="-27197" t="-17005" r="-109366" b="-42461"/>
              </a:stretch>
            </a:blipFill>
          </p:spPr>
          <p:txBody>
            <a:bodyPr/>
            <a:lstStyle/>
            <a:p>
              <a:endParaRPr lang="vi-VN"/>
            </a:p>
          </p:txBody>
        </p:sp>
      </p:grpSp>
      <p:sp>
        <p:nvSpPr>
          <p:cNvPr id="13" name="Freeform 13"/>
          <p:cNvSpPr/>
          <p:nvPr/>
        </p:nvSpPr>
        <p:spPr>
          <a:xfrm rot="-1507447">
            <a:off x="1835334" y="4892373"/>
            <a:ext cx="2081881" cy="502254"/>
          </a:xfrm>
          <a:custGeom>
            <a:avLst/>
            <a:gdLst/>
            <a:ahLst/>
            <a:cxnLst/>
            <a:rect l="l" t="t" r="r" b="b"/>
            <a:pathLst>
              <a:path w="2081881" h="502254">
                <a:moveTo>
                  <a:pt x="0" y="0"/>
                </a:moveTo>
                <a:lnTo>
                  <a:pt x="2081881" y="0"/>
                </a:lnTo>
                <a:lnTo>
                  <a:pt x="2081881" y="502254"/>
                </a:lnTo>
                <a:lnTo>
                  <a:pt x="0" y="5022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14" name="Freeform 14"/>
          <p:cNvSpPr/>
          <p:nvPr/>
        </p:nvSpPr>
        <p:spPr>
          <a:xfrm rot="1167597">
            <a:off x="12686296" y="1398491"/>
            <a:ext cx="4520461" cy="1090561"/>
          </a:xfrm>
          <a:custGeom>
            <a:avLst/>
            <a:gdLst/>
            <a:ahLst/>
            <a:cxnLst/>
            <a:rect l="l" t="t" r="r" b="b"/>
            <a:pathLst>
              <a:path w="4520461" h="1090561">
                <a:moveTo>
                  <a:pt x="0" y="0"/>
                </a:moveTo>
                <a:lnTo>
                  <a:pt x="4520462" y="0"/>
                </a:lnTo>
                <a:lnTo>
                  <a:pt x="4520462" y="1090561"/>
                </a:lnTo>
                <a:lnTo>
                  <a:pt x="0" y="109056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15" name="Freeform 15"/>
          <p:cNvSpPr/>
          <p:nvPr/>
        </p:nvSpPr>
        <p:spPr>
          <a:xfrm flipH="1">
            <a:off x="1181288" y="8885615"/>
            <a:ext cx="1026266" cy="1146665"/>
          </a:xfrm>
          <a:custGeom>
            <a:avLst/>
            <a:gdLst/>
            <a:ahLst/>
            <a:cxnLst/>
            <a:rect l="l" t="t" r="r" b="b"/>
            <a:pathLst>
              <a:path w="1026266" h="1146665">
                <a:moveTo>
                  <a:pt x="1026266" y="0"/>
                </a:moveTo>
                <a:lnTo>
                  <a:pt x="0" y="0"/>
                </a:lnTo>
                <a:lnTo>
                  <a:pt x="0" y="1146665"/>
                </a:lnTo>
                <a:lnTo>
                  <a:pt x="1026266" y="1146665"/>
                </a:lnTo>
                <a:lnTo>
                  <a:pt x="1026266" y="0"/>
                </a:lnTo>
                <a:close/>
              </a:path>
            </a:pathLst>
          </a:custGeom>
          <a:blipFill>
            <a:blip r:embed="rId10"/>
            <a:stretch>
              <a:fillRect/>
            </a:stretch>
          </a:blipFill>
        </p:spPr>
        <p:txBody>
          <a:bodyPr/>
          <a:lstStyle/>
          <a:p>
            <a:endParaRPr lang="vi-VN"/>
          </a:p>
        </p:txBody>
      </p:sp>
      <p:sp>
        <p:nvSpPr>
          <p:cNvPr id="16" name="Freeform 16"/>
          <p:cNvSpPr/>
          <p:nvPr/>
        </p:nvSpPr>
        <p:spPr>
          <a:xfrm>
            <a:off x="11207050" y="8243853"/>
            <a:ext cx="1426704" cy="1547960"/>
          </a:xfrm>
          <a:custGeom>
            <a:avLst/>
            <a:gdLst/>
            <a:ahLst/>
            <a:cxnLst/>
            <a:rect l="l" t="t" r="r" b="b"/>
            <a:pathLst>
              <a:path w="1426704" h="1547960">
                <a:moveTo>
                  <a:pt x="0" y="0"/>
                </a:moveTo>
                <a:lnTo>
                  <a:pt x="1426704" y="0"/>
                </a:lnTo>
                <a:lnTo>
                  <a:pt x="1426704" y="1547960"/>
                </a:lnTo>
                <a:lnTo>
                  <a:pt x="0" y="1547960"/>
                </a:lnTo>
                <a:lnTo>
                  <a:pt x="0" y="0"/>
                </a:lnTo>
                <a:close/>
              </a:path>
            </a:pathLst>
          </a:custGeom>
          <a:blipFill>
            <a:blip r:embed="rId11"/>
            <a:stretch>
              <a:fillRect/>
            </a:stretch>
          </a:blipFill>
        </p:spPr>
        <p:txBody>
          <a:bodyPr/>
          <a:lstStyle/>
          <a:p>
            <a:endParaRPr lang="vi-VN"/>
          </a:p>
        </p:txBody>
      </p:sp>
      <p:sp>
        <p:nvSpPr>
          <p:cNvPr id="17" name="Freeform 17"/>
          <p:cNvSpPr/>
          <p:nvPr/>
        </p:nvSpPr>
        <p:spPr>
          <a:xfrm>
            <a:off x="14654382" y="4474169"/>
            <a:ext cx="3431542" cy="5130051"/>
          </a:xfrm>
          <a:custGeom>
            <a:avLst/>
            <a:gdLst/>
            <a:ahLst/>
            <a:cxnLst/>
            <a:rect l="l" t="t" r="r" b="b"/>
            <a:pathLst>
              <a:path w="3431542" h="5130051">
                <a:moveTo>
                  <a:pt x="0" y="0"/>
                </a:moveTo>
                <a:lnTo>
                  <a:pt x="3431542" y="0"/>
                </a:lnTo>
                <a:lnTo>
                  <a:pt x="3431542" y="5130052"/>
                </a:lnTo>
                <a:lnTo>
                  <a:pt x="0" y="5130052"/>
                </a:lnTo>
                <a:lnTo>
                  <a:pt x="0" y="0"/>
                </a:lnTo>
                <a:close/>
              </a:path>
            </a:pathLst>
          </a:custGeom>
          <a:blipFill>
            <a:blip r:embed="rId12"/>
            <a:stretch>
              <a:fillRect b="-8839"/>
            </a:stretch>
          </a:blipFill>
        </p:spPr>
        <p:txBody>
          <a:bodyPr/>
          <a:lstStyle/>
          <a:p>
            <a:endParaRPr lang="vi-VN"/>
          </a:p>
        </p:txBody>
      </p:sp>
      <p:sp>
        <p:nvSpPr>
          <p:cNvPr id="18" name="Freeform 18"/>
          <p:cNvSpPr/>
          <p:nvPr/>
        </p:nvSpPr>
        <p:spPr>
          <a:xfrm>
            <a:off x="15189255" y="9128995"/>
            <a:ext cx="1902662" cy="734903"/>
          </a:xfrm>
          <a:custGeom>
            <a:avLst/>
            <a:gdLst/>
            <a:ahLst/>
            <a:cxnLst/>
            <a:rect l="l" t="t" r="r" b="b"/>
            <a:pathLst>
              <a:path w="1902662" h="734903">
                <a:moveTo>
                  <a:pt x="0" y="0"/>
                </a:moveTo>
                <a:lnTo>
                  <a:pt x="1902662" y="0"/>
                </a:lnTo>
                <a:lnTo>
                  <a:pt x="1902662" y="734904"/>
                </a:lnTo>
                <a:lnTo>
                  <a:pt x="0" y="734904"/>
                </a:lnTo>
                <a:lnTo>
                  <a:pt x="0" y="0"/>
                </a:lnTo>
                <a:close/>
              </a:path>
            </a:pathLst>
          </a:custGeom>
          <a:blipFill>
            <a:blip r:embed="rId13"/>
            <a:stretch>
              <a:fillRect/>
            </a:stretch>
          </a:blipFill>
        </p:spPr>
        <p:txBody>
          <a:bodyPr/>
          <a:lstStyle/>
          <a:p>
            <a:endParaRPr lang="vi-VN"/>
          </a:p>
        </p:txBody>
      </p:sp>
      <p:sp>
        <p:nvSpPr>
          <p:cNvPr id="19" name="Freeform 19"/>
          <p:cNvSpPr/>
          <p:nvPr/>
        </p:nvSpPr>
        <p:spPr>
          <a:xfrm>
            <a:off x="568070" y="411979"/>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4"/>
            <a:stretch>
              <a:fillRect/>
            </a:stretch>
          </a:blipFill>
        </p:spPr>
        <p:txBody>
          <a:bodyPr/>
          <a:lstStyle/>
          <a:p>
            <a:endParaRPr lang="vi-VN"/>
          </a:p>
        </p:txBody>
      </p:sp>
      <p:sp>
        <p:nvSpPr>
          <p:cNvPr id="20" name="Freeform 20"/>
          <p:cNvSpPr/>
          <p:nvPr/>
        </p:nvSpPr>
        <p:spPr>
          <a:xfrm>
            <a:off x="6723167" y="8512929"/>
            <a:ext cx="1137970" cy="745371"/>
          </a:xfrm>
          <a:custGeom>
            <a:avLst/>
            <a:gdLst/>
            <a:ahLst/>
            <a:cxnLst/>
            <a:rect l="l" t="t" r="r" b="b"/>
            <a:pathLst>
              <a:path w="1137970" h="745371">
                <a:moveTo>
                  <a:pt x="0" y="0"/>
                </a:moveTo>
                <a:lnTo>
                  <a:pt x="1137971" y="0"/>
                </a:lnTo>
                <a:lnTo>
                  <a:pt x="1137971" y="745371"/>
                </a:lnTo>
                <a:lnTo>
                  <a:pt x="0" y="745371"/>
                </a:lnTo>
                <a:lnTo>
                  <a:pt x="0" y="0"/>
                </a:lnTo>
                <a:close/>
              </a:path>
            </a:pathLst>
          </a:custGeom>
          <a:blipFill>
            <a:blip r:embed="rId15"/>
            <a:stretch>
              <a:fillRect/>
            </a:stretch>
          </a:blipFill>
        </p:spPr>
        <p:txBody>
          <a:bodyPr/>
          <a:lstStyle/>
          <a:p>
            <a:endParaRPr lang="vi-VN"/>
          </a:p>
        </p:txBody>
      </p:sp>
      <p:sp>
        <p:nvSpPr>
          <p:cNvPr id="21" name="Freeform 21"/>
          <p:cNvSpPr/>
          <p:nvPr/>
        </p:nvSpPr>
        <p:spPr>
          <a:xfrm>
            <a:off x="8552126" y="302175"/>
            <a:ext cx="1183748" cy="726525"/>
          </a:xfrm>
          <a:custGeom>
            <a:avLst/>
            <a:gdLst/>
            <a:ahLst/>
            <a:cxnLst/>
            <a:rect l="l" t="t" r="r" b="b"/>
            <a:pathLst>
              <a:path w="1183748" h="726525">
                <a:moveTo>
                  <a:pt x="0" y="0"/>
                </a:moveTo>
                <a:lnTo>
                  <a:pt x="1183748" y="0"/>
                </a:lnTo>
                <a:lnTo>
                  <a:pt x="1183748" y="726525"/>
                </a:lnTo>
                <a:lnTo>
                  <a:pt x="0" y="726525"/>
                </a:lnTo>
                <a:lnTo>
                  <a:pt x="0" y="0"/>
                </a:lnTo>
                <a:close/>
              </a:path>
            </a:pathLst>
          </a:custGeom>
          <a:blipFill>
            <a:blip r:embed="rId16"/>
            <a:stretch>
              <a:fillRect/>
            </a:stretch>
          </a:blipFill>
        </p:spPr>
        <p:txBody>
          <a:bodyPr/>
          <a:lstStyle/>
          <a:p>
            <a:endParaRPr lang="vi-VN"/>
          </a:p>
        </p:txBody>
      </p:sp>
      <p:sp>
        <p:nvSpPr>
          <p:cNvPr id="22" name="Freeform 22"/>
          <p:cNvSpPr/>
          <p:nvPr/>
        </p:nvSpPr>
        <p:spPr>
          <a:xfrm>
            <a:off x="1323947" y="3559011"/>
            <a:ext cx="740949" cy="457536"/>
          </a:xfrm>
          <a:custGeom>
            <a:avLst/>
            <a:gdLst/>
            <a:ahLst/>
            <a:cxnLst/>
            <a:rect l="l" t="t" r="r" b="b"/>
            <a:pathLst>
              <a:path w="740949" h="457536">
                <a:moveTo>
                  <a:pt x="0" y="0"/>
                </a:moveTo>
                <a:lnTo>
                  <a:pt x="740948" y="0"/>
                </a:lnTo>
                <a:lnTo>
                  <a:pt x="740948" y="457536"/>
                </a:lnTo>
                <a:lnTo>
                  <a:pt x="0" y="457536"/>
                </a:lnTo>
                <a:lnTo>
                  <a:pt x="0" y="0"/>
                </a:lnTo>
                <a:close/>
              </a:path>
            </a:pathLst>
          </a:custGeom>
          <a:blipFill>
            <a:blip r:embed="rId17"/>
            <a:stretch>
              <a:fillRect/>
            </a:stretch>
          </a:blipFill>
        </p:spPr>
        <p:txBody>
          <a:bodyPr/>
          <a:lstStyle/>
          <a:p>
            <a:endParaRPr lang="vi-VN"/>
          </a:p>
        </p:txBody>
      </p:sp>
      <p:sp>
        <p:nvSpPr>
          <p:cNvPr id="23" name="TextBox 23"/>
          <p:cNvSpPr txBox="1"/>
          <p:nvPr/>
        </p:nvSpPr>
        <p:spPr>
          <a:xfrm>
            <a:off x="914400" y="722283"/>
            <a:ext cx="10024432" cy="1231106"/>
          </a:xfrm>
          <a:prstGeom prst="rect">
            <a:avLst/>
          </a:prstGeom>
        </p:spPr>
        <p:txBody>
          <a:bodyPr lIns="0" tIns="0" rIns="0" bIns="0" rtlCol="0" anchor="t">
            <a:spAutoFit/>
          </a:bodyPr>
          <a:lstStyle/>
          <a:p>
            <a:pPr algn="ctr">
              <a:lnSpc>
                <a:spcPts val="9600"/>
              </a:lnSpc>
            </a:pPr>
            <a:r>
              <a:rPr lang="en-US" sz="8000" dirty="0">
                <a:solidFill>
                  <a:srgbClr val="000000"/>
                </a:solidFill>
                <a:latin typeface="UTM Cooper Black" panose="02040603050506020204" pitchFamily="18" charset="0"/>
              </a:rPr>
              <a:t>MỤC TIÊU</a:t>
            </a:r>
          </a:p>
        </p:txBody>
      </p:sp>
      <p:sp>
        <p:nvSpPr>
          <p:cNvPr id="24" name="TextBox 23">
            <a:extLst>
              <a:ext uri="{FF2B5EF4-FFF2-40B4-BE49-F238E27FC236}">
                <a16:creationId xmlns:a16="http://schemas.microsoft.com/office/drawing/2014/main" id="{A7AEC956-4770-55B4-428C-178BB2B88B8D}"/>
              </a:ext>
            </a:extLst>
          </p:cNvPr>
          <p:cNvSpPr txBox="1"/>
          <p:nvPr/>
        </p:nvSpPr>
        <p:spPr>
          <a:xfrm>
            <a:off x="4283048" y="2813353"/>
            <a:ext cx="10468116" cy="3742948"/>
          </a:xfrm>
          <a:prstGeom prst="rect">
            <a:avLst/>
          </a:prstGeom>
          <a:noFill/>
        </p:spPr>
        <p:txBody>
          <a:bodyPr wrap="square" rtlCol="0">
            <a:spAutoFit/>
          </a:bodyPr>
          <a:lstStyle/>
          <a:p>
            <a:pPr marL="453390" indent="-226695" algn="just">
              <a:lnSpc>
                <a:spcPct val="107000"/>
              </a:lnSpc>
              <a:spcAft>
                <a:spcPts val="600"/>
              </a:spcAft>
            </a:pPr>
            <a:r>
              <a:rPr lang="en-US" sz="4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4400" kern="0" spc="-4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kern="0" spc="-4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4400" kern="0" spc="-6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kern="0" spc="-6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vi-VN" sz="4400" kern="0" spc="-6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bản</a:t>
            </a:r>
            <a:r>
              <a:rPr lang="vi-VN" sz="4400" kern="0" spc="-4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4400" kern="0" spc="-4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4400" kern="0" spc="-4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4400" kern="0" spc="-4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4400" kern="0" spc="-4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4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4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4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4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4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453390" indent="-226695" algn="just">
              <a:lnSpc>
                <a:spcPct val="107000"/>
              </a:lnSpc>
              <a:spcAft>
                <a:spcPts val="600"/>
              </a:spcAft>
            </a:pPr>
            <a:r>
              <a:rPr lang="en-US" sz="4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kern="0" spc="-4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4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rình</a:t>
            </a:r>
            <a:r>
              <a:rPr lang="en-US" sz="4400" kern="0" spc="-4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4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4400" kern="0" spc="-4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4400" kern="0" spc="-4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tỏ</a:t>
            </a:r>
            <a:r>
              <a:rPr lang="en-US" sz="4400" kern="0" spc="-4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4400" kern="0" spc="-4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4400" kern="0" spc="-4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4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4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4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4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4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4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4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4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4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4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lạc</a:t>
            </a:r>
            <a:r>
              <a:rPr lang="en-US" sz="4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chặt</a:t>
            </a:r>
            <a:r>
              <a:rPr lang="en-US" sz="4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chẽ</a:t>
            </a:r>
            <a:r>
              <a:rPr lang="en-US" sz="4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4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4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4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4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4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4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4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906" b="28906"/>
          <a:stretch>
            <a:fillRect/>
          </a:stretch>
        </p:blipFill>
        <p:spPr>
          <a:xfrm>
            <a:off x="0" y="0"/>
            <a:ext cx="18288000" cy="10287000"/>
          </a:xfrm>
          <a:prstGeom prst="rect">
            <a:avLst/>
          </a:prstGeom>
        </p:spPr>
      </p:pic>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endParaRPr lang="vi-VN"/>
          </a:p>
        </p:txBody>
      </p:sp>
      <p:grpSp>
        <p:nvGrpSpPr>
          <p:cNvPr id="4" name="Group 4"/>
          <p:cNvGrpSpPr/>
          <p:nvPr/>
        </p:nvGrpSpPr>
        <p:grpSpPr>
          <a:xfrm>
            <a:off x="3145001" y="2255357"/>
            <a:ext cx="13760738" cy="8112557"/>
            <a:chOff x="0" y="0"/>
            <a:chExt cx="3027853" cy="1513740"/>
          </a:xfrm>
        </p:grpSpPr>
        <p:sp>
          <p:nvSpPr>
            <p:cNvPr id="5" name="Freeform 5"/>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endParaRPr lang="vi-VN"/>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1021675" y="635850"/>
            <a:ext cx="15654459" cy="9218747"/>
            <a:chOff x="0" y="0"/>
            <a:chExt cx="3063959" cy="1513063"/>
          </a:xfrm>
        </p:grpSpPr>
        <p:sp>
          <p:nvSpPr>
            <p:cNvPr id="8" name="Freeform 8"/>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endParaRPr lang="vi-VN"/>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1207830" y="5931321"/>
            <a:ext cx="1775283" cy="3923277"/>
          </a:xfrm>
          <a:custGeom>
            <a:avLst/>
            <a:gdLst/>
            <a:ahLst/>
            <a:cxnLst/>
            <a:rect l="l" t="t" r="r" b="b"/>
            <a:pathLst>
              <a:path w="1775283" h="3923277">
                <a:moveTo>
                  <a:pt x="0" y="0"/>
                </a:moveTo>
                <a:lnTo>
                  <a:pt x="1775282" y="0"/>
                </a:lnTo>
                <a:lnTo>
                  <a:pt x="1775282" y="3923277"/>
                </a:lnTo>
                <a:lnTo>
                  <a:pt x="0" y="3923277"/>
                </a:lnTo>
                <a:lnTo>
                  <a:pt x="0" y="0"/>
                </a:lnTo>
                <a:close/>
              </a:path>
            </a:pathLst>
          </a:custGeom>
          <a:blipFill>
            <a:blip r:embed="rId4"/>
            <a:stretch>
              <a:fillRect/>
            </a:stretch>
          </a:blipFill>
        </p:spPr>
        <p:txBody>
          <a:bodyPr/>
          <a:lstStyle/>
          <a:p>
            <a:endParaRPr lang="vi-VN"/>
          </a:p>
        </p:txBody>
      </p:sp>
      <p:sp>
        <p:nvSpPr>
          <p:cNvPr id="11" name="Freeform 11"/>
          <p:cNvSpPr/>
          <p:nvPr/>
        </p:nvSpPr>
        <p:spPr>
          <a:xfrm flipH="1">
            <a:off x="1207830" y="4975413"/>
            <a:ext cx="1471567" cy="1109193"/>
          </a:xfrm>
          <a:custGeom>
            <a:avLst/>
            <a:gdLst/>
            <a:ahLst/>
            <a:cxnLst/>
            <a:rect l="l" t="t" r="r" b="b"/>
            <a:pathLst>
              <a:path w="1471567" h="1109193">
                <a:moveTo>
                  <a:pt x="1471566" y="0"/>
                </a:moveTo>
                <a:lnTo>
                  <a:pt x="0" y="0"/>
                </a:lnTo>
                <a:lnTo>
                  <a:pt x="0" y="1109193"/>
                </a:lnTo>
                <a:lnTo>
                  <a:pt x="1471566" y="1109193"/>
                </a:lnTo>
                <a:lnTo>
                  <a:pt x="1471566" y="0"/>
                </a:lnTo>
                <a:close/>
              </a:path>
            </a:pathLst>
          </a:custGeom>
          <a:blipFill>
            <a:blip r:embed="rId5"/>
            <a:stretch>
              <a:fillRect/>
            </a:stretch>
          </a:blipFill>
        </p:spPr>
        <p:txBody>
          <a:bodyPr/>
          <a:lstStyle/>
          <a:p>
            <a:endParaRPr lang="vi-VN"/>
          </a:p>
        </p:txBody>
      </p:sp>
      <p:sp>
        <p:nvSpPr>
          <p:cNvPr id="12" name="Freeform 12"/>
          <p:cNvSpPr/>
          <p:nvPr/>
        </p:nvSpPr>
        <p:spPr>
          <a:xfrm rot="-1201099">
            <a:off x="16782332" y="6487779"/>
            <a:ext cx="744302" cy="751820"/>
          </a:xfrm>
          <a:custGeom>
            <a:avLst/>
            <a:gdLst/>
            <a:ahLst/>
            <a:cxnLst/>
            <a:rect l="l" t="t" r="r" b="b"/>
            <a:pathLst>
              <a:path w="744302" h="751820">
                <a:moveTo>
                  <a:pt x="0" y="0"/>
                </a:moveTo>
                <a:lnTo>
                  <a:pt x="744302" y="0"/>
                </a:lnTo>
                <a:lnTo>
                  <a:pt x="744302" y="751820"/>
                </a:lnTo>
                <a:lnTo>
                  <a:pt x="0" y="751820"/>
                </a:lnTo>
                <a:lnTo>
                  <a:pt x="0" y="0"/>
                </a:lnTo>
                <a:close/>
              </a:path>
            </a:pathLst>
          </a:custGeom>
          <a:blipFill>
            <a:blip r:embed="rId6"/>
            <a:stretch>
              <a:fillRect/>
            </a:stretch>
          </a:blipFill>
        </p:spPr>
        <p:txBody>
          <a:bodyPr/>
          <a:lstStyle/>
          <a:p>
            <a:endParaRPr lang="vi-VN"/>
          </a:p>
        </p:txBody>
      </p:sp>
      <p:sp>
        <p:nvSpPr>
          <p:cNvPr id="13" name="Freeform 13"/>
          <p:cNvSpPr/>
          <p:nvPr/>
        </p:nvSpPr>
        <p:spPr>
          <a:xfrm>
            <a:off x="1021674" y="8459525"/>
            <a:ext cx="1961438" cy="1395073"/>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7"/>
            <a:stretch>
              <a:fillRect/>
            </a:stretch>
          </a:blipFill>
        </p:spPr>
        <p:txBody>
          <a:bodyPr/>
          <a:lstStyle/>
          <a:p>
            <a:endParaRPr lang="vi-VN"/>
          </a:p>
        </p:txBody>
      </p:sp>
      <p:sp>
        <p:nvSpPr>
          <p:cNvPr id="14" name="Freeform 14"/>
          <p:cNvSpPr/>
          <p:nvPr/>
        </p:nvSpPr>
        <p:spPr>
          <a:xfrm>
            <a:off x="8442125" y="8555289"/>
            <a:ext cx="1403750" cy="1384448"/>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8"/>
            <a:stretch>
              <a:fillRect/>
            </a:stretch>
          </a:blipFill>
        </p:spPr>
        <p:txBody>
          <a:bodyPr/>
          <a:lstStyle/>
          <a:p>
            <a:endParaRPr lang="vi-VN"/>
          </a:p>
        </p:txBody>
      </p:sp>
      <p:sp>
        <p:nvSpPr>
          <p:cNvPr id="15" name="Freeform 15"/>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9"/>
            <a:stretch>
              <a:fillRect/>
            </a:stretch>
          </a:blipFill>
        </p:spPr>
        <p:txBody>
          <a:bodyPr/>
          <a:lstStyle/>
          <a:p>
            <a:endParaRPr lang="vi-VN"/>
          </a:p>
        </p:txBody>
      </p:sp>
      <p:sp>
        <p:nvSpPr>
          <p:cNvPr id="16" name="Freeform 16"/>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7"/>
            <a:stretch>
              <a:fillRect/>
            </a:stretch>
          </a:blipFill>
        </p:spPr>
        <p:txBody>
          <a:bodyPr/>
          <a:lstStyle/>
          <a:p>
            <a:endParaRPr lang="vi-VN"/>
          </a:p>
        </p:txBody>
      </p:sp>
      <p:sp>
        <p:nvSpPr>
          <p:cNvPr id="17" name="Freeform 17"/>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9"/>
            <a:stretch>
              <a:fillRect/>
            </a:stretch>
          </a:blipFill>
        </p:spPr>
        <p:txBody>
          <a:bodyPr/>
          <a:lstStyle/>
          <a:p>
            <a:endParaRPr lang="vi-VN"/>
          </a:p>
        </p:txBody>
      </p:sp>
      <p:sp>
        <p:nvSpPr>
          <p:cNvPr id="18" name="Freeform 18"/>
          <p:cNvSpPr/>
          <p:nvPr/>
        </p:nvSpPr>
        <p:spPr>
          <a:xfrm rot="9807132">
            <a:off x="-191546" y="284202"/>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19" name="Freeform 19"/>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12"/>
            <a:stretch>
              <a:fillRect/>
            </a:stretch>
          </a:blipFill>
        </p:spPr>
        <p:txBody>
          <a:bodyPr/>
          <a:lstStyle/>
          <a:p>
            <a:endParaRPr lang="vi-VN"/>
          </a:p>
        </p:txBody>
      </p:sp>
      <p:sp>
        <p:nvSpPr>
          <p:cNvPr id="20" name="TextBox 20"/>
          <p:cNvSpPr txBox="1"/>
          <p:nvPr/>
        </p:nvSpPr>
        <p:spPr>
          <a:xfrm>
            <a:off x="3336673" y="3077940"/>
            <a:ext cx="12139296" cy="6647974"/>
          </a:xfrm>
          <a:prstGeom prst="rect">
            <a:avLst/>
          </a:prstGeom>
        </p:spPr>
        <p:txBody>
          <a:bodyPr wrap="square" lIns="0" tIns="0" rIns="0" bIns="0" rtlCol="0" anchor="t">
            <a:spAutoFit/>
          </a:bodyPr>
          <a:lstStyle/>
          <a:p>
            <a:pPr marL="67945" marR="61595" algn="just"/>
            <a:r>
              <a:rPr lang="vi-VN" sz="5400" dirty="0">
                <a:effectLst/>
                <a:latin typeface="Times New Roman" panose="02020603050405020304" pitchFamily="18" charset="0"/>
                <a:ea typeface="Times New Roman" panose="02020603050405020304" pitchFamily="18" charset="0"/>
              </a:rPr>
              <a:t>* </a:t>
            </a:r>
            <a:r>
              <a:rPr lang="vi-VN" sz="5400" b="1" dirty="0">
                <a:effectLst/>
                <a:latin typeface="Times New Roman" panose="02020603050405020304" pitchFamily="18" charset="0"/>
                <a:ea typeface="Times New Roman" panose="02020603050405020304" pitchFamily="18" charset="0"/>
              </a:rPr>
              <a:t>Mở bài</a:t>
            </a:r>
            <a:r>
              <a:rPr lang="vi-VN" sz="5400" dirty="0">
                <a:effectLst/>
                <a:latin typeface="Times New Roman" panose="02020603050405020304" pitchFamily="18" charset="0"/>
                <a:ea typeface="Times New Roman" panose="02020603050405020304" pitchFamily="18" charset="0"/>
              </a:rPr>
              <a:t>: Nêu vấn đề cần nghị luận</a:t>
            </a:r>
          </a:p>
          <a:p>
            <a:pPr marL="67945" marR="61595" algn="just"/>
            <a:r>
              <a:rPr lang="vi-VN" sz="5400" dirty="0">
                <a:effectLst/>
                <a:latin typeface="Times New Roman" panose="02020603050405020304" pitchFamily="18" charset="0"/>
                <a:ea typeface="Times New Roman" panose="02020603050405020304" pitchFamily="18" charset="0"/>
              </a:rPr>
              <a:t>* </a:t>
            </a:r>
            <a:r>
              <a:rPr lang="vi-VN" sz="5400" b="1" dirty="0">
                <a:effectLst/>
                <a:latin typeface="Times New Roman" panose="02020603050405020304" pitchFamily="18" charset="0"/>
                <a:ea typeface="Times New Roman" panose="02020603050405020304" pitchFamily="18" charset="0"/>
              </a:rPr>
              <a:t>Thân bài:</a:t>
            </a:r>
            <a:r>
              <a:rPr lang="vi-VN" sz="5400" dirty="0">
                <a:effectLst/>
                <a:latin typeface="Times New Roman" panose="02020603050405020304" pitchFamily="18" charset="0"/>
                <a:ea typeface="Times New Roman" panose="02020603050405020304" pitchFamily="18" charset="0"/>
              </a:rPr>
              <a:t> Lần lượt nêu các luận điểm, luận cứ theo trình tự phù hợp: Giải thích; Biểu hiện; Tác dụng; Phương hướng phát huy…</a:t>
            </a:r>
          </a:p>
          <a:p>
            <a:pPr marL="67945" marR="61595" algn="just"/>
            <a:r>
              <a:rPr lang="vi-VN" sz="5400" dirty="0">
                <a:effectLst/>
                <a:latin typeface="Times New Roman" panose="02020603050405020304" pitchFamily="18" charset="0"/>
                <a:ea typeface="Times New Roman" panose="02020603050405020304" pitchFamily="18" charset="0"/>
              </a:rPr>
              <a:t>* </a:t>
            </a:r>
            <a:r>
              <a:rPr lang="vi-VN" sz="5400" b="1" dirty="0">
                <a:effectLst/>
                <a:latin typeface="Times New Roman" panose="02020603050405020304" pitchFamily="18" charset="0"/>
                <a:ea typeface="Times New Roman" panose="02020603050405020304" pitchFamily="18" charset="0"/>
              </a:rPr>
              <a:t>Kết bài: </a:t>
            </a:r>
          </a:p>
          <a:p>
            <a:pPr marL="67945" marR="61595" algn="just"/>
            <a:r>
              <a:rPr lang="vi-VN" sz="5400" dirty="0">
                <a:effectLst/>
                <a:latin typeface="Times New Roman" panose="02020603050405020304" pitchFamily="18" charset="0"/>
                <a:ea typeface="Times New Roman" panose="02020603050405020304" pitchFamily="18" charset="0"/>
              </a:rPr>
              <a:t>- Khẳng định lại quan điểm cá nhân.</a:t>
            </a:r>
          </a:p>
          <a:p>
            <a:pPr marL="67945" marR="61595" algn="just"/>
            <a:r>
              <a:rPr lang="vi-VN" sz="5400" dirty="0">
                <a:effectLst/>
                <a:latin typeface="Times New Roman" panose="02020603050405020304" pitchFamily="18" charset="0"/>
                <a:ea typeface="Times New Roman" panose="02020603050405020304" pitchFamily="18" charset="0"/>
              </a:rPr>
              <a:t>- Nêu bài học nhận thức và hành động.</a:t>
            </a:r>
          </a:p>
        </p:txBody>
      </p:sp>
      <p:sp>
        <p:nvSpPr>
          <p:cNvPr id="21" name="Freeform 21"/>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13"/>
            <a:stretch>
              <a:fillRect/>
            </a:stretch>
          </a:blipFill>
        </p:spPr>
        <p:txBody>
          <a:bodyPr/>
          <a:lstStyle/>
          <a:p>
            <a:endParaRPr lang="vi-VN"/>
          </a:p>
        </p:txBody>
      </p:sp>
      <p:sp>
        <p:nvSpPr>
          <p:cNvPr id="22" name="TextBox 22"/>
          <p:cNvSpPr txBox="1"/>
          <p:nvPr/>
        </p:nvSpPr>
        <p:spPr>
          <a:xfrm>
            <a:off x="1802156" y="1162312"/>
            <a:ext cx="13986115" cy="1652312"/>
          </a:xfrm>
          <a:prstGeom prst="rect">
            <a:avLst/>
          </a:prstGeom>
        </p:spPr>
        <p:txBody>
          <a:bodyPr wrap="square" lIns="0" tIns="0" rIns="0" bIns="0" rtlCol="0" anchor="t">
            <a:spAutoFit/>
          </a:bodyPr>
          <a:lstStyle/>
          <a:p>
            <a:pPr algn="ctr">
              <a:lnSpc>
                <a:spcPts val="6720"/>
              </a:lnSpc>
            </a:pPr>
            <a:r>
              <a:rPr lang="vi-VN" sz="5400" dirty="0">
                <a:effectLst/>
                <a:latin typeface="MercuriusScript" panose="01010101010101010101" pitchFamily="2" charset="0"/>
                <a:ea typeface="Calibri" panose="020F0502020204030204" pitchFamily="34" charset="0"/>
              </a:rPr>
              <a:t>Dàn ý chung về bài văn nghị luận xã hội về một hiện tượng đời sống tốt.</a:t>
            </a:r>
            <a:endParaRPr lang="en-US" sz="16600" dirty="0">
              <a:solidFill>
                <a:srgbClr val="000000"/>
              </a:solidFill>
              <a:latin typeface="MercuriusScript" panose="01010101010101010101" pitchFamily="2" charset="0"/>
            </a:endParaRPr>
          </a:p>
        </p:txBody>
      </p:sp>
      <p:sp>
        <p:nvSpPr>
          <p:cNvPr id="23" name="Freeform 23"/>
          <p:cNvSpPr/>
          <p:nvPr/>
        </p:nvSpPr>
        <p:spPr>
          <a:xfrm>
            <a:off x="15383765" y="635851"/>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4"/>
            <a:stretch>
              <a:fillRect/>
            </a:stretch>
          </a:blipFill>
        </p:spPr>
        <p:txBody>
          <a:bodyPr/>
          <a:lstStyle/>
          <a:p>
            <a:endParaRPr lang="vi-VN"/>
          </a:p>
        </p:txBody>
      </p:sp>
    </p:spTree>
    <p:extLst>
      <p:ext uri="{BB962C8B-B14F-4D97-AF65-F5344CB8AC3E}">
        <p14:creationId xmlns:p14="http://schemas.microsoft.com/office/powerpoint/2010/main" val="118561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906" b="28906"/>
          <a:stretch>
            <a:fillRect/>
          </a:stretch>
        </p:blipFill>
        <p:spPr>
          <a:xfrm>
            <a:off x="0" y="0"/>
            <a:ext cx="18288000" cy="10287000"/>
          </a:xfrm>
          <a:prstGeom prst="rect">
            <a:avLst/>
          </a:prstGeom>
        </p:spPr>
      </p:pic>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endParaRPr lang="vi-VN"/>
          </a:p>
        </p:txBody>
      </p:sp>
      <p:grpSp>
        <p:nvGrpSpPr>
          <p:cNvPr id="4" name="Group 4"/>
          <p:cNvGrpSpPr/>
          <p:nvPr/>
        </p:nvGrpSpPr>
        <p:grpSpPr>
          <a:xfrm>
            <a:off x="8521714" y="1655305"/>
            <a:ext cx="9014013" cy="7948546"/>
            <a:chOff x="0" y="0"/>
            <a:chExt cx="2374061" cy="2093444"/>
          </a:xfrm>
        </p:grpSpPr>
        <p:sp>
          <p:nvSpPr>
            <p:cNvPr id="5" name="Freeform 5"/>
            <p:cNvSpPr/>
            <p:nvPr/>
          </p:nvSpPr>
          <p:spPr>
            <a:xfrm>
              <a:off x="0" y="0"/>
              <a:ext cx="2374061" cy="2093444"/>
            </a:xfrm>
            <a:custGeom>
              <a:avLst/>
              <a:gdLst/>
              <a:ahLst/>
              <a:cxnLst/>
              <a:rect l="l" t="t" r="r" b="b"/>
              <a:pathLst>
                <a:path w="2374061" h="2093444">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a:lstStyle/>
            <a:p>
              <a:endParaRPr lang="vi-VN"/>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8153400" y="1510644"/>
            <a:ext cx="9070322" cy="7915931"/>
            <a:chOff x="0" y="0"/>
            <a:chExt cx="2388891" cy="2084854"/>
          </a:xfrm>
        </p:grpSpPr>
        <p:sp>
          <p:nvSpPr>
            <p:cNvPr id="8" name="Freeform 8"/>
            <p:cNvSpPr/>
            <p:nvPr/>
          </p:nvSpPr>
          <p:spPr>
            <a:xfrm>
              <a:off x="0" y="0"/>
              <a:ext cx="2388891" cy="2084854"/>
            </a:xfrm>
            <a:custGeom>
              <a:avLst/>
              <a:gdLst/>
              <a:ahLst/>
              <a:cxnLst/>
              <a:rect l="l" t="t" r="r" b="b"/>
              <a:pathLst>
                <a:path w="2388891" h="2084854">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a:lstStyle/>
            <a:p>
              <a:endParaRPr lang="vi-VN"/>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2098175" y="5489051"/>
            <a:ext cx="4910267" cy="4143463"/>
          </a:xfrm>
          <a:custGeom>
            <a:avLst/>
            <a:gdLst/>
            <a:ahLst/>
            <a:cxnLst/>
            <a:rect l="l" t="t" r="r" b="b"/>
            <a:pathLst>
              <a:path w="4910267" h="4143463">
                <a:moveTo>
                  <a:pt x="0" y="0"/>
                </a:moveTo>
                <a:lnTo>
                  <a:pt x="4910267" y="0"/>
                </a:lnTo>
                <a:lnTo>
                  <a:pt x="4910267" y="4143463"/>
                </a:lnTo>
                <a:lnTo>
                  <a:pt x="0" y="4143463"/>
                </a:lnTo>
                <a:lnTo>
                  <a:pt x="0" y="0"/>
                </a:lnTo>
                <a:close/>
              </a:path>
            </a:pathLst>
          </a:custGeom>
          <a:blipFill>
            <a:blip r:embed="rId4"/>
            <a:stretch>
              <a:fillRect l="-21780"/>
            </a:stretch>
          </a:blipFill>
        </p:spPr>
        <p:txBody>
          <a:bodyPr/>
          <a:lstStyle/>
          <a:p>
            <a:endParaRPr lang="vi-VN"/>
          </a:p>
        </p:txBody>
      </p:sp>
      <p:sp>
        <p:nvSpPr>
          <p:cNvPr id="11" name="Freeform 11"/>
          <p:cNvSpPr/>
          <p:nvPr/>
        </p:nvSpPr>
        <p:spPr>
          <a:xfrm flipH="1">
            <a:off x="633273" y="7540087"/>
            <a:ext cx="3231299" cy="2298261"/>
          </a:xfrm>
          <a:custGeom>
            <a:avLst/>
            <a:gdLst/>
            <a:ahLst/>
            <a:cxnLst/>
            <a:rect l="l" t="t" r="r" b="b"/>
            <a:pathLst>
              <a:path w="3231299" h="2298261">
                <a:moveTo>
                  <a:pt x="3231299" y="0"/>
                </a:moveTo>
                <a:lnTo>
                  <a:pt x="0" y="0"/>
                </a:lnTo>
                <a:lnTo>
                  <a:pt x="0" y="2298261"/>
                </a:lnTo>
                <a:lnTo>
                  <a:pt x="3231299" y="2298261"/>
                </a:lnTo>
                <a:lnTo>
                  <a:pt x="3231299" y="0"/>
                </a:lnTo>
                <a:close/>
              </a:path>
            </a:pathLst>
          </a:custGeom>
          <a:blipFill>
            <a:blip r:embed="rId5"/>
            <a:stretch>
              <a:fillRect/>
            </a:stretch>
          </a:blipFill>
        </p:spPr>
        <p:txBody>
          <a:bodyPr/>
          <a:lstStyle/>
          <a:p>
            <a:endParaRPr lang="vi-VN"/>
          </a:p>
        </p:txBody>
      </p:sp>
      <p:sp>
        <p:nvSpPr>
          <p:cNvPr id="12" name="Freeform 12"/>
          <p:cNvSpPr/>
          <p:nvPr/>
        </p:nvSpPr>
        <p:spPr>
          <a:xfrm>
            <a:off x="1467651" y="782342"/>
            <a:ext cx="2072515" cy="1424854"/>
          </a:xfrm>
          <a:custGeom>
            <a:avLst/>
            <a:gdLst/>
            <a:ahLst/>
            <a:cxnLst/>
            <a:rect l="l" t="t" r="r" b="b"/>
            <a:pathLst>
              <a:path w="2072515" h="1424854">
                <a:moveTo>
                  <a:pt x="0" y="0"/>
                </a:moveTo>
                <a:lnTo>
                  <a:pt x="2072515" y="0"/>
                </a:lnTo>
                <a:lnTo>
                  <a:pt x="2072515" y="1424854"/>
                </a:lnTo>
                <a:lnTo>
                  <a:pt x="0" y="1424854"/>
                </a:lnTo>
                <a:lnTo>
                  <a:pt x="0" y="0"/>
                </a:lnTo>
                <a:close/>
              </a:path>
            </a:pathLst>
          </a:custGeom>
          <a:blipFill>
            <a:blip r:embed="rId6"/>
            <a:stretch>
              <a:fillRect/>
            </a:stretch>
          </a:blipFill>
        </p:spPr>
        <p:txBody>
          <a:bodyPr/>
          <a:lstStyle/>
          <a:p>
            <a:endParaRPr lang="vi-VN"/>
          </a:p>
        </p:txBody>
      </p:sp>
      <p:sp>
        <p:nvSpPr>
          <p:cNvPr id="13" name="Freeform 13"/>
          <p:cNvSpPr/>
          <p:nvPr/>
        </p:nvSpPr>
        <p:spPr>
          <a:xfrm>
            <a:off x="6074453" y="1975844"/>
            <a:ext cx="1471679" cy="908762"/>
          </a:xfrm>
          <a:custGeom>
            <a:avLst/>
            <a:gdLst/>
            <a:ahLst/>
            <a:cxnLst/>
            <a:rect l="l" t="t" r="r" b="b"/>
            <a:pathLst>
              <a:path w="1471679" h="908762">
                <a:moveTo>
                  <a:pt x="0" y="0"/>
                </a:moveTo>
                <a:lnTo>
                  <a:pt x="1471679" y="0"/>
                </a:lnTo>
                <a:lnTo>
                  <a:pt x="1471679" y="908762"/>
                </a:lnTo>
                <a:lnTo>
                  <a:pt x="0" y="908762"/>
                </a:lnTo>
                <a:lnTo>
                  <a:pt x="0" y="0"/>
                </a:lnTo>
                <a:close/>
              </a:path>
            </a:pathLst>
          </a:custGeom>
          <a:blipFill>
            <a:blip r:embed="rId7"/>
            <a:stretch>
              <a:fillRect/>
            </a:stretch>
          </a:blipFill>
        </p:spPr>
        <p:txBody>
          <a:bodyPr/>
          <a:lstStyle/>
          <a:p>
            <a:endParaRPr lang="vi-VN"/>
          </a:p>
        </p:txBody>
      </p:sp>
      <p:sp>
        <p:nvSpPr>
          <p:cNvPr id="14" name="Freeform 14"/>
          <p:cNvSpPr/>
          <p:nvPr/>
        </p:nvSpPr>
        <p:spPr>
          <a:xfrm>
            <a:off x="2319767" y="3151306"/>
            <a:ext cx="4278073" cy="4675489"/>
          </a:xfrm>
          <a:custGeom>
            <a:avLst/>
            <a:gdLst/>
            <a:ahLst/>
            <a:cxnLst/>
            <a:rect l="l" t="t" r="r" b="b"/>
            <a:pathLst>
              <a:path w="4278073" h="4675489">
                <a:moveTo>
                  <a:pt x="0" y="0"/>
                </a:moveTo>
                <a:lnTo>
                  <a:pt x="4278073" y="0"/>
                </a:lnTo>
                <a:lnTo>
                  <a:pt x="4278073" y="4675489"/>
                </a:lnTo>
                <a:lnTo>
                  <a:pt x="0" y="4675489"/>
                </a:lnTo>
                <a:lnTo>
                  <a:pt x="0" y="0"/>
                </a:lnTo>
                <a:close/>
              </a:path>
            </a:pathLst>
          </a:custGeom>
          <a:blipFill>
            <a:blip r:embed="rId8"/>
            <a:stretch>
              <a:fillRect/>
            </a:stretch>
          </a:blipFill>
        </p:spPr>
        <p:txBody>
          <a:bodyPr/>
          <a:lstStyle/>
          <a:p>
            <a:endParaRPr lang="vi-VN"/>
          </a:p>
        </p:txBody>
      </p:sp>
      <p:sp>
        <p:nvSpPr>
          <p:cNvPr id="15" name="Freeform 15"/>
          <p:cNvSpPr/>
          <p:nvPr/>
        </p:nvSpPr>
        <p:spPr>
          <a:xfrm>
            <a:off x="1703323" y="8096161"/>
            <a:ext cx="2425010" cy="1763184"/>
          </a:xfrm>
          <a:custGeom>
            <a:avLst/>
            <a:gdLst/>
            <a:ahLst/>
            <a:cxnLst/>
            <a:rect l="l" t="t" r="r" b="b"/>
            <a:pathLst>
              <a:path w="2425010" h="1763184">
                <a:moveTo>
                  <a:pt x="0" y="0"/>
                </a:moveTo>
                <a:lnTo>
                  <a:pt x="2425010" y="0"/>
                </a:lnTo>
                <a:lnTo>
                  <a:pt x="2425010" y="1763184"/>
                </a:lnTo>
                <a:lnTo>
                  <a:pt x="0" y="1763184"/>
                </a:lnTo>
                <a:lnTo>
                  <a:pt x="0" y="0"/>
                </a:lnTo>
                <a:close/>
              </a:path>
            </a:pathLst>
          </a:custGeom>
          <a:blipFill>
            <a:blip r:embed="rId9"/>
            <a:stretch>
              <a:fillRect/>
            </a:stretch>
          </a:blipFill>
        </p:spPr>
        <p:txBody>
          <a:bodyPr/>
          <a:lstStyle/>
          <a:p>
            <a:endParaRPr lang="vi-VN"/>
          </a:p>
        </p:txBody>
      </p:sp>
      <p:sp>
        <p:nvSpPr>
          <p:cNvPr id="16" name="Freeform 16"/>
          <p:cNvSpPr/>
          <p:nvPr/>
        </p:nvSpPr>
        <p:spPr>
          <a:xfrm>
            <a:off x="4769793" y="8096161"/>
            <a:ext cx="2549836" cy="1853943"/>
          </a:xfrm>
          <a:custGeom>
            <a:avLst/>
            <a:gdLst/>
            <a:ahLst/>
            <a:cxnLst/>
            <a:rect l="l" t="t" r="r" b="b"/>
            <a:pathLst>
              <a:path w="2549836" h="1853943">
                <a:moveTo>
                  <a:pt x="0" y="0"/>
                </a:moveTo>
                <a:lnTo>
                  <a:pt x="2549835" y="0"/>
                </a:lnTo>
                <a:lnTo>
                  <a:pt x="2549835" y="1853943"/>
                </a:lnTo>
                <a:lnTo>
                  <a:pt x="0" y="1853943"/>
                </a:lnTo>
                <a:lnTo>
                  <a:pt x="0" y="0"/>
                </a:lnTo>
                <a:close/>
              </a:path>
            </a:pathLst>
          </a:custGeom>
          <a:blipFill>
            <a:blip r:embed="rId9"/>
            <a:stretch>
              <a:fillRect/>
            </a:stretch>
          </a:blipFill>
        </p:spPr>
        <p:txBody>
          <a:bodyPr/>
          <a:lstStyle/>
          <a:p>
            <a:endParaRPr lang="vi-VN"/>
          </a:p>
        </p:txBody>
      </p:sp>
      <p:sp>
        <p:nvSpPr>
          <p:cNvPr id="17" name="Freeform 17"/>
          <p:cNvSpPr/>
          <p:nvPr/>
        </p:nvSpPr>
        <p:spPr>
          <a:xfrm flipH="1">
            <a:off x="3318972" y="7581478"/>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10"/>
            <a:stretch>
              <a:fillRect/>
            </a:stretch>
          </a:blipFill>
        </p:spPr>
        <p:txBody>
          <a:bodyPr/>
          <a:lstStyle/>
          <a:p>
            <a:endParaRPr lang="vi-VN"/>
          </a:p>
        </p:txBody>
      </p:sp>
      <p:sp>
        <p:nvSpPr>
          <p:cNvPr id="18" name="Freeform 18"/>
          <p:cNvSpPr/>
          <p:nvPr/>
        </p:nvSpPr>
        <p:spPr>
          <a:xfrm>
            <a:off x="4553308" y="7581478"/>
            <a:ext cx="3330230" cy="2368626"/>
          </a:xfrm>
          <a:custGeom>
            <a:avLst/>
            <a:gdLst/>
            <a:ahLst/>
            <a:cxnLst/>
            <a:rect l="l" t="t" r="r" b="b"/>
            <a:pathLst>
              <a:path w="3330230" h="2368626">
                <a:moveTo>
                  <a:pt x="0" y="0"/>
                </a:moveTo>
                <a:lnTo>
                  <a:pt x="3330231" y="0"/>
                </a:lnTo>
                <a:lnTo>
                  <a:pt x="3330231" y="2368626"/>
                </a:lnTo>
                <a:lnTo>
                  <a:pt x="0" y="2368626"/>
                </a:lnTo>
                <a:lnTo>
                  <a:pt x="0" y="0"/>
                </a:lnTo>
                <a:close/>
              </a:path>
            </a:pathLst>
          </a:custGeom>
          <a:blipFill>
            <a:blip r:embed="rId5"/>
            <a:stretch>
              <a:fillRect/>
            </a:stretch>
          </a:blipFill>
        </p:spPr>
        <p:txBody>
          <a:bodyPr/>
          <a:lstStyle/>
          <a:p>
            <a:endParaRPr lang="vi-VN"/>
          </a:p>
        </p:txBody>
      </p:sp>
      <p:sp>
        <p:nvSpPr>
          <p:cNvPr id="19" name="Freeform 19"/>
          <p:cNvSpPr/>
          <p:nvPr/>
        </p:nvSpPr>
        <p:spPr>
          <a:xfrm rot="10276833">
            <a:off x="10741149" y="999021"/>
            <a:ext cx="3965979" cy="991495"/>
          </a:xfrm>
          <a:custGeom>
            <a:avLst/>
            <a:gdLst/>
            <a:ahLst/>
            <a:cxnLst/>
            <a:rect l="l" t="t" r="r" b="b"/>
            <a:pathLst>
              <a:path w="3965979" h="991495">
                <a:moveTo>
                  <a:pt x="0" y="0"/>
                </a:moveTo>
                <a:lnTo>
                  <a:pt x="3965980" y="0"/>
                </a:lnTo>
                <a:lnTo>
                  <a:pt x="3965980" y="991495"/>
                </a:lnTo>
                <a:lnTo>
                  <a:pt x="0" y="99149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vi-VN"/>
          </a:p>
        </p:txBody>
      </p:sp>
      <p:sp>
        <p:nvSpPr>
          <p:cNvPr id="20" name="TextBox 20"/>
          <p:cNvSpPr txBox="1"/>
          <p:nvPr/>
        </p:nvSpPr>
        <p:spPr>
          <a:xfrm>
            <a:off x="9197414" y="3904828"/>
            <a:ext cx="7053449" cy="3676650"/>
          </a:xfrm>
          <a:prstGeom prst="rect">
            <a:avLst/>
          </a:prstGeom>
        </p:spPr>
        <p:txBody>
          <a:bodyPr lIns="0" tIns="0" rIns="0" bIns="0" rtlCol="0" anchor="t">
            <a:spAutoFit/>
          </a:bodyPr>
          <a:lstStyle/>
          <a:p>
            <a:pPr algn="ctr">
              <a:lnSpc>
                <a:spcPts val="14400"/>
              </a:lnSpc>
            </a:pPr>
            <a:r>
              <a:rPr lang="en-US" sz="12000" dirty="0">
                <a:solidFill>
                  <a:srgbClr val="000000"/>
                </a:solidFill>
                <a:latin typeface="More Sugar"/>
              </a:rPr>
              <a:t>Thank you</a:t>
            </a:r>
          </a:p>
        </p:txBody>
      </p:sp>
    </p:spTree>
    <p:extLst>
      <p:ext uri="{BB962C8B-B14F-4D97-AF65-F5344CB8AC3E}">
        <p14:creationId xmlns:p14="http://schemas.microsoft.com/office/powerpoint/2010/main" val="1217066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906" b="28906"/>
          <a:stretch>
            <a:fillRect/>
          </a:stretch>
        </p:blipFill>
        <p:spPr>
          <a:xfrm>
            <a:off x="0" y="0"/>
            <a:ext cx="18288000" cy="10287000"/>
          </a:xfrm>
          <a:prstGeom prst="rect">
            <a:avLst/>
          </a:prstGeom>
        </p:spPr>
      </p:pic>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endParaRPr lang="vi-VN"/>
          </a:p>
        </p:txBody>
      </p:sp>
      <p:grpSp>
        <p:nvGrpSpPr>
          <p:cNvPr id="4" name="Group 4"/>
          <p:cNvGrpSpPr/>
          <p:nvPr/>
        </p:nvGrpSpPr>
        <p:grpSpPr>
          <a:xfrm>
            <a:off x="8801175" y="1448159"/>
            <a:ext cx="8756163" cy="8155691"/>
            <a:chOff x="0" y="0"/>
            <a:chExt cx="2306150" cy="2148001"/>
          </a:xfrm>
        </p:grpSpPr>
        <p:sp>
          <p:nvSpPr>
            <p:cNvPr id="5" name="Freeform 5"/>
            <p:cNvSpPr/>
            <p:nvPr/>
          </p:nvSpPr>
          <p:spPr>
            <a:xfrm>
              <a:off x="0" y="0"/>
              <a:ext cx="2306150" cy="2148001"/>
            </a:xfrm>
            <a:custGeom>
              <a:avLst/>
              <a:gdLst/>
              <a:ahLst/>
              <a:cxnLst/>
              <a:rect l="l" t="t" r="r" b="b"/>
              <a:pathLst>
                <a:path w="2306150" h="2148001">
                  <a:moveTo>
                    <a:pt x="45093" y="0"/>
                  </a:moveTo>
                  <a:lnTo>
                    <a:pt x="2261057" y="0"/>
                  </a:lnTo>
                  <a:cubicBezTo>
                    <a:pt x="2273017" y="0"/>
                    <a:pt x="2284486" y="4751"/>
                    <a:pt x="2292943" y="13207"/>
                  </a:cubicBezTo>
                  <a:cubicBezTo>
                    <a:pt x="2301399" y="21664"/>
                    <a:pt x="2306150" y="33133"/>
                    <a:pt x="2306150" y="45093"/>
                  </a:cubicBezTo>
                  <a:lnTo>
                    <a:pt x="2306150" y="2102908"/>
                  </a:lnTo>
                  <a:cubicBezTo>
                    <a:pt x="2306150" y="2127812"/>
                    <a:pt x="2285961" y="2148001"/>
                    <a:pt x="2261057" y="2148001"/>
                  </a:cubicBezTo>
                  <a:lnTo>
                    <a:pt x="45093" y="2148001"/>
                  </a:lnTo>
                  <a:cubicBezTo>
                    <a:pt x="20189" y="2148001"/>
                    <a:pt x="0" y="2127812"/>
                    <a:pt x="0" y="2102908"/>
                  </a:cubicBezTo>
                  <a:lnTo>
                    <a:pt x="0" y="45093"/>
                  </a:lnTo>
                  <a:cubicBezTo>
                    <a:pt x="0" y="20189"/>
                    <a:pt x="20189" y="0"/>
                    <a:pt x="45093" y="0"/>
                  </a:cubicBezTo>
                  <a:close/>
                </a:path>
              </a:pathLst>
            </a:custGeom>
            <a:solidFill>
              <a:srgbClr val="FFDC96"/>
            </a:solidFill>
            <a:ln>
              <a:noFill/>
            </a:ln>
          </p:spPr>
          <p:txBody>
            <a:bodyPr/>
            <a:lstStyle/>
            <a:p>
              <a:endParaRPr lang="vi-VN"/>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8356076" y="1181100"/>
            <a:ext cx="8903224" cy="8229600"/>
            <a:chOff x="0" y="0"/>
            <a:chExt cx="2344882" cy="2167467"/>
          </a:xfrm>
        </p:grpSpPr>
        <p:sp>
          <p:nvSpPr>
            <p:cNvPr id="8" name="Freeform 8"/>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a:noFill/>
            </a:ln>
          </p:spPr>
          <p:txBody>
            <a:bodyPr/>
            <a:lstStyle/>
            <a:p>
              <a:endParaRPr lang="vi-VN"/>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2011667" y="1828622"/>
            <a:ext cx="4898394" cy="7775229"/>
          </a:xfrm>
          <a:custGeom>
            <a:avLst/>
            <a:gdLst/>
            <a:ahLst/>
            <a:cxnLst/>
            <a:rect l="l" t="t" r="r" b="b"/>
            <a:pathLst>
              <a:path w="4898394" h="7775229">
                <a:moveTo>
                  <a:pt x="0" y="0"/>
                </a:moveTo>
                <a:lnTo>
                  <a:pt x="4898395" y="0"/>
                </a:lnTo>
                <a:lnTo>
                  <a:pt x="4898395" y="7775229"/>
                </a:lnTo>
                <a:lnTo>
                  <a:pt x="0" y="7775229"/>
                </a:lnTo>
                <a:lnTo>
                  <a:pt x="0" y="0"/>
                </a:lnTo>
                <a:close/>
              </a:path>
            </a:pathLst>
          </a:custGeom>
          <a:blipFill>
            <a:blip r:embed="rId4"/>
            <a:stretch>
              <a:fillRect/>
            </a:stretch>
          </a:blipFill>
        </p:spPr>
        <p:txBody>
          <a:bodyPr/>
          <a:lstStyle/>
          <a:p>
            <a:endParaRPr lang="vi-VN"/>
          </a:p>
        </p:txBody>
      </p:sp>
      <p:sp>
        <p:nvSpPr>
          <p:cNvPr id="11" name="Freeform 11"/>
          <p:cNvSpPr/>
          <p:nvPr/>
        </p:nvSpPr>
        <p:spPr>
          <a:xfrm>
            <a:off x="3240130" y="7663758"/>
            <a:ext cx="2727723" cy="1940093"/>
          </a:xfrm>
          <a:custGeom>
            <a:avLst/>
            <a:gdLst/>
            <a:ahLst/>
            <a:cxnLst/>
            <a:rect l="l" t="t" r="r" b="b"/>
            <a:pathLst>
              <a:path w="2727723" h="1940093">
                <a:moveTo>
                  <a:pt x="0" y="0"/>
                </a:moveTo>
                <a:lnTo>
                  <a:pt x="2727723" y="0"/>
                </a:lnTo>
                <a:lnTo>
                  <a:pt x="2727723" y="1940093"/>
                </a:lnTo>
                <a:lnTo>
                  <a:pt x="0" y="1940093"/>
                </a:lnTo>
                <a:lnTo>
                  <a:pt x="0" y="0"/>
                </a:lnTo>
                <a:close/>
              </a:path>
            </a:pathLst>
          </a:custGeom>
          <a:blipFill>
            <a:blip r:embed="rId5"/>
            <a:stretch>
              <a:fillRect/>
            </a:stretch>
          </a:blipFill>
        </p:spPr>
        <p:txBody>
          <a:bodyPr/>
          <a:lstStyle/>
          <a:p>
            <a:endParaRPr lang="vi-VN"/>
          </a:p>
        </p:txBody>
      </p:sp>
      <p:sp>
        <p:nvSpPr>
          <p:cNvPr id="12" name="Freeform 12"/>
          <p:cNvSpPr/>
          <p:nvPr/>
        </p:nvSpPr>
        <p:spPr>
          <a:xfrm>
            <a:off x="4603991" y="7046688"/>
            <a:ext cx="2592324" cy="2833141"/>
          </a:xfrm>
          <a:custGeom>
            <a:avLst/>
            <a:gdLst/>
            <a:ahLst/>
            <a:cxnLst/>
            <a:rect l="l" t="t" r="r" b="b"/>
            <a:pathLst>
              <a:path w="2592324" h="2833141">
                <a:moveTo>
                  <a:pt x="0" y="0"/>
                </a:moveTo>
                <a:lnTo>
                  <a:pt x="2592324" y="0"/>
                </a:lnTo>
                <a:lnTo>
                  <a:pt x="2592324" y="2833141"/>
                </a:lnTo>
                <a:lnTo>
                  <a:pt x="0" y="2833141"/>
                </a:lnTo>
                <a:lnTo>
                  <a:pt x="0" y="0"/>
                </a:lnTo>
                <a:close/>
              </a:path>
            </a:pathLst>
          </a:custGeom>
          <a:blipFill>
            <a:blip r:embed="rId6"/>
            <a:stretch>
              <a:fillRect/>
            </a:stretch>
          </a:blipFill>
        </p:spPr>
        <p:txBody>
          <a:bodyPr/>
          <a:lstStyle/>
          <a:p>
            <a:endParaRPr lang="vi-VN"/>
          </a:p>
        </p:txBody>
      </p:sp>
      <p:sp>
        <p:nvSpPr>
          <p:cNvPr id="13" name="Freeform 13"/>
          <p:cNvSpPr/>
          <p:nvPr/>
        </p:nvSpPr>
        <p:spPr>
          <a:xfrm>
            <a:off x="2495693" y="7162931"/>
            <a:ext cx="1488875" cy="2600655"/>
          </a:xfrm>
          <a:custGeom>
            <a:avLst/>
            <a:gdLst/>
            <a:ahLst/>
            <a:cxnLst/>
            <a:rect l="l" t="t" r="r" b="b"/>
            <a:pathLst>
              <a:path w="1488875" h="2600655">
                <a:moveTo>
                  <a:pt x="0" y="0"/>
                </a:moveTo>
                <a:lnTo>
                  <a:pt x="1488875" y="0"/>
                </a:lnTo>
                <a:lnTo>
                  <a:pt x="1488875" y="2600656"/>
                </a:lnTo>
                <a:lnTo>
                  <a:pt x="0" y="2600656"/>
                </a:lnTo>
                <a:lnTo>
                  <a:pt x="0" y="0"/>
                </a:lnTo>
                <a:close/>
              </a:path>
            </a:pathLst>
          </a:custGeom>
          <a:blipFill>
            <a:blip r:embed="rId7"/>
            <a:stretch>
              <a:fillRect/>
            </a:stretch>
          </a:blipFill>
        </p:spPr>
        <p:txBody>
          <a:bodyPr/>
          <a:lstStyle/>
          <a:p>
            <a:endParaRPr lang="vi-VN"/>
          </a:p>
        </p:txBody>
      </p:sp>
      <p:sp>
        <p:nvSpPr>
          <p:cNvPr id="14" name="Freeform 14"/>
          <p:cNvSpPr/>
          <p:nvPr/>
        </p:nvSpPr>
        <p:spPr>
          <a:xfrm>
            <a:off x="7196315" y="3539246"/>
            <a:ext cx="1039890" cy="690227"/>
          </a:xfrm>
          <a:custGeom>
            <a:avLst/>
            <a:gdLst/>
            <a:ahLst/>
            <a:cxnLst/>
            <a:rect l="l" t="t" r="r" b="b"/>
            <a:pathLst>
              <a:path w="1039890" h="690227">
                <a:moveTo>
                  <a:pt x="0" y="0"/>
                </a:moveTo>
                <a:lnTo>
                  <a:pt x="1039890" y="0"/>
                </a:lnTo>
                <a:lnTo>
                  <a:pt x="1039890" y="690227"/>
                </a:lnTo>
                <a:lnTo>
                  <a:pt x="0" y="690227"/>
                </a:lnTo>
                <a:lnTo>
                  <a:pt x="0" y="0"/>
                </a:lnTo>
                <a:close/>
              </a:path>
            </a:pathLst>
          </a:custGeom>
          <a:blipFill>
            <a:blip r:embed="rId8"/>
            <a:stretch>
              <a:fillRect/>
            </a:stretch>
          </a:blipFill>
        </p:spPr>
        <p:txBody>
          <a:bodyPr/>
          <a:lstStyle/>
          <a:p>
            <a:endParaRPr lang="vi-VN"/>
          </a:p>
        </p:txBody>
      </p:sp>
      <p:sp>
        <p:nvSpPr>
          <p:cNvPr id="15" name="Freeform 15"/>
          <p:cNvSpPr/>
          <p:nvPr/>
        </p:nvSpPr>
        <p:spPr>
          <a:xfrm>
            <a:off x="2018805" y="1028700"/>
            <a:ext cx="934602" cy="539733"/>
          </a:xfrm>
          <a:custGeom>
            <a:avLst/>
            <a:gdLst/>
            <a:ahLst/>
            <a:cxnLst/>
            <a:rect l="l" t="t" r="r" b="b"/>
            <a:pathLst>
              <a:path w="934602" h="539733">
                <a:moveTo>
                  <a:pt x="0" y="0"/>
                </a:moveTo>
                <a:lnTo>
                  <a:pt x="934603" y="0"/>
                </a:lnTo>
                <a:lnTo>
                  <a:pt x="934603" y="539733"/>
                </a:lnTo>
                <a:lnTo>
                  <a:pt x="0" y="539733"/>
                </a:lnTo>
                <a:lnTo>
                  <a:pt x="0" y="0"/>
                </a:lnTo>
                <a:close/>
              </a:path>
            </a:pathLst>
          </a:custGeom>
          <a:blipFill>
            <a:blip r:embed="rId9"/>
            <a:stretch>
              <a:fillRect/>
            </a:stretch>
          </a:blipFill>
        </p:spPr>
        <p:txBody>
          <a:bodyPr/>
          <a:lstStyle/>
          <a:p>
            <a:endParaRPr lang="vi-VN"/>
          </a:p>
        </p:txBody>
      </p:sp>
      <p:sp>
        <p:nvSpPr>
          <p:cNvPr id="16" name="Freeform 16"/>
          <p:cNvSpPr/>
          <p:nvPr/>
        </p:nvSpPr>
        <p:spPr>
          <a:xfrm>
            <a:off x="11004276" y="787053"/>
            <a:ext cx="3606824" cy="1023027"/>
          </a:xfrm>
          <a:custGeom>
            <a:avLst/>
            <a:gdLst/>
            <a:ahLst/>
            <a:cxnLst/>
            <a:rect l="l" t="t" r="r" b="b"/>
            <a:pathLst>
              <a:path w="3606824" h="1023027">
                <a:moveTo>
                  <a:pt x="0" y="0"/>
                </a:moveTo>
                <a:lnTo>
                  <a:pt x="3606824" y="0"/>
                </a:lnTo>
                <a:lnTo>
                  <a:pt x="3606824" y="1023027"/>
                </a:lnTo>
                <a:lnTo>
                  <a:pt x="0" y="102302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17" name="TextBox 17"/>
          <p:cNvSpPr txBox="1"/>
          <p:nvPr/>
        </p:nvSpPr>
        <p:spPr>
          <a:xfrm>
            <a:off x="9539363" y="2265095"/>
            <a:ext cx="8748637" cy="1264285"/>
          </a:xfrm>
          <a:prstGeom prst="rect">
            <a:avLst/>
          </a:prstGeom>
        </p:spPr>
        <p:txBody>
          <a:bodyPr lIns="0" tIns="0" rIns="0" bIns="0" rtlCol="0" anchor="t">
            <a:spAutoFit/>
          </a:bodyPr>
          <a:lstStyle/>
          <a:p>
            <a:pPr>
              <a:lnSpc>
                <a:spcPts val="9679"/>
              </a:lnSpc>
            </a:pPr>
            <a:r>
              <a:rPr lang="en-US" sz="8799" spc="-175" dirty="0" err="1">
                <a:solidFill>
                  <a:srgbClr val="000000"/>
                </a:solidFill>
                <a:latin typeface="Segoe UI Black" panose="020B0A02040204020203" pitchFamily="34" charset="0"/>
                <a:ea typeface="Segoe UI Black" panose="020B0A02040204020203" pitchFamily="34" charset="0"/>
              </a:rPr>
              <a:t>Khởi</a:t>
            </a:r>
            <a:r>
              <a:rPr lang="en-US" sz="8799" spc="-175" dirty="0">
                <a:solidFill>
                  <a:srgbClr val="000000"/>
                </a:solidFill>
                <a:latin typeface="Segoe UI Black" panose="020B0A02040204020203" pitchFamily="34" charset="0"/>
                <a:ea typeface="Segoe UI Black" panose="020B0A02040204020203" pitchFamily="34" charset="0"/>
              </a:rPr>
              <a:t> </a:t>
            </a:r>
            <a:r>
              <a:rPr lang="en-US" sz="8799" spc="-175" dirty="0" err="1">
                <a:solidFill>
                  <a:srgbClr val="000000"/>
                </a:solidFill>
                <a:latin typeface="Segoe UI Black" panose="020B0A02040204020203" pitchFamily="34" charset="0"/>
                <a:ea typeface="Segoe UI Black" panose="020B0A02040204020203" pitchFamily="34" charset="0"/>
              </a:rPr>
              <a:t>động</a:t>
            </a:r>
            <a:endParaRPr lang="en-US" sz="8799" spc="-175" dirty="0">
              <a:solidFill>
                <a:srgbClr val="000000"/>
              </a:solidFill>
              <a:latin typeface="Segoe UI Black" panose="020B0A02040204020203" pitchFamily="34" charset="0"/>
              <a:ea typeface="Segoe UI Black" panose="020B0A02040204020203" pitchFamily="34" charset="0"/>
            </a:endParaRPr>
          </a:p>
        </p:txBody>
      </p:sp>
      <p:sp>
        <p:nvSpPr>
          <p:cNvPr id="19" name="TextBox 19"/>
          <p:cNvSpPr txBox="1"/>
          <p:nvPr/>
        </p:nvSpPr>
        <p:spPr>
          <a:xfrm>
            <a:off x="8921728" y="4547022"/>
            <a:ext cx="8097972" cy="2215991"/>
          </a:xfrm>
          <a:prstGeom prst="rect">
            <a:avLst/>
          </a:prstGeom>
        </p:spPr>
        <p:txBody>
          <a:bodyPr wrap="square" lIns="0" tIns="0" rIns="0" bIns="0" rtlCol="0" anchor="t">
            <a:spAutoFit/>
          </a:bodyPr>
          <a:lstStyle/>
          <a:p>
            <a:pPr marL="55245" marR="58420" algn="just">
              <a:spcAft>
                <a:spcPts val="0"/>
              </a:spcAft>
            </a:pPr>
            <a:r>
              <a:rPr lang="en-US" sz="4800" dirty="0" err="1">
                <a:latin typeface="Times New Roman" panose="02020603050405020304" pitchFamily="18" charset="0"/>
                <a:ea typeface="Times New Roman" panose="02020603050405020304" pitchFamily="18" charset="0"/>
              </a:rPr>
              <a:t>K</a:t>
            </a:r>
            <a:r>
              <a:rPr lang="en-US" sz="4800" dirty="0" err="1">
                <a:effectLst/>
                <a:latin typeface="Times New Roman" panose="02020603050405020304" pitchFamily="18" charset="0"/>
                <a:ea typeface="Times New Roman" panose="02020603050405020304" pitchFamily="18" charset="0"/>
              </a:rPr>
              <a:t>ể</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tên</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các</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hiện</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tượng</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ngoài</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đời</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sống</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và</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ghi</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vào</a:t>
            </a:r>
            <a:r>
              <a:rPr lang="en-US" sz="4800" dirty="0">
                <a:effectLst/>
                <a:latin typeface="Times New Roman" panose="02020603050405020304" pitchFamily="18" charset="0"/>
                <a:ea typeface="Times New Roman" panose="02020603050405020304" pitchFamily="18" charset="0"/>
              </a:rPr>
              <a:t> ô </a:t>
            </a:r>
            <a:r>
              <a:rPr lang="en-US" sz="4800" dirty="0" err="1">
                <a:effectLst/>
                <a:latin typeface="Times New Roman" panose="02020603050405020304" pitchFamily="18" charset="0"/>
                <a:ea typeface="Times New Roman" panose="02020603050405020304" pitchFamily="18" charset="0"/>
              </a:rPr>
              <a:t>của</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nhóm</a:t>
            </a:r>
            <a:r>
              <a:rPr lang="en-US" sz="4800" dirty="0">
                <a:effectLst/>
                <a:latin typeface="Times New Roman" panose="02020603050405020304" pitchFamily="18" charset="0"/>
                <a:ea typeface="Times New Roman" panose="02020603050405020304" pitchFamily="18" charset="0"/>
              </a:rPr>
              <a:t>.</a:t>
            </a:r>
            <a:endParaRPr lang="vi-VN" sz="4800" dirty="0">
              <a:effectLst/>
              <a:latin typeface="Times New Roman" panose="02020603050405020304" pitchFamily="18" charset="0"/>
              <a:ea typeface="Times New Roman" panose="02020603050405020304" pitchFamily="18" charset="0"/>
            </a:endParaRPr>
          </a:p>
          <a:p>
            <a:r>
              <a:rPr lang="en-US" sz="4800" dirty="0">
                <a:effectLst/>
                <a:latin typeface="UVN Mang Cau Nang" panose="03060902050402020B05" pitchFamily="66" charset="0"/>
                <a:ea typeface="Calibri" panose="020F0502020204030204" pitchFamily="34" charset="0"/>
              </a:rPr>
              <a:t>                3 </a:t>
            </a:r>
            <a:r>
              <a:rPr lang="en-US" sz="4800" dirty="0" err="1">
                <a:effectLst/>
                <a:latin typeface="UVN Mang Cau Nang" panose="03060902050402020B05" pitchFamily="66" charset="0"/>
                <a:ea typeface="Calibri" panose="020F0502020204030204" pitchFamily="34" charset="0"/>
              </a:rPr>
              <a:t>phút</a:t>
            </a:r>
            <a:endParaRPr lang="en-US" sz="5400" dirty="0">
              <a:solidFill>
                <a:srgbClr val="000000"/>
              </a:solidFill>
              <a:latin typeface="UVN Mang Cau Nang" panose="03060902050402020B05"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AB7674E-4396-9F73-3C86-B9FAC3CF15BD}"/>
              </a:ext>
            </a:extLst>
          </p:cNvPr>
          <p:cNvPicPr>
            <a:picLocks noChangeAspect="1"/>
          </p:cNvPicPr>
          <p:nvPr/>
        </p:nvPicPr>
        <p:blipFill>
          <a:blip r:embed="rId2"/>
          <a:srcRect t="28906" b="28906"/>
          <a:stretch>
            <a:fillRect/>
          </a:stretch>
        </p:blipFill>
        <p:spPr>
          <a:xfrm>
            <a:off x="0" y="0"/>
            <a:ext cx="18288000" cy="10287000"/>
          </a:xfrm>
          <a:prstGeom prst="rect">
            <a:avLst/>
          </a:prstGeom>
        </p:spPr>
      </p:pic>
      <p:pic>
        <p:nvPicPr>
          <p:cNvPr id="1026" name="Picture 2" descr="TOP 33 bài Nghị luận về bạo lực học đường (Sơ đồ tư duy) - Văn 9">
            <a:extLst>
              <a:ext uri="{FF2B5EF4-FFF2-40B4-BE49-F238E27FC236}">
                <a16:creationId xmlns:a16="http://schemas.microsoft.com/office/drawing/2014/main" id="{5DE0E4E4-EF04-B1B5-B6FF-B54968FAAA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662360"/>
            <a:ext cx="5486400" cy="28717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oạn văn nghị luận về vứt rác bừa bãi (6 mẫu) - Văn 9">
            <a:extLst>
              <a:ext uri="{FF2B5EF4-FFF2-40B4-BE49-F238E27FC236}">
                <a16:creationId xmlns:a16="http://schemas.microsoft.com/office/drawing/2014/main" id="{8B3FD07C-FFC9-E38D-F710-07CF23A883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7030" y="6896100"/>
            <a:ext cx="5159592" cy="2705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iệt đội Sài Gòn Xanh lội bùn dọn rác kênh rạch những ngày giáp Tết - Tuổi  Trẻ Online">
            <a:extLst>
              <a:ext uri="{FF2B5EF4-FFF2-40B4-BE49-F238E27FC236}">
                <a16:creationId xmlns:a16="http://schemas.microsoft.com/office/drawing/2014/main" id="{5BFF84FA-0130-A1C5-F0AC-E8729AAEFB6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07783" y="1862136"/>
            <a:ext cx="4800601" cy="36004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Khi nghệ sĩ dùng tài năng để từ thiện | Báo Pháp luật Việt Nam điện tử">
            <a:extLst>
              <a:ext uri="{FF2B5EF4-FFF2-40B4-BE49-F238E27FC236}">
                <a16:creationId xmlns:a16="http://schemas.microsoft.com/office/drawing/2014/main" id="{85F4561A-ADA1-1A9C-14CB-5D157801CB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5462587"/>
            <a:ext cx="6786563" cy="43434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ô hình &quot;Siêu thị yêu thương 0 đồng&quot; tại Cần Thơ - Ảnh thời sự trong nước -  Văn hoá &amp; Xã hội - Thông tấn xã Việt Nam (TTXVN)">
            <a:extLst>
              <a:ext uri="{FF2B5EF4-FFF2-40B4-BE49-F238E27FC236}">
                <a16:creationId xmlns:a16="http://schemas.microsoft.com/office/drawing/2014/main" id="{9324510E-2FF9-8CFA-B0C6-DBD4DF1ABF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6210" y="2418577"/>
            <a:ext cx="4114800" cy="30876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7">
            <a:extLst>
              <a:ext uri="{FF2B5EF4-FFF2-40B4-BE49-F238E27FC236}">
                <a16:creationId xmlns:a16="http://schemas.microsoft.com/office/drawing/2014/main" id="{682C83E7-A30F-DC65-413B-ADCABBA519B4}"/>
              </a:ext>
            </a:extLst>
          </p:cNvPr>
          <p:cNvSpPr txBox="1"/>
          <p:nvPr/>
        </p:nvSpPr>
        <p:spPr>
          <a:xfrm>
            <a:off x="979616" y="1761146"/>
            <a:ext cx="6615428" cy="1124603"/>
          </a:xfrm>
          <a:prstGeom prst="rect">
            <a:avLst/>
          </a:prstGeom>
        </p:spPr>
        <p:txBody>
          <a:bodyPr wrap="square" lIns="0" tIns="0" rIns="0" bIns="0" rtlCol="0" anchor="t">
            <a:spAutoFit/>
          </a:bodyPr>
          <a:lstStyle/>
          <a:p>
            <a:pPr>
              <a:lnSpc>
                <a:spcPts val="9679"/>
              </a:lnSpc>
            </a:pPr>
            <a:r>
              <a:rPr lang="en-US" sz="6600" spc="-175" dirty="0" err="1">
                <a:solidFill>
                  <a:srgbClr val="000000"/>
                </a:solidFill>
                <a:latin typeface="Segoe UI Black" panose="020B0A02040204020203" pitchFamily="34" charset="0"/>
                <a:ea typeface="Segoe UI Black" panose="020B0A02040204020203" pitchFamily="34" charset="0"/>
              </a:rPr>
              <a:t>Hiện</a:t>
            </a:r>
            <a:r>
              <a:rPr lang="en-US" sz="6600" spc="-175" dirty="0">
                <a:solidFill>
                  <a:srgbClr val="000000"/>
                </a:solidFill>
                <a:latin typeface="Segoe UI Black" panose="020B0A02040204020203" pitchFamily="34" charset="0"/>
                <a:ea typeface="Segoe UI Black" panose="020B0A02040204020203" pitchFamily="34" charset="0"/>
              </a:rPr>
              <a:t> </a:t>
            </a:r>
            <a:r>
              <a:rPr lang="en-US" sz="6600" spc="-175" dirty="0" err="1">
                <a:solidFill>
                  <a:srgbClr val="000000"/>
                </a:solidFill>
                <a:latin typeface="Segoe UI Black" panose="020B0A02040204020203" pitchFamily="34" charset="0"/>
                <a:ea typeface="Segoe UI Black" panose="020B0A02040204020203" pitchFamily="34" charset="0"/>
              </a:rPr>
              <a:t>tượng</a:t>
            </a:r>
            <a:r>
              <a:rPr lang="en-US" sz="6600" spc="-175" dirty="0">
                <a:solidFill>
                  <a:srgbClr val="000000"/>
                </a:solidFill>
                <a:latin typeface="Segoe UI Black" panose="020B0A02040204020203" pitchFamily="34" charset="0"/>
                <a:ea typeface="Segoe UI Black" panose="020B0A02040204020203" pitchFamily="34" charset="0"/>
              </a:rPr>
              <a:t> </a:t>
            </a:r>
            <a:r>
              <a:rPr lang="en-US" sz="6600" spc="-175" dirty="0" err="1">
                <a:solidFill>
                  <a:srgbClr val="000000"/>
                </a:solidFill>
                <a:latin typeface="Segoe UI Black" panose="020B0A02040204020203" pitchFamily="34" charset="0"/>
                <a:ea typeface="Segoe UI Black" panose="020B0A02040204020203" pitchFamily="34" charset="0"/>
              </a:rPr>
              <a:t>xấu</a:t>
            </a:r>
            <a:r>
              <a:rPr lang="en-US" sz="6600" spc="-175" dirty="0">
                <a:solidFill>
                  <a:srgbClr val="000000"/>
                </a:solidFill>
                <a:latin typeface="Segoe UI Black" panose="020B0A02040204020203" pitchFamily="34" charset="0"/>
                <a:ea typeface="Segoe UI Black" panose="020B0A02040204020203" pitchFamily="34" charset="0"/>
              </a:rPr>
              <a:t> </a:t>
            </a:r>
          </a:p>
        </p:txBody>
      </p:sp>
      <p:sp>
        <p:nvSpPr>
          <p:cNvPr id="4" name="TextBox 17">
            <a:extLst>
              <a:ext uri="{FF2B5EF4-FFF2-40B4-BE49-F238E27FC236}">
                <a16:creationId xmlns:a16="http://schemas.microsoft.com/office/drawing/2014/main" id="{ADCC2FCE-BBDC-4423-7DF4-9E2056AD03A2}"/>
              </a:ext>
            </a:extLst>
          </p:cNvPr>
          <p:cNvSpPr txBox="1"/>
          <p:nvPr/>
        </p:nvSpPr>
        <p:spPr>
          <a:xfrm>
            <a:off x="9315135" y="324928"/>
            <a:ext cx="6615428" cy="1124603"/>
          </a:xfrm>
          <a:prstGeom prst="rect">
            <a:avLst/>
          </a:prstGeom>
        </p:spPr>
        <p:txBody>
          <a:bodyPr wrap="square" lIns="0" tIns="0" rIns="0" bIns="0" rtlCol="0" anchor="t">
            <a:spAutoFit/>
          </a:bodyPr>
          <a:lstStyle/>
          <a:p>
            <a:pPr>
              <a:lnSpc>
                <a:spcPts val="9679"/>
              </a:lnSpc>
            </a:pPr>
            <a:r>
              <a:rPr lang="en-US" sz="6600" spc="-175" dirty="0" err="1">
                <a:solidFill>
                  <a:srgbClr val="000000"/>
                </a:solidFill>
                <a:latin typeface="Segoe UI Black" panose="020B0A02040204020203" pitchFamily="34" charset="0"/>
                <a:ea typeface="Segoe UI Black" panose="020B0A02040204020203" pitchFamily="34" charset="0"/>
              </a:rPr>
              <a:t>Hiện</a:t>
            </a:r>
            <a:r>
              <a:rPr lang="en-US" sz="6600" spc="-175" dirty="0">
                <a:solidFill>
                  <a:srgbClr val="000000"/>
                </a:solidFill>
                <a:latin typeface="Segoe UI Black" panose="020B0A02040204020203" pitchFamily="34" charset="0"/>
                <a:ea typeface="Segoe UI Black" panose="020B0A02040204020203" pitchFamily="34" charset="0"/>
              </a:rPr>
              <a:t> </a:t>
            </a:r>
            <a:r>
              <a:rPr lang="en-US" sz="6600" spc="-175" dirty="0" err="1">
                <a:solidFill>
                  <a:srgbClr val="000000"/>
                </a:solidFill>
                <a:latin typeface="Segoe UI Black" panose="020B0A02040204020203" pitchFamily="34" charset="0"/>
                <a:ea typeface="Segoe UI Black" panose="020B0A02040204020203" pitchFamily="34" charset="0"/>
              </a:rPr>
              <a:t>tượng</a:t>
            </a:r>
            <a:r>
              <a:rPr lang="en-US" sz="6600" spc="-175" dirty="0">
                <a:solidFill>
                  <a:srgbClr val="000000"/>
                </a:solidFill>
                <a:latin typeface="Segoe UI Black" panose="020B0A02040204020203" pitchFamily="34" charset="0"/>
                <a:ea typeface="Segoe UI Black" panose="020B0A02040204020203" pitchFamily="34" charset="0"/>
              </a:rPr>
              <a:t> </a:t>
            </a:r>
            <a:r>
              <a:rPr lang="en-US" sz="6600" spc="-175" dirty="0" err="1">
                <a:solidFill>
                  <a:srgbClr val="000000"/>
                </a:solidFill>
                <a:latin typeface="Segoe UI Black" panose="020B0A02040204020203" pitchFamily="34" charset="0"/>
                <a:ea typeface="Segoe UI Black" panose="020B0A02040204020203" pitchFamily="34" charset="0"/>
              </a:rPr>
              <a:t>tốt</a:t>
            </a:r>
            <a:r>
              <a:rPr lang="en-US" sz="6600" spc="-175" dirty="0">
                <a:solidFill>
                  <a:srgbClr val="000000"/>
                </a:solidFill>
                <a:latin typeface="Segoe UI Black" panose="020B0A02040204020203" pitchFamily="34" charset="0"/>
                <a:ea typeface="Segoe UI Black" panose="020B0A02040204020203" pitchFamily="34" charset="0"/>
              </a:rPr>
              <a:t> </a:t>
            </a:r>
          </a:p>
        </p:txBody>
      </p:sp>
    </p:spTree>
    <p:extLst>
      <p:ext uri="{BB962C8B-B14F-4D97-AF65-F5344CB8AC3E}">
        <p14:creationId xmlns:p14="http://schemas.microsoft.com/office/powerpoint/2010/main" val="245915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1000"/>
                                        <p:tgtEl>
                                          <p:spTgt spid="1026"/>
                                        </p:tgtEl>
                                      </p:cBhvr>
                                    </p:animEffect>
                                    <p:anim calcmode="lin" valueType="num">
                                      <p:cBhvr>
                                        <p:cTn id="17" dur="1000" fill="hold"/>
                                        <p:tgtEl>
                                          <p:spTgt spid="1026"/>
                                        </p:tgtEl>
                                        <p:attrNameLst>
                                          <p:attrName>ppt_x</p:attrName>
                                        </p:attrNameLst>
                                      </p:cBhvr>
                                      <p:tavLst>
                                        <p:tav tm="0">
                                          <p:val>
                                            <p:strVal val="#ppt_x"/>
                                          </p:val>
                                        </p:tav>
                                        <p:tav tm="100000">
                                          <p:val>
                                            <p:strVal val="#ppt_x"/>
                                          </p:val>
                                        </p:tav>
                                      </p:tavLst>
                                    </p:anim>
                                    <p:anim calcmode="lin" valueType="num">
                                      <p:cBhvr>
                                        <p:cTn id="18" dur="1000" fill="hold"/>
                                        <p:tgtEl>
                                          <p:spTgt spid="102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1000"/>
                                        <p:tgtEl>
                                          <p:spTgt spid="1028"/>
                                        </p:tgtEl>
                                      </p:cBhvr>
                                    </p:animEffect>
                                    <p:anim calcmode="lin" valueType="num">
                                      <p:cBhvr>
                                        <p:cTn id="22" dur="1000" fill="hold"/>
                                        <p:tgtEl>
                                          <p:spTgt spid="1028"/>
                                        </p:tgtEl>
                                        <p:attrNameLst>
                                          <p:attrName>ppt_x</p:attrName>
                                        </p:attrNameLst>
                                      </p:cBhvr>
                                      <p:tavLst>
                                        <p:tav tm="0">
                                          <p:val>
                                            <p:strVal val="#ppt_x"/>
                                          </p:val>
                                        </p:tav>
                                        <p:tav tm="100000">
                                          <p:val>
                                            <p:strVal val="#ppt_x"/>
                                          </p:val>
                                        </p:tav>
                                      </p:tavLst>
                                    </p:anim>
                                    <p:anim calcmode="lin" valueType="num">
                                      <p:cBhvr>
                                        <p:cTn id="23"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barn(inVertical)">
                                      <p:cBhvr>
                                        <p:cTn id="28" dur="500"/>
                                        <p:tgtEl>
                                          <p:spTgt spid="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034"/>
                                        </p:tgtEl>
                                        <p:attrNameLst>
                                          <p:attrName>style.visibility</p:attrName>
                                        </p:attrNameLst>
                                      </p:cBhvr>
                                      <p:to>
                                        <p:strVal val="visible"/>
                                      </p:to>
                                    </p:set>
                                    <p:animEffect transition="in" filter="fade">
                                      <p:cBhvr>
                                        <p:cTn id="33" dur="1000"/>
                                        <p:tgtEl>
                                          <p:spTgt spid="1034"/>
                                        </p:tgtEl>
                                      </p:cBhvr>
                                    </p:animEffect>
                                    <p:anim calcmode="lin" valueType="num">
                                      <p:cBhvr>
                                        <p:cTn id="34" dur="1000" fill="hold"/>
                                        <p:tgtEl>
                                          <p:spTgt spid="1034"/>
                                        </p:tgtEl>
                                        <p:attrNameLst>
                                          <p:attrName>ppt_x</p:attrName>
                                        </p:attrNameLst>
                                      </p:cBhvr>
                                      <p:tavLst>
                                        <p:tav tm="0">
                                          <p:val>
                                            <p:strVal val="#ppt_x"/>
                                          </p:val>
                                        </p:tav>
                                        <p:tav tm="100000">
                                          <p:val>
                                            <p:strVal val="#ppt_x"/>
                                          </p:val>
                                        </p:tav>
                                      </p:tavLst>
                                    </p:anim>
                                    <p:anim calcmode="lin" valueType="num">
                                      <p:cBhvr>
                                        <p:cTn id="35" dur="1000" fill="hold"/>
                                        <p:tgtEl>
                                          <p:spTgt spid="103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30"/>
                                        </p:tgtEl>
                                        <p:attrNameLst>
                                          <p:attrName>style.visibility</p:attrName>
                                        </p:attrNameLst>
                                      </p:cBhvr>
                                      <p:to>
                                        <p:strVal val="visible"/>
                                      </p:to>
                                    </p:set>
                                    <p:animEffect transition="in" filter="fade">
                                      <p:cBhvr>
                                        <p:cTn id="38" dur="1000"/>
                                        <p:tgtEl>
                                          <p:spTgt spid="1030"/>
                                        </p:tgtEl>
                                      </p:cBhvr>
                                    </p:animEffect>
                                    <p:anim calcmode="lin" valueType="num">
                                      <p:cBhvr>
                                        <p:cTn id="39" dur="1000" fill="hold"/>
                                        <p:tgtEl>
                                          <p:spTgt spid="1030"/>
                                        </p:tgtEl>
                                        <p:attrNameLst>
                                          <p:attrName>ppt_x</p:attrName>
                                        </p:attrNameLst>
                                      </p:cBhvr>
                                      <p:tavLst>
                                        <p:tav tm="0">
                                          <p:val>
                                            <p:strVal val="#ppt_x"/>
                                          </p:val>
                                        </p:tav>
                                        <p:tav tm="100000">
                                          <p:val>
                                            <p:strVal val="#ppt_x"/>
                                          </p:val>
                                        </p:tav>
                                      </p:tavLst>
                                    </p:anim>
                                    <p:anim calcmode="lin" valueType="num">
                                      <p:cBhvr>
                                        <p:cTn id="40" dur="1000" fill="hold"/>
                                        <p:tgtEl>
                                          <p:spTgt spid="1030"/>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032"/>
                                        </p:tgtEl>
                                        <p:attrNameLst>
                                          <p:attrName>style.visibility</p:attrName>
                                        </p:attrNameLst>
                                      </p:cBhvr>
                                      <p:to>
                                        <p:strVal val="visible"/>
                                      </p:to>
                                    </p:set>
                                    <p:animEffect transition="in" filter="fade">
                                      <p:cBhvr>
                                        <p:cTn id="43" dur="1000"/>
                                        <p:tgtEl>
                                          <p:spTgt spid="1032"/>
                                        </p:tgtEl>
                                      </p:cBhvr>
                                    </p:animEffect>
                                    <p:anim calcmode="lin" valueType="num">
                                      <p:cBhvr>
                                        <p:cTn id="44" dur="1000" fill="hold"/>
                                        <p:tgtEl>
                                          <p:spTgt spid="1032"/>
                                        </p:tgtEl>
                                        <p:attrNameLst>
                                          <p:attrName>ppt_x</p:attrName>
                                        </p:attrNameLst>
                                      </p:cBhvr>
                                      <p:tavLst>
                                        <p:tav tm="0">
                                          <p:val>
                                            <p:strVal val="#ppt_x"/>
                                          </p:val>
                                        </p:tav>
                                        <p:tav tm="100000">
                                          <p:val>
                                            <p:strVal val="#ppt_x"/>
                                          </p:val>
                                        </p:tav>
                                      </p:tavLst>
                                    </p:anim>
                                    <p:anim calcmode="lin" valueType="num">
                                      <p:cBhvr>
                                        <p:cTn id="45"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906" b="28906"/>
          <a:stretch>
            <a:fillRect/>
          </a:stretch>
        </p:blipFill>
        <p:spPr>
          <a:xfrm>
            <a:off x="0" y="0"/>
            <a:ext cx="18288000" cy="10287000"/>
          </a:xfrm>
          <a:prstGeom prst="rect">
            <a:avLst/>
          </a:prstGeom>
        </p:spPr>
      </p:pic>
      <p:sp>
        <p:nvSpPr>
          <p:cNvPr id="3" name="Freeform 3"/>
          <p:cNvSpPr/>
          <p:nvPr/>
        </p:nvSpPr>
        <p:spPr>
          <a:xfrm rot="480260">
            <a:off x="-2412654" y="7816219"/>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3"/>
            <a:stretch>
              <a:fillRect/>
            </a:stretch>
          </a:blipFill>
        </p:spPr>
        <p:txBody>
          <a:bodyPr/>
          <a:lstStyle/>
          <a:p>
            <a:endParaRPr lang="vi-VN"/>
          </a:p>
        </p:txBody>
      </p:sp>
      <p:grpSp>
        <p:nvGrpSpPr>
          <p:cNvPr id="4" name="Group 4"/>
          <p:cNvGrpSpPr/>
          <p:nvPr/>
        </p:nvGrpSpPr>
        <p:grpSpPr>
          <a:xfrm>
            <a:off x="1283025" y="3238500"/>
            <a:ext cx="8917850" cy="4114800"/>
            <a:chOff x="0" y="0"/>
            <a:chExt cx="2348734" cy="2167467"/>
          </a:xfrm>
        </p:grpSpPr>
        <p:sp>
          <p:nvSpPr>
            <p:cNvPr id="5" name="Freeform 5"/>
            <p:cNvSpPr/>
            <p:nvPr/>
          </p:nvSpPr>
          <p:spPr>
            <a:xfrm>
              <a:off x="0" y="0"/>
              <a:ext cx="2348734" cy="2167467"/>
            </a:xfrm>
            <a:custGeom>
              <a:avLst/>
              <a:gdLst/>
              <a:ahLst/>
              <a:cxnLst/>
              <a:rect l="l" t="t" r="r" b="b"/>
              <a:pathLst>
                <a:path w="2348734" h="2167467">
                  <a:moveTo>
                    <a:pt x="44275" y="0"/>
                  </a:moveTo>
                  <a:lnTo>
                    <a:pt x="2304459" y="0"/>
                  </a:lnTo>
                  <a:cubicBezTo>
                    <a:pt x="2316202" y="0"/>
                    <a:pt x="2327463" y="4665"/>
                    <a:pt x="2335766" y="12968"/>
                  </a:cubicBezTo>
                  <a:cubicBezTo>
                    <a:pt x="2344070" y="21271"/>
                    <a:pt x="2348734" y="32533"/>
                    <a:pt x="2348734" y="44275"/>
                  </a:cubicBezTo>
                  <a:lnTo>
                    <a:pt x="2348734" y="2123192"/>
                  </a:lnTo>
                  <a:cubicBezTo>
                    <a:pt x="2348734" y="2147644"/>
                    <a:pt x="2328912" y="2167467"/>
                    <a:pt x="2304459" y="2167467"/>
                  </a:cubicBezTo>
                  <a:lnTo>
                    <a:pt x="44275" y="2167467"/>
                  </a:lnTo>
                  <a:cubicBezTo>
                    <a:pt x="32533" y="2167467"/>
                    <a:pt x="21271" y="2162802"/>
                    <a:pt x="12968" y="2154499"/>
                  </a:cubicBezTo>
                  <a:cubicBezTo>
                    <a:pt x="4665" y="2146196"/>
                    <a:pt x="0" y="2134934"/>
                    <a:pt x="0" y="2123192"/>
                  </a:cubicBezTo>
                  <a:lnTo>
                    <a:pt x="0" y="44275"/>
                  </a:lnTo>
                  <a:cubicBezTo>
                    <a:pt x="0" y="19823"/>
                    <a:pt x="19823" y="0"/>
                    <a:pt x="44275" y="0"/>
                  </a:cubicBezTo>
                  <a:close/>
                </a:path>
              </a:pathLst>
            </a:custGeom>
            <a:solidFill>
              <a:srgbClr val="FFDC96"/>
            </a:solidFill>
            <a:ln>
              <a:noFill/>
            </a:ln>
          </p:spPr>
          <p:txBody>
            <a:bodyPr/>
            <a:lstStyle/>
            <a:p>
              <a:endParaRPr lang="vi-VN"/>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1530837" y="3086100"/>
            <a:ext cx="8756163" cy="4114800"/>
            <a:chOff x="0" y="0"/>
            <a:chExt cx="2306150" cy="2167467"/>
          </a:xfrm>
        </p:grpSpPr>
        <p:sp>
          <p:nvSpPr>
            <p:cNvPr id="8" name="Freeform 8"/>
            <p:cNvSpPr/>
            <p:nvPr/>
          </p:nvSpPr>
          <p:spPr>
            <a:xfrm>
              <a:off x="0" y="0"/>
              <a:ext cx="2306150" cy="2167467"/>
            </a:xfrm>
            <a:custGeom>
              <a:avLst/>
              <a:gdLst/>
              <a:ahLst/>
              <a:cxnLst/>
              <a:rect l="l" t="t" r="r" b="b"/>
              <a:pathLst>
                <a:path w="2306150" h="2167467">
                  <a:moveTo>
                    <a:pt x="45093" y="0"/>
                  </a:moveTo>
                  <a:lnTo>
                    <a:pt x="2261057" y="0"/>
                  </a:lnTo>
                  <a:cubicBezTo>
                    <a:pt x="2273017" y="0"/>
                    <a:pt x="2284486" y="4751"/>
                    <a:pt x="2292943" y="13207"/>
                  </a:cubicBezTo>
                  <a:cubicBezTo>
                    <a:pt x="2301399" y="21664"/>
                    <a:pt x="2306150" y="33133"/>
                    <a:pt x="2306150" y="45093"/>
                  </a:cubicBezTo>
                  <a:lnTo>
                    <a:pt x="2306150" y="2122374"/>
                  </a:lnTo>
                  <a:cubicBezTo>
                    <a:pt x="2306150" y="2147278"/>
                    <a:pt x="2285961" y="2167467"/>
                    <a:pt x="2261057" y="2167467"/>
                  </a:cubicBezTo>
                  <a:lnTo>
                    <a:pt x="45093" y="2167467"/>
                  </a:lnTo>
                  <a:cubicBezTo>
                    <a:pt x="20189" y="2167467"/>
                    <a:pt x="0" y="2147278"/>
                    <a:pt x="0" y="2122374"/>
                  </a:cubicBezTo>
                  <a:lnTo>
                    <a:pt x="0" y="45093"/>
                  </a:lnTo>
                  <a:cubicBezTo>
                    <a:pt x="0" y="20189"/>
                    <a:pt x="20189" y="0"/>
                    <a:pt x="45093" y="0"/>
                  </a:cubicBezTo>
                  <a:close/>
                </a:path>
              </a:pathLst>
            </a:custGeom>
            <a:solidFill>
              <a:srgbClr val="FEEDAA"/>
            </a:solidFill>
            <a:ln>
              <a:noFill/>
            </a:ln>
          </p:spPr>
          <p:txBody>
            <a:bodyPr/>
            <a:lstStyle/>
            <a:p>
              <a:endParaRPr lang="vi-VN"/>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rot="481352" flipH="1">
            <a:off x="3836408" y="2661227"/>
            <a:ext cx="4225984" cy="580113"/>
          </a:xfrm>
          <a:custGeom>
            <a:avLst/>
            <a:gdLst/>
            <a:ahLst/>
            <a:cxnLst/>
            <a:rect l="l" t="t" r="r" b="b"/>
            <a:pathLst>
              <a:path w="4225984" h="1160225">
                <a:moveTo>
                  <a:pt x="4225983" y="0"/>
                </a:moveTo>
                <a:lnTo>
                  <a:pt x="0" y="0"/>
                </a:lnTo>
                <a:lnTo>
                  <a:pt x="0" y="1160224"/>
                </a:lnTo>
                <a:lnTo>
                  <a:pt x="4225983" y="1160224"/>
                </a:lnTo>
                <a:lnTo>
                  <a:pt x="4225983"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11" name="Freeform 11"/>
          <p:cNvSpPr/>
          <p:nvPr/>
        </p:nvSpPr>
        <p:spPr>
          <a:xfrm flipH="1">
            <a:off x="10336913" y="2050430"/>
            <a:ext cx="6873646" cy="7840660"/>
          </a:xfrm>
          <a:custGeom>
            <a:avLst/>
            <a:gdLst/>
            <a:ahLst/>
            <a:cxnLst/>
            <a:rect l="l" t="t" r="r" b="b"/>
            <a:pathLst>
              <a:path w="6873646" h="7840660">
                <a:moveTo>
                  <a:pt x="6873646" y="0"/>
                </a:moveTo>
                <a:lnTo>
                  <a:pt x="0" y="0"/>
                </a:lnTo>
                <a:lnTo>
                  <a:pt x="0" y="7840660"/>
                </a:lnTo>
                <a:lnTo>
                  <a:pt x="6873646" y="7840660"/>
                </a:lnTo>
                <a:lnTo>
                  <a:pt x="6873646" y="0"/>
                </a:lnTo>
                <a:close/>
              </a:path>
            </a:pathLst>
          </a:custGeom>
          <a:blipFill>
            <a:blip r:embed="rId6"/>
            <a:stretch>
              <a:fillRect/>
            </a:stretch>
          </a:blipFill>
        </p:spPr>
        <p:txBody>
          <a:bodyPr/>
          <a:lstStyle/>
          <a:p>
            <a:endParaRPr lang="vi-VN"/>
          </a:p>
        </p:txBody>
      </p:sp>
      <p:sp>
        <p:nvSpPr>
          <p:cNvPr id="12" name="Freeform 12"/>
          <p:cNvSpPr/>
          <p:nvPr/>
        </p:nvSpPr>
        <p:spPr>
          <a:xfrm>
            <a:off x="11745465" y="8195426"/>
            <a:ext cx="2384063" cy="1695664"/>
          </a:xfrm>
          <a:custGeom>
            <a:avLst/>
            <a:gdLst/>
            <a:ahLst/>
            <a:cxnLst/>
            <a:rect l="l" t="t" r="r" b="b"/>
            <a:pathLst>
              <a:path w="2384063" h="1695664">
                <a:moveTo>
                  <a:pt x="0" y="0"/>
                </a:moveTo>
                <a:lnTo>
                  <a:pt x="2384063" y="0"/>
                </a:lnTo>
                <a:lnTo>
                  <a:pt x="2384063" y="1695664"/>
                </a:lnTo>
                <a:lnTo>
                  <a:pt x="0" y="1695664"/>
                </a:lnTo>
                <a:lnTo>
                  <a:pt x="0" y="0"/>
                </a:lnTo>
                <a:close/>
              </a:path>
            </a:pathLst>
          </a:custGeom>
          <a:blipFill>
            <a:blip r:embed="rId7"/>
            <a:stretch>
              <a:fillRect/>
            </a:stretch>
          </a:blipFill>
        </p:spPr>
        <p:txBody>
          <a:bodyPr/>
          <a:lstStyle/>
          <a:p>
            <a:endParaRPr lang="vi-VN"/>
          </a:p>
        </p:txBody>
      </p:sp>
      <p:sp>
        <p:nvSpPr>
          <p:cNvPr id="13" name="Freeform 13"/>
          <p:cNvSpPr/>
          <p:nvPr/>
        </p:nvSpPr>
        <p:spPr>
          <a:xfrm>
            <a:off x="10843099" y="1028700"/>
            <a:ext cx="1174951" cy="337799"/>
          </a:xfrm>
          <a:custGeom>
            <a:avLst/>
            <a:gdLst/>
            <a:ahLst/>
            <a:cxnLst/>
            <a:rect l="l" t="t" r="r" b="b"/>
            <a:pathLst>
              <a:path w="1174951" h="675597">
                <a:moveTo>
                  <a:pt x="0" y="0"/>
                </a:moveTo>
                <a:lnTo>
                  <a:pt x="1174951" y="0"/>
                </a:lnTo>
                <a:lnTo>
                  <a:pt x="1174951" y="675597"/>
                </a:lnTo>
                <a:lnTo>
                  <a:pt x="0" y="675597"/>
                </a:lnTo>
                <a:lnTo>
                  <a:pt x="0" y="0"/>
                </a:lnTo>
                <a:close/>
              </a:path>
            </a:pathLst>
          </a:custGeom>
          <a:blipFill>
            <a:blip r:embed="rId8"/>
            <a:stretch>
              <a:fillRect/>
            </a:stretch>
          </a:blipFill>
        </p:spPr>
        <p:txBody>
          <a:bodyPr/>
          <a:lstStyle/>
          <a:p>
            <a:endParaRPr lang="vi-VN"/>
          </a:p>
        </p:txBody>
      </p:sp>
      <p:sp>
        <p:nvSpPr>
          <p:cNvPr id="14" name="Freeform 14"/>
          <p:cNvSpPr/>
          <p:nvPr/>
        </p:nvSpPr>
        <p:spPr>
          <a:xfrm>
            <a:off x="16233697" y="3919126"/>
            <a:ext cx="1025603" cy="778604"/>
          </a:xfrm>
          <a:custGeom>
            <a:avLst/>
            <a:gdLst/>
            <a:ahLst/>
            <a:cxnLst/>
            <a:rect l="l" t="t" r="r" b="b"/>
            <a:pathLst>
              <a:path w="1025603" h="778604">
                <a:moveTo>
                  <a:pt x="0" y="0"/>
                </a:moveTo>
                <a:lnTo>
                  <a:pt x="1025603" y="0"/>
                </a:lnTo>
                <a:lnTo>
                  <a:pt x="1025603" y="778604"/>
                </a:lnTo>
                <a:lnTo>
                  <a:pt x="0" y="778604"/>
                </a:lnTo>
                <a:lnTo>
                  <a:pt x="0" y="0"/>
                </a:lnTo>
                <a:close/>
              </a:path>
            </a:pathLst>
          </a:custGeom>
          <a:blipFill>
            <a:blip r:embed="rId9"/>
            <a:stretch>
              <a:fillRect/>
            </a:stretch>
          </a:blipFill>
        </p:spPr>
        <p:txBody>
          <a:bodyPr/>
          <a:lstStyle/>
          <a:p>
            <a:endParaRPr lang="vi-VN"/>
          </a:p>
        </p:txBody>
      </p:sp>
      <p:sp>
        <p:nvSpPr>
          <p:cNvPr id="16" name="Freeform 16"/>
          <p:cNvSpPr/>
          <p:nvPr/>
        </p:nvSpPr>
        <p:spPr>
          <a:xfrm>
            <a:off x="15285125" y="630040"/>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0"/>
            <a:stretch>
              <a:fillRect/>
            </a:stretch>
          </a:blipFill>
        </p:spPr>
        <p:txBody>
          <a:bodyPr/>
          <a:lstStyle/>
          <a:p>
            <a:endParaRPr lang="vi-VN"/>
          </a:p>
        </p:txBody>
      </p:sp>
      <p:sp>
        <p:nvSpPr>
          <p:cNvPr id="19" name="TextBox 17">
            <a:extLst>
              <a:ext uri="{FF2B5EF4-FFF2-40B4-BE49-F238E27FC236}">
                <a16:creationId xmlns:a16="http://schemas.microsoft.com/office/drawing/2014/main" id="{59E8D450-4283-0AFF-96AA-9FD4E243B942}"/>
              </a:ext>
            </a:extLst>
          </p:cNvPr>
          <p:cNvSpPr txBox="1"/>
          <p:nvPr/>
        </p:nvSpPr>
        <p:spPr>
          <a:xfrm>
            <a:off x="1645137" y="4182825"/>
            <a:ext cx="8584874" cy="1142044"/>
          </a:xfrm>
          <a:prstGeom prst="rect">
            <a:avLst/>
          </a:prstGeom>
        </p:spPr>
        <p:txBody>
          <a:bodyPr wrap="square" lIns="0" tIns="0" rIns="0" bIns="0" rtlCol="0" anchor="t">
            <a:spAutoFit/>
          </a:bodyPr>
          <a:lstStyle/>
          <a:p>
            <a:pPr>
              <a:lnSpc>
                <a:spcPts val="9679"/>
              </a:lnSpc>
            </a:pPr>
            <a:r>
              <a:rPr lang="en-US" sz="6600" spc="-175" dirty="0" err="1">
                <a:solidFill>
                  <a:srgbClr val="000000"/>
                </a:solidFill>
                <a:latin typeface="Segoe UI Black" panose="020B0A02040204020203" pitchFamily="34" charset="0"/>
                <a:ea typeface="Segoe UI Black" panose="020B0A02040204020203" pitchFamily="34" charset="0"/>
              </a:rPr>
              <a:t>Hình</a:t>
            </a:r>
            <a:r>
              <a:rPr lang="en-US" sz="6600" spc="-175" dirty="0">
                <a:solidFill>
                  <a:srgbClr val="000000"/>
                </a:solidFill>
                <a:latin typeface="Segoe UI Black" panose="020B0A02040204020203" pitchFamily="34" charset="0"/>
                <a:ea typeface="Segoe UI Black" panose="020B0A02040204020203" pitchFamily="34" charset="0"/>
              </a:rPr>
              <a:t> </a:t>
            </a:r>
            <a:r>
              <a:rPr lang="en-US" sz="6600" spc="-175" dirty="0" err="1">
                <a:solidFill>
                  <a:srgbClr val="000000"/>
                </a:solidFill>
                <a:latin typeface="Segoe UI Black" panose="020B0A02040204020203" pitchFamily="34" charset="0"/>
                <a:ea typeface="Segoe UI Black" panose="020B0A02040204020203" pitchFamily="34" charset="0"/>
              </a:rPr>
              <a:t>thành</a:t>
            </a:r>
            <a:r>
              <a:rPr lang="en-US" sz="6600" spc="-175" dirty="0">
                <a:solidFill>
                  <a:srgbClr val="000000"/>
                </a:solidFill>
                <a:latin typeface="Segoe UI Black" panose="020B0A02040204020203" pitchFamily="34" charset="0"/>
                <a:ea typeface="Segoe UI Black" panose="020B0A02040204020203" pitchFamily="34" charset="0"/>
              </a:rPr>
              <a:t> </a:t>
            </a:r>
            <a:r>
              <a:rPr lang="en-US" sz="6600" spc="-175" dirty="0" err="1">
                <a:solidFill>
                  <a:srgbClr val="000000"/>
                </a:solidFill>
                <a:latin typeface="Segoe UI Black" panose="020B0A02040204020203" pitchFamily="34" charset="0"/>
                <a:ea typeface="Segoe UI Black" panose="020B0A02040204020203" pitchFamily="34" charset="0"/>
              </a:rPr>
              <a:t>kiến</a:t>
            </a:r>
            <a:r>
              <a:rPr lang="en-US" sz="6600" spc="-175" dirty="0">
                <a:solidFill>
                  <a:srgbClr val="000000"/>
                </a:solidFill>
                <a:latin typeface="Segoe UI Black" panose="020B0A02040204020203" pitchFamily="34" charset="0"/>
                <a:ea typeface="Segoe UI Black" panose="020B0A02040204020203" pitchFamily="34" charset="0"/>
              </a:rPr>
              <a:t> </a:t>
            </a:r>
            <a:r>
              <a:rPr lang="en-US" sz="6600" spc="-175" dirty="0" err="1">
                <a:solidFill>
                  <a:srgbClr val="000000"/>
                </a:solidFill>
                <a:latin typeface="Segoe UI Black" panose="020B0A02040204020203" pitchFamily="34" charset="0"/>
                <a:ea typeface="Segoe UI Black" panose="020B0A02040204020203" pitchFamily="34" charset="0"/>
              </a:rPr>
              <a:t>thức</a:t>
            </a:r>
            <a:endParaRPr lang="en-US" sz="6600" spc="-175" dirty="0">
              <a:solidFill>
                <a:srgbClr val="000000"/>
              </a:solidFill>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30505566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906" b="28906"/>
          <a:stretch>
            <a:fillRect/>
          </a:stretch>
        </p:blipFill>
        <p:spPr>
          <a:xfrm>
            <a:off x="0" y="0"/>
            <a:ext cx="18288000" cy="10287000"/>
          </a:xfrm>
          <a:prstGeom prst="rect">
            <a:avLst/>
          </a:prstGeom>
        </p:spPr>
      </p:pic>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endParaRPr lang="vi-VN"/>
          </a:p>
        </p:txBody>
      </p:sp>
      <p:grpSp>
        <p:nvGrpSpPr>
          <p:cNvPr id="4" name="Group 4"/>
          <p:cNvGrpSpPr/>
          <p:nvPr/>
        </p:nvGrpSpPr>
        <p:grpSpPr>
          <a:xfrm>
            <a:off x="3145001" y="2255357"/>
            <a:ext cx="11496378" cy="5747483"/>
            <a:chOff x="0" y="0"/>
            <a:chExt cx="3027853" cy="1513740"/>
          </a:xfrm>
        </p:grpSpPr>
        <p:sp>
          <p:nvSpPr>
            <p:cNvPr id="5" name="Freeform 5"/>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endParaRPr lang="vi-VN"/>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3327265" y="2102957"/>
            <a:ext cx="11633471" cy="5744912"/>
            <a:chOff x="0" y="0"/>
            <a:chExt cx="3063959" cy="1513063"/>
          </a:xfrm>
        </p:grpSpPr>
        <p:sp>
          <p:nvSpPr>
            <p:cNvPr id="8" name="Freeform 8"/>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endParaRPr lang="vi-VN"/>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1207830" y="5931321"/>
            <a:ext cx="1775283" cy="3923277"/>
          </a:xfrm>
          <a:custGeom>
            <a:avLst/>
            <a:gdLst/>
            <a:ahLst/>
            <a:cxnLst/>
            <a:rect l="l" t="t" r="r" b="b"/>
            <a:pathLst>
              <a:path w="1775283" h="3923277">
                <a:moveTo>
                  <a:pt x="0" y="0"/>
                </a:moveTo>
                <a:lnTo>
                  <a:pt x="1775282" y="0"/>
                </a:lnTo>
                <a:lnTo>
                  <a:pt x="1775282" y="3923277"/>
                </a:lnTo>
                <a:lnTo>
                  <a:pt x="0" y="3923277"/>
                </a:lnTo>
                <a:lnTo>
                  <a:pt x="0" y="0"/>
                </a:lnTo>
                <a:close/>
              </a:path>
            </a:pathLst>
          </a:custGeom>
          <a:blipFill>
            <a:blip r:embed="rId4"/>
            <a:stretch>
              <a:fillRect/>
            </a:stretch>
          </a:blipFill>
        </p:spPr>
        <p:txBody>
          <a:bodyPr/>
          <a:lstStyle/>
          <a:p>
            <a:endParaRPr lang="vi-VN"/>
          </a:p>
        </p:txBody>
      </p:sp>
      <p:sp>
        <p:nvSpPr>
          <p:cNvPr id="11" name="Freeform 11"/>
          <p:cNvSpPr/>
          <p:nvPr/>
        </p:nvSpPr>
        <p:spPr>
          <a:xfrm flipH="1">
            <a:off x="1207830" y="4975413"/>
            <a:ext cx="1471567" cy="1109193"/>
          </a:xfrm>
          <a:custGeom>
            <a:avLst/>
            <a:gdLst/>
            <a:ahLst/>
            <a:cxnLst/>
            <a:rect l="l" t="t" r="r" b="b"/>
            <a:pathLst>
              <a:path w="1471567" h="1109193">
                <a:moveTo>
                  <a:pt x="1471566" y="0"/>
                </a:moveTo>
                <a:lnTo>
                  <a:pt x="0" y="0"/>
                </a:lnTo>
                <a:lnTo>
                  <a:pt x="0" y="1109193"/>
                </a:lnTo>
                <a:lnTo>
                  <a:pt x="1471566" y="1109193"/>
                </a:lnTo>
                <a:lnTo>
                  <a:pt x="1471566" y="0"/>
                </a:lnTo>
                <a:close/>
              </a:path>
            </a:pathLst>
          </a:custGeom>
          <a:blipFill>
            <a:blip r:embed="rId5"/>
            <a:stretch>
              <a:fillRect/>
            </a:stretch>
          </a:blipFill>
        </p:spPr>
        <p:txBody>
          <a:bodyPr/>
          <a:lstStyle/>
          <a:p>
            <a:endParaRPr lang="vi-VN"/>
          </a:p>
        </p:txBody>
      </p:sp>
      <p:sp>
        <p:nvSpPr>
          <p:cNvPr id="12" name="Freeform 12"/>
          <p:cNvSpPr/>
          <p:nvPr/>
        </p:nvSpPr>
        <p:spPr>
          <a:xfrm rot="-1201099">
            <a:off x="16782332" y="6487779"/>
            <a:ext cx="744302" cy="751820"/>
          </a:xfrm>
          <a:custGeom>
            <a:avLst/>
            <a:gdLst/>
            <a:ahLst/>
            <a:cxnLst/>
            <a:rect l="l" t="t" r="r" b="b"/>
            <a:pathLst>
              <a:path w="744302" h="751820">
                <a:moveTo>
                  <a:pt x="0" y="0"/>
                </a:moveTo>
                <a:lnTo>
                  <a:pt x="744302" y="0"/>
                </a:lnTo>
                <a:lnTo>
                  <a:pt x="744302" y="751820"/>
                </a:lnTo>
                <a:lnTo>
                  <a:pt x="0" y="751820"/>
                </a:lnTo>
                <a:lnTo>
                  <a:pt x="0" y="0"/>
                </a:lnTo>
                <a:close/>
              </a:path>
            </a:pathLst>
          </a:custGeom>
          <a:blipFill>
            <a:blip r:embed="rId6"/>
            <a:stretch>
              <a:fillRect/>
            </a:stretch>
          </a:blipFill>
        </p:spPr>
        <p:txBody>
          <a:bodyPr/>
          <a:lstStyle/>
          <a:p>
            <a:endParaRPr lang="vi-VN"/>
          </a:p>
        </p:txBody>
      </p:sp>
      <p:sp>
        <p:nvSpPr>
          <p:cNvPr id="13" name="Freeform 13"/>
          <p:cNvSpPr/>
          <p:nvPr/>
        </p:nvSpPr>
        <p:spPr>
          <a:xfrm>
            <a:off x="1021674" y="8459525"/>
            <a:ext cx="1961438" cy="1395073"/>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7"/>
            <a:stretch>
              <a:fillRect/>
            </a:stretch>
          </a:blipFill>
        </p:spPr>
        <p:txBody>
          <a:bodyPr/>
          <a:lstStyle/>
          <a:p>
            <a:endParaRPr lang="vi-VN"/>
          </a:p>
        </p:txBody>
      </p:sp>
      <p:sp>
        <p:nvSpPr>
          <p:cNvPr id="14" name="Freeform 14"/>
          <p:cNvSpPr/>
          <p:nvPr/>
        </p:nvSpPr>
        <p:spPr>
          <a:xfrm>
            <a:off x="8442125" y="8555289"/>
            <a:ext cx="1403750" cy="1384448"/>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8"/>
            <a:stretch>
              <a:fillRect/>
            </a:stretch>
          </a:blipFill>
        </p:spPr>
        <p:txBody>
          <a:bodyPr/>
          <a:lstStyle/>
          <a:p>
            <a:endParaRPr lang="vi-VN"/>
          </a:p>
        </p:txBody>
      </p:sp>
      <p:sp>
        <p:nvSpPr>
          <p:cNvPr id="15" name="Freeform 15"/>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9"/>
            <a:stretch>
              <a:fillRect/>
            </a:stretch>
          </a:blipFill>
        </p:spPr>
        <p:txBody>
          <a:bodyPr/>
          <a:lstStyle/>
          <a:p>
            <a:endParaRPr lang="vi-VN"/>
          </a:p>
        </p:txBody>
      </p:sp>
      <p:sp>
        <p:nvSpPr>
          <p:cNvPr id="16" name="Freeform 16"/>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7"/>
            <a:stretch>
              <a:fillRect/>
            </a:stretch>
          </a:blipFill>
        </p:spPr>
        <p:txBody>
          <a:bodyPr/>
          <a:lstStyle/>
          <a:p>
            <a:endParaRPr lang="vi-VN"/>
          </a:p>
        </p:txBody>
      </p:sp>
      <p:sp>
        <p:nvSpPr>
          <p:cNvPr id="17" name="Freeform 17"/>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9"/>
            <a:stretch>
              <a:fillRect/>
            </a:stretch>
          </a:blipFill>
        </p:spPr>
        <p:txBody>
          <a:bodyPr/>
          <a:lstStyle/>
          <a:p>
            <a:endParaRPr lang="vi-VN"/>
          </a:p>
        </p:txBody>
      </p:sp>
      <p:sp>
        <p:nvSpPr>
          <p:cNvPr id="18" name="Freeform 18"/>
          <p:cNvSpPr/>
          <p:nvPr/>
        </p:nvSpPr>
        <p:spPr>
          <a:xfrm rot="9807132">
            <a:off x="2750390" y="1591444"/>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19" name="Freeform 19"/>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12"/>
            <a:stretch>
              <a:fillRect/>
            </a:stretch>
          </a:blipFill>
        </p:spPr>
        <p:txBody>
          <a:bodyPr/>
          <a:lstStyle/>
          <a:p>
            <a:endParaRPr lang="vi-VN"/>
          </a:p>
        </p:txBody>
      </p:sp>
      <p:sp>
        <p:nvSpPr>
          <p:cNvPr id="20" name="TextBox 20"/>
          <p:cNvSpPr txBox="1"/>
          <p:nvPr/>
        </p:nvSpPr>
        <p:spPr>
          <a:xfrm>
            <a:off x="3881670" y="3942420"/>
            <a:ext cx="10524661" cy="3877985"/>
          </a:xfrm>
          <a:prstGeom prst="rect">
            <a:avLst/>
          </a:prstGeom>
        </p:spPr>
        <p:txBody>
          <a:bodyPr lIns="0" tIns="0" rIns="0" bIns="0" rtlCol="0" anchor="t">
            <a:spAutoFit/>
          </a:bodyPr>
          <a:lstStyle/>
          <a:p>
            <a:pPr marL="67945" marR="61595" algn="just"/>
            <a:r>
              <a:rPr lang="en-US" sz="3600" dirty="0" err="1">
                <a:effectLst/>
                <a:latin typeface="Times New Roman" panose="02020603050405020304" pitchFamily="18" charset="0"/>
                <a:ea typeface="Times New Roman" panose="02020603050405020304" pitchFamily="18" charset="0"/>
              </a:rPr>
              <a:t>Hiện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tượng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đời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sống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là</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bàn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bạc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về</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một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hiện</a:t>
            </a:r>
            <a:r>
              <a:rPr lang="en-US" sz="3600" dirty="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tượng</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sự</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kiện</a:t>
            </a:r>
            <a:r>
              <a:rPr lang="en-US" sz="3600" dirty="0" smtClean="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đang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diễn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ra</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trong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thực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tế</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đời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sống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xã</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hội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mang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tính</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chất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thời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sự</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thu</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hút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sự</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quan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tâm</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của</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nhiều</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người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như</a:t>
            </a:r>
            <a:r>
              <a:rPr lang="en-US" sz="3600" dirty="0">
                <a:effectLst/>
                <a:latin typeface="Times New Roman" panose="02020603050405020304" pitchFamily="18" charset="0"/>
                <a:ea typeface="Times New Roman" panose="02020603050405020304" pitchFamily="18" charset="0"/>
              </a:rPr>
              <a:t> ô </a:t>
            </a:r>
            <a:r>
              <a:rPr lang="en-US" sz="3600" dirty="0" err="1">
                <a:effectLst/>
                <a:latin typeface="Times New Roman" panose="02020603050405020304" pitchFamily="18" charset="0"/>
                <a:ea typeface="Times New Roman" panose="02020603050405020304" pitchFamily="18" charset="0"/>
              </a:rPr>
              <a:t>nhiễm</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môi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trường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nếp</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sống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văn</a:t>
            </a:r>
            <a:r>
              <a:rPr lang="en-US" sz="3600" dirty="0">
                <a:effectLst/>
                <a:latin typeface="Times New Roman" panose="02020603050405020304" pitchFamily="18" charset="0"/>
                <a:ea typeface="Times New Roman" panose="02020603050405020304" pitchFamily="18" charset="0"/>
              </a:rPr>
              <a:t> minh </a:t>
            </a:r>
            <a:r>
              <a:rPr lang="en-US" sz="3600" dirty="0" err="1">
                <a:effectLst/>
                <a:latin typeface="Times New Roman" panose="02020603050405020304" pitchFamily="18" charset="0"/>
                <a:ea typeface="Times New Roman" panose="02020603050405020304" pitchFamily="18" charset="0"/>
              </a:rPr>
              <a:t>đô</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thị</a:t>
            </a:r>
            <a:r>
              <a:rPr lang="en-US" sz="3600" dirty="0">
                <a:effectLst/>
                <a:latin typeface="Times New Roman" panose="02020603050405020304" pitchFamily="18" charset="0"/>
                <a:ea typeface="Times New Roman" panose="02020603050405020304" pitchFamily="18" charset="0"/>
              </a:rPr>
              <a:t>, tai </a:t>
            </a:r>
            <a:r>
              <a:rPr lang="en-US" sz="3600" dirty="0" err="1">
                <a:effectLst/>
                <a:latin typeface="Times New Roman" panose="02020603050405020304" pitchFamily="18" charset="0"/>
                <a:ea typeface="Times New Roman" panose="02020603050405020304" pitchFamily="18" charset="0"/>
              </a:rPr>
              <a:t>nạn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giao</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thông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bạo</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hành</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gia</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đình</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lối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sống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thờ</a:t>
            </a:r>
            <a:r>
              <a:rPr lang="en-US" sz="3600" dirty="0">
                <a:effectLst/>
                <a:latin typeface="Times New Roman" panose="02020603050405020304" pitchFamily="18" charset="0"/>
                <a:ea typeface="Times New Roman" panose="02020603050405020304" pitchFamily="18" charset="0"/>
              </a:rPr>
              <a:t> ơ </a:t>
            </a:r>
            <a:r>
              <a:rPr lang="en-US" sz="3600" dirty="0" err="1">
                <a:effectLst/>
                <a:latin typeface="Times New Roman" panose="02020603050405020304" pitchFamily="18" charset="0"/>
                <a:ea typeface="Times New Roman" panose="02020603050405020304" pitchFamily="18" charset="0"/>
              </a:rPr>
              <a:t>vô</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cảm</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đồng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cảm</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và</a:t>
            </a:r>
            <a:r>
              <a:rPr lang="en-US" sz="3600" dirty="0">
                <a:effectLst/>
                <a:latin typeface="Times New Roman" panose="02020603050405020304" pitchFamily="18" charset="0"/>
                <a:ea typeface="Times New Roman" panose="02020603050405020304" pitchFamily="18" charset="0"/>
              </a:rPr>
              <a:t> chia </a:t>
            </a:r>
            <a:r>
              <a:rPr lang="en-US" sz="3600" dirty="0" err="1">
                <a:effectLst/>
                <a:latin typeface="Times New Roman" panose="02020603050405020304" pitchFamily="18" charset="0"/>
                <a:ea typeface="Times New Roman" panose="02020603050405020304" pitchFamily="18" charset="0"/>
              </a:rPr>
              <a:t>sẻ</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Đó</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có</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thể</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là</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một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hiện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tượng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tốt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hoặc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xấu</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đáng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khen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hoặc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đáng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chê</a:t>
            </a:r>
            <a:r>
              <a:rPr lang="en-US" sz="3600" dirty="0">
                <a:effectLst/>
                <a:latin typeface="Times New Roman" panose="02020603050405020304" pitchFamily="18" charset="0"/>
                <a:ea typeface="Times New Roman" panose="02020603050405020304" pitchFamily="18" charset="0"/>
              </a:rPr>
              <a:t>.</a:t>
            </a:r>
            <a:endParaRPr lang="vi-VN" sz="3600" dirty="0">
              <a:effectLst/>
              <a:latin typeface="Times New Roman" panose="02020603050405020304" pitchFamily="18" charset="0"/>
              <a:ea typeface="Times New Roman" panose="02020603050405020304" pitchFamily="18" charset="0"/>
            </a:endParaRPr>
          </a:p>
        </p:txBody>
      </p:sp>
      <p:sp>
        <p:nvSpPr>
          <p:cNvPr id="21" name="Freeform 21"/>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13"/>
            <a:stretch>
              <a:fillRect/>
            </a:stretch>
          </a:blipFill>
        </p:spPr>
        <p:txBody>
          <a:bodyPr/>
          <a:lstStyle/>
          <a:p>
            <a:endParaRPr lang="vi-VN"/>
          </a:p>
        </p:txBody>
      </p:sp>
      <p:sp>
        <p:nvSpPr>
          <p:cNvPr id="22" name="TextBox 22"/>
          <p:cNvSpPr txBox="1"/>
          <p:nvPr/>
        </p:nvSpPr>
        <p:spPr>
          <a:xfrm>
            <a:off x="4688051" y="2240456"/>
            <a:ext cx="9909240" cy="1718419"/>
          </a:xfrm>
          <a:prstGeom prst="rect">
            <a:avLst/>
          </a:prstGeom>
        </p:spPr>
        <p:txBody>
          <a:bodyPr wrap="square" lIns="0" tIns="0" rIns="0" bIns="0" rtlCol="0" anchor="t">
            <a:spAutoFit/>
          </a:bodyPr>
          <a:lstStyle/>
          <a:p>
            <a:pPr algn="ctr">
              <a:lnSpc>
                <a:spcPts val="6720"/>
              </a:lnSpc>
            </a:pPr>
            <a:r>
              <a:rPr lang="en-US" sz="5400" dirty="0" err="1">
                <a:effectLst/>
                <a:latin typeface="MercuriusScript" panose="01010101010101010101" pitchFamily="2" charset="0"/>
                <a:ea typeface="Calibri" panose="020F0502020204030204" pitchFamily="34" charset="0"/>
              </a:rPr>
              <a:t>Thế</a:t>
            </a:r>
            <a:r>
              <a:rPr lang="en-US" sz="5400" dirty="0">
                <a:effectLst/>
                <a:latin typeface="MercuriusScript" panose="01010101010101010101" pitchFamily="2" charset="0"/>
                <a:ea typeface="Calibri" panose="020F0502020204030204" pitchFamily="34" charset="0"/>
              </a:rPr>
              <a:t> </a:t>
            </a:r>
            <a:r>
              <a:rPr lang="en-US" sz="5400" dirty="0" err="1">
                <a:effectLst/>
                <a:latin typeface="MercuriusScript" panose="01010101010101010101" pitchFamily="2" charset="0"/>
                <a:ea typeface="Calibri" panose="020F0502020204030204" pitchFamily="34" charset="0"/>
              </a:rPr>
              <a:t>nào</a:t>
            </a:r>
            <a:r>
              <a:rPr lang="en-US" sz="5400" dirty="0">
                <a:effectLst/>
                <a:latin typeface="MercuriusScript" panose="01010101010101010101" pitchFamily="2" charset="0"/>
                <a:ea typeface="Calibri" panose="020F0502020204030204" pitchFamily="34" charset="0"/>
              </a:rPr>
              <a:t> </a:t>
            </a:r>
            <a:r>
              <a:rPr lang="en-US" sz="5400" dirty="0" err="1">
                <a:effectLst/>
                <a:latin typeface="MercuriusScript" panose="01010101010101010101" pitchFamily="2" charset="0"/>
                <a:ea typeface="Calibri" panose="020F0502020204030204" pitchFamily="34" charset="0"/>
              </a:rPr>
              <a:t>là</a:t>
            </a:r>
            <a:r>
              <a:rPr lang="en-US" sz="5400" dirty="0">
                <a:effectLst/>
                <a:latin typeface="MercuriusScript" panose="01010101010101010101" pitchFamily="2" charset="0"/>
                <a:ea typeface="Calibri" panose="020F0502020204030204" pitchFamily="34" charset="0"/>
              </a:rPr>
              <a:t> </a:t>
            </a:r>
            <a:r>
              <a:rPr lang="en-US" sz="5400" dirty="0" err="1">
                <a:effectLst/>
                <a:latin typeface="MercuriusScript" panose="01010101010101010101" pitchFamily="2" charset="0"/>
                <a:ea typeface="Calibri" panose="020F0502020204030204" pitchFamily="34" charset="0"/>
              </a:rPr>
              <a:t>hiện</a:t>
            </a:r>
            <a:r>
              <a:rPr lang="en-US" sz="5400" dirty="0">
                <a:effectLst/>
                <a:latin typeface="MercuriusScript" panose="01010101010101010101" pitchFamily="2" charset="0"/>
                <a:ea typeface="Calibri" panose="020F0502020204030204" pitchFamily="34" charset="0"/>
              </a:rPr>
              <a:t> </a:t>
            </a:r>
            <a:r>
              <a:rPr lang="en-US" sz="5400" dirty="0" err="1">
                <a:effectLst/>
                <a:latin typeface="MercuriusScript" panose="01010101010101010101" pitchFamily="2" charset="0"/>
                <a:ea typeface="Calibri" panose="020F0502020204030204" pitchFamily="34" charset="0"/>
              </a:rPr>
              <a:t>tượng</a:t>
            </a:r>
            <a:r>
              <a:rPr lang="en-US" sz="5400" dirty="0">
                <a:effectLst/>
                <a:latin typeface="MercuriusScript" panose="01010101010101010101" pitchFamily="2" charset="0"/>
                <a:ea typeface="Calibri" panose="020F0502020204030204" pitchFamily="34" charset="0"/>
              </a:rPr>
              <a:t> </a:t>
            </a:r>
            <a:r>
              <a:rPr lang="en-US" sz="5400" dirty="0" err="1">
                <a:effectLst/>
                <a:latin typeface="MercuriusScript" panose="01010101010101010101" pitchFamily="2" charset="0"/>
                <a:ea typeface="Calibri" panose="020F0502020204030204" pitchFamily="34" charset="0"/>
              </a:rPr>
              <a:t>đời</a:t>
            </a:r>
            <a:r>
              <a:rPr lang="en-US" sz="5400" dirty="0">
                <a:effectLst/>
                <a:latin typeface="MercuriusScript" panose="01010101010101010101" pitchFamily="2" charset="0"/>
                <a:ea typeface="Calibri" panose="020F0502020204030204" pitchFamily="34" charset="0"/>
              </a:rPr>
              <a:t> </a:t>
            </a:r>
            <a:r>
              <a:rPr lang="en-US" sz="5400" dirty="0" err="1">
                <a:effectLst/>
                <a:latin typeface="MercuriusScript" panose="01010101010101010101" pitchFamily="2" charset="0"/>
                <a:ea typeface="Calibri" panose="020F0502020204030204" pitchFamily="34" charset="0"/>
              </a:rPr>
              <a:t>sống</a:t>
            </a:r>
            <a:r>
              <a:rPr lang="en-US" sz="5400" dirty="0">
                <a:effectLst/>
                <a:latin typeface="MercuriusScript" panose="01010101010101010101" pitchFamily="2" charset="0"/>
                <a:ea typeface="Calibri" panose="020F0502020204030204" pitchFamily="34" charset="0"/>
              </a:rPr>
              <a:t>?</a:t>
            </a:r>
            <a:endParaRPr lang="en-US" sz="16600" dirty="0">
              <a:solidFill>
                <a:srgbClr val="000000"/>
              </a:solidFill>
              <a:latin typeface="MercuriusScript" panose="01010101010101010101" pitchFamily="2" charset="0"/>
            </a:endParaRPr>
          </a:p>
        </p:txBody>
      </p:sp>
      <p:sp>
        <p:nvSpPr>
          <p:cNvPr id="23" name="Freeform 23"/>
          <p:cNvSpPr/>
          <p:nvPr/>
        </p:nvSpPr>
        <p:spPr>
          <a:xfrm>
            <a:off x="15383765" y="635851"/>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4"/>
            <a:stretch>
              <a:fillRect/>
            </a:stretch>
          </a:blipFill>
        </p:spPr>
        <p:txBody>
          <a:bodyPr/>
          <a:lstStyle/>
          <a:p>
            <a:endParaRPr lang="vi-VN"/>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906" b="28906"/>
          <a:stretch>
            <a:fillRect/>
          </a:stretch>
        </p:blipFill>
        <p:spPr>
          <a:xfrm>
            <a:off x="0" y="0"/>
            <a:ext cx="18288000" cy="10287000"/>
          </a:xfrm>
          <a:prstGeom prst="rect">
            <a:avLst/>
          </a:prstGeom>
        </p:spPr>
      </p:pic>
      <p:sp>
        <p:nvSpPr>
          <p:cNvPr id="3" name="Freeform 3"/>
          <p:cNvSpPr/>
          <p:nvPr/>
        </p:nvSpPr>
        <p:spPr>
          <a:xfrm>
            <a:off x="11727438" y="2504800"/>
            <a:ext cx="4461164" cy="7176135"/>
          </a:xfrm>
          <a:custGeom>
            <a:avLst/>
            <a:gdLst/>
            <a:ahLst/>
            <a:cxnLst/>
            <a:rect l="l" t="t" r="r" b="b"/>
            <a:pathLst>
              <a:path w="4461164" h="7176135">
                <a:moveTo>
                  <a:pt x="0" y="0"/>
                </a:moveTo>
                <a:lnTo>
                  <a:pt x="4461164" y="0"/>
                </a:lnTo>
                <a:lnTo>
                  <a:pt x="4461164" y="7176135"/>
                </a:lnTo>
                <a:lnTo>
                  <a:pt x="0" y="7176135"/>
                </a:lnTo>
                <a:lnTo>
                  <a:pt x="0" y="0"/>
                </a:lnTo>
                <a:close/>
              </a:path>
            </a:pathLst>
          </a:custGeom>
          <a:blipFill>
            <a:blip r:embed="rId3"/>
            <a:stretch>
              <a:fillRect/>
            </a:stretch>
          </a:blipFill>
        </p:spPr>
        <p:txBody>
          <a:bodyPr/>
          <a:lstStyle/>
          <a:p>
            <a:endParaRPr lang="vi-VN"/>
          </a:p>
        </p:txBody>
      </p:sp>
      <p:sp>
        <p:nvSpPr>
          <p:cNvPr id="4" name="Freeform 4"/>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4"/>
            <a:stretch>
              <a:fillRect/>
            </a:stretch>
          </a:blipFill>
        </p:spPr>
        <p:txBody>
          <a:bodyPr/>
          <a:lstStyle/>
          <a:p>
            <a:endParaRPr lang="vi-VN"/>
          </a:p>
        </p:txBody>
      </p:sp>
      <p:grpSp>
        <p:nvGrpSpPr>
          <p:cNvPr id="5" name="Group 5"/>
          <p:cNvGrpSpPr/>
          <p:nvPr/>
        </p:nvGrpSpPr>
        <p:grpSpPr>
          <a:xfrm>
            <a:off x="1181100" y="1181100"/>
            <a:ext cx="9827543" cy="8229600"/>
            <a:chOff x="0" y="0"/>
            <a:chExt cx="2588324" cy="2167467"/>
          </a:xfrm>
        </p:grpSpPr>
        <p:sp>
          <p:nvSpPr>
            <p:cNvPr id="6" name="Freeform 6"/>
            <p:cNvSpPr/>
            <p:nvPr/>
          </p:nvSpPr>
          <p:spPr>
            <a:xfrm>
              <a:off x="0" y="0"/>
              <a:ext cx="2588324" cy="2167467"/>
            </a:xfrm>
            <a:custGeom>
              <a:avLst/>
              <a:gdLst/>
              <a:ahLst/>
              <a:cxnLst/>
              <a:rect l="l" t="t" r="r" b="b"/>
              <a:pathLst>
                <a:path w="2588324" h="2167467">
                  <a:moveTo>
                    <a:pt x="40177" y="0"/>
                  </a:moveTo>
                  <a:lnTo>
                    <a:pt x="2548147" y="0"/>
                  </a:lnTo>
                  <a:cubicBezTo>
                    <a:pt x="2570336" y="0"/>
                    <a:pt x="2588324" y="17988"/>
                    <a:pt x="2588324" y="40177"/>
                  </a:cubicBezTo>
                  <a:lnTo>
                    <a:pt x="2588324" y="2127290"/>
                  </a:lnTo>
                  <a:cubicBezTo>
                    <a:pt x="2588324" y="2149479"/>
                    <a:pt x="2570336" y="2167467"/>
                    <a:pt x="2548147" y="2167467"/>
                  </a:cubicBezTo>
                  <a:lnTo>
                    <a:pt x="40177" y="2167467"/>
                  </a:lnTo>
                  <a:cubicBezTo>
                    <a:pt x="17988" y="2167467"/>
                    <a:pt x="0" y="2149479"/>
                    <a:pt x="0" y="2127290"/>
                  </a:cubicBezTo>
                  <a:lnTo>
                    <a:pt x="0" y="40177"/>
                  </a:lnTo>
                  <a:cubicBezTo>
                    <a:pt x="0" y="17988"/>
                    <a:pt x="17988" y="0"/>
                    <a:pt x="40177" y="0"/>
                  </a:cubicBezTo>
                  <a:close/>
                </a:path>
              </a:pathLst>
            </a:custGeom>
            <a:solidFill>
              <a:srgbClr val="FAE6DB"/>
            </a:solidFill>
            <a:ln>
              <a:noFill/>
            </a:ln>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028700" y="1028700"/>
            <a:ext cx="9833403" cy="8229600"/>
            <a:chOff x="0" y="0"/>
            <a:chExt cx="2589867" cy="2167467"/>
          </a:xfrm>
        </p:grpSpPr>
        <p:sp>
          <p:nvSpPr>
            <p:cNvPr id="9" name="Freeform 9"/>
            <p:cNvSpPr/>
            <p:nvPr/>
          </p:nvSpPr>
          <p:spPr>
            <a:xfrm>
              <a:off x="0" y="0"/>
              <a:ext cx="2589867" cy="2167467"/>
            </a:xfrm>
            <a:custGeom>
              <a:avLst/>
              <a:gdLst/>
              <a:ahLst/>
              <a:cxnLst/>
              <a:rect l="l" t="t" r="r" b="b"/>
              <a:pathLst>
                <a:path w="2589867" h="2167467">
                  <a:moveTo>
                    <a:pt x="40153" y="0"/>
                  </a:moveTo>
                  <a:lnTo>
                    <a:pt x="2549715" y="0"/>
                  </a:lnTo>
                  <a:cubicBezTo>
                    <a:pt x="2571890" y="0"/>
                    <a:pt x="2589867" y="17977"/>
                    <a:pt x="2589867" y="40153"/>
                  </a:cubicBezTo>
                  <a:lnTo>
                    <a:pt x="2589867" y="2127314"/>
                  </a:lnTo>
                  <a:cubicBezTo>
                    <a:pt x="2589867" y="2149490"/>
                    <a:pt x="2571890" y="2167467"/>
                    <a:pt x="2549715" y="2167467"/>
                  </a:cubicBezTo>
                  <a:lnTo>
                    <a:pt x="40153" y="2167467"/>
                  </a:lnTo>
                  <a:cubicBezTo>
                    <a:pt x="17977" y="2167467"/>
                    <a:pt x="0" y="2149490"/>
                    <a:pt x="0" y="2127314"/>
                  </a:cubicBezTo>
                  <a:lnTo>
                    <a:pt x="0" y="40153"/>
                  </a:lnTo>
                  <a:cubicBezTo>
                    <a:pt x="0" y="17977"/>
                    <a:pt x="17977" y="0"/>
                    <a:pt x="40153" y="0"/>
                  </a:cubicBezTo>
                  <a:close/>
                </a:path>
              </a:pathLst>
            </a:custGeom>
            <a:solidFill>
              <a:srgbClr val="FDFCF4"/>
            </a:solidFill>
            <a:ln>
              <a:noFill/>
            </a:ln>
          </p:spPr>
          <p:txBody>
            <a:bodyPr/>
            <a:lstStyle/>
            <a:p>
              <a:endParaRPr lang="vi-VN"/>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2864777" y="8198885"/>
            <a:ext cx="1850299" cy="1316025"/>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5"/>
            <a:stretch>
              <a:fillRect/>
            </a:stretch>
          </a:blipFill>
        </p:spPr>
        <p:txBody>
          <a:bodyPr/>
          <a:lstStyle/>
          <a:p>
            <a:endParaRPr lang="vi-VN"/>
          </a:p>
        </p:txBody>
      </p:sp>
      <p:sp>
        <p:nvSpPr>
          <p:cNvPr id="12" name="Freeform 12"/>
          <p:cNvSpPr/>
          <p:nvPr/>
        </p:nvSpPr>
        <p:spPr>
          <a:xfrm>
            <a:off x="11727438" y="6610031"/>
            <a:ext cx="4684037" cy="3676969"/>
          </a:xfrm>
          <a:custGeom>
            <a:avLst/>
            <a:gdLst/>
            <a:ahLst/>
            <a:cxnLst/>
            <a:rect l="l" t="t" r="r" b="b"/>
            <a:pathLst>
              <a:path w="4684037" h="3676969">
                <a:moveTo>
                  <a:pt x="0" y="0"/>
                </a:moveTo>
                <a:lnTo>
                  <a:pt x="4684037" y="0"/>
                </a:lnTo>
                <a:lnTo>
                  <a:pt x="4684037" y="3676969"/>
                </a:lnTo>
                <a:lnTo>
                  <a:pt x="0" y="3676969"/>
                </a:lnTo>
                <a:lnTo>
                  <a:pt x="0" y="0"/>
                </a:lnTo>
                <a:close/>
              </a:path>
            </a:pathLst>
          </a:custGeom>
          <a:blipFill>
            <a:blip r:embed="rId6"/>
            <a:stretch>
              <a:fillRect/>
            </a:stretch>
          </a:blipFill>
        </p:spPr>
        <p:txBody>
          <a:bodyPr/>
          <a:lstStyle/>
          <a:p>
            <a:endParaRPr lang="vi-VN"/>
          </a:p>
        </p:txBody>
      </p:sp>
      <p:sp>
        <p:nvSpPr>
          <p:cNvPr id="13" name="Freeform 13"/>
          <p:cNvSpPr/>
          <p:nvPr/>
        </p:nvSpPr>
        <p:spPr>
          <a:xfrm>
            <a:off x="9438880" y="8094675"/>
            <a:ext cx="2143331" cy="1524444"/>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5"/>
            <a:stretch>
              <a:fillRect/>
            </a:stretch>
          </a:blipFill>
        </p:spPr>
        <p:txBody>
          <a:bodyPr/>
          <a:lstStyle/>
          <a:p>
            <a:endParaRPr lang="vi-VN"/>
          </a:p>
        </p:txBody>
      </p:sp>
      <p:sp>
        <p:nvSpPr>
          <p:cNvPr id="14" name="Freeform 14"/>
          <p:cNvSpPr/>
          <p:nvPr/>
        </p:nvSpPr>
        <p:spPr>
          <a:xfrm>
            <a:off x="17174897" y="4170077"/>
            <a:ext cx="725858" cy="567076"/>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7"/>
            <a:stretch>
              <a:fillRect/>
            </a:stretch>
          </a:blipFill>
        </p:spPr>
        <p:txBody>
          <a:bodyPr/>
          <a:lstStyle/>
          <a:p>
            <a:endParaRPr lang="vi-VN"/>
          </a:p>
        </p:txBody>
      </p:sp>
      <p:sp>
        <p:nvSpPr>
          <p:cNvPr id="15" name="Freeform 15"/>
          <p:cNvSpPr/>
          <p:nvPr/>
        </p:nvSpPr>
        <p:spPr>
          <a:xfrm>
            <a:off x="11203616" y="1028700"/>
            <a:ext cx="960304" cy="552175"/>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8"/>
            <a:stretch>
              <a:fillRect/>
            </a:stretch>
          </a:blipFill>
        </p:spPr>
        <p:txBody>
          <a:bodyPr/>
          <a:lstStyle/>
          <a:p>
            <a:endParaRPr lang="vi-VN"/>
          </a:p>
        </p:txBody>
      </p:sp>
      <p:sp>
        <p:nvSpPr>
          <p:cNvPr id="16" name="Freeform 16"/>
          <p:cNvSpPr/>
          <p:nvPr/>
        </p:nvSpPr>
        <p:spPr>
          <a:xfrm>
            <a:off x="15285125" y="630040"/>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9"/>
            <a:stretch>
              <a:fillRect/>
            </a:stretch>
          </a:blipFill>
        </p:spPr>
        <p:txBody>
          <a:bodyPr/>
          <a:lstStyle/>
          <a:p>
            <a:endParaRPr lang="vi-VN"/>
          </a:p>
        </p:txBody>
      </p:sp>
      <p:sp>
        <p:nvSpPr>
          <p:cNvPr id="17" name="Freeform 17"/>
          <p:cNvSpPr/>
          <p:nvPr/>
        </p:nvSpPr>
        <p:spPr>
          <a:xfrm>
            <a:off x="3726601" y="707898"/>
            <a:ext cx="3657600" cy="946404"/>
          </a:xfrm>
          <a:custGeom>
            <a:avLst/>
            <a:gdLst/>
            <a:ahLst/>
            <a:cxnLst/>
            <a:rect l="l" t="t" r="r" b="b"/>
            <a:pathLst>
              <a:path w="3657600" h="946404">
                <a:moveTo>
                  <a:pt x="0" y="0"/>
                </a:moveTo>
                <a:lnTo>
                  <a:pt x="3657600" y="0"/>
                </a:lnTo>
                <a:lnTo>
                  <a:pt x="3657600" y="946404"/>
                </a:lnTo>
                <a:lnTo>
                  <a:pt x="0" y="94640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18" name="TextBox 18"/>
          <p:cNvSpPr txBox="1"/>
          <p:nvPr/>
        </p:nvSpPr>
        <p:spPr>
          <a:xfrm>
            <a:off x="1295400" y="1798963"/>
            <a:ext cx="9215145" cy="1652312"/>
          </a:xfrm>
          <a:prstGeom prst="rect">
            <a:avLst/>
          </a:prstGeom>
        </p:spPr>
        <p:txBody>
          <a:bodyPr wrap="square" lIns="0" tIns="0" rIns="0" bIns="0" rtlCol="0" anchor="t">
            <a:spAutoFit/>
          </a:bodyPr>
          <a:lstStyle/>
          <a:p>
            <a:pPr marR="58420" algn="ctr">
              <a:lnSpc>
                <a:spcPts val="6720"/>
              </a:lnSpc>
              <a:spcAft>
                <a:spcPts val="0"/>
              </a:spcAft>
            </a:pPr>
            <a:r>
              <a:rPr lang="en-US" sz="5400" dirty="0" err="1">
                <a:latin typeface="MercuriusScript" panose="01010101010101010101" pitchFamily="2" charset="0"/>
              </a:rPr>
              <a:t>Thế</a:t>
            </a:r>
            <a:r>
              <a:rPr lang="en-US" sz="5400" dirty="0">
                <a:latin typeface="MercuriusScript" panose="01010101010101010101" pitchFamily="2" charset="0"/>
              </a:rPr>
              <a:t> </a:t>
            </a:r>
            <a:r>
              <a:rPr lang="en-US" sz="5400" dirty="0" err="1">
                <a:latin typeface="MercuriusScript" panose="01010101010101010101" pitchFamily="2" charset="0"/>
              </a:rPr>
              <a:t>nào</a:t>
            </a:r>
            <a:r>
              <a:rPr lang="en-US" sz="5400" dirty="0">
                <a:latin typeface="MercuriusScript" panose="01010101010101010101" pitchFamily="2" charset="0"/>
              </a:rPr>
              <a:t> </a:t>
            </a:r>
            <a:r>
              <a:rPr lang="en-US" sz="5400" dirty="0" err="1">
                <a:latin typeface="MercuriusScript" panose="01010101010101010101" pitchFamily="2" charset="0"/>
              </a:rPr>
              <a:t>là</a:t>
            </a:r>
            <a:r>
              <a:rPr lang="en-US" sz="5400" dirty="0">
                <a:latin typeface="MercuriusScript" panose="01010101010101010101" pitchFamily="2" charset="0"/>
              </a:rPr>
              <a:t> </a:t>
            </a:r>
            <a:r>
              <a:rPr lang="en-US" sz="5400" dirty="0" err="1">
                <a:latin typeface="MercuriusScript" panose="01010101010101010101" pitchFamily="2" charset="0"/>
              </a:rPr>
              <a:t>viết</a:t>
            </a:r>
            <a:r>
              <a:rPr lang="en-US" sz="5400" dirty="0">
                <a:latin typeface="MercuriusScript" panose="01010101010101010101" pitchFamily="2" charset="0"/>
              </a:rPr>
              <a:t> </a:t>
            </a:r>
            <a:r>
              <a:rPr lang="en-US" sz="5400" dirty="0" err="1">
                <a:latin typeface="MercuriusScript" panose="01010101010101010101" pitchFamily="2" charset="0"/>
              </a:rPr>
              <a:t>bài</a:t>
            </a:r>
            <a:r>
              <a:rPr lang="en-US" sz="5400" dirty="0">
                <a:latin typeface="MercuriusScript" panose="01010101010101010101" pitchFamily="2" charset="0"/>
              </a:rPr>
              <a:t> </a:t>
            </a:r>
            <a:r>
              <a:rPr lang="en-US" sz="5400" dirty="0" err="1">
                <a:latin typeface="MercuriusScript" panose="01010101010101010101" pitchFamily="2" charset="0"/>
              </a:rPr>
              <a:t>nghị</a:t>
            </a:r>
            <a:r>
              <a:rPr lang="en-US" sz="5400" dirty="0">
                <a:latin typeface="MercuriusScript" panose="01010101010101010101" pitchFamily="2" charset="0"/>
              </a:rPr>
              <a:t> </a:t>
            </a:r>
            <a:r>
              <a:rPr lang="en-US" sz="5400" dirty="0" err="1">
                <a:latin typeface="MercuriusScript" panose="01010101010101010101" pitchFamily="2" charset="0"/>
              </a:rPr>
              <a:t>luận</a:t>
            </a:r>
            <a:r>
              <a:rPr lang="en-US" sz="5400" dirty="0">
                <a:latin typeface="MercuriusScript" panose="01010101010101010101" pitchFamily="2" charset="0"/>
              </a:rPr>
              <a:t> </a:t>
            </a:r>
            <a:r>
              <a:rPr lang="en-US" sz="5400" dirty="0" err="1">
                <a:latin typeface="MercuriusScript" panose="01010101010101010101" pitchFamily="2" charset="0"/>
              </a:rPr>
              <a:t>về</a:t>
            </a:r>
            <a:r>
              <a:rPr lang="en-US" sz="5400" dirty="0">
                <a:latin typeface="MercuriusScript" panose="01010101010101010101" pitchFamily="2" charset="0"/>
              </a:rPr>
              <a:t> </a:t>
            </a:r>
            <a:r>
              <a:rPr lang="en-US" sz="5400" dirty="0" err="1">
                <a:latin typeface="MercuriusScript" panose="01010101010101010101" pitchFamily="2" charset="0"/>
              </a:rPr>
              <a:t>hiện</a:t>
            </a:r>
            <a:r>
              <a:rPr lang="en-US" sz="5400" dirty="0">
                <a:latin typeface="MercuriusScript" panose="01010101010101010101" pitchFamily="2" charset="0"/>
              </a:rPr>
              <a:t> </a:t>
            </a:r>
            <a:r>
              <a:rPr lang="en-US" sz="5400" dirty="0" err="1">
                <a:latin typeface="MercuriusScript" panose="01010101010101010101" pitchFamily="2" charset="0"/>
              </a:rPr>
              <a:t>tượng</a:t>
            </a:r>
            <a:r>
              <a:rPr lang="en-US" sz="5400" dirty="0">
                <a:latin typeface="MercuriusScript" panose="01010101010101010101" pitchFamily="2" charset="0"/>
              </a:rPr>
              <a:t> </a:t>
            </a:r>
            <a:r>
              <a:rPr lang="en-US" sz="5400" dirty="0" err="1">
                <a:latin typeface="MercuriusScript" panose="01010101010101010101" pitchFamily="2" charset="0"/>
              </a:rPr>
              <a:t>đời</a:t>
            </a:r>
            <a:r>
              <a:rPr lang="en-US" sz="5400" dirty="0">
                <a:latin typeface="MercuriusScript" panose="01010101010101010101" pitchFamily="2" charset="0"/>
              </a:rPr>
              <a:t> </a:t>
            </a:r>
            <a:r>
              <a:rPr lang="en-US" sz="5400" dirty="0" err="1">
                <a:latin typeface="MercuriusScript" panose="01010101010101010101" pitchFamily="2" charset="0"/>
              </a:rPr>
              <a:t>sống</a:t>
            </a:r>
            <a:r>
              <a:rPr lang="en-US" sz="5400" dirty="0">
                <a:latin typeface="MercuriusScript" panose="01010101010101010101" pitchFamily="2" charset="0"/>
              </a:rPr>
              <a:t>?</a:t>
            </a:r>
            <a:endParaRPr lang="vi-VN" sz="5400" dirty="0">
              <a:latin typeface="MercuriusScript" panose="01010101010101010101" pitchFamily="2" charset="0"/>
            </a:endParaRPr>
          </a:p>
        </p:txBody>
      </p:sp>
      <p:sp>
        <p:nvSpPr>
          <p:cNvPr id="22" name="TextBox 22"/>
          <p:cNvSpPr txBox="1"/>
          <p:nvPr/>
        </p:nvSpPr>
        <p:spPr>
          <a:xfrm>
            <a:off x="1785407" y="3742106"/>
            <a:ext cx="7832276" cy="4924425"/>
          </a:xfrm>
          <a:prstGeom prst="rect">
            <a:avLst/>
          </a:prstGeom>
        </p:spPr>
        <p:txBody>
          <a:bodyPr lIns="0" tIns="0" rIns="0" bIns="0" rtlCol="0" anchor="t">
            <a:spAutoFit/>
          </a:bodyPr>
          <a:lstStyle/>
          <a:p>
            <a:pPr algn="just"/>
            <a:r>
              <a:rPr lang="en-US" sz="4000" dirty="0" err="1">
                <a:effectLst/>
                <a:latin typeface="Times New Roman" panose="02020603050405020304" pitchFamily="18" charset="0"/>
                <a:ea typeface="Calibri" panose="020F0502020204030204" pitchFamily="34" charset="0"/>
              </a:rPr>
              <a:t>Viết</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bài</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văn</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về</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một</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hiện</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tượng</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đời</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sống</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là</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viết</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bài</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văn</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trình</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bày</a:t>
            </a:r>
            <a:r>
              <a:rPr lang="en-US" sz="4000" dirty="0">
                <a:effectLst/>
                <a:latin typeface="Times New Roman" panose="02020603050405020304" pitchFamily="18" charset="0"/>
                <a:ea typeface="Calibri" panose="020F0502020204030204" pitchFamily="34" charset="0"/>
              </a:rPr>
              <a:t> ý </a:t>
            </a:r>
            <a:r>
              <a:rPr lang="en-US" sz="4000" dirty="0" err="1">
                <a:effectLst/>
                <a:latin typeface="Times New Roman" panose="02020603050405020304" pitchFamily="18" charset="0"/>
                <a:ea typeface="Calibri" panose="020F0502020204030204" pitchFamily="34" charset="0"/>
              </a:rPr>
              <a:t>kiến</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phân</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tích</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trao</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đổi</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bàn</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luận</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về</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một</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hiện</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tượng</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của</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đời</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sống</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nhân</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sinh</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chính</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trị</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kinh</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tế</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văn</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hoá</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nghệ</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thuật</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đạo</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đức</a:t>
            </a:r>
            <a:r>
              <a:rPr lang="en-US" sz="4000" dirty="0">
                <a:effectLst/>
                <a:latin typeface="Times New Roman" panose="02020603050405020304" pitchFamily="18" charset="0"/>
                <a:ea typeface="Calibri" panose="020F0502020204030204" pitchFamily="34" charset="0"/>
              </a:rPr>
              <a:t>, khoa </a:t>
            </a:r>
            <a:r>
              <a:rPr lang="en-US" sz="4000" dirty="0" err="1">
                <a:effectLst/>
                <a:latin typeface="Times New Roman" panose="02020603050405020304" pitchFamily="18" charset="0"/>
                <a:ea typeface="Calibri" panose="020F0502020204030204" pitchFamily="34" charset="0"/>
              </a:rPr>
              <a:t>học</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công</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nghệ</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giáo</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dục</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môi</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trường</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mà</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người</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viết</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quan</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tâm</a:t>
            </a:r>
            <a:r>
              <a:rPr lang="en-US" sz="1800" dirty="0">
                <a:effectLst/>
                <a:latin typeface="Times New Roman" panose="02020603050405020304" pitchFamily="18" charset="0"/>
                <a:ea typeface="Calibri" panose="020F0502020204030204" pitchFamily="34" charset="0"/>
              </a:rPr>
              <a:t>. </a:t>
            </a:r>
            <a:endParaRPr lang="en-US" sz="2400" dirty="0">
              <a:solidFill>
                <a:srgbClr val="000000"/>
              </a:solidFill>
              <a:latin typeface="More Sugar Thin"/>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906" b="28906"/>
          <a:stretch>
            <a:fillRect/>
          </a:stretch>
        </p:blipFill>
        <p:spPr>
          <a:xfrm>
            <a:off x="0" y="0"/>
            <a:ext cx="18288000" cy="10287000"/>
          </a:xfrm>
          <a:prstGeom prst="rect">
            <a:avLst/>
          </a:prstGeom>
        </p:spPr>
      </p:pic>
      <p:sp>
        <p:nvSpPr>
          <p:cNvPr id="3" name="Freeform 3"/>
          <p:cNvSpPr/>
          <p:nvPr/>
        </p:nvSpPr>
        <p:spPr>
          <a:xfrm rot="480260">
            <a:off x="-2412654" y="7816219"/>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3"/>
            <a:stretch>
              <a:fillRect/>
            </a:stretch>
          </a:blipFill>
        </p:spPr>
        <p:txBody>
          <a:bodyPr/>
          <a:lstStyle/>
          <a:p>
            <a:endParaRPr lang="vi-VN"/>
          </a:p>
        </p:txBody>
      </p:sp>
      <p:grpSp>
        <p:nvGrpSpPr>
          <p:cNvPr id="4" name="Group 4"/>
          <p:cNvGrpSpPr/>
          <p:nvPr/>
        </p:nvGrpSpPr>
        <p:grpSpPr>
          <a:xfrm>
            <a:off x="780888" y="1181100"/>
            <a:ext cx="8917850" cy="8229600"/>
            <a:chOff x="0" y="0"/>
            <a:chExt cx="2348734" cy="2167467"/>
          </a:xfrm>
        </p:grpSpPr>
        <p:sp>
          <p:nvSpPr>
            <p:cNvPr id="5" name="Freeform 5"/>
            <p:cNvSpPr/>
            <p:nvPr/>
          </p:nvSpPr>
          <p:spPr>
            <a:xfrm>
              <a:off x="0" y="0"/>
              <a:ext cx="2348734" cy="2167467"/>
            </a:xfrm>
            <a:custGeom>
              <a:avLst/>
              <a:gdLst/>
              <a:ahLst/>
              <a:cxnLst/>
              <a:rect l="l" t="t" r="r" b="b"/>
              <a:pathLst>
                <a:path w="2348734" h="2167467">
                  <a:moveTo>
                    <a:pt x="44275" y="0"/>
                  </a:moveTo>
                  <a:lnTo>
                    <a:pt x="2304459" y="0"/>
                  </a:lnTo>
                  <a:cubicBezTo>
                    <a:pt x="2316202" y="0"/>
                    <a:pt x="2327463" y="4665"/>
                    <a:pt x="2335766" y="12968"/>
                  </a:cubicBezTo>
                  <a:cubicBezTo>
                    <a:pt x="2344070" y="21271"/>
                    <a:pt x="2348734" y="32533"/>
                    <a:pt x="2348734" y="44275"/>
                  </a:cubicBezTo>
                  <a:lnTo>
                    <a:pt x="2348734" y="2123192"/>
                  </a:lnTo>
                  <a:cubicBezTo>
                    <a:pt x="2348734" y="2147644"/>
                    <a:pt x="2328912" y="2167467"/>
                    <a:pt x="2304459" y="2167467"/>
                  </a:cubicBezTo>
                  <a:lnTo>
                    <a:pt x="44275" y="2167467"/>
                  </a:lnTo>
                  <a:cubicBezTo>
                    <a:pt x="32533" y="2167467"/>
                    <a:pt x="21271" y="2162802"/>
                    <a:pt x="12968" y="2154499"/>
                  </a:cubicBezTo>
                  <a:cubicBezTo>
                    <a:pt x="4665" y="2146196"/>
                    <a:pt x="0" y="2134934"/>
                    <a:pt x="0" y="2123192"/>
                  </a:cubicBezTo>
                  <a:lnTo>
                    <a:pt x="0" y="44275"/>
                  </a:lnTo>
                  <a:cubicBezTo>
                    <a:pt x="0" y="19823"/>
                    <a:pt x="19823" y="0"/>
                    <a:pt x="44275" y="0"/>
                  </a:cubicBezTo>
                  <a:close/>
                </a:path>
              </a:pathLst>
            </a:custGeom>
            <a:solidFill>
              <a:srgbClr val="FFDC96"/>
            </a:solidFill>
            <a:ln>
              <a:noFill/>
            </a:ln>
          </p:spPr>
          <p:txBody>
            <a:bodyPr/>
            <a:lstStyle/>
            <a:p>
              <a:endParaRPr lang="vi-VN"/>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1028700" y="1028700"/>
            <a:ext cx="8756163" cy="8229600"/>
            <a:chOff x="0" y="0"/>
            <a:chExt cx="2306150" cy="2167467"/>
          </a:xfrm>
        </p:grpSpPr>
        <p:sp>
          <p:nvSpPr>
            <p:cNvPr id="8" name="Freeform 8"/>
            <p:cNvSpPr/>
            <p:nvPr/>
          </p:nvSpPr>
          <p:spPr>
            <a:xfrm>
              <a:off x="0" y="0"/>
              <a:ext cx="2306150" cy="2167467"/>
            </a:xfrm>
            <a:custGeom>
              <a:avLst/>
              <a:gdLst/>
              <a:ahLst/>
              <a:cxnLst/>
              <a:rect l="l" t="t" r="r" b="b"/>
              <a:pathLst>
                <a:path w="2306150" h="2167467">
                  <a:moveTo>
                    <a:pt x="45093" y="0"/>
                  </a:moveTo>
                  <a:lnTo>
                    <a:pt x="2261057" y="0"/>
                  </a:lnTo>
                  <a:cubicBezTo>
                    <a:pt x="2273017" y="0"/>
                    <a:pt x="2284486" y="4751"/>
                    <a:pt x="2292943" y="13207"/>
                  </a:cubicBezTo>
                  <a:cubicBezTo>
                    <a:pt x="2301399" y="21664"/>
                    <a:pt x="2306150" y="33133"/>
                    <a:pt x="2306150" y="45093"/>
                  </a:cubicBezTo>
                  <a:lnTo>
                    <a:pt x="2306150" y="2122374"/>
                  </a:lnTo>
                  <a:cubicBezTo>
                    <a:pt x="2306150" y="2147278"/>
                    <a:pt x="2285961" y="2167467"/>
                    <a:pt x="2261057" y="2167467"/>
                  </a:cubicBezTo>
                  <a:lnTo>
                    <a:pt x="45093" y="2167467"/>
                  </a:lnTo>
                  <a:cubicBezTo>
                    <a:pt x="20189" y="2167467"/>
                    <a:pt x="0" y="2147278"/>
                    <a:pt x="0" y="2122374"/>
                  </a:cubicBezTo>
                  <a:lnTo>
                    <a:pt x="0" y="45093"/>
                  </a:lnTo>
                  <a:cubicBezTo>
                    <a:pt x="0" y="20189"/>
                    <a:pt x="20189" y="0"/>
                    <a:pt x="45093" y="0"/>
                  </a:cubicBezTo>
                  <a:close/>
                </a:path>
              </a:pathLst>
            </a:custGeom>
            <a:solidFill>
              <a:srgbClr val="FEEDAA"/>
            </a:solidFill>
            <a:ln>
              <a:noFill/>
            </a:ln>
          </p:spPr>
          <p:txBody>
            <a:bodyPr/>
            <a:lstStyle/>
            <a:p>
              <a:endParaRPr lang="vi-VN"/>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rot="481352" flipH="1">
            <a:off x="3293790" y="600988"/>
            <a:ext cx="4225984" cy="1160225"/>
          </a:xfrm>
          <a:custGeom>
            <a:avLst/>
            <a:gdLst/>
            <a:ahLst/>
            <a:cxnLst/>
            <a:rect l="l" t="t" r="r" b="b"/>
            <a:pathLst>
              <a:path w="4225984" h="1160225">
                <a:moveTo>
                  <a:pt x="4225983" y="0"/>
                </a:moveTo>
                <a:lnTo>
                  <a:pt x="0" y="0"/>
                </a:lnTo>
                <a:lnTo>
                  <a:pt x="0" y="1160224"/>
                </a:lnTo>
                <a:lnTo>
                  <a:pt x="4225983" y="1160224"/>
                </a:lnTo>
                <a:lnTo>
                  <a:pt x="4225983"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11" name="Freeform 11"/>
          <p:cNvSpPr/>
          <p:nvPr/>
        </p:nvSpPr>
        <p:spPr>
          <a:xfrm flipH="1">
            <a:off x="10336913" y="2050430"/>
            <a:ext cx="6873646" cy="7840660"/>
          </a:xfrm>
          <a:custGeom>
            <a:avLst/>
            <a:gdLst/>
            <a:ahLst/>
            <a:cxnLst/>
            <a:rect l="l" t="t" r="r" b="b"/>
            <a:pathLst>
              <a:path w="6873646" h="7840660">
                <a:moveTo>
                  <a:pt x="6873646" y="0"/>
                </a:moveTo>
                <a:lnTo>
                  <a:pt x="0" y="0"/>
                </a:lnTo>
                <a:lnTo>
                  <a:pt x="0" y="7840660"/>
                </a:lnTo>
                <a:lnTo>
                  <a:pt x="6873646" y="7840660"/>
                </a:lnTo>
                <a:lnTo>
                  <a:pt x="6873646" y="0"/>
                </a:lnTo>
                <a:close/>
              </a:path>
            </a:pathLst>
          </a:custGeom>
          <a:blipFill>
            <a:blip r:embed="rId6"/>
            <a:stretch>
              <a:fillRect/>
            </a:stretch>
          </a:blipFill>
        </p:spPr>
        <p:txBody>
          <a:bodyPr/>
          <a:lstStyle/>
          <a:p>
            <a:endParaRPr lang="vi-VN"/>
          </a:p>
        </p:txBody>
      </p:sp>
      <p:sp>
        <p:nvSpPr>
          <p:cNvPr id="12" name="Freeform 12"/>
          <p:cNvSpPr/>
          <p:nvPr/>
        </p:nvSpPr>
        <p:spPr>
          <a:xfrm>
            <a:off x="11745465" y="8195426"/>
            <a:ext cx="2384063" cy="1695664"/>
          </a:xfrm>
          <a:custGeom>
            <a:avLst/>
            <a:gdLst/>
            <a:ahLst/>
            <a:cxnLst/>
            <a:rect l="l" t="t" r="r" b="b"/>
            <a:pathLst>
              <a:path w="2384063" h="1695664">
                <a:moveTo>
                  <a:pt x="0" y="0"/>
                </a:moveTo>
                <a:lnTo>
                  <a:pt x="2384063" y="0"/>
                </a:lnTo>
                <a:lnTo>
                  <a:pt x="2384063" y="1695664"/>
                </a:lnTo>
                <a:lnTo>
                  <a:pt x="0" y="1695664"/>
                </a:lnTo>
                <a:lnTo>
                  <a:pt x="0" y="0"/>
                </a:lnTo>
                <a:close/>
              </a:path>
            </a:pathLst>
          </a:custGeom>
          <a:blipFill>
            <a:blip r:embed="rId7"/>
            <a:stretch>
              <a:fillRect/>
            </a:stretch>
          </a:blipFill>
        </p:spPr>
        <p:txBody>
          <a:bodyPr/>
          <a:lstStyle/>
          <a:p>
            <a:endParaRPr lang="vi-VN"/>
          </a:p>
        </p:txBody>
      </p:sp>
      <p:sp>
        <p:nvSpPr>
          <p:cNvPr id="13" name="Freeform 13"/>
          <p:cNvSpPr/>
          <p:nvPr/>
        </p:nvSpPr>
        <p:spPr>
          <a:xfrm>
            <a:off x="10843099" y="1028700"/>
            <a:ext cx="1174951" cy="675597"/>
          </a:xfrm>
          <a:custGeom>
            <a:avLst/>
            <a:gdLst/>
            <a:ahLst/>
            <a:cxnLst/>
            <a:rect l="l" t="t" r="r" b="b"/>
            <a:pathLst>
              <a:path w="1174951" h="675597">
                <a:moveTo>
                  <a:pt x="0" y="0"/>
                </a:moveTo>
                <a:lnTo>
                  <a:pt x="1174951" y="0"/>
                </a:lnTo>
                <a:lnTo>
                  <a:pt x="1174951" y="675597"/>
                </a:lnTo>
                <a:lnTo>
                  <a:pt x="0" y="675597"/>
                </a:lnTo>
                <a:lnTo>
                  <a:pt x="0" y="0"/>
                </a:lnTo>
                <a:close/>
              </a:path>
            </a:pathLst>
          </a:custGeom>
          <a:blipFill>
            <a:blip r:embed="rId8"/>
            <a:stretch>
              <a:fillRect/>
            </a:stretch>
          </a:blipFill>
        </p:spPr>
        <p:txBody>
          <a:bodyPr/>
          <a:lstStyle/>
          <a:p>
            <a:endParaRPr lang="vi-VN"/>
          </a:p>
        </p:txBody>
      </p:sp>
      <p:sp>
        <p:nvSpPr>
          <p:cNvPr id="14" name="Freeform 14"/>
          <p:cNvSpPr/>
          <p:nvPr/>
        </p:nvSpPr>
        <p:spPr>
          <a:xfrm>
            <a:off x="16233697" y="3919126"/>
            <a:ext cx="1025603" cy="778604"/>
          </a:xfrm>
          <a:custGeom>
            <a:avLst/>
            <a:gdLst/>
            <a:ahLst/>
            <a:cxnLst/>
            <a:rect l="l" t="t" r="r" b="b"/>
            <a:pathLst>
              <a:path w="1025603" h="778604">
                <a:moveTo>
                  <a:pt x="0" y="0"/>
                </a:moveTo>
                <a:lnTo>
                  <a:pt x="1025603" y="0"/>
                </a:lnTo>
                <a:lnTo>
                  <a:pt x="1025603" y="778604"/>
                </a:lnTo>
                <a:lnTo>
                  <a:pt x="0" y="778604"/>
                </a:lnTo>
                <a:lnTo>
                  <a:pt x="0" y="0"/>
                </a:lnTo>
                <a:close/>
              </a:path>
            </a:pathLst>
          </a:custGeom>
          <a:blipFill>
            <a:blip r:embed="rId9"/>
            <a:stretch>
              <a:fillRect/>
            </a:stretch>
          </a:blipFill>
        </p:spPr>
        <p:txBody>
          <a:bodyPr/>
          <a:lstStyle/>
          <a:p>
            <a:endParaRPr lang="vi-VN"/>
          </a:p>
        </p:txBody>
      </p:sp>
      <p:sp>
        <p:nvSpPr>
          <p:cNvPr id="15" name="TextBox 15"/>
          <p:cNvSpPr txBox="1"/>
          <p:nvPr/>
        </p:nvSpPr>
        <p:spPr>
          <a:xfrm>
            <a:off x="1295400" y="2430382"/>
            <a:ext cx="8291339" cy="5293757"/>
          </a:xfrm>
          <a:prstGeom prst="rect">
            <a:avLst/>
          </a:prstGeom>
        </p:spPr>
        <p:txBody>
          <a:bodyPr wrap="square" lIns="0" tIns="0" rIns="0" bIns="0" rtlCol="0" anchor="t">
            <a:spAutoFit/>
          </a:bodyPr>
          <a:lstStyle/>
          <a:p>
            <a:pPr marL="67945" marR="58420" indent="33655" algn="just">
              <a:spcAft>
                <a:spcPts val="0"/>
              </a:spcAft>
            </a:pPr>
            <a:r>
              <a:rPr lang="en-US" sz="4800" dirty="0">
                <a:latin typeface="MercuriusScript" panose="01010101010101010101" pitchFamily="2" charset="0"/>
              </a:rPr>
              <a:t>Đ</a:t>
            </a:r>
            <a:r>
              <a:rPr lang="vi-VN" sz="4800" dirty="0">
                <a:latin typeface="MercuriusScript" panose="01010101010101010101" pitchFamily="2" charset="0"/>
              </a:rPr>
              <a:t>ọc lại văn bản “Tôi có một giấc mơ”. Sau đó, trả lời các câu hỏi trong SGK.</a:t>
            </a:r>
          </a:p>
          <a:p>
            <a:pPr marL="67945" marR="58420" indent="33655" algn="just">
              <a:spcAft>
                <a:spcPts val="0"/>
              </a:spcAft>
            </a:pPr>
            <a:r>
              <a:rPr lang="vi-VN" sz="4000" b="1" dirty="0">
                <a:effectLst/>
                <a:latin typeface="Times New Roman" panose="02020603050405020304" pitchFamily="18" charset="0"/>
                <a:ea typeface="Times New Roman" panose="02020603050405020304" pitchFamily="18" charset="0"/>
              </a:rPr>
              <a:t>Câu 1:</a:t>
            </a:r>
            <a:r>
              <a:rPr lang="vi-VN" sz="4000" dirty="0">
                <a:effectLst/>
                <a:latin typeface="Times New Roman" panose="02020603050405020304" pitchFamily="18" charset="0"/>
                <a:ea typeface="Times New Roman" panose="02020603050405020304" pitchFamily="18" charset="0"/>
              </a:rPr>
              <a:t> Hiện tượng đời sống được đặt ra trong bài viết đó là gì?</a:t>
            </a:r>
          </a:p>
          <a:p>
            <a:pPr marL="67945" marR="58420" indent="33655" algn="just">
              <a:spcAft>
                <a:spcPts val="0"/>
              </a:spcAft>
            </a:pPr>
            <a:r>
              <a:rPr lang="vi-VN" sz="4000" b="1" dirty="0">
                <a:effectLst/>
                <a:latin typeface="Times New Roman" panose="02020603050405020304" pitchFamily="18" charset="0"/>
                <a:ea typeface="Times New Roman" panose="02020603050405020304" pitchFamily="18" charset="0"/>
              </a:rPr>
              <a:t>Câu 2:</a:t>
            </a:r>
            <a:r>
              <a:rPr lang="vi-VN" sz="4000" dirty="0">
                <a:effectLst/>
                <a:latin typeface="Times New Roman" panose="02020603050405020304" pitchFamily="18" charset="0"/>
                <a:ea typeface="Times New Roman" panose="02020603050405020304" pitchFamily="18" charset="0"/>
              </a:rPr>
              <a:t> Vì sao tác giả lại viết về hiện tượng đó?</a:t>
            </a:r>
          </a:p>
          <a:p>
            <a:pPr marL="67945" marR="58420" indent="33655" algn="just">
              <a:spcAft>
                <a:spcPts val="0"/>
              </a:spcAft>
            </a:pPr>
            <a:r>
              <a:rPr lang="vi-VN" sz="4000" b="1" dirty="0">
                <a:effectLst/>
                <a:latin typeface="Times New Roman" panose="02020603050405020304" pitchFamily="18" charset="0"/>
                <a:ea typeface="Times New Roman" panose="02020603050405020304" pitchFamily="18" charset="0"/>
              </a:rPr>
              <a:t>Câu 3:</a:t>
            </a:r>
            <a:r>
              <a:rPr lang="vi-VN" sz="4000" dirty="0">
                <a:effectLst/>
                <a:latin typeface="Times New Roman" panose="02020603050405020304" pitchFamily="18" charset="0"/>
                <a:ea typeface="Times New Roman" panose="02020603050405020304" pitchFamily="18" charset="0"/>
              </a:rPr>
              <a:t> Mục đích của văn bản đó là gì?</a:t>
            </a:r>
          </a:p>
        </p:txBody>
      </p:sp>
      <p:sp>
        <p:nvSpPr>
          <p:cNvPr id="16" name="Freeform 16"/>
          <p:cNvSpPr/>
          <p:nvPr/>
        </p:nvSpPr>
        <p:spPr>
          <a:xfrm>
            <a:off x="15285125" y="630040"/>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0"/>
            <a:stretch>
              <a:fillRect/>
            </a:stretch>
          </a:blipFill>
        </p:spPr>
        <p:txBody>
          <a:bodyPr/>
          <a:lstStyle/>
          <a:p>
            <a:endParaRPr lang="vi-VN"/>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906" b="28906"/>
          <a:stretch>
            <a:fillRect/>
          </a:stretch>
        </p:blipFill>
        <p:spPr>
          <a:xfrm>
            <a:off x="0" y="0"/>
            <a:ext cx="18288000" cy="10287000"/>
          </a:xfrm>
          <a:prstGeom prst="rect">
            <a:avLst/>
          </a:prstGeom>
        </p:spPr>
      </p:pic>
      <p:sp>
        <p:nvSpPr>
          <p:cNvPr id="3" name="Freeform 3"/>
          <p:cNvSpPr/>
          <p:nvPr/>
        </p:nvSpPr>
        <p:spPr>
          <a:xfrm rot="-162773" flipH="1">
            <a:off x="-2380758" y="8310235"/>
            <a:ext cx="24395033" cy="9453075"/>
          </a:xfrm>
          <a:custGeom>
            <a:avLst/>
            <a:gdLst/>
            <a:ahLst/>
            <a:cxnLst/>
            <a:rect l="l" t="t" r="r" b="b"/>
            <a:pathLst>
              <a:path w="24395033" h="9453075">
                <a:moveTo>
                  <a:pt x="24395033" y="0"/>
                </a:moveTo>
                <a:lnTo>
                  <a:pt x="0" y="0"/>
                </a:lnTo>
                <a:lnTo>
                  <a:pt x="0" y="9453076"/>
                </a:lnTo>
                <a:lnTo>
                  <a:pt x="24395033" y="9453076"/>
                </a:lnTo>
                <a:lnTo>
                  <a:pt x="24395033" y="0"/>
                </a:lnTo>
                <a:close/>
              </a:path>
            </a:pathLst>
          </a:custGeom>
          <a:blipFill>
            <a:blip r:embed="rId3"/>
            <a:stretch>
              <a:fillRect/>
            </a:stretch>
          </a:blipFill>
        </p:spPr>
        <p:txBody>
          <a:bodyPr/>
          <a:lstStyle/>
          <a:p>
            <a:endParaRPr lang="vi-VN"/>
          </a:p>
        </p:txBody>
      </p:sp>
      <p:grpSp>
        <p:nvGrpSpPr>
          <p:cNvPr id="4" name="Group 4"/>
          <p:cNvGrpSpPr/>
          <p:nvPr/>
        </p:nvGrpSpPr>
        <p:grpSpPr>
          <a:xfrm>
            <a:off x="9112624" y="3632390"/>
            <a:ext cx="8306242" cy="3396453"/>
            <a:chOff x="0" y="0"/>
            <a:chExt cx="2187652" cy="894539"/>
          </a:xfrm>
        </p:grpSpPr>
        <p:sp>
          <p:nvSpPr>
            <p:cNvPr id="5" name="Freeform 5"/>
            <p:cNvSpPr/>
            <p:nvPr/>
          </p:nvSpPr>
          <p:spPr>
            <a:xfrm>
              <a:off x="0" y="0"/>
              <a:ext cx="2187652" cy="894539"/>
            </a:xfrm>
            <a:custGeom>
              <a:avLst/>
              <a:gdLst/>
              <a:ahLst/>
              <a:cxnLst/>
              <a:rect l="l" t="t" r="r" b="b"/>
              <a:pathLst>
                <a:path w="2187652" h="894539">
                  <a:moveTo>
                    <a:pt x="47535" y="0"/>
                  </a:moveTo>
                  <a:lnTo>
                    <a:pt x="2140117" y="0"/>
                  </a:lnTo>
                  <a:cubicBezTo>
                    <a:pt x="2152724" y="0"/>
                    <a:pt x="2164815" y="5008"/>
                    <a:pt x="2173730" y="13923"/>
                  </a:cubicBezTo>
                  <a:cubicBezTo>
                    <a:pt x="2182644" y="22837"/>
                    <a:pt x="2187652" y="34928"/>
                    <a:pt x="2187652" y="47535"/>
                  </a:cubicBezTo>
                  <a:lnTo>
                    <a:pt x="2187652" y="847004"/>
                  </a:lnTo>
                  <a:cubicBezTo>
                    <a:pt x="2187652" y="873257"/>
                    <a:pt x="2166370" y="894539"/>
                    <a:pt x="2140117" y="894539"/>
                  </a:cubicBezTo>
                  <a:lnTo>
                    <a:pt x="47535" y="894539"/>
                  </a:lnTo>
                  <a:cubicBezTo>
                    <a:pt x="21282" y="894539"/>
                    <a:pt x="0" y="873257"/>
                    <a:pt x="0" y="847004"/>
                  </a:cubicBezTo>
                  <a:lnTo>
                    <a:pt x="0" y="47535"/>
                  </a:lnTo>
                  <a:cubicBezTo>
                    <a:pt x="0" y="21282"/>
                    <a:pt x="21282" y="0"/>
                    <a:pt x="47535" y="0"/>
                  </a:cubicBezTo>
                  <a:close/>
                </a:path>
              </a:pathLst>
            </a:custGeom>
            <a:solidFill>
              <a:srgbClr val="FAE6DB"/>
            </a:solidFill>
          </p:spPr>
          <p:txBody>
            <a:bodyPr/>
            <a:lstStyle/>
            <a:p>
              <a:endParaRPr lang="vi-VN"/>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8953058" y="3499647"/>
            <a:ext cx="8306242" cy="3384535"/>
            <a:chOff x="0" y="0"/>
            <a:chExt cx="2187652" cy="891400"/>
          </a:xfrm>
        </p:grpSpPr>
        <p:sp>
          <p:nvSpPr>
            <p:cNvPr id="8" name="Freeform 8"/>
            <p:cNvSpPr/>
            <p:nvPr/>
          </p:nvSpPr>
          <p:spPr>
            <a:xfrm>
              <a:off x="0" y="0"/>
              <a:ext cx="2187652" cy="891400"/>
            </a:xfrm>
            <a:custGeom>
              <a:avLst/>
              <a:gdLst/>
              <a:ahLst/>
              <a:cxnLst/>
              <a:rect l="l" t="t" r="r" b="b"/>
              <a:pathLst>
                <a:path w="2187652" h="891400">
                  <a:moveTo>
                    <a:pt x="47535" y="0"/>
                  </a:moveTo>
                  <a:lnTo>
                    <a:pt x="2140117" y="0"/>
                  </a:lnTo>
                  <a:cubicBezTo>
                    <a:pt x="2152724" y="0"/>
                    <a:pt x="2164815" y="5008"/>
                    <a:pt x="2173730" y="13923"/>
                  </a:cubicBezTo>
                  <a:cubicBezTo>
                    <a:pt x="2182644" y="22837"/>
                    <a:pt x="2187652" y="34928"/>
                    <a:pt x="2187652" y="47535"/>
                  </a:cubicBezTo>
                  <a:lnTo>
                    <a:pt x="2187652" y="843865"/>
                  </a:lnTo>
                  <a:cubicBezTo>
                    <a:pt x="2187652" y="870118"/>
                    <a:pt x="2166370" y="891400"/>
                    <a:pt x="2140117" y="891400"/>
                  </a:cubicBezTo>
                  <a:lnTo>
                    <a:pt x="47535" y="891400"/>
                  </a:lnTo>
                  <a:cubicBezTo>
                    <a:pt x="34928" y="891400"/>
                    <a:pt x="22837" y="886392"/>
                    <a:pt x="13923" y="877477"/>
                  </a:cubicBezTo>
                  <a:cubicBezTo>
                    <a:pt x="5008" y="868563"/>
                    <a:pt x="0" y="856472"/>
                    <a:pt x="0" y="843865"/>
                  </a:cubicBezTo>
                  <a:lnTo>
                    <a:pt x="0" y="47535"/>
                  </a:lnTo>
                  <a:cubicBezTo>
                    <a:pt x="0" y="21282"/>
                    <a:pt x="21282" y="0"/>
                    <a:pt x="47535" y="0"/>
                  </a:cubicBezTo>
                  <a:close/>
                </a:path>
              </a:pathLst>
            </a:custGeom>
            <a:solidFill>
              <a:srgbClr val="FDFCF4"/>
            </a:solidFill>
          </p:spPr>
          <p:txBody>
            <a:bodyPr/>
            <a:lstStyle/>
            <a:p>
              <a:endParaRPr lang="vi-VN"/>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1756475" y="3189778"/>
            <a:ext cx="2699407" cy="619739"/>
          </a:xfrm>
          <a:custGeom>
            <a:avLst/>
            <a:gdLst/>
            <a:ahLst/>
            <a:cxnLst/>
            <a:rect l="l" t="t" r="r" b="b"/>
            <a:pathLst>
              <a:path w="2699407" h="619739">
                <a:moveTo>
                  <a:pt x="0" y="0"/>
                </a:moveTo>
                <a:lnTo>
                  <a:pt x="2699407" y="0"/>
                </a:lnTo>
                <a:lnTo>
                  <a:pt x="2699407" y="619738"/>
                </a:lnTo>
                <a:lnTo>
                  <a:pt x="0" y="619738"/>
                </a:lnTo>
                <a:lnTo>
                  <a:pt x="0" y="0"/>
                </a:lnTo>
                <a:close/>
              </a:path>
            </a:pathLst>
          </a:custGeom>
          <a:blipFill>
            <a:blip r:embed="rId4"/>
            <a:stretch>
              <a:fillRect/>
            </a:stretch>
          </a:blipFill>
        </p:spPr>
        <p:txBody>
          <a:bodyPr/>
          <a:lstStyle/>
          <a:p>
            <a:endParaRPr lang="vi-VN"/>
          </a:p>
        </p:txBody>
      </p:sp>
      <p:sp>
        <p:nvSpPr>
          <p:cNvPr id="11" name="Freeform 11"/>
          <p:cNvSpPr/>
          <p:nvPr/>
        </p:nvSpPr>
        <p:spPr>
          <a:xfrm flipH="1">
            <a:off x="2009293" y="4827108"/>
            <a:ext cx="5340493" cy="4833147"/>
          </a:xfrm>
          <a:custGeom>
            <a:avLst/>
            <a:gdLst/>
            <a:ahLst/>
            <a:cxnLst/>
            <a:rect l="l" t="t" r="r" b="b"/>
            <a:pathLst>
              <a:path w="5340493" h="4833147">
                <a:moveTo>
                  <a:pt x="5340493" y="0"/>
                </a:moveTo>
                <a:lnTo>
                  <a:pt x="0" y="0"/>
                </a:lnTo>
                <a:lnTo>
                  <a:pt x="0" y="4833147"/>
                </a:lnTo>
                <a:lnTo>
                  <a:pt x="5340493" y="4833147"/>
                </a:lnTo>
                <a:lnTo>
                  <a:pt x="5340493" y="0"/>
                </a:lnTo>
                <a:close/>
              </a:path>
            </a:pathLst>
          </a:custGeom>
          <a:blipFill>
            <a:blip r:embed="rId5"/>
            <a:stretch>
              <a:fillRect/>
            </a:stretch>
          </a:blipFill>
        </p:spPr>
        <p:txBody>
          <a:bodyPr/>
          <a:lstStyle/>
          <a:p>
            <a:endParaRPr lang="vi-VN"/>
          </a:p>
        </p:txBody>
      </p:sp>
      <p:sp>
        <p:nvSpPr>
          <p:cNvPr id="12" name="Freeform 12"/>
          <p:cNvSpPr/>
          <p:nvPr/>
        </p:nvSpPr>
        <p:spPr>
          <a:xfrm>
            <a:off x="788290" y="3399747"/>
            <a:ext cx="1174951" cy="675597"/>
          </a:xfrm>
          <a:custGeom>
            <a:avLst/>
            <a:gdLst/>
            <a:ahLst/>
            <a:cxnLst/>
            <a:rect l="l" t="t" r="r" b="b"/>
            <a:pathLst>
              <a:path w="1174951" h="675597">
                <a:moveTo>
                  <a:pt x="0" y="0"/>
                </a:moveTo>
                <a:lnTo>
                  <a:pt x="1174951" y="0"/>
                </a:lnTo>
                <a:lnTo>
                  <a:pt x="1174951" y="675597"/>
                </a:lnTo>
                <a:lnTo>
                  <a:pt x="0" y="675597"/>
                </a:lnTo>
                <a:lnTo>
                  <a:pt x="0" y="0"/>
                </a:lnTo>
                <a:close/>
              </a:path>
            </a:pathLst>
          </a:custGeom>
          <a:blipFill>
            <a:blip r:embed="rId6"/>
            <a:stretch>
              <a:fillRect/>
            </a:stretch>
          </a:blipFill>
        </p:spPr>
        <p:txBody>
          <a:bodyPr/>
          <a:lstStyle/>
          <a:p>
            <a:endParaRPr lang="vi-VN"/>
          </a:p>
        </p:txBody>
      </p:sp>
      <p:sp>
        <p:nvSpPr>
          <p:cNvPr id="13" name="Freeform 13"/>
          <p:cNvSpPr/>
          <p:nvPr/>
        </p:nvSpPr>
        <p:spPr>
          <a:xfrm>
            <a:off x="7503162" y="752613"/>
            <a:ext cx="960304" cy="552175"/>
          </a:xfrm>
          <a:custGeom>
            <a:avLst/>
            <a:gdLst/>
            <a:ahLst/>
            <a:cxnLst/>
            <a:rect l="l" t="t" r="r" b="b"/>
            <a:pathLst>
              <a:path w="960304" h="552175">
                <a:moveTo>
                  <a:pt x="0" y="0"/>
                </a:moveTo>
                <a:lnTo>
                  <a:pt x="960304" y="0"/>
                </a:lnTo>
                <a:lnTo>
                  <a:pt x="960304" y="552174"/>
                </a:lnTo>
                <a:lnTo>
                  <a:pt x="0" y="552174"/>
                </a:lnTo>
                <a:lnTo>
                  <a:pt x="0" y="0"/>
                </a:lnTo>
                <a:close/>
              </a:path>
            </a:pathLst>
          </a:custGeom>
          <a:blipFill>
            <a:blip r:embed="rId7"/>
            <a:stretch>
              <a:fillRect/>
            </a:stretch>
          </a:blipFill>
        </p:spPr>
        <p:txBody>
          <a:bodyPr/>
          <a:lstStyle/>
          <a:p>
            <a:endParaRPr lang="vi-VN"/>
          </a:p>
        </p:txBody>
      </p:sp>
      <p:sp>
        <p:nvSpPr>
          <p:cNvPr id="14" name="TextBox 14"/>
          <p:cNvSpPr txBox="1"/>
          <p:nvPr/>
        </p:nvSpPr>
        <p:spPr>
          <a:xfrm>
            <a:off x="1194509" y="1601184"/>
            <a:ext cx="6425491" cy="2483950"/>
          </a:xfrm>
          <a:prstGeom prst="rect">
            <a:avLst/>
          </a:prstGeom>
        </p:spPr>
        <p:txBody>
          <a:bodyPr wrap="square" lIns="0" tIns="0" rIns="0" bIns="0" rtlCol="0" anchor="t">
            <a:spAutoFit/>
          </a:bodyPr>
          <a:lstStyle/>
          <a:p>
            <a:pPr algn="ctr">
              <a:lnSpc>
                <a:spcPts val="6720"/>
              </a:lnSpc>
            </a:pPr>
            <a:r>
              <a:rPr lang="en-US" sz="4400" dirty="0" err="1">
                <a:effectLst/>
                <a:latin typeface="MercuriusScript" panose="01010101010101010101" pitchFamily="2" charset="0"/>
                <a:ea typeface="Calibri" panose="020F0502020204030204" pitchFamily="34" charset="0"/>
              </a:rPr>
              <a:t>Câu</a:t>
            </a:r>
            <a:r>
              <a:rPr lang="en-US" sz="4400" dirty="0">
                <a:effectLst/>
                <a:latin typeface="MercuriusScript" panose="01010101010101010101" pitchFamily="2" charset="0"/>
                <a:ea typeface="Calibri" panose="020F0502020204030204" pitchFamily="34" charset="0"/>
              </a:rPr>
              <a:t> 1: </a:t>
            </a:r>
            <a:r>
              <a:rPr lang="vi-VN" sz="4400" dirty="0">
                <a:effectLst/>
                <a:latin typeface="MercuriusScript" panose="01010101010101010101" pitchFamily="2" charset="0"/>
                <a:ea typeface="Calibri" panose="020F0502020204030204" pitchFamily="34" charset="0"/>
              </a:rPr>
              <a:t>Hiện tượng đời sống được đặt ra trong bài viết đó là gì?</a:t>
            </a:r>
            <a:endParaRPr lang="en-US" sz="34400" dirty="0">
              <a:solidFill>
                <a:srgbClr val="000000"/>
              </a:solidFill>
              <a:latin typeface="MercuriusScript" panose="01010101010101010101" pitchFamily="2" charset="0"/>
            </a:endParaRPr>
          </a:p>
        </p:txBody>
      </p:sp>
      <p:sp>
        <p:nvSpPr>
          <p:cNvPr id="15" name="TextBox 15"/>
          <p:cNvSpPr txBox="1"/>
          <p:nvPr/>
        </p:nvSpPr>
        <p:spPr>
          <a:xfrm>
            <a:off x="9293552" y="4465253"/>
            <a:ext cx="7755536" cy="2031325"/>
          </a:xfrm>
          <a:prstGeom prst="rect">
            <a:avLst/>
          </a:prstGeom>
        </p:spPr>
        <p:txBody>
          <a:bodyPr lIns="0" tIns="0" rIns="0" bIns="0" rtlCol="0" anchor="t">
            <a:spAutoFit/>
          </a:bodyPr>
          <a:lstStyle/>
          <a:p>
            <a:pPr marL="20955" marR="61595" algn="just">
              <a:spcAft>
                <a:spcPts val="0"/>
              </a:spcAft>
            </a:pPr>
            <a:r>
              <a:rPr lang="vi-VN" sz="4400" dirty="0">
                <a:effectLst/>
                <a:latin typeface="Times New Roman" panose="02020603050405020304" pitchFamily="18" charset="0"/>
                <a:ea typeface="Times New Roman" panose="02020603050405020304" pitchFamily="18" charset="0"/>
              </a:rPr>
              <a:t>Hiện tượng đời sống được đặt ra trong bài viết là “</a:t>
            </a:r>
            <a:r>
              <a:rPr lang="vi-VN" sz="4400" i="1" dirty="0">
                <a:effectLst/>
                <a:latin typeface="Times New Roman" panose="02020603050405020304" pitchFamily="18" charset="0"/>
                <a:ea typeface="Times New Roman" panose="02020603050405020304" pitchFamily="18" charset="0"/>
              </a:rPr>
              <a:t>Quyền bình đẳng của người da đen”.</a:t>
            </a:r>
            <a:endParaRPr lang="vi-VN" sz="4400" dirty="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TotalTime>
  <Words>1445</Words>
  <Application>Microsoft Office PowerPoint</Application>
  <PresentationFormat>Custom</PresentationFormat>
  <Paragraphs>67</Paragraphs>
  <Slides>21</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Arial</vt:lpstr>
      <vt:lpstr>Segoe UI Black</vt:lpstr>
      <vt:lpstr>UTM Cookies</vt:lpstr>
      <vt:lpstr>UTM Cooper Black</vt:lpstr>
      <vt:lpstr>Calibri</vt:lpstr>
      <vt:lpstr>Times New Roman</vt:lpstr>
      <vt:lpstr>MercuriusScript</vt:lpstr>
      <vt:lpstr>UVN Mang Cau Nang</vt:lpstr>
      <vt:lpstr>More Sugar</vt:lpstr>
      <vt:lpstr>More Sugar Thin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17</cp:revision>
  <dcterms:created xsi:type="dcterms:W3CDTF">2006-08-16T00:00:00Z</dcterms:created>
  <dcterms:modified xsi:type="dcterms:W3CDTF">2023-08-13T11:11:05Z</dcterms:modified>
  <dc:identifier>DAFpn353oiE</dc:identifier>
</cp:coreProperties>
</file>