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7" r:id="rId3"/>
    <p:sldMasterId id="2147483689" r:id="rId4"/>
    <p:sldMasterId id="2147483701" r:id="rId5"/>
    <p:sldMasterId id="2147483713" r:id="rId6"/>
    <p:sldMasterId id="2147483758" r:id="rId7"/>
    <p:sldMasterId id="2147483769" r:id="rId8"/>
    <p:sldMasterId id="2147483780" r:id="rId9"/>
    <p:sldMasterId id="2147483793" r:id="rId10"/>
    <p:sldMasterId id="2147483805" r:id="rId11"/>
    <p:sldMasterId id="2147483818" r:id="rId12"/>
  </p:sldMasterIdLst>
  <p:notesMasterIdLst>
    <p:notesMasterId r:id="rId42"/>
  </p:notesMasterIdLst>
  <p:sldIdLst>
    <p:sldId id="257" r:id="rId13"/>
    <p:sldId id="258" r:id="rId14"/>
    <p:sldId id="266" r:id="rId15"/>
    <p:sldId id="267" r:id="rId16"/>
    <p:sldId id="268" r:id="rId17"/>
    <p:sldId id="269" r:id="rId18"/>
    <p:sldId id="259" r:id="rId19"/>
    <p:sldId id="271" r:id="rId20"/>
    <p:sldId id="277" r:id="rId21"/>
    <p:sldId id="276" r:id="rId22"/>
    <p:sldId id="278" r:id="rId23"/>
    <p:sldId id="279" r:id="rId24"/>
    <p:sldId id="280" r:id="rId25"/>
    <p:sldId id="282" r:id="rId26"/>
    <p:sldId id="283" r:id="rId27"/>
    <p:sldId id="286" r:id="rId28"/>
    <p:sldId id="284" r:id="rId29"/>
    <p:sldId id="285" r:id="rId30"/>
    <p:sldId id="289" r:id="rId31"/>
    <p:sldId id="287" r:id="rId32"/>
    <p:sldId id="288" r:id="rId33"/>
    <p:sldId id="291" r:id="rId34"/>
    <p:sldId id="292" r:id="rId35"/>
    <p:sldId id="293" r:id="rId36"/>
    <p:sldId id="294" r:id="rId37"/>
    <p:sldId id="295" r:id="rId38"/>
    <p:sldId id="296" r:id="rId39"/>
    <p:sldId id="297" r:id="rId40"/>
    <p:sldId id="298" r:id="rId4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32" autoAdjust="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5E161-9A24-4D63-B25B-C6FB60B9491E}" type="datetimeFigureOut">
              <a:rPr lang="vi-VN" smtClean="0"/>
              <a:t>01/08/2023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C6977-9B58-48F1-BCC9-87E389624C66}" type="slidenum">
              <a:rPr lang="vi-VN" smtClean="0"/>
              <a:t>‹#›</a:t>
            </a:fld>
            <a:endParaRPr lang="vi-VN"/>
          </a:p>
        </p:txBody>
      </p:sp>
    </p:spTree>
    <p:extLst>
      <p:ext uri="{BB962C8B-B14F-4D97-AF65-F5344CB8AC3E}">
        <p14:creationId xmlns:p14="http://schemas.microsoft.com/office/powerpoint/2010/main" val="283629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62088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54A5B-24AA-476F-907E-DD292D787E7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6443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48649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24175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54A5B-24AA-476F-907E-DD292D787E7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1333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14092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3317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a:effectLst/>
                <a:latin typeface="Cambria" panose="02040503050406030204" pitchFamily="18" charset="0"/>
                <a:ea typeface="Calibri" panose="020F0502020204030204" pitchFamily="34" charset="0"/>
                <a:cs typeface="Times New Roman" panose="02020603050405020304" pitchFamily="18" charset="0"/>
              </a:rPr>
              <a:t>Chia 2 đội. Thiết kế 8 ô số, trong đó có 2 câu hỏi may mắn, được 50 điểm, không phải trả lời. Các ô còn lại chứa câu hỏi, trả lời đúng được 10 điểm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C37FF0D-3108-4406-A6C2-4DB64F82457E}" type="slidenum">
              <a:rPr lang="en-US" smtClean="0"/>
              <a:t>24</a:t>
            </a:fld>
            <a:endParaRPr lang="en-US"/>
          </a:p>
        </p:txBody>
      </p:sp>
    </p:spTree>
    <p:extLst>
      <p:ext uri="{BB962C8B-B14F-4D97-AF65-F5344CB8AC3E}">
        <p14:creationId xmlns:p14="http://schemas.microsoft.com/office/powerpoint/2010/main" val="198282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77420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50162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3243616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9690950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1555410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060083865"/>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98490180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327605451"/>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420183445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161385435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981245614"/>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p:blipFill>
        <p:spPr>
          <a:xfrm>
            <a:off x="11280797" y="4581149"/>
            <a:ext cx="824569" cy="1279433"/>
          </a:xfrm>
          <a:prstGeom prst="rect">
            <a:avLst/>
          </a:prstGeom>
        </p:spPr>
      </p:pic>
    </p:spTree>
    <p:extLst>
      <p:ext uri="{BB962C8B-B14F-4D97-AF65-F5344CB8AC3E}">
        <p14:creationId xmlns:p14="http://schemas.microsoft.com/office/powerpoint/2010/main" val="2243496462"/>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3707746361"/>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391314980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869092554"/>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38235422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3324556378"/>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3943053875"/>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0208831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3062952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4705341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4860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3228123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909307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09281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904285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728377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3490215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42338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28143003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21596848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EB20-2523-42CF-A8B1-76B16BCA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259FB69-5D47-4A98-B345-28E1DB087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BDB67C0-B548-4221-907D-4688F670E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93C5E509-3D1E-476E-B57C-075DEF7E7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375D4B82-8D41-4CF5-8F1C-7FEC91877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821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627-B549-48E8-BD12-ECC9423AE5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CDE2D4-8296-42B1-8329-ECF2749F8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EB24B28-7158-4379-8B21-0FE0E7F337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77349AF-7A56-469A-A9AC-28E9D9B706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E0221F42-9BB0-4B25-8CCC-76F2286F4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449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5D5B-9E22-4965-9FCB-6021A988A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A21A9D8-97F6-46EF-B604-61D136E3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37CE7-6A30-4775-BABB-9933267C3C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3000E488-420F-4C64-AE6F-43596CD8FD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09705990-4301-478C-A985-BC7C30849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3961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0237-3DEF-4636-BBB8-ECF72F495E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77E6E06-479A-48CF-A5F9-6032AF68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0E7323B-FE0A-46A0-AA3A-70FBD83A2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B9201E1-B9FE-4733-8F13-3BB6F8F770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41C51F47-7263-4C7D-AE6F-99BBB2D904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B4910866-641F-4B45-8E5C-30C6EDE26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0224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1FF-F481-4A74-A011-A35B20EB390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A6C418-0248-456E-ABA6-FF1604428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DEF13-2B32-4F6B-A5DC-59E4A5C57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2F719D6-26BD-461E-9BE3-5D938E61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B2D88-B77B-41AB-9C8F-E35169E66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17FAC6A-2A16-46B0-9A35-3AECC163F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5CC57662-033D-44B7-BD47-9020580C92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68AC010B-C4C4-4908-A3CF-D7EFBA755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173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576758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9DF-06D4-4114-9BA0-896D384A2B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1EA52E6-5D94-470F-8003-7D28688CAD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AFB58F8C-9DD3-4E5D-8A20-F887AC704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F61753C7-0DBC-4E85-AFF5-9BAC4FD76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2483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70DA7-8B5A-4B11-91A0-6ECE43C5FC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6173B940-840A-4B3E-9A2C-0F728771F8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21F6B9-C627-49C1-9B45-058B706DD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2131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474D-4E17-4479-8EE5-B953FC366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A3E12B2-0C58-43FF-84B9-904F4EA6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67947DB-8691-4CC9-BE83-42913CBCD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B7CA5-F9DD-4834-BC5D-6E998817BC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452D837A-FA0E-4518-8B81-03DDD5E9E4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ADCC75A2-16FD-4599-9E12-7E8BCACF9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4787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24F9-5F6E-40A7-909D-8FF38702F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B2D5B2F-10D9-4D57-AF60-9B3AF15A6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82B4975-BA1A-4A22-8BB5-EB676BCD0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A43F0-37D0-433B-AA54-1918713CE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D01A2BD1-DD51-42E2-B041-892F96641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4758D417-5513-426F-8877-7C3261108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1025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02DD-21EF-4758-B92C-DA3B49FCCB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F85A79-CCDD-4B99-BD57-1FD178833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4B676CE-75E0-441B-84B0-D04DE1D5DC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41783E45-9695-4D24-ADE0-ABFD19057F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CB6F82E1-11FD-4AE0-85E1-F7D97BB16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9478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7B48D-26D8-4421-BD31-2681ED1B7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01D6AAA-1038-45A8-B71C-9E292C464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EA4F8A-06B6-4AB6-8DD7-267D7BFD8D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51CCD5FD-E54A-418A-8F4D-10E1A8B9A4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D981DD49-B3D2-4FC9-BB90-BD7558F01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1380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EB20-2523-42CF-A8B1-76B16BCA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259FB69-5D47-4A98-B345-28E1DB087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BDB67C0-B548-4221-907D-4688F670E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93C5E509-3D1E-476E-B57C-075DEF7E7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375D4B82-8D41-4CF5-8F1C-7FEC91877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7798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627-B549-48E8-BD12-ECC9423AE5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CDE2D4-8296-42B1-8329-ECF2749F8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EB24B28-7158-4379-8B21-0FE0E7F337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77349AF-7A56-469A-A9AC-28E9D9B706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E0221F42-9BB0-4B25-8CCC-76F2286F4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0309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5D5B-9E22-4965-9FCB-6021A988A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A21A9D8-97F6-46EF-B604-61D136E3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37CE7-6A30-4775-BABB-9933267C3C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3000E488-420F-4C64-AE6F-43596CD8FD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09705990-4301-478C-A985-BC7C30849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9388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0237-3DEF-4636-BBB8-ECF72F495E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77E6E06-479A-48CF-A5F9-6032AF68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0E7323B-FE0A-46A0-AA3A-70FBD83A2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B9201E1-B9FE-4733-8F13-3BB6F8F770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41C51F47-7263-4C7D-AE6F-99BBB2D904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B4910866-641F-4B45-8E5C-30C6EDE26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19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637994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1FF-F481-4A74-A011-A35B20EB390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A6C418-0248-456E-ABA6-FF1604428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DEF13-2B32-4F6B-A5DC-59E4A5C57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2F719D6-26BD-461E-9BE3-5D938E61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B2D88-B77B-41AB-9C8F-E35169E66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17FAC6A-2A16-46B0-9A35-3AECC163F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5CC57662-033D-44B7-BD47-9020580C92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68AC010B-C4C4-4908-A3CF-D7EFBA755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330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9DF-06D4-4114-9BA0-896D384A2B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1EA52E6-5D94-470F-8003-7D28688CAD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AFB58F8C-9DD3-4E5D-8A20-F887AC704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F61753C7-0DBC-4E85-AFF5-9BAC4FD76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946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70DA7-8B5A-4B11-91A0-6ECE43C5FC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6173B940-840A-4B3E-9A2C-0F728771F8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21F6B9-C627-49C1-9B45-058B706DD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4740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474D-4E17-4479-8EE5-B953FC366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A3E12B2-0C58-43FF-84B9-904F4EA6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67947DB-8691-4CC9-BE83-42913CBCD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B7CA5-F9DD-4834-BC5D-6E998817BC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452D837A-FA0E-4518-8B81-03DDD5E9E4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ADCC75A2-16FD-4599-9E12-7E8BCACF9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2615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24F9-5F6E-40A7-909D-8FF38702F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B2D5B2F-10D9-4D57-AF60-9B3AF15A6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82B4975-BA1A-4A22-8BB5-EB676BCD0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A43F0-37D0-433B-AA54-1918713CE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D01A2BD1-DD51-42E2-B041-892F96641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4758D417-5513-426F-8877-7C3261108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27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02DD-21EF-4758-B92C-DA3B49FCCB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F85A79-CCDD-4B99-BD57-1FD178833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4B676CE-75E0-441B-84B0-D04DE1D5DC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41783E45-9695-4D24-ADE0-ABFD19057F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CB6F82E1-11FD-4AE0-85E1-F7D97BB16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3265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7B48D-26D8-4421-BD31-2681ED1B7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01D6AAA-1038-45A8-B71C-9E292C464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EA4F8A-06B6-4AB6-8DD7-267D7BFD8D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51CCD5FD-E54A-418A-8F4D-10E1A8B9A4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D981DD49-B3D2-4FC9-BB90-BD7558F01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9635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EB20-2523-42CF-A8B1-76B16BCA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259FB69-5D47-4A98-B345-28E1DB087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BDB67C0-B548-4221-907D-4688F670E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93C5E509-3D1E-476E-B57C-075DEF7E7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375D4B82-8D41-4CF5-8F1C-7FEC91877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12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627-B549-48E8-BD12-ECC9423AE5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CDE2D4-8296-42B1-8329-ECF2749F8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EB24B28-7158-4379-8B21-0FE0E7F337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77349AF-7A56-469A-A9AC-28E9D9B706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E0221F42-9BB0-4B25-8CCC-76F2286F4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0148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5D5B-9E22-4965-9FCB-6021A988A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A21A9D8-97F6-46EF-B604-61D136E3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37CE7-6A30-4775-BABB-9933267C3C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3000E488-420F-4C64-AE6F-43596CD8FD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09705990-4301-478C-A985-BC7C30849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067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520217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0237-3DEF-4636-BBB8-ECF72F495E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77E6E06-479A-48CF-A5F9-6032AF68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0E7323B-FE0A-46A0-AA3A-70FBD83A2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B9201E1-B9FE-4733-8F13-3BB6F8F770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41C51F47-7263-4C7D-AE6F-99BBB2D904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B4910866-641F-4B45-8E5C-30C6EDE26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6513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1FF-F481-4A74-A011-A35B20EB390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A6C418-0248-456E-ABA6-FF1604428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DEF13-2B32-4F6B-A5DC-59E4A5C57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2F719D6-26BD-461E-9BE3-5D938E61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B2D88-B77B-41AB-9C8F-E35169E66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17FAC6A-2A16-46B0-9A35-3AECC163F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5CC57662-033D-44B7-BD47-9020580C92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68AC010B-C4C4-4908-A3CF-D7EFBA755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610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9DF-06D4-4114-9BA0-896D384A2B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1EA52E6-5D94-470F-8003-7D28688CAD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AFB58F8C-9DD3-4E5D-8A20-F887AC704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F61753C7-0DBC-4E85-AFF5-9BAC4FD76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8681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70DA7-8B5A-4B11-91A0-6ECE43C5FC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6173B940-840A-4B3E-9A2C-0F728771F8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21F6B9-C627-49C1-9B45-058B706DD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2810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474D-4E17-4479-8EE5-B953FC366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A3E12B2-0C58-43FF-84B9-904F4EA6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67947DB-8691-4CC9-BE83-42913CBCD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B7CA5-F9DD-4834-BC5D-6E998817BC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452D837A-FA0E-4518-8B81-03DDD5E9E4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ADCC75A2-16FD-4599-9E12-7E8BCACF9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2993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24F9-5F6E-40A7-909D-8FF38702F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B2D5B2F-10D9-4D57-AF60-9B3AF15A6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82B4975-BA1A-4A22-8BB5-EB676BCD0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A43F0-37D0-433B-AA54-1918713CE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D01A2BD1-DD51-42E2-B041-892F96641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4758D417-5513-426F-8877-7C3261108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4319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02DD-21EF-4758-B92C-DA3B49FCCB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F85A79-CCDD-4B99-BD57-1FD178833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4B676CE-75E0-441B-84B0-D04DE1D5DC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41783E45-9695-4D24-ADE0-ABFD19057F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CB6F82E1-11FD-4AE0-85E1-F7D97BB16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6080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7B48D-26D8-4421-BD31-2681ED1B7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01D6AAA-1038-45A8-B71C-9E292C464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EA4F8A-06B6-4AB6-8DD7-267D7BFD8D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51CCD5FD-E54A-418A-8F4D-10E1A8B9A4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D981DD49-B3D2-4FC9-BB90-BD7558F01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77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EB20-2523-42CF-A8B1-76B16BCA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259FB69-5D47-4A98-B345-28E1DB087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BDB67C0-B548-4221-907D-4688F670E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93C5E509-3D1E-476E-B57C-075DEF7E7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375D4B82-8D41-4CF5-8F1C-7FEC91877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1404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627-B549-48E8-BD12-ECC9423AE5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CDE2D4-8296-42B1-8329-ECF2749F8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EB24B28-7158-4379-8B21-0FE0E7F337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77349AF-7A56-469A-A9AC-28E9D9B706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E0221F42-9BB0-4B25-8CCC-76F2286F4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904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293222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5D5B-9E22-4965-9FCB-6021A988A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A21A9D8-97F6-46EF-B604-61D136E3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37CE7-6A30-4775-BABB-9933267C3C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3000E488-420F-4C64-AE6F-43596CD8FD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09705990-4301-478C-A985-BC7C30849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0868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0237-3DEF-4636-BBB8-ECF72F495E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77E6E06-479A-48CF-A5F9-6032AF68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0E7323B-FE0A-46A0-AA3A-70FBD83A2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B9201E1-B9FE-4733-8F13-3BB6F8F770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41C51F47-7263-4C7D-AE6F-99BBB2D904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B4910866-641F-4B45-8E5C-30C6EDE26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42240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1FF-F481-4A74-A011-A35B20EB390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A6C418-0248-456E-ABA6-FF1604428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DEF13-2B32-4F6B-A5DC-59E4A5C57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2F719D6-26BD-461E-9BE3-5D938E61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B2D88-B77B-41AB-9C8F-E35169E66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17FAC6A-2A16-46B0-9A35-3AECC163F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5CC57662-033D-44B7-BD47-9020580C92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68AC010B-C4C4-4908-A3CF-D7EFBA755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3149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9DF-06D4-4114-9BA0-896D384A2B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1EA52E6-5D94-470F-8003-7D28688CAD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AFB58F8C-9DD3-4E5D-8A20-F887AC704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F61753C7-0DBC-4E85-AFF5-9BAC4FD76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7231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70DA7-8B5A-4B11-91A0-6ECE43C5FC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6173B940-840A-4B3E-9A2C-0F728771F8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21F6B9-C627-49C1-9B45-058B706DD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2919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474D-4E17-4479-8EE5-B953FC366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A3E12B2-0C58-43FF-84B9-904F4EA6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67947DB-8691-4CC9-BE83-42913CBCD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B7CA5-F9DD-4834-BC5D-6E998817BC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452D837A-FA0E-4518-8B81-03DDD5E9E4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ADCC75A2-16FD-4599-9E12-7E8BCACF9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0973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24F9-5F6E-40A7-909D-8FF38702F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B2D5B2F-10D9-4D57-AF60-9B3AF15A6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82B4975-BA1A-4A22-8BB5-EB676BCD0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A43F0-37D0-433B-AA54-1918713CE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D01A2BD1-DD51-42E2-B041-892F96641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4758D417-5513-426F-8877-7C3261108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8381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02DD-21EF-4758-B92C-DA3B49FCCB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F85A79-CCDD-4B99-BD57-1FD178833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4B676CE-75E0-441B-84B0-D04DE1D5DC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41783E45-9695-4D24-ADE0-ABFD19057F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CB6F82E1-11FD-4AE0-85E1-F7D97BB16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8429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7B48D-26D8-4421-BD31-2681ED1B7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01D6AAA-1038-45A8-B71C-9E292C464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EA4F8A-06B6-4AB6-8DD7-267D7BFD8D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51CCD5FD-E54A-418A-8F4D-10E1A8B9A4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D981DD49-B3D2-4FC9-BB90-BD7558F01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0483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55730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213530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033561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05664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640952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8667669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661511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5860395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037559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1773738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571031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8/1/2023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0668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5617819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870438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452411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758914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9283212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1605140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1535894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2518836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1377588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417105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64576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108394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0AAA33-4704-4DB6-B00C-55034C8312AA}"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6320BE-B06B-471A-A65D-A2CE953F9384}"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6309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08F168-9C7E-4A3D-913C-382929C31F7A}"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888D6-D06B-4B77-8755-BE33ACAC1966}"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9740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2927A5-1967-487F-9BDB-0C778F617812}"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C183A3-D495-40A0-BD3C-1582D95CA834}"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46214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A30620-6884-43BB-A73C-65D79FBCE5A5}"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22BF48-B33C-4D51-B650-0E6CE6698B0C}"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16636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709AA0-BA0C-498C-B9E0-6E9AE6A110A3}"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46F838-15E7-4428-9720-9C47E4E95021}"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8805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F7E52E-8D20-41A8-A834-6B057FAFCF85}"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9E91DF-264B-45C2-A390-C743B6C5BA29}"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03601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84B828-33F2-42D2-856E-6FCFB50BAEC7}"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E29580-3564-4FB7-BD4C-1556F0AFE1EA}"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29479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05D49B-4551-4EE4-80B4-CF31B87DE6E2}"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DF4A30-AF82-4A6D-AF23-1D18F30C902D}"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10048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vi-VN"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EE8F33-18A1-49FC-8FAA-F97783A2BB4D}"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48343D-5544-4B41-B54F-15915D2F8AC4}"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7464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F09435-1ABE-42A7-9844-E4255A63F560}"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BA5EFB-10DC-46E1-8C87-0728E9DC2521}"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062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944317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686E88-7051-4E8A-A023-B14FF359C307}"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6CBF26-C771-494F-99B3-EEFF0A3F4FFD}"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84734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A18822-669C-4AAB-ADC6-8D90A4FFC6D1}"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056EB9-69EA-40CE-8A63-1B751AA37CA7}"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4461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0015167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663953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5787916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7420090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420246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6522317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6074315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3719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0.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1.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theme" Target="../theme/theme12.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8.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9.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144542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6386703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120357989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13933797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1835141373"/>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14361-FCE0-457E-85D3-E999E5E73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0306189-9804-456C-A431-C8748533B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12D776-04A5-48F9-8AAC-62F0B328C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288B00B-B46E-4D51-8DC2-442DCC2E7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2FEFFD31-8A1D-43CE-94AB-F4BEADAA8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28896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14361-FCE0-457E-85D3-E999E5E73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0306189-9804-456C-A431-C8748533B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12D776-04A5-48F9-8AAC-62F0B328C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288B00B-B46E-4D51-8DC2-442DCC2E7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2FEFFD31-8A1D-43CE-94AB-F4BEADAA8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00526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14361-FCE0-457E-85D3-E999E5E73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0306189-9804-456C-A431-C8748533B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12D776-04A5-48F9-8AAC-62F0B328C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288B00B-B46E-4D51-8DC2-442DCC2E7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2FEFFD31-8A1D-43CE-94AB-F4BEADAA8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42410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14361-FCE0-457E-85D3-E999E5E73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0306189-9804-456C-A431-C8748533B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12D776-04A5-48F9-8AAC-62F0B328C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288B00B-B46E-4D51-8DC2-442DCC2E7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2FEFFD31-8A1D-43CE-94AB-F4BEADAA8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54568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64573175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02461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vi-VN" altLang="vi-VN"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endParaRPr lang="vi-VN" altLang="vi-V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598910-D670-4E7E-BCF8-5BACD64502F3}"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763C11-8AD7-4051-BCF4-387E6A555223}"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5890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9.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file:///C:\Users\ASUS\AppData\Local\MindMaple\Temp\Img00003584659e.tmp" TargetMode="External"/><Relationship Id="rId2" Type="http://schemas.openxmlformats.org/officeDocument/2006/relationships/image" Target="../media/image25.pn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08.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8.xml"/><Relationship Id="rId1" Type="http://schemas.openxmlformats.org/officeDocument/2006/relationships/slideLayout" Target="../slideLayouts/slideLayout69.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6.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5.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2.wav"/><Relationship Id="rId7"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2.wav"/><Relationship Id="rId1" Type="http://schemas.openxmlformats.org/officeDocument/2006/relationships/slideLayout" Target="../slideLayouts/slideLayout49.xml"/><Relationship Id="rId6" Type="http://schemas.openxmlformats.org/officeDocument/2006/relationships/image" Target="../media/image18.jpeg"/><Relationship Id="rId5" Type="http://schemas.openxmlformats.org/officeDocument/2006/relationships/slide" Target="slide6.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4573" y="520700"/>
            <a:ext cx="10026650" cy="5972810"/>
          </a:xfrm>
          <a:prstGeom prst="rect">
            <a:avLst/>
          </a:prstGeom>
          <a:solidFill>
            <a:srgbClr val="1E9C8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sp>
        <p:nvSpPr>
          <p:cNvPr id="6" name="矩形 5"/>
          <p:cNvSpPr/>
          <p:nvPr/>
        </p:nvSpPr>
        <p:spPr>
          <a:xfrm>
            <a:off x="1214755" y="718820"/>
            <a:ext cx="9646285" cy="5576570"/>
          </a:xfrm>
          <a:prstGeom prst="rect">
            <a:avLst/>
          </a:prstGeom>
          <a:solidFill>
            <a:srgbClr val="ED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pic>
        <p:nvPicPr>
          <p:cNvPr id="3" name="图片 2" descr="1"/>
          <p:cNvPicPr>
            <a:picLocks noChangeAspect="1"/>
          </p:cNvPicPr>
          <p:nvPr/>
        </p:nvPicPr>
        <p:blipFill>
          <a:blip r:embed="rId3"/>
          <a:stretch>
            <a:fillRect/>
          </a:stretch>
        </p:blipFill>
        <p:spPr>
          <a:xfrm>
            <a:off x="-870585" y="-552450"/>
            <a:ext cx="4420235" cy="5426710"/>
          </a:xfrm>
          <a:prstGeom prst="rect">
            <a:avLst/>
          </a:prstGeom>
        </p:spPr>
      </p:pic>
      <p:pic>
        <p:nvPicPr>
          <p:cNvPr id="4" name="图片 3" descr="2"/>
          <p:cNvPicPr>
            <a:picLocks noChangeAspect="1"/>
          </p:cNvPicPr>
          <p:nvPr/>
        </p:nvPicPr>
        <p:blipFill>
          <a:blip r:embed="rId4"/>
          <a:stretch>
            <a:fillRect/>
          </a:stretch>
        </p:blipFill>
        <p:spPr>
          <a:xfrm>
            <a:off x="9383395" y="1541780"/>
            <a:ext cx="3342005" cy="5485130"/>
          </a:xfrm>
          <a:prstGeom prst="rect">
            <a:avLst/>
          </a:prstGeom>
        </p:spPr>
      </p:pic>
      <p:sp>
        <p:nvSpPr>
          <p:cNvPr id="7" name="矩形 6"/>
          <p:cNvSpPr/>
          <p:nvPr/>
        </p:nvSpPr>
        <p:spPr>
          <a:xfrm>
            <a:off x="1604645" y="858520"/>
            <a:ext cx="8866505" cy="5297170"/>
          </a:xfrm>
          <a:prstGeom prst="rect">
            <a:avLst/>
          </a:prstGeom>
          <a:solidFill>
            <a:srgbClr val="69C29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grpSp>
        <p:nvGrpSpPr>
          <p:cNvPr id="5300" name="组合 5299"/>
          <p:cNvGrpSpPr/>
          <p:nvPr/>
        </p:nvGrpSpPr>
        <p:grpSpPr>
          <a:xfrm>
            <a:off x="3118802" y="1177925"/>
            <a:ext cx="6074410" cy="4658360"/>
            <a:chOff x="6332826" y="513574"/>
            <a:chExt cx="5267933" cy="4039934"/>
          </a:xfrm>
        </p:grpSpPr>
        <p:sp>
          <p:nvSpPr>
            <p:cNvPr id="5301" name="Freeform 18"/>
            <p:cNvSpPr/>
            <p:nvPr/>
          </p:nvSpPr>
          <p:spPr bwMode="auto">
            <a:xfrm rot="5400000">
              <a:off x="6946826" y="-100426"/>
              <a:ext cx="4039934" cy="5267933"/>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solidFill>
              <a:srgbClr val="F6F6F6"/>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5302" name="Freeform 18"/>
            <p:cNvSpPr/>
            <p:nvPr/>
          </p:nvSpPr>
          <p:spPr bwMode="auto">
            <a:xfrm rot="5400000">
              <a:off x="7039595" y="20541"/>
              <a:ext cx="3854396" cy="5025998"/>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noFill/>
            <a:ln w="19050">
              <a:solidFill>
                <a:srgbClr val="1E9C8C"/>
              </a:solidFill>
              <a:prstDash val="lgDash"/>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grpSp>
      <p:sp>
        <p:nvSpPr>
          <p:cNvPr id="8" name="文本框 7"/>
          <p:cNvSpPr txBox="1"/>
          <p:nvPr/>
        </p:nvSpPr>
        <p:spPr>
          <a:xfrm>
            <a:off x="3298723" y="3111283"/>
            <a:ext cx="5707012"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1E9C8C"/>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CHÀO MỪNG CÁC </a:t>
            </a:r>
            <a:r>
              <a:rPr kumimoji="0" lang="en-US" altLang="zh-CN" sz="4000" b="1" i="0" u="none" strike="noStrike" kern="1200" cap="none" spc="0" normalizeH="0" baseline="0" noProof="0" dirty="0" smtClean="0">
                <a:ln>
                  <a:noFill/>
                </a:ln>
                <a:solidFill>
                  <a:srgbClr val="1E9C8C"/>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EM</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4000" b="1" dirty="0" smtClean="0">
                <a:solidFill>
                  <a:srgbClr val="1E9C8C"/>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ĐẾN VỚI TIẾT HỌC</a:t>
            </a:r>
            <a:endParaRPr kumimoji="0" lang="zh-CN" altLang="en-US" sz="4000" b="1" i="0" u="none" strike="noStrike" kern="1200" cap="none" spc="0" normalizeH="0" baseline="0" noProof="0" dirty="0">
              <a:ln>
                <a:noFill/>
              </a:ln>
              <a:solidFill>
                <a:srgbClr val="1E9C8C"/>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329878393"/>
      </p:ext>
    </p:extLst>
  </p:cSld>
  <p:clrMapOvr>
    <a:masterClrMapping/>
  </p:clrMapOvr>
  <p:transition advTm="790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3"/>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3"/>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300"/>
                                        </p:tgtEl>
                                        <p:attrNameLst>
                                          <p:attrName>style.visibility</p:attrName>
                                        </p:attrNameLst>
                                      </p:cBhvr>
                                      <p:to>
                                        <p:strVal val="visible"/>
                                      </p:to>
                                    </p:set>
                                    <p:anim calcmode="lin" valueType="num">
                                      <p:cBhvr>
                                        <p:cTn id="34" dur="1000" fill="hold"/>
                                        <p:tgtEl>
                                          <p:spTgt spid="5300"/>
                                        </p:tgtEl>
                                        <p:attrNameLst>
                                          <p:attrName>ppt_w</p:attrName>
                                        </p:attrNameLst>
                                      </p:cBhvr>
                                      <p:tavLst>
                                        <p:tav tm="0">
                                          <p:val>
                                            <p:fltVal val="0"/>
                                          </p:val>
                                        </p:tav>
                                        <p:tav tm="100000">
                                          <p:val>
                                            <p:strVal val="#ppt_w"/>
                                          </p:val>
                                        </p:tav>
                                      </p:tavLst>
                                    </p:anim>
                                    <p:anim calcmode="lin" valueType="num">
                                      <p:cBhvr>
                                        <p:cTn id="35" dur="1000" fill="hold"/>
                                        <p:tgtEl>
                                          <p:spTgt spid="5300"/>
                                        </p:tgtEl>
                                        <p:attrNameLst>
                                          <p:attrName>ppt_h</p:attrName>
                                        </p:attrNameLst>
                                      </p:cBhvr>
                                      <p:tavLst>
                                        <p:tav tm="0">
                                          <p:val>
                                            <p:fltVal val="0"/>
                                          </p:val>
                                        </p:tav>
                                        <p:tav tm="100000">
                                          <p:val>
                                            <p:strVal val="#ppt_h"/>
                                          </p:val>
                                        </p:tav>
                                      </p:tavLst>
                                    </p:anim>
                                    <p:animEffect transition="in" filter="fade">
                                      <p:cBhvr>
                                        <p:cTn id="36" dur="1000"/>
                                        <p:tgtEl>
                                          <p:spTgt spid="5300"/>
                                        </p:tgtEl>
                                      </p:cBhvr>
                                    </p:animEffect>
                                  </p:childTnLst>
                                </p:cTn>
                              </p:par>
                            </p:childTnLst>
                          </p:cTn>
                        </p:par>
                        <p:par>
                          <p:cTn id="37" fill="hold">
                            <p:stCondLst>
                              <p:cond delay="3000"/>
                            </p:stCondLst>
                            <p:childTnLst>
                              <p:par>
                                <p:cTn id="38" presetID="5" presetClass="entr" presetSubtype="1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bldLvl="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034682" y="261797"/>
            <a:ext cx="3726213" cy="906980"/>
          </a:xfrm>
          <a:prstGeom prst="rect">
            <a:avLst/>
          </a:prstGeom>
          <a:noFill/>
        </p:spPr>
        <p:txBody>
          <a:bodyPr wrap="none" rtlCol="0">
            <a:spAutoFit/>
          </a:bodyPr>
          <a:lstStyle/>
          <a:p>
            <a:pPr marR="26670" algn="just">
              <a:lnSpc>
                <a:spcPct val="107000"/>
              </a:lnSpc>
              <a:spcBef>
                <a:spcPts val="240"/>
              </a:spcBef>
              <a:spcAft>
                <a:spcPts val="240"/>
              </a:spcAft>
              <a:tabLst>
                <a:tab pos="180340" algn="l"/>
              </a:tabLs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B.</a:t>
            </a:r>
            <a:r>
              <a:rPr lang="vi-VN" sz="2400" b="1" dirty="0" smtClean="0">
                <a:effectLst/>
                <a:latin typeface="Times New Roman" panose="02020603050405020304" pitchFamily="18" charset="0"/>
                <a:ea typeface="Calibri" panose="020F0502020204030204" pitchFamily="34" charset="0"/>
                <a:cs typeface="Times New Roman" panose="02020603050405020304" pitchFamily="18" charset="0"/>
              </a:rPr>
              <a:t>Một thời đại trong thi ca</a:t>
            </a:r>
            <a:endParaRPr lang="vi-VN" dirty="0">
              <a:ea typeface="Arial" panose="020B0604020202020204" pitchFamily="34" charset="0"/>
              <a:cs typeface="Times New Roman" panose="02020603050405020304" pitchFamily="18" charset="0"/>
            </a:endParaRPr>
          </a:p>
          <a:p>
            <a:pPr marR="26670" algn="just">
              <a:lnSpc>
                <a:spcPct val="107000"/>
              </a:lnSpc>
              <a:spcBef>
                <a:spcPts val="240"/>
              </a:spcBef>
              <a:spcAft>
                <a:spcPts val="240"/>
              </a:spcAft>
              <a:tabLst>
                <a:tab pos="180340" algn="l"/>
              </a:tabLs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I. </a:t>
            </a: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vi-VN" dirty="0">
              <a:ea typeface="Arial" panose="020B0604020202020204" pitchFamily="34" charset="0"/>
              <a:cs typeface="Times New Roman" panose="02020603050405020304" pitchFamily="18" charset="0"/>
            </a:endParaRPr>
          </a:p>
        </p:txBody>
      </p:sp>
      <p:pic>
        <p:nvPicPr>
          <p:cNvPr id="4" name="图片 3" descr="2"/>
          <p:cNvPicPr>
            <a:picLocks noChangeAspect="1"/>
          </p:cNvPicPr>
          <p:nvPr/>
        </p:nvPicPr>
        <p:blipFill>
          <a:blip r:embed="rId3"/>
          <a:stretch>
            <a:fillRect/>
          </a:stretch>
        </p:blipFill>
        <p:spPr>
          <a:xfrm rot="21300000">
            <a:off x="-215900" y="-464185"/>
            <a:ext cx="871855" cy="1430655"/>
          </a:xfrm>
          <a:prstGeom prst="rect">
            <a:avLst/>
          </a:prstGeom>
        </p:spPr>
      </p:pic>
      <p:sp>
        <p:nvSpPr>
          <p:cNvPr id="33" name="TextBox 23"/>
          <p:cNvSpPr txBox="1"/>
          <p:nvPr/>
        </p:nvSpPr>
        <p:spPr>
          <a:xfrm>
            <a:off x="1243689" y="2130310"/>
            <a:ext cx="4286254" cy="864724"/>
          </a:xfrm>
          <a:prstGeom prst="rect">
            <a:avLst/>
          </a:prstGeom>
          <a:solidFill>
            <a:schemeClr val="accent2">
              <a:lumMod val="20000"/>
              <a:lumOff val="80000"/>
            </a:schemeClr>
          </a:solidFill>
        </p:spPr>
        <p:txBody>
          <a:bodyPr wrap="square" rtlCol="0">
            <a:spAutoFit/>
          </a:bodyPr>
          <a:lstStyle/>
          <a:p>
            <a:pPr algn="just">
              <a:lnSpc>
                <a:spcPct val="107000"/>
              </a:lnSpc>
              <a:spcAft>
                <a:spcPts val="0"/>
              </a:spcAft>
            </a:pPr>
            <a:r>
              <a:rPr lang="vi-VN" sz="1600" b="1" dirty="0" smtClean="0">
                <a:latin typeface="Times New Roman" panose="02020603050405020304" pitchFamily="18" charset="0"/>
                <a:ea typeface="Times New Roman" panose="02020603050405020304" pitchFamily="18" charset="0"/>
                <a:cs typeface="Times New Roman" panose="02020603050405020304" pitchFamily="18" charset="0"/>
              </a:rPr>
              <a:t>        TÁC GIẢ HOÀI THANH (1909-1982)</a:t>
            </a:r>
            <a:endPar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600" dirty="0">
              <a:ea typeface="Arial" panose="020B0604020202020204" pitchFamily="34" charset="0"/>
              <a:cs typeface="Times New Roman" panose="02020603050405020304" pitchFamily="18" charset="0"/>
            </a:endParaRPr>
          </a:p>
        </p:txBody>
      </p:sp>
      <p:sp>
        <p:nvSpPr>
          <p:cNvPr id="35" name="TextBox 23"/>
          <p:cNvSpPr txBox="1"/>
          <p:nvPr/>
        </p:nvSpPr>
        <p:spPr>
          <a:xfrm>
            <a:off x="1243689" y="3201464"/>
            <a:ext cx="4286254" cy="721864"/>
          </a:xfrm>
          <a:prstGeom prst="rect">
            <a:avLst/>
          </a:prstGeom>
          <a:solidFill>
            <a:schemeClr val="accent2">
              <a:lumMod val="20000"/>
              <a:lumOff val="80000"/>
            </a:schemeClr>
          </a:solidFill>
        </p:spPr>
        <p:txBody>
          <a:bodyPr wrap="square" rtlCol="0">
            <a:spAutoFit/>
          </a:bodyPr>
          <a:lstStyle/>
          <a:p>
            <a:pPr algn="just">
              <a:lnSpc>
                <a:spcPct val="107000"/>
              </a:lnSpc>
              <a:spcAft>
                <a:spcPts val="800"/>
              </a:spcAf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600" dirty="0">
              <a:ea typeface="Arial" panose="020B0604020202020204" pitchFamily="34" charset="0"/>
              <a:cs typeface="Times New Roman" panose="02020603050405020304" pitchFamily="18" charset="0"/>
            </a:endParaRPr>
          </a:p>
          <a:p>
            <a:pPr algn="just">
              <a:lnSpc>
                <a:spcPct val="107000"/>
              </a:lnSpc>
              <a:spcAft>
                <a:spcPts val="0"/>
              </a:spcAft>
            </a:pP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Lộc</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An</a:t>
            </a:r>
            <a:r>
              <a:rPr lang="en-US" sz="9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800" dirty="0">
              <a:ea typeface="Arial" panose="020B0604020202020204" pitchFamily="34" charset="0"/>
              <a:cs typeface="Times New Roman" panose="02020603050405020304" pitchFamily="18" charset="0"/>
            </a:endParaRPr>
          </a:p>
        </p:txBody>
      </p:sp>
      <p:sp>
        <p:nvSpPr>
          <p:cNvPr id="37" name="TextBox 23"/>
          <p:cNvSpPr txBox="1"/>
          <p:nvPr/>
        </p:nvSpPr>
        <p:spPr>
          <a:xfrm>
            <a:off x="1243689" y="4377121"/>
            <a:ext cx="4286254" cy="1541384"/>
          </a:xfrm>
          <a:prstGeom prst="rect">
            <a:avLst/>
          </a:prstGeom>
          <a:solidFill>
            <a:schemeClr val="accent2">
              <a:lumMod val="20000"/>
              <a:lumOff val="80000"/>
            </a:schemeClr>
          </a:solidFill>
        </p:spPr>
        <p:txBody>
          <a:bodyPr wrap="square" rtlCol="0">
            <a:spAutoFit/>
          </a:bodyPr>
          <a:lstStyle/>
          <a:p>
            <a:pPr algn="just">
              <a:lnSpc>
                <a:spcPct val="107000"/>
              </a:lnSpc>
              <a:spcAft>
                <a:spcPts val="0"/>
              </a:spcAft>
            </a:pPr>
            <a:r>
              <a:rPr lang="vi-VN"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Sự nghiệp văn </a:t>
            </a:r>
            <a:r>
              <a:rPr lang="vi-VN"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học: V</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(1936),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r>
              <a:rPr lang="en-US"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(1942),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1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(1950)…</a:t>
            </a:r>
          </a:p>
          <a:p>
            <a:pPr lvl="0" algn="just">
              <a:lnSpc>
                <a:spcPct val="107000"/>
              </a:lnSpc>
            </a:pPr>
            <a:r>
              <a:rPr lang="en-US"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16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600" dirty="0">
              <a:solidFill>
                <a:prstClr val="black"/>
              </a:solidFill>
              <a:ea typeface="Arial" panose="020B0604020202020204" pitchFamily="34" charset="0"/>
              <a:cs typeface="Times New Roman" panose="02020603050405020304" pitchFamily="18" charset="0"/>
            </a:endParaRPr>
          </a:p>
          <a:p>
            <a:pPr marL="171450" indent="-171450" algn="just">
              <a:lnSpc>
                <a:spcPct val="107000"/>
              </a:lnSpc>
              <a:spcAft>
                <a:spcPts val="0"/>
              </a:spcAft>
              <a:buFontTx/>
              <a:buChar char="-"/>
            </a:pPr>
            <a:endParaRPr lang="vi-VN" sz="800" dirty="0">
              <a:ea typeface="Arial" panose="020B0604020202020204" pitchFamily="34" charset="0"/>
              <a:cs typeface="Times New Roman" panose="02020603050405020304" pitchFamily="18" charset="0"/>
            </a:endParaRPr>
          </a:p>
        </p:txBody>
      </p:sp>
      <p:pic>
        <p:nvPicPr>
          <p:cNvPr id="39" name="Picture 37" descr="setting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1453" y="1168777"/>
            <a:ext cx="529138" cy="52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descr="hoai thanh">
            <a:extLst>
              <a:ext uri="{FF2B5EF4-FFF2-40B4-BE49-F238E27FC236}">
                <a16:creationId xmlns:a16="http://schemas.microsoft.com/office/drawing/2014/main" id="{0350AC08-0419-435C-BD3B-E1294E5A8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601097" y="1497874"/>
            <a:ext cx="4572000" cy="5982168"/>
          </a:xfrm>
          <a:prstGeom prst="rect">
            <a:avLst/>
          </a:prstGeom>
          <a:ln/>
        </p:spPr>
      </p:pic>
    </p:spTree>
    <p:extLst>
      <p:ext uri="{BB962C8B-B14F-4D97-AF65-F5344CB8AC3E}">
        <p14:creationId xmlns:p14="http://schemas.microsoft.com/office/powerpoint/2010/main" val="1695205599"/>
      </p:ext>
    </p:extLst>
  </p:cSld>
  <p:clrMapOvr>
    <a:masterClrMapping/>
  </p:clrMapOvr>
  <p:transition advTm="6693">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ác thời kỳ phát triến của Phong trào Thơ mới - Theki.vn">
            <a:extLst>
              <a:ext uri="{FF2B5EF4-FFF2-40B4-BE49-F238E27FC236}">
                <a16:creationId xmlns:a16="http://schemas.microsoft.com/office/drawing/2014/main" id="{61E2C45C-909E-45E9-B5C8-A4D41187D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454" y="3152502"/>
            <a:ext cx="8520546" cy="3705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ững bài thơ xuân hay của phong trào Thơ mới - VnExpress">
            <a:extLst>
              <a:ext uri="{FF2B5EF4-FFF2-40B4-BE49-F238E27FC236}">
                <a16:creationId xmlns:a16="http://schemas.microsoft.com/office/drawing/2014/main" id="{DF4495EE-21DD-4776-ADD4-8072257C4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40" y="-152400"/>
            <a:ext cx="3813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úc Giang MN, Phong trào Thơ Mới và vụ án Nhân Văn-Giai PhẩmSàiGòn Weekly  Online - Văn Hóa – Chính Trị - Xã Hội – Kinh Tế">
            <a:extLst>
              <a:ext uri="{FF2B5EF4-FFF2-40B4-BE49-F238E27FC236}">
                <a16:creationId xmlns:a16="http://schemas.microsoft.com/office/drawing/2014/main" id="{231231EC-51D3-47AE-80F6-698641DBCA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454" y="-152400"/>
            <a:ext cx="8520546" cy="31969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394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circle(in)">
                                      <p:cBhvr>
                                        <p:cTn id="17"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587240" cy="645069"/>
          </a:xfrm>
          <a:solidFill>
            <a:schemeClr val="accent2">
              <a:lumMod val="20000"/>
              <a:lumOff val="80000"/>
            </a:schemeClr>
          </a:solidFill>
        </p:spPr>
        <p:txBody>
          <a:bodyPr>
            <a:normAutofit/>
          </a:bodyPr>
          <a:lstStyle/>
          <a:p>
            <a:r>
              <a:rPr lang="vi-VN" sz="2000" dirty="0" smtClean="0">
                <a:latin typeface="+mj-lt"/>
              </a:rPr>
              <a:t>TÁC PHẨM “THI NHÂN VIỆT NAM</a:t>
            </a:r>
            <a:endParaRPr lang="vi-VN" sz="2000" dirty="0">
              <a:latin typeface="+mj-lt"/>
            </a:endParaRPr>
          </a:p>
        </p:txBody>
      </p:sp>
      <p:sp>
        <p:nvSpPr>
          <p:cNvPr id="3" name="Content Placeholder 2"/>
          <p:cNvSpPr>
            <a:spLocks noGrp="1"/>
          </p:cNvSpPr>
          <p:nvPr>
            <p:ph idx="1"/>
          </p:nvPr>
        </p:nvSpPr>
        <p:spPr>
          <a:xfrm>
            <a:off x="838200" y="1825625"/>
            <a:ext cx="4047309" cy="4351338"/>
          </a:xfrm>
        </p:spPr>
        <p:txBody>
          <a:bodyPr/>
          <a:lstStyle/>
          <a:p>
            <a:endParaRPr lang="vi-VN" dirty="0"/>
          </a:p>
        </p:txBody>
      </p:sp>
      <p:pic>
        <p:nvPicPr>
          <p:cNvPr id="4" name="Picture 4">
            <a:extLst>
              <a:ext uri="{FF2B5EF4-FFF2-40B4-BE49-F238E27FC236}">
                <a16:creationId xmlns:a16="http://schemas.microsoft.com/office/drawing/2014/main" id="{0C9EA110-EEAA-470A-BA8B-D54C24C24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3985049" cy="442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A6BDE47-3DD4-4CD8-9A19-FA83CD8DC78B}"/>
              </a:ext>
            </a:extLst>
          </p:cNvPr>
          <p:cNvSpPr txBox="1">
            <a:spLocks noChangeArrowheads="1"/>
          </p:cNvSpPr>
          <p:nvPr/>
        </p:nvSpPr>
        <p:spPr bwMode="auto">
          <a:xfrm>
            <a:off x="5521887" y="1776628"/>
            <a:ext cx="5831914" cy="4524315"/>
          </a:xfrm>
          <a:prstGeom prst="rect">
            <a:avLst/>
          </a:prstGeom>
          <a:solidFill>
            <a:schemeClr val="accent3">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200000"/>
              </a:lnSpc>
              <a:spcBef>
                <a:spcPct val="0"/>
              </a:spcBef>
              <a:buFontTx/>
              <a:buNone/>
            </a:pPr>
            <a:r>
              <a:rPr lang="vi-VN" altLang="vi-VN" sz="2400" b="1" i="1" dirty="0">
                <a:solidFill>
                  <a:prstClr val="black"/>
                </a:solidFill>
                <a:latin typeface="Times New Roman" panose="02020603050405020304" pitchFamily="18" charset="0"/>
                <a:cs typeface="Times New Roman" panose="02020603050405020304" pitchFamily="18" charset="0"/>
              </a:rPr>
              <a:t>- Tác giả: </a:t>
            </a:r>
            <a:r>
              <a:rPr lang="vi-VN" altLang="vi-VN" sz="2400" dirty="0">
                <a:solidFill>
                  <a:prstClr val="black"/>
                </a:solidFill>
                <a:latin typeface="Times New Roman" panose="02020603050405020304" pitchFamily="18" charset="0"/>
                <a:cs typeface="Times New Roman" panose="02020603050405020304" pitchFamily="18" charset="0"/>
              </a:rPr>
              <a:t>Hoài Thanh</a:t>
            </a:r>
            <a:r>
              <a:rPr lang="en-US" altLang="vi-VN" sz="2400" dirty="0">
                <a:solidFill>
                  <a:prstClr val="black"/>
                </a:solidFill>
                <a:latin typeface="Times New Roman" panose="02020603050405020304" pitchFamily="18" charset="0"/>
                <a:cs typeface="Times New Roman" panose="02020603050405020304" pitchFamily="18" charset="0"/>
              </a:rPr>
              <a:t>, </a:t>
            </a:r>
            <a:r>
              <a:rPr lang="vi-VN" altLang="vi-VN" sz="2400" dirty="0">
                <a:solidFill>
                  <a:prstClr val="black"/>
                </a:solidFill>
                <a:latin typeface="Times New Roman" panose="02020603050405020304" pitchFamily="18" charset="0"/>
                <a:cs typeface="Times New Roman" panose="02020603050405020304" pitchFamily="18" charset="0"/>
              </a:rPr>
              <a:t>Hoài Chân</a:t>
            </a:r>
          </a:p>
          <a:p>
            <a:pPr marL="342900" indent="-342900">
              <a:lnSpc>
                <a:spcPct val="200000"/>
              </a:lnSpc>
              <a:spcBef>
                <a:spcPct val="0"/>
              </a:spcBef>
              <a:buFontTx/>
              <a:buChar char="-"/>
            </a:pPr>
            <a:r>
              <a:rPr lang="en-US" altLang="vi-VN" sz="2400" b="1" i="1" dirty="0" err="1" smtClean="0">
                <a:solidFill>
                  <a:prstClr val="black"/>
                </a:solidFill>
                <a:latin typeface="Times New Roman" panose="02020603050405020304" pitchFamily="18" charset="0"/>
                <a:cs typeface="Times New Roman" panose="02020603050405020304" pitchFamily="18" charset="0"/>
              </a:rPr>
              <a:t>Xuất</a:t>
            </a:r>
            <a:r>
              <a:rPr lang="en-US" altLang="vi-VN" sz="2400" b="1" i="1" dirty="0" smtClean="0">
                <a:solidFill>
                  <a:prstClr val="black"/>
                </a:solidFill>
                <a:latin typeface="Times New Roman" panose="02020603050405020304" pitchFamily="18" charset="0"/>
                <a:cs typeface="Times New Roman" panose="02020603050405020304" pitchFamily="18" charset="0"/>
              </a:rPr>
              <a:t> </a:t>
            </a:r>
            <a:r>
              <a:rPr lang="en-US" altLang="vi-VN" sz="2400" b="1" i="1" dirty="0" err="1">
                <a:solidFill>
                  <a:prstClr val="black"/>
                </a:solidFill>
                <a:latin typeface="Times New Roman" panose="02020603050405020304" pitchFamily="18" charset="0"/>
                <a:cs typeface="Times New Roman" panose="02020603050405020304" pitchFamily="18" charset="0"/>
              </a:rPr>
              <a:t>xứ</a:t>
            </a:r>
            <a:r>
              <a:rPr lang="en-US" altLang="vi-VN" sz="2400" b="1" i="1" dirty="0">
                <a:solidFill>
                  <a:prstClr val="black"/>
                </a:solidFill>
                <a:latin typeface="Times New Roman" panose="02020603050405020304" pitchFamily="18" charset="0"/>
                <a:cs typeface="Times New Roman" panose="02020603050405020304" pitchFamily="18" charset="0"/>
              </a:rPr>
              <a:t>: </a:t>
            </a:r>
            <a:endParaRPr lang="en-US" altLang="vi-VN" sz="2400" b="1" i="1" dirty="0" smtClean="0">
              <a:solidFill>
                <a:prstClr val="black"/>
              </a:solidFill>
              <a:latin typeface="Times New Roman" panose="02020603050405020304" pitchFamily="18" charset="0"/>
              <a:cs typeface="Times New Roman" panose="02020603050405020304" pitchFamily="18" charset="0"/>
            </a:endParaRPr>
          </a:p>
          <a:p>
            <a:pPr>
              <a:lnSpc>
                <a:spcPct val="200000"/>
              </a:lnSpc>
              <a:spcBef>
                <a:spcPct val="0"/>
              </a:spcBef>
              <a:buFontTx/>
              <a:buNone/>
            </a:pPr>
            <a:r>
              <a:rPr lang="en-US" altLang="vi-VN" sz="2400" b="1" i="1" dirty="0" smtClean="0">
                <a:solidFill>
                  <a:prstClr val="black"/>
                </a:solidFill>
                <a:latin typeface="Times New Roman" panose="02020603050405020304" pitchFamily="18" charset="0"/>
                <a:cs typeface="Times New Roman" panose="02020603050405020304" pitchFamily="18" charset="0"/>
              </a:rPr>
              <a:t>+ </a:t>
            </a:r>
            <a:r>
              <a:rPr lang="en-US" altLang="vi-VN" sz="2400" dirty="0" err="1" smtClean="0">
                <a:solidFill>
                  <a:prstClr val="black"/>
                </a:solidFill>
                <a:latin typeface="Times New Roman" panose="02020603050405020304" pitchFamily="18" charset="0"/>
                <a:cs typeface="Times New Roman" panose="02020603050405020304" pitchFamily="18" charset="0"/>
              </a:rPr>
              <a:t>Công</a:t>
            </a:r>
            <a:r>
              <a:rPr lang="en-US" altLang="vi-VN" sz="2400" dirty="0" smtClean="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trình</a:t>
            </a: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biên</a:t>
            </a: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khảo</a:t>
            </a: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về</a:t>
            </a: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phong</a:t>
            </a: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trào</a:t>
            </a: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Thơ</a:t>
            </a: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Mới</a:t>
            </a: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vi-VN" sz="2400" dirty="0" smtClean="0">
                <a:solidFill>
                  <a:prstClr val="black"/>
                </a:solidFill>
                <a:latin typeface="Times New Roman" panose="02020603050405020304" pitchFamily="18" charset="0"/>
                <a:cs typeface="Times New Roman" panose="02020603050405020304" pitchFamily="18" charset="0"/>
              </a:rPr>
              <a:t>1932 – 1945.</a:t>
            </a:r>
          </a:p>
          <a:p>
            <a:pPr>
              <a:lnSpc>
                <a:spcPct val="200000"/>
              </a:lnSpc>
              <a:spcBef>
                <a:spcPct val="0"/>
              </a:spcBef>
              <a:buFontTx/>
              <a:buNone/>
            </a:pPr>
            <a:r>
              <a:rPr lang="en-US" altLang="vi-VN" sz="2400" dirty="0" smtClean="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V</a:t>
            </a:r>
            <a:r>
              <a:rPr lang="en-US" altLang="vi-VN" sz="2400" dirty="0" err="1" smtClean="0">
                <a:solidFill>
                  <a:prstClr val="black"/>
                </a:solidFill>
                <a:latin typeface="Times New Roman" panose="02020603050405020304" pitchFamily="18" charset="0"/>
                <a:cs typeface="Times New Roman" panose="02020603050405020304" pitchFamily="18" charset="0"/>
              </a:rPr>
              <a:t>iết</a:t>
            </a:r>
            <a:r>
              <a:rPr lang="en-US" altLang="vi-VN" sz="2400" dirty="0" smtClean="0">
                <a:solidFill>
                  <a:prstClr val="black"/>
                </a:solidFill>
                <a:latin typeface="Times New Roman" panose="02020603050405020304" pitchFamily="18" charset="0"/>
                <a:cs typeface="Times New Roman" panose="02020603050405020304" pitchFamily="18" charset="0"/>
              </a:rPr>
              <a:t> </a:t>
            </a:r>
            <a:r>
              <a:rPr lang="en-US" altLang="vi-VN" sz="2400" dirty="0" err="1">
                <a:solidFill>
                  <a:prstClr val="black"/>
                </a:solidFill>
                <a:latin typeface="Times New Roman" panose="02020603050405020304" pitchFamily="18" charset="0"/>
                <a:cs typeface="Times New Roman" panose="02020603050405020304" pitchFamily="18" charset="0"/>
              </a:rPr>
              <a:t>năm</a:t>
            </a: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vi-VN" sz="2400" dirty="0" smtClean="0">
                <a:solidFill>
                  <a:prstClr val="black"/>
                </a:solidFill>
                <a:latin typeface="Times New Roman" panose="02020603050405020304" pitchFamily="18" charset="0"/>
                <a:cs typeface="Times New Roman" panose="02020603050405020304" pitchFamily="18" charset="0"/>
              </a:rPr>
              <a:t>1941 </a:t>
            </a:r>
            <a:r>
              <a:rPr lang="en-US" altLang="vi-VN" sz="2400" dirty="0" err="1" smtClean="0">
                <a:solidFill>
                  <a:prstClr val="black"/>
                </a:solidFill>
                <a:latin typeface="Times New Roman" panose="02020603050405020304" pitchFamily="18" charset="0"/>
                <a:cs typeface="Times New Roman" panose="02020603050405020304" pitchFamily="18" charset="0"/>
              </a:rPr>
              <a:t>và</a:t>
            </a:r>
            <a:r>
              <a:rPr lang="en-US" altLang="vi-VN" sz="2400" dirty="0" smtClean="0">
                <a:solidFill>
                  <a:prstClr val="black"/>
                </a:solidFill>
                <a:latin typeface="Times New Roman" panose="02020603050405020304" pitchFamily="18" charset="0"/>
                <a:cs typeface="Times New Roman" panose="02020603050405020304" pitchFamily="18" charset="0"/>
              </a:rPr>
              <a:t> h</a:t>
            </a:r>
            <a:r>
              <a:rPr lang="vi-VN" altLang="vi-VN" sz="2400" dirty="0" smtClean="0">
                <a:solidFill>
                  <a:prstClr val="black"/>
                </a:solidFill>
                <a:latin typeface="Times New Roman" panose="02020603050405020304" pitchFamily="18" charset="0"/>
                <a:cs typeface="Times New Roman" panose="02020603050405020304" pitchFamily="18" charset="0"/>
              </a:rPr>
              <a:t>oàn </a:t>
            </a:r>
            <a:r>
              <a:rPr lang="vi-VN" altLang="vi-VN" sz="2400" dirty="0">
                <a:solidFill>
                  <a:prstClr val="black"/>
                </a:solidFill>
                <a:latin typeface="Times New Roman" panose="02020603050405020304" pitchFamily="18" charset="0"/>
                <a:cs typeface="Times New Roman" panose="02020603050405020304" pitchFamily="18" charset="0"/>
              </a:rPr>
              <a:t>thành năm 1942.</a:t>
            </a:r>
            <a:endParaRPr lang="en-US" altLang="vi-VN" sz="2400" dirty="0">
              <a:solidFill>
                <a:prstClr val="black"/>
              </a:solidFill>
              <a:latin typeface="Times New Roman" panose="02020603050405020304" pitchFamily="18" charset="0"/>
              <a:cs typeface="Times New Roman" panose="02020603050405020304" pitchFamily="18" charset="0"/>
            </a:endParaRPr>
          </a:p>
          <a:p>
            <a:pPr>
              <a:lnSpc>
                <a:spcPct val="200000"/>
              </a:lnSpc>
              <a:spcBef>
                <a:spcPct val="0"/>
              </a:spcBef>
              <a:buFontTx/>
              <a:buNone/>
            </a:pPr>
            <a:r>
              <a:rPr lang="vi-VN" altLang="vi-VN" sz="2400" b="1" i="1" dirty="0">
                <a:solidFill>
                  <a:prstClr val="black"/>
                </a:solidFill>
                <a:latin typeface="Times New Roman" panose="02020603050405020304" pitchFamily="18" charset="0"/>
                <a:cs typeface="Times New Roman" panose="02020603050405020304" pitchFamily="18" charset="0"/>
              </a:rPr>
              <a:t>- Thể loại: </a:t>
            </a:r>
            <a:r>
              <a:rPr lang="vi-VN" altLang="vi-VN" sz="2400" dirty="0">
                <a:solidFill>
                  <a:prstClr val="black"/>
                </a:solidFill>
                <a:latin typeface="Times New Roman" panose="02020603050405020304" pitchFamily="18" charset="0"/>
                <a:cs typeface="Times New Roman" panose="02020603050405020304" pitchFamily="18" charset="0"/>
              </a:rPr>
              <a:t>Phê bình văn </a:t>
            </a:r>
            <a:r>
              <a:rPr lang="vi-VN" altLang="vi-VN" sz="2400" dirty="0" smtClean="0">
                <a:solidFill>
                  <a:prstClr val="black"/>
                </a:solidFill>
                <a:latin typeface="Times New Roman" panose="02020603050405020304" pitchFamily="18" charset="0"/>
                <a:cs typeface="Times New Roman" panose="02020603050405020304" pitchFamily="18" charset="0"/>
              </a:rPr>
              <a:t>học</a:t>
            </a:r>
            <a:r>
              <a:rPr lang="en-US" altLang="vi-VN" sz="2400" dirty="0" smtClean="0">
                <a:solidFill>
                  <a:prstClr val="black"/>
                </a:solidFill>
                <a:latin typeface="Times New Roman" panose="02020603050405020304" pitchFamily="18" charset="0"/>
                <a:cs typeface="Times New Roman" panose="02020603050405020304" pitchFamily="18" charset="0"/>
              </a:rPr>
              <a:t>.</a:t>
            </a:r>
            <a:endParaRPr lang="en-US" altLang="vi-VN"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034" y="1372780"/>
            <a:ext cx="9333412" cy="4351338"/>
          </a:xfrm>
        </p:spPr>
        <p:txBody>
          <a:bodyPr/>
          <a:lstStyle/>
          <a:p>
            <a:pPr algn="just">
              <a:lnSpc>
                <a:spcPct val="107000"/>
              </a:lnSpc>
              <a:spcAft>
                <a:spcPts val="0"/>
              </a:spcAft>
            </a:pPr>
            <a:r>
              <a:rPr lang="en-US" b="1" u="sng"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i="1" dirty="0">
                <a:latin typeface="Times New Roman" panose="02020603050405020304" pitchFamily="18" charset="0"/>
                <a:ea typeface="Times New Roman" panose="02020603050405020304" pitchFamily="18" charset="0"/>
                <a:cs typeface="Times New Roman" panose="02020603050405020304" pitchFamily="18" charset="0"/>
              </a:rPr>
              <a:t> ca”</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Đoạn trích thuộc phần đầu của quyển “</a:t>
            </a:r>
            <a:r>
              <a:rPr lang="vi-VN" b="1" i="1" dirty="0">
                <a:latin typeface="Times New Roman" panose="02020603050405020304" pitchFamily="18" charset="0"/>
                <a:ea typeface="Times New Roman" panose="02020603050405020304" pitchFamily="18" charset="0"/>
                <a:cs typeface="Times New Roman" panose="02020603050405020304" pitchFamily="18" charset="0"/>
              </a:rPr>
              <a:t>Thi nhân Việt Nam</a:t>
            </a:r>
            <a:r>
              <a:rPr lang="vi-VN" dirty="0">
                <a:latin typeface="Times New Roman" panose="02020603050405020304" pitchFamily="18" charset="0"/>
                <a:ea typeface="Times New Roman" panose="02020603050405020304" pitchFamily="18" charset="0"/>
                <a:cs typeface="Times New Roman" panose="02020603050405020304" pitchFamily="18" charset="0"/>
              </a:rPr>
              <a:t>”, là phần cuối của tiểu luận “</a:t>
            </a:r>
            <a:r>
              <a:rPr lang="vi-VN" i="1" dirty="0">
                <a:latin typeface="Times New Roman" panose="02020603050405020304" pitchFamily="18" charset="0"/>
                <a:ea typeface="Times New Roman" panose="02020603050405020304" pitchFamily="18" charset="0"/>
                <a:cs typeface="Times New Roman" panose="02020603050405020304" pitchFamily="18" charset="0"/>
              </a:rPr>
              <a:t>Một thời đại trong thi ca”.</a:t>
            </a:r>
            <a:endParaRPr lang="vi-VN" sz="24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ea typeface="Times New Roman" panose="02020603050405020304" pitchFamily="18" charset="0"/>
                <a:cs typeface="Times New Roman" panose="02020603050405020304" pitchFamily="18" charset="0"/>
              </a:rPr>
              <a:t> dung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38434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8200" y="644434"/>
            <a:ext cx="3159034" cy="592184"/>
          </a:xfrm>
          <a:solidFill>
            <a:schemeClr val="accent2"/>
          </a:solidFill>
        </p:spPr>
        <p:txBody>
          <a:bodyPr/>
          <a:lstStyle/>
          <a:p>
            <a:r>
              <a:rPr lang="vi-VN" altLang="vi-VN" sz="2400" i="1" dirty="0" smtClean="0">
                <a:effectLst>
                  <a:outerShdw blurRad="38100" dist="38100" dir="2700000" algn="tl">
                    <a:srgbClr val="000000">
                      <a:alpha val="43137"/>
                    </a:srgbClr>
                  </a:outerShdw>
                </a:effectLst>
              </a:rPr>
              <a:t>BỐ CỤC ĐOẠN TRÍCH</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8EBA1-21A7-4671-9171-831ACBD82C74}"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3076" name="Picture 4" descr="C:\Users\ASUS\AppData\Local\MindMaple\Temp\Img00003584659e.tmp"/>
          <p:cNvPicPr>
            <a:picLocks/>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93669" y="1825625"/>
            <a:ext cx="809008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390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3200" dirty="0">
                <a:solidFill>
                  <a:prstClr val="black"/>
                </a:solidFill>
                <a:latin typeface="Times New Roman" panose="02020603050405020304" pitchFamily="18" charset="0"/>
              </a:rPr>
              <a:t>II.ĐỌC HIỂU VĂN BẢN</a:t>
            </a:r>
            <a:r>
              <a:rPr lang="vi-VN" dirty="0" smtClean="0"/>
              <a:t/>
            </a:r>
            <a:br>
              <a:rPr lang="vi-VN" dirty="0" smtClean="0"/>
            </a:br>
            <a:r>
              <a:rPr lang="vi-VN" dirty="0" smtClean="0"/>
              <a:t/>
            </a:r>
            <a:br>
              <a:rPr lang="vi-VN" dirty="0" smtClean="0"/>
            </a:br>
            <a:r>
              <a:rPr lang="vi-VN" sz="2000" b="1" dirty="0" smtClean="0">
                <a:effectLst>
                  <a:outerShdw blurRad="38100" dist="38100" dir="2700000" algn="tl">
                    <a:srgbClr val="000000">
                      <a:alpha val="43137"/>
                    </a:srgbClr>
                  </a:outerShdw>
                </a:effectLst>
                <a:latin typeface="+mj-lt"/>
              </a:rPr>
              <a:t>PHIẾU HỌC TẬP 1</a:t>
            </a:r>
            <a:endParaRPr lang="vi-VN" sz="2000" b="1" dirty="0">
              <a:effectLst>
                <a:outerShdw blurRad="38100" dist="38100" dir="2700000" algn="tl">
                  <a:srgbClr val="000000">
                    <a:alpha val="43137"/>
                  </a:srgbClr>
                </a:outerShdw>
              </a:effectLst>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9515289"/>
              </p:ext>
            </p:extLst>
          </p:nvPr>
        </p:nvGraphicFramePr>
        <p:xfrm>
          <a:off x="838200" y="1825625"/>
          <a:ext cx="10515600" cy="400911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883110275"/>
                    </a:ext>
                  </a:extLst>
                </a:gridCol>
                <a:gridCol w="5257800">
                  <a:extLst>
                    <a:ext uri="{9D8B030D-6E8A-4147-A177-3AD203B41FA5}">
                      <a16:colId xmlns:a16="http://schemas.microsoft.com/office/drawing/2014/main" val="1263657387"/>
                    </a:ext>
                  </a:extLst>
                </a:gridCol>
              </a:tblGrid>
              <a:tr h="900510">
                <a:tc>
                  <a:txBody>
                    <a:bodyPr/>
                    <a:lstStyle/>
                    <a:p>
                      <a:r>
                        <a:rPr lang="vi-VN" dirty="0" smtClean="0"/>
                        <a:t>Câu hỏi</a:t>
                      </a:r>
                      <a:endParaRPr lang="vi-VN" dirty="0"/>
                    </a:p>
                  </a:txBody>
                  <a:tcPr/>
                </a:tc>
                <a:tc>
                  <a:txBody>
                    <a:bodyPr/>
                    <a:lstStyle/>
                    <a:p>
                      <a:r>
                        <a:rPr lang="vi-VN" dirty="0" smtClean="0"/>
                        <a:t>Trả lời</a:t>
                      </a:r>
                      <a:endParaRPr lang="vi-VN" dirty="0"/>
                    </a:p>
                  </a:txBody>
                  <a:tcPr/>
                </a:tc>
                <a:extLst>
                  <a:ext uri="{0D108BD9-81ED-4DB2-BD59-A6C34878D82A}">
                    <a16:rowId xmlns:a16="http://schemas.microsoft.com/office/drawing/2014/main" val="1847406508"/>
                  </a:ext>
                </a:extLst>
              </a:tr>
              <a:tr h="1554304">
                <a:tc>
                  <a:txBody>
                    <a:bodyPr/>
                    <a:lstStyle/>
                    <a:p>
                      <a:r>
                        <a:rPr lang="vi-VN" dirty="0" smtClean="0"/>
                        <a:t>1.Vấn đề bàn luận</a:t>
                      </a:r>
                    </a:p>
                    <a:p>
                      <a:endParaRPr lang="vi-VN" dirty="0"/>
                    </a:p>
                  </a:txBody>
                  <a:tcPr/>
                </a:tc>
                <a:tc>
                  <a:txBody>
                    <a:bodyPr/>
                    <a:lstStyle/>
                    <a:p>
                      <a:pPr marL="0" marR="22225" lvl="0" indent="0" algn="just" defTabSz="914400" rtl="0" eaLnBrk="1" fontAlgn="auto" latinLnBrk="0" hangingPunct="1">
                        <a:lnSpc>
                          <a:spcPct val="107000"/>
                        </a:lnSpc>
                        <a:spcBef>
                          <a:spcPts val="100"/>
                        </a:spcBef>
                        <a:spcAft>
                          <a:spcPts val="100"/>
                        </a:spcAft>
                        <a:buClrTx/>
                        <a:buSzTx/>
                        <a:buFont typeface="Arial" panose="020B0604020202020204" pitchFamily="34" charset="0"/>
                        <a:buNone/>
                        <a:tabLst>
                          <a:tab pos="180340" algn="l"/>
                        </a:tabLst>
                        <a:defRPr/>
                      </a:pPr>
                      <a:endParaRPr kumimoji="0" lang="vi-VN" sz="1800" b="0" i="0" u="none" strike="noStrike" kern="1200" cap="none" spc="0" normalizeH="0" baseline="0" noProof="0" dirty="0">
                        <a:ln>
                          <a:noFill/>
                        </a:ln>
                        <a:solidFill>
                          <a:prstClr val="black"/>
                        </a:solidFill>
                        <a:effectLst/>
                        <a:uLnTx/>
                        <a:uFillTx/>
                        <a:latin typeface="+mn-lt"/>
                        <a:ea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val="1244628491"/>
                  </a:ext>
                </a:extLst>
              </a:tr>
              <a:tr h="1554304">
                <a:tc>
                  <a:txBody>
                    <a:bodyPr/>
                    <a:lstStyle/>
                    <a:p>
                      <a:r>
                        <a:rPr lang="vi-VN" dirty="0" smtClean="0"/>
                        <a:t>2.Các luận điểm chính</a:t>
                      </a:r>
                    </a:p>
                    <a:p>
                      <a:endParaRPr lang="vi-VN" dirty="0"/>
                    </a:p>
                  </a:txBody>
                  <a:tcPr/>
                </a:tc>
                <a:tc>
                  <a:txBody>
                    <a:bodyPr/>
                    <a:lstStyle/>
                    <a:p>
                      <a:pPr marL="0" marR="22225" lvl="0" indent="0" algn="just" defTabSz="914400" rtl="0" eaLnBrk="1" fontAlgn="auto" latinLnBrk="0" hangingPunct="1">
                        <a:lnSpc>
                          <a:spcPct val="107000"/>
                        </a:lnSpc>
                        <a:spcBef>
                          <a:spcPts val="100"/>
                        </a:spcBef>
                        <a:spcAft>
                          <a:spcPts val="100"/>
                        </a:spcAft>
                        <a:buClrTx/>
                        <a:buSzTx/>
                        <a:buFont typeface="Arial" panose="020B0604020202020204" pitchFamily="34" charset="0"/>
                        <a:buNone/>
                        <a:tabLst>
                          <a:tab pos="180340" algn="l"/>
                        </a:tabLst>
                        <a:defRPr/>
                      </a:pPr>
                      <a:endParaRPr kumimoji="0" lang="vi-VN" sz="1800" b="0" i="0" u="none" strike="noStrike" kern="1200" cap="none" spc="0" normalizeH="0" baseline="0" noProof="0" dirty="0">
                        <a:ln>
                          <a:noFill/>
                        </a:ln>
                        <a:solidFill>
                          <a:prstClr val="black"/>
                        </a:solidFill>
                        <a:effectLst/>
                        <a:uLnTx/>
                        <a:uFillTx/>
                        <a:latin typeface="+mn-lt"/>
                        <a:ea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val="2885220200"/>
                  </a:ext>
                </a:extLst>
              </a:tr>
            </a:tbl>
          </a:graphicData>
        </a:graphic>
      </p:graphicFrame>
    </p:spTree>
    <p:extLst>
      <p:ext uri="{BB962C8B-B14F-4D97-AF65-F5344CB8AC3E}">
        <p14:creationId xmlns:p14="http://schemas.microsoft.com/office/powerpoint/2010/main" val="65911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25945" y="2006489"/>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grpSp>
        <p:nvGrpSpPr>
          <p:cNvPr id="678" name="组合 677"/>
          <p:cNvGrpSpPr/>
          <p:nvPr/>
        </p:nvGrpSpPr>
        <p:grpSpPr>
          <a:xfrm>
            <a:off x="2761129" y="651388"/>
            <a:ext cx="6213483" cy="2791854"/>
            <a:chOff x="6332826" y="513574"/>
            <a:chExt cx="5267933" cy="4039934"/>
          </a:xfrm>
        </p:grpSpPr>
        <p:sp>
          <p:nvSpPr>
            <p:cNvPr id="679" name="Freeform 18"/>
            <p:cNvSpPr/>
            <p:nvPr/>
          </p:nvSpPr>
          <p:spPr bwMode="auto">
            <a:xfrm rot="5400000">
              <a:off x="6946826" y="-100426"/>
              <a:ext cx="4039934" cy="5267933"/>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solidFill>
              <a:srgbClr val="1E9C8C"/>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mn-cs"/>
              </a:endParaRPr>
            </a:p>
          </p:txBody>
        </p:sp>
        <p:sp>
          <p:nvSpPr>
            <p:cNvPr id="680" name="Freeform 18"/>
            <p:cNvSpPr/>
            <p:nvPr/>
          </p:nvSpPr>
          <p:spPr bwMode="auto">
            <a:xfrm rot="5400000">
              <a:off x="7039595" y="20541"/>
              <a:ext cx="3854396" cy="5025998"/>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noFill/>
            <a:ln w="12700">
              <a:solidFill>
                <a:srgbClr val="EDF6F1"/>
              </a:solidFill>
              <a:prstDash val="lgDash"/>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mn-cs"/>
              </a:endParaRPr>
            </a:p>
          </p:txBody>
        </p:sp>
      </p:grpSp>
      <p:sp>
        <p:nvSpPr>
          <p:cNvPr id="1663" name="文本框 1662"/>
          <p:cNvSpPr txBox="1"/>
          <p:nvPr/>
        </p:nvSpPr>
        <p:spPr>
          <a:xfrm>
            <a:off x="2521904" y="3847926"/>
            <a:ext cx="408279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smtClean="0">
                <a:ln>
                  <a:noFill/>
                </a:ln>
                <a:solidFill>
                  <a:srgbClr val="FFC000">
                    <a:lumMod val="75000"/>
                  </a:srgbClr>
                </a:solidFill>
                <a:effectLst/>
                <a:uLnTx/>
                <a:uFillTx/>
                <a:latin typeface="+mj-lt"/>
                <a:ea typeface="字魂59号-创粗黑" panose="00000500000000000000" pitchFamily="2" charset="-122"/>
                <a:cs typeface="Tahoma" panose="020B0604030504040204" pitchFamily="34" charset="0"/>
              </a:rPr>
              <a:t>Nhóm 1: Tìm hiểu luận điểm 1</a:t>
            </a:r>
          </a:p>
          <a:p>
            <a:pPr lvl="0"/>
            <a:r>
              <a:rPr lang="vi-VN"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 điểm của tác giả trong việc xác định tinh thần thơ mới</a:t>
            </a:r>
            <a:endParaRPr kumimoji="0" lang="zh-CN" altLang="en-US" sz="2400" b="0" i="0" u="none" strike="noStrike" kern="1200" cap="none" spc="0" normalizeH="0" baseline="0" noProof="0" dirty="0">
              <a:ln>
                <a:noFill/>
              </a:ln>
              <a:solidFill>
                <a:srgbClr val="FFC000">
                  <a:lumMod val="75000"/>
                </a:srgbClr>
              </a:solidFill>
              <a:effectLst/>
              <a:uLnTx/>
              <a:uFillTx/>
              <a:latin typeface="+mj-lt"/>
              <a:ea typeface="字魂59号-创粗黑" panose="00000500000000000000" pitchFamily="2" charset="-122"/>
              <a:cs typeface="Tahoma" panose="020B0604030504040204" pitchFamily="34" charset="0"/>
            </a:endParaRPr>
          </a:p>
        </p:txBody>
      </p:sp>
      <p:sp>
        <p:nvSpPr>
          <p:cNvPr id="1664" name="文本框 1663"/>
          <p:cNvSpPr txBox="1"/>
          <p:nvPr/>
        </p:nvSpPr>
        <p:spPr>
          <a:xfrm>
            <a:off x="7006700" y="3847926"/>
            <a:ext cx="3986219" cy="738664"/>
          </a:xfrm>
          <a:prstGeom prst="rect">
            <a:avLst/>
          </a:prstGeom>
          <a:noFill/>
        </p:spPr>
        <p:txBody>
          <a:bodyPr wrap="none" rtlCol="0">
            <a:spAutoFit/>
          </a:bodyPr>
          <a:lstStyle/>
          <a:p>
            <a:pPr lvl="0">
              <a:defRPr/>
            </a:pPr>
            <a:r>
              <a:rPr lang="vi-VN" altLang="zh-CN" sz="2400" dirty="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Nhóm </a:t>
            </a:r>
            <a:r>
              <a:rPr lang="vi-VN" altLang="zh-CN" sz="2400" dirty="0" smtClean="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3: </a:t>
            </a:r>
            <a:r>
              <a:rPr lang="vi-VN" altLang="zh-CN" sz="2400" dirty="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Tìm hiểu luận điểm </a:t>
            </a:r>
            <a:r>
              <a:rPr lang="vi-VN" altLang="zh-CN" sz="2400" dirty="0" smtClean="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3</a:t>
            </a:r>
          </a:p>
          <a:p>
            <a:pPr lvl="0">
              <a:defRPr/>
            </a:pPr>
            <a:r>
              <a:rPr lang="vi-VN"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 giải quyết bi kịch cái tôi thơ mới</a:t>
            </a:r>
            <a:endParaRPr lang="zh-CN" altLang="en-US" sz="2400" dirty="0">
              <a:solidFill>
                <a:srgbClr val="FFC000">
                  <a:lumMod val="75000"/>
                </a:srgbClr>
              </a:solidFill>
              <a:latin typeface="Calibri Light"/>
              <a:ea typeface="字魂59号-创粗黑" panose="00000500000000000000" pitchFamily="2" charset="-122"/>
              <a:cs typeface="Tahoma" panose="020B0604030504040204" pitchFamily="34" charset="0"/>
            </a:endParaRPr>
          </a:p>
        </p:txBody>
      </p:sp>
      <p:sp>
        <p:nvSpPr>
          <p:cNvPr id="1665" name="文本框 1664"/>
          <p:cNvSpPr txBox="1"/>
          <p:nvPr/>
        </p:nvSpPr>
        <p:spPr>
          <a:xfrm>
            <a:off x="2570189" y="5096012"/>
            <a:ext cx="3986219" cy="738664"/>
          </a:xfrm>
          <a:prstGeom prst="rect">
            <a:avLst/>
          </a:prstGeom>
          <a:noFill/>
        </p:spPr>
        <p:txBody>
          <a:bodyPr wrap="none" rtlCol="0">
            <a:spAutoFit/>
          </a:bodyPr>
          <a:lstStyle/>
          <a:p>
            <a:pPr lvl="0">
              <a:defRPr/>
            </a:pPr>
            <a:r>
              <a:rPr lang="vi-VN" altLang="zh-CN" sz="2400" dirty="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Nhóm </a:t>
            </a:r>
            <a:r>
              <a:rPr lang="vi-VN" altLang="zh-CN" sz="2400" dirty="0" smtClean="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2: </a:t>
            </a:r>
            <a:r>
              <a:rPr lang="vi-VN" altLang="zh-CN" sz="2400" dirty="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Tìm hiểu luận điểm </a:t>
            </a:r>
            <a:r>
              <a:rPr lang="vi-VN" altLang="zh-CN" sz="2400" dirty="0" smtClean="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2</a:t>
            </a:r>
          </a:p>
          <a:p>
            <a:pPr lvl="0">
              <a:defRPr/>
            </a:pPr>
            <a:r>
              <a:rPr lang="vi-VN"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Tinh thần thơ mới </a:t>
            </a:r>
            <a:endParaRPr lang="zh-CN" altLang="en-US" sz="2400" dirty="0">
              <a:solidFill>
                <a:srgbClr val="FFC000">
                  <a:lumMod val="75000"/>
                </a:srgbClr>
              </a:solidFill>
              <a:latin typeface="Calibri Light"/>
              <a:ea typeface="字魂59号-创粗黑" panose="00000500000000000000" pitchFamily="2" charset="-122"/>
              <a:cs typeface="Tahoma" panose="020B0604030504040204" pitchFamily="34" charset="0"/>
            </a:endParaRPr>
          </a:p>
        </p:txBody>
      </p:sp>
      <p:sp>
        <p:nvSpPr>
          <p:cNvPr id="1667" name="文本框 1666"/>
          <p:cNvSpPr txBox="1"/>
          <p:nvPr/>
        </p:nvSpPr>
        <p:spPr>
          <a:xfrm>
            <a:off x="3393441" y="1435122"/>
            <a:ext cx="66611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400" b="1" dirty="0" smtClean="0">
                <a:solidFill>
                  <a:prstClr val="white"/>
                </a:solidFill>
                <a:latin typeface="Times New Roman" panose="02020603050405020304" pitchFamily="18" charset="0"/>
                <a:ea typeface="Tahoma" panose="020B0604030504040204" pitchFamily="34" charset="0"/>
                <a:cs typeface="Times New Roman" panose="02020603050405020304" pitchFamily="18" charset="0"/>
              </a:rPr>
              <a:t>Tìm hiểu các luận điểm trong đoạn trích</a:t>
            </a:r>
            <a:endParaRPr kumimoji="0" lang="zh-CN" altLang="en-US" sz="2400" b="1" i="0" u="none" strike="noStrike" kern="1200" cap="none" spc="0" normalizeH="0" baseline="0" noProof="0" dirty="0">
              <a:ln>
                <a:noFill/>
              </a:ln>
              <a:solidFill>
                <a:prstClr val="white"/>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607111901"/>
      </p:ext>
    </p:extLst>
  </p:cSld>
  <p:clrMapOvr>
    <a:masterClrMapping/>
  </p:clrMapOvr>
  <p:transition advTm="308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78"/>
                                        </p:tgtEl>
                                        <p:attrNameLst>
                                          <p:attrName>style.visibility</p:attrName>
                                        </p:attrNameLst>
                                      </p:cBhvr>
                                      <p:to>
                                        <p:strVal val="visible"/>
                                      </p:to>
                                    </p:set>
                                    <p:anim calcmode="lin" valueType="num">
                                      <p:cBhvr>
                                        <p:cTn id="18" dur="500" fill="hold"/>
                                        <p:tgtEl>
                                          <p:spTgt spid="678"/>
                                        </p:tgtEl>
                                        <p:attrNameLst>
                                          <p:attrName>ppt_w</p:attrName>
                                        </p:attrNameLst>
                                      </p:cBhvr>
                                      <p:tavLst>
                                        <p:tav tm="0">
                                          <p:val>
                                            <p:fltVal val="0"/>
                                          </p:val>
                                        </p:tav>
                                        <p:tav tm="100000">
                                          <p:val>
                                            <p:strVal val="#ppt_w"/>
                                          </p:val>
                                        </p:tav>
                                      </p:tavLst>
                                    </p:anim>
                                    <p:anim calcmode="lin" valueType="num">
                                      <p:cBhvr>
                                        <p:cTn id="19" dur="500" fill="hold"/>
                                        <p:tgtEl>
                                          <p:spTgt spid="678"/>
                                        </p:tgtEl>
                                        <p:attrNameLst>
                                          <p:attrName>ppt_h</p:attrName>
                                        </p:attrNameLst>
                                      </p:cBhvr>
                                      <p:tavLst>
                                        <p:tav tm="0">
                                          <p:val>
                                            <p:fltVal val="0"/>
                                          </p:val>
                                        </p:tav>
                                        <p:tav tm="100000">
                                          <p:val>
                                            <p:strVal val="#ppt_h"/>
                                          </p:val>
                                        </p:tav>
                                      </p:tavLst>
                                    </p:anim>
                                    <p:animEffect transition="in" filter="fade">
                                      <p:cBhvr>
                                        <p:cTn id="20" dur="500"/>
                                        <p:tgtEl>
                                          <p:spTgt spid="67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67"/>
                                        </p:tgtEl>
                                        <p:attrNameLst>
                                          <p:attrName>style.visibility</p:attrName>
                                        </p:attrNameLst>
                                      </p:cBhvr>
                                      <p:to>
                                        <p:strVal val="visible"/>
                                      </p:to>
                                    </p:set>
                                    <p:anim calcmode="lin" valueType="num">
                                      <p:cBhvr>
                                        <p:cTn id="23" dur="500" fill="hold"/>
                                        <p:tgtEl>
                                          <p:spTgt spid="1667"/>
                                        </p:tgtEl>
                                        <p:attrNameLst>
                                          <p:attrName>ppt_w</p:attrName>
                                        </p:attrNameLst>
                                      </p:cBhvr>
                                      <p:tavLst>
                                        <p:tav tm="0">
                                          <p:val>
                                            <p:fltVal val="0"/>
                                          </p:val>
                                        </p:tav>
                                        <p:tav tm="100000">
                                          <p:val>
                                            <p:strVal val="#ppt_w"/>
                                          </p:val>
                                        </p:tav>
                                      </p:tavLst>
                                    </p:anim>
                                    <p:anim calcmode="lin" valueType="num">
                                      <p:cBhvr>
                                        <p:cTn id="24" dur="500" fill="hold"/>
                                        <p:tgtEl>
                                          <p:spTgt spid="1667"/>
                                        </p:tgtEl>
                                        <p:attrNameLst>
                                          <p:attrName>ppt_h</p:attrName>
                                        </p:attrNameLst>
                                      </p:cBhvr>
                                      <p:tavLst>
                                        <p:tav tm="0">
                                          <p:val>
                                            <p:fltVal val="0"/>
                                          </p:val>
                                        </p:tav>
                                        <p:tav tm="100000">
                                          <p:val>
                                            <p:strVal val="#ppt_h"/>
                                          </p:val>
                                        </p:tav>
                                      </p:tavLst>
                                    </p:anim>
                                    <p:animEffect transition="in" filter="fade">
                                      <p:cBhvr>
                                        <p:cTn id="25" dur="500"/>
                                        <p:tgtEl>
                                          <p:spTgt spid="1667"/>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1663"/>
                                        </p:tgtEl>
                                        <p:attrNameLst>
                                          <p:attrName>style.visibility</p:attrName>
                                        </p:attrNameLst>
                                      </p:cBhvr>
                                      <p:to>
                                        <p:strVal val="visible"/>
                                      </p:to>
                                    </p:set>
                                    <p:animEffect transition="in" filter="fade">
                                      <p:cBhvr>
                                        <p:cTn id="29" dur="1000"/>
                                        <p:tgtEl>
                                          <p:spTgt spid="1663"/>
                                        </p:tgtEl>
                                      </p:cBhvr>
                                    </p:animEffect>
                                    <p:anim calcmode="lin" valueType="num">
                                      <p:cBhvr>
                                        <p:cTn id="30" dur="1000" fill="hold"/>
                                        <p:tgtEl>
                                          <p:spTgt spid="1663"/>
                                        </p:tgtEl>
                                        <p:attrNameLst>
                                          <p:attrName>ppt_x</p:attrName>
                                        </p:attrNameLst>
                                      </p:cBhvr>
                                      <p:tavLst>
                                        <p:tav tm="0">
                                          <p:val>
                                            <p:strVal val="#ppt_x"/>
                                          </p:val>
                                        </p:tav>
                                        <p:tav tm="100000">
                                          <p:val>
                                            <p:strVal val="#ppt_x"/>
                                          </p:val>
                                        </p:tav>
                                      </p:tavLst>
                                    </p:anim>
                                    <p:anim calcmode="lin" valueType="num">
                                      <p:cBhvr>
                                        <p:cTn id="31" dur="1000" fill="hold"/>
                                        <p:tgtEl>
                                          <p:spTgt spid="166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665"/>
                                        </p:tgtEl>
                                        <p:attrNameLst>
                                          <p:attrName>style.visibility</p:attrName>
                                        </p:attrNameLst>
                                      </p:cBhvr>
                                      <p:to>
                                        <p:strVal val="visible"/>
                                      </p:to>
                                    </p:set>
                                    <p:animEffect transition="in" filter="fade">
                                      <p:cBhvr>
                                        <p:cTn id="34" dur="1000"/>
                                        <p:tgtEl>
                                          <p:spTgt spid="1665"/>
                                        </p:tgtEl>
                                      </p:cBhvr>
                                    </p:animEffect>
                                    <p:anim calcmode="lin" valueType="num">
                                      <p:cBhvr>
                                        <p:cTn id="35" dur="1000" fill="hold"/>
                                        <p:tgtEl>
                                          <p:spTgt spid="1665"/>
                                        </p:tgtEl>
                                        <p:attrNameLst>
                                          <p:attrName>ppt_x</p:attrName>
                                        </p:attrNameLst>
                                      </p:cBhvr>
                                      <p:tavLst>
                                        <p:tav tm="0">
                                          <p:val>
                                            <p:strVal val="#ppt_x"/>
                                          </p:val>
                                        </p:tav>
                                        <p:tav tm="100000">
                                          <p:val>
                                            <p:strVal val="#ppt_x"/>
                                          </p:val>
                                        </p:tav>
                                      </p:tavLst>
                                    </p:anim>
                                    <p:anim calcmode="lin" valueType="num">
                                      <p:cBhvr>
                                        <p:cTn id="36" dur="1000" fill="hold"/>
                                        <p:tgtEl>
                                          <p:spTgt spid="166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664"/>
                                        </p:tgtEl>
                                        <p:attrNameLst>
                                          <p:attrName>style.visibility</p:attrName>
                                        </p:attrNameLst>
                                      </p:cBhvr>
                                      <p:to>
                                        <p:strVal val="visible"/>
                                      </p:to>
                                    </p:set>
                                    <p:animEffect transition="in" filter="fade">
                                      <p:cBhvr>
                                        <p:cTn id="39" dur="1000"/>
                                        <p:tgtEl>
                                          <p:spTgt spid="1664"/>
                                        </p:tgtEl>
                                      </p:cBhvr>
                                    </p:animEffect>
                                    <p:anim calcmode="lin" valueType="num">
                                      <p:cBhvr>
                                        <p:cTn id="40" dur="1000" fill="hold"/>
                                        <p:tgtEl>
                                          <p:spTgt spid="1664"/>
                                        </p:tgtEl>
                                        <p:attrNameLst>
                                          <p:attrName>ppt_x</p:attrName>
                                        </p:attrNameLst>
                                      </p:cBhvr>
                                      <p:tavLst>
                                        <p:tav tm="0">
                                          <p:val>
                                            <p:strVal val="#ppt_x"/>
                                          </p:val>
                                        </p:tav>
                                        <p:tav tm="100000">
                                          <p:val>
                                            <p:strVal val="#ppt_x"/>
                                          </p:val>
                                        </p:tav>
                                      </p:tavLst>
                                    </p:anim>
                                    <p:anim calcmode="lin" valueType="num">
                                      <p:cBhvr>
                                        <p:cTn id="41" dur="1000" fill="hold"/>
                                        <p:tgtEl>
                                          <p:spTgt spid="1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p:bldP spid="1664" grpId="0"/>
      <p:bldP spid="1665" grpId="0"/>
      <p:bldP spid="16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2000" b="1" dirty="0" smtClean="0">
                <a:latin typeface="+mj-lt"/>
              </a:rPr>
              <a:t>PHIẾU HỌC TẬP 2</a:t>
            </a:r>
            <a:br>
              <a:rPr lang="vi-VN" sz="2000" b="1" dirty="0" smtClean="0">
                <a:latin typeface="+mj-lt"/>
              </a:rPr>
            </a:br>
            <a:r>
              <a:rPr lang="vi-VN" sz="2000" b="1" dirty="0">
                <a:latin typeface="+mj-lt"/>
              </a:rPr>
              <a:t/>
            </a:r>
            <a:br>
              <a:rPr lang="vi-VN" sz="2000" b="1" dirty="0">
                <a:latin typeface="+mj-lt"/>
              </a:rPr>
            </a:br>
            <a:r>
              <a:rPr lang="vi-VN" sz="2000" b="1" dirty="0" smtClean="0">
                <a:latin typeface="+mj-lt"/>
              </a:rPr>
              <a:t>Nhóm:</a:t>
            </a:r>
            <a:br>
              <a:rPr lang="vi-VN" sz="2000" b="1" dirty="0" smtClean="0">
                <a:latin typeface="+mj-lt"/>
              </a:rPr>
            </a:br>
            <a:r>
              <a:rPr lang="vi-VN" sz="2000" b="1" dirty="0" smtClean="0">
                <a:latin typeface="+mj-lt"/>
              </a:rPr>
              <a:t>Tên luận điểm:</a:t>
            </a:r>
            <a:br>
              <a:rPr lang="vi-VN" sz="2000" b="1" dirty="0" smtClean="0">
                <a:latin typeface="+mj-lt"/>
              </a:rPr>
            </a:br>
            <a:endParaRPr lang="vi-VN" sz="2000" b="1"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5953186"/>
              </p:ext>
            </p:extLst>
          </p:nvPr>
        </p:nvGraphicFramePr>
        <p:xfrm>
          <a:off x="838200" y="1825623"/>
          <a:ext cx="10515600" cy="473193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13283981"/>
                    </a:ext>
                  </a:extLst>
                </a:gridCol>
                <a:gridCol w="5257800">
                  <a:extLst>
                    <a:ext uri="{9D8B030D-6E8A-4147-A177-3AD203B41FA5}">
                      <a16:colId xmlns:a16="http://schemas.microsoft.com/office/drawing/2014/main" val="273410892"/>
                    </a:ext>
                  </a:extLst>
                </a:gridCol>
              </a:tblGrid>
              <a:tr h="867917">
                <a:tc>
                  <a:txBody>
                    <a:bodyPr/>
                    <a:lstStyle/>
                    <a:p>
                      <a:r>
                        <a:rPr lang="vi-VN" dirty="0" smtClean="0"/>
                        <a:t>CÂU HỎI</a:t>
                      </a:r>
                      <a:endParaRPr lang="vi-VN" dirty="0"/>
                    </a:p>
                  </a:txBody>
                  <a:tcPr/>
                </a:tc>
                <a:tc>
                  <a:txBody>
                    <a:bodyPr/>
                    <a:lstStyle/>
                    <a:p>
                      <a:r>
                        <a:rPr lang="vi-VN" dirty="0" smtClean="0"/>
                        <a:t> ĐÁP ÁN</a:t>
                      </a:r>
                      <a:endParaRPr lang="vi-VN" dirty="0"/>
                    </a:p>
                  </a:txBody>
                  <a:tcPr/>
                </a:tc>
                <a:extLst>
                  <a:ext uri="{0D108BD9-81ED-4DB2-BD59-A6C34878D82A}">
                    <a16:rowId xmlns:a16="http://schemas.microsoft.com/office/drawing/2014/main" val="696462506"/>
                  </a:ext>
                </a:extLst>
              </a:tr>
              <a:tr h="1498048">
                <a:tc>
                  <a:txBody>
                    <a:bodyPr/>
                    <a:lstStyle/>
                    <a:p>
                      <a:r>
                        <a:rPr lang="vi-VN" dirty="0" smtClean="0"/>
                        <a:t>1. Tác giả đã sử dụng những lí lẽ, dẫn chứng nào để chứng minh cho luận điểm</a:t>
                      </a:r>
                      <a:r>
                        <a:rPr lang="vi-VN" baseline="0" dirty="0" smtClean="0"/>
                        <a:t> trên?</a:t>
                      </a:r>
                      <a:endParaRPr lang="vi-VN" dirty="0"/>
                    </a:p>
                  </a:txBody>
                  <a:tcPr/>
                </a:tc>
                <a:tc>
                  <a:txBody>
                    <a:bodyPr/>
                    <a:lstStyle/>
                    <a:p>
                      <a:endParaRPr lang="vi-VN"/>
                    </a:p>
                  </a:txBody>
                  <a:tcPr/>
                </a:tc>
                <a:extLst>
                  <a:ext uri="{0D108BD9-81ED-4DB2-BD59-A6C34878D82A}">
                    <a16:rowId xmlns:a16="http://schemas.microsoft.com/office/drawing/2014/main" val="2305905520"/>
                  </a:ext>
                </a:extLst>
              </a:tr>
              <a:tr h="1498048">
                <a:tc>
                  <a:txBody>
                    <a:bodyPr/>
                    <a:lstStyle/>
                    <a:p>
                      <a:r>
                        <a:rPr lang="vi-VN" dirty="0" smtClean="0"/>
                        <a:t>2. Nhận xét cách sử dụng dẫn chứng, ngôn ngữ của tác giả?</a:t>
                      </a:r>
                      <a:endParaRPr lang="vi-VN" dirty="0"/>
                    </a:p>
                  </a:txBody>
                  <a:tcPr/>
                </a:tc>
                <a:tc>
                  <a:txBody>
                    <a:bodyPr/>
                    <a:lstStyle/>
                    <a:p>
                      <a:endParaRPr lang="vi-VN"/>
                    </a:p>
                  </a:txBody>
                  <a:tcPr/>
                </a:tc>
                <a:extLst>
                  <a:ext uri="{0D108BD9-81ED-4DB2-BD59-A6C34878D82A}">
                    <a16:rowId xmlns:a16="http://schemas.microsoft.com/office/drawing/2014/main" val="1754940316"/>
                  </a:ext>
                </a:extLst>
              </a:tr>
              <a:tr h="867917">
                <a:tc>
                  <a:txBody>
                    <a:bodyPr/>
                    <a:lstStyle/>
                    <a:p>
                      <a:r>
                        <a:rPr lang="vi-VN" dirty="0" smtClean="0"/>
                        <a:t>3.Quan điểm, thái độ của tác giả về vấn đề trên?</a:t>
                      </a:r>
                      <a:endParaRPr lang="vi-VN" dirty="0"/>
                    </a:p>
                  </a:txBody>
                  <a:tcPr/>
                </a:tc>
                <a:tc>
                  <a:txBody>
                    <a:bodyPr/>
                    <a:lstStyle/>
                    <a:p>
                      <a:endParaRPr lang="vi-VN" dirty="0"/>
                    </a:p>
                  </a:txBody>
                  <a:tcPr/>
                </a:tc>
                <a:extLst>
                  <a:ext uri="{0D108BD9-81ED-4DB2-BD59-A6C34878D82A}">
                    <a16:rowId xmlns:a16="http://schemas.microsoft.com/office/drawing/2014/main" val="331450950"/>
                  </a:ext>
                </a:extLst>
              </a:tr>
            </a:tbl>
          </a:graphicData>
        </a:graphic>
      </p:graphicFrame>
    </p:spTree>
    <p:extLst>
      <p:ext uri="{BB962C8B-B14F-4D97-AF65-F5344CB8AC3E}">
        <p14:creationId xmlns:p14="http://schemas.microsoft.com/office/powerpoint/2010/main" val="655208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marR="22225" lvl="0" indent="-228600">
              <a:lnSpc>
                <a:spcPct val="107000"/>
              </a:lnSpc>
              <a:spcBef>
                <a:spcPts val="100"/>
              </a:spcBef>
              <a:spcAft>
                <a:spcPts val="100"/>
              </a:spcAft>
              <a:tabLst>
                <a:tab pos="180340" algn="l"/>
              </a:tabLst>
            </a:pPr>
            <a:r>
              <a:rPr lang="vi-VN"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Quan điểm của tác giả trong việc xác định tinh thần Thơ mới.</a:t>
            </a:r>
            <a:r>
              <a:rPr lang="vi-VN" sz="1600" dirty="0">
                <a:solidFill>
                  <a:prstClr val="black"/>
                </a:solidFill>
                <a:latin typeface="Arial" panose="020B0604020202020204" pitchFamily="34" charset="0"/>
                <a:ea typeface="Arial" panose="020B0604020202020204" pitchFamily="34" charset="0"/>
                <a:cs typeface="Times New Roman" panose="02020603050405020304" pitchFamily="18" charset="0"/>
              </a:rPr>
              <a:t/>
            </a:r>
            <a:br>
              <a:rPr lang="vi-VN" sz="1600" dirty="0">
                <a:solidFill>
                  <a:prstClr val="black"/>
                </a:solidFill>
                <a:latin typeface="Arial" panose="020B0604020202020204" pitchFamily="34" charset="0"/>
                <a:ea typeface="Arial" panose="020B0604020202020204" pitchFamily="34" charset="0"/>
                <a:cs typeface="Times New Roman" panose="02020603050405020304" pitchFamily="18" charset="0"/>
              </a:rPr>
            </a:br>
            <a:endParaRPr lang="vi-VN" dirty="0"/>
          </a:p>
        </p:txBody>
      </p:sp>
      <p:sp>
        <p:nvSpPr>
          <p:cNvPr id="3" name="Content Placeholder 2"/>
          <p:cNvSpPr>
            <a:spLocks noGrp="1"/>
          </p:cNvSpPr>
          <p:nvPr>
            <p:ph idx="1"/>
          </p:nvPr>
        </p:nvSpPr>
        <p:spPr>
          <a:xfrm>
            <a:off x="838200" y="1323703"/>
            <a:ext cx="10515600" cy="4853260"/>
          </a:xfrm>
        </p:spPr>
        <p:txBody>
          <a:bodyPr>
            <a:normAutofit fontScale="92500" lnSpcReduction="10000"/>
          </a:bodyPr>
          <a:lstStyle/>
          <a:p>
            <a:pPr marL="0" marR="22225" indent="0" algn="just">
              <a:lnSpc>
                <a:spcPct val="107000"/>
              </a:lnSpc>
              <a:spcBef>
                <a:spcPts val="100"/>
              </a:spcBef>
              <a:spcAft>
                <a:spcPts val="100"/>
              </a:spcAft>
              <a:buNone/>
              <a:tabLst>
                <a:tab pos="180340" algn="l"/>
              </a:tabLst>
            </a:pPr>
            <a:r>
              <a:rPr lang="vi-VN" dirty="0" smtClean="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Khó khăn: Thơ mới và thơ cũ không có sự phân biệt rạch ròi dễ nhận ra. Trong Thơ mới, Thơ cũ đều có những bài hay, bài dở, bài hay ít, bài dở nhiều. Đó là khó khăn phức tạp nhất.</a:t>
            </a:r>
            <a:endParaRPr lang="vi-VN" sz="20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Quan điểm của Hoài Thanh:</a:t>
            </a:r>
            <a:endParaRPr lang="vi-VN" sz="20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Không căn cứ vào cục bộ và bài dở </a:t>
            </a:r>
            <a:endParaRPr lang="vi-VN"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dirty="0" smtClean="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Phải căn cứ vào đại thể </a:t>
            </a:r>
            <a:r>
              <a:rPr lang="vi-VN" dirty="0" smtClean="0">
                <a:latin typeface="Times New Roman" panose="02020603050405020304" pitchFamily="18" charset="0"/>
                <a:ea typeface="Calibri" panose="020F0502020204030204" pitchFamily="34" charset="0"/>
                <a:cs typeface="Times New Roman" panose="02020603050405020304" pitchFamily="18" charset="0"/>
              </a:rPr>
              <a:t>và </a:t>
            </a:r>
            <a:r>
              <a:rPr lang="vi-VN" dirty="0">
                <a:latin typeface="Times New Roman" panose="02020603050405020304" pitchFamily="18" charset="0"/>
                <a:ea typeface="Calibri" panose="020F0502020204030204" pitchFamily="34" charset="0"/>
                <a:cs typeface="Times New Roman" panose="02020603050405020304" pitchFamily="18" charset="0"/>
              </a:rPr>
              <a:t>bài hay.</a:t>
            </a:r>
            <a:endParaRPr lang="vi-VN" sz="20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Lí do: “Cái cũ và cái mới vẫn nối tiếp nhau thay đổi, thay thế nhau: Hôm nay phôi thai từ hôm qua, và trong cái mới vẫn còn rơi rớt ít nhiều cái cũ.”</a:t>
            </a:r>
            <a:endParaRPr lang="vi-VN" sz="20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Nhận xét: Tác giả sử dụng phương pháp so sánh, đối chiếu. Nhưng không so sánh tỉ mỉ, vụn vặt, cá thể mà so sánh thời đại cùng thời đại và so sánh trên đại thể.</a:t>
            </a:r>
            <a:endParaRPr lang="vi-VN" sz="2000" dirty="0">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1241787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5732"/>
          </a:xfrm>
        </p:spPr>
        <p:txBody>
          <a:bodyPr>
            <a:normAutofit fontScale="90000"/>
          </a:bodyPr>
          <a:lstStyle/>
          <a:p>
            <a:pPr marL="228600" marR="22225" lvl="0" indent="-228600">
              <a:lnSpc>
                <a:spcPct val="107000"/>
              </a:lnSpc>
              <a:spcBef>
                <a:spcPts val="100"/>
              </a:spcBef>
              <a:spcAft>
                <a:spcPts val="100"/>
              </a:spcAft>
              <a:tabLst>
                <a:tab pos="180340" algn="l"/>
              </a:tabLst>
            </a:pPr>
            <a:r>
              <a:rPr lang="vi-VN"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Tinh thần Thơ mới là ở cả chữ Tôi</a:t>
            </a:r>
            <a:r>
              <a:rPr lang="vi-VN" sz="1100" dirty="0">
                <a:solidFill>
                  <a:prstClr val="black"/>
                </a:solidFill>
                <a:latin typeface="Arial" panose="020B0604020202020204" pitchFamily="34" charset="0"/>
                <a:ea typeface="Arial" panose="020B0604020202020204" pitchFamily="34" charset="0"/>
                <a:cs typeface="Times New Roman" panose="02020603050405020304" pitchFamily="18" charset="0"/>
              </a:rPr>
              <a:t/>
            </a:r>
            <a:br>
              <a:rPr lang="vi-VN" sz="1100" dirty="0">
                <a:solidFill>
                  <a:prstClr val="black"/>
                </a:solidFill>
                <a:latin typeface="Arial" panose="020B0604020202020204" pitchFamily="34" charset="0"/>
                <a:ea typeface="Arial" panose="020B0604020202020204" pitchFamily="34" charset="0"/>
                <a:cs typeface="Times New Roman" panose="02020603050405020304" pitchFamily="18" charset="0"/>
              </a:rPr>
            </a:br>
            <a:endParaRPr lang="vi-VN" dirty="0"/>
          </a:p>
        </p:txBody>
      </p:sp>
      <p:sp>
        <p:nvSpPr>
          <p:cNvPr id="3" name="Content Placeholder 2"/>
          <p:cNvSpPr>
            <a:spLocks noGrp="1"/>
          </p:cNvSpPr>
          <p:nvPr>
            <p:ph idx="1"/>
          </p:nvPr>
        </p:nvSpPr>
        <p:spPr>
          <a:xfrm>
            <a:off x="733698" y="1024436"/>
            <a:ext cx="10515600" cy="4351338"/>
          </a:xfrm>
        </p:spPr>
        <p:txBody>
          <a:bodyPr>
            <a:normAutofit fontScale="92500" lnSpcReduction="20000"/>
          </a:bodyPr>
          <a:lstStyle/>
          <a:p>
            <a:pPr marR="22225" algn="just">
              <a:lnSpc>
                <a:spcPct val="107000"/>
              </a:lnSpc>
              <a:spcBef>
                <a:spcPts val="100"/>
              </a:spcBef>
              <a:spcAft>
                <a:spcPts val="100"/>
              </a:spcAft>
              <a:tabLst>
                <a:tab pos="180340" algn="l"/>
              </a:tabLs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Hai </a:t>
            </a:r>
            <a:r>
              <a:rPr lang="vi-VN" sz="2000" dirty="0">
                <a:latin typeface="Times New Roman" panose="02020603050405020304" pitchFamily="18" charset="0"/>
                <a:ea typeface="Calibri" panose="020F0502020204030204" pitchFamily="34" charset="0"/>
                <a:cs typeface="Times New Roman" panose="02020603050405020304" pitchFamily="18" charset="0"/>
              </a:rPr>
              <a:t>luận cứ:</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 Cái Ta trong thơ cũ và cái Tôi trong thơ mới.</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 Bi kịch của cái Tôi trong thơ mới.</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b="1" dirty="0">
                <a:latin typeface="Times New Roman" panose="02020603050405020304" pitchFamily="18" charset="0"/>
                <a:ea typeface="Calibri" panose="020F0502020204030204" pitchFamily="34" charset="0"/>
                <a:cs typeface="Times New Roman" panose="02020603050405020304" pitchFamily="18" charset="0"/>
              </a:rPr>
              <a:t>*Cái Ta trong thơ cũ và cái Tôi trong thơ mới.</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 Cái Ta- thơ cũ:</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 Ý thức đoàn thể.</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Cái Tôi- thơ mới:</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 Ý thức cá nhân.</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Trong văn học trung đại: Cái Tôi mờ nhạt, tương đối, chìm đắm trong cái chung như giọt nước chìm trong biển cả.</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Cũng có những trường hợp ngoại lệ, các nhà thơ đã vượt lên trên thời đại khẳng định cái Tôi cá nhân: Hồ Xuân Hương, Nguyễn Du, Nguyễn Công Trứ, Tú Xương</a:t>
            </a:r>
            <a:endParaRPr lang="vi-VN" sz="1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7000"/>
              </a:lnSpc>
              <a:spcBef>
                <a:spcPts val="100"/>
              </a:spcBef>
              <a:spcAft>
                <a:spcPts val="100"/>
              </a:spcAft>
              <a:tabLst>
                <a:tab pos="18034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 Cái tôi với ý nghĩa cá nhân tuyệt đối xuất hiện giữa thi đàn Việt Nam vào những năm 20 của thế kỉ XX (Tản Đà) thật bé nhỏ, tội nghiệp, bơ vơ, rên rỉ, thảm hại mất hết cốt cách hiên ngang ngày trước.</a:t>
            </a:r>
            <a:endParaRPr lang="vi-VN" sz="1600" dirty="0">
              <a:latin typeface="Arial" panose="020B0604020202020204" pitchFamily="34" charset="0"/>
              <a:ea typeface="Arial" panose="020B060402020202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rPr>
              <a:t>- Nhận xét: Cách diễn đạt ngắn gọn, súc tích thể hiện sự tự tin trong khám phá và kết luận khoa học. </a:t>
            </a:r>
            <a:endParaRPr lang="vi-VN" sz="2000" dirty="0">
              <a:latin typeface="+mj-lt"/>
            </a:endParaRPr>
          </a:p>
        </p:txBody>
      </p:sp>
    </p:spTree>
    <p:extLst>
      <p:ext uri="{BB962C8B-B14F-4D97-AF65-F5344CB8AC3E}">
        <p14:creationId xmlns:p14="http://schemas.microsoft.com/office/powerpoint/2010/main" val="2151635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373835"/>
            <a:ext cx="10515600" cy="749572"/>
          </a:xfrm>
          <a:solidFill>
            <a:schemeClr val="accent4">
              <a:lumMod val="40000"/>
              <a:lumOff val="60000"/>
            </a:schemeClr>
          </a:solidFill>
          <a:ln>
            <a:solidFill>
              <a:schemeClr val="accent1"/>
            </a:solidFill>
          </a:ln>
        </p:spPr>
        <p:txBody>
          <a:bodyPr/>
          <a:lstStyle/>
          <a:p>
            <a:r>
              <a:rPr lang="vi-VN" i="1" dirty="0" smtClean="0">
                <a:effectLst>
                  <a:outerShdw blurRad="38100" dist="38100" dir="2700000" algn="tl">
                    <a:srgbClr val="000000">
                      <a:alpha val="43137"/>
                    </a:srgbClr>
                  </a:outerShdw>
                </a:effectLst>
                <a:latin typeface="+mj-lt"/>
              </a:rPr>
              <a:t>       BÀI 9:VĂN BẢN NGHỊ LUẬN</a:t>
            </a:r>
            <a:endParaRPr lang="vi-VN" i="1" dirty="0">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p:txBody>
          <a:bodyPr/>
          <a:lstStyle/>
          <a:p>
            <a:pPr marL="0" indent="0">
              <a:buNone/>
            </a:pPr>
            <a:r>
              <a:rPr lang="vi-VN" sz="4400" i="1" dirty="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MỘT </a:t>
            </a:r>
            <a:endPar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endParaRPr>
          </a:p>
          <a:p>
            <a:pPr marL="0" indent="0">
              <a:buNone/>
            </a:pP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       THỜI </a:t>
            </a:r>
            <a:r>
              <a:rPr lang="vi-VN" sz="4400" i="1" dirty="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ĐẠI </a:t>
            </a:r>
            <a:endPar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endParaRPr>
          </a:p>
          <a:p>
            <a:pPr marL="0" indent="0">
              <a:buNone/>
            </a:pP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              TRONG </a:t>
            </a:r>
            <a:r>
              <a:rPr lang="vi-VN" sz="4400" i="1" dirty="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THI </a:t>
            </a: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CA</a:t>
            </a:r>
          </a:p>
          <a:p>
            <a:pPr marL="0" indent="0">
              <a:buNone/>
            </a:pPr>
            <a:r>
              <a:rPr lang="vi-VN" sz="4400" dirty="0" smtClean="0">
                <a:solidFill>
                  <a:prstClr val="black"/>
                </a:solidFill>
                <a:latin typeface="Times New Roman" panose="02020603050405020304" pitchFamily="18" charset="0"/>
                <a:ea typeface="+mj-ea"/>
                <a:cs typeface="+mj-cs"/>
              </a:rPr>
              <a:t>             </a:t>
            </a: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(trích)</a:t>
            </a:r>
          </a:p>
          <a:p>
            <a:pPr marL="0" indent="0">
              <a:buNone/>
            </a:pP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                    -Hoài Thanh-</a:t>
            </a:r>
            <a:endParaRPr lang="vi-VN" i="1" dirty="0">
              <a:effectLst>
                <a:outerShdw blurRad="38100" dist="38100" dir="2700000" algn="tl">
                  <a:srgbClr val="000000">
                    <a:alpha val="43137"/>
                  </a:srgbClr>
                </a:outerShdw>
              </a:effectLst>
            </a:endParaRPr>
          </a:p>
        </p:txBody>
      </p:sp>
      <p:pic>
        <p:nvPicPr>
          <p:cNvPr id="4" name="Picture 343043" descr="picture_013_copy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137" y="1959429"/>
            <a:ext cx="4191000" cy="450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4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069" y="1067980"/>
            <a:ext cx="10515600" cy="4351338"/>
          </a:xfrm>
        </p:spPr>
        <p:txBody>
          <a:bodyPr>
            <a:noAutofit/>
          </a:bodyPr>
          <a:lstStyle/>
          <a:p>
            <a:pPr marL="0" marR="22225" indent="0" algn="just">
              <a:lnSpc>
                <a:spcPct val="107000"/>
              </a:lnSpc>
              <a:spcBef>
                <a:spcPts val="100"/>
              </a:spcBef>
              <a:spcAft>
                <a:spcPts val="100"/>
              </a:spcAft>
              <a:buNone/>
              <a:tabLst>
                <a:tab pos="180340" algn="l"/>
              </a:tabLst>
            </a:pPr>
            <a:r>
              <a:rPr lang="vi-VN" sz="1800" b="1" dirty="0">
                <a:latin typeface="Times New Roman" panose="02020603050405020304" pitchFamily="18" charset="0"/>
                <a:ea typeface="Calibri" panose="020F0502020204030204" pitchFamily="34" charset="0"/>
                <a:cs typeface="Times New Roman" panose="02020603050405020304" pitchFamily="18" charset="0"/>
              </a:rPr>
              <a:t>* Bi kịch của cái Tôi trong Thơ mới.</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 Đoạn văn: “Đời chúng ta nằm trong vòng chữ Tôi </a:t>
            </a:r>
            <a:r>
              <a:rPr lang="vi-VN" sz="1800" dirty="0" smtClean="0">
                <a:latin typeface="Times New Roman" panose="02020603050405020304" pitchFamily="18" charset="0"/>
                <a:ea typeface="Calibri" panose="020F0502020204030204" pitchFamily="34" charset="0"/>
                <a:cs typeface="Times New Roman" panose="02020603050405020304" pitchFamily="18" charset="0"/>
              </a:rPr>
              <a:t>...cùng </a:t>
            </a:r>
            <a:r>
              <a:rPr lang="vi-VN" sz="1800" dirty="0">
                <a:latin typeface="Times New Roman" panose="02020603050405020304" pitchFamily="18" charset="0"/>
                <a:ea typeface="Calibri" panose="020F0502020204030204" pitchFamily="34" charset="0"/>
                <a:cs typeface="Times New Roman" panose="02020603050405020304" pitchFamily="18" charset="0"/>
              </a:rPr>
              <a:t>Huy Cận”.</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1800" dirty="0">
                <a:latin typeface="Times New Roman" panose="02020603050405020304" pitchFamily="18" charset="0"/>
                <a:ea typeface="Calibri" panose="020F0502020204030204" pitchFamily="34" charset="0"/>
                <a:cs typeface="Times New Roman" panose="02020603050405020304" pitchFamily="18" charset="0"/>
              </a:rPr>
              <a:t>Lời văn sôi nổi với các từ “ta” (chúng ta, nhà nghiên cứu, người đọc) như đang đồng hành, sáng tạo, đồng cảm cùng những nhà thơ mới tài hoa nhất.</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 Cụ thể:</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 Cái chung: chữ Tôi. Nguyên nhân thực trạng: Mất bề rộng =&gt; Con đường vượt thoát: Tìm bề sâu =&gt; Kết quả: Bế tắc, càng đi sâu càng thấy lạnh.</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 Cái riêng: Mỗi nhà thơ một khác nhau trên con đường vượt thoát, kết quả cũng mang màu sắc khác </a:t>
            </a:r>
            <a:r>
              <a:rPr lang="vi-VN" sz="1800" dirty="0" smtClean="0">
                <a:latin typeface="Times New Roman" panose="02020603050405020304" pitchFamily="18" charset="0"/>
                <a:ea typeface="Calibri" panose="020F0502020204030204" pitchFamily="34" charset="0"/>
                <a:cs typeface="Times New Roman" panose="02020603050405020304" pitchFamily="18" charset="0"/>
              </a:rPr>
              <a:t>nhau</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smtClean="0">
                <a:latin typeface="Times New Roman" panose="02020603050405020304" pitchFamily="18" charset="0"/>
                <a:ea typeface="Calibri" panose="020F0502020204030204" pitchFamily="34" charset="0"/>
                <a:cs typeface="Times New Roman" panose="02020603050405020304" pitchFamily="18" charset="0"/>
              </a:rPr>
              <a:t>=&gt; </a:t>
            </a:r>
            <a:r>
              <a:rPr lang="vi-VN" sz="1800" dirty="0">
                <a:latin typeface="Times New Roman" panose="02020603050405020304" pitchFamily="18" charset="0"/>
                <a:ea typeface="Calibri" panose="020F0502020204030204" pitchFamily="34" charset="0"/>
                <a:cs typeface="Times New Roman" panose="02020603050405020304" pitchFamily="18" charset="0"/>
              </a:rPr>
              <a:t>Bi kich cái Tôi trong thơ mới: đáng thương, tội nghiệp, bơ vơ, lạc lõng trước cuộc đời</a:t>
            </a:r>
            <a:r>
              <a:rPr lang="vi-VN" sz="1800" dirty="0" smtClean="0">
                <a:latin typeface="Times New Roman" panose="02020603050405020304" pitchFamily="18" charset="0"/>
                <a:ea typeface="Calibri" panose="020F0502020204030204" pitchFamily="34" charset="0"/>
                <a:cs typeface="Times New Roman" panose="02020603050405020304" pitchFamily="18" charset="0"/>
              </a:rPr>
              <a:t>. - </a:t>
            </a:r>
            <a:r>
              <a:rPr lang="vi-VN" sz="1800" dirty="0">
                <a:latin typeface="Times New Roman" panose="02020603050405020304" pitchFamily="18" charset="0"/>
                <a:ea typeface="Calibri" panose="020F0502020204030204" pitchFamily="34" charset="0"/>
                <a:cs typeface="Times New Roman" panose="02020603050405020304" pitchFamily="18" charset="0"/>
              </a:rPr>
              <a:t>Nguyên nhân bi kịch:</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 Do hoàn cảnh xã hội đương thời không cho người thanh niên nhiều khát vọng quyền sống đúng nghĩa.</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 Do bản thân cái Tôi khi tách ra khỏi cái Ta đã mất đi điểm tựa vững chắc, trở nên bơ vơ, lạc lõng, thiếu tự tin</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 Nhận xét: Nhận định </a:t>
            </a:r>
            <a:r>
              <a:rPr lang="vi-VN" sz="1800" dirty="0" smtClean="0">
                <a:latin typeface="Times New Roman" panose="02020603050405020304" pitchFamily="18" charset="0"/>
                <a:ea typeface="Calibri" panose="020F0502020204030204" pitchFamily="34" charset="0"/>
                <a:cs typeface="Times New Roman" panose="02020603050405020304" pitchFamily="18" charset="0"/>
              </a:rPr>
              <a:t>xác </a:t>
            </a:r>
            <a:r>
              <a:rPr lang="vi-VN" sz="1800" dirty="0">
                <a:latin typeface="Times New Roman" panose="02020603050405020304" pitchFamily="18" charset="0"/>
                <a:ea typeface="Calibri" panose="020F0502020204030204" pitchFamily="34" charset="0"/>
                <a:cs typeface="Times New Roman" panose="02020603050405020304" pitchFamily="18" charset="0"/>
              </a:rPr>
              <a:t>đáng, tinh tế, câu văn mềm mại uyển chuyển, giọng văn đồng cảm, chia sẻ. tác giả còn khắc hoạ bi kịch bằng hình ảnh so sánh mềm mại tinh </a:t>
            </a:r>
            <a:r>
              <a:rPr lang="vi-VN" sz="1800" dirty="0" smtClean="0">
                <a:latin typeface="Times New Roman" panose="02020603050405020304" pitchFamily="18" charset="0"/>
                <a:ea typeface="Calibri" panose="020F0502020204030204" pitchFamily="34" charset="0"/>
                <a:cs typeface="Times New Roman" panose="02020603050405020304" pitchFamily="18" charset="0"/>
              </a:rPr>
              <a:t>tế</a:t>
            </a:r>
            <a:endParaRPr lang="vi-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29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
            <a:ext cx="10515600" cy="1079863"/>
          </a:xfrm>
        </p:spPr>
        <p:txBody>
          <a:bodyPr>
            <a:normAutofit fontScale="90000"/>
          </a:bodyPr>
          <a:lstStyle/>
          <a:p>
            <a:pPr marR="22225" lvl="0">
              <a:lnSpc>
                <a:spcPct val="107000"/>
              </a:lnSpc>
              <a:spcBef>
                <a:spcPts val="100"/>
              </a:spcBef>
              <a:spcAft>
                <a:spcPts val="100"/>
              </a:spcAft>
              <a:tabLst>
                <a:tab pos="180340" algn="l"/>
              </a:tabLst>
            </a:pPr>
            <a:r>
              <a:rPr lang="vi-VN"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Cách giải quyết bi kịch</a:t>
            </a:r>
            <a:r>
              <a:rPr lang="vi-VN" sz="1200" dirty="0">
                <a:solidFill>
                  <a:prstClr val="black"/>
                </a:solidFill>
                <a:latin typeface="Arial" panose="020B0604020202020204" pitchFamily="34" charset="0"/>
                <a:ea typeface="Arial" panose="020B0604020202020204" pitchFamily="34" charset="0"/>
                <a:cs typeface="Times New Roman" panose="02020603050405020304" pitchFamily="18" charset="0"/>
              </a:rPr>
              <a:t/>
            </a:r>
            <a:br>
              <a:rPr lang="vi-VN" sz="1200" dirty="0">
                <a:solidFill>
                  <a:prstClr val="black"/>
                </a:solidFill>
                <a:latin typeface="Arial" panose="020B0604020202020204" pitchFamily="34" charset="0"/>
                <a:ea typeface="Arial" panose="020B0604020202020204" pitchFamily="34" charset="0"/>
                <a:cs typeface="Times New Roman" panose="02020603050405020304" pitchFamily="18" charset="0"/>
              </a:rPr>
            </a:br>
            <a:endParaRPr lang="vi-VN" dirty="0"/>
          </a:p>
        </p:txBody>
      </p:sp>
      <p:sp>
        <p:nvSpPr>
          <p:cNvPr id="3" name="Content Placeholder 2"/>
          <p:cNvSpPr>
            <a:spLocks noGrp="1"/>
          </p:cNvSpPr>
          <p:nvPr>
            <p:ph idx="1"/>
          </p:nvPr>
        </p:nvSpPr>
        <p:spPr>
          <a:xfrm>
            <a:off x="838200" y="1071155"/>
            <a:ext cx="10515600" cy="3953692"/>
          </a:xfrm>
        </p:spPr>
        <p:txBody>
          <a:bodyPr>
            <a:normAutofit/>
          </a:bodyPr>
          <a:lstStyle/>
          <a:p>
            <a:pPr marL="0" marR="22225" indent="0" algn="just">
              <a:lnSpc>
                <a:spcPct val="107000"/>
              </a:lnSpc>
              <a:spcBef>
                <a:spcPts val="100"/>
              </a:spcBef>
              <a:spcAft>
                <a:spcPts val="100"/>
              </a:spcAft>
              <a:buNone/>
              <a:tabLst>
                <a:tab pos="180340" algn="l"/>
              </a:tabLst>
            </a:pPr>
            <a:r>
              <a:rPr lang="vi-VN"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1800" dirty="0">
                <a:latin typeface="Times New Roman" panose="02020603050405020304" pitchFamily="18" charset="0"/>
                <a:ea typeface="Calibri" panose="020F0502020204030204" pitchFamily="34" charset="0"/>
                <a:cs typeface="Times New Roman" panose="02020603050405020304" pitchFamily="18" charset="0"/>
              </a:rPr>
              <a:t>Con đường:</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+Gửi cả vào tình yêu tiếng Việt- tiếng mẹ đẻ thân thương.</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+Tìm về dĩ vãng.</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 Vì: Tiếng Việt là tấm lụa hứng vong hồn bao thế hệ người Việt trong qua khứ và hiện tại. Lớp thanh niên dùng tiếng Việt để bày tỏ tình yêu quê hương đất nước. Tiếng Việt bất diệtcũng như dân tộc Việt nam mãi mãi trường tồn.</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 Nhận xét: Đó là con đường riêng của thơ mới, cũng có những tác dụng nhất định nhưng còn hạn chế trong hoàn cảnh đất nước còn nô lệ, phản ánh ý thức, tâm lí chủ quan của các nhà thơ mới. Tuy nhiên nó cũng rất đáng được lịch sử ghi nhận và trân trọng.</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sz="1800" dirty="0">
                <a:latin typeface="Times New Roman" panose="02020603050405020304" pitchFamily="18" charset="0"/>
                <a:ea typeface="Calibri" panose="020F0502020204030204" pitchFamily="34" charset="0"/>
                <a:cs typeface="Times New Roman" panose="02020603050405020304" pitchFamily="18" charset="0"/>
              </a:rPr>
              <a:t>Hoài Thanh đã thể hiện tình cảm trân trọng thiết tha ấy qua hệ thống hình ảnh giàu cmả xúc: “gửi cả, yêu vô cùng, chia sẻ buồn vui, dồn tình yêu, hứng vong hồn”</a:t>
            </a:r>
            <a:endParaRPr lang="vi-VN" sz="1800" dirty="0">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vi-V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012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F6C7D3-ADA1-4B92-8B4E-04A15AA85C7D}"/>
              </a:ext>
            </a:extLst>
          </p:cNvPr>
          <p:cNvSpPr txBox="1"/>
          <p:nvPr/>
        </p:nvSpPr>
        <p:spPr>
          <a:xfrm>
            <a:off x="4585116" y="224789"/>
            <a:ext cx="3021770" cy="707886"/>
          </a:xfrm>
          <a:prstGeom prst="rect">
            <a:avLst/>
          </a:prstGeom>
          <a:noFill/>
        </p:spPr>
        <p:txBody>
          <a:bodyPr wrap="square" rtlCol="0">
            <a:spAutoFit/>
          </a:bodyPr>
          <a:lstStyle/>
          <a:p>
            <a:pPr algn="ctr"/>
            <a:r>
              <a:rPr lang="en-US" sz="4000" dirty="0" smtClean="0">
                <a:solidFill>
                  <a:schemeClr val="accent2"/>
                </a:solidFill>
              </a:rPr>
              <a:t>III. </a:t>
            </a:r>
            <a:r>
              <a:rPr lang="en-US" sz="4000" dirty="0" err="1">
                <a:solidFill>
                  <a:schemeClr val="accent2"/>
                </a:solidFill>
                <a:latin typeface="+mj-lt"/>
              </a:rPr>
              <a:t>Tổng</a:t>
            </a:r>
            <a:r>
              <a:rPr lang="en-US" sz="4000" dirty="0">
                <a:solidFill>
                  <a:schemeClr val="accent2"/>
                </a:solidFill>
                <a:latin typeface="+mj-lt"/>
              </a:rPr>
              <a:t> </a:t>
            </a:r>
            <a:r>
              <a:rPr lang="en-US" sz="4000" dirty="0" err="1">
                <a:solidFill>
                  <a:schemeClr val="accent2"/>
                </a:solidFill>
                <a:latin typeface="+mj-lt"/>
              </a:rPr>
              <a:t>kết</a:t>
            </a:r>
            <a:endParaRPr lang="en-US" sz="4000" dirty="0">
              <a:solidFill>
                <a:schemeClr val="accent2"/>
              </a:solidFill>
              <a:latin typeface="+mj-lt"/>
            </a:endParaRPr>
          </a:p>
        </p:txBody>
      </p:sp>
      <p:cxnSp>
        <p:nvCxnSpPr>
          <p:cNvPr id="3" name="Straight Connector 2">
            <a:extLst>
              <a:ext uri="{FF2B5EF4-FFF2-40B4-BE49-F238E27FC236}">
                <a16:creationId xmlns:a16="http://schemas.microsoft.com/office/drawing/2014/main" id="{3877582D-46D6-4A41-A2D1-0C08875E7F4C}"/>
              </a:ext>
            </a:extLst>
          </p:cNvPr>
          <p:cNvCxnSpPr>
            <a:cxnSpLocks/>
            <a:stCxn id="2" idx="3"/>
          </p:cNvCxnSpPr>
          <p:nvPr/>
        </p:nvCxnSpPr>
        <p:spPr>
          <a:xfrm>
            <a:off x="7606886" y="578732"/>
            <a:ext cx="421935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E28C25F-27B2-45F2-A87E-9B2A68238496}"/>
              </a:ext>
            </a:extLst>
          </p:cNvPr>
          <p:cNvCxnSpPr>
            <a:cxnSpLocks/>
            <a:endCxn id="2" idx="1"/>
          </p:cNvCxnSpPr>
          <p:nvPr/>
        </p:nvCxnSpPr>
        <p:spPr>
          <a:xfrm>
            <a:off x="381963" y="578732"/>
            <a:ext cx="420315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37A2923-1E37-4889-A084-0025C21AC2DB}"/>
              </a:ext>
            </a:extLst>
          </p:cNvPr>
          <p:cNvGrpSpPr/>
          <p:nvPr/>
        </p:nvGrpSpPr>
        <p:grpSpPr>
          <a:xfrm>
            <a:off x="491988" y="2334162"/>
            <a:ext cx="1823381" cy="523220"/>
            <a:chOff x="1000841" y="906943"/>
            <a:chExt cx="1823381" cy="523220"/>
          </a:xfrm>
        </p:grpSpPr>
        <p:sp>
          <p:nvSpPr>
            <p:cNvPr id="13" name="TextBox 12">
              <a:extLst>
                <a:ext uri="{FF2B5EF4-FFF2-40B4-BE49-F238E27FC236}">
                  <a16:creationId xmlns:a16="http://schemas.microsoft.com/office/drawing/2014/main" id="{EF720556-AE07-4D42-9490-81AE417F1A11}"/>
                </a:ext>
              </a:extLst>
            </p:cNvPr>
            <p:cNvSpPr txBox="1"/>
            <p:nvPr/>
          </p:nvSpPr>
          <p:spPr>
            <a:xfrm>
              <a:off x="1284793" y="906943"/>
              <a:ext cx="1539429" cy="523220"/>
            </a:xfrm>
            <a:prstGeom prst="rect">
              <a:avLst/>
            </a:prstGeom>
            <a:noFill/>
          </p:spPr>
          <p:txBody>
            <a:bodyPr wrap="square" rtlCol="0">
              <a:spAutoFit/>
            </a:bodyPr>
            <a:lstStyle/>
            <a:p>
              <a:r>
                <a:rPr lang="en-US" sz="2800">
                  <a:solidFill>
                    <a:schemeClr val="accent4">
                      <a:lumMod val="50000"/>
                    </a:schemeClr>
                  </a:solidFill>
                </a:rPr>
                <a:t>Nội dung</a:t>
              </a:r>
            </a:p>
          </p:txBody>
        </p:sp>
        <p:sp>
          <p:nvSpPr>
            <p:cNvPr id="14" name="Arrow: Chevron 13">
              <a:extLst>
                <a:ext uri="{FF2B5EF4-FFF2-40B4-BE49-F238E27FC236}">
                  <a16:creationId xmlns:a16="http://schemas.microsoft.com/office/drawing/2014/main" id="{11CDB75F-39A0-4AD1-B89C-DB5E3C172466}"/>
                </a:ext>
              </a:extLst>
            </p:cNvPr>
            <p:cNvSpPr>
              <a:spLocks/>
            </p:cNvSpPr>
            <p:nvPr/>
          </p:nvSpPr>
          <p:spPr>
            <a:xfrm>
              <a:off x="1000841" y="998869"/>
              <a:ext cx="277793" cy="339370"/>
            </a:xfrm>
            <a:prstGeom prst="chevron">
              <a:avLst>
                <a:gd name="adj" fmla="val 65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grpSp>
      <p:grpSp>
        <p:nvGrpSpPr>
          <p:cNvPr id="15" name="Group 14">
            <a:extLst>
              <a:ext uri="{FF2B5EF4-FFF2-40B4-BE49-F238E27FC236}">
                <a16:creationId xmlns:a16="http://schemas.microsoft.com/office/drawing/2014/main" id="{809B113F-FC8D-44A6-9429-02C7E8D78A65}"/>
              </a:ext>
            </a:extLst>
          </p:cNvPr>
          <p:cNvGrpSpPr/>
          <p:nvPr/>
        </p:nvGrpSpPr>
        <p:grpSpPr>
          <a:xfrm>
            <a:off x="495933" y="4997081"/>
            <a:ext cx="2099441" cy="523220"/>
            <a:chOff x="724782" y="906943"/>
            <a:chExt cx="2099441" cy="523220"/>
          </a:xfrm>
        </p:grpSpPr>
        <p:sp>
          <p:nvSpPr>
            <p:cNvPr id="16" name="TextBox 15">
              <a:extLst>
                <a:ext uri="{FF2B5EF4-FFF2-40B4-BE49-F238E27FC236}">
                  <a16:creationId xmlns:a16="http://schemas.microsoft.com/office/drawing/2014/main" id="{E2FBF96C-5C90-42ED-BD11-4022F25D799A}"/>
                </a:ext>
              </a:extLst>
            </p:cNvPr>
            <p:cNvSpPr txBox="1"/>
            <p:nvPr/>
          </p:nvSpPr>
          <p:spPr>
            <a:xfrm>
              <a:off x="1002575" y="906943"/>
              <a:ext cx="1821648" cy="523220"/>
            </a:xfrm>
            <a:prstGeom prst="rect">
              <a:avLst/>
            </a:prstGeom>
            <a:noFill/>
          </p:spPr>
          <p:txBody>
            <a:bodyPr wrap="square" rtlCol="0">
              <a:spAutoFit/>
            </a:bodyPr>
            <a:lstStyle/>
            <a:p>
              <a:r>
                <a:rPr lang="en-US" sz="2800">
                  <a:solidFill>
                    <a:schemeClr val="accent4">
                      <a:lumMod val="50000"/>
                    </a:schemeClr>
                  </a:solidFill>
                </a:rPr>
                <a:t>Nghệ thuật</a:t>
              </a:r>
            </a:p>
          </p:txBody>
        </p:sp>
        <p:sp>
          <p:nvSpPr>
            <p:cNvPr id="17" name="Arrow: Chevron 16">
              <a:extLst>
                <a:ext uri="{FF2B5EF4-FFF2-40B4-BE49-F238E27FC236}">
                  <a16:creationId xmlns:a16="http://schemas.microsoft.com/office/drawing/2014/main" id="{6B2180FF-DB1A-4273-A3BE-AAF5F829BA35}"/>
                </a:ext>
              </a:extLst>
            </p:cNvPr>
            <p:cNvSpPr>
              <a:spLocks/>
            </p:cNvSpPr>
            <p:nvPr/>
          </p:nvSpPr>
          <p:spPr>
            <a:xfrm>
              <a:off x="724782" y="998869"/>
              <a:ext cx="277793" cy="339370"/>
            </a:xfrm>
            <a:prstGeom prst="chevron">
              <a:avLst>
                <a:gd name="adj" fmla="val 65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grpSp>
      <p:cxnSp>
        <p:nvCxnSpPr>
          <p:cNvPr id="31" name="Straight Connector 30">
            <a:extLst>
              <a:ext uri="{FF2B5EF4-FFF2-40B4-BE49-F238E27FC236}">
                <a16:creationId xmlns:a16="http://schemas.microsoft.com/office/drawing/2014/main" id="{33D133DE-3AD3-44CE-996D-3076FD6B6ECF}"/>
              </a:ext>
            </a:extLst>
          </p:cNvPr>
          <p:cNvCxnSpPr>
            <a:stCxn id="13" idx="3"/>
            <a:endCxn id="22" idx="1"/>
          </p:cNvCxnSpPr>
          <p:nvPr/>
        </p:nvCxnSpPr>
        <p:spPr>
          <a:xfrm flipV="1">
            <a:off x="2315369" y="1802780"/>
            <a:ext cx="190785" cy="79299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34D6508E-9E9A-43E6-8859-A95886EF8710}"/>
              </a:ext>
            </a:extLst>
          </p:cNvPr>
          <p:cNvGrpSpPr/>
          <p:nvPr/>
        </p:nvGrpSpPr>
        <p:grpSpPr>
          <a:xfrm>
            <a:off x="2315369" y="2595772"/>
            <a:ext cx="3856588" cy="987287"/>
            <a:chOff x="2315369" y="2595772"/>
            <a:chExt cx="3856588" cy="987287"/>
          </a:xfrm>
        </p:grpSpPr>
        <p:sp>
          <p:nvSpPr>
            <p:cNvPr id="20" name="TextBox 19">
              <a:extLst>
                <a:ext uri="{FF2B5EF4-FFF2-40B4-BE49-F238E27FC236}">
                  <a16:creationId xmlns:a16="http://schemas.microsoft.com/office/drawing/2014/main" id="{E2C232D1-5010-4D0E-99FF-7F6382B3865C}"/>
                </a:ext>
              </a:extLst>
            </p:cNvPr>
            <p:cNvSpPr txBox="1"/>
            <p:nvPr/>
          </p:nvSpPr>
          <p:spPr>
            <a:xfrm>
              <a:off x="2594241" y="3152172"/>
              <a:ext cx="3577716" cy="430887"/>
            </a:xfrm>
            <a:prstGeom prst="rect">
              <a:avLst/>
            </a:prstGeom>
            <a:noFill/>
          </p:spPr>
          <p:txBody>
            <a:bodyPr wrap="square">
              <a:spAutoFit/>
            </a:bodyPr>
            <a:lstStyle/>
            <a:p>
              <a:pPr algn="ctr"/>
              <a:endParaRPr lang="en-US" sz="2200" dirty="0">
                <a:solidFill>
                  <a:schemeClr val="accent6">
                    <a:lumMod val="75000"/>
                  </a:schemeClr>
                </a:solidFill>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D4CA0B49-5CD9-4699-81BA-848CBB6E4CD7}"/>
                </a:ext>
              </a:extLst>
            </p:cNvPr>
            <p:cNvCxnSpPr>
              <a:stCxn id="13" idx="3"/>
              <a:endCxn id="20" idx="1"/>
            </p:cNvCxnSpPr>
            <p:nvPr/>
          </p:nvCxnSpPr>
          <p:spPr>
            <a:xfrm>
              <a:off x="2315369" y="2595772"/>
              <a:ext cx="278872" cy="94112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A449E98-0506-4553-B7F2-41FCAA80CCB1}"/>
              </a:ext>
            </a:extLst>
          </p:cNvPr>
          <p:cNvGrpSpPr/>
          <p:nvPr/>
        </p:nvGrpSpPr>
        <p:grpSpPr>
          <a:xfrm>
            <a:off x="2595374" y="4779481"/>
            <a:ext cx="7888600" cy="710451"/>
            <a:chOff x="2595374" y="4779481"/>
            <a:chExt cx="7888600" cy="710451"/>
          </a:xfrm>
        </p:grpSpPr>
        <p:sp>
          <p:nvSpPr>
            <p:cNvPr id="43" name="TextBox 42">
              <a:extLst>
                <a:ext uri="{FF2B5EF4-FFF2-40B4-BE49-F238E27FC236}">
                  <a16:creationId xmlns:a16="http://schemas.microsoft.com/office/drawing/2014/main" id="{BA75A790-D265-46CC-B6E7-509926E802B1}"/>
                </a:ext>
              </a:extLst>
            </p:cNvPr>
            <p:cNvSpPr txBox="1"/>
            <p:nvPr/>
          </p:nvSpPr>
          <p:spPr>
            <a:xfrm>
              <a:off x="3328381" y="4779481"/>
              <a:ext cx="7155593" cy="710451"/>
            </a:xfrm>
            <a:prstGeom prst="rect">
              <a:avLst/>
            </a:prstGeom>
            <a:noFill/>
          </p:spPr>
          <p:txBody>
            <a:bodyPr wrap="square">
              <a:spAutoFit/>
            </a:bodyPr>
            <a:lstStyle/>
            <a:p>
              <a:pPr algn="just">
                <a:spcAft>
                  <a:spcPts val="500"/>
                </a:spcAft>
              </a:pPr>
              <a:r>
                <a:rPr lang="vi-VN" dirty="0" smtClean="0">
                  <a:latin typeface="+mj-lt"/>
                  <a:cs typeface="Times New Roman" panose="02020603050405020304" pitchFamily="18" charset="0"/>
                </a:rPr>
                <a:t>Kết cấu chặt chẽ, lập luận khoa học, dẫn chứng thuyết phục.</a:t>
              </a:r>
            </a:p>
            <a:p>
              <a:pPr algn="just">
                <a:spcAft>
                  <a:spcPts val="500"/>
                </a:spcAft>
              </a:pPr>
              <a:r>
                <a:rPr lang="vi-VN" dirty="0" smtClean="0">
                  <a:latin typeface="+mj-lt"/>
                  <a:cs typeface="Times New Roman" panose="02020603050405020304" pitchFamily="18" charset="0"/>
                </a:rPr>
                <a:t>Văn phong tài hoa, tinh tế, giàu xúc cảm</a:t>
              </a:r>
              <a:endParaRPr lang="en-US" dirty="0">
                <a:latin typeface="+mj-lt"/>
                <a:cs typeface="Times New Roman" panose="02020603050405020304" pitchFamily="18" charset="0"/>
              </a:endParaRPr>
            </a:p>
          </p:txBody>
        </p:sp>
        <p:cxnSp>
          <p:nvCxnSpPr>
            <p:cNvPr id="47" name="Straight Connector 46">
              <a:extLst>
                <a:ext uri="{FF2B5EF4-FFF2-40B4-BE49-F238E27FC236}">
                  <a16:creationId xmlns:a16="http://schemas.microsoft.com/office/drawing/2014/main" id="{08541976-7C04-493C-86F7-47F0C6EFD05E}"/>
                </a:ext>
              </a:extLst>
            </p:cNvPr>
            <p:cNvCxnSpPr>
              <a:cxnSpLocks/>
              <a:stCxn id="16" idx="3"/>
              <a:endCxn id="43" idx="1"/>
            </p:cNvCxnSpPr>
            <p:nvPr/>
          </p:nvCxnSpPr>
          <p:spPr>
            <a:xfrm>
              <a:off x="2595374" y="5258691"/>
              <a:ext cx="733007"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2691494" y="1428815"/>
            <a:ext cx="5502805" cy="981423"/>
          </a:xfrm>
          <a:prstGeom prst="rect">
            <a:avLst/>
          </a:prstGeom>
        </p:spPr>
        <p:txBody>
          <a:bodyPr wrap="square">
            <a:spAutoFit/>
          </a:bodyPr>
          <a:lstStyle/>
          <a:p>
            <a:pPr marR="22225" algn="just">
              <a:lnSpc>
                <a:spcPct val="107000"/>
              </a:lnSpc>
              <a:spcBef>
                <a:spcPts val="100"/>
              </a:spcBef>
              <a:spcAft>
                <a:spcPts val="100"/>
              </a:spcAft>
              <a:tabLst>
                <a:tab pos="18034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Khẳng định sự </a:t>
            </a:r>
            <a:r>
              <a:rPr lang="vi-VN" dirty="0" smtClean="0">
                <a:latin typeface="Times New Roman" panose="02020603050405020304" pitchFamily="18" charset="0"/>
                <a:ea typeface="Calibri" panose="020F0502020204030204" pitchFamily="34" charset="0"/>
                <a:cs typeface="Times New Roman" panose="02020603050405020304" pitchFamily="18" charset="0"/>
              </a:rPr>
              <a:t>thắg </a:t>
            </a:r>
            <a:r>
              <a:rPr lang="vi-VN" dirty="0">
                <a:latin typeface="Times New Roman" panose="02020603050405020304" pitchFamily="18" charset="0"/>
                <a:ea typeface="Calibri" panose="020F0502020204030204" pitchFamily="34" charset="0"/>
                <a:cs typeface="Times New Roman" panose="02020603050405020304" pitchFamily="18" charset="0"/>
              </a:rPr>
              <a:t>lợi của Thơ mới, ủng hộ mặt tích cực, lí giải bi kịch cái Tôi, cách giải quyết bi kịch của cái tôi trong thơ mới.</a:t>
            </a:r>
            <a:endParaRPr lang="vi-VN" sz="1400" dirty="0">
              <a:ea typeface="Arial" panose="020B0604020202020204" pitchFamily="34" charset="0"/>
              <a:cs typeface="Times New Roman" panose="02020603050405020304" pitchFamily="18" charset="0"/>
            </a:endParaRPr>
          </a:p>
        </p:txBody>
      </p:sp>
      <p:sp>
        <p:nvSpPr>
          <p:cNvPr id="6" name="Rectangle 5"/>
          <p:cNvSpPr/>
          <p:nvPr/>
        </p:nvSpPr>
        <p:spPr>
          <a:xfrm>
            <a:off x="2594241" y="3142320"/>
            <a:ext cx="6096000" cy="646331"/>
          </a:xfrm>
          <a:prstGeom prst="rect">
            <a:avLst/>
          </a:prstGeom>
        </p:spPr>
        <p:txBody>
          <a:bodyPr>
            <a:spAutoFit/>
          </a:bodyPr>
          <a:lstStyle/>
          <a:p>
            <a:r>
              <a:rPr lang="vi-VN" dirty="0">
                <a:latin typeface="Times New Roman" panose="02020603050405020304" pitchFamily="18" charset="0"/>
                <a:ea typeface="Calibri" panose="020F0502020204030204" pitchFamily="34" charset="0"/>
              </a:rPr>
              <a:t>Cách nhìn nhận đúng đắn, khoa học vấn đề thơ mới, cái nhìn tiến bộ xuất phát từ chính tâm hồn người viết.</a:t>
            </a:r>
            <a:endParaRPr lang="vi-VN" dirty="0"/>
          </a:p>
        </p:txBody>
      </p:sp>
    </p:spTree>
    <p:extLst>
      <p:ext uri="{BB962C8B-B14F-4D97-AF65-F5344CB8AC3E}">
        <p14:creationId xmlns:p14="http://schemas.microsoft.com/office/powerpoint/2010/main" val="276717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42" presetClass="path" presetSubtype="0" decel="100000" fill="hold" nodeType="withEffect">
                                  <p:stCondLst>
                                    <p:cond delay="0"/>
                                  </p:stCondLst>
                                  <p:childTnLst>
                                    <p:animMotion origin="layout" path="M -0.01719 -0.00023 L -1.25E-6 1.85185E-6 " pathEditMode="relative" rAng="0" ptsTypes="AA">
                                      <p:cBhvr>
                                        <p:cTn id="9" dur="500" fill="hold"/>
                                        <p:tgtEl>
                                          <p:spTgt spid="12"/>
                                        </p:tgtEl>
                                        <p:attrNameLst>
                                          <p:attrName>ppt_x</p:attrName>
                                          <p:attrName>ppt_y</p:attrName>
                                        </p:attrNameLst>
                                      </p:cBhvr>
                                      <p:rCtr x="859"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childTnLst>
                                </p:cTn>
                              </p:par>
                              <p:par>
                                <p:cTn id="20" presetID="42" presetClass="path" presetSubtype="0" decel="100000" fill="hold" nodeType="withEffect">
                                  <p:stCondLst>
                                    <p:cond delay="0"/>
                                  </p:stCondLst>
                                  <p:childTnLst>
                                    <p:animMotion origin="layout" path="M -0.01719 -0.00023 L -1.25E-6 1.85185E-6 " pathEditMode="relative" rAng="0" ptsTypes="AA">
                                      <p:cBhvr>
                                        <p:cTn id="21" dur="500" fill="hold"/>
                                        <p:tgtEl>
                                          <p:spTgt spid="15"/>
                                        </p:tgtEl>
                                        <p:attrNameLst>
                                          <p:attrName>ppt_x</p:attrName>
                                          <p:attrName>ppt_y</p:attrName>
                                        </p:attrNameLst>
                                      </p:cBhvr>
                                      <p:rCtr x="859" y="0"/>
                                    </p:animMotion>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5" name="组合 4"/>
          <p:cNvGrpSpPr/>
          <p:nvPr/>
        </p:nvGrpSpPr>
        <p:grpSpPr>
          <a:xfrm>
            <a:off x="-653691" y="-418449"/>
            <a:ext cx="6950841" cy="6410988"/>
            <a:chOff x="1148271" y="-573956"/>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148271" y="-573956"/>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sp>
        <p:nvSpPr>
          <p:cNvPr id="110" name="文本框 109"/>
          <p:cNvSpPr txBox="1"/>
          <p:nvPr/>
        </p:nvSpPr>
        <p:spPr>
          <a:xfrm>
            <a:off x="229224" y="2692239"/>
            <a:ext cx="4784539" cy="748988"/>
          </a:xfrm>
          <a:prstGeom prst="rect">
            <a:avLst/>
          </a:prstGeom>
          <a:noFill/>
        </p:spPr>
        <p:txBody>
          <a:bodyPr wrap="square" rtlCol="0">
            <a:spAutoFit/>
          </a:bodyPr>
          <a:lstStyle>
            <a:defPPr>
              <a:defRPr lang="zh-CN"/>
            </a:defPPr>
            <a:lvl1pPr algn="ctr">
              <a:defRPr sz="1600" b="1">
                <a:pattFill prst="ltDnDiag">
                  <a:fgClr>
                    <a:srgbClr val="8CB823"/>
                  </a:fgClr>
                  <a:bgClr>
                    <a:srgbClr val="4CA420"/>
                  </a:bgClr>
                </a:pattFill>
                <a:effectLst>
                  <a:outerShdw dist="38100" dir="2700000" algn="tl" rotWithShape="0">
                    <a:srgbClr val="679C31"/>
                  </a:outerShdw>
                </a:effectLst>
                <a:cs typeface="+mn-ea"/>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altLang="zh-CN" sz="4267" b="1" i="0" u="none" strike="noStrike" kern="1200" cap="none" spc="0" normalizeH="0" baseline="0" noProof="0" dirty="0" smtClean="0">
                <a:ln>
                  <a:noFill/>
                </a:ln>
                <a:pattFill prst="ltDnDiag">
                  <a:fgClr>
                    <a:srgbClr val="8CB823"/>
                  </a:fgClr>
                  <a:bgClr>
                    <a:srgbClr val="4CA420"/>
                  </a:bgClr>
                </a:pattFill>
                <a:effectLst>
                  <a:outerShdw dist="38100" dir="2700000" algn="tl" rotWithShape="0">
                    <a:srgbClr val="679C31"/>
                  </a:outerShdw>
                </a:effectLst>
                <a:uLnTx/>
                <a:uFillTx/>
                <a:latin typeface="DFPOP1-W9" panose="020F0502020204030204"/>
                <a:sym typeface="+mn-lt"/>
              </a:rPr>
              <a:t>Luyện tập</a:t>
            </a:r>
            <a:endParaRPr kumimoji="0" lang="zh-CN" altLang="en-US" sz="4267" b="1" i="0" u="none" strike="noStrike" kern="1200" cap="none" spc="0" normalizeH="0" baseline="0" noProof="0" dirty="0">
              <a:ln>
                <a:noFill/>
              </a:ln>
              <a:pattFill prst="ltDnDiag">
                <a:fgClr>
                  <a:srgbClr val="8CB823"/>
                </a:fgClr>
                <a:bgClr>
                  <a:srgbClr val="4CA420"/>
                </a:bgClr>
              </a:pattFill>
              <a:effectLst>
                <a:outerShdw dist="38100" dir="2700000" algn="tl" rotWithShape="0">
                  <a:srgbClr val="679C31"/>
                </a:outerShdw>
              </a:effectLst>
              <a:uLnTx/>
              <a:uFillTx/>
              <a:latin typeface="DFPOP1-W9" panose="020F0502020204030204"/>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380821238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21600000">
                                      <p:cBhvr>
                                        <p:cTn id="68" dur="2000" fill="hold"/>
                                        <p:tgtEl>
                                          <p:spTgt spid="5"/>
                                        </p:tgtEl>
                                        <p:attrNameLst>
                                          <p:attrName>r</p:attrName>
                                        </p:attrNameLst>
                                      </p:cBhvr>
                                    </p:animRot>
                                  </p:childTnLst>
                                </p:cTn>
                              </p:par>
                              <p:par>
                                <p:cTn id="69" presetID="12" presetClass="entr" presetSubtype="1" fill="hold" grpId="0" nodeType="withEffect">
                                  <p:stCondLst>
                                    <p:cond delay="125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500"/>
                                        <p:tgtEl>
                                          <p:spTgt spid="110"/>
                                        </p:tgtEl>
                                        <p:attrNameLst>
                                          <p:attrName>ppt_y</p:attrName>
                                        </p:attrNameLst>
                                      </p:cBhvr>
                                      <p:tavLst>
                                        <p:tav tm="0">
                                          <p:val>
                                            <p:strVal val="#ppt_y-#ppt_h*1.125000"/>
                                          </p:val>
                                        </p:tav>
                                        <p:tav tm="100000">
                                          <p:val>
                                            <p:strVal val="#ppt_y"/>
                                          </p:val>
                                        </p:tav>
                                      </p:tavLst>
                                    </p:anim>
                                    <p:animEffect transition="in" filter="wipe(down)">
                                      <p:cBhvr>
                                        <p:cTn id="72" dur="500"/>
                                        <p:tgtEl>
                                          <p:spTgt spid="110"/>
                                        </p:tgtEl>
                                      </p:cBhvr>
                                    </p:animEffect>
                                  </p:childTnLst>
                                </p:cTn>
                              </p:par>
                              <p:par>
                                <p:cTn id="73" presetID="34" presetClass="emph" presetSubtype="0" fill="hold" grpId="1" nodeType="withEffect">
                                  <p:stCondLst>
                                    <p:cond delay="1750"/>
                                  </p:stCondLst>
                                  <p:childTnLst>
                                    <p:animMotion origin="layout" path="M 0.00951 0.00718 L 0.00951 -0.06504 " pathEditMode="relative" rAng="0" ptsTypes="AA">
                                      <p:cBhvr>
                                        <p:cTn id="74" dur="250" accel="50000" decel="50000" autoRev="1" fill="hold">
                                          <p:stCondLst>
                                            <p:cond delay="0"/>
                                          </p:stCondLst>
                                        </p:cTn>
                                        <p:tgtEl>
                                          <p:spTgt spid="110"/>
                                        </p:tgtEl>
                                        <p:attrNameLst>
                                          <p:attrName>ppt_x</p:attrName>
                                          <p:attrName>ppt_y</p:attrName>
                                        </p:attrNameLst>
                                      </p:cBhvr>
                                      <p:rCtr x="0" y="-3611"/>
                                    </p:animMotion>
                                    <p:animRot by="1500000">
                                      <p:cBhvr>
                                        <p:cTn id="75" dur="125" fill="hold">
                                          <p:stCondLst>
                                            <p:cond delay="0"/>
                                          </p:stCondLst>
                                        </p:cTn>
                                        <p:tgtEl>
                                          <p:spTgt spid="110"/>
                                        </p:tgtEl>
                                        <p:attrNameLst>
                                          <p:attrName>r</p:attrName>
                                        </p:attrNameLst>
                                      </p:cBhvr>
                                    </p:animRot>
                                    <p:animRot by="-1500000">
                                      <p:cBhvr>
                                        <p:cTn id="76" dur="125" fill="hold">
                                          <p:stCondLst>
                                            <p:cond delay="125"/>
                                          </p:stCondLst>
                                        </p:cTn>
                                        <p:tgtEl>
                                          <p:spTgt spid="110"/>
                                        </p:tgtEl>
                                        <p:attrNameLst>
                                          <p:attrName>r</p:attrName>
                                        </p:attrNameLst>
                                      </p:cBhvr>
                                    </p:animRot>
                                    <p:animRot by="-1500000">
                                      <p:cBhvr>
                                        <p:cTn id="77" dur="125" fill="hold">
                                          <p:stCondLst>
                                            <p:cond delay="250"/>
                                          </p:stCondLst>
                                        </p:cTn>
                                        <p:tgtEl>
                                          <p:spTgt spid="110"/>
                                        </p:tgtEl>
                                        <p:attrNameLst>
                                          <p:attrName>r</p:attrName>
                                        </p:attrNameLst>
                                      </p:cBhvr>
                                    </p:animRot>
                                    <p:animRot by="1500000">
                                      <p:cBhvr>
                                        <p:cTn id="78" dur="125" fill="hold">
                                          <p:stCondLst>
                                            <p:cond delay="375"/>
                                          </p:stCondLst>
                                        </p:cTn>
                                        <p:tgtEl>
                                          <p:spTgt spid="110"/>
                                        </p:tgtEl>
                                        <p:attrNameLst>
                                          <p:attrName>r</p:attrName>
                                        </p:attrNameLst>
                                      </p:cBhvr>
                                    </p:animRot>
                                  </p:childTnLst>
                                </p:cTn>
                              </p:par>
                              <p:par>
                                <p:cTn id="79" presetID="2" presetClass="entr" presetSubtype="2" decel="38667" fill="hold" nodeType="withEffect">
                                  <p:stCondLst>
                                    <p:cond delay="225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1250" fill="hold"/>
                                        <p:tgtEl>
                                          <p:spTgt spid="4"/>
                                        </p:tgtEl>
                                        <p:attrNameLst>
                                          <p:attrName>ppt_x</p:attrName>
                                        </p:attrNameLst>
                                      </p:cBhvr>
                                      <p:tavLst>
                                        <p:tav tm="0">
                                          <p:val>
                                            <p:strVal val="1+#ppt_w/2"/>
                                          </p:val>
                                        </p:tav>
                                        <p:tav tm="100000">
                                          <p:val>
                                            <p:strVal val="#ppt_x"/>
                                          </p:val>
                                        </p:tav>
                                      </p:tavLst>
                                    </p:anim>
                                    <p:anim calcmode="lin" valueType="num">
                                      <p:cBhvr additive="base">
                                        <p:cTn id="82"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96B3D1-A28C-48C4-A085-62B38745C904}"/>
              </a:ext>
            </a:extLst>
          </p:cNvPr>
          <p:cNvSpPr txBox="1"/>
          <p:nvPr/>
        </p:nvSpPr>
        <p:spPr>
          <a:xfrm>
            <a:off x="4311042" y="206164"/>
            <a:ext cx="3569916" cy="461665"/>
          </a:xfrm>
          <a:prstGeom prst="rect">
            <a:avLst/>
          </a:prstGeom>
          <a:noFill/>
        </p:spPr>
        <p:txBody>
          <a:bodyPr wrap="square" rtlCol="0">
            <a:spAutoFit/>
          </a:bodyPr>
          <a:lstStyle/>
          <a:p>
            <a:pPr algn="ctr"/>
            <a:r>
              <a:rPr lang="en-US" sz="2400">
                <a:latin typeface="A3.Jovis-IBMPlexSansCondItalic-" panose="020B0506050203000203" pitchFamily="34" charset="0"/>
              </a:rPr>
              <a:t>Trò chơi</a:t>
            </a:r>
          </a:p>
        </p:txBody>
      </p:sp>
      <p:sp>
        <p:nvSpPr>
          <p:cNvPr id="3" name="TextBox 2">
            <a:extLst>
              <a:ext uri="{FF2B5EF4-FFF2-40B4-BE49-F238E27FC236}">
                <a16:creationId xmlns:a16="http://schemas.microsoft.com/office/drawing/2014/main" id="{4DEACE77-6834-4145-B9EF-ADFB09135684}"/>
              </a:ext>
            </a:extLst>
          </p:cNvPr>
          <p:cNvSpPr txBox="1"/>
          <p:nvPr/>
        </p:nvSpPr>
        <p:spPr>
          <a:xfrm>
            <a:off x="1630680" y="667829"/>
            <a:ext cx="8930640" cy="769441"/>
          </a:xfrm>
          <a:prstGeom prst="rect">
            <a:avLst/>
          </a:prstGeom>
          <a:solidFill>
            <a:schemeClr val="accent1">
              <a:lumMod val="20000"/>
              <a:lumOff val="80000"/>
            </a:schemeClr>
          </a:solidFill>
        </p:spPr>
        <p:txBody>
          <a:bodyPr wrap="square" rtlCol="0">
            <a:spAutoFit/>
          </a:bodyPr>
          <a:lstStyle/>
          <a:p>
            <a:pPr algn="ctr"/>
            <a:r>
              <a:rPr lang="vi-VN" sz="4400" dirty="0" smtClean="0">
                <a:solidFill>
                  <a:schemeClr val="accent2"/>
                </a:solidFill>
                <a:latin typeface="A5.Jovis-SVNCherrylaRegular-Scr" pitchFamily="2" charset="0"/>
                <a:cs typeface="A5.Jovis-SVNCherrylaRegular-Scr" pitchFamily="2" charset="0"/>
              </a:rPr>
              <a:t>Ô SỐ MAY MẮN</a:t>
            </a:r>
            <a:endParaRPr lang="en-US" sz="4400" dirty="0">
              <a:solidFill>
                <a:schemeClr val="accent2"/>
              </a:solidFill>
              <a:latin typeface="A5.Jovis-SVNCherrylaRegular-Scr" pitchFamily="2" charset="0"/>
              <a:cs typeface="A5.Jovis-SVNCherrylaRegular-Scr" pitchFamily="2" charset="0"/>
            </a:endParaRPr>
          </a:p>
        </p:txBody>
      </p:sp>
      <p:sp>
        <p:nvSpPr>
          <p:cNvPr id="4" name="Rectangle 3">
            <a:hlinkClick r:id="rId3" action="ppaction://hlinksldjump"/>
            <a:extLst>
              <a:ext uri="{FF2B5EF4-FFF2-40B4-BE49-F238E27FC236}">
                <a16:creationId xmlns:a16="http://schemas.microsoft.com/office/drawing/2014/main" id="{06C4C38B-B94D-4A99-A72F-72D0F9585246}"/>
              </a:ext>
            </a:extLst>
          </p:cNvPr>
          <p:cNvSpPr/>
          <p:nvPr/>
        </p:nvSpPr>
        <p:spPr>
          <a:xfrm>
            <a:off x="1719642" y="2279267"/>
            <a:ext cx="2150366" cy="2016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4"/>
                </a:solidFill>
              </a:rPr>
              <a:t>1</a:t>
            </a:r>
          </a:p>
        </p:txBody>
      </p:sp>
      <p:sp>
        <p:nvSpPr>
          <p:cNvPr id="5" name="Rectangle 4">
            <a:hlinkClick r:id="rId4" action="ppaction://hlinksldjump"/>
            <a:extLst>
              <a:ext uri="{FF2B5EF4-FFF2-40B4-BE49-F238E27FC236}">
                <a16:creationId xmlns:a16="http://schemas.microsoft.com/office/drawing/2014/main" id="{33B34A75-A696-4CD9-A831-F8BFAE9AC370}"/>
              </a:ext>
            </a:extLst>
          </p:cNvPr>
          <p:cNvSpPr/>
          <p:nvPr/>
        </p:nvSpPr>
        <p:spPr>
          <a:xfrm>
            <a:off x="3925322" y="2279267"/>
            <a:ext cx="2150366" cy="2016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4"/>
                </a:solidFill>
              </a:rPr>
              <a:t>2</a:t>
            </a:r>
          </a:p>
        </p:txBody>
      </p:sp>
      <p:sp>
        <p:nvSpPr>
          <p:cNvPr id="6" name="Rectangle 5">
            <a:hlinkClick r:id="rId5" action="ppaction://hlinksldjump"/>
            <a:extLst>
              <a:ext uri="{FF2B5EF4-FFF2-40B4-BE49-F238E27FC236}">
                <a16:creationId xmlns:a16="http://schemas.microsoft.com/office/drawing/2014/main" id="{5305B597-1BE2-4434-95FC-3101365A1A16}"/>
              </a:ext>
            </a:extLst>
          </p:cNvPr>
          <p:cNvSpPr/>
          <p:nvPr/>
        </p:nvSpPr>
        <p:spPr>
          <a:xfrm>
            <a:off x="6096000" y="2279267"/>
            <a:ext cx="2150366" cy="2016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4"/>
                </a:solidFill>
              </a:rPr>
              <a:t>3</a:t>
            </a:r>
          </a:p>
        </p:txBody>
      </p:sp>
      <p:sp>
        <p:nvSpPr>
          <p:cNvPr id="7" name="Rectangle 6">
            <a:hlinkClick r:id="rId6" action="ppaction://hlinksldjump"/>
            <a:extLst>
              <a:ext uri="{FF2B5EF4-FFF2-40B4-BE49-F238E27FC236}">
                <a16:creationId xmlns:a16="http://schemas.microsoft.com/office/drawing/2014/main" id="{F1D120AE-A9B4-4084-ACCC-C29AACA59804}"/>
              </a:ext>
            </a:extLst>
          </p:cNvPr>
          <p:cNvSpPr/>
          <p:nvPr/>
        </p:nvSpPr>
        <p:spPr>
          <a:xfrm>
            <a:off x="8266678" y="2279267"/>
            <a:ext cx="2150366" cy="2016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4"/>
                </a:solidFill>
              </a:rPr>
              <a:t>4</a:t>
            </a:r>
          </a:p>
        </p:txBody>
      </p:sp>
    </p:spTree>
    <p:extLst>
      <p:ext uri="{BB962C8B-B14F-4D97-AF65-F5344CB8AC3E}">
        <p14:creationId xmlns:p14="http://schemas.microsoft.com/office/powerpoint/2010/main" val="309933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4-shp1"/>
          <p:cNvSpPr>
            <a:spLocks/>
          </p:cNvSpPr>
          <p:nvPr/>
        </p:nvSpPr>
        <p:spPr>
          <a:xfrm>
            <a:off x="425001" y="1467013"/>
            <a:ext cx="11333411" cy="2253803"/>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Câu 1 : </a:t>
            </a:r>
            <a:r>
              <a:rPr lang="vi-VN" b="1"/>
              <a:t>Tác phẩm phê bình văn học được đánh giá là xuất sắc nhất của Hoài Thanh?</a:t>
            </a:r>
            <a:endParaRPr lang="vi-VN"/>
          </a:p>
        </p:txBody>
      </p:sp>
      <p:sp>
        <p:nvSpPr>
          <p:cNvPr id="17" name="sl1-shp2"/>
          <p:cNvSpPr>
            <a:spLocks/>
          </p:cNvSpPr>
          <p:nvPr/>
        </p:nvSpPr>
        <p:spPr>
          <a:xfrm>
            <a:off x="2279559" y="408491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18" name="sl1-shp3"/>
          <p:cNvSpPr>
            <a:spLocks/>
          </p:cNvSpPr>
          <p:nvPr/>
        </p:nvSpPr>
        <p:spPr>
          <a:xfrm>
            <a:off x="6107130" y="4081852"/>
            <a:ext cx="3678269" cy="1124264"/>
          </a:xfrm>
          <a:prstGeom prst="rect">
            <a:avLst/>
          </a:prstGeom>
          <a:solidFill>
            <a:srgbClr val="FF0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0" name="sl1-shp5"/>
          <p:cNvSpPr>
            <a:spLocks/>
          </p:cNvSpPr>
          <p:nvPr/>
        </p:nvSpPr>
        <p:spPr>
          <a:xfrm>
            <a:off x="6107130" y="4081852"/>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1" name="sl1-shp6"/>
          <p:cNvSpPr>
            <a:spLocks/>
          </p:cNvSpPr>
          <p:nvPr/>
        </p:nvSpPr>
        <p:spPr>
          <a:xfrm>
            <a:off x="2279559" y="408491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2" name="sl1-shp7"/>
          <p:cNvSpPr>
            <a:spLocks/>
          </p:cNvSpPr>
          <p:nvPr/>
        </p:nvSpPr>
        <p:spPr>
          <a:xfrm>
            <a:off x="6107130" y="4081852"/>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t>B.Thi </a:t>
            </a:r>
            <a:r>
              <a:rPr lang="vi-VN" dirty="0"/>
              <a:t>nhân Việt Nam</a:t>
            </a:r>
            <a:endParaRPr lang="vi-VN" dirty="0"/>
          </a:p>
        </p:txBody>
      </p:sp>
      <p:sp>
        <p:nvSpPr>
          <p:cNvPr id="23" name="sl1-shp8"/>
          <p:cNvSpPr>
            <a:spLocks/>
          </p:cNvSpPr>
          <p:nvPr/>
        </p:nvSpPr>
        <p:spPr>
          <a:xfrm>
            <a:off x="2279559" y="408491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a:t>
            </a:r>
            <a:r>
              <a:rPr lang="en-US" dirty="0" smtClean="0"/>
              <a:t>. </a:t>
            </a:r>
            <a:r>
              <a:rPr lang="vi-VN" dirty="0" smtClean="0"/>
              <a:t>Văn chương và hành động</a:t>
            </a:r>
            <a:endParaRPr lang="vi-VN" dirty="0"/>
          </a:p>
        </p:txBody>
      </p:sp>
      <p:sp>
        <p:nvSpPr>
          <p:cNvPr id="27" name="sl1-shp12"/>
          <p:cNvSpPr>
            <a:spLocks/>
          </p:cNvSpPr>
          <p:nvPr/>
        </p:nvSpPr>
        <p:spPr>
          <a:xfrm>
            <a:off x="2279559" y="5366689"/>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0" name="sl1-shp15"/>
          <p:cNvSpPr>
            <a:spLocks/>
          </p:cNvSpPr>
          <p:nvPr/>
        </p:nvSpPr>
        <p:spPr>
          <a:xfrm>
            <a:off x="2279559" y="5366689"/>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2" name="sl1-shp17"/>
          <p:cNvSpPr>
            <a:spLocks/>
          </p:cNvSpPr>
          <p:nvPr/>
        </p:nvSpPr>
        <p:spPr>
          <a:xfrm>
            <a:off x="2279559" y="5366689"/>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C. </a:t>
            </a:r>
            <a:r>
              <a:rPr lang="vi-VN"/>
              <a:t>Nói chuyện thơ kháng chiến</a:t>
            </a:r>
          </a:p>
        </p:txBody>
      </p:sp>
      <p:sp>
        <p:nvSpPr>
          <p:cNvPr id="36" name="sl1-shp21"/>
          <p:cNvSpPr>
            <a:spLocks/>
          </p:cNvSpPr>
          <p:nvPr/>
        </p:nvSpPr>
        <p:spPr>
          <a:xfrm>
            <a:off x="6107130" y="536668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9" name="sl1-shp24"/>
          <p:cNvSpPr>
            <a:spLocks/>
          </p:cNvSpPr>
          <p:nvPr/>
        </p:nvSpPr>
        <p:spPr>
          <a:xfrm>
            <a:off x="6107130" y="536668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41" name="sl1-shp26"/>
          <p:cNvSpPr>
            <a:spLocks/>
          </p:cNvSpPr>
          <p:nvPr/>
        </p:nvSpPr>
        <p:spPr>
          <a:xfrm>
            <a:off x="6107130" y="536668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D. </a:t>
            </a:r>
            <a:r>
              <a:rPr lang="vi-VN"/>
              <a:t>Có một nền văn hóa Việt Nam</a:t>
            </a:r>
          </a:p>
        </p:txBody>
      </p:sp>
      <p:sp>
        <p:nvSpPr>
          <p:cNvPr id="2" name="Action Button: Go Home 1">
            <a:hlinkClick r:id="rId2" action="ppaction://hlinksldjump" highlightClick="1"/>
            <a:extLst>
              <a:ext uri="{FF2B5EF4-FFF2-40B4-BE49-F238E27FC236}">
                <a16:creationId xmlns:a16="http://schemas.microsoft.com/office/drawing/2014/main" id="{843D5C12-FFA5-463C-9581-C007B54A8A5B}"/>
              </a:ext>
            </a:extLst>
          </p:cNvPr>
          <p:cNvSpPr/>
          <p:nvPr/>
        </p:nvSpPr>
        <p:spPr>
          <a:xfrm>
            <a:off x="11521440" y="6096000"/>
            <a:ext cx="548640" cy="579120"/>
          </a:xfrm>
          <a:prstGeom prst="actionButtonHo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51CE81-4FD7-42EC-8971-D2F0390DD8CD}"/>
              </a:ext>
            </a:extLst>
          </p:cNvPr>
          <p:cNvSpPr txBox="1"/>
          <p:nvPr/>
        </p:nvSpPr>
        <p:spPr>
          <a:xfrm>
            <a:off x="425001" y="213360"/>
            <a:ext cx="2699199" cy="338554"/>
          </a:xfrm>
          <a:prstGeom prst="rect">
            <a:avLst/>
          </a:prstGeom>
          <a:noFill/>
        </p:spPr>
        <p:txBody>
          <a:bodyPr wrap="square" rtlCol="0">
            <a:spAutoFit/>
          </a:bodyPr>
          <a:lstStyle/>
          <a:p>
            <a:pPr algn="l"/>
            <a:r>
              <a:rPr lang="en-US" sz="1600"/>
              <a:t>Đúng màu đỏ - Sai màu xanh</a:t>
            </a:r>
          </a:p>
        </p:txBody>
      </p:sp>
    </p:spTree>
    <p:extLst>
      <p:ext uri="{BB962C8B-B14F-4D97-AF65-F5344CB8AC3E}">
        <p14:creationId xmlns:p14="http://schemas.microsoft.com/office/powerpoint/2010/main" val="8752487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xit" presetSubtype="16" fill="hold" grpId="0" nodeType="clickEffect">
                                  <p:stCondLst>
                                    <p:cond delay="0"/>
                                  </p:stCondLst>
                                  <p:childTnLst>
                                    <p:anim calcmode="lin" valueType="num">
                                      <p:cBhvr>
                                        <p:cTn id="6" dur="500"/>
                                        <p:tgtEl>
                                          <p:spTgt spid="20"/>
                                        </p:tgtEl>
                                        <p:attrNameLst>
                                          <p:attrName>ppt_w</p:attrName>
                                        </p:attrNameLst>
                                      </p:cBhvr>
                                      <p:tavLst>
                                        <p:tav tm="0">
                                          <p:val>
                                            <p:strVal val="ppt_w"/>
                                          </p:val>
                                        </p:tav>
                                        <p:tav tm="100000">
                                          <p:val>
                                            <p:strVal val="4*ppt_w"/>
                                          </p:val>
                                        </p:tav>
                                      </p:tavLst>
                                    </p:anim>
                                    <p:anim calcmode="lin" valueType="num">
                                      <p:cBhvr>
                                        <p:cTn id="7" dur="500"/>
                                        <p:tgtEl>
                                          <p:spTgt spid="20"/>
                                        </p:tgtEl>
                                        <p:attrNameLst>
                                          <p:attrName>ppt_h</p:attrName>
                                        </p:attrNameLst>
                                      </p:cBhvr>
                                      <p:tavLst>
                                        <p:tav tm="0">
                                          <p:val>
                                            <p:strVal val="ppt_h"/>
                                          </p:val>
                                        </p:tav>
                                        <p:tav tm="100000">
                                          <p:val>
                                            <p:strVal val="4*ppt_h"/>
                                          </p:val>
                                        </p:tav>
                                      </p:tavLst>
                                    </p:anim>
                                    <p:set>
                                      <p:cBhvr>
                                        <p:cTn id="8" dur="1" fill="hold">
                                          <p:stCondLst>
                                            <p:cond delay="499"/>
                                          </p:stCondLst>
                                        </p:cTn>
                                        <p:tgtEl>
                                          <p:spTgt spid="20"/>
                                        </p:tgtEl>
                                        <p:attrNameLst>
                                          <p:attrName>style.visibility</p:attrName>
                                        </p:attrNameLst>
                                      </p:cBhvr>
                                      <p:to>
                                        <p:strVal val="hidden"/>
                                      </p:to>
                                    </p:set>
                                  </p:childTnLst>
                                </p:cTn>
                              </p:par>
                              <p:par>
                                <p:cTn id="9" presetID="9" presetClass="exit" presetSubtype="0" fill="hold" grpId="1" nodeType="withEffect">
                                  <p:stCondLst>
                                    <p:cond delay="0"/>
                                  </p:stCondLst>
                                  <p:childTnLst>
                                    <p:animEffect transition="out" filter="dissolv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23" presetClass="exit" presetSubtype="16" fill="hold" grpId="0" nodeType="withEffect">
                                  <p:stCondLst>
                                    <p:cond delay="0"/>
                                  </p:stCondLst>
                                  <p:childTnLst>
                                    <p:anim calcmode="lin" valueType="num">
                                      <p:cBhvr>
                                        <p:cTn id="16" dur="500"/>
                                        <p:tgtEl>
                                          <p:spTgt spid="21"/>
                                        </p:tgtEl>
                                        <p:attrNameLst>
                                          <p:attrName>ppt_w</p:attrName>
                                        </p:attrNameLst>
                                      </p:cBhvr>
                                      <p:tavLst>
                                        <p:tav tm="0">
                                          <p:val>
                                            <p:strVal val="ppt_w"/>
                                          </p:val>
                                        </p:tav>
                                        <p:tav tm="100000">
                                          <p:val>
                                            <p:strVal val="4*ppt_w"/>
                                          </p:val>
                                        </p:tav>
                                      </p:tavLst>
                                    </p:anim>
                                    <p:anim calcmode="lin" valueType="num">
                                      <p:cBhvr>
                                        <p:cTn id="17" dur="500"/>
                                        <p:tgtEl>
                                          <p:spTgt spid="21"/>
                                        </p:tgtEl>
                                        <p:attrNameLst>
                                          <p:attrName>ppt_h</p:attrName>
                                        </p:attrNameLst>
                                      </p:cBhvr>
                                      <p:tavLst>
                                        <p:tav tm="0">
                                          <p:val>
                                            <p:strVal val="ppt_h"/>
                                          </p:val>
                                        </p:tav>
                                        <p:tav tm="100000">
                                          <p:val>
                                            <p:strVal val="4*ppt_h"/>
                                          </p:val>
                                        </p:tav>
                                      </p:tavLst>
                                    </p:anim>
                                    <p:set>
                                      <p:cBhvr>
                                        <p:cTn id="18" dur="1" fill="hold">
                                          <p:stCondLst>
                                            <p:cond delay="499"/>
                                          </p:stCondLst>
                                        </p:cTn>
                                        <p:tgtEl>
                                          <p:spTgt spid="21"/>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23" presetClass="exit" presetSubtype="16" fill="hold" grpId="0" nodeType="withEffect">
                                  <p:stCondLst>
                                    <p:cond delay="0"/>
                                  </p:stCondLst>
                                  <p:childTnLst>
                                    <p:anim calcmode="lin" valueType="num">
                                      <p:cBhvr>
                                        <p:cTn id="26" dur="500"/>
                                        <p:tgtEl>
                                          <p:spTgt spid="30"/>
                                        </p:tgtEl>
                                        <p:attrNameLst>
                                          <p:attrName>ppt_w</p:attrName>
                                        </p:attrNameLst>
                                      </p:cBhvr>
                                      <p:tavLst>
                                        <p:tav tm="0">
                                          <p:val>
                                            <p:strVal val="ppt_w"/>
                                          </p:val>
                                        </p:tav>
                                        <p:tav tm="100000">
                                          <p:val>
                                            <p:strVal val="4*ppt_w"/>
                                          </p:val>
                                        </p:tav>
                                      </p:tavLst>
                                    </p:anim>
                                    <p:anim calcmode="lin" valueType="num">
                                      <p:cBhvr>
                                        <p:cTn id="27" dur="500"/>
                                        <p:tgtEl>
                                          <p:spTgt spid="30"/>
                                        </p:tgtEl>
                                        <p:attrNameLst>
                                          <p:attrName>ppt_h</p:attrName>
                                        </p:attrNameLst>
                                      </p:cBhvr>
                                      <p:tavLst>
                                        <p:tav tm="0">
                                          <p:val>
                                            <p:strVal val="ppt_h"/>
                                          </p:val>
                                        </p:tav>
                                        <p:tav tm="100000">
                                          <p:val>
                                            <p:strVal val="4*ppt_h"/>
                                          </p:val>
                                        </p:tav>
                                      </p:tavLst>
                                    </p:anim>
                                    <p:set>
                                      <p:cBhvr>
                                        <p:cTn id="28" dur="1" fill="hold">
                                          <p:stCondLst>
                                            <p:cond delay="499"/>
                                          </p:stCondLst>
                                        </p:cTn>
                                        <p:tgtEl>
                                          <p:spTgt spid="3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23" presetClass="exit" presetSubtype="16" fill="hold" grpId="0" nodeType="withEffect">
                                  <p:stCondLst>
                                    <p:cond delay="0"/>
                                  </p:stCondLst>
                                  <p:childTnLst>
                                    <p:anim calcmode="lin" valueType="num">
                                      <p:cBhvr>
                                        <p:cTn id="36" dur="500"/>
                                        <p:tgtEl>
                                          <p:spTgt spid="39"/>
                                        </p:tgtEl>
                                        <p:attrNameLst>
                                          <p:attrName>ppt_w</p:attrName>
                                        </p:attrNameLst>
                                      </p:cBhvr>
                                      <p:tavLst>
                                        <p:tav tm="0">
                                          <p:val>
                                            <p:strVal val="ppt_w"/>
                                          </p:val>
                                        </p:tav>
                                        <p:tav tm="100000">
                                          <p:val>
                                            <p:strVal val="4*ppt_w"/>
                                          </p:val>
                                        </p:tav>
                                      </p:tavLst>
                                    </p:anim>
                                    <p:anim calcmode="lin" valueType="num">
                                      <p:cBhvr>
                                        <p:cTn id="37" dur="500"/>
                                        <p:tgtEl>
                                          <p:spTgt spid="39"/>
                                        </p:tgtEl>
                                        <p:attrNameLst>
                                          <p:attrName>ppt_h</p:attrName>
                                        </p:attrNameLst>
                                      </p:cBhvr>
                                      <p:tavLst>
                                        <p:tav tm="0">
                                          <p:val>
                                            <p:strVal val="ppt_h"/>
                                          </p:val>
                                        </p:tav>
                                        <p:tav tm="100000">
                                          <p:val>
                                            <p:strVal val="4*ppt_h"/>
                                          </p:val>
                                        </p:tav>
                                      </p:tavLst>
                                    </p:anim>
                                    <p:set>
                                      <p:cBhvr>
                                        <p:cTn id="38" dur="1" fill="hold">
                                          <p:stCondLst>
                                            <p:cond delay="499"/>
                                          </p:stCondLst>
                                        </p:cTn>
                                        <p:tgtEl>
                                          <p:spTgt spid="3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0" grpId="0" animBg="1"/>
      <p:bldP spid="20" grpId="1" animBg="1"/>
      <p:bldP spid="21" grpId="0" animBg="1"/>
      <p:bldP spid="21" grpId="1" animBg="1"/>
      <p:bldP spid="30" grpId="0" animBg="1"/>
      <p:bldP spid="30" grpId="1" animBg="1"/>
      <p:bldP spid="39" grpId="0" animBg="1"/>
      <p:bldP spid="39"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4-shp1"/>
          <p:cNvSpPr>
            <a:spLocks/>
          </p:cNvSpPr>
          <p:nvPr/>
        </p:nvSpPr>
        <p:spPr>
          <a:xfrm>
            <a:off x="425001" y="1467013"/>
            <a:ext cx="11333411" cy="2253803"/>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Câu 2 : </a:t>
            </a:r>
            <a:r>
              <a:rPr lang="vi-VN" b="1"/>
              <a:t>Bài tiểu luận “Một thời đại trong thi ca” nằm ở vị trí nào trong </a:t>
            </a:r>
            <a:r>
              <a:rPr lang="en-US" b="1"/>
              <a:t>cuốn Thi nhân Việt Nam</a:t>
            </a:r>
            <a:r>
              <a:rPr lang="vi-VN" b="1"/>
              <a:t>?</a:t>
            </a:r>
            <a:endParaRPr lang="vi-VN"/>
          </a:p>
        </p:txBody>
      </p:sp>
      <p:sp>
        <p:nvSpPr>
          <p:cNvPr id="17" name="sl1-shp2"/>
          <p:cNvSpPr>
            <a:spLocks/>
          </p:cNvSpPr>
          <p:nvPr/>
        </p:nvSpPr>
        <p:spPr>
          <a:xfrm>
            <a:off x="2279559" y="408491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18" name="sl1-shp3"/>
          <p:cNvSpPr>
            <a:spLocks/>
          </p:cNvSpPr>
          <p:nvPr/>
        </p:nvSpPr>
        <p:spPr>
          <a:xfrm>
            <a:off x="6107130" y="4081852"/>
            <a:ext cx="3678269" cy="1124264"/>
          </a:xfrm>
          <a:prstGeom prst="rect">
            <a:avLst/>
          </a:prstGeom>
          <a:solidFill>
            <a:srgbClr val="FF0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0" name="sl1-shp5"/>
          <p:cNvSpPr>
            <a:spLocks/>
          </p:cNvSpPr>
          <p:nvPr/>
        </p:nvSpPr>
        <p:spPr>
          <a:xfrm>
            <a:off x="6107130" y="4081852"/>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1" name="sl1-shp6"/>
          <p:cNvSpPr>
            <a:spLocks/>
          </p:cNvSpPr>
          <p:nvPr/>
        </p:nvSpPr>
        <p:spPr>
          <a:xfrm>
            <a:off x="2279559" y="408491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2" name="sl1-shp7"/>
          <p:cNvSpPr>
            <a:spLocks/>
          </p:cNvSpPr>
          <p:nvPr/>
        </p:nvSpPr>
        <p:spPr>
          <a:xfrm>
            <a:off x="6107130" y="4081852"/>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Phần đầu</a:t>
            </a:r>
          </a:p>
          <a:p>
            <a:endParaRPr lang="vi-VN" dirty="0"/>
          </a:p>
        </p:txBody>
      </p:sp>
      <p:sp>
        <p:nvSpPr>
          <p:cNvPr id="23" name="sl1-shp8"/>
          <p:cNvSpPr>
            <a:spLocks/>
          </p:cNvSpPr>
          <p:nvPr/>
        </p:nvSpPr>
        <p:spPr>
          <a:xfrm>
            <a:off x="2279559" y="408491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latin typeface="Times New Roman" panose="02020603050405020304" pitchFamily="18" charset="0"/>
                <a:cs typeface="Times New Roman" panose="02020603050405020304" pitchFamily="18" charset="0"/>
              </a:rPr>
              <a:t>A.Phần giới thiệu</a:t>
            </a:r>
            <a:endParaRPr lang="vi-VN" sz="2400" dirty="0">
              <a:solidFill>
                <a:prstClr val="white"/>
              </a:solidFill>
              <a:latin typeface="Times New Roman" panose="02020603050405020304" pitchFamily="18" charset="0"/>
              <a:cs typeface="Times New Roman" panose="02020603050405020304" pitchFamily="18" charset="0"/>
            </a:endParaRPr>
          </a:p>
        </p:txBody>
      </p:sp>
      <p:sp>
        <p:nvSpPr>
          <p:cNvPr id="27" name="sl1-shp12"/>
          <p:cNvSpPr>
            <a:spLocks/>
          </p:cNvSpPr>
          <p:nvPr/>
        </p:nvSpPr>
        <p:spPr>
          <a:xfrm>
            <a:off x="2279559" y="5366689"/>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0" name="sl1-shp15"/>
          <p:cNvSpPr>
            <a:spLocks/>
          </p:cNvSpPr>
          <p:nvPr/>
        </p:nvSpPr>
        <p:spPr>
          <a:xfrm>
            <a:off x="2279559" y="5366689"/>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2" name="sl1-shp17"/>
          <p:cNvSpPr>
            <a:spLocks/>
          </p:cNvSpPr>
          <p:nvPr/>
        </p:nvSpPr>
        <p:spPr>
          <a:xfrm>
            <a:off x="2279559" y="5366689"/>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C. </a:t>
            </a:r>
            <a:r>
              <a:rPr lang="vi-VN" sz="2400" dirty="0" smtClean="0">
                <a:solidFill>
                  <a:prstClr val="white"/>
                </a:solidFill>
              </a:rPr>
              <a:t>Phần 2</a:t>
            </a:r>
            <a:endParaRPr lang="vi-VN" sz="2400" dirty="0">
              <a:solidFill>
                <a:prstClr val="white"/>
              </a:solidFill>
            </a:endParaRPr>
          </a:p>
        </p:txBody>
      </p:sp>
      <p:sp>
        <p:nvSpPr>
          <p:cNvPr id="36" name="sl1-shp21"/>
          <p:cNvSpPr>
            <a:spLocks/>
          </p:cNvSpPr>
          <p:nvPr/>
        </p:nvSpPr>
        <p:spPr>
          <a:xfrm>
            <a:off x="6107130" y="536668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9" name="sl1-shp24"/>
          <p:cNvSpPr>
            <a:spLocks/>
          </p:cNvSpPr>
          <p:nvPr/>
        </p:nvSpPr>
        <p:spPr>
          <a:xfrm>
            <a:off x="6107130" y="536668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41" name="sl1-shp26"/>
          <p:cNvSpPr>
            <a:spLocks/>
          </p:cNvSpPr>
          <p:nvPr/>
        </p:nvSpPr>
        <p:spPr>
          <a:xfrm>
            <a:off x="6107130" y="536668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D.</a:t>
            </a:r>
            <a:r>
              <a:rPr lang="vi-VN" sz="2400" dirty="0" smtClean="0">
                <a:solidFill>
                  <a:prstClr val="white"/>
                </a:solidFill>
              </a:rPr>
              <a:t>Phần 3</a:t>
            </a:r>
            <a:endParaRPr lang="vi-VN" sz="2400" dirty="0">
              <a:solidFill>
                <a:prstClr val="white"/>
              </a:solidFill>
            </a:endParaRPr>
          </a:p>
        </p:txBody>
      </p:sp>
      <p:sp>
        <p:nvSpPr>
          <p:cNvPr id="19" name="Action Button: Go Home 18">
            <a:hlinkClick r:id="rId2" action="ppaction://hlinksldjump" highlightClick="1"/>
            <a:extLst>
              <a:ext uri="{FF2B5EF4-FFF2-40B4-BE49-F238E27FC236}">
                <a16:creationId xmlns:a16="http://schemas.microsoft.com/office/drawing/2014/main" id="{601EB788-AC9E-4C93-904D-A02F92EAE110}"/>
              </a:ext>
            </a:extLst>
          </p:cNvPr>
          <p:cNvSpPr/>
          <p:nvPr/>
        </p:nvSpPr>
        <p:spPr>
          <a:xfrm>
            <a:off x="11521440" y="6096000"/>
            <a:ext cx="548640" cy="579120"/>
          </a:xfrm>
          <a:prstGeom prst="actionButtonHo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9BF6B34-9399-4AEF-A367-68759A15A5AF}"/>
              </a:ext>
            </a:extLst>
          </p:cNvPr>
          <p:cNvSpPr txBox="1"/>
          <p:nvPr/>
        </p:nvSpPr>
        <p:spPr>
          <a:xfrm>
            <a:off x="425001" y="213360"/>
            <a:ext cx="2699199" cy="338554"/>
          </a:xfrm>
          <a:prstGeom prst="rect">
            <a:avLst/>
          </a:prstGeom>
          <a:noFill/>
        </p:spPr>
        <p:txBody>
          <a:bodyPr wrap="square" rtlCol="0">
            <a:spAutoFit/>
          </a:bodyPr>
          <a:lstStyle/>
          <a:p>
            <a:pPr algn="l"/>
            <a:r>
              <a:rPr lang="en-US" sz="1600"/>
              <a:t>Đúng màu đỏ - Sai màu xanh</a:t>
            </a:r>
          </a:p>
        </p:txBody>
      </p:sp>
    </p:spTree>
    <p:extLst>
      <p:ext uri="{BB962C8B-B14F-4D97-AF65-F5344CB8AC3E}">
        <p14:creationId xmlns:p14="http://schemas.microsoft.com/office/powerpoint/2010/main" val="39213612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xit" presetSubtype="16" fill="hold" grpId="0" nodeType="clickEffect">
                                  <p:stCondLst>
                                    <p:cond delay="0"/>
                                  </p:stCondLst>
                                  <p:childTnLst>
                                    <p:anim calcmode="lin" valueType="num">
                                      <p:cBhvr>
                                        <p:cTn id="6" dur="500"/>
                                        <p:tgtEl>
                                          <p:spTgt spid="20"/>
                                        </p:tgtEl>
                                        <p:attrNameLst>
                                          <p:attrName>ppt_w</p:attrName>
                                        </p:attrNameLst>
                                      </p:cBhvr>
                                      <p:tavLst>
                                        <p:tav tm="0">
                                          <p:val>
                                            <p:strVal val="ppt_w"/>
                                          </p:val>
                                        </p:tav>
                                        <p:tav tm="100000">
                                          <p:val>
                                            <p:strVal val="4*ppt_w"/>
                                          </p:val>
                                        </p:tav>
                                      </p:tavLst>
                                    </p:anim>
                                    <p:anim calcmode="lin" valueType="num">
                                      <p:cBhvr>
                                        <p:cTn id="7" dur="500"/>
                                        <p:tgtEl>
                                          <p:spTgt spid="20"/>
                                        </p:tgtEl>
                                        <p:attrNameLst>
                                          <p:attrName>ppt_h</p:attrName>
                                        </p:attrNameLst>
                                      </p:cBhvr>
                                      <p:tavLst>
                                        <p:tav tm="0">
                                          <p:val>
                                            <p:strVal val="ppt_h"/>
                                          </p:val>
                                        </p:tav>
                                        <p:tav tm="100000">
                                          <p:val>
                                            <p:strVal val="4*ppt_h"/>
                                          </p:val>
                                        </p:tav>
                                      </p:tavLst>
                                    </p:anim>
                                    <p:set>
                                      <p:cBhvr>
                                        <p:cTn id="8" dur="1" fill="hold">
                                          <p:stCondLst>
                                            <p:cond delay="499"/>
                                          </p:stCondLst>
                                        </p:cTn>
                                        <p:tgtEl>
                                          <p:spTgt spid="20"/>
                                        </p:tgtEl>
                                        <p:attrNameLst>
                                          <p:attrName>style.visibility</p:attrName>
                                        </p:attrNameLst>
                                      </p:cBhvr>
                                      <p:to>
                                        <p:strVal val="hidden"/>
                                      </p:to>
                                    </p:set>
                                  </p:childTnLst>
                                </p:cTn>
                              </p:par>
                              <p:par>
                                <p:cTn id="9" presetID="9" presetClass="exit" presetSubtype="0" fill="hold" grpId="1" nodeType="withEffect">
                                  <p:stCondLst>
                                    <p:cond delay="0"/>
                                  </p:stCondLst>
                                  <p:childTnLst>
                                    <p:animEffect transition="out" filter="dissolv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23" presetClass="exit" presetSubtype="16" fill="hold" grpId="0" nodeType="withEffect">
                                  <p:stCondLst>
                                    <p:cond delay="0"/>
                                  </p:stCondLst>
                                  <p:childTnLst>
                                    <p:anim calcmode="lin" valueType="num">
                                      <p:cBhvr>
                                        <p:cTn id="16" dur="500"/>
                                        <p:tgtEl>
                                          <p:spTgt spid="21"/>
                                        </p:tgtEl>
                                        <p:attrNameLst>
                                          <p:attrName>ppt_w</p:attrName>
                                        </p:attrNameLst>
                                      </p:cBhvr>
                                      <p:tavLst>
                                        <p:tav tm="0">
                                          <p:val>
                                            <p:strVal val="ppt_w"/>
                                          </p:val>
                                        </p:tav>
                                        <p:tav tm="100000">
                                          <p:val>
                                            <p:strVal val="4*ppt_w"/>
                                          </p:val>
                                        </p:tav>
                                      </p:tavLst>
                                    </p:anim>
                                    <p:anim calcmode="lin" valueType="num">
                                      <p:cBhvr>
                                        <p:cTn id="17" dur="500"/>
                                        <p:tgtEl>
                                          <p:spTgt spid="21"/>
                                        </p:tgtEl>
                                        <p:attrNameLst>
                                          <p:attrName>ppt_h</p:attrName>
                                        </p:attrNameLst>
                                      </p:cBhvr>
                                      <p:tavLst>
                                        <p:tav tm="0">
                                          <p:val>
                                            <p:strVal val="ppt_h"/>
                                          </p:val>
                                        </p:tav>
                                        <p:tav tm="100000">
                                          <p:val>
                                            <p:strVal val="4*ppt_h"/>
                                          </p:val>
                                        </p:tav>
                                      </p:tavLst>
                                    </p:anim>
                                    <p:set>
                                      <p:cBhvr>
                                        <p:cTn id="18" dur="1" fill="hold">
                                          <p:stCondLst>
                                            <p:cond delay="499"/>
                                          </p:stCondLst>
                                        </p:cTn>
                                        <p:tgtEl>
                                          <p:spTgt spid="21"/>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23" presetClass="exit" presetSubtype="16" fill="hold" grpId="0" nodeType="withEffect">
                                  <p:stCondLst>
                                    <p:cond delay="0"/>
                                  </p:stCondLst>
                                  <p:childTnLst>
                                    <p:anim calcmode="lin" valueType="num">
                                      <p:cBhvr>
                                        <p:cTn id="26" dur="500"/>
                                        <p:tgtEl>
                                          <p:spTgt spid="30"/>
                                        </p:tgtEl>
                                        <p:attrNameLst>
                                          <p:attrName>ppt_w</p:attrName>
                                        </p:attrNameLst>
                                      </p:cBhvr>
                                      <p:tavLst>
                                        <p:tav tm="0">
                                          <p:val>
                                            <p:strVal val="ppt_w"/>
                                          </p:val>
                                        </p:tav>
                                        <p:tav tm="100000">
                                          <p:val>
                                            <p:strVal val="4*ppt_w"/>
                                          </p:val>
                                        </p:tav>
                                      </p:tavLst>
                                    </p:anim>
                                    <p:anim calcmode="lin" valueType="num">
                                      <p:cBhvr>
                                        <p:cTn id="27" dur="500"/>
                                        <p:tgtEl>
                                          <p:spTgt spid="30"/>
                                        </p:tgtEl>
                                        <p:attrNameLst>
                                          <p:attrName>ppt_h</p:attrName>
                                        </p:attrNameLst>
                                      </p:cBhvr>
                                      <p:tavLst>
                                        <p:tav tm="0">
                                          <p:val>
                                            <p:strVal val="ppt_h"/>
                                          </p:val>
                                        </p:tav>
                                        <p:tav tm="100000">
                                          <p:val>
                                            <p:strVal val="4*ppt_h"/>
                                          </p:val>
                                        </p:tav>
                                      </p:tavLst>
                                    </p:anim>
                                    <p:set>
                                      <p:cBhvr>
                                        <p:cTn id="28" dur="1" fill="hold">
                                          <p:stCondLst>
                                            <p:cond delay="499"/>
                                          </p:stCondLst>
                                        </p:cTn>
                                        <p:tgtEl>
                                          <p:spTgt spid="3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23" presetClass="exit" presetSubtype="16" fill="hold" grpId="0" nodeType="withEffect">
                                  <p:stCondLst>
                                    <p:cond delay="0"/>
                                  </p:stCondLst>
                                  <p:childTnLst>
                                    <p:anim calcmode="lin" valueType="num">
                                      <p:cBhvr>
                                        <p:cTn id="36" dur="500"/>
                                        <p:tgtEl>
                                          <p:spTgt spid="39"/>
                                        </p:tgtEl>
                                        <p:attrNameLst>
                                          <p:attrName>ppt_w</p:attrName>
                                        </p:attrNameLst>
                                      </p:cBhvr>
                                      <p:tavLst>
                                        <p:tav tm="0">
                                          <p:val>
                                            <p:strVal val="ppt_w"/>
                                          </p:val>
                                        </p:tav>
                                        <p:tav tm="100000">
                                          <p:val>
                                            <p:strVal val="4*ppt_w"/>
                                          </p:val>
                                        </p:tav>
                                      </p:tavLst>
                                    </p:anim>
                                    <p:anim calcmode="lin" valueType="num">
                                      <p:cBhvr>
                                        <p:cTn id="37" dur="500"/>
                                        <p:tgtEl>
                                          <p:spTgt spid="39"/>
                                        </p:tgtEl>
                                        <p:attrNameLst>
                                          <p:attrName>ppt_h</p:attrName>
                                        </p:attrNameLst>
                                      </p:cBhvr>
                                      <p:tavLst>
                                        <p:tav tm="0">
                                          <p:val>
                                            <p:strVal val="ppt_h"/>
                                          </p:val>
                                        </p:tav>
                                        <p:tav tm="100000">
                                          <p:val>
                                            <p:strVal val="4*ppt_h"/>
                                          </p:val>
                                        </p:tav>
                                      </p:tavLst>
                                    </p:anim>
                                    <p:set>
                                      <p:cBhvr>
                                        <p:cTn id="38" dur="1" fill="hold">
                                          <p:stCondLst>
                                            <p:cond delay="499"/>
                                          </p:stCondLst>
                                        </p:cTn>
                                        <p:tgtEl>
                                          <p:spTgt spid="3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0" grpId="0" animBg="1"/>
      <p:bldP spid="20" grpId="1" animBg="1"/>
      <p:bldP spid="21" grpId="0" animBg="1"/>
      <p:bldP spid="21" grpId="1" animBg="1"/>
      <p:bldP spid="30" grpId="0" animBg="1"/>
      <p:bldP spid="30" grpId="1" animBg="1"/>
      <p:bldP spid="39" grpId="0" animBg="1"/>
      <p:bldP spid="39"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4-shp1"/>
          <p:cNvSpPr>
            <a:spLocks/>
          </p:cNvSpPr>
          <p:nvPr/>
        </p:nvSpPr>
        <p:spPr>
          <a:xfrm>
            <a:off x="188029" y="1414761"/>
            <a:ext cx="11333411" cy="2253803"/>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latin typeface="Times New Roman" panose="02020603050405020304" pitchFamily="18" charset="0"/>
                <a:cs typeface="Times New Roman" panose="02020603050405020304" pitchFamily="18" charset="0"/>
              </a:rPr>
              <a:t>Câu 3 : Theo Hoài Thanh, điều cốt lõi mà thơ mới đưa đến cho thi đàn Việt Nam lúc bấy giờ là gì?</a:t>
            </a:r>
            <a:endParaRPr lang="vi-VN" sz="2000">
              <a:latin typeface="Times New Roman" panose="02020603050405020304" pitchFamily="18" charset="0"/>
              <a:cs typeface="Times New Roman" panose="02020603050405020304" pitchFamily="18" charset="0"/>
            </a:endParaRPr>
          </a:p>
        </p:txBody>
      </p:sp>
      <p:sp>
        <p:nvSpPr>
          <p:cNvPr id="17" name="sl1-shp2"/>
          <p:cNvSpPr>
            <a:spLocks/>
          </p:cNvSpPr>
          <p:nvPr/>
        </p:nvSpPr>
        <p:spPr>
          <a:xfrm>
            <a:off x="6107130" y="4081852"/>
            <a:ext cx="4438950"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18" name="sl1-shp3"/>
          <p:cNvSpPr>
            <a:spLocks/>
          </p:cNvSpPr>
          <p:nvPr/>
        </p:nvSpPr>
        <p:spPr>
          <a:xfrm>
            <a:off x="1645921" y="4084916"/>
            <a:ext cx="4311908" cy="1124264"/>
          </a:xfrm>
          <a:prstGeom prst="rect">
            <a:avLst/>
          </a:prstGeom>
          <a:solidFill>
            <a:srgbClr val="FF0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0" name="sl1-shp5"/>
          <p:cNvSpPr>
            <a:spLocks/>
          </p:cNvSpPr>
          <p:nvPr/>
        </p:nvSpPr>
        <p:spPr>
          <a:xfrm>
            <a:off x="1645921" y="4084916"/>
            <a:ext cx="4311908"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1" name="sl1-shp6"/>
          <p:cNvSpPr>
            <a:spLocks/>
          </p:cNvSpPr>
          <p:nvPr/>
        </p:nvSpPr>
        <p:spPr>
          <a:xfrm>
            <a:off x="6107130" y="4081852"/>
            <a:ext cx="4438950"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2" name="sl1-shp7"/>
          <p:cNvSpPr>
            <a:spLocks/>
          </p:cNvSpPr>
          <p:nvPr/>
        </p:nvSpPr>
        <p:spPr>
          <a:xfrm>
            <a:off x="1645921" y="4084916"/>
            <a:ext cx="4311908"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A.Cái tôi</a:t>
            </a:r>
            <a:endParaRPr lang="vi-VN" sz="2400" dirty="0">
              <a:solidFill>
                <a:prstClr val="white"/>
              </a:solidFill>
            </a:endParaRPr>
          </a:p>
        </p:txBody>
      </p:sp>
      <p:sp>
        <p:nvSpPr>
          <p:cNvPr id="23" name="sl1-shp8"/>
          <p:cNvSpPr>
            <a:spLocks/>
          </p:cNvSpPr>
          <p:nvPr/>
        </p:nvSpPr>
        <p:spPr>
          <a:xfrm>
            <a:off x="6107130" y="4081852"/>
            <a:ext cx="4438950"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B.Đoàn thể</a:t>
            </a:r>
            <a:endParaRPr lang="vi-VN" sz="2400" dirty="0">
              <a:solidFill>
                <a:prstClr val="white"/>
              </a:solidFill>
            </a:endParaRPr>
          </a:p>
        </p:txBody>
      </p:sp>
      <p:sp>
        <p:nvSpPr>
          <p:cNvPr id="27" name="sl1-shp12"/>
          <p:cNvSpPr>
            <a:spLocks/>
          </p:cNvSpPr>
          <p:nvPr/>
        </p:nvSpPr>
        <p:spPr>
          <a:xfrm>
            <a:off x="1645921" y="5366689"/>
            <a:ext cx="4311908"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0" name="sl1-shp15"/>
          <p:cNvSpPr>
            <a:spLocks/>
          </p:cNvSpPr>
          <p:nvPr/>
        </p:nvSpPr>
        <p:spPr>
          <a:xfrm>
            <a:off x="1645921" y="5366689"/>
            <a:ext cx="4311908"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2" name="sl1-shp17"/>
          <p:cNvSpPr>
            <a:spLocks/>
          </p:cNvSpPr>
          <p:nvPr/>
        </p:nvSpPr>
        <p:spPr>
          <a:xfrm>
            <a:off x="1645921" y="5366689"/>
            <a:ext cx="4311908"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C.Cái ta</a:t>
            </a:r>
            <a:endParaRPr lang="vi-VN" sz="2400" dirty="0">
              <a:solidFill>
                <a:prstClr val="white"/>
              </a:solidFill>
            </a:endParaRPr>
          </a:p>
        </p:txBody>
      </p:sp>
      <p:sp>
        <p:nvSpPr>
          <p:cNvPr id="36" name="sl1-shp21"/>
          <p:cNvSpPr>
            <a:spLocks/>
          </p:cNvSpPr>
          <p:nvPr/>
        </p:nvSpPr>
        <p:spPr>
          <a:xfrm>
            <a:off x="6107130" y="5366686"/>
            <a:ext cx="4438950"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9" name="sl1-shp24"/>
          <p:cNvSpPr>
            <a:spLocks/>
          </p:cNvSpPr>
          <p:nvPr/>
        </p:nvSpPr>
        <p:spPr>
          <a:xfrm>
            <a:off x="6107130" y="5366686"/>
            <a:ext cx="4438950"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41" name="sl1-shp26"/>
          <p:cNvSpPr>
            <a:spLocks/>
          </p:cNvSpPr>
          <p:nvPr/>
        </p:nvSpPr>
        <p:spPr>
          <a:xfrm>
            <a:off x="6107130" y="5366686"/>
            <a:ext cx="4438950"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D.Nỗi buồn</a:t>
            </a:r>
            <a:endParaRPr lang="vi-VN" sz="2400" dirty="0">
              <a:solidFill>
                <a:prstClr val="white"/>
              </a:solidFill>
            </a:endParaRPr>
          </a:p>
        </p:txBody>
      </p:sp>
      <p:sp>
        <p:nvSpPr>
          <p:cNvPr id="19" name="Action Button: Go Home 18">
            <a:hlinkClick r:id="rId2" action="ppaction://hlinksldjump" highlightClick="1"/>
            <a:extLst>
              <a:ext uri="{FF2B5EF4-FFF2-40B4-BE49-F238E27FC236}">
                <a16:creationId xmlns:a16="http://schemas.microsoft.com/office/drawing/2014/main" id="{F536D694-A153-40EB-AC50-948B22EAA1A3}"/>
              </a:ext>
            </a:extLst>
          </p:cNvPr>
          <p:cNvSpPr/>
          <p:nvPr/>
        </p:nvSpPr>
        <p:spPr>
          <a:xfrm>
            <a:off x="11521440" y="6096000"/>
            <a:ext cx="548640" cy="579120"/>
          </a:xfrm>
          <a:prstGeom prst="actionButtonHo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27CEED4-85A9-48BA-920E-DDE4A6ED286F}"/>
              </a:ext>
            </a:extLst>
          </p:cNvPr>
          <p:cNvSpPr txBox="1"/>
          <p:nvPr/>
        </p:nvSpPr>
        <p:spPr>
          <a:xfrm>
            <a:off x="425001" y="213360"/>
            <a:ext cx="2699199" cy="338554"/>
          </a:xfrm>
          <a:prstGeom prst="rect">
            <a:avLst/>
          </a:prstGeom>
          <a:noFill/>
        </p:spPr>
        <p:txBody>
          <a:bodyPr wrap="square" rtlCol="0">
            <a:spAutoFit/>
          </a:bodyPr>
          <a:lstStyle/>
          <a:p>
            <a:pPr algn="l"/>
            <a:r>
              <a:rPr lang="en-US" sz="1600"/>
              <a:t>Đúng màu đỏ - Sai màu xanh</a:t>
            </a:r>
          </a:p>
        </p:txBody>
      </p:sp>
    </p:spTree>
    <p:extLst>
      <p:ext uri="{BB962C8B-B14F-4D97-AF65-F5344CB8AC3E}">
        <p14:creationId xmlns:p14="http://schemas.microsoft.com/office/powerpoint/2010/main" val="6277778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xit" presetSubtype="16" fill="hold" grpId="0" nodeType="clickEffect">
                                  <p:stCondLst>
                                    <p:cond delay="0"/>
                                  </p:stCondLst>
                                  <p:childTnLst>
                                    <p:anim calcmode="lin" valueType="num">
                                      <p:cBhvr>
                                        <p:cTn id="6" dur="500"/>
                                        <p:tgtEl>
                                          <p:spTgt spid="20"/>
                                        </p:tgtEl>
                                        <p:attrNameLst>
                                          <p:attrName>ppt_w</p:attrName>
                                        </p:attrNameLst>
                                      </p:cBhvr>
                                      <p:tavLst>
                                        <p:tav tm="0">
                                          <p:val>
                                            <p:strVal val="ppt_w"/>
                                          </p:val>
                                        </p:tav>
                                        <p:tav tm="100000">
                                          <p:val>
                                            <p:strVal val="4*ppt_w"/>
                                          </p:val>
                                        </p:tav>
                                      </p:tavLst>
                                    </p:anim>
                                    <p:anim calcmode="lin" valueType="num">
                                      <p:cBhvr>
                                        <p:cTn id="7" dur="500"/>
                                        <p:tgtEl>
                                          <p:spTgt spid="20"/>
                                        </p:tgtEl>
                                        <p:attrNameLst>
                                          <p:attrName>ppt_h</p:attrName>
                                        </p:attrNameLst>
                                      </p:cBhvr>
                                      <p:tavLst>
                                        <p:tav tm="0">
                                          <p:val>
                                            <p:strVal val="ppt_h"/>
                                          </p:val>
                                        </p:tav>
                                        <p:tav tm="100000">
                                          <p:val>
                                            <p:strVal val="4*ppt_h"/>
                                          </p:val>
                                        </p:tav>
                                      </p:tavLst>
                                    </p:anim>
                                    <p:set>
                                      <p:cBhvr>
                                        <p:cTn id="8" dur="1" fill="hold">
                                          <p:stCondLst>
                                            <p:cond delay="499"/>
                                          </p:stCondLst>
                                        </p:cTn>
                                        <p:tgtEl>
                                          <p:spTgt spid="20"/>
                                        </p:tgtEl>
                                        <p:attrNameLst>
                                          <p:attrName>style.visibility</p:attrName>
                                        </p:attrNameLst>
                                      </p:cBhvr>
                                      <p:to>
                                        <p:strVal val="hidden"/>
                                      </p:to>
                                    </p:set>
                                  </p:childTnLst>
                                </p:cTn>
                              </p:par>
                              <p:par>
                                <p:cTn id="9" presetID="9" presetClass="exit" presetSubtype="0" fill="hold" grpId="1" nodeType="withEffect">
                                  <p:stCondLst>
                                    <p:cond delay="0"/>
                                  </p:stCondLst>
                                  <p:childTnLst>
                                    <p:animEffect transition="out" filter="dissolv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23" presetClass="exit" presetSubtype="16" fill="hold" grpId="0" nodeType="withEffect">
                                  <p:stCondLst>
                                    <p:cond delay="0"/>
                                  </p:stCondLst>
                                  <p:childTnLst>
                                    <p:anim calcmode="lin" valueType="num">
                                      <p:cBhvr>
                                        <p:cTn id="16" dur="500"/>
                                        <p:tgtEl>
                                          <p:spTgt spid="21"/>
                                        </p:tgtEl>
                                        <p:attrNameLst>
                                          <p:attrName>ppt_w</p:attrName>
                                        </p:attrNameLst>
                                      </p:cBhvr>
                                      <p:tavLst>
                                        <p:tav tm="0">
                                          <p:val>
                                            <p:strVal val="ppt_w"/>
                                          </p:val>
                                        </p:tav>
                                        <p:tav tm="100000">
                                          <p:val>
                                            <p:strVal val="4*ppt_w"/>
                                          </p:val>
                                        </p:tav>
                                      </p:tavLst>
                                    </p:anim>
                                    <p:anim calcmode="lin" valueType="num">
                                      <p:cBhvr>
                                        <p:cTn id="17" dur="500"/>
                                        <p:tgtEl>
                                          <p:spTgt spid="21"/>
                                        </p:tgtEl>
                                        <p:attrNameLst>
                                          <p:attrName>ppt_h</p:attrName>
                                        </p:attrNameLst>
                                      </p:cBhvr>
                                      <p:tavLst>
                                        <p:tav tm="0">
                                          <p:val>
                                            <p:strVal val="ppt_h"/>
                                          </p:val>
                                        </p:tav>
                                        <p:tav tm="100000">
                                          <p:val>
                                            <p:strVal val="4*ppt_h"/>
                                          </p:val>
                                        </p:tav>
                                      </p:tavLst>
                                    </p:anim>
                                    <p:set>
                                      <p:cBhvr>
                                        <p:cTn id="18" dur="1" fill="hold">
                                          <p:stCondLst>
                                            <p:cond delay="499"/>
                                          </p:stCondLst>
                                        </p:cTn>
                                        <p:tgtEl>
                                          <p:spTgt spid="21"/>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23" presetClass="exit" presetSubtype="16" fill="hold" grpId="0" nodeType="withEffect">
                                  <p:stCondLst>
                                    <p:cond delay="0"/>
                                  </p:stCondLst>
                                  <p:childTnLst>
                                    <p:anim calcmode="lin" valueType="num">
                                      <p:cBhvr>
                                        <p:cTn id="26" dur="500"/>
                                        <p:tgtEl>
                                          <p:spTgt spid="30"/>
                                        </p:tgtEl>
                                        <p:attrNameLst>
                                          <p:attrName>ppt_w</p:attrName>
                                        </p:attrNameLst>
                                      </p:cBhvr>
                                      <p:tavLst>
                                        <p:tav tm="0">
                                          <p:val>
                                            <p:strVal val="ppt_w"/>
                                          </p:val>
                                        </p:tav>
                                        <p:tav tm="100000">
                                          <p:val>
                                            <p:strVal val="4*ppt_w"/>
                                          </p:val>
                                        </p:tav>
                                      </p:tavLst>
                                    </p:anim>
                                    <p:anim calcmode="lin" valueType="num">
                                      <p:cBhvr>
                                        <p:cTn id="27" dur="500"/>
                                        <p:tgtEl>
                                          <p:spTgt spid="30"/>
                                        </p:tgtEl>
                                        <p:attrNameLst>
                                          <p:attrName>ppt_h</p:attrName>
                                        </p:attrNameLst>
                                      </p:cBhvr>
                                      <p:tavLst>
                                        <p:tav tm="0">
                                          <p:val>
                                            <p:strVal val="ppt_h"/>
                                          </p:val>
                                        </p:tav>
                                        <p:tav tm="100000">
                                          <p:val>
                                            <p:strVal val="4*ppt_h"/>
                                          </p:val>
                                        </p:tav>
                                      </p:tavLst>
                                    </p:anim>
                                    <p:set>
                                      <p:cBhvr>
                                        <p:cTn id="28" dur="1" fill="hold">
                                          <p:stCondLst>
                                            <p:cond delay="499"/>
                                          </p:stCondLst>
                                        </p:cTn>
                                        <p:tgtEl>
                                          <p:spTgt spid="3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23" presetClass="exit" presetSubtype="16" fill="hold" grpId="0" nodeType="withEffect">
                                  <p:stCondLst>
                                    <p:cond delay="0"/>
                                  </p:stCondLst>
                                  <p:childTnLst>
                                    <p:anim calcmode="lin" valueType="num">
                                      <p:cBhvr>
                                        <p:cTn id="36" dur="500"/>
                                        <p:tgtEl>
                                          <p:spTgt spid="39"/>
                                        </p:tgtEl>
                                        <p:attrNameLst>
                                          <p:attrName>ppt_w</p:attrName>
                                        </p:attrNameLst>
                                      </p:cBhvr>
                                      <p:tavLst>
                                        <p:tav tm="0">
                                          <p:val>
                                            <p:strVal val="ppt_w"/>
                                          </p:val>
                                        </p:tav>
                                        <p:tav tm="100000">
                                          <p:val>
                                            <p:strVal val="4*ppt_w"/>
                                          </p:val>
                                        </p:tav>
                                      </p:tavLst>
                                    </p:anim>
                                    <p:anim calcmode="lin" valueType="num">
                                      <p:cBhvr>
                                        <p:cTn id="37" dur="500"/>
                                        <p:tgtEl>
                                          <p:spTgt spid="39"/>
                                        </p:tgtEl>
                                        <p:attrNameLst>
                                          <p:attrName>ppt_h</p:attrName>
                                        </p:attrNameLst>
                                      </p:cBhvr>
                                      <p:tavLst>
                                        <p:tav tm="0">
                                          <p:val>
                                            <p:strVal val="ppt_h"/>
                                          </p:val>
                                        </p:tav>
                                        <p:tav tm="100000">
                                          <p:val>
                                            <p:strVal val="4*ppt_h"/>
                                          </p:val>
                                        </p:tav>
                                      </p:tavLst>
                                    </p:anim>
                                    <p:set>
                                      <p:cBhvr>
                                        <p:cTn id="38" dur="1" fill="hold">
                                          <p:stCondLst>
                                            <p:cond delay="499"/>
                                          </p:stCondLst>
                                        </p:cTn>
                                        <p:tgtEl>
                                          <p:spTgt spid="3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0" grpId="0" animBg="1"/>
      <p:bldP spid="20" grpId="1" animBg="1"/>
      <p:bldP spid="21" grpId="0" animBg="1"/>
      <p:bldP spid="21" grpId="1" animBg="1"/>
      <p:bldP spid="30" grpId="0" animBg="1"/>
      <p:bldP spid="30" grpId="1" animBg="1"/>
      <p:bldP spid="39" grpId="0" animBg="1"/>
      <p:bldP spid="39"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4-shp1"/>
          <p:cNvSpPr>
            <a:spLocks/>
          </p:cNvSpPr>
          <p:nvPr/>
        </p:nvSpPr>
        <p:spPr>
          <a:xfrm>
            <a:off x="425001" y="1467013"/>
            <a:ext cx="11333411" cy="2253803"/>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Câu</a:t>
            </a:r>
            <a:r>
              <a:rPr lang="en-US" b="1" dirty="0"/>
              <a:t> 5 : </a:t>
            </a:r>
            <a:r>
              <a:rPr lang="vi-VN" b="1" dirty="0"/>
              <a:t>Người trí thức, thanh niên thời đại đã giải quyết bi </a:t>
            </a:r>
            <a:r>
              <a:rPr lang="vi-VN" b="1" dirty="0" smtClean="0"/>
              <a:t>kịch của cái tôi </a:t>
            </a:r>
            <a:r>
              <a:rPr lang="vi-VN" b="1" dirty="0"/>
              <a:t>bằng cách nào?</a:t>
            </a:r>
            <a:endParaRPr lang="vi-VN" dirty="0"/>
          </a:p>
        </p:txBody>
      </p:sp>
      <p:sp>
        <p:nvSpPr>
          <p:cNvPr id="17" name="sl1-shp2"/>
          <p:cNvSpPr>
            <a:spLocks/>
          </p:cNvSpPr>
          <p:nvPr/>
        </p:nvSpPr>
        <p:spPr>
          <a:xfrm>
            <a:off x="6107130" y="4081852"/>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18" name="sl1-shp3"/>
          <p:cNvSpPr>
            <a:spLocks/>
          </p:cNvSpPr>
          <p:nvPr/>
        </p:nvSpPr>
        <p:spPr>
          <a:xfrm>
            <a:off x="2279559" y="4084916"/>
            <a:ext cx="3678269" cy="1124264"/>
          </a:xfrm>
          <a:prstGeom prst="rect">
            <a:avLst/>
          </a:prstGeom>
          <a:solidFill>
            <a:srgbClr val="FF0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0" name="sl1-shp5"/>
          <p:cNvSpPr>
            <a:spLocks/>
          </p:cNvSpPr>
          <p:nvPr/>
        </p:nvSpPr>
        <p:spPr>
          <a:xfrm>
            <a:off x="2279559" y="408491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1" name="sl1-shp6"/>
          <p:cNvSpPr>
            <a:spLocks/>
          </p:cNvSpPr>
          <p:nvPr/>
        </p:nvSpPr>
        <p:spPr>
          <a:xfrm>
            <a:off x="6107130" y="4081852"/>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2" name="sl1-shp7"/>
          <p:cNvSpPr>
            <a:spLocks/>
          </p:cNvSpPr>
          <p:nvPr/>
        </p:nvSpPr>
        <p:spPr>
          <a:xfrm>
            <a:off x="2279559" y="408491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smtClean="0">
              <a:solidFill>
                <a:prstClr val="white"/>
              </a:solidFill>
            </a:endParaRPr>
          </a:p>
          <a:p>
            <a:pPr algn="ctr"/>
            <a:r>
              <a:rPr lang="vi-VN" sz="2400" dirty="0" smtClean="0">
                <a:solidFill>
                  <a:prstClr val="white"/>
                </a:solidFill>
              </a:rPr>
              <a:t>A</a:t>
            </a:r>
            <a:r>
              <a:rPr lang="en-US" sz="2400" dirty="0" smtClean="0">
                <a:solidFill>
                  <a:prstClr val="white"/>
                </a:solidFill>
              </a:rPr>
              <a:t>.</a:t>
            </a:r>
            <a:r>
              <a:rPr lang="vi-VN" sz="2400" dirty="0">
                <a:solidFill>
                  <a:prstClr val="white"/>
                </a:solidFill>
              </a:rPr>
              <a:t>Gửi tâm hồn vào tiếng Việt</a:t>
            </a:r>
          </a:p>
          <a:p>
            <a:pPr algn="ctr"/>
            <a:endParaRPr lang="vi-VN" sz="2400" dirty="0">
              <a:solidFill>
                <a:prstClr val="white"/>
              </a:solidFill>
            </a:endParaRPr>
          </a:p>
        </p:txBody>
      </p:sp>
      <p:sp>
        <p:nvSpPr>
          <p:cNvPr id="23" name="sl1-shp8"/>
          <p:cNvSpPr>
            <a:spLocks/>
          </p:cNvSpPr>
          <p:nvPr/>
        </p:nvSpPr>
        <p:spPr>
          <a:xfrm>
            <a:off x="6107130" y="4081852"/>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B.Lẩn tránh</a:t>
            </a:r>
            <a:endParaRPr lang="vi-VN" sz="2400" dirty="0">
              <a:solidFill>
                <a:prstClr val="white"/>
              </a:solidFill>
            </a:endParaRPr>
          </a:p>
        </p:txBody>
      </p:sp>
      <p:sp>
        <p:nvSpPr>
          <p:cNvPr id="27" name="sl1-shp12"/>
          <p:cNvSpPr>
            <a:spLocks/>
          </p:cNvSpPr>
          <p:nvPr/>
        </p:nvSpPr>
        <p:spPr>
          <a:xfrm>
            <a:off x="2279559" y="5366689"/>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0" name="sl1-shp15"/>
          <p:cNvSpPr>
            <a:spLocks/>
          </p:cNvSpPr>
          <p:nvPr/>
        </p:nvSpPr>
        <p:spPr>
          <a:xfrm>
            <a:off x="2279559" y="5366689"/>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2" name="sl1-shp17"/>
          <p:cNvSpPr>
            <a:spLocks/>
          </p:cNvSpPr>
          <p:nvPr/>
        </p:nvSpPr>
        <p:spPr>
          <a:xfrm>
            <a:off x="2279559" y="5366689"/>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C.</a:t>
            </a:r>
            <a:r>
              <a:rPr lang="vi-VN" sz="2400" dirty="0" smtClean="0">
                <a:solidFill>
                  <a:prstClr val="white"/>
                </a:solidFill>
              </a:rPr>
              <a:t>Đấu tranh cách mạng</a:t>
            </a:r>
            <a:endParaRPr lang="vi-VN" sz="2400" dirty="0">
              <a:solidFill>
                <a:prstClr val="white"/>
              </a:solidFill>
            </a:endParaRPr>
          </a:p>
        </p:txBody>
      </p:sp>
      <p:sp>
        <p:nvSpPr>
          <p:cNvPr id="36" name="sl1-shp21"/>
          <p:cNvSpPr>
            <a:spLocks/>
          </p:cNvSpPr>
          <p:nvPr/>
        </p:nvSpPr>
        <p:spPr>
          <a:xfrm>
            <a:off x="6107130" y="536668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9" name="sl1-shp24"/>
          <p:cNvSpPr>
            <a:spLocks/>
          </p:cNvSpPr>
          <p:nvPr/>
        </p:nvSpPr>
        <p:spPr>
          <a:xfrm>
            <a:off x="6107130" y="536668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41" name="sl1-shp26"/>
          <p:cNvSpPr>
            <a:spLocks/>
          </p:cNvSpPr>
          <p:nvPr/>
        </p:nvSpPr>
        <p:spPr>
          <a:xfrm>
            <a:off x="6107130" y="536668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D.</a:t>
            </a:r>
            <a:r>
              <a:rPr lang="vi-VN" sz="2400" dirty="0" smtClean="0">
                <a:solidFill>
                  <a:prstClr val="white"/>
                </a:solidFill>
              </a:rPr>
              <a:t>Thoát lên tiên</a:t>
            </a:r>
            <a:endParaRPr lang="vi-VN" sz="2400" dirty="0">
              <a:solidFill>
                <a:prstClr val="white"/>
              </a:solidFill>
            </a:endParaRPr>
          </a:p>
        </p:txBody>
      </p:sp>
      <p:sp>
        <p:nvSpPr>
          <p:cNvPr id="19" name="Action Button: Go Home 18">
            <a:hlinkClick r:id="rId2" action="ppaction://hlinksldjump" highlightClick="1"/>
            <a:extLst>
              <a:ext uri="{FF2B5EF4-FFF2-40B4-BE49-F238E27FC236}">
                <a16:creationId xmlns:a16="http://schemas.microsoft.com/office/drawing/2014/main" id="{42CCF3F9-67F4-4317-9C29-8BACF7CC47BD}"/>
              </a:ext>
            </a:extLst>
          </p:cNvPr>
          <p:cNvSpPr/>
          <p:nvPr/>
        </p:nvSpPr>
        <p:spPr>
          <a:xfrm>
            <a:off x="11521440" y="6096000"/>
            <a:ext cx="548640" cy="579120"/>
          </a:xfrm>
          <a:prstGeom prst="actionButtonHo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6ACEA1E-5736-4CB4-BAEF-205AA0EC6D1A}"/>
              </a:ext>
            </a:extLst>
          </p:cNvPr>
          <p:cNvSpPr txBox="1"/>
          <p:nvPr/>
        </p:nvSpPr>
        <p:spPr>
          <a:xfrm>
            <a:off x="425001" y="213360"/>
            <a:ext cx="2699199" cy="338554"/>
          </a:xfrm>
          <a:prstGeom prst="rect">
            <a:avLst/>
          </a:prstGeom>
          <a:noFill/>
        </p:spPr>
        <p:txBody>
          <a:bodyPr wrap="square" rtlCol="0">
            <a:spAutoFit/>
          </a:bodyPr>
          <a:lstStyle/>
          <a:p>
            <a:pPr algn="l"/>
            <a:r>
              <a:rPr lang="en-US" sz="1600"/>
              <a:t>Đúng màu đỏ - Sai màu xanh</a:t>
            </a:r>
          </a:p>
        </p:txBody>
      </p:sp>
    </p:spTree>
    <p:extLst>
      <p:ext uri="{BB962C8B-B14F-4D97-AF65-F5344CB8AC3E}">
        <p14:creationId xmlns:p14="http://schemas.microsoft.com/office/powerpoint/2010/main" val="19690148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xit" presetSubtype="16" fill="hold" grpId="0" nodeType="clickEffect">
                                  <p:stCondLst>
                                    <p:cond delay="0"/>
                                  </p:stCondLst>
                                  <p:childTnLst>
                                    <p:anim calcmode="lin" valueType="num">
                                      <p:cBhvr>
                                        <p:cTn id="6" dur="500"/>
                                        <p:tgtEl>
                                          <p:spTgt spid="20"/>
                                        </p:tgtEl>
                                        <p:attrNameLst>
                                          <p:attrName>ppt_w</p:attrName>
                                        </p:attrNameLst>
                                      </p:cBhvr>
                                      <p:tavLst>
                                        <p:tav tm="0">
                                          <p:val>
                                            <p:strVal val="ppt_w"/>
                                          </p:val>
                                        </p:tav>
                                        <p:tav tm="100000">
                                          <p:val>
                                            <p:strVal val="4*ppt_w"/>
                                          </p:val>
                                        </p:tav>
                                      </p:tavLst>
                                    </p:anim>
                                    <p:anim calcmode="lin" valueType="num">
                                      <p:cBhvr>
                                        <p:cTn id="7" dur="500"/>
                                        <p:tgtEl>
                                          <p:spTgt spid="20"/>
                                        </p:tgtEl>
                                        <p:attrNameLst>
                                          <p:attrName>ppt_h</p:attrName>
                                        </p:attrNameLst>
                                      </p:cBhvr>
                                      <p:tavLst>
                                        <p:tav tm="0">
                                          <p:val>
                                            <p:strVal val="ppt_h"/>
                                          </p:val>
                                        </p:tav>
                                        <p:tav tm="100000">
                                          <p:val>
                                            <p:strVal val="4*ppt_h"/>
                                          </p:val>
                                        </p:tav>
                                      </p:tavLst>
                                    </p:anim>
                                    <p:set>
                                      <p:cBhvr>
                                        <p:cTn id="8" dur="1" fill="hold">
                                          <p:stCondLst>
                                            <p:cond delay="499"/>
                                          </p:stCondLst>
                                        </p:cTn>
                                        <p:tgtEl>
                                          <p:spTgt spid="20"/>
                                        </p:tgtEl>
                                        <p:attrNameLst>
                                          <p:attrName>style.visibility</p:attrName>
                                        </p:attrNameLst>
                                      </p:cBhvr>
                                      <p:to>
                                        <p:strVal val="hidden"/>
                                      </p:to>
                                    </p:set>
                                  </p:childTnLst>
                                </p:cTn>
                              </p:par>
                              <p:par>
                                <p:cTn id="9" presetID="9" presetClass="exit" presetSubtype="0" fill="hold" grpId="1" nodeType="withEffect">
                                  <p:stCondLst>
                                    <p:cond delay="0"/>
                                  </p:stCondLst>
                                  <p:childTnLst>
                                    <p:animEffect transition="out" filter="dissolv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23" presetClass="exit" presetSubtype="16" fill="hold" grpId="0" nodeType="withEffect">
                                  <p:stCondLst>
                                    <p:cond delay="0"/>
                                  </p:stCondLst>
                                  <p:childTnLst>
                                    <p:anim calcmode="lin" valueType="num">
                                      <p:cBhvr>
                                        <p:cTn id="16" dur="500"/>
                                        <p:tgtEl>
                                          <p:spTgt spid="21"/>
                                        </p:tgtEl>
                                        <p:attrNameLst>
                                          <p:attrName>ppt_w</p:attrName>
                                        </p:attrNameLst>
                                      </p:cBhvr>
                                      <p:tavLst>
                                        <p:tav tm="0">
                                          <p:val>
                                            <p:strVal val="ppt_w"/>
                                          </p:val>
                                        </p:tav>
                                        <p:tav tm="100000">
                                          <p:val>
                                            <p:strVal val="4*ppt_w"/>
                                          </p:val>
                                        </p:tav>
                                      </p:tavLst>
                                    </p:anim>
                                    <p:anim calcmode="lin" valueType="num">
                                      <p:cBhvr>
                                        <p:cTn id="17" dur="500"/>
                                        <p:tgtEl>
                                          <p:spTgt spid="21"/>
                                        </p:tgtEl>
                                        <p:attrNameLst>
                                          <p:attrName>ppt_h</p:attrName>
                                        </p:attrNameLst>
                                      </p:cBhvr>
                                      <p:tavLst>
                                        <p:tav tm="0">
                                          <p:val>
                                            <p:strVal val="ppt_h"/>
                                          </p:val>
                                        </p:tav>
                                        <p:tav tm="100000">
                                          <p:val>
                                            <p:strVal val="4*ppt_h"/>
                                          </p:val>
                                        </p:tav>
                                      </p:tavLst>
                                    </p:anim>
                                    <p:set>
                                      <p:cBhvr>
                                        <p:cTn id="18" dur="1" fill="hold">
                                          <p:stCondLst>
                                            <p:cond delay="499"/>
                                          </p:stCondLst>
                                        </p:cTn>
                                        <p:tgtEl>
                                          <p:spTgt spid="21"/>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23" presetClass="exit" presetSubtype="16" fill="hold" grpId="0" nodeType="withEffect">
                                  <p:stCondLst>
                                    <p:cond delay="0"/>
                                  </p:stCondLst>
                                  <p:childTnLst>
                                    <p:anim calcmode="lin" valueType="num">
                                      <p:cBhvr>
                                        <p:cTn id="26" dur="500"/>
                                        <p:tgtEl>
                                          <p:spTgt spid="30"/>
                                        </p:tgtEl>
                                        <p:attrNameLst>
                                          <p:attrName>ppt_w</p:attrName>
                                        </p:attrNameLst>
                                      </p:cBhvr>
                                      <p:tavLst>
                                        <p:tav tm="0">
                                          <p:val>
                                            <p:strVal val="ppt_w"/>
                                          </p:val>
                                        </p:tav>
                                        <p:tav tm="100000">
                                          <p:val>
                                            <p:strVal val="4*ppt_w"/>
                                          </p:val>
                                        </p:tav>
                                      </p:tavLst>
                                    </p:anim>
                                    <p:anim calcmode="lin" valueType="num">
                                      <p:cBhvr>
                                        <p:cTn id="27" dur="500"/>
                                        <p:tgtEl>
                                          <p:spTgt spid="30"/>
                                        </p:tgtEl>
                                        <p:attrNameLst>
                                          <p:attrName>ppt_h</p:attrName>
                                        </p:attrNameLst>
                                      </p:cBhvr>
                                      <p:tavLst>
                                        <p:tav tm="0">
                                          <p:val>
                                            <p:strVal val="ppt_h"/>
                                          </p:val>
                                        </p:tav>
                                        <p:tav tm="100000">
                                          <p:val>
                                            <p:strVal val="4*ppt_h"/>
                                          </p:val>
                                        </p:tav>
                                      </p:tavLst>
                                    </p:anim>
                                    <p:set>
                                      <p:cBhvr>
                                        <p:cTn id="28" dur="1" fill="hold">
                                          <p:stCondLst>
                                            <p:cond delay="499"/>
                                          </p:stCondLst>
                                        </p:cTn>
                                        <p:tgtEl>
                                          <p:spTgt spid="3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23" presetClass="exit" presetSubtype="16" fill="hold" grpId="0" nodeType="withEffect">
                                  <p:stCondLst>
                                    <p:cond delay="0"/>
                                  </p:stCondLst>
                                  <p:childTnLst>
                                    <p:anim calcmode="lin" valueType="num">
                                      <p:cBhvr>
                                        <p:cTn id="36" dur="500"/>
                                        <p:tgtEl>
                                          <p:spTgt spid="39"/>
                                        </p:tgtEl>
                                        <p:attrNameLst>
                                          <p:attrName>ppt_w</p:attrName>
                                        </p:attrNameLst>
                                      </p:cBhvr>
                                      <p:tavLst>
                                        <p:tav tm="0">
                                          <p:val>
                                            <p:strVal val="ppt_w"/>
                                          </p:val>
                                        </p:tav>
                                        <p:tav tm="100000">
                                          <p:val>
                                            <p:strVal val="4*ppt_w"/>
                                          </p:val>
                                        </p:tav>
                                      </p:tavLst>
                                    </p:anim>
                                    <p:anim calcmode="lin" valueType="num">
                                      <p:cBhvr>
                                        <p:cTn id="37" dur="500"/>
                                        <p:tgtEl>
                                          <p:spTgt spid="39"/>
                                        </p:tgtEl>
                                        <p:attrNameLst>
                                          <p:attrName>ppt_h</p:attrName>
                                        </p:attrNameLst>
                                      </p:cBhvr>
                                      <p:tavLst>
                                        <p:tav tm="0">
                                          <p:val>
                                            <p:strVal val="ppt_h"/>
                                          </p:val>
                                        </p:tav>
                                        <p:tav tm="100000">
                                          <p:val>
                                            <p:strVal val="4*ppt_h"/>
                                          </p:val>
                                        </p:tav>
                                      </p:tavLst>
                                    </p:anim>
                                    <p:set>
                                      <p:cBhvr>
                                        <p:cTn id="38" dur="1" fill="hold">
                                          <p:stCondLst>
                                            <p:cond delay="499"/>
                                          </p:stCondLst>
                                        </p:cTn>
                                        <p:tgtEl>
                                          <p:spTgt spid="3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0" grpId="0" animBg="1"/>
      <p:bldP spid="20" grpId="1" animBg="1"/>
      <p:bldP spid="21" grpId="0" animBg="1"/>
      <p:bldP spid="21" grpId="1" animBg="1"/>
      <p:bldP spid="30" grpId="0" animBg="1"/>
      <p:bldP spid="30" grpId="1" animBg="1"/>
      <p:bldP spid="39" grpId="0" animBg="1"/>
      <p:bldP spid="3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4573" y="520700"/>
            <a:ext cx="10026650" cy="5972810"/>
          </a:xfrm>
          <a:prstGeom prst="rect">
            <a:avLst/>
          </a:prstGeom>
          <a:solidFill>
            <a:srgbClr val="1E9C8C">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sp>
        <p:nvSpPr>
          <p:cNvPr id="6" name="矩形 5"/>
          <p:cNvSpPr/>
          <p:nvPr/>
        </p:nvSpPr>
        <p:spPr>
          <a:xfrm>
            <a:off x="1214755" y="718820"/>
            <a:ext cx="9646285" cy="5576570"/>
          </a:xfrm>
          <a:prstGeom prst="rect">
            <a:avLst/>
          </a:prstGeom>
          <a:solidFill>
            <a:srgbClr val="ED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pic>
        <p:nvPicPr>
          <p:cNvPr id="3" name="图片 2" descr="1"/>
          <p:cNvPicPr>
            <a:picLocks noChangeAspect="1"/>
          </p:cNvPicPr>
          <p:nvPr/>
        </p:nvPicPr>
        <p:blipFill>
          <a:blip r:embed="rId3"/>
          <a:stretch>
            <a:fillRect/>
          </a:stretch>
        </p:blipFill>
        <p:spPr>
          <a:xfrm>
            <a:off x="-870585" y="-552450"/>
            <a:ext cx="4420235" cy="5426710"/>
          </a:xfrm>
          <a:prstGeom prst="rect">
            <a:avLst/>
          </a:prstGeom>
        </p:spPr>
      </p:pic>
      <p:pic>
        <p:nvPicPr>
          <p:cNvPr id="4" name="图片 3" descr="2"/>
          <p:cNvPicPr>
            <a:picLocks noChangeAspect="1"/>
          </p:cNvPicPr>
          <p:nvPr/>
        </p:nvPicPr>
        <p:blipFill>
          <a:blip r:embed="rId4"/>
          <a:stretch>
            <a:fillRect/>
          </a:stretch>
        </p:blipFill>
        <p:spPr>
          <a:xfrm>
            <a:off x="9383395" y="1541780"/>
            <a:ext cx="3342005" cy="5485130"/>
          </a:xfrm>
          <a:prstGeom prst="rect">
            <a:avLst/>
          </a:prstGeom>
        </p:spPr>
      </p:pic>
      <p:sp>
        <p:nvSpPr>
          <p:cNvPr id="7" name="矩形 6"/>
          <p:cNvSpPr/>
          <p:nvPr/>
        </p:nvSpPr>
        <p:spPr>
          <a:xfrm>
            <a:off x="1604645" y="858520"/>
            <a:ext cx="8866505" cy="5297170"/>
          </a:xfrm>
          <a:prstGeom prst="rect">
            <a:avLst/>
          </a:prstGeom>
          <a:solidFill>
            <a:srgbClr val="69C29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grpSp>
        <p:nvGrpSpPr>
          <p:cNvPr id="5300" name="组合 5299"/>
          <p:cNvGrpSpPr/>
          <p:nvPr/>
        </p:nvGrpSpPr>
        <p:grpSpPr>
          <a:xfrm>
            <a:off x="3147060" y="1099820"/>
            <a:ext cx="6074410" cy="4658360"/>
            <a:chOff x="6332826" y="513574"/>
            <a:chExt cx="5267933" cy="4039934"/>
          </a:xfrm>
        </p:grpSpPr>
        <p:sp>
          <p:nvSpPr>
            <p:cNvPr id="5301" name="Freeform 18"/>
            <p:cNvSpPr/>
            <p:nvPr/>
          </p:nvSpPr>
          <p:spPr bwMode="auto">
            <a:xfrm rot="5400000">
              <a:off x="6946826" y="-100426"/>
              <a:ext cx="4039934" cy="5267933"/>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solidFill>
              <a:srgbClr val="F6F6F6"/>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5302" name="Freeform 18"/>
            <p:cNvSpPr/>
            <p:nvPr/>
          </p:nvSpPr>
          <p:spPr bwMode="auto">
            <a:xfrm rot="5400000">
              <a:off x="7039595" y="20541"/>
              <a:ext cx="3854396" cy="5025998"/>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noFill/>
            <a:ln w="19050">
              <a:solidFill>
                <a:srgbClr val="1E9C8C"/>
              </a:solidFill>
              <a:prstDash val="lgDash"/>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grpSp>
      <p:sp>
        <p:nvSpPr>
          <p:cNvPr id="8" name="文本框 7"/>
          <p:cNvSpPr txBox="1"/>
          <p:nvPr/>
        </p:nvSpPr>
        <p:spPr>
          <a:xfrm>
            <a:off x="3533542" y="3264883"/>
            <a:ext cx="53014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1E9C8C"/>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Xin </a:t>
            </a:r>
            <a:r>
              <a:rPr kumimoji="0" lang="vi-VN" altLang="zh-CN" sz="4000" b="1" i="0" u="none" strike="noStrike" kern="1200" cap="none" spc="0" normalizeH="0" baseline="0" noProof="0" dirty="0" smtClean="0">
                <a:ln>
                  <a:noFill/>
                </a:ln>
                <a:solidFill>
                  <a:srgbClr val="1E9C8C"/>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chào và hẹn gặp lại</a:t>
            </a:r>
            <a:endParaRPr kumimoji="0" lang="zh-CN" altLang="en-US" sz="4000" b="1" i="0" u="none" strike="noStrike" kern="1200" cap="none" spc="0" normalizeH="0" baseline="0" noProof="0" dirty="0">
              <a:ln>
                <a:noFill/>
              </a:ln>
              <a:solidFill>
                <a:srgbClr val="1E9C8C"/>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2" name="文本框 11"/>
          <p:cNvSpPr txBox="1"/>
          <p:nvPr/>
        </p:nvSpPr>
        <p:spPr>
          <a:xfrm>
            <a:off x="4707572" y="2041238"/>
            <a:ext cx="2954656"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smtClean="0">
                <a:ln>
                  <a:noFill/>
                </a:ln>
                <a:solidFill>
                  <a:srgbClr val="1E9C8C"/>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cs"/>
              </a:rPr>
              <a:t>2023</a:t>
            </a:r>
            <a:endParaRPr kumimoji="0" lang="en-US" altLang="zh-CN" sz="9000" b="1" i="0" u="none" strike="noStrike" kern="1200" cap="none" spc="0" normalizeH="0" baseline="0" noProof="0" dirty="0">
              <a:ln>
                <a:noFill/>
              </a:ln>
              <a:solidFill>
                <a:srgbClr val="1E9C8C"/>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4284974145"/>
      </p:ext>
    </p:extLst>
  </p:cSld>
  <p:clrMapOvr>
    <a:masterClrMapping/>
  </p:clrMapOvr>
  <p:transition advTm="7815">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3"/>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3"/>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300"/>
                                        </p:tgtEl>
                                        <p:attrNameLst>
                                          <p:attrName>style.visibility</p:attrName>
                                        </p:attrNameLst>
                                      </p:cBhvr>
                                      <p:to>
                                        <p:strVal val="visible"/>
                                      </p:to>
                                    </p:set>
                                    <p:anim calcmode="lin" valueType="num">
                                      <p:cBhvr>
                                        <p:cTn id="34" dur="1000" fill="hold"/>
                                        <p:tgtEl>
                                          <p:spTgt spid="5300"/>
                                        </p:tgtEl>
                                        <p:attrNameLst>
                                          <p:attrName>ppt_w</p:attrName>
                                        </p:attrNameLst>
                                      </p:cBhvr>
                                      <p:tavLst>
                                        <p:tav tm="0">
                                          <p:val>
                                            <p:fltVal val="0"/>
                                          </p:val>
                                        </p:tav>
                                        <p:tav tm="100000">
                                          <p:val>
                                            <p:strVal val="#ppt_w"/>
                                          </p:val>
                                        </p:tav>
                                      </p:tavLst>
                                    </p:anim>
                                    <p:anim calcmode="lin" valueType="num">
                                      <p:cBhvr>
                                        <p:cTn id="35" dur="1000" fill="hold"/>
                                        <p:tgtEl>
                                          <p:spTgt spid="5300"/>
                                        </p:tgtEl>
                                        <p:attrNameLst>
                                          <p:attrName>ppt_h</p:attrName>
                                        </p:attrNameLst>
                                      </p:cBhvr>
                                      <p:tavLst>
                                        <p:tav tm="0">
                                          <p:val>
                                            <p:fltVal val="0"/>
                                          </p:val>
                                        </p:tav>
                                        <p:tav tm="100000">
                                          <p:val>
                                            <p:strVal val="#ppt_h"/>
                                          </p:val>
                                        </p:tav>
                                      </p:tavLst>
                                    </p:anim>
                                    <p:animEffect transition="in" filter="fade">
                                      <p:cBhvr>
                                        <p:cTn id="36" dur="1000"/>
                                        <p:tgtEl>
                                          <p:spTgt spid="5300"/>
                                        </p:tgtEl>
                                      </p:cBhvr>
                                    </p:animEffect>
                                  </p:childTnLst>
                                </p:cTn>
                              </p:par>
                            </p:childTnLst>
                          </p:cTn>
                        </p:par>
                        <p:par>
                          <p:cTn id="37" fill="hold">
                            <p:stCondLst>
                              <p:cond delay="3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12"/>
                                        </p:tgtEl>
                                        <p:attrNameLst>
                                          <p:attrName>ppt_y</p:attrName>
                                        </p:attrNameLst>
                                      </p:cBhvr>
                                      <p:tavLst>
                                        <p:tav tm="0">
                                          <p:val>
                                            <p:strVal val="#ppt_y"/>
                                          </p:val>
                                        </p:tav>
                                        <p:tav tm="100000">
                                          <p:val>
                                            <p:strVal val="#ppt_y"/>
                                          </p:val>
                                        </p:tav>
                                      </p:tavLst>
                                    </p:anim>
                                    <p:anim calcmode="lin" valueType="num">
                                      <p:cBhvr>
                                        <p:cTn id="42"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12"/>
                                        </p:tgtEl>
                                      </p:cBhvr>
                                    </p:animEffect>
                                  </p:childTnLst>
                                </p:cTn>
                              </p:par>
                            </p:childTnLst>
                          </p:cTn>
                        </p:par>
                        <p:par>
                          <p:cTn id="45" fill="hold">
                            <p:stCondLst>
                              <p:cond delay="4300"/>
                            </p:stCondLst>
                            <p:childTnLst>
                              <p:par>
                                <p:cTn id="46" presetID="5"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heckerboard(across)">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BB67FB78-8032-4E05-B177-96FAD691DB04}"/>
              </a:ext>
            </a:extLst>
          </p:cNvPr>
          <p:cNvSpPr>
            <a:spLocks noChangeArrowheads="1"/>
          </p:cNvSpPr>
          <p:nvPr/>
        </p:nvSpPr>
        <p:spPr bwMode="auto">
          <a:xfrm>
            <a:off x="0" y="3668"/>
            <a:ext cx="12192000" cy="6858000"/>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75" name="Rectangle 5">
            <a:extLst>
              <a:ext uri="{FF2B5EF4-FFF2-40B4-BE49-F238E27FC236}">
                <a16:creationId xmlns:a16="http://schemas.microsoft.com/office/drawing/2014/main" id="{D15B2745-A2B1-404E-AC55-6CA941EB6AFB}"/>
              </a:ext>
            </a:extLst>
          </p:cNvPr>
          <p:cNvSpPr>
            <a:spLocks noChangeArrowheads="1"/>
          </p:cNvSpPr>
          <p:nvPr/>
        </p:nvSpPr>
        <p:spPr bwMode="auto">
          <a:xfrm>
            <a:off x="1545772" y="3696130"/>
            <a:ext cx="9144000" cy="3124200"/>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8" name="Oval 8">
            <a:hlinkClick r:id="rId4" action="ppaction://hlinksldjump"/>
            <a:extLst>
              <a:ext uri="{FF2B5EF4-FFF2-40B4-BE49-F238E27FC236}">
                <a16:creationId xmlns:a16="http://schemas.microsoft.com/office/drawing/2014/main" id="{9717A464-B54A-465C-B3E9-C1517F70D759}"/>
              </a:ext>
            </a:extLst>
          </p:cNvPr>
          <p:cNvSpPr>
            <a:spLocks noChangeArrowheads="1"/>
          </p:cNvSpPr>
          <p:nvPr/>
        </p:nvSpPr>
        <p:spPr bwMode="auto">
          <a:xfrm>
            <a:off x="5952147" y="4291860"/>
            <a:ext cx="1219200" cy="1219200"/>
          </a:xfrm>
          <a:prstGeom prst="ellipse">
            <a:avLst/>
          </a:prstGeom>
          <a:ln>
            <a:headEnd/>
            <a:tailEnd/>
          </a:ln>
          <a:extLst/>
        </p:spPr>
        <p:style>
          <a:lnRef idx="3">
            <a:schemeClr val="lt1"/>
          </a:lnRef>
          <a:fillRef idx="1">
            <a:schemeClr val="accent2"/>
          </a:fillRef>
          <a:effectRef idx="1">
            <a:schemeClr val="accent2"/>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2</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689" name="Oval 9">
            <a:hlinkClick r:id="rId5" action="ppaction://hlinksldjump"/>
            <a:extLst>
              <a:ext uri="{FF2B5EF4-FFF2-40B4-BE49-F238E27FC236}">
                <a16:creationId xmlns:a16="http://schemas.microsoft.com/office/drawing/2014/main" id="{60CFFFE3-2C55-4A13-BE54-BE611AB72AD4}"/>
              </a:ext>
            </a:extLst>
          </p:cNvPr>
          <p:cNvSpPr>
            <a:spLocks noChangeArrowheads="1"/>
          </p:cNvSpPr>
          <p:nvPr/>
        </p:nvSpPr>
        <p:spPr bwMode="auto">
          <a:xfrm>
            <a:off x="3775528" y="4291860"/>
            <a:ext cx="1219200" cy="1219200"/>
          </a:xfrm>
          <a:prstGeom prst="ellipse">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1</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690" name="Oval 10">
            <a:hlinkClick r:id="rId6" action="ppaction://hlinksldjump"/>
            <a:extLst>
              <a:ext uri="{FF2B5EF4-FFF2-40B4-BE49-F238E27FC236}">
                <a16:creationId xmlns:a16="http://schemas.microsoft.com/office/drawing/2014/main" id="{EBD4AA58-D997-43BF-8A4D-B1201C1239B1}"/>
              </a:ext>
            </a:extLst>
          </p:cNvPr>
          <p:cNvSpPr>
            <a:spLocks noChangeArrowheads="1"/>
          </p:cNvSpPr>
          <p:nvPr/>
        </p:nvSpPr>
        <p:spPr bwMode="auto">
          <a:xfrm>
            <a:off x="8107519" y="4291860"/>
            <a:ext cx="1219200" cy="1219200"/>
          </a:xfrm>
          <a:prstGeom prst="ellipse">
            <a:avLst/>
          </a:prstGeom>
          <a:ln>
            <a:headEnd/>
            <a:tailEnd/>
          </a:ln>
          <a:extLst/>
        </p:spPr>
        <p:style>
          <a:lnRef idx="3">
            <a:schemeClr val="lt1"/>
          </a:lnRef>
          <a:fillRef idx="1">
            <a:schemeClr val="accent1"/>
          </a:fillRef>
          <a:effectRef idx="1">
            <a:schemeClr val="accent1"/>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3</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692" name="Text Box 12">
            <a:extLst>
              <a:ext uri="{FF2B5EF4-FFF2-40B4-BE49-F238E27FC236}">
                <a16:creationId xmlns:a16="http://schemas.microsoft.com/office/drawing/2014/main" id="{0AE1B1AF-C9CA-4CC3-B324-7372E44DA0B0}"/>
              </a:ext>
            </a:extLst>
          </p:cNvPr>
          <p:cNvSpPr txBox="1">
            <a:spLocks noChangeArrowheads="1"/>
          </p:cNvSpPr>
          <p:nvPr/>
        </p:nvSpPr>
        <p:spPr bwMode="auto">
          <a:xfrm>
            <a:off x="1947072" y="476536"/>
            <a:ext cx="7696200" cy="914400"/>
          </a:xfrm>
          <a:prstGeom prst="rect">
            <a:avLst/>
          </a:prstGeom>
          <a:solidFill>
            <a:srgbClr val="92D050"/>
          </a:solidFill>
          <a:ln>
            <a:noFill/>
          </a:ln>
          <a:effectLs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5400" b="1" i="0" u="none" strike="noStrike" kern="1200" cap="none" spc="0" normalizeH="0" baseline="0" noProof="0" dirty="0">
                <a:ln>
                  <a:noFill/>
                </a:ln>
                <a:effectLst/>
                <a:uLnTx/>
                <a:uFillTx/>
                <a:latin typeface="Times New Roman" panose="02020603050405020304" pitchFamily="18" charset="0"/>
                <a:ea typeface="+mn-ea"/>
                <a:cs typeface="+mn-cs"/>
              </a:rPr>
              <a:t>KHỞI ĐỘNG</a:t>
            </a:r>
            <a:endParaRPr kumimoji="0" lang="en-US" altLang="vi-VN" sz="5400" b="1" i="0" u="none" strike="noStrike" kern="1200" cap="none" spc="0" normalizeH="0" baseline="0" noProof="0" dirty="0">
              <a:ln>
                <a:noFill/>
              </a:ln>
              <a:effectLst/>
              <a:uLnTx/>
              <a:uFillTx/>
              <a:latin typeface="Calibri Light"/>
              <a:ea typeface="+mn-ea"/>
              <a:cs typeface="+mn-cs"/>
            </a:endParaRPr>
          </a:p>
        </p:txBody>
      </p:sp>
      <p:sp>
        <p:nvSpPr>
          <p:cNvPr id="71694" name="Text Box 14">
            <a:extLst>
              <a:ext uri="{FF2B5EF4-FFF2-40B4-BE49-F238E27FC236}">
                <a16:creationId xmlns:a16="http://schemas.microsoft.com/office/drawing/2014/main" id="{94195B34-DD12-4046-A593-429ED63F2E0D}"/>
              </a:ext>
            </a:extLst>
          </p:cNvPr>
          <p:cNvSpPr txBox="1">
            <a:spLocks noChangeArrowheads="1"/>
          </p:cNvSpPr>
          <p:nvPr/>
        </p:nvSpPr>
        <p:spPr bwMode="auto">
          <a:xfrm>
            <a:off x="2710200" y="1666168"/>
            <a:ext cx="647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Chọn</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trả</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lời</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những</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câu hỏi sau:</a:t>
            </a:r>
            <a:endParaRPr kumimoji="0" lang="en-US" altLang="vi-VN" sz="1800" b="1" i="1"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3085" name="Picture 16">
            <a:hlinkClick r:id="rId4" action="ppaction://hlinksldjump"/>
            <a:extLst>
              <a:ext uri="{FF2B5EF4-FFF2-40B4-BE49-F238E27FC236}">
                <a16:creationId xmlns:a16="http://schemas.microsoft.com/office/drawing/2014/main" id="{A56FAF79-D49D-4A0C-9F44-BDF73288E88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25438" y="574898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7">
            <a:hlinkClick r:id="rId6" action="ppaction://hlinksldjump"/>
            <a:extLst>
              <a:ext uri="{FF2B5EF4-FFF2-40B4-BE49-F238E27FC236}">
                <a16:creationId xmlns:a16="http://schemas.microsoft.com/office/drawing/2014/main" id="{6DF41F7E-55DD-4A38-BB46-AD7D9800C0A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33147" y="574898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8">
            <a:hlinkClick r:id="rId8" action="ppaction://hlinksldjump"/>
            <a:extLst>
              <a:ext uri="{FF2B5EF4-FFF2-40B4-BE49-F238E27FC236}">
                <a16:creationId xmlns:a16="http://schemas.microsoft.com/office/drawing/2014/main" id="{7C5094D2-EA8C-46AC-A9BF-765F8739DD3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89950" y="579712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Far_Away_Sting">
            <a:hlinkClick r:id="" action="ppaction://media"/>
            <a:extLst>
              <a:ext uri="{FF2B5EF4-FFF2-40B4-BE49-F238E27FC236}">
                <a16:creationId xmlns:a16="http://schemas.microsoft.com/office/drawing/2014/main" id="{5286612B-84CC-4C6D-BF87-6E874E33722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489736" y="-797130"/>
            <a:ext cx="609600" cy="609600"/>
          </a:xfrm>
          <a:prstGeom prst="rect">
            <a:avLst/>
          </a:prstGeom>
        </p:spPr>
      </p:pic>
    </p:spTree>
    <p:extLst>
      <p:ext uri="{BB962C8B-B14F-4D97-AF65-F5344CB8AC3E}">
        <p14:creationId xmlns:p14="http://schemas.microsoft.com/office/powerpoint/2010/main" val="758059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692"/>
                                        </p:tgtEl>
                                        <p:attrNameLst>
                                          <p:attrName>style.visibility</p:attrName>
                                        </p:attrNameLst>
                                      </p:cBhvr>
                                      <p:to>
                                        <p:strVal val="visible"/>
                                      </p:to>
                                    </p:set>
                                    <p:anim calcmode="lin" valueType="num">
                                      <p:cBhvr>
                                        <p:cTn id="7" dur="1000" fill="hold"/>
                                        <p:tgtEl>
                                          <p:spTgt spid="71692"/>
                                        </p:tgtEl>
                                        <p:attrNameLst>
                                          <p:attrName>ppt_w</p:attrName>
                                        </p:attrNameLst>
                                      </p:cBhvr>
                                      <p:tavLst>
                                        <p:tav tm="0">
                                          <p:val>
                                            <p:strVal val="#ppt_w+.3"/>
                                          </p:val>
                                        </p:tav>
                                        <p:tav tm="100000">
                                          <p:val>
                                            <p:strVal val="#ppt_w"/>
                                          </p:val>
                                        </p:tav>
                                      </p:tavLst>
                                    </p:anim>
                                    <p:anim calcmode="lin" valueType="num">
                                      <p:cBhvr>
                                        <p:cTn id="8" dur="1000" fill="hold"/>
                                        <p:tgtEl>
                                          <p:spTgt spid="71692"/>
                                        </p:tgtEl>
                                        <p:attrNameLst>
                                          <p:attrName>ppt_h</p:attrName>
                                        </p:attrNameLst>
                                      </p:cBhvr>
                                      <p:tavLst>
                                        <p:tav tm="0">
                                          <p:val>
                                            <p:strVal val="#ppt_h"/>
                                          </p:val>
                                        </p:tav>
                                        <p:tav tm="100000">
                                          <p:val>
                                            <p:strVal val="#ppt_h"/>
                                          </p:val>
                                        </p:tav>
                                      </p:tavLst>
                                    </p:anim>
                                    <p:animEffect transition="in" filter="fade">
                                      <p:cBhvr>
                                        <p:cTn id="9" dur="1000"/>
                                        <p:tgtEl>
                                          <p:spTgt spid="71692"/>
                                        </p:tgtEl>
                                      </p:cBhvr>
                                    </p:animEffect>
                                  </p:childTnLst>
                                </p:cTn>
                              </p:par>
                              <p:par>
                                <p:cTn id="10" presetID="38" presetClass="entr" presetSubtype="0" accel="50000" fill="hold" grpId="0" nodeType="withEffect">
                                  <p:stCondLst>
                                    <p:cond delay="0"/>
                                  </p:stCondLst>
                                  <p:iterate type="lt">
                                    <p:tmPct val="50000"/>
                                  </p:iterate>
                                  <p:childTnLst>
                                    <p:set>
                                      <p:cBhvr>
                                        <p:cTn id="11" dur="1" fill="hold">
                                          <p:stCondLst>
                                            <p:cond delay="0"/>
                                          </p:stCondLst>
                                        </p:cTn>
                                        <p:tgtEl>
                                          <p:spTgt spid="71689">
                                            <p:bg/>
                                          </p:spTgt>
                                        </p:tgtEl>
                                        <p:attrNameLst>
                                          <p:attrName>style.visibility</p:attrName>
                                        </p:attrNameLst>
                                      </p:cBhvr>
                                      <p:to>
                                        <p:strVal val="visible"/>
                                      </p:to>
                                    </p:set>
                                    <p:set>
                                      <p:cBhvr>
                                        <p:cTn id="12" dur="910" fill="hold">
                                          <p:stCondLst>
                                            <p:cond delay="0"/>
                                          </p:stCondLst>
                                        </p:cTn>
                                        <p:tgtEl>
                                          <p:spTgt spid="71689">
                                            <p:bg/>
                                          </p:spTgt>
                                        </p:tgtEl>
                                        <p:attrNameLst>
                                          <p:attrName>style.rotation</p:attrName>
                                        </p:attrNameLst>
                                      </p:cBhvr>
                                      <p:to>
                                        <p:strVal val="-45.0"/>
                                      </p:to>
                                    </p:set>
                                    <p:anim calcmode="lin" valueType="num">
                                      <p:cBhvr>
                                        <p:cTn id="13" dur="910" fill="hold">
                                          <p:stCondLst>
                                            <p:cond delay="910"/>
                                          </p:stCondLst>
                                        </p:cTn>
                                        <p:tgtEl>
                                          <p:spTgt spid="71689">
                                            <p:bg/>
                                          </p:spTgt>
                                        </p:tgtEl>
                                        <p:attrNameLst>
                                          <p:attrName>style.rotation</p:attrName>
                                        </p:attrNameLst>
                                      </p:cBhvr>
                                      <p:tavLst>
                                        <p:tav tm="0">
                                          <p:val>
                                            <p:fltVal val="-45"/>
                                          </p:val>
                                        </p:tav>
                                        <p:tav tm="69900">
                                          <p:val>
                                            <p:fltVal val="45"/>
                                          </p:val>
                                        </p:tav>
                                        <p:tav tm="100000">
                                          <p:val>
                                            <p:fltVal val="0"/>
                                          </p:val>
                                        </p:tav>
                                      </p:tavLst>
                                    </p:anim>
                                    <p:anim calcmode="lin" valueType="num">
                                      <p:cBhvr>
                                        <p:cTn id="14" dur="910" fill="hold">
                                          <p:stCondLst>
                                            <p:cond delay="0"/>
                                          </p:stCondLst>
                                        </p:cTn>
                                        <p:tgtEl>
                                          <p:spTgt spid="71689">
                                            <p:bg/>
                                          </p:spTgt>
                                        </p:tgtEl>
                                        <p:attrNameLst>
                                          <p:attrName>ppt_y</p:attrName>
                                        </p:attrNameLst>
                                      </p:cBhvr>
                                      <p:tavLst>
                                        <p:tav tm="0">
                                          <p:val>
                                            <p:strVal val="#ppt_y-1"/>
                                          </p:val>
                                        </p:tav>
                                        <p:tav tm="100000">
                                          <p:val>
                                            <p:strVal val="#ppt_y-(0.354*#ppt_w-0.172*#ppt_h)"/>
                                          </p:val>
                                        </p:tav>
                                      </p:tavLst>
                                    </p:anim>
                                    <p:anim calcmode="lin" valueType="num">
                                      <p:cBhvr>
                                        <p:cTn id="15" dur="312" decel="50000" autoRev="1" fill="hold">
                                          <p:stCondLst>
                                            <p:cond delay="910"/>
                                          </p:stCondLst>
                                        </p:cTn>
                                        <p:tgtEl>
                                          <p:spTgt spid="71689">
                                            <p:bg/>
                                          </p:spTgt>
                                        </p:tgtEl>
                                        <p:attrNameLst>
                                          <p:attrName>ppt_y</p:attrName>
                                        </p:attrNameLst>
                                      </p:cBhvr>
                                      <p:tavLst>
                                        <p:tav tm="0">
                                          <p:val>
                                            <p:strVal val="#ppt_y-(0.354*#ppt_w-0.172*#ppt_h)"/>
                                          </p:val>
                                        </p:tav>
                                        <p:tav tm="100000">
                                          <p:val>
                                            <p:strVal val="#ppt_y-(0.354*#ppt_w-0.172*#ppt_h)-#ppt_h/2"/>
                                          </p:val>
                                        </p:tav>
                                      </p:tavLst>
                                    </p:anim>
                                    <p:anim calcmode="lin" valueType="num">
                                      <p:cBhvr>
                                        <p:cTn id="16" dur="272" fill="hold">
                                          <p:stCondLst>
                                            <p:cond delay="1728"/>
                                          </p:stCondLst>
                                        </p:cTn>
                                        <p:tgtEl>
                                          <p:spTgt spid="71689">
                                            <p:bg/>
                                          </p:spTgt>
                                        </p:tgtEl>
                                        <p:attrNameLst>
                                          <p:attrName>ppt_y</p:attrName>
                                        </p:attrNameLst>
                                      </p:cBhvr>
                                      <p:tavLst>
                                        <p:tav tm="0">
                                          <p:val>
                                            <p:strVal val="#ppt_y-(0.354*#ppt_w-0.172*#ppt_h)"/>
                                          </p:val>
                                        </p:tav>
                                        <p:tav tm="100000">
                                          <p:val>
                                            <p:strVal val="#ppt_y"/>
                                          </p:val>
                                        </p:tav>
                                      </p:tavLst>
                                    </p:anim>
                                  </p:childTnLst>
                                </p:cTn>
                              </p:par>
                              <p:par>
                                <p:cTn id="17" presetID="38" presetClass="entr" presetSubtype="0" accel="50000" fill="hold" grpId="0" nodeType="withEffect">
                                  <p:stCondLst>
                                    <p:cond delay="0"/>
                                  </p:stCondLst>
                                  <p:iterate type="lt">
                                    <p:tmPct val="50000"/>
                                  </p:iterate>
                                  <p:childTnLst>
                                    <p:set>
                                      <p:cBhvr>
                                        <p:cTn id="18" dur="1" fill="hold">
                                          <p:stCondLst>
                                            <p:cond delay="0"/>
                                          </p:stCondLst>
                                        </p:cTn>
                                        <p:tgtEl>
                                          <p:spTgt spid="71688">
                                            <p:bg/>
                                          </p:spTgt>
                                        </p:tgtEl>
                                        <p:attrNameLst>
                                          <p:attrName>style.visibility</p:attrName>
                                        </p:attrNameLst>
                                      </p:cBhvr>
                                      <p:to>
                                        <p:strVal val="visible"/>
                                      </p:to>
                                    </p:set>
                                    <p:set>
                                      <p:cBhvr>
                                        <p:cTn id="19" dur="910" fill="hold">
                                          <p:stCondLst>
                                            <p:cond delay="0"/>
                                          </p:stCondLst>
                                        </p:cTn>
                                        <p:tgtEl>
                                          <p:spTgt spid="71688">
                                            <p:bg/>
                                          </p:spTgt>
                                        </p:tgtEl>
                                        <p:attrNameLst>
                                          <p:attrName>style.rotation</p:attrName>
                                        </p:attrNameLst>
                                      </p:cBhvr>
                                      <p:to>
                                        <p:strVal val="-45.0"/>
                                      </p:to>
                                    </p:set>
                                    <p:anim calcmode="lin" valueType="num">
                                      <p:cBhvr>
                                        <p:cTn id="20" dur="910" fill="hold">
                                          <p:stCondLst>
                                            <p:cond delay="910"/>
                                          </p:stCondLst>
                                        </p:cTn>
                                        <p:tgtEl>
                                          <p:spTgt spid="71688">
                                            <p:bg/>
                                          </p:spTgt>
                                        </p:tgtEl>
                                        <p:attrNameLst>
                                          <p:attrName>style.rotation</p:attrName>
                                        </p:attrNameLst>
                                      </p:cBhvr>
                                      <p:tavLst>
                                        <p:tav tm="0">
                                          <p:val>
                                            <p:fltVal val="-45"/>
                                          </p:val>
                                        </p:tav>
                                        <p:tav tm="69900">
                                          <p:val>
                                            <p:fltVal val="45"/>
                                          </p:val>
                                        </p:tav>
                                        <p:tav tm="100000">
                                          <p:val>
                                            <p:fltVal val="0"/>
                                          </p:val>
                                        </p:tav>
                                      </p:tavLst>
                                    </p:anim>
                                    <p:anim calcmode="lin" valueType="num">
                                      <p:cBhvr>
                                        <p:cTn id="21" dur="910" fill="hold">
                                          <p:stCondLst>
                                            <p:cond delay="0"/>
                                          </p:stCondLst>
                                        </p:cTn>
                                        <p:tgtEl>
                                          <p:spTgt spid="71688">
                                            <p:bg/>
                                          </p:spTgt>
                                        </p:tgtEl>
                                        <p:attrNameLst>
                                          <p:attrName>ppt_y</p:attrName>
                                        </p:attrNameLst>
                                      </p:cBhvr>
                                      <p:tavLst>
                                        <p:tav tm="0">
                                          <p:val>
                                            <p:strVal val="#ppt_y-1"/>
                                          </p:val>
                                        </p:tav>
                                        <p:tav tm="100000">
                                          <p:val>
                                            <p:strVal val="#ppt_y-(0.354*#ppt_w-0.172*#ppt_h)"/>
                                          </p:val>
                                        </p:tav>
                                      </p:tavLst>
                                    </p:anim>
                                    <p:anim calcmode="lin" valueType="num">
                                      <p:cBhvr>
                                        <p:cTn id="22" dur="312" decel="50000" autoRev="1" fill="hold">
                                          <p:stCondLst>
                                            <p:cond delay="910"/>
                                          </p:stCondLst>
                                        </p:cTn>
                                        <p:tgtEl>
                                          <p:spTgt spid="71688">
                                            <p:bg/>
                                          </p:spTgt>
                                        </p:tgtEl>
                                        <p:attrNameLst>
                                          <p:attrName>ppt_y</p:attrName>
                                        </p:attrNameLst>
                                      </p:cBhvr>
                                      <p:tavLst>
                                        <p:tav tm="0">
                                          <p:val>
                                            <p:strVal val="#ppt_y-(0.354*#ppt_w-0.172*#ppt_h)"/>
                                          </p:val>
                                        </p:tav>
                                        <p:tav tm="100000">
                                          <p:val>
                                            <p:strVal val="#ppt_y-(0.354*#ppt_w-0.172*#ppt_h)-#ppt_h/2"/>
                                          </p:val>
                                        </p:tav>
                                      </p:tavLst>
                                    </p:anim>
                                    <p:anim calcmode="lin" valueType="num">
                                      <p:cBhvr>
                                        <p:cTn id="23" dur="272" fill="hold">
                                          <p:stCondLst>
                                            <p:cond delay="1728"/>
                                          </p:stCondLst>
                                        </p:cTn>
                                        <p:tgtEl>
                                          <p:spTgt spid="71688">
                                            <p:bg/>
                                          </p:spTgt>
                                        </p:tgtEl>
                                        <p:attrNameLst>
                                          <p:attrName>ppt_y</p:attrName>
                                        </p:attrNameLst>
                                      </p:cBhvr>
                                      <p:tavLst>
                                        <p:tav tm="0">
                                          <p:val>
                                            <p:strVal val="#ppt_y-(0.354*#ppt_w-0.172*#ppt_h)"/>
                                          </p:val>
                                        </p:tav>
                                        <p:tav tm="100000">
                                          <p:val>
                                            <p:strVal val="#ppt_y"/>
                                          </p:val>
                                        </p:tav>
                                      </p:tavLst>
                                    </p:anim>
                                  </p:childTnLst>
                                </p:cTn>
                              </p:par>
                              <p:par>
                                <p:cTn id="24" presetID="38" presetClass="entr" presetSubtype="0" accel="50000" fill="hold" grpId="0" nodeType="withEffect">
                                  <p:stCondLst>
                                    <p:cond delay="0"/>
                                  </p:stCondLst>
                                  <p:iterate type="lt">
                                    <p:tmPct val="50000"/>
                                  </p:iterate>
                                  <p:childTnLst>
                                    <p:set>
                                      <p:cBhvr>
                                        <p:cTn id="25" dur="1" fill="hold">
                                          <p:stCondLst>
                                            <p:cond delay="0"/>
                                          </p:stCondLst>
                                        </p:cTn>
                                        <p:tgtEl>
                                          <p:spTgt spid="71688">
                                            <p:txEl>
                                              <p:pRg st="0" end="0"/>
                                            </p:txEl>
                                          </p:spTgt>
                                        </p:tgtEl>
                                        <p:attrNameLst>
                                          <p:attrName>style.visibility</p:attrName>
                                        </p:attrNameLst>
                                      </p:cBhvr>
                                      <p:to>
                                        <p:strVal val="visible"/>
                                      </p:to>
                                    </p:set>
                                    <p:set>
                                      <p:cBhvr>
                                        <p:cTn id="26" dur="910" fill="hold">
                                          <p:stCondLst>
                                            <p:cond delay="0"/>
                                          </p:stCondLst>
                                        </p:cTn>
                                        <p:tgtEl>
                                          <p:spTgt spid="71688">
                                            <p:txEl>
                                              <p:pRg st="0" end="0"/>
                                            </p:txEl>
                                          </p:spTgt>
                                        </p:tgtEl>
                                        <p:attrNameLst>
                                          <p:attrName>style.rotation</p:attrName>
                                        </p:attrNameLst>
                                      </p:cBhvr>
                                      <p:to>
                                        <p:strVal val="-45.0"/>
                                      </p:to>
                                    </p:set>
                                    <p:anim calcmode="lin" valueType="num">
                                      <p:cBhvr>
                                        <p:cTn id="27" dur="910" fill="hold">
                                          <p:stCondLst>
                                            <p:cond delay="910"/>
                                          </p:stCondLst>
                                        </p:cTn>
                                        <p:tgtEl>
                                          <p:spTgt spid="7168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910" fill="hold">
                                          <p:stCondLst>
                                            <p:cond delay="0"/>
                                          </p:stCondLst>
                                        </p:cTn>
                                        <p:tgtEl>
                                          <p:spTgt spid="71688">
                                            <p:txEl>
                                              <p:pRg st="0" end="0"/>
                                            </p:txEl>
                                          </p:spTgt>
                                        </p:tgtEl>
                                        <p:attrNameLst>
                                          <p:attrName>ppt_y</p:attrName>
                                        </p:attrNameLst>
                                      </p:cBhvr>
                                      <p:tavLst>
                                        <p:tav tm="0">
                                          <p:val>
                                            <p:strVal val="#ppt_y-1"/>
                                          </p:val>
                                        </p:tav>
                                        <p:tav tm="100000">
                                          <p:val>
                                            <p:strVal val="#ppt_y-(0.354*#ppt_w-0.172*#ppt_h)"/>
                                          </p:val>
                                        </p:tav>
                                      </p:tavLst>
                                    </p:anim>
                                    <p:anim calcmode="lin" valueType="num">
                                      <p:cBhvr>
                                        <p:cTn id="29" dur="312" decel="50000" autoRev="1" fill="hold">
                                          <p:stCondLst>
                                            <p:cond delay="910"/>
                                          </p:stCondLst>
                                        </p:cTn>
                                        <p:tgtEl>
                                          <p:spTgt spid="7168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272" fill="hold">
                                          <p:stCondLst>
                                            <p:cond delay="1728"/>
                                          </p:stCondLst>
                                        </p:cTn>
                                        <p:tgtEl>
                                          <p:spTgt spid="71688">
                                            <p:txEl>
                                              <p:pRg st="0" end="0"/>
                                            </p:txEl>
                                          </p:spTgt>
                                        </p:tgtEl>
                                        <p:attrNameLst>
                                          <p:attrName>ppt_y</p:attrName>
                                        </p:attrNameLst>
                                      </p:cBhvr>
                                      <p:tavLst>
                                        <p:tav tm="0">
                                          <p:val>
                                            <p:strVal val="#ppt_y-(0.354*#ppt_w-0.172*#ppt_h)"/>
                                          </p:val>
                                        </p:tav>
                                        <p:tav tm="100000">
                                          <p:val>
                                            <p:strVal val="#ppt_y"/>
                                          </p:val>
                                        </p:tav>
                                      </p:tavLst>
                                    </p:anim>
                                  </p:childTnLst>
                                </p:cTn>
                              </p:par>
                              <p:par>
                                <p:cTn id="31" presetID="38" presetClass="entr" presetSubtype="0" accel="50000" fill="hold" grpId="0" nodeType="withEffect">
                                  <p:stCondLst>
                                    <p:cond delay="0"/>
                                  </p:stCondLst>
                                  <p:iterate type="lt">
                                    <p:tmPct val="50000"/>
                                  </p:iterate>
                                  <p:childTnLst>
                                    <p:set>
                                      <p:cBhvr>
                                        <p:cTn id="32" dur="1" fill="hold">
                                          <p:stCondLst>
                                            <p:cond delay="0"/>
                                          </p:stCondLst>
                                        </p:cTn>
                                        <p:tgtEl>
                                          <p:spTgt spid="71690">
                                            <p:bg/>
                                          </p:spTgt>
                                        </p:tgtEl>
                                        <p:attrNameLst>
                                          <p:attrName>style.visibility</p:attrName>
                                        </p:attrNameLst>
                                      </p:cBhvr>
                                      <p:to>
                                        <p:strVal val="visible"/>
                                      </p:to>
                                    </p:set>
                                    <p:set>
                                      <p:cBhvr>
                                        <p:cTn id="33" dur="910" fill="hold">
                                          <p:stCondLst>
                                            <p:cond delay="0"/>
                                          </p:stCondLst>
                                        </p:cTn>
                                        <p:tgtEl>
                                          <p:spTgt spid="71690">
                                            <p:bg/>
                                          </p:spTgt>
                                        </p:tgtEl>
                                        <p:attrNameLst>
                                          <p:attrName>style.rotation</p:attrName>
                                        </p:attrNameLst>
                                      </p:cBhvr>
                                      <p:to>
                                        <p:strVal val="-45.0"/>
                                      </p:to>
                                    </p:set>
                                    <p:anim calcmode="lin" valueType="num">
                                      <p:cBhvr>
                                        <p:cTn id="34" dur="910" fill="hold">
                                          <p:stCondLst>
                                            <p:cond delay="910"/>
                                          </p:stCondLst>
                                        </p:cTn>
                                        <p:tgtEl>
                                          <p:spTgt spid="71690">
                                            <p:bg/>
                                          </p:spTgt>
                                        </p:tgtEl>
                                        <p:attrNameLst>
                                          <p:attrName>style.rotation</p:attrName>
                                        </p:attrNameLst>
                                      </p:cBhvr>
                                      <p:tavLst>
                                        <p:tav tm="0">
                                          <p:val>
                                            <p:fltVal val="-45"/>
                                          </p:val>
                                        </p:tav>
                                        <p:tav tm="69900">
                                          <p:val>
                                            <p:fltVal val="45"/>
                                          </p:val>
                                        </p:tav>
                                        <p:tav tm="100000">
                                          <p:val>
                                            <p:fltVal val="0"/>
                                          </p:val>
                                        </p:tav>
                                      </p:tavLst>
                                    </p:anim>
                                    <p:anim calcmode="lin" valueType="num">
                                      <p:cBhvr>
                                        <p:cTn id="35" dur="910" fill="hold">
                                          <p:stCondLst>
                                            <p:cond delay="0"/>
                                          </p:stCondLst>
                                        </p:cTn>
                                        <p:tgtEl>
                                          <p:spTgt spid="71690">
                                            <p:bg/>
                                          </p:spTgt>
                                        </p:tgtEl>
                                        <p:attrNameLst>
                                          <p:attrName>ppt_y</p:attrName>
                                        </p:attrNameLst>
                                      </p:cBhvr>
                                      <p:tavLst>
                                        <p:tav tm="0">
                                          <p:val>
                                            <p:strVal val="#ppt_y-1"/>
                                          </p:val>
                                        </p:tav>
                                        <p:tav tm="100000">
                                          <p:val>
                                            <p:strVal val="#ppt_y-(0.354*#ppt_w-0.172*#ppt_h)"/>
                                          </p:val>
                                        </p:tav>
                                      </p:tavLst>
                                    </p:anim>
                                    <p:anim calcmode="lin" valueType="num">
                                      <p:cBhvr>
                                        <p:cTn id="36" dur="312" decel="50000" autoRev="1" fill="hold">
                                          <p:stCondLst>
                                            <p:cond delay="910"/>
                                          </p:stCondLst>
                                        </p:cTn>
                                        <p:tgtEl>
                                          <p:spTgt spid="71690">
                                            <p:bg/>
                                          </p:spTgt>
                                        </p:tgtEl>
                                        <p:attrNameLst>
                                          <p:attrName>ppt_y</p:attrName>
                                        </p:attrNameLst>
                                      </p:cBhvr>
                                      <p:tavLst>
                                        <p:tav tm="0">
                                          <p:val>
                                            <p:strVal val="#ppt_y-(0.354*#ppt_w-0.172*#ppt_h)"/>
                                          </p:val>
                                        </p:tav>
                                        <p:tav tm="100000">
                                          <p:val>
                                            <p:strVal val="#ppt_y-(0.354*#ppt_w-0.172*#ppt_h)-#ppt_h/2"/>
                                          </p:val>
                                        </p:tav>
                                      </p:tavLst>
                                    </p:anim>
                                    <p:anim calcmode="lin" valueType="num">
                                      <p:cBhvr>
                                        <p:cTn id="37" dur="272" fill="hold">
                                          <p:stCondLst>
                                            <p:cond delay="1728"/>
                                          </p:stCondLst>
                                        </p:cTn>
                                        <p:tgtEl>
                                          <p:spTgt spid="71690">
                                            <p:bg/>
                                          </p:spTgt>
                                        </p:tgtEl>
                                        <p:attrNameLst>
                                          <p:attrName>ppt_y</p:attrName>
                                        </p:attrNameLst>
                                      </p:cBhvr>
                                      <p:tavLst>
                                        <p:tav tm="0">
                                          <p:val>
                                            <p:strVal val="#ppt_y-(0.354*#ppt_w-0.172*#ppt_h)"/>
                                          </p:val>
                                        </p:tav>
                                        <p:tav tm="100000">
                                          <p:val>
                                            <p:strVal val="#ppt_y"/>
                                          </p:val>
                                        </p:tav>
                                      </p:tavLst>
                                    </p:anim>
                                  </p:childTnLst>
                                </p:cTn>
                              </p:par>
                              <p:par>
                                <p:cTn id="38" presetID="38" presetClass="entr" presetSubtype="0" accel="50000" fill="hold" grpId="0" nodeType="withEffect">
                                  <p:stCondLst>
                                    <p:cond delay="0"/>
                                  </p:stCondLst>
                                  <p:iterate type="lt">
                                    <p:tmPct val="50000"/>
                                  </p:iterate>
                                  <p:childTnLst>
                                    <p:set>
                                      <p:cBhvr>
                                        <p:cTn id="39" dur="1" fill="hold">
                                          <p:stCondLst>
                                            <p:cond delay="0"/>
                                          </p:stCondLst>
                                        </p:cTn>
                                        <p:tgtEl>
                                          <p:spTgt spid="71690">
                                            <p:txEl>
                                              <p:pRg st="0" end="0"/>
                                            </p:txEl>
                                          </p:spTgt>
                                        </p:tgtEl>
                                        <p:attrNameLst>
                                          <p:attrName>style.visibility</p:attrName>
                                        </p:attrNameLst>
                                      </p:cBhvr>
                                      <p:to>
                                        <p:strVal val="visible"/>
                                      </p:to>
                                    </p:set>
                                    <p:set>
                                      <p:cBhvr>
                                        <p:cTn id="40" dur="910" fill="hold">
                                          <p:stCondLst>
                                            <p:cond delay="0"/>
                                          </p:stCondLst>
                                        </p:cTn>
                                        <p:tgtEl>
                                          <p:spTgt spid="71690">
                                            <p:txEl>
                                              <p:pRg st="0" end="0"/>
                                            </p:txEl>
                                          </p:spTgt>
                                        </p:tgtEl>
                                        <p:attrNameLst>
                                          <p:attrName>style.rotation</p:attrName>
                                        </p:attrNameLst>
                                      </p:cBhvr>
                                      <p:to>
                                        <p:strVal val="-45.0"/>
                                      </p:to>
                                    </p:set>
                                    <p:anim calcmode="lin" valueType="num">
                                      <p:cBhvr>
                                        <p:cTn id="41" dur="910" fill="hold">
                                          <p:stCondLst>
                                            <p:cond delay="910"/>
                                          </p:stCondLst>
                                        </p:cTn>
                                        <p:tgtEl>
                                          <p:spTgt spid="7169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2" dur="910" fill="hold">
                                          <p:stCondLst>
                                            <p:cond delay="0"/>
                                          </p:stCondLst>
                                        </p:cTn>
                                        <p:tgtEl>
                                          <p:spTgt spid="71690">
                                            <p:txEl>
                                              <p:pRg st="0" end="0"/>
                                            </p:txEl>
                                          </p:spTgt>
                                        </p:tgtEl>
                                        <p:attrNameLst>
                                          <p:attrName>ppt_y</p:attrName>
                                        </p:attrNameLst>
                                      </p:cBhvr>
                                      <p:tavLst>
                                        <p:tav tm="0">
                                          <p:val>
                                            <p:strVal val="#ppt_y-1"/>
                                          </p:val>
                                        </p:tav>
                                        <p:tav tm="100000">
                                          <p:val>
                                            <p:strVal val="#ppt_y-(0.354*#ppt_w-0.172*#ppt_h)"/>
                                          </p:val>
                                        </p:tav>
                                      </p:tavLst>
                                    </p:anim>
                                    <p:anim calcmode="lin" valueType="num">
                                      <p:cBhvr>
                                        <p:cTn id="43" dur="312" decel="50000" autoRev="1" fill="hold">
                                          <p:stCondLst>
                                            <p:cond delay="910"/>
                                          </p:stCondLst>
                                        </p:cTn>
                                        <p:tgtEl>
                                          <p:spTgt spid="7169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4" dur="272" fill="hold">
                                          <p:stCondLst>
                                            <p:cond delay="1728"/>
                                          </p:stCondLst>
                                        </p:cTn>
                                        <p:tgtEl>
                                          <p:spTgt spid="71690">
                                            <p:txEl>
                                              <p:pRg st="0" end="0"/>
                                            </p:txEl>
                                          </p:spTgt>
                                        </p:tgtEl>
                                        <p:attrNameLst>
                                          <p:attrName>ppt_y</p:attrName>
                                        </p:attrNameLst>
                                      </p:cBhvr>
                                      <p:tavLst>
                                        <p:tav tm="0">
                                          <p:val>
                                            <p:strVal val="#ppt_y-(0.354*#ppt_w-0.172*#ppt_h)"/>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1694"/>
                                        </p:tgtEl>
                                        <p:attrNameLst>
                                          <p:attrName>style.visibility</p:attrName>
                                        </p:attrNameLst>
                                      </p:cBhvr>
                                      <p:to>
                                        <p:strVal val="visible"/>
                                      </p:to>
                                    </p:set>
                                    <p:animEffect transition="in" filter="fade">
                                      <p:cBhvr>
                                        <p:cTn id="47" dur="1000"/>
                                        <p:tgtEl>
                                          <p:spTgt spid="71694"/>
                                        </p:tgtEl>
                                      </p:cBhvr>
                                    </p:animEffect>
                                    <p:anim calcmode="lin" valueType="num">
                                      <p:cBhvr>
                                        <p:cTn id="48" dur="1000" fill="hold"/>
                                        <p:tgtEl>
                                          <p:spTgt spid="71694"/>
                                        </p:tgtEl>
                                        <p:attrNameLst>
                                          <p:attrName>ppt_x</p:attrName>
                                        </p:attrNameLst>
                                      </p:cBhvr>
                                      <p:tavLst>
                                        <p:tav tm="0">
                                          <p:val>
                                            <p:strVal val="#ppt_x"/>
                                          </p:val>
                                        </p:tav>
                                        <p:tav tm="100000">
                                          <p:val>
                                            <p:strVal val="#ppt_x"/>
                                          </p:val>
                                        </p:tav>
                                      </p:tavLst>
                                    </p:anim>
                                    <p:anim calcmode="lin" valueType="num">
                                      <p:cBhvr>
                                        <p:cTn id="49" dur="1000" fill="hold"/>
                                        <p:tgtEl>
                                          <p:spTgt spid="71694"/>
                                        </p:tgtEl>
                                        <p:attrNameLst>
                                          <p:attrName>ppt_y</p:attrName>
                                        </p:attrNameLst>
                                      </p:cBhvr>
                                      <p:tavLst>
                                        <p:tav tm="0">
                                          <p:val>
                                            <p:strVal val="#ppt_y-.1"/>
                                          </p:val>
                                        </p:tav>
                                        <p:tav tm="100000">
                                          <p:val>
                                            <p:strVal val="#ppt_y"/>
                                          </p:val>
                                        </p:tav>
                                      </p:tavLst>
                                    </p:anim>
                                  </p:childTnLst>
                                </p:cTn>
                              </p:par>
                              <p:par>
                                <p:cTn id="50" presetID="23" presetClass="entr" presetSubtype="16" repeatCount="indefinite" fill="hold" nodeType="withEffect">
                                  <p:stCondLst>
                                    <p:cond delay="0"/>
                                  </p:stCondLst>
                                  <p:iterate type="lt">
                                    <p:tmPct val="0"/>
                                  </p:iterate>
                                  <p:childTnLst>
                                    <p:set>
                                      <p:cBhvr>
                                        <p:cTn id="51" dur="1" fill="hold">
                                          <p:stCondLst>
                                            <p:cond delay="0"/>
                                          </p:stCondLst>
                                        </p:cTn>
                                        <p:tgtEl>
                                          <p:spTgt spid="71688">
                                            <p:txEl>
                                              <p:pRg st="0" end="0"/>
                                            </p:txEl>
                                          </p:spTgt>
                                        </p:tgtEl>
                                        <p:attrNameLst>
                                          <p:attrName>style.visibility</p:attrName>
                                        </p:attrNameLst>
                                      </p:cBhvr>
                                      <p:to>
                                        <p:strVal val="visible"/>
                                      </p:to>
                                    </p:set>
                                    <p:anim calcmode="lin" valueType="num">
                                      <p:cBhvr>
                                        <p:cTn id="52" dur="1000" fill="hold"/>
                                        <p:tgtEl>
                                          <p:spTgt spid="71688">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71688">
                                            <p:txEl>
                                              <p:pRg st="0" end="0"/>
                                            </p:txEl>
                                          </p:spTgt>
                                        </p:tgtEl>
                                        <p:attrNameLst>
                                          <p:attrName>ppt_h</p:attrName>
                                        </p:attrNameLst>
                                      </p:cBhvr>
                                      <p:tavLst>
                                        <p:tav tm="0">
                                          <p:val>
                                            <p:fltVal val="0"/>
                                          </p:val>
                                        </p:tav>
                                        <p:tav tm="100000">
                                          <p:val>
                                            <p:strVal val="#ppt_h"/>
                                          </p:val>
                                        </p:tav>
                                      </p:tavLst>
                                    </p:anim>
                                  </p:childTnLst>
                                </p:cTn>
                              </p:par>
                              <p:par>
                                <p:cTn id="54" presetID="23" presetClass="entr" presetSubtype="16" repeatCount="indefinite" fill="hold" nodeType="withEffect">
                                  <p:stCondLst>
                                    <p:cond delay="0"/>
                                  </p:stCondLst>
                                  <p:iterate type="lt">
                                    <p:tmPct val="0"/>
                                  </p:iterate>
                                  <p:childTnLst>
                                    <p:set>
                                      <p:cBhvr>
                                        <p:cTn id="55" dur="1" fill="hold">
                                          <p:stCondLst>
                                            <p:cond delay="0"/>
                                          </p:stCondLst>
                                        </p:cTn>
                                        <p:tgtEl>
                                          <p:spTgt spid="71690">
                                            <p:txEl>
                                              <p:pRg st="0" end="0"/>
                                            </p:txEl>
                                          </p:spTgt>
                                        </p:tgtEl>
                                        <p:attrNameLst>
                                          <p:attrName>style.visibility</p:attrName>
                                        </p:attrNameLst>
                                      </p:cBhvr>
                                      <p:to>
                                        <p:strVal val="visible"/>
                                      </p:to>
                                    </p:set>
                                    <p:anim calcmode="lin" valueType="num">
                                      <p:cBhvr>
                                        <p:cTn id="56" dur="1000" fill="hold"/>
                                        <p:tgtEl>
                                          <p:spTgt spid="71690">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71690">
                                            <p:txEl>
                                              <p:pRg st="0" end="0"/>
                                            </p:txEl>
                                          </p:spTgt>
                                        </p:tgtEl>
                                        <p:attrNameLst>
                                          <p:attrName>ppt_h</p:attrName>
                                        </p:attrNameLst>
                                      </p:cBhvr>
                                      <p:tavLst>
                                        <p:tav tm="0">
                                          <p:val>
                                            <p:fltVal val="0"/>
                                          </p:val>
                                        </p:tav>
                                        <p:tav tm="100000">
                                          <p:val>
                                            <p:strVal val="#ppt_h"/>
                                          </p:val>
                                        </p:tav>
                                      </p:tavLst>
                                    </p:anim>
                                  </p:childTnLst>
                                </p:cTn>
                              </p:par>
                              <p:par>
                                <p:cTn id="58" presetID="1" presetClass="mediacall" presetSubtype="0" fill="hold" nodeType="withEffect">
                                  <p:stCondLst>
                                    <p:cond delay="0"/>
                                  </p:stCondLst>
                                  <p:childTnLst>
                                    <p:cmd type="call" cmd="playFrom(0.0)">
                                      <p:cBhvr>
                                        <p:cTn id="59" dur="11054"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fill="hold" display="0">
                  <p:stCondLst>
                    <p:cond delay="indefinite"/>
                  </p:stCondLst>
                  <p:endCondLst>
                    <p:cond evt="onStopAudio" delay="0">
                      <p:tgtEl>
                        <p:sldTgt/>
                      </p:tgtEl>
                    </p:cond>
                  </p:endCondLst>
                </p:cTn>
                <p:tgtEl>
                  <p:spTgt spid="16"/>
                </p:tgtEl>
              </p:cMediaNode>
            </p:audio>
          </p:childTnLst>
        </p:cTn>
      </p:par>
    </p:tnLst>
    <p:bldLst>
      <p:bldP spid="71688" grpId="0" build="allAtOnce" animBg="1"/>
      <p:bldP spid="71689" grpId="0" build="allAtOnce" animBg="1"/>
      <p:bldP spid="71690" grpId="0" build="allAtOnce" animBg="1"/>
      <p:bldP spid="71692" grpId="0" animBg="1"/>
      <p:bldP spid="716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B3E79380-280C-4B43-B90B-FE7AF79981B8}"/>
              </a:ext>
            </a:extLst>
          </p:cNvPr>
          <p:cNvSpPr>
            <a:spLocks noChangeArrowheads="1"/>
          </p:cNvSpPr>
          <p:nvPr/>
        </p:nvSpPr>
        <p:spPr bwMode="auto">
          <a:xfrm>
            <a:off x="-130628" y="-81256"/>
            <a:ext cx="12192000" cy="6858000"/>
          </a:xfrm>
          <a:prstGeom prst="rect">
            <a:avLst/>
          </a:prstGeom>
          <a:gradFill rotWithShape="1">
            <a:gsLst>
              <a:gs pos="0">
                <a:srgbClr val="595959"/>
              </a:gs>
              <a:gs pos="50000">
                <a:srgbClr val="C0C0C0"/>
              </a:gs>
              <a:gs pos="100000">
                <a:srgbClr val="595959"/>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00" name="Rectangle 6">
            <a:extLst>
              <a:ext uri="{FF2B5EF4-FFF2-40B4-BE49-F238E27FC236}">
                <a16:creationId xmlns:a16="http://schemas.microsoft.com/office/drawing/2014/main" id="{2DCF2567-1B7F-4415-A155-1C1094E2516C}"/>
              </a:ext>
            </a:extLst>
          </p:cNvPr>
          <p:cNvSpPr>
            <a:spLocks noChangeArrowheads="1"/>
          </p:cNvSpPr>
          <p:nvPr/>
        </p:nvSpPr>
        <p:spPr bwMode="auto">
          <a:xfrm flipV="1">
            <a:off x="3579222" y="1624013"/>
            <a:ext cx="7126877" cy="755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03" name="Oval 9">
            <a:hlinkClick r:id="rId4" action="ppaction://hlinksldjump"/>
            <a:extLst>
              <a:ext uri="{FF2B5EF4-FFF2-40B4-BE49-F238E27FC236}">
                <a16:creationId xmlns:a16="http://schemas.microsoft.com/office/drawing/2014/main" id="{344E6341-6ECB-4923-9F2A-8CC6016EE827}"/>
              </a:ext>
            </a:extLst>
          </p:cNvPr>
          <p:cNvSpPr>
            <a:spLocks noChangeArrowheads="1"/>
          </p:cNvSpPr>
          <p:nvPr/>
        </p:nvSpPr>
        <p:spPr bwMode="auto">
          <a:xfrm>
            <a:off x="6311900" y="404813"/>
            <a:ext cx="1219200" cy="1219200"/>
          </a:xfrm>
          <a:prstGeom prst="ellipse">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2</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4104" name="Oval 10">
            <a:hlinkClick r:id="rId5" action="ppaction://hlinksldjump"/>
            <a:extLst>
              <a:ext uri="{FF2B5EF4-FFF2-40B4-BE49-F238E27FC236}">
                <a16:creationId xmlns:a16="http://schemas.microsoft.com/office/drawing/2014/main" id="{B615D7DD-4082-4A90-847A-23BFAFADC2C8}"/>
              </a:ext>
            </a:extLst>
          </p:cNvPr>
          <p:cNvSpPr>
            <a:spLocks noChangeArrowheads="1"/>
          </p:cNvSpPr>
          <p:nvPr/>
        </p:nvSpPr>
        <p:spPr bwMode="auto">
          <a:xfrm>
            <a:off x="4656138" y="404813"/>
            <a:ext cx="1219200" cy="12192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1</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4105" name="Oval 11">
            <a:hlinkClick r:id="rId6" action="ppaction://hlinksldjump"/>
            <a:extLst>
              <a:ext uri="{FF2B5EF4-FFF2-40B4-BE49-F238E27FC236}">
                <a16:creationId xmlns:a16="http://schemas.microsoft.com/office/drawing/2014/main" id="{E82DED82-FA3E-4A67-8239-5C77ED39AA31}"/>
              </a:ext>
            </a:extLst>
          </p:cNvPr>
          <p:cNvSpPr>
            <a:spLocks noChangeArrowheads="1"/>
          </p:cNvSpPr>
          <p:nvPr/>
        </p:nvSpPr>
        <p:spPr bwMode="auto">
          <a:xfrm>
            <a:off x="7967663" y="404813"/>
            <a:ext cx="1219200" cy="1219200"/>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3</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2717" name="Text Box 13">
            <a:extLst>
              <a:ext uri="{FF2B5EF4-FFF2-40B4-BE49-F238E27FC236}">
                <a16:creationId xmlns:a16="http://schemas.microsoft.com/office/drawing/2014/main" id="{63233993-FFB6-4AF0-9FAD-DC1AAF03D9DD}"/>
              </a:ext>
            </a:extLst>
          </p:cNvPr>
          <p:cNvSpPr txBox="1">
            <a:spLocks noChangeArrowheads="1"/>
          </p:cNvSpPr>
          <p:nvPr/>
        </p:nvSpPr>
        <p:spPr bwMode="auto">
          <a:xfrm>
            <a:off x="4119336" y="2022056"/>
            <a:ext cx="60742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vi-VN" sz="24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Bức</a:t>
            </a:r>
            <a:r>
              <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tranh</a:t>
            </a:r>
            <a:r>
              <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này</a:t>
            </a:r>
            <a:r>
              <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vi-VN" altLang="vi-VN" sz="2400" b="1" i="0" u="none" strike="noStrike" kern="1200" cap="none" spc="0" normalizeH="0" baseline="0" noProof="0" dirty="0" smtClean="0">
                <a:ln>
                  <a:noFill/>
                </a:ln>
                <a:solidFill>
                  <a:srgbClr val="4472C4"/>
                </a:solidFill>
                <a:effectLst/>
                <a:uLnTx/>
                <a:uFillTx/>
                <a:latin typeface="Times New Roman" panose="02020603050405020304" pitchFamily="18" charset="0"/>
                <a:ea typeface="+mn-ea"/>
                <a:cs typeface="Times New Roman" panose="02020603050405020304" pitchFamily="18" charset="0"/>
              </a:rPr>
              <a:t>gợi nhớ đến nhà thơ nào? Ông được mệnh danh là “nhà thơ mới nhất trong các nhà thơ mới”?</a:t>
            </a:r>
            <a:endPar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72718" name="Text Box 14">
            <a:extLst>
              <a:ext uri="{FF2B5EF4-FFF2-40B4-BE49-F238E27FC236}">
                <a16:creationId xmlns:a16="http://schemas.microsoft.com/office/drawing/2014/main" id="{3DDC1393-C3C6-4D89-9983-931FFBC2D825}"/>
              </a:ext>
            </a:extLst>
          </p:cNvPr>
          <p:cNvSpPr txBox="1">
            <a:spLocks noChangeArrowheads="1"/>
          </p:cNvSpPr>
          <p:nvPr/>
        </p:nvSpPr>
        <p:spPr bwMode="auto">
          <a:xfrm>
            <a:off x="6287861" y="4086034"/>
            <a:ext cx="59041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vi-VN" sz="2400" b="0" i="0" u="none" strike="noStrike" kern="1200" cap="none" spc="0" normalizeH="0" baseline="0" noProof="0" smtClean="0">
                <a:ln>
                  <a:noFill/>
                </a:ln>
                <a:solidFill>
                  <a:srgbClr val="1C1C1C"/>
                </a:solidFill>
                <a:effectLst/>
                <a:uLnTx/>
                <a:uFillTx/>
                <a:latin typeface="Times New Roman" panose="02020603050405020304" pitchFamily="18" charset="0"/>
                <a:ea typeface="+mn-ea"/>
                <a:cs typeface="Times New Roman" panose="02020603050405020304" pitchFamily="18" charset="0"/>
              </a:rPr>
              <a:t>XUÂN DIỆU</a:t>
            </a:r>
            <a:endParaRPr kumimoji="0" lang="en-US" alt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2719" name="Text Box 15">
            <a:hlinkClick r:id="" action="ppaction://noaction">
              <a:snd r:embed="rId7" name="m2.wav"/>
            </a:hlinkClick>
            <a:extLst>
              <a:ext uri="{FF2B5EF4-FFF2-40B4-BE49-F238E27FC236}">
                <a16:creationId xmlns:a16="http://schemas.microsoft.com/office/drawing/2014/main" id="{171BF45D-2EB0-429D-8AB8-B4B187A97C0F}"/>
              </a:ext>
            </a:extLst>
          </p:cNvPr>
          <p:cNvSpPr txBox="1">
            <a:spLocks noChangeArrowheads="1"/>
          </p:cNvSpPr>
          <p:nvPr/>
        </p:nvSpPr>
        <p:spPr bwMode="auto">
          <a:xfrm>
            <a:off x="6455228" y="3460213"/>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1800" b="1" i="0" strike="noStrike" kern="1200" cap="none" spc="0" normalizeH="0" baseline="0" noProof="0" dirty="0">
                <a:ln>
                  <a:noFill/>
                </a:ln>
                <a:solidFill>
                  <a:srgbClr val="1C1C1C"/>
                </a:solidFill>
                <a:effectLst/>
                <a:uLnTx/>
                <a:uFillTx/>
                <a:latin typeface="Times New Roman" panose="02020603050405020304" pitchFamily="18" charset="0"/>
                <a:cs typeface="Times New Roman" panose="02020603050405020304" pitchFamily="18" charset="0"/>
              </a:rPr>
              <a:t>ĐÁP ÁN:</a:t>
            </a:r>
          </a:p>
        </p:txBody>
      </p:sp>
      <p:sp>
        <p:nvSpPr>
          <p:cNvPr id="72746" name="Text Box 42">
            <a:extLst>
              <a:ext uri="{FF2B5EF4-FFF2-40B4-BE49-F238E27FC236}">
                <a16:creationId xmlns:a16="http://schemas.microsoft.com/office/drawing/2014/main" id="{268E4CF9-9FCE-4C65-BD43-163FCD3860BD}"/>
              </a:ext>
            </a:extLst>
          </p:cNvPr>
          <p:cNvSpPr txBox="1">
            <a:spLocks noChangeArrowheads="1"/>
          </p:cNvSpPr>
          <p:nvPr/>
        </p:nvSpPr>
        <p:spPr bwMode="auto">
          <a:xfrm>
            <a:off x="499269" y="117761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00</a:t>
            </a:r>
          </a:p>
        </p:txBody>
      </p:sp>
      <p:sp>
        <p:nvSpPr>
          <p:cNvPr id="72747" name="Text Box 43">
            <a:extLst>
              <a:ext uri="{FF2B5EF4-FFF2-40B4-BE49-F238E27FC236}">
                <a16:creationId xmlns:a16="http://schemas.microsoft.com/office/drawing/2014/main" id="{CC097353-1750-484F-98E8-81E62A1925BB}"/>
              </a:ext>
            </a:extLst>
          </p:cNvPr>
          <p:cNvSpPr txBox="1">
            <a:spLocks noChangeArrowheads="1"/>
          </p:cNvSpPr>
          <p:nvPr/>
        </p:nvSpPr>
        <p:spPr bwMode="auto">
          <a:xfrm>
            <a:off x="499269" y="117761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01</a:t>
            </a:r>
          </a:p>
        </p:txBody>
      </p:sp>
      <p:sp>
        <p:nvSpPr>
          <p:cNvPr id="72748" name="Text Box 44">
            <a:extLst>
              <a:ext uri="{FF2B5EF4-FFF2-40B4-BE49-F238E27FC236}">
                <a16:creationId xmlns:a16="http://schemas.microsoft.com/office/drawing/2014/main" id="{124576B0-D0AA-450A-AFBC-3521EA1D4D95}"/>
              </a:ext>
            </a:extLst>
          </p:cNvPr>
          <p:cNvSpPr txBox="1">
            <a:spLocks noChangeArrowheads="1"/>
          </p:cNvSpPr>
          <p:nvPr/>
        </p:nvSpPr>
        <p:spPr bwMode="auto">
          <a:xfrm>
            <a:off x="499269" y="117761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02</a:t>
            </a:r>
          </a:p>
        </p:txBody>
      </p:sp>
      <p:sp>
        <p:nvSpPr>
          <p:cNvPr id="72749" name="Text Box 45">
            <a:extLst>
              <a:ext uri="{FF2B5EF4-FFF2-40B4-BE49-F238E27FC236}">
                <a16:creationId xmlns:a16="http://schemas.microsoft.com/office/drawing/2014/main" id="{D2DAC42D-1436-4D59-B2A3-F8636A414BDE}"/>
              </a:ext>
            </a:extLst>
          </p:cNvPr>
          <p:cNvSpPr txBox="1">
            <a:spLocks noChangeArrowheads="1"/>
          </p:cNvSpPr>
          <p:nvPr/>
        </p:nvSpPr>
        <p:spPr bwMode="auto">
          <a:xfrm>
            <a:off x="499269" y="117761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03</a:t>
            </a:r>
          </a:p>
        </p:txBody>
      </p:sp>
      <p:sp>
        <p:nvSpPr>
          <p:cNvPr id="72750" name="Text Box 46">
            <a:extLst>
              <a:ext uri="{FF2B5EF4-FFF2-40B4-BE49-F238E27FC236}">
                <a16:creationId xmlns:a16="http://schemas.microsoft.com/office/drawing/2014/main" id="{0FCB76F9-1C59-4412-A0AB-616A8E040843}"/>
              </a:ext>
            </a:extLst>
          </p:cNvPr>
          <p:cNvSpPr txBox="1">
            <a:spLocks noChangeArrowheads="1"/>
          </p:cNvSpPr>
          <p:nvPr/>
        </p:nvSpPr>
        <p:spPr bwMode="auto">
          <a:xfrm>
            <a:off x="499269" y="1182859"/>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04</a:t>
            </a:r>
          </a:p>
        </p:txBody>
      </p:sp>
      <p:sp>
        <p:nvSpPr>
          <p:cNvPr id="72751" name="Text Box 47">
            <a:extLst>
              <a:ext uri="{FF2B5EF4-FFF2-40B4-BE49-F238E27FC236}">
                <a16:creationId xmlns:a16="http://schemas.microsoft.com/office/drawing/2014/main" id="{37793B3F-06F9-4124-88BA-471A1474CB7B}"/>
              </a:ext>
            </a:extLst>
          </p:cNvPr>
          <p:cNvSpPr txBox="1">
            <a:spLocks noChangeArrowheads="1"/>
          </p:cNvSpPr>
          <p:nvPr/>
        </p:nvSpPr>
        <p:spPr bwMode="auto">
          <a:xfrm>
            <a:off x="499269" y="1182859"/>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05</a:t>
            </a:r>
          </a:p>
        </p:txBody>
      </p:sp>
      <p:sp>
        <p:nvSpPr>
          <p:cNvPr id="72752" name="Text Box 48">
            <a:extLst>
              <a:ext uri="{FF2B5EF4-FFF2-40B4-BE49-F238E27FC236}">
                <a16:creationId xmlns:a16="http://schemas.microsoft.com/office/drawing/2014/main" id="{482B0F29-1B8C-4281-983B-BF18E1B62CD7}"/>
              </a:ext>
            </a:extLst>
          </p:cNvPr>
          <p:cNvSpPr txBox="1">
            <a:spLocks noChangeArrowheads="1"/>
          </p:cNvSpPr>
          <p:nvPr/>
        </p:nvSpPr>
        <p:spPr bwMode="auto">
          <a:xfrm>
            <a:off x="42069" y="127583"/>
            <a:ext cx="1524000" cy="58896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Hết</a:t>
            </a:r>
            <a:r>
              <a:rPr kumimoji="0" lang="en-US" alt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vi-VN"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giờ</a:t>
            </a:r>
            <a:endParaRPr kumimoji="0" lang="en-US" alt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4" name="Picture 23" descr="https://tse4.mm.bing.net/th?id=OIP._wjB9OwvtRmwRiYEl38nLQHaLf&amp;pid=Api&amp;P=0&amp;h=180"/>
          <p:cNvPicPr/>
          <p:nvPr/>
        </p:nvPicPr>
        <p:blipFill>
          <a:blip r:embed="rId8">
            <a:extLst>
              <a:ext uri="{28A0092B-C50C-407E-A947-70E740481C1C}">
                <a14:useLocalDpi xmlns:a14="http://schemas.microsoft.com/office/drawing/2010/main" val="0"/>
              </a:ext>
            </a:extLst>
          </a:blip>
          <a:srcRect/>
          <a:stretch>
            <a:fillRect/>
          </a:stretch>
        </p:blipFill>
        <p:spPr bwMode="auto">
          <a:xfrm>
            <a:off x="740229" y="2022055"/>
            <a:ext cx="3239588" cy="3412093"/>
          </a:xfrm>
          <a:prstGeom prst="rect">
            <a:avLst/>
          </a:prstGeom>
          <a:noFill/>
          <a:ln>
            <a:noFill/>
          </a:ln>
        </p:spPr>
      </p:pic>
    </p:spTree>
    <p:extLst>
      <p:ext uri="{BB962C8B-B14F-4D97-AF65-F5344CB8AC3E}">
        <p14:creationId xmlns:p14="http://schemas.microsoft.com/office/powerpoint/2010/main" val="2967805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2717"/>
                                        </p:tgtEl>
                                        <p:attrNameLst>
                                          <p:attrName>style.visibility</p:attrName>
                                        </p:attrNameLst>
                                      </p:cBhvr>
                                      <p:to>
                                        <p:strVal val="visible"/>
                                      </p:to>
                                    </p:set>
                                    <p:anim calcmode="lin" valueType="num">
                                      <p:cBhvr>
                                        <p:cTn id="7" dur="1000" fill="hold"/>
                                        <p:tgtEl>
                                          <p:spTgt spid="72717"/>
                                        </p:tgtEl>
                                        <p:attrNameLst>
                                          <p:attrName>ppt_w</p:attrName>
                                        </p:attrNameLst>
                                      </p:cBhvr>
                                      <p:tavLst>
                                        <p:tav tm="0">
                                          <p:val>
                                            <p:strVal val="#ppt_w+.3"/>
                                          </p:val>
                                        </p:tav>
                                        <p:tav tm="100000">
                                          <p:val>
                                            <p:strVal val="#ppt_w"/>
                                          </p:val>
                                        </p:tav>
                                      </p:tavLst>
                                    </p:anim>
                                    <p:anim calcmode="lin" valueType="num">
                                      <p:cBhvr>
                                        <p:cTn id="8" dur="1000" fill="hold"/>
                                        <p:tgtEl>
                                          <p:spTgt spid="72717"/>
                                        </p:tgtEl>
                                        <p:attrNameLst>
                                          <p:attrName>ppt_h</p:attrName>
                                        </p:attrNameLst>
                                      </p:cBhvr>
                                      <p:tavLst>
                                        <p:tav tm="0">
                                          <p:val>
                                            <p:strVal val="#ppt_h"/>
                                          </p:val>
                                        </p:tav>
                                        <p:tav tm="100000">
                                          <p:val>
                                            <p:strVal val="#ppt_h"/>
                                          </p:val>
                                        </p:tav>
                                      </p:tavLst>
                                    </p:anim>
                                    <p:animEffect transition="in" filter="fade">
                                      <p:cBhvr>
                                        <p:cTn id="9" dur="1000"/>
                                        <p:tgtEl>
                                          <p:spTgt spid="72717"/>
                                        </p:tgtEl>
                                      </p:cBhvr>
                                    </p:animEffect>
                                  </p:childTnLst>
                                </p:cTn>
                              </p:par>
                            </p:childTnLst>
                          </p:cTn>
                        </p:par>
                        <p:par>
                          <p:cTn id="10" fill="hold" nodeType="afterGroup">
                            <p:stCondLst>
                              <p:cond delay="1000"/>
                            </p:stCondLst>
                            <p:childTnLst>
                              <p:par>
                                <p:cTn id="11" presetID="23" presetClass="entr" presetSubtype="16" fill="hold" nodeType="afterEffect">
                                  <p:stCondLst>
                                    <p:cond delay="0"/>
                                  </p:stCondLst>
                                  <p:childTnLst>
                                    <p:set>
                                      <p:cBhvr>
                                        <p:cTn id="12" dur="1" fill="hold">
                                          <p:stCondLst>
                                            <p:cond delay="0"/>
                                          </p:stCondLst>
                                        </p:cTn>
                                        <p:tgtEl>
                                          <p:spTgt spid="72746"/>
                                        </p:tgtEl>
                                        <p:attrNameLst>
                                          <p:attrName>style.visibility</p:attrName>
                                        </p:attrNameLst>
                                      </p:cBhvr>
                                      <p:to>
                                        <p:strVal val="visible"/>
                                      </p:to>
                                    </p:set>
                                    <p:anim calcmode="lin" valueType="num">
                                      <p:cBhvr>
                                        <p:cTn id="13" dur="500" fill="hold"/>
                                        <p:tgtEl>
                                          <p:spTgt spid="72746"/>
                                        </p:tgtEl>
                                        <p:attrNameLst>
                                          <p:attrName>ppt_w</p:attrName>
                                        </p:attrNameLst>
                                      </p:cBhvr>
                                      <p:tavLst>
                                        <p:tav tm="0">
                                          <p:val>
                                            <p:fltVal val="0"/>
                                          </p:val>
                                        </p:tav>
                                        <p:tav tm="100000">
                                          <p:val>
                                            <p:strVal val="#ppt_w"/>
                                          </p:val>
                                        </p:tav>
                                      </p:tavLst>
                                    </p:anim>
                                    <p:anim calcmode="lin" valueType="num">
                                      <p:cBhvr>
                                        <p:cTn id="14" dur="500" fill="hold"/>
                                        <p:tgtEl>
                                          <p:spTgt spid="72746"/>
                                        </p:tgtEl>
                                        <p:attrNameLst>
                                          <p:attrName>ppt_h</p:attrName>
                                        </p:attrNameLst>
                                      </p:cBhvr>
                                      <p:tavLst>
                                        <p:tav tm="0">
                                          <p:val>
                                            <p:fltVal val="0"/>
                                          </p:val>
                                        </p:tav>
                                        <p:tav tm="100000">
                                          <p:val>
                                            <p:strVal val="#ppt_h"/>
                                          </p:val>
                                        </p:tav>
                                      </p:tavLst>
                                    </p:anim>
                                  </p:childTnLst>
                                </p:cTn>
                              </p:par>
                              <p:par>
                                <p:cTn id="15" presetID="23" presetClass="entr" presetSubtype="16" fill="hold" grpId="1" nodeType="withEffect">
                                  <p:stCondLst>
                                    <p:cond delay="0"/>
                                  </p:stCondLst>
                                  <p:childTnLst>
                                    <p:set>
                                      <p:cBhvr>
                                        <p:cTn id="16" dur="1" fill="hold">
                                          <p:stCondLst>
                                            <p:cond delay="0"/>
                                          </p:stCondLst>
                                        </p:cTn>
                                        <p:tgtEl>
                                          <p:spTgt spid="72747"/>
                                        </p:tgtEl>
                                        <p:attrNameLst>
                                          <p:attrName>style.visibility</p:attrName>
                                        </p:attrNameLst>
                                      </p:cBhvr>
                                      <p:to>
                                        <p:strVal val="visible"/>
                                      </p:to>
                                    </p:set>
                                    <p:anim calcmode="lin" valueType="num">
                                      <p:cBhvr>
                                        <p:cTn id="17" dur="500" fill="hold"/>
                                        <p:tgtEl>
                                          <p:spTgt spid="72747"/>
                                        </p:tgtEl>
                                        <p:attrNameLst>
                                          <p:attrName>ppt_w</p:attrName>
                                        </p:attrNameLst>
                                      </p:cBhvr>
                                      <p:tavLst>
                                        <p:tav tm="0">
                                          <p:val>
                                            <p:fltVal val="0"/>
                                          </p:val>
                                        </p:tav>
                                        <p:tav tm="100000">
                                          <p:val>
                                            <p:strVal val="#ppt_w"/>
                                          </p:val>
                                        </p:tav>
                                      </p:tavLst>
                                    </p:anim>
                                    <p:anim calcmode="lin" valueType="num">
                                      <p:cBhvr>
                                        <p:cTn id="18" dur="500" fill="hold"/>
                                        <p:tgtEl>
                                          <p:spTgt spid="72747"/>
                                        </p:tgtEl>
                                        <p:attrNameLst>
                                          <p:attrName>ppt_h</p:attrName>
                                        </p:attrNameLst>
                                      </p:cBhvr>
                                      <p:tavLst>
                                        <p:tav tm="0">
                                          <p:val>
                                            <p:fltVal val="0"/>
                                          </p:val>
                                        </p:tav>
                                        <p:tav tm="100000">
                                          <p:val>
                                            <p:strVal val="#ppt_h"/>
                                          </p:val>
                                        </p:tav>
                                      </p:tavLst>
                                    </p:anim>
                                  </p:childTnLst>
                                </p:cTn>
                              </p:par>
                              <p:par>
                                <p:cTn id="19" presetID="23" presetClass="entr" presetSubtype="16" fill="hold" grpId="1" nodeType="withEffect">
                                  <p:stCondLst>
                                    <p:cond delay="0"/>
                                  </p:stCondLst>
                                  <p:childTnLst>
                                    <p:set>
                                      <p:cBhvr>
                                        <p:cTn id="20" dur="1" fill="hold">
                                          <p:stCondLst>
                                            <p:cond delay="0"/>
                                          </p:stCondLst>
                                        </p:cTn>
                                        <p:tgtEl>
                                          <p:spTgt spid="72748"/>
                                        </p:tgtEl>
                                        <p:attrNameLst>
                                          <p:attrName>style.visibility</p:attrName>
                                        </p:attrNameLst>
                                      </p:cBhvr>
                                      <p:to>
                                        <p:strVal val="visible"/>
                                      </p:to>
                                    </p:set>
                                    <p:anim calcmode="lin" valueType="num">
                                      <p:cBhvr>
                                        <p:cTn id="21" dur="500" fill="hold"/>
                                        <p:tgtEl>
                                          <p:spTgt spid="72748"/>
                                        </p:tgtEl>
                                        <p:attrNameLst>
                                          <p:attrName>ppt_w</p:attrName>
                                        </p:attrNameLst>
                                      </p:cBhvr>
                                      <p:tavLst>
                                        <p:tav tm="0">
                                          <p:val>
                                            <p:fltVal val="0"/>
                                          </p:val>
                                        </p:tav>
                                        <p:tav tm="100000">
                                          <p:val>
                                            <p:strVal val="#ppt_w"/>
                                          </p:val>
                                        </p:tav>
                                      </p:tavLst>
                                    </p:anim>
                                    <p:anim calcmode="lin" valueType="num">
                                      <p:cBhvr>
                                        <p:cTn id="22" dur="500" fill="hold"/>
                                        <p:tgtEl>
                                          <p:spTgt spid="72748"/>
                                        </p:tgtEl>
                                        <p:attrNameLst>
                                          <p:attrName>ppt_h</p:attrName>
                                        </p:attrNameLst>
                                      </p:cBhvr>
                                      <p:tavLst>
                                        <p:tav tm="0">
                                          <p:val>
                                            <p:fltVal val="0"/>
                                          </p:val>
                                        </p:tav>
                                        <p:tav tm="100000">
                                          <p:val>
                                            <p:strVal val="#ppt_h"/>
                                          </p:val>
                                        </p:tav>
                                      </p:tavLst>
                                    </p:anim>
                                  </p:childTnLst>
                                </p:cTn>
                              </p:par>
                              <p:par>
                                <p:cTn id="23" presetID="23" presetClass="entr" presetSubtype="16" fill="hold" grpId="1" nodeType="withEffect">
                                  <p:stCondLst>
                                    <p:cond delay="0"/>
                                  </p:stCondLst>
                                  <p:childTnLst>
                                    <p:set>
                                      <p:cBhvr>
                                        <p:cTn id="24" dur="1" fill="hold">
                                          <p:stCondLst>
                                            <p:cond delay="0"/>
                                          </p:stCondLst>
                                        </p:cTn>
                                        <p:tgtEl>
                                          <p:spTgt spid="72749"/>
                                        </p:tgtEl>
                                        <p:attrNameLst>
                                          <p:attrName>style.visibility</p:attrName>
                                        </p:attrNameLst>
                                      </p:cBhvr>
                                      <p:to>
                                        <p:strVal val="visible"/>
                                      </p:to>
                                    </p:set>
                                    <p:anim calcmode="lin" valueType="num">
                                      <p:cBhvr>
                                        <p:cTn id="25" dur="500" fill="hold"/>
                                        <p:tgtEl>
                                          <p:spTgt spid="72749"/>
                                        </p:tgtEl>
                                        <p:attrNameLst>
                                          <p:attrName>ppt_w</p:attrName>
                                        </p:attrNameLst>
                                      </p:cBhvr>
                                      <p:tavLst>
                                        <p:tav tm="0">
                                          <p:val>
                                            <p:fltVal val="0"/>
                                          </p:val>
                                        </p:tav>
                                        <p:tav tm="100000">
                                          <p:val>
                                            <p:strVal val="#ppt_w"/>
                                          </p:val>
                                        </p:tav>
                                      </p:tavLst>
                                    </p:anim>
                                    <p:anim calcmode="lin" valueType="num">
                                      <p:cBhvr>
                                        <p:cTn id="26" dur="500" fill="hold"/>
                                        <p:tgtEl>
                                          <p:spTgt spid="72749"/>
                                        </p:tgtEl>
                                        <p:attrNameLst>
                                          <p:attrName>ppt_h</p:attrName>
                                        </p:attrNameLst>
                                      </p:cBhvr>
                                      <p:tavLst>
                                        <p:tav tm="0">
                                          <p:val>
                                            <p:fltVal val="0"/>
                                          </p:val>
                                        </p:tav>
                                        <p:tav tm="100000">
                                          <p:val>
                                            <p:strVal val="#ppt_h"/>
                                          </p:val>
                                        </p:tav>
                                      </p:tavLst>
                                    </p:anim>
                                  </p:childTnLst>
                                </p:cTn>
                              </p:par>
                              <p:par>
                                <p:cTn id="27" presetID="23" presetClass="entr" presetSubtype="16" fill="hold" grpId="1" nodeType="withEffect">
                                  <p:stCondLst>
                                    <p:cond delay="0"/>
                                  </p:stCondLst>
                                  <p:childTnLst>
                                    <p:set>
                                      <p:cBhvr>
                                        <p:cTn id="28" dur="1" fill="hold">
                                          <p:stCondLst>
                                            <p:cond delay="0"/>
                                          </p:stCondLst>
                                        </p:cTn>
                                        <p:tgtEl>
                                          <p:spTgt spid="72750"/>
                                        </p:tgtEl>
                                        <p:attrNameLst>
                                          <p:attrName>style.visibility</p:attrName>
                                        </p:attrNameLst>
                                      </p:cBhvr>
                                      <p:to>
                                        <p:strVal val="visible"/>
                                      </p:to>
                                    </p:set>
                                    <p:anim calcmode="lin" valueType="num">
                                      <p:cBhvr>
                                        <p:cTn id="29" dur="500" fill="hold"/>
                                        <p:tgtEl>
                                          <p:spTgt spid="72750"/>
                                        </p:tgtEl>
                                        <p:attrNameLst>
                                          <p:attrName>ppt_w</p:attrName>
                                        </p:attrNameLst>
                                      </p:cBhvr>
                                      <p:tavLst>
                                        <p:tav tm="0">
                                          <p:val>
                                            <p:fltVal val="0"/>
                                          </p:val>
                                        </p:tav>
                                        <p:tav tm="100000">
                                          <p:val>
                                            <p:strVal val="#ppt_w"/>
                                          </p:val>
                                        </p:tav>
                                      </p:tavLst>
                                    </p:anim>
                                    <p:anim calcmode="lin" valueType="num">
                                      <p:cBhvr>
                                        <p:cTn id="30" dur="500" fill="hold"/>
                                        <p:tgtEl>
                                          <p:spTgt spid="72750"/>
                                        </p:tgtEl>
                                        <p:attrNameLst>
                                          <p:attrName>ppt_h</p:attrName>
                                        </p:attrNameLst>
                                      </p:cBhvr>
                                      <p:tavLst>
                                        <p:tav tm="0">
                                          <p:val>
                                            <p:fltVal val="0"/>
                                          </p:val>
                                        </p:tav>
                                        <p:tav tm="100000">
                                          <p:val>
                                            <p:strVal val="#ppt_h"/>
                                          </p:val>
                                        </p:tav>
                                      </p:tavLst>
                                    </p:anim>
                                  </p:childTnLst>
                                </p:cTn>
                              </p:par>
                              <p:par>
                                <p:cTn id="31" presetID="23" presetClass="entr" presetSubtype="16" fill="hold" grpId="1" nodeType="withEffect">
                                  <p:stCondLst>
                                    <p:cond delay="0"/>
                                  </p:stCondLst>
                                  <p:childTnLst>
                                    <p:set>
                                      <p:cBhvr>
                                        <p:cTn id="32" dur="1" fill="hold">
                                          <p:stCondLst>
                                            <p:cond delay="0"/>
                                          </p:stCondLst>
                                        </p:cTn>
                                        <p:tgtEl>
                                          <p:spTgt spid="72751"/>
                                        </p:tgtEl>
                                        <p:attrNameLst>
                                          <p:attrName>style.visibility</p:attrName>
                                        </p:attrNameLst>
                                      </p:cBhvr>
                                      <p:to>
                                        <p:strVal val="visible"/>
                                      </p:to>
                                    </p:set>
                                    <p:anim calcmode="lin" valueType="num">
                                      <p:cBhvr>
                                        <p:cTn id="33" dur="500" fill="hold"/>
                                        <p:tgtEl>
                                          <p:spTgt spid="72751"/>
                                        </p:tgtEl>
                                        <p:attrNameLst>
                                          <p:attrName>ppt_w</p:attrName>
                                        </p:attrNameLst>
                                      </p:cBhvr>
                                      <p:tavLst>
                                        <p:tav tm="0">
                                          <p:val>
                                            <p:fltVal val="0"/>
                                          </p:val>
                                        </p:tav>
                                        <p:tav tm="100000">
                                          <p:val>
                                            <p:strVal val="#ppt_w"/>
                                          </p:val>
                                        </p:tav>
                                      </p:tavLst>
                                    </p:anim>
                                    <p:anim calcmode="lin" valueType="num">
                                      <p:cBhvr>
                                        <p:cTn id="34" dur="500" fill="hold"/>
                                        <p:tgtEl>
                                          <p:spTgt spid="7275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4" fill="hold" grpId="0" nodeType="clickEffect">
                                  <p:stCondLst>
                                    <p:cond delay="0"/>
                                  </p:stCondLst>
                                  <p:childTnLst>
                                    <p:animEffect transition="out" filter="wipe(down)">
                                      <p:cBhvr>
                                        <p:cTn id="38" dur="1000"/>
                                        <p:tgtEl>
                                          <p:spTgt spid="72751"/>
                                        </p:tgtEl>
                                      </p:cBhvr>
                                    </p:animEffect>
                                    <p:set>
                                      <p:cBhvr>
                                        <p:cTn id="39" dur="1" fill="hold">
                                          <p:stCondLst>
                                            <p:cond delay="999"/>
                                          </p:stCondLst>
                                        </p:cTn>
                                        <p:tgtEl>
                                          <p:spTgt spid="72751"/>
                                        </p:tgtEl>
                                        <p:attrNameLst>
                                          <p:attrName>style.visibility</p:attrName>
                                        </p:attrNameLst>
                                      </p:cBhvr>
                                      <p:to>
                                        <p:strVal val="hidden"/>
                                      </p:to>
                                    </p:set>
                                  </p:childTnLst>
                                  <p:subTnLst>
                                    <p:audio>
                                      <p:cMediaNode vol="4000">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1000"/>
                            </p:stCondLst>
                            <p:childTnLst>
                              <p:par>
                                <p:cTn id="41" presetID="22" presetClass="exit" presetSubtype="4" fill="hold" grpId="0" nodeType="afterEffect">
                                  <p:stCondLst>
                                    <p:cond delay="0"/>
                                  </p:stCondLst>
                                  <p:childTnLst>
                                    <p:animEffect transition="out" filter="wipe(down)">
                                      <p:cBhvr>
                                        <p:cTn id="42" dur="1000"/>
                                        <p:tgtEl>
                                          <p:spTgt spid="72750"/>
                                        </p:tgtEl>
                                      </p:cBhvr>
                                    </p:animEffect>
                                    <p:set>
                                      <p:cBhvr>
                                        <p:cTn id="43" dur="1" fill="hold">
                                          <p:stCondLst>
                                            <p:cond delay="999"/>
                                          </p:stCondLst>
                                        </p:cTn>
                                        <p:tgtEl>
                                          <p:spTgt spid="72750"/>
                                        </p:tgtEl>
                                        <p:attrNameLst>
                                          <p:attrName>style.visibility</p:attrName>
                                        </p:attrNameLst>
                                      </p:cBhvr>
                                      <p:to>
                                        <p:strVal val="hidden"/>
                                      </p:to>
                                    </p:set>
                                  </p:childTnLst>
                                  <p:subTnLst>
                                    <p:audio>
                                      <p:cMediaNode vol="4000">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2000"/>
                            </p:stCondLst>
                            <p:childTnLst>
                              <p:par>
                                <p:cTn id="45" presetID="22" presetClass="exit" presetSubtype="4" fill="hold" grpId="0" nodeType="afterEffect">
                                  <p:stCondLst>
                                    <p:cond delay="0"/>
                                  </p:stCondLst>
                                  <p:childTnLst>
                                    <p:animEffect transition="out" filter="wipe(down)">
                                      <p:cBhvr>
                                        <p:cTn id="46" dur="1000"/>
                                        <p:tgtEl>
                                          <p:spTgt spid="72749"/>
                                        </p:tgtEl>
                                      </p:cBhvr>
                                    </p:animEffect>
                                    <p:set>
                                      <p:cBhvr>
                                        <p:cTn id="47" dur="1" fill="hold">
                                          <p:stCondLst>
                                            <p:cond delay="999"/>
                                          </p:stCondLst>
                                        </p:cTn>
                                        <p:tgtEl>
                                          <p:spTgt spid="72749"/>
                                        </p:tgtEl>
                                        <p:attrNameLst>
                                          <p:attrName>style.visibility</p:attrName>
                                        </p:attrNameLst>
                                      </p:cBhvr>
                                      <p:to>
                                        <p:strVal val="hidden"/>
                                      </p:to>
                                    </p:set>
                                  </p:childTnLst>
                                  <p:subTnLst>
                                    <p:audio>
                                      <p:cMediaNode vol="4000">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3000"/>
                            </p:stCondLst>
                            <p:childTnLst>
                              <p:par>
                                <p:cTn id="49" presetID="22" presetClass="exit" presetSubtype="4" fill="hold" grpId="0" nodeType="afterEffect">
                                  <p:stCondLst>
                                    <p:cond delay="0"/>
                                  </p:stCondLst>
                                  <p:childTnLst>
                                    <p:animEffect transition="out" filter="wipe(down)">
                                      <p:cBhvr>
                                        <p:cTn id="50" dur="1000"/>
                                        <p:tgtEl>
                                          <p:spTgt spid="72748"/>
                                        </p:tgtEl>
                                      </p:cBhvr>
                                    </p:animEffect>
                                    <p:set>
                                      <p:cBhvr>
                                        <p:cTn id="51" dur="1" fill="hold">
                                          <p:stCondLst>
                                            <p:cond delay="999"/>
                                          </p:stCondLst>
                                        </p:cTn>
                                        <p:tgtEl>
                                          <p:spTgt spid="72748"/>
                                        </p:tgtEl>
                                        <p:attrNameLst>
                                          <p:attrName>style.visibility</p:attrName>
                                        </p:attrNameLst>
                                      </p:cBhvr>
                                      <p:to>
                                        <p:strVal val="hidden"/>
                                      </p:to>
                                    </p:set>
                                  </p:childTnLst>
                                  <p:subTnLst>
                                    <p:audio>
                                      <p:cMediaNode vol="4000">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2" fill="hold" nodeType="afterGroup">
                            <p:stCondLst>
                              <p:cond delay="4000"/>
                            </p:stCondLst>
                            <p:childTnLst>
                              <p:par>
                                <p:cTn id="53" presetID="22" presetClass="exit" presetSubtype="4" fill="hold" grpId="0" nodeType="afterEffect">
                                  <p:stCondLst>
                                    <p:cond delay="0"/>
                                  </p:stCondLst>
                                  <p:childTnLst>
                                    <p:animEffect transition="out" filter="wipe(down)">
                                      <p:cBhvr>
                                        <p:cTn id="54" dur="1000"/>
                                        <p:tgtEl>
                                          <p:spTgt spid="72747"/>
                                        </p:tgtEl>
                                      </p:cBhvr>
                                    </p:animEffect>
                                    <p:set>
                                      <p:cBhvr>
                                        <p:cTn id="55" dur="1" fill="hold">
                                          <p:stCondLst>
                                            <p:cond delay="999"/>
                                          </p:stCondLst>
                                        </p:cTn>
                                        <p:tgtEl>
                                          <p:spTgt spid="72747"/>
                                        </p:tgtEl>
                                        <p:attrNameLst>
                                          <p:attrName>style.visibility</p:attrName>
                                        </p:attrNameLst>
                                      </p:cBhvr>
                                      <p:to>
                                        <p:strVal val="hidden"/>
                                      </p:to>
                                    </p:set>
                                  </p:childTnLst>
                                  <p:subTnLst>
                                    <p:audio>
                                      <p:cMediaNode vol="4000">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6" fill="hold" nodeType="afterGroup">
                            <p:stCondLst>
                              <p:cond delay="5000"/>
                            </p:stCondLst>
                            <p:childTnLst>
                              <p:par>
                                <p:cTn id="57" presetID="23" presetClass="entr" presetSubtype="16" fill="hold" grpId="0" nodeType="afterEffect">
                                  <p:stCondLst>
                                    <p:cond delay="0"/>
                                  </p:stCondLst>
                                  <p:childTnLst>
                                    <p:set>
                                      <p:cBhvr>
                                        <p:cTn id="58" dur="1" fill="hold">
                                          <p:stCondLst>
                                            <p:cond delay="0"/>
                                          </p:stCondLst>
                                        </p:cTn>
                                        <p:tgtEl>
                                          <p:spTgt spid="72752"/>
                                        </p:tgtEl>
                                        <p:attrNameLst>
                                          <p:attrName>style.visibility</p:attrName>
                                        </p:attrNameLst>
                                      </p:cBhvr>
                                      <p:to>
                                        <p:strVal val="visible"/>
                                      </p:to>
                                    </p:set>
                                    <p:anim calcmode="lin" valueType="num">
                                      <p:cBhvr>
                                        <p:cTn id="59" dur="500" fill="hold"/>
                                        <p:tgtEl>
                                          <p:spTgt spid="72752"/>
                                        </p:tgtEl>
                                        <p:attrNameLst>
                                          <p:attrName>ppt_w</p:attrName>
                                        </p:attrNameLst>
                                      </p:cBhvr>
                                      <p:tavLst>
                                        <p:tav tm="0">
                                          <p:val>
                                            <p:fltVal val="0"/>
                                          </p:val>
                                        </p:tav>
                                        <p:tav tm="100000">
                                          <p:val>
                                            <p:strVal val="#ppt_w"/>
                                          </p:val>
                                        </p:tav>
                                      </p:tavLst>
                                    </p:anim>
                                    <p:anim calcmode="lin" valueType="num">
                                      <p:cBhvr>
                                        <p:cTn id="60" dur="500" fill="hold"/>
                                        <p:tgtEl>
                                          <p:spTgt spid="727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xit" presetSubtype="0" fill="hold" grpId="1" nodeType="clickEffect">
                                  <p:stCondLst>
                                    <p:cond delay="0"/>
                                  </p:stCondLst>
                                  <p:childTnLst>
                                    <p:animEffect transition="out" filter="fade">
                                      <p:cBhvr>
                                        <p:cTn id="64" dur="1000"/>
                                        <p:tgtEl>
                                          <p:spTgt spid="72752"/>
                                        </p:tgtEl>
                                      </p:cBhvr>
                                    </p:animEffect>
                                    <p:set>
                                      <p:cBhvr>
                                        <p:cTn id="65" dur="1" fill="hold">
                                          <p:stCondLst>
                                            <p:cond delay="999"/>
                                          </p:stCondLst>
                                        </p:cTn>
                                        <p:tgtEl>
                                          <p:spTgt spid="72752"/>
                                        </p:tgtEl>
                                        <p:attrNameLst>
                                          <p:attrName>style.visibility</p:attrName>
                                        </p:attrNameLst>
                                      </p:cBhvr>
                                      <p:to>
                                        <p:strVal val="hidden"/>
                                      </p:to>
                                    </p:set>
                                  </p:childTnLst>
                                </p:cTn>
                              </p:par>
                            </p:childTnLst>
                          </p:cTn>
                        </p:par>
                        <p:par>
                          <p:cTn id="66" fill="hold" nodeType="afterGroup">
                            <p:stCondLst>
                              <p:cond delay="100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72719"/>
                                        </p:tgtEl>
                                        <p:attrNameLst>
                                          <p:attrName>style.visibility</p:attrName>
                                        </p:attrNameLst>
                                      </p:cBhvr>
                                      <p:to>
                                        <p:strVal val="visible"/>
                                      </p:to>
                                    </p:set>
                                    <p:set>
                                      <p:cBhvr>
                                        <p:cTn id="69" dur="228" fill="hold">
                                          <p:stCondLst>
                                            <p:cond delay="0"/>
                                          </p:stCondLst>
                                        </p:cTn>
                                        <p:tgtEl>
                                          <p:spTgt spid="72719"/>
                                        </p:tgtEl>
                                        <p:attrNameLst>
                                          <p:attrName>style.rotation</p:attrName>
                                        </p:attrNameLst>
                                      </p:cBhvr>
                                      <p:to>
                                        <p:strVal val="-45.0"/>
                                      </p:to>
                                    </p:set>
                                    <p:anim calcmode="lin" valueType="num">
                                      <p:cBhvr>
                                        <p:cTn id="70" dur="228" fill="hold">
                                          <p:stCondLst>
                                            <p:cond delay="228"/>
                                          </p:stCondLst>
                                        </p:cTn>
                                        <p:tgtEl>
                                          <p:spTgt spid="72719"/>
                                        </p:tgtEl>
                                        <p:attrNameLst>
                                          <p:attrName>style.rotation</p:attrName>
                                        </p:attrNameLst>
                                      </p:cBhvr>
                                      <p:tavLst>
                                        <p:tav tm="0">
                                          <p:val>
                                            <p:fltVal val="-45"/>
                                          </p:val>
                                        </p:tav>
                                        <p:tav tm="69900">
                                          <p:val>
                                            <p:fltVal val="45"/>
                                          </p:val>
                                        </p:tav>
                                        <p:tav tm="100000">
                                          <p:val>
                                            <p:fltVal val="0"/>
                                          </p:val>
                                        </p:tav>
                                      </p:tavLst>
                                    </p:anim>
                                    <p:anim calcmode="lin" valueType="num">
                                      <p:cBhvr>
                                        <p:cTn id="71" dur="228" fill="hold">
                                          <p:stCondLst>
                                            <p:cond delay="0"/>
                                          </p:stCondLst>
                                        </p:cTn>
                                        <p:tgtEl>
                                          <p:spTgt spid="72719"/>
                                        </p:tgtEl>
                                        <p:attrNameLst>
                                          <p:attrName>ppt_y</p:attrName>
                                        </p:attrNameLst>
                                      </p:cBhvr>
                                      <p:tavLst>
                                        <p:tav tm="0">
                                          <p:val>
                                            <p:strVal val="#ppt_y-1"/>
                                          </p:val>
                                        </p:tav>
                                        <p:tav tm="100000">
                                          <p:val>
                                            <p:strVal val="#ppt_y-(0.354*#ppt_w-0.172*#ppt_h)"/>
                                          </p:val>
                                        </p:tav>
                                      </p:tavLst>
                                    </p:anim>
                                    <p:anim calcmode="lin" valueType="num">
                                      <p:cBhvr>
                                        <p:cTn id="72" dur="78" decel="50000" autoRev="1" fill="hold">
                                          <p:stCondLst>
                                            <p:cond delay="228"/>
                                          </p:stCondLst>
                                        </p:cTn>
                                        <p:tgtEl>
                                          <p:spTgt spid="72719"/>
                                        </p:tgtEl>
                                        <p:attrNameLst>
                                          <p:attrName>ppt_y</p:attrName>
                                        </p:attrNameLst>
                                      </p:cBhvr>
                                      <p:tavLst>
                                        <p:tav tm="0">
                                          <p:val>
                                            <p:strVal val="#ppt_y-(0.354*#ppt_w-0.172*#ppt_h)"/>
                                          </p:val>
                                        </p:tav>
                                        <p:tav tm="100000">
                                          <p:val>
                                            <p:strVal val="#ppt_y-(0.354*#ppt_w-0.172*#ppt_h)-#ppt_h/2"/>
                                          </p:val>
                                        </p:tav>
                                      </p:tavLst>
                                    </p:anim>
                                    <p:anim calcmode="lin" valueType="num">
                                      <p:cBhvr>
                                        <p:cTn id="73" dur="68" fill="hold">
                                          <p:stCondLst>
                                            <p:cond delay="432"/>
                                          </p:stCondLst>
                                        </p:cTn>
                                        <p:tgtEl>
                                          <p:spTgt spid="72719"/>
                                        </p:tgtEl>
                                        <p:attrNameLst>
                                          <p:attrName>ppt_y</p:attrName>
                                        </p:attrNameLst>
                                      </p:cBhvr>
                                      <p:tavLst>
                                        <p:tav tm="0">
                                          <p:val>
                                            <p:strVal val="#ppt_y-(0.354*#ppt_w-0.172*#ppt_h)"/>
                                          </p:val>
                                        </p:tav>
                                        <p:tav tm="100000">
                                          <p:val>
                                            <p:strVal val="#ppt_y"/>
                                          </p:val>
                                        </p:tav>
                                      </p:tavLst>
                                    </p:anim>
                                  </p:childTnLst>
                                </p:cTn>
                              </p:par>
                            </p:childTnLst>
                          </p:cTn>
                        </p:par>
                        <p:par>
                          <p:cTn id="74" fill="hold" nodeType="afterGroup">
                            <p:stCondLst>
                              <p:cond delay="2750"/>
                            </p:stCondLst>
                            <p:childTnLst>
                              <p:par>
                                <p:cTn id="75" presetID="47" presetClass="entr" presetSubtype="0" fill="hold" nodeType="afterEffect">
                                  <p:stCondLst>
                                    <p:cond delay="0"/>
                                  </p:stCondLst>
                                  <p:childTnLst>
                                    <p:set>
                                      <p:cBhvr>
                                        <p:cTn id="76" dur="1" fill="hold">
                                          <p:stCondLst>
                                            <p:cond delay="0"/>
                                          </p:stCondLst>
                                        </p:cTn>
                                        <p:tgtEl>
                                          <p:spTgt spid="72718"/>
                                        </p:tgtEl>
                                        <p:attrNameLst>
                                          <p:attrName>style.visibility</p:attrName>
                                        </p:attrNameLst>
                                      </p:cBhvr>
                                      <p:to>
                                        <p:strVal val="visible"/>
                                      </p:to>
                                    </p:set>
                                    <p:animEffect transition="in" filter="fade">
                                      <p:cBhvr>
                                        <p:cTn id="77" dur="5000"/>
                                        <p:tgtEl>
                                          <p:spTgt spid="72718"/>
                                        </p:tgtEl>
                                      </p:cBhvr>
                                    </p:animEffect>
                                    <p:anim calcmode="lin" valueType="num">
                                      <p:cBhvr>
                                        <p:cTn id="78" dur="5000" fill="hold"/>
                                        <p:tgtEl>
                                          <p:spTgt spid="72718"/>
                                        </p:tgtEl>
                                        <p:attrNameLst>
                                          <p:attrName>ppt_x</p:attrName>
                                        </p:attrNameLst>
                                      </p:cBhvr>
                                      <p:tavLst>
                                        <p:tav tm="0">
                                          <p:val>
                                            <p:strVal val="#ppt_x"/>
                                          </p:val>
                                        </p:tav>
                                        <p:tav tm="100000">
                                          <p:val>
                                            <p:strVal val="#ppt_x"/>
                                          </p:val>
                                        </p:tav>
                                      </p:tavLst>
                                    </p:anim>
                                    <p:anim calcmode="lin" valueType="num">
                                      <p:cBhvr>
                                        <p:cTn id="79" dur="5000" fill="hold"/>
                                        <p:tgtEl>
                                          <p:spTgt spid="727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9" grpId="0"/>
      <p:bldP spid="72747" grpId="0" animBg="1"/>
      <p:bldP spid="72747" grpId="1" animBg="1"/>
      <p:bldP spid="72748" grpId="0" animBg="1"/>
      <p:bldP spid="72748" grpId="1" animBg="1"/>
      <p:bldP spid="72749" grpId="0" animBg="1"/>
      <p:bldP spid="72749" grpId="1" animBg="1"/>
      <p:bldP spid="72750" grpId="0" animBg="1"/>
      <p:bldP spid="72750" grpId="1" animBg="1"/>
      <p:bldP spid="72751" grpId="0" animBg="1"/>
      <p:bldP spid="72751" grpId="1" animBg="1"/>
      <p:bldP spid="72752" grpId="0" animBg="1"/>
      <p:bldP spid="7275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666470D9-15AE-42A4-A730-C7E7C018B5AD}"/>
              </a:ext>
            </a:extLst>
          </p:cNvPr>
          <p:cNvSpPr>
            <a:spLocks noChangeArrowheads="1"/>
          </p:cNvSpPr>
          <p:nvPr/>
        </p:nvSpPr>
        <p:spPr bwMode="auto">
          <a:xfrm>
            <a:off x="424543" y="1903414"/>
            <a:ext cx="11332028" cy="4609771"/>
          </a:xfrm>
          <a:prstGeom prst="rect">
            <a:avLst/>
          </a:prstGeom>
          <a:solidFill>
            <a:schemeClr val="bg1"/>
          </a:solidFill>
          <a:ln w="9525">
            <a:solidFill>
              <a:schemeClr val="tx1"/>
            </a:solidFill>
            <a:miter lim="800000"/>
            <a:headEnd/>
            <a:tailEnd/>
          </a:ln>
          <a:effec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147" name="Rectangle 6">
            <a:extLst>
              <a:ext uri="{FF2B5EF4-FFF2-40B4-BE49-F238E27FC236}">
                <a16:creationId xmlns:a16="http://schemas.microsoft.com/office/drawing/2014/main" id="{0AC22E48-C335-4299-89E3-A9CEEF3BF0D0}"/>
              </a:ext>
            </a:extLst>
          </p:cNvPr>
          <p:cNvSpPr>
            <a:spLocks noChangeArrowheads="1"/>
          </p:cNvSpPr>
          <p:nvPr/>
        </p:nvSpPr>
        <p:spPr bwMode="auto">
          <a:xfrm>
            <a:off x="3570514" y="1606399"/>
            <a:ext cx="7135586" cy="1319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5785" name="Text Box 9">
            <a:extLst>
              <a:ext uri="{FF2B5EF4-FFF2-40B4-BE49-F238E27FC236}">
                <a16:creationId xmlns:a16="http://schemas.microsoft.com/office/drawing/2014/main" id="{3DF7ADA8-EF77-4906-A06C-A2E54C7AACF6}"/>
              </a:ext>
            </a:extLst>
          </p:cNvPr>
          <p:cNvSpPr txBox="1">
            <a:spLocks noChangeArrowheads="1"/>
          </p:cNvSpPr>
          <p:nvPr/>
        </p:nvSpPr>
        <p:spPr bwMode="auto">
          <a:xfrm>
            <a:off x="3472543" y="2074706"/>
            <a:ext cx="80989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vi-VN"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mn-ea"/>
                <a:cs typeface="Times New Roman" panose="02020603050405020304" pitchFamily="18" charset="0"/>
              </a:rPr>
              <a:t>Bức tranh này gợi nhắc đến nhà thơ nào? Ông được biết đến là nhà thơ với những vần “thơ điên”?</a:t>
            </a:r>
            <a:endParaRPr kumimoji="0" lang="en-US" altLang="vi-VN"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75786" name="Text Box 10">
            <a:extLst>
              <a:ext uri="{FF2B5EF4-FFF2-40B4-BE49-F238E27FC236}">
                <a16:creationId xmlns:a16="http://schemas.microsoft.com/office/drawing/2014/main" id="{119D9200-A907-4545-9AE1-B82F63FE6C6E}"/>
              </a:ext>
            </a:extLst>
          </p:cNvPr>
          <p:cNvSpPr txBox="1">
            <a:spLocks noChangeArrowheads="1"/>
          </p:cNvSpPr>
          <p:nvPr/>
        </p:nvSpPr>
        <p:spPr bwMode="auto">
          <a:xfrm>
            <a:off x="6356350" y="4090221"/>
            <a:ext cx="612865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vi-VN" sz="2200" b="0" i="0" u="none" strike="noStrike" kern="1200" cap="none" spc="0" normalizeH="0" baseline="0" noProof="0" dirty="0" smtClean="0">
                <a:ln>
                  <a:noFill/>
                </a:ln>
                <a:solidFill>
                  <a:srgbClr val="1C1C1C"/>
                </a:solidFill>
                <a:effectLst/>
                <a:uLnTx/>
                <a:uFillTx/>
                <a:latin typeface="Times New Roman" panose="02020603050405020304" pitchFamily="18" charset="0"/>
                <a:ea typeface="+mn-ea"/>
                <a:cs typeface="Times New Roman" panose="02020603050405020304" pitchFamily="18" charset="0"/>
              </a:rPr>
              <a:t>HÀN MẶC TỬ</a:t>
            </a:r>
            <a:endParaRPr kumimoji="0" lang="en-US" altLang="vi-VN" sz="18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75787" name="Text Box 11">
            <a:extLst>
              <a:ext uri="{FF2B5EF4-FFF2-40B4-BE49-F238E27FC236}">
                <a16:creationId xmlns:a16="http://schemas.microsoft.com/office/drawing/2014/main" id="{34B4448C-5A63-40ED-AC98-07677C685E0E}"/>
              </a:ext>
            </a:extLst>
          </p:cNvPr>
          <p:cNvSpPr txBox="1">
            <a:spLocks noChangeArrowheads="1"/>
          </p:cNvSpPr>
          <p:nvPr/>
        </p:nvSpPr>
        <p:spPr bwMode="auto">
          <a:xfrm>
            <a:off x="6779986" y="3508762"/>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1800" b="0" i="0" u="sng"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ĐÁP ÁN:</a:t>
            </a:r>
          </a:p>
        </p:txBody>
      </p:sp>
      <p:sp>
        <p:nvSpPr>
          <p:cNvPr id="6154" name="Oval 13">
            <a:hlinkClick r:id="rId4" action="ppaction://hlinksldjump"/>
            <a:extLst>
              <a:ext uri="{FF2B5EF4-FFF2-40B4-BE49-F238E27FC236}">
                <a16:creationId xmlns:a16="http://schemas.microsoft.com/office/drawing/2014/main" id="{820DA0E8-A96B-42D5-8BD0-C2879E820174}"/>
              </a:ext>
            </a:extLst>
          </p:cNvPr>
          <p:cNvSpPr>
            <a:spLocks noChangeArrowheads="1"/>
          </p:cNvSpPr>
          <p:nvPr/>
        </p:nvSpPr>
        <p:spPr bwMode="auto">
          <a:xfrm>
            <a:off x="6356350" y="338138"/>
            <a:ext cx="1219200" cy="1219200"/>
          </a:xfrm>
          <a:prstGeom prst="ellipse">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latin typeface="Times New Roman" panose="02020603050405020304" pitchFamily="18" charset="0"/>
                <a:cs typeface="Times New Roman" panose="02020603050405020304" pitchFamily="18" charset="0"/>
              </a:rPr>
              <a:t>2</a:t>
            </a:r>
            <a:endParaRPr kumimoji="0" lang="en-US" altLang="vi-VN" sz="60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6155" name="Oval 14">
            <a:hlinkClick r:id="rId5" action="ppaction://hlinksldjump"/>
            <a:extLst>
              <a:ext uri="{FF2B5EF4-FFF2-40B4-BE49-F238E27FC236}">
                <a16:creationId xmlns:a16="http://schemas.microsoft.com/office/drawing/2014/main" id="{D952F61D-BE83-4042-AD5A-8602BB94DFBC}"/>
              </a:ext>
            </a:extLst>
          </p:cNvPr>
          <p:cNvSpPr>
            <a:spLocks noChangeArrowheads="1"/>
          </p:cNvSpPr>
          <p:nvPr/>
        </p:nvSpPr>
        <p:spPr bwMode="auto">
          <a:xfrm>
            <a:off x="4679950" y="338138"/>
            <a:ext cx="1219200" cy="12192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latin typeface="Times New Roman" panose="02020603050405020304" pitchFamily="18" charset="0"/>
                <a:cs typeface="Times New Roman" panose="02020603050405020304" pitchFamily="18" charset="0"/>
              </a:rPr>
              <a:t>1</a:t>
            </a:r>
            <a:endParaRPr kumimoji="0" lang="en-US" altLang="vi-VN" sz="60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6156" name="Oval 15">
            <a:hlinkClick r:id="rId6" action="ppaction://hlinksldjump"/>
            <a:extLst>
              <a:ext uri="{FF2B5EF4-FFF2-40B4-BE49-F238E27FC236}">
                <a16:creationId xmlns:a16="http://schemas.microsoft.com/office/drawing/2014/main" id="{3A2E1561-371C-4992-AFB3-78620B19BEA7}"/>
              </a:ext>
            </a:extLst>
          </p:cNvPr>
          <p:cNvSpPr>
            <a:spLocks noChangeArrowheads="1"/>
          </p:cNvSpPr>
          <p:nvPr/>
        </p:nvSpPr>
        <p:spPr bwMode="auto">
          <a:xfrm>
            <a:off x="8108950" y="338138"/>
            <a:ext cx="1219200" cy="1219200"/>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latin typeface="Times New Roman" panose="02020603050405020304" pitchFamily="18" charset="0"/>
                <a:cs typeface="Times New Roman" panose="02020603050405020304" pitchFamily="18" charset="0"/>
              </a:rPr>
              <a:t>3</a:t>
            </a:r>
            <a:endParaRPr kumimoji="0" lang="en-US" altLang="vi-VN" sz="60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75826" name="Text Box 50">
            <a:extLst>
              <a:ext uri="{FF2B5EF4-FFF2-40B4-BE49-F238E27FC236}">
                <a16:creationId xmlns:a16="http://schemas.microsoft.com/office/drawing/2014/main" id="{139A9C2F-2812-409D-8958-61177BE5BEC6}"/>
              </a:ext>
            </a:extLst>
          </p:cNvPr>
          <p:cNvSpPr txBox="1">
            <a:spLocks noChangeArrowheads="1"/>
          </p:cNvSpPr>
          <p:nvPr/>
        </p:nvSpPr>
        <p:spPr bwMode="auto">
          <a:xfrm>
            <a:off x="878342" y="933124"/>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00</a:t>
            </a:r>
          </a:p>
        </p:txBody>
      </p:sp>
      <p:sp>
        <p:nvSpPr>
          <p:cNvPr id="75827" name="Text Box 51">
            <a:extLst>
              <a:ext uri="{FF2B5EF4-FFF2-40B4-BE49-F238E27FC236}">
                <a16:creationId xmlns:a16="http://schemas.microsoft.com/office/drawing/2014/main" id="{2C4A4B87-7E6A-4345-A549-821B65359E95}"/>
              </a:ext>
            </a:extLst>
          </p:cNvPr>
          <p:cNvSpPr txBox="1">
            <a:spLocks noChangeArrowheads="1"/>
          </p:cNvSpPr>
          <p:nvPr/>
        </p:nvSpPr>
        <p:spPr bwMode="auto">
          <a:xfrm>
            <a:off x="901814" y="953988"/>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01</a:t>
            </a:r>
          </a:p>
        </p:txBody>
      </p:sp>
      <p:sp>
        <p:nvSpPr>
          <p:cNvPr id="75828" name="Text Box 52">
            <a:extLst>
              <a:ext uri="{FF2B5EF4-FFF2-40B4-BE49-F238E27FC236}">
                <a16:creationId xmlns:a16="http://schemas.microsoft.com/office/drawing/2014/main" id="{EAFAA847-1A57-48F8-8050-0C83132BA65B}"/>
              </a:ext>
            </a:extLst>
          </p:cNvPr>
          <p:cNvSpPr txBox="1">
            <a:spLocks noChangeArrowheads="1"/>
          </p:cNvSpPr>
          <p:nvPr/>
        </p:nvSpPr>
        <p:spPr bwMode="auto">
          <a:xfrm>
            <a:off x="887186" y="96442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02</a:t>
            </a:r>
          </a:p>
        </p:txBody>
      </p:sp>
      <p:sp>
        <p:nvSpPr>
          <p:cNvPr id="75829" name="Text Box 53">
            <a:extLst>
              <a:ext uri="{FF2B5EF4-FFF2-40B4-BE49-F238E27FC236}">
                <a16:creationId xmlns:a16="http://schemas.microsoft.com/office/drawing/2014/main" id="{5AD99C3C-A794-40DC-8735-9F943166B233}"/>
              </a:ext>
            </a:extLst>
          </p:cNvPr>
          <p:cNvSpPr txBox="1">
            <a:spLocks noChangeArrowheads="1"/>
          </p:cNvSpPr>
          <p:nvPr/>
        </p:nvSpPr>
        <p:spPr bwMode="auto">
          <a:xfrm>
            <a:off x="938213" y="96442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03</a:t>
            </a:r>
          </a:p>
        </p:txBody>
      </p:sp>
      <p:sp>
        <p:nvSpPr>
          <p:cNvPr id="75830" name="Text Box 54">
            <a:extLst>
              <a:ext uri="{FF2B5EF4-FFF2-40B4-BE49-F238E27FC236}">
                <a16:creationId xmlns:a16="http://schemas.microsoft.com/office/drawing/2014/main" id="{F029E3A0-E28B-4544-9361-AAFC370C8C3D}"/>
              </a:ext>
            </a:extLst>
          </p:cNvPr>
          <p:cNvSpPr txBox="1">
            <a:spLocks noChangeArrowheads="1"/>
          </p:cNvSpPr>
          <p:nvPr/>
        </p:nvSpPr>
        <p:spPr bwMode="auto">
          <a:xfrm>
            <a:off x="925286" y="953988"/>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04</a:t>
            </a:r>
          </a:p>
        </p:txBody>
      </p:sp>
      <p:sp>
        <p:nvSpPr>
          <p:cNvPr id="75831" name="Text Box 55">
            <a:extLst>
              <a:ext uri="{FF2B5EF4-FFF2-40B4-BE49-F238E27FC236}">
                <a16:creationId xmlns:a16="http://schemas.microsoft.com/office/drawing/2014/main" id="{4EA1C7F8-D465-4E49-9C7E-6BA8D7FC1F72}"/>
              </a:ext>
            </a:extLst>
          </p:cNvPr>
          <p:cNvSpPr txBox="1">
            <a:spLocks noChangeArrowheads="1"/>
          </p:cNvSpPr>
          <p:nvPr/>
        </p:nvSpPr>
        <p:spPr bwMode="auto">
          <a:xfrm>
            <a:off x="925286" y="974852"/>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05</a:t>
            </a:r>
          </a:p>
        </p:txBody>
      </p:sp>
      <p:sp>
        <p:nvSpPr>
          <p:cNvPr id="75832" name="Text Box 56">
            <a:extLst>
              <a:ext uri="{FF2B5EF4-FFF2-40B4-BE49-F238E27FC236}">
                <a16:creationId xmlns:a16="http://schemas.microsoft.com/office/drawing/2014/main" id="{E6C24E85-BC1E-4D44-8494-4EE54C60D9AA}"/>
              </a:ext>
            </a:extLst>
          </p:cNvPr>
          <p:cNvSpPr txBox="1">
            <a:spLocks noChangeArrowheads="1"/>
          </p:cNvSpPr>
          <p:nvPr/>
        </p:nvSpPr>
        <p:spPr bwMode="auto">
          <a:xfrm>
            <a:off x="468086" y="227240"/>
            <a:ext cx="1524000" cy="58896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Hết</a:t>
            </a:r>
            <a:r>
              <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giờ</a:t>
            </a:r>
            <a:endPar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descr="https://tse2.mm.bing.net/th?id=OIP.rgjwebZyRAcwrn9L9dRjegAAAA&amp;pid=Api&amp;P=0&amp;h=180"/>
          <p:cNvPicPr/>
          <p:nvPr/>
        </p:nvPicPr>
        <p:blipFill>
          <a:blip r:embed="rId7">
            <a:extLst>
              <a:ext uri="{28A0092B-C50C-407E-A947-70E740481C1C}">
                <a14:useLocalDpi xmlns:a14="http://schemas.microsoft.com/office/drawing/2010/main" val="0"/>
              </a:ext>
            </a:extLst>
          </a:blip>
          <a:srcRect/>
          <a:stretch>
            <a:fillRect/>
          </a:stretch>
        </p:blipFill>
        <p:spPr bwMode="auto">
          <a:xfrm>
            <a:off x="714103" y="2865121"/>
            <a:ext cx="2758439" cy="3213462"/>
          </a:xfrm>
          <a:prstGeom prst="rect">
            <a:avLst/>
          </a:prstGeom>
          <a:noFill/>
          <a:ln>
            <a:noFill/>
          </a:ln>
        </p:spPr>
      </p:pic>
    </p:spTree>
    <p:extLst>
      <p:ext uri="{BB962C8B-B14F-4D97-AF65-F5344CB8AC3E}">
        <p14:creationId xmlns:p14="http://schemas.microsoft.com/office/powerpoint/2010/main" val="467761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5785"/>
                                        </p:tgtEl>
                                        <p:attrNameLst>
                                          <p:attrName>style.visibility</p:attrName>
                                        </p:attrNameLst>
                                      </p:cBhvr>
                                      <p:to>
                                        <p:strVal val="visible"/>
                                      </p:to>
                                    </p:set>
                                    <p:anim calcmode="lin" valueType="num">
                                      <p:cBhvr>
                                        <p:cTn id="7" dur="1000" fill="hold"/>
                                        <p:tgtEl>
                                          <p:spTgt spid="75785"/>
                                        </p:tgtEl>
                                        <p:attrNameLst>
                                          <p:attrName>ppt_w</p:attrName>
                                        </p:attrNameLst>
                                      </p:cBhvr>
                                      <p:tavLst>
                                        <p:tav tm="0">
                                          <p:val>
                                            <p:strVal val="#ppt_w+.3"/>
                                          </p:val>
                                        </p:tav>
                                        <p:tav tm="100000">
                                          <p:val>
                                            <p:strVal val="#ppt_w"/>
                                          </p:val>
                                        </p:tav>
                                      </p:tavLst>
                                    </p:anim>
                                    <p:anim calcmode="lin" valueType="num">
                                      <p:cBhvr>
                                        <p:cTn id="8" dur="1000" fill="hold"/>
                                        <p:tgtEl>
                                          <p:spTgt spid="75785"/>
                                        </p:tgtEl>
                                        <p:attrNameLst>
                                          <p:attrName>ppt_h</p:attrName>
                                        </p:attrNameLst>
                                      </p:cBhvr>
                                      <p:tavLst>
                                        <p:tav tm="0">
                                          <p:val>
                                            <p:strVal val="#ppt_h"/>
                                          </p:val>
                                        </p:tav>
                                        <p:tav tm="100000">
                                          <p:val>
                                            <p:strVal val="#ppt_h"/>
                                          </p:val>
                                        </p:tav>
                                      </p:tavLst>
                                    </p:anim>
                                    <p:animEffect transition="in" filter="fade">
                                      <p:cBhvr>
                                        <p:cTn id="9" dur="1000"/>
                                        <p:tgtEl>
                                          <p:spTgt spid="75785"/>
                                        </p:tgtEl>
                                      </p:cBhvr>
                                    </p:animEffect>
                                  </p:childTnLst>
                                </p:cTn>
                              </p:par>
                            </p:childTnLst>
                          </p:cTn>
                        </p:par>
                        <p:par>
                          <p:cTn id="10" fill="hold" nodeType="afterGroup">
                            <p:stCondLst>
                              <p:cond delay="1000"/>
                            </p:stCondLst>
                            <p:childTnLst>
                              <p:par>
                                <p:cTn id="11" presetID="23" presetClass="entr" presetSubtype="16" fill="hold" nodeType="afterEffect">
                                  <p:stCondLst>
                                    <p:cond delay="0"/>
                                  </p:stCondLst>
                                  <p:childTnLst>
                                    <p:set>
                                      <p:cBhvr>
                                        <p:cTn id="12" dur="1" fill="hold">
                                          <p:stCondLst>
                                            <p:cond delay="0"/>
                                          </p:stCondLst>
                                        </p:cTn>
                                        <p:tgtEl>
                                          <p:spTgt spid="75826"/>
                                        </p:tgtEl>
                                        <p:attrNameLst>
                                          <p:attrName>style.visibility</p:attrName>
                                        </p:attrNameLst>
                                      </p:cBhvr>
                                      <p:to>
                                        <p:strVal val="visible"/>
                                      </p:to>
                                    </p:set>
                                    <p:anim calcmode="lin" valueType="num">
                                      <p:cBhvr>
                                        <p:cTn id="13" dur="500" fill="hold"/>
                                        <p:tgtEl>
                                          <p:spTgt spid="75826"/>
                                        </p:tgtEl>
                                        <p:attrNameLst>
                                          <p:attrName>ppt_w</p:attrName>
                                        </p:attrNameLst>
                                      </p:cBhvr>
                                      <p:tavLst>
                                        <p:tav tm="0">
                                          <p:val>
                                            <p:fltVal val="0"/>
                                          </p:val>
                                        </p:tav>
                                        <p:tav tm="100000">
                                          <p:val>
                                            <p:strVal val="#ppt_w"/>
                                          </p:val>
                                        </p:tav>
                                      </p:tavLst>
                                    </p:anim>
                                    <p:anim calcmode="lin" valueType="num">
                                      <p:cBhvr>
                                        <p:cTn id="14" dur="500" fill="hold"/>
                                        <p:tgtEl>
                                          <p:spTgt spid="75826"/>
                                        </p:tgtEl>
                                        <p:attrNameLst>
                                          <p:attrName>ppt_h</p:attrName>
                                        </p:attrNameLst>
                                      </p:cBhvr>
                                      <p:tavLst>
                                        <p:tav tm="0">
                                          <p:val>
                                            <p:fltVal val="0"/>
                                          </p:val>
                                        </p:tav>
                                        <p:tav tm="100000">
                                          <p:val>
                                            <p:strVal val="#ppt_h"/>
                                          </p:val>
                                        </p:tav>
                                      </p:tavLst>
                                    </p:anim>
                                  </p:childTnLst>
                                </p:cTn>
                              </p:par>
                              <p:par>
                                <p:cTn id="15" presetID="23" presetClass="entr" presetSubtype="16" fill="hold" grpId="1" nodeType="withEffect">
                                  <p:stCondLst>
                                    <p:cond delay="0"/>
                                  </p:stCondLst>
                                  <p:childTnLst>
                                    <p:set>
                                      <p:cBhvr>
                                        <p:cTn id="16" dur="1" fill="hold">
                                          <p:stCondLst>
                                            <p:cond delay="0"/>
                                          </p:stCondLst>
                                        </p:cTn>
                                        <p:tgtEl>
                                          <p:spTgt spid="75827"/>
                                        </p:tgtEl>
                                        <p:attrNameLst>
                                          <p:attrName>style.visibility</p:attrName>
                                        </p:attrNameLst>
                                      </p:cBhvr>
                                      <p:to>
                                        <p:strVal val="visible"/>
                                      </p:to>
                                    </p:set>
                                    <p:anim calcmode="lin" valueType="num">
                                      <p:cBhvr>
                                        <p:cTn id="17" dur="500" fill="hold"/>
                                        <p:tgtEl>
                                          <p:spTgt spid="75827"/>
                                        </p:tgtEl>
                                        <p:attrNameLst>
                                          <p:attrName>ppt_w</p:attrName>
                                        </p:attrNameLst>
                                      </p:cBhvr>
                                      <p:tavLst>
                                        <p:tav tm="0">
                                          <p:val>
                                            <p:fltVal val="0"/>
                                          </p:val>
                                        </p:tav>
                                        <p:tav tm="100000">
                                          <p:val>
                                            <p:strVal val="#ppt_w"/>
                                          </p:val>
                                        </p:tav>
                                      </p:tavLst>
                                    </p:anim>
                                    <p:anim calcmode="lin" valueType="num">
                                      <p:cBhvr>
                                        <p:cTn id="18" dur="500" fill="hold"/>
                                        <p:tgtEl>
                                          <p:spTgt spid="75827"/>
                                        </p:tgtEl>
                                        <p:attrNameLst>
                                          <p:attrName>ppt_h</p:attrName>
                                        </p:attrNameLst>
                                      </p:cBhvr>
                                      <p:tavLst>
                                        <p:tav tm="0">
                                          <p:val>
                                            <p:fltVal val="0"/>
                                          </p:val>
                                        </p:tav>
                                        <p:tav tm="100000">
                                          <p:val>
                                            <p:strVal val="#ppt_h"/>
                                          </p:val>
                                        </p:tav>
                                      </p:tavLst>
                                    </p:anim>
                                  </p:childTnLst>
                                </p:cTn>
                              </p:par>
                              <p:par>
                                <p:cTn id="19" presetID="23" presetClass="entr" presetSubtype="16" fill="hold" grpId="1" nodeType="withEffect">
                                  <p:stCondLst>
                                    <p:cond delay="0"/>
                                  </p:stCondLst>
                                  <p:childTnLst>
                                    <p:set>
                                      <p:cBhvr>
                                        <p:cTn id="20" dur="1" fill="hold">
                                          <p:stCondLst>
                                            <p:cond delay="0"/>
                                          </p:stCondLst>
                                        </p:cTn>
                                        <p:tgtEl>
                                          <p:spTgt spid="75828"/>
                                        </p:tgtEl>
                                        <p:attrNameLst>
                                          <p:attrName>style.visibility</p:attrName>
                                        </p:attrNameLst>
                                      </p:cBhvr>
                                      <p:to>
                                        <p:strVal val="visible"/>
                                      </p:to>
                                    </p:set>
                                    <p:anim calcmode="lin" valueType="num">
                                      <p:cBhvr>
                                        <p:cTn id="21" dur="500" fill="hold"/>
                                        <p:tgtEl>
                                          <p:spTgt spid="75828"/>
                                        </p:tgtEl>
                                        <p:attrNameLst>
                                          <p:attrName>ppt_w</p:attrName>
                                        </p:attrNameLst>
                                      </p:cBhvr>
                                      <p:tavLst>
                                        <p:tav tm="0">
                                          <p:val>
                                            <p:fltVal val="0"/>
                                          </p:val>
                                        </p:tav>
                                        <p:tav tm="100000">
                                          <p:val>
                                            <p:strVal val="#ppt_w"/>
                                          </p:val>
                                        </p:tav>
                                      </p:tavLst>
                                    </p:anim>
                                    <p:anim calcmode="lin" valueType="num">
                                      <p:cBhvr>
                                        <p:cTn id="22" dur="500" fill="hold"/>
                                        <p:tgtEl>
                                          <p:spTgt spid="75828"/>
                                        </p:tgtEl>
                                        <p:attrNameLst>
                                          <p:attrName>ppt_h</p:attrName>
                                        </p:attrNameLst>
                                      </p:cBhvr>
                                      <p:tavLst>
                                        <p:tav tm="0">
                                          <p:val>
                                            <p:fltVal val="0"/>
                                          </p:val>
                                        </p:tav>
                                        <p:tav tm="100000">
                                          <p:val>
                                            <p:strVal val="#ppt_h"/>
                                          </p:val>
                                        </p:tav>
                                      </p:tavLst>
                                    </p:anim>
                                  </p:childTnLst>
                                </p:cTn>
                              </p:par>
                              <p:par>
                                <p:cTn id="23" presetID="23" presetClass="entr" presetSubtype="16" fill="hold" grpId="1" nodeType="withEffect">
                                  <p:stCondLst>
                                    <p:cond delay="0"/>
                                  </p:stCondLst>
                                  <p:childTnLst>
                                    <p:set>
                                      <p:cBhvr>
                                        <p:cTn id="24" dur="1" fill="hold">
                                          <p:stCondLst>
                                            <p:cond delay="0"/>
                                          </p:stCondLst>
                                        </p:cTn>
                                        <p:tgtEl>
                                          <p:spTgt spid="75829"/>
                                        </p:tgtEl>
                                        <p:attrNameLst>
                                          <p:attrName>style.visibility</p:attrName>
                                        </p:attrNameLst>
                                      </p:cBhvr>
                                      <p:to>
                                        <p:strVal val="visible"/>
                                      </p:to>
                                    </p:set>
                                    <p:anim calcmode="lin" valueType="num">
                                      <p:cBhvr>
                                        <p:cTn id="25" dur="500" fill="hold"/>
                                        <p:tgtEl>
                                          <p:spTgt spid="75829"/>
                                        </p:tgtEl>
                                        <p:attrNameLst>
                                          <p:attrName>ppt_w</p:attrName>
                                        </p:attrNameLst>
                                      </p:cBhvr>
                                      <p:tavLst>
                                        <p:tav tm="0">
                                          <p:val>
                                            <p:fltVal val="0"/>
                                          </p:val>
                                        </p:tav>
                                        <p:tav tm="100000">
                                          <p:val>
                                            <p:strVal val="#ppt_w"/>
                                          </p:val>
                                        </p:tav>
                                      </p:tavLst>
                                    </p:anim>
                                    <p:anim calcmode="lin" valueType="num">
                                      <p:cBhvr>
                                        <p:cTn id="26" dur="500" fill="hold"/>
                                        <p:tgtEl>
                                          <p:spTgt spid="75829"/>
                                        </p:tgtEl>
                                        <p:attrNameLst>
                                          <p:attrName>ppt_h</p:attrName>
                                        </p:attrNameLst>
                                      </p:cBhvr>
                                      <p:tavLst>
                                        <p:tav tm="0">
                                          <p:val>
                                            <p:fltVal val="0"/>
                                          </p:val>
                                        </p:tav>
                                        <p:tav tm="100000">
                                          <p:val>
                                            <p:strVal val="#ppt_h"/>
                                          </p:val>
                                        </p:tav>
                                      </p:tavLst>
                                    </p:anim>
                                  </p:childTnLst>
                                </p:cTn>
                              </p:par>
                              <p:par>
                                <p:cTn id="27" presetID="23" presetClass="entr" presetSubtype="16" fill="hold" grpId="1" nodeType="withEffect">
                                  <p:stCondLst>
                                    <p:cond delay="0"/>
                                  </p:stCondLst>
                                  <p:childTnLst>
                                    <p:set>
                                      <p:cBhvr>
                                        <p:cTn id="28" dur="1" fill="hold">
                                          <p:stCondLst>
                                            <p:cond delay="0"/>
                                          </p:stCondLst>
                                        </p:cTn>
                                        <p:tgtEl>
                                          <p:spTgt spid="75830"/>
                                        </p:tgtEl>
                                        <p:attrNameLst>
                                          <p:attrName>style.visibility</p:attrName>
                                        </p:attrNameLst>
                                      </p:cBhvr>
                                      <p:to>
                                        <p:strVal val="visible"/>
                                      </p:to>
                                    </p:set>
                                    <p:anim calcmode="lin" valueType="num">
                                      <p:cBhvr>
                                        <p:cTn id="29" dur="500" fill="hold"/>
                                        <p:tgtEl>
                                          <p:spTgt spid="75830"/>
                                        </p:tgtEl>
                                        <p:attrNameLst>
                                          <p:attrName>ppt_w</p:attrName>
                                        </p:attrNameLst>
                                      </p:cBhvr>
                                      <p:tavLst>
                                        <p:tav tm="0">
                                          <p:val>
                                            <p:fltVal val="0"/>
                                          </p:val>
                                        </p:tav>
                                        <p:tav tm="100000">
                                          <p:val>
                                            <p:strVal val="#ppt_w"/>
                                          </p:val>
                                        </p:tav>
                                      </p:tavLst>
                                    </p:anim>
                                    <p:anim calcmode="lin" valueType="num">
                                      <p:cBhvr>
                                        <p:cTn id="30" dur="500" fill="hold"/>
                                        <p:tgtEl>
                                          <p:spTgt spid="75830"/>
                                        </p:tgtEl>
                                        <p:attrNameLst>
                                          <p:attrName>ppt_h</p:attrName>
                                        </p:attrNameLst>
                                      </p:cBhvr>
                                      <p:tavLst>
                                        <p:tav tm="0">
                                          <p:val>
                                            <p:fltVal val="0"/>
                                          </p:val>
                                        </p:tav>
                                        <p:tav tm="100000">
                                          <p:val>
                                            <p:strVal val="#ppt_h"/>
                                          </p:val>
                                        </p:tav>
                                      </p:tavLst>
                                    </p:anim>
                                  </p:childTnLst>
                                </p:cTn>
                              </p:par>
                              <p:par>
                                <p:cTn id="31" presetID="23" presetClass="entr" presetSubtype="16" fill="hold" grpId="1" nodeType="withEffect">
                                  <p:stCondLst>
                                    <p:cond delay="0"/>
                                  </p:stCondLst>
                                  <p:childTnLst>
                                    <p:set>
                                      <p:cBhvr>
                                        <p:cTn id="32" dur="1" fill="hold">
                                          <p:stCondLst>
                                            <p:cond delay="0"/>
                                          </p:stCondLst>
                                        </p:cTn>
                                        <p:tgtEl>
                                          <p:spTgt spid="75831"/>
                                        </p:tgtEl>
                                        <p:attrNameLst>
                                          <p:attrName>style.visibility</p:attrName>
                                        </p:attrNameLst>
                                      </p:cBhvr>
                                      <p:to>
                                        <p:strVal val="visible"/>
                                      </p:to>
                                    </p:set>
                                    <p:anim calcmode="lin" valueType="num">
                                      <p:cBhvr>
                                        <p:cTn id="33" dur="500" fill="hold"/>
                                        <p:tgtEl>
                                          <p:spTgt spid="75831"/>
                                        </p:tgtEl>
                                        <p:attrNameLst>
                                          <p:attrName>ppt_w</p:attrName>
                                        </p:attrNameLst>
                                      </p:cBhvr>
                                      <p:tavLst>
                                        <p:tav tm="0">
                                          <p:val>
                                            <p:fltVal val="0"/>
                                          </p:val>
                                        </p:tav>
                                        <p:tav tm="100000">
                                          <p:val>
                                            <p:strVal val="#ppt_w"/>
                                          </p:val>
                                        </p:tav>
                                      </p:tavLst>
                                    </p:anim>
                                    <p:anim calcmode="lin" valueType="num">
                                      <p:cBhvr>
                                        <p:cTn id="34" dur="500" fill="hold"/>
                                        <p:tgtEl>
                                          <p:spTgt spid="7583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4" fill="hold" grpId="0" nodeType="clickEffect">
                                  <p:stCondLst>
                                    <p:cond delay="0"/>
                                  </p:stCondLst>
                                  <p:childTnLst>
                                    <p:animEffect transition="out" filter="wipe(down)">
                                      <p:cBhvr>
                                        <p:cTn id="38" dur="1000"/>
                                        <p:tgtEl>
                                          <p:spTgt spid="75831"/>
                                        </p:tgtEl>
                                      </p:cBhvr>
                                    </p:animEffect>
                                    <p:set>
                                      <p:cBhvr>
                                        <p:cTn id="39" dur="1" fill="hold">
                                          <p:stCondLst>
                                            <p:cond delay="999"/>
                                          </p:stCondLst>
                                        </p:cTn>
                                        <p:tgtEl>
                                          <p:spTgt spid="75831"/>
                                        </p:tgtEl>
                                        <p:attrNameLst>
                                          <p:attrName>style.visibility</p:attrName>
                                        </p:attrNameLst>
                                      </p:cBhvr>
                                      <p:to>
                                        <p:strVal val="hidden"/>
                                      </p:to>
                                    </p:set>
                                  </p:childTnLst>
                                  <p:subTnLst>
                                    <p:audio>
                                      <p:cMediaNode vol="4000">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1000"/>
                            </p:stCondLst>
                            <p:childTnLst>
                              <p:par>
                                <p:cTn id="41" presetID="22" presetClass="exit" presetSubtype="4" fill="hold" grpId="0" nodeType="afterEffect">
                                  <p:stCondLst>
                                    <p:cond delay="0"/>
                                  </p:stCondLst>
                                  <p:childTnLst>
                                    <p:animEffect transition="out" filter="wipe(down)">
                                      <p:cBhvr>
                                        <p:cTn id="42" dur="1000"/>
                                        <p:tgtEl>
                                          <p:spTgt spid="75830"/>
                                        </p:tgtEl>
                                      </p:cBhvr>
                                    </p:animEffect>
                                    <p:set>
                                      <p:cBhvr>
                                        <p:cTn id="43" dur="1" fill="hold">
                                          <p:stCondLst>
                                            <p:cond delay="999"/>
                                          </p:stCondLst>
                                        </p:cTn>
                                        <p:tgtEl>
                                          <p:spTgt spid="75830"/>
                                        </p:tgtEl>
                                        <p:attrNameLst>
                                          <p:attrName>style.visibility</p:attrName>
                                        </p:attrNameLst>
                                      </p:cBhvr>
                                      <p:to>
                                        <p:strVal val="hidden"/>
                                      </p:to>
                                    </p:set>
                                  </p:childTnLst>
                                  <p:subTnLst>
                                    <p:audio>
                                      <p:cMediaNode vol="4000">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2000"/>
                            </p:stCondLst>
                            <p:childTnLst>
                              <p:par>
                                <p:cTn id="45" presetID="22" presetClass="exit" presetSubtype="4" fill="hold" grpId="0" nodeType="afterEffect">
                                  <p:stCondLst>
                                    <p:cond delay="0"/>
                                  </p:stCondLst>
                                  <p:childTnLst>
                                    <p:animEffect transition="out" filter="wipe(down)">
                                      <p:cBhvr>
                                        <p:cTn id="46" dur="1000"/>
                                        <p:tgtEl>
                                          <p:spTgt spid="75829"/>
                                        </p:tgtEl>
                                      </p:cBhvr>
                                    </p:animEffect>
                                    <p:set>
                                      <p:cBhvr>
                                        <p:cTn id="47" dur="1" fill="hold">
                                          <p:stCondLst>
                                            <p:cond delay="999"/>
                                          </p:stCondLst>
                                        </p:cTn>
                                        <p:tgtEl>
                                          <p:spTgt spid="75829"/>
                                        </p:tgtEl>
                                        <p:attrNameLst>
                                          <p:attrName>style.visibility</p:attrName>
                                        </p:attrNameLst>
                                      </p:cBhvr>
                                      <p:to>
                                        <p:strVal val="hidden"/>
                                      </p:to>
                                    </p:set>
                                  </p:childTnLst>
                                  <p:subTnLst>
                                    <p:audio>
                                      <p:cMediaNode vol="4000">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3000"/>
                            </p:stCondLst>
                            <p:childTnLst>
                              <p:par>
                                <p:cTn id="49" presetID="22" presetClass="exit" presetSubtype="4" fill="hold" grpId="0" nodeType="afterEffect">
                                  <p:stCondLst>
                                    <p:cond delay="0"/>
                                  </p:stCondLst>
                                  <p:childTnLst>
                                    <p:animEffect transition="out" filter="wipe(down)">
                                      <p:cBhvr>
                                        <p:cTn id="50" dur="1000"/>
                                        <p:tgtEl>
                                          <p:spTgt spid="75828"/>
                                        </p:tgtEl>
                                      </p:cBhvr>
                                    </p:animEffect>
                                    <p:set>
                                      <p:cBhvr>
                                        <p:cTn id="51" dur="1" fill="hold">
                                          <p:stCondLst>
                                            <p:cond delay="999"/>
                                          </p:stCondLst>
                                        </p:cTn>
                                        <p:tgtEl>
                                          <p:spTgt spid="75828"/>
                                        </p:tgtEl>
                                        <p:attrNameLst>
                                          <p:attrName>style.visibility</p:attrName>
                                        </p:attrNameLst>
                                      </p:cBhvr>
                                      <p:to>
                                        <p:strVal val="hidden"/>
                                      </p:to>
                                    </p:set>
                                  </p:childTnLst>
                                  <p:subTnLst>
                                    <p:audio>
                                      <p:cMediaNode vol="4000">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2" fill="hold" nodeType="afterGroup">
                            <p:stCondLst>
                              <p:cond delay="4000"/>
                            </p:stCondLst>
                            <p:childTnLst>
                              <p:par>
                                <p:cTn id="53" presetID="22" presetClass="exit" presetSubtype="4" fill="hold" grpId="0" nodeType="afterEffect">
                                  <p:stCondLst>
                                    <p:cond delay="0"/>
                                  </p:stCondLst>
                                  <p:childTnLst>
                                    <p:animEffect transition="out" filter="wipe(down)">
                                      <p:cBhvr>
                                        <p:cTn id="54" dur="1000"/>
                                        <p:tgtEl>
                                          <p:spTgt spid="75827"/>
                                        </p:tgtEl>
                                      </p:cBhvr>
                                    </p:animEffect>
                                    <p:set>
                                      <p:cBhvr>
                                        <p:cTn id="55" dur="1" fill="hold">
                                          <p:stCondLst>
                                            <p:cond delay="999"/>
                                          </p:stCondLst>
                                        </p:cTn>
                                        <p:tgtEl>
                                          <p:spTgt spid="75827"/>
                                        </p:tgtEl>
                                        <p:attrNameLst>
                                          <p:attrName>style.visibility</p:attrName>
                                        </p:attrNameLst>
                                      </p:cBhvr>
                                      <p:to>
                                        <p:strVal val="hidden"/>
                                      </p:to>
                                    </p:set>
                                  </p:childTnLst>
                                  <p:subTnLst>
                                    <p:audio>
                                      <p:cMediaNode vol="4000">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6" fill="hold" nodeType="afterGroup">
                            <p:stCondLst>
                              <p:cond delay="5000"/>
                            </p:stCondLst>
                            <p:childTnLst>
                              <p:par>
                                <p:cTn id="57" presetID="23" presetClass="entr" presetSubtype="16" fill="hold" grpId="0" nodeType="afterEffect">
                                  <p:stCondLst>
                                    <p:cond delay="0"/>
                                  </p:stCondLst>
                                  <p:childTnLst>
                                    <p:set>
                                      <p:cBhvr>
                                        <p:cTn id="58" dur="1" fill="hold">
                                          <p:stCondLst>
                                            <p:cond delay="0"/>
                                          </p:stCondLst>
                                        </p:cTn>
                                        <p:tgtEl>
                                          <p:spTgt spid="75832"/>
                                        </p:tgtEl>
                                        <p:attrNameLst>
                                          <p:attrName>style.visibility</p:attrName>
                                        </p:attrNameLst>
                                      </p:cBhvr>
                                      <p:to>
                                        <p:strVal val="visible"/>
                                      </p:to>
                                    </p:set>
                                    <p:anim calcmode="lin" valueType="num">
                                      <p:cBhvr>
                                        <p:cTn id="59" dur="500" fill="hold"/>
                                        <p:tgtEl>
                                          <p:spTgt spid="75832"/>
                                        </p:tgtEl>
                                        <p:attrNameLst>
                                          <p:attrName>ppt_w</p:attrName>
                                        </p:attrNameLst>
                                      </p:cBhvr>
                                      <p:tavLst>
                                        <p:tav tm="0">
                                          <p:val>
                                            <p:fltVal val="0"/>
                                          </p:val>
                                        </p:tav>
                                        <p:tav tm="100000">
                                          <p:val>
                                            <p:strVal val="#ppt_w"/>
                                          </p:val>
                                        </p:tav>
                                      </p:tavLst>
                                    </p:anim>
                                    <p:anim calcmode="lin" valueType="num">
                                      <p:cBhvr>
                                        <p:cTn id="60" dur="500" fill="hold"/>
                                        <p:tgtEl>
                                          <p:spTgt spid="758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xit" presetSubtype="0" fill="hold" grpId="1" nodeType="clickEffect">
                                  <p:stCondLst>
                                    <p:cond delay="0"/>
                                  </p:stCondLst>
                                  <p:childTnLst>
                                    <p:animEffect transition="out" filter="fade">
                                      <p:cBhvr>
                                        <p:cTn id="64" dur="1000"/>
                                        <p:tgtEl>
                                          <p:spTgt spid="75832"/>
                                        </p:tgtEl>
                                      </p:cBhvr>
                                    </p:animEffect>
                                    <p:set>
                                      <p:cBhvr>
                                        <p:cTn id="65" dur="1" fill="hold">
                                          <p:stCondLst>
                                            <p:cond delay="999"/>
                                          </p:stCondLst>
                                        </p:cTn>
                                        <p:tgtEl>
                                          <p:spTgt spid="75832"/>
                                        </p:tgtEl>
                                        <p:attrNameLst>
                                          <p:attrName>style.visibility</p:attrName>
                                        </p:attrNameLst>
                                      </p:cBhvr>
                                      <p:to>
                                        <p:strVal val="hidden"/>
                                      </p:to>
                                    </p:set>
                                  </p:childTnLst>
                                </p:cTn>
                              </p:par>
                            </p:childTnLst>
                          </p:cTn>
                        </p:par>
                        <p:par>
                          <p:cTn id="66" fill="hold" nodeType="afterGroup">
                            <p:stCondLst>
                              <p:cond delay="100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75787"/>
                                        </p:tgtEl>
                                        <p:attrNameLst>
                                          <p:attrName>style.visibility</p:attrName>
                                        </p:attrNameLst>
                                      </p:cBhvr>
                                      <p:to>
                                        <p:strVal val="visible"/>
                                      </p:to>
                                    </p:set>
                                    <p:set>
                                      <p:cBhvr>
                                        <p:cTn id="69" dur="228" fill="hold">
                                          <p:stCondLst>
                                            <p:cond delay="0"/>
                                          </p:stCondLst>
                                        </p:cTn>
                                        <p:tgtEl>
                                          <p:spTgt spid="75787"/>
                                        </p:tgtEl>
                                        <p:attrNameLst>
                                          <p:attrName>style.rotation</p:attrName>
                                        </p:attrNameLst>
                                      </p:cBhvr>
                                      <p:to>
                                        <p:strVal val="-45.0"/>
                                      </p:to>
                                    </p:set>
                                    <p:anim calcmode="lin" valueType="num">
                                      <p:cBhvr>
                                        <p:cTn id="70" dur="228" fill="hold">
                                          <p:stCondLst>
                                            <p:cond delay="228"/>
                                          </p:stCondLst>
                                        </p:cTn>
                                        <p:tgtEl>
                                          <p:spTgt spid="75787"/>
                                        </p:tgtEl>
                                        <p:attrNameLst>
                                          <p:attrName>style.rotation</p:attrName>
                                        </p:attrNameLst>
                                      </p:cBhvr>
                                      <p:tavLst>
                                        <p:tav tm="0">
                                          <p:val>
                                            <p:fltVal val="-45"/>
                                          </p:val>
                                        </p:tav>
                                        <p:tav tm="69900">
                                          <p:val>
                                            <p:fltVal val="45"/>
                                          </p:val>
                                        </p:tav>
                                        <p:tav tm="100000">
                                          <p:val>
                                            <p:fltVal val="0"/>
                                          </p:val>
                                        </p:tav>
                                      </p:tavLst>
                                    </p:anim>
                                    <p:anim calcmode="lin" valueType="num">
                                      <p:cBhvr>
                                        <p:cTn id="71" dur="228" fill="hold">
                                          <p:stCondLst>
                                            <p:cond delay="0"/>
                                          </p:stCondLst>
                                        </p:cTn>
                                        <p:tgtEl>
                                          <p:spTgt spid="75787"/>
                                        </p:tgtEl>
                                        <p:attrNameLst>
                                          <p:attrName>ppt_y</p:attrName>
                                        </p:attrNameLst>
                                      </p:cBhvr>
                                      <p:tavLst>
                                        <p:tav tm="0">
                                          <p:val>
                                            <p:strVal val="#ppt_y-1"/>
                                          </p:val>
                                        </p:tav>
                                        <p:tav tm="100000">
                                          <p:val>
                                            <p:strVal val="#ppt_y-(0.354*#ppt_w-0.172*#ppt_h)"/>
                                          </p:val>
                                        </p:tav>
                                      </p:tavLst>
                                    </p:anim>
                                    <p:anim calcmode="lin" valueType="num">
                                      <p:cBhvr>
                                        <p:cTn id="72" dur="78" decel="50000" autoRev="1" fill="hold">
                                          <p:stCondLst>
                                            <p:cond delay="228"/>
                                          </p:stCondLst>
                                        </p:cTn>
                                        <p:tgtEl>
                                          <p:spTgt spid="75787"/>
                                        </p:tgtEl>
                                        <p:attrNameLst>
                                          <p:attrName>ppt_y</p:attrName>
                                        </p:attrNameLst>
                                      </p:cBhvr>
                                      <p:tavLst>
                                        <p:tav tm="0">
                                          <p:val>
                                            <p:strVal val="#ppt_y-(0.354*#ppt_w-0.172*#ppt_h)"/>
                                          </p:val>
                                        </p:tav>
                                        <p:tav tm="100000">
                                          <p:val>
                                            <p:strVal val="#ppt_y-(0.354*#ppt_w-0.172*#ppt_h)-#ppt_h/2"/>
                                          </p:val>
                                        </p:tav>
                                      </p:tavLst>
                                    </p:anim>
                                    <p:anim calcmode="lin" valueType="num">
                                      <p:cBhvr>
                                        <p:cTn id="73" dur="68" fill="hold">
                                          <p:stCondLst>
                                            <p:cond delay="432"/>
                                          </p:stCondLst>
                                        </p:cTn>
                                        <p:tgtEl>
                                          <p:spTgt spid="75787"/>
                                        </p:tgtEl>
                                        <p:attrNameLst>
                                          <p:attrName>ppt_y</p:attrName>
                                        </p:attrNameLst>
                                      </p:cBhvr>
                                      <p:tavLst>
                                        <p:tav tm="0">
                                          <p:val>
                                            <p:strVal val="#ppt_y-(0.354*#ppt_w-0.172*#ppt_h)"/>
                                          </p:val>
                                        </p:tav>
                                        <p:tav tm="100000">
                                          <p:val>
                                            <p:strVal val="#ppt_y"/>
                                          </p:val>
                                        </p:tav>
                                      </p:tavLst>
                                    </p:anim>
                                  </p:childTnLst>
                                </p:cTn>
                              </p:par>
                            </p:childTnLst>
                          </p:cTn>
                        </p:par>
                        <p:par>
                          <p:cTn id="74" fill="hold" nodeType="afterGroup">
                            <p:stCondLst>
                              <p:cond delay="275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75786"/>
                                        </p:tgtEl>
                                        <p:attrNameLst>
                                          <p:attrName>style.visibility</p:attrName>
                                        </p:attrNameLst>
                                      </p:cBhvr>
                                      <p:to>
                                        <p:strVal val="visible"/>
                                      </p:to>
                                    </p:set>
                                    <p:anim calcmode="discrete" valueType="clr">
                                      <p:cBhvr override="childStyle">
                                        <p:cTn id="77" dur="80"/>
                                        <p:tgtEl>
                                          <p:spTgt spid="75786"/>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75786"/>
                                        </p:tgtEl>
                                        <p:attrNameLst>
                                          <p:attrName>fillcolor</p:attrName>
                                        </p:attrNameLst>
                                      </p:cBhvr>
                                      <p:tavLst>
                                        <p:tav tm="0">
                                          <p:val>
                                            <p:clrVal>
                                              <a:schemeClr val="accent2"/>
                                            </p:clrVal>
                                          </p:val>
                                        </p:tav>
                                        <p:tav tm="50000">
                                          <p:val>
                                            <p:clrVal>
                                              <a:schemeClr val="hlink"/>
                                            </p:clrVal>
                                          </p:val>
                                        </p:tav>
                                      </p:tavLst>
                                    </p:anim>
                                    <p:set>
                                      <p:cBhvr>
                                        <p:cTn id="79" dur="80"/>
                                        <p:tgtEl>
                                          <p:spTgt spid="757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p:bldP spid="75786" grpId="0"/>
      <p:bldP spid="75787" grpId="0"/>
      <p:bldP spid="75827" grpId="0" animBg="1"/>
      <p:bldP spid="75827" grpId="1" animBg="1"/>
      <p:bldP spid="75828" grpId="0" animBg="1"/>
      <p:bldP spid="75828" grpId="1" animBg="1"/>
      <p:bldP spid="75829" grpId="0" animBg="1"/>
      <p:bldP spid="75829" grpId="1" animBg="1"/>
      <p:bldP spid="75830" grpId="0" animBg="1"/>
      <p:bldP spid="75830" grpId="1" animBg="1"/>
      <p:bldP spid="75831" grpId="0" animBg="1"/>
      <p:bldP spid="75831" grpId="1" animBg="1"/>
      <p:bldP spid="75832" grpId="0" animBg="1"/>
      <p:bldP spid="758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391482A7-AC57-403A-9953-FE74C4340E7D}"/>
              </a:ext>
            </a:extLst>
          </p:cNvPr>
          <p:cNvSpPr>
            <a:spLocks noChangeArrowheads="1"/>
          </p:cNvSpPr>
          <p:nvPr/>
        </p:nvSpPr>
        <p:spPr bwMode="auto">
          <a:xfrm>
            <a:off x="337457" y="1825915"/>
            <a:ext cx="11517085" cy="4648200"/>
          </a:xfrm>
          <a:prstGeom prst="rect">
            <a:avLst/>
          </a:prstGeom>
          <a:solidFill>
            <a:schemeClr val="bg1"/>
          </a:solidFill>
          <a:ln w="9525">
            <a:solidFill>
              <a:schemeClr val="tx1"/>
            </a:solidFill>
            <a:miter lim="800000"/>
            <a:headEnd/>
            <a:tailEnd/>
          </a:ln>
          <a:effec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1" name="Rectangle 6">
            <a:extLst>
              <a:ext uri="{FF2B5EF4-FFF2-40B4-BE49-F238E27FC236}">
                <a16:creationId xmlns:a16="http://schemas.microsoft.com/office/drawing/2014/main" id="{465D8BF9-BB2D-4C92-BC6A-20CF924DF16C}"/>
              </a:ext>
            </a:extLst>
          </p:cNvPr>
          <p:cNvSpPr>
            <a:spLocks noChangeArrowheads="1"/>
          </p:cNvSpPr>
          <p:nvPr/>
        </p:nvSpPr>
        <p:spPr bwMode="auto">
          <a:xfrm>
            <a:off x="4096871" y="1729296"/>
            <a:ext cx="5978946" cy="966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809" name="Text Box 9">
            <a:extLst>
              <a:ext uri="{FF2B5EF4-FFF2-40B4-BE49-F238E27FC236}">
                <a16:creationId xmlns:a16="http://schemas.microsoft.com/office/drawing/2014/main" id="{9290C453-D9CE-4743-9AEA-6971061E2863}"/>
              </a:ext>
            </a:extLst>
          </p:cNvPr>
          <p:cNvSpPr txBox="1">
            <a:spLocks noChangeArrowheads="1"/>
          </p:cNvSpPr>
          <p:nvPr/>
        </p:nvSpPr>
        <p:spPr bwMode="auto">
          <a:xfrm>
            <a:off x="5715000" y="36576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1800" b="1" i="0" u="sng"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ĐÁP ÁN:</a:t>
            </a:r>
          </a:p>
        </p:txBody>
      </p:sp>
      <p:sp>
        <p:nvSpPr>
          <p:cNvPr id="7175" name="Oval 11">
            <a:hlinkClick r:id="rId3" action="ppaction://hlinksldjump"/>
            <a:extLst>
              <a:ext uri="{FF2B5EF4-FFF2-40B4-BE49-F238E27FC236}">
                <a16:creationId xmlns:a16="http://schemas.microsoft.com/office/drawing/2014/main" id="{E50F0BFF-C51D-4F6C-B2A8-67F14C56C9E8}"/>
              </a:ext>
            </a:extLst>
          </p:cNvPr>
          <p:cNvSpPr>
            <a:spLocks noChangeArrowheads="1"/>
          </p:cNvSpPr>
          <p:nvPr/>
        </p:nvSpPr>
        <p:spPr bwMode="auto">
          <a:xfrm>
            <a:off x="6430963" y="404813"/>
            <a:ext cx="1219200" cy="1219200"/>
          </a:xfrm>
          <a:prstGeom prst="ellipse">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2</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76" name="Oval 12">
            <a:hlinkClick r:id="rId4" action="ppaction://hlinksldjump"/>
            <a:extLst>
              <a:ext uri="{FF2B5EF4-FFF2-40B4-BE49-F238E27FC236}">
                <a16:creationId xmlns:a16="http://schemas.microsoft.com/office/drawing/2014/main" id="{2919B7C8-BF2B-402D-8C1E-8AD6CCB799E9}"/>
              </a:ext>
            </a:extLst>
          </p:cNvPr>
          <p:cNvSpPr>
            <a:spLocks noChangeArrowheads="1"/>
          </p:cNvSpPr>
          <p:nvPr/>
        </p:nvSpPr>
        <p:spPr bwMode="auto">
          <a:xfrm>
            <a:off x="4754563" y="404813"/>
            <a:ext cx="1219200" cy="12192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1</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77" name="Oval 13">
            <a:hlinkClick r:id="rId5" action="ppaction://hlinksldjump"/>
            <a:extLst>
              <a:ext uri="{FF2B5EF4-FFF2-40B4-BE49-F238E27FC236}">
                <a16:creationId xmlns:a16="http://schemas.microsoft.com/office/drawing/2014/main" id="{A75DBC22-28F7-4275-A62A-0DD2955DE144}"/>
              </a:ext>
            </a:extLst>
          </p:cNvPr>
          <p:cNvSpPr>
            <a:spLocks noChangeArrowheads="1"/>
          </p:cNvSpPr>
          <p:nvPr/>
        </p:nvSpPr>
        <p:spPr bwMode="auto">
          <a:xfrm>
            <a:off x="8183563" y="404813"/>
            <a:ext cx="1219200" cy="1219200"/>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3</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6815" name="Text Box 15">
            <a:extLst>
              <a:ext uri="{FF2B5EF4-FFF2-40B4-BE49-F238E27FC236}">
                <a16:creationId xmlns:a16="http://schemas.microsoft.com/office/drawing/2014/main" id="{73B53653-7441-436D-9A20-5518E14FA143}"/>
              </a:ext>
            </a:extLst>
          </p:cNvPr>
          <p:cNvSpPr txBox="1">
            <a:spLocks noChangeArrowheads="1"/>
          </p:cNvSpPr>
          <p:nvPr/>
        </p:nvSpPr>
        <p:spPr bwMode="auto">
          <a:xfrm>
            <a:off x="5061858" y="2155161"/>
            <a:ext cx="66783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vi-VN" altLang="vi-VN" sz="2400" b="1" dirty="0" smtClean="0">
                <a:solidFill>
                  <a:srgbClr val="4472C4"/>
                </a:solidFill>
                <a:latin typeface="Times New Roman" panose="02020603050405020304" pitchFamily="18" charset="0"/>
                <a:cs typeface="Times New Roman" panose="02020603050405020304" pitchFamily="18" charset="0"/>
              </a:rPr>
              <a:t>Đây là nhà thơ nào? Ông là một trong ba đỉnh cao thơ mới, nổi tiếng với bài thơ “Đoàn thuyền đánh cá”, “Tràng giang”, “Đất nở hoa”,...</a:t>
            </a:r>
            <a:endPar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76817" name="Text Box 17">
            <a:extLst>
              <a:ext uri="{FF2B5EF4-FFF2-40B4-BE49-F238E27FC236}">
                <a16:creationId xmlns:a16="http://schemas.microsoft.com/office/drawing/2014/main" id="{D9B72E58-CFEE-4D88-A925-144E0078414B}"/>
              </a:ext>
            </a:extLst>
          </p:cNvPr>
          <p:cNvSpPr txBox="1">
            <a:spLocks noChangeArrowheads="1"/>
          </p:cNvSpPr>
          <p:nvPr/>
        </p:nvSpPr>
        <p:spPr bwMode="auto">
          <a:xfrm>
            <a:off x="6923314" y="3573536"/>
            <a:ext cx="21662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400" b="0" i="0" u="none" strike="noStrike" kern="1200" cap="none" spc="0" normalizeH="0" baseline="0" noProof="0" dirty="0" err="1" smtClean="0">
                <a:ln>
                  <a:noFill/>
                </a:ln>
                <a:solidFill>
                  <a:srgbClr val="1C1C1C"/>
                </a:solidFill>
                <a:effectLst/>
                <a:uLnTx/>
                <a:uFillTx/>
                <a:latin typeface="Times New Roman" panose="02020603050405020304" pitchFamily="18" charset="0"/>
                <a:ea typeface="+mn-ea"/>
                <a:cs typeface="Times New Roman" panose="02020603050405020304" pitchFamily="18" charset="0"/>
              </a:rPr>
              <a:t>Huy</a:t>
            </a:r>
            <a:r>
              <a:rPr kumimoji="0" lang="en-US" altLang="vi-VN" sz="2400" b="0" i="0" u="none" strike="noStrike" kern="1200" cap="none" spc="0" normalizeH="0" baseline="0" noProof="0" dirty="0" smtClean="0">
                <a:ln>
                  <a:noFill/>
                </a:ln>
                <a:solidFill>
                  <a:srgbClr val="1C1C1C"/>
                </a:solidFill>
                <a:effectLst/>
                <a:uLnTx/>
                <a:uFillTx/>
                <a:latin typeface="Times New Roman" panose="02020603050405020304" pitchFamily="18" charset="0"/>
                <a:ea typeface="+mn-ea"/>
                <a:cs typeface="Times New Roman" panose="02020603050405020304" pitchFamily="18" charset="0"/>
              </a:rPr>
              <a:t> </a:t>
            </a:r>
            <a:r>
              <a:rPr kumimoji="0" lang="vi-VN" altLang="vi-VN" sz="2400" b="0" i="0" u="none" strike="noStrike" kern="1200" cap="none" spc="0" normalizeH="0" baseline="0" noProof="0" dirty="0" smtClean="0">
                <a:ln>
                  <a:noFill/>
                </a:ln>
                <a:solidFill>
                  <a:srgbClr val="1C1C1C"/>
                </a:solidFill>
                <a:effectLst/>
                <a:uLnTx/>
                <a:uFillTx/>
                <a:latin typeface="Times New Roman" panose="02020603050405020304" pitchFamily="18" charset="0"/>
                <a:ea typeface="+mn-ea"/>
                <a:cs typeface="Times New Roman" panose="02020603050405020304" pitchFamily="18" charset="0"/>
              </a:rPr>
              <a:t>Cận</a:t>
            </a:r>
            <a:endParaRPr kumimoji="0" lang="en-US" altLang="vi-VN" sz="24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76851" name="Text Box 51">
            <a:extLst>
              <a:ext uri="{FF2B5EF4-FFF2-40B4-BE49-F238E27FC236}">
                <a16:creationId xmlns:a16="http://schemas.microsoft.com/office/drawing/2014/main" id="{276FBFD8-F9C2-4192-BEB0-239AB69312F5}"/>
              </a:ext>
            </a:extLst>
          </p:cNvPr>
          <p:cNvSpPr txBox="1">
            <a:spLocks noChangeArrowheads="1"/>
          </p:cNvSpPr>
          <p:nvPr/>
        </p:nvSpPr>
        <p:spPr bwMode="auto">
          <a:xfrm>
            <a:off x="876755" y="84403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00</a:t>
            </a:r>
          </a:p>
        </p:txBody>
      </p:sp>
      <p:sp>
        <p:nvSpPr>
          <p:cNvPr id="76852" name="Text Box 52">
            <a:extLst>
              <a:ext uri="{FF2B5EF4-FFF2-40B4-BE49-F238E27FC236}">
                <a16:creationId xmlns:a16="http://schemas.microsoft.com/office/drawing/2014/main" id="{08DBBAAA-0A50-41D6-B652-6FC5429A051C}"/>
              </a:ext>
            </a:extLst>
          </p:cNvPr>
          <p:cNvSpPr txBox="1">
            <a:spLocks noChangeArrowheads="1"/>
          </p:cNvSpPr>
          <p:nvPr/>
        </p:nvSpPr>
        <p:spPr bwMode="auto">
          <a:xfrm>
            <a:off x="912813" y="834618"/>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01</a:t>
            </a:r>
          </a:p>
        </p:txBody>
      </p:sp>
      <p:sp>
        <p:nvSpPr>
          <p:cNvPr id="76853" name="Text Box 53">
            <a:extLst>
              <a:ext uri="{FF2B5EF4-FFF2-40B4-BE49-F238E27FC236}">
                <a16:creationId xmlns:a16="http://schemas.microsoft.com/office/drawing/2014/main" id="{FAD7A640-FD2A-4DBE-B54C-FA6F6A226D86}"/>
              </a:ext>
            </a:extLst>
          </p:cNvPr>
          <p:cNvSpPr txBox="1">
            <a:spLocks noChangeArrowheads="1"/>
          </p:cNvSpPr>
          <p:nvPr/>
        </p:nvSpPr>
        <p:spPr bwMode="auto">
          <a:xfrm>
            <a:off x="942069" y="85639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02</a:t>
            </a:r>
          </a:p>
        </p:txBody>
      </p:sp>
      <p:sp>
        <p:nvSpPr>
          <p:cNvPr id="76854" name="Text Box 54">
            <a:extLst>
              <a:ext uri="{FF2B5EF4-FFF2-40B4-BE49-F238E27FC236}">
                <a16:creationId xmlns:a16="http://schemas.microsoft.com/office/drawing/2014/main" id="{8D388B8C-4955-4BFF-86C0-830184C557F5}"/>
              </a:ext>
            </a:extLst>
          </p:cNvPr>
          <p:cNvSpPr txBox="1">
            <a:spLocks noChangeArrowheads="1"/>
          </p:cNvSpPr>
          <p:nvPr/>
        </p:nvSpPr>
        <p:spPr bwMode="auto">
          <a:xfrm>
            <a:off x="942069" y="825817"/>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03</a:t>
            </a:r>
          </a:p>
        </p:txBody>
      </p:sp>
      <p:sp>
        <p:nvSpPr>
          <p:cNvPr id="76855" name="Text Box 55">
            <a:extLst>
              <a:ext uri="{FF2B5EF4-FFF2-40B4-BE49-F238E27FC236}">
                <a16:creationId xmlns:a16="http://schemas.microsoft.com/office/drawing/2014/main" id="{0CCB8462-C41C-4FCA-BA03-8634B7A23294}"/>
              </a:ext>
            </a:extLst>
          </p:cNvPr>
          <p:cNvSpPr txBox="1">
            <a:spLocks noChangeArrowheads="1"/>
          </p:cNvSpPr>
          <p:nvPr/>
        </p:nvSpPr>
        <p:spPr bwMode="auto">
          <a:xfrm>
            <a:off x="950913" y="815542"/>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04</a:t>
            </a:r>
          </a:p>
        </p:txBody>
      </p:sp>
      <p:sp>
        <p:nvSpPr>
          <p:cNvPr id="76856" name="Text Box 56">
            <a:extLst>
              <a:ext uri="{FF2B5EF4-FFF2-40B4-BE49-F238E27FC236}">
                <a16:creationId xmlns:a16="http://schemas.microsoft.com/office/drawing/2014/main" id="{070A02A8-F5CB-4E4A-BB4E-78F9687F98FE}"/>
              </a:ext>
            </a:extLst>
          </p:cNvPr>
          <p:cNvSpPr txBox="1">
            <a:spLocks noChangeArrowheads="1"/>
          </p:cNvSpPr>
          <p:nvPr/>
        </p:nvSpPr>
        <p:spPr bwMode="auto">
          <a:xfrm>
            <a:off x="950913" y="825817"/>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05</a:t>
            </a:r>
          </a:p>
        </p:txBody>
      </p:sp>
      <p:sp>
        <p:nvSpPr>
          <p:cNvPr id="76857" name="Text Box 57">
            <a:extLst>
              <a:ext uri="{FF2B5EF4-FFF2-40B4-BE49-F238E27FC236}">
                <a16:creationId xmlns:a16="http://schemas.microsoft.com/office/drawing/2014/main" id="{FB1D2B0A-6144-41F2-A5C8-C345E9898359}"/>
              </a:ext>
            </a:extLst>
          </p:cNvPr>
          <p:cNvSpPr txBox="1">
            <a:spLocks noChangeArrowheads="1"/>
          </p:cNvSpPr>
          <p:nvPr/>
        </p:nvSpPr>
        <p:spPr bwMode="auto">
          <a:xfrm>
            <a:off x="487363" y="110331"/>
            <a:ext cx="1524000" cy="58896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200" b="0" i="0" u="none" strike="noStrike" kern="1200" cap="none" spc="0" normalizeH="0" baseline="0" noProof="0">
                <a:ln>
                  <a:noFill/>
                </a:ln>
                <a:solidFill>
                  <a:prstClr val="white"/>
                </a:solidFill>
                <a:effectLst/>
                <a:uLnTx/>
                <a:uFillTx/>
                <a:latin typeface="Arial" panose="020B0604020202020204" pitchFamily="34" charset="0"/>
                <a:ea typeface="+mn-ea"/>
                <a:cs typeface="+mn-cs"/>
              </a:rPr>
              <a:t>Hết giờ</a:t>
            </a:r>
          </a:p>
        </p:txBody>
      </p:sp>
      <p:pic>
        <p:nvPicPr>
          <p:cNvPr id="20" name="Picture 19">
            <a:extLst>
              <a:ext uri="{FF2B5EF4-FFF2-40B4-BE49-F238E27FC236}">
                <a16:creationId xmlns:a16="http://schemas.microsoft.com/office/drawing/2014/main" id="{4FEE3436-40B2-4483-AAC9-D91B44AB2381}"/>
              </a:ext>
            </a:extLst>
          </p:cNvPr>
          <p:cNvPicPr>
            <a:picLocks noChangeAspect="1"/>
          </p:cNvPicPr>
          <p:nvPr/>
        </p:nvPicPr>
        <p:blipFill>
          <a:blip r:embed="rId6"/>
          <a:stretch>
            <a:fillRect/>
          </a:stretch>
        </p:blipFill>
        <p:spPr>
          <a:xfrm>
            <a:off x="836612" y="2493963"/>
            <a:ext cx="3724501" cy="36877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8734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76815"/>
                                        </p:tgtEl>
                                        <p:attrNameLst>
                                          <p:attrName>style.visibility</p:attrName>
                                        </p:attrNameLst>
                                      </p:cBhvr>
                                      <p:to>
                                        <p:strVal val="visible"/>
                                      </p:to>
                                    </p:set>
                                  </p:childTnLst>
                                </p:cTn>
                              </p:par>
                            </p:childTnLst>
                          </p:cTn>
                        </p:par>
                        <p:par>
                          <p:cTn id="7" fill="hold">
                            <p:stCondLst>
                              <p:cond delay="8025"/>
                            </p:stCondLst>
                            <p:childTnLst>
                              <p:par>
                                <p:cTn id="8" presetID="23" presetClass="entr" presetSubtype="16" fill="hold" grpId="0" nodeType="afterEffect">
                                  <p:stCondLst>
                                    <p:cond delay="0"/>
                                  </p:stCondLst>
                                  <p:childTnLst>
                                    <p:set>
                                      <p:cBhvr>
                                        <p:cTn id="9" dur="1" fill="hold">
                                          <p:stCondLst>
                                            <p:cond delay="0"/>
                                          </p:stCondLst>
                                        </p:cTn>
                                        <p:tgtEl>
                                          <p:spTgt spid="76851"/>
                                        </p:tgtEl>
                                        <p:attrNameLst>
                                          <p:attrName>style.visibility</p:attrName>
                                        </p:attrNameLst>
                                      </p:cBhvr>
                                      <p:to>
                                        <p:strVal val="visible"/>
                                      </p:to>
                                    </p:set>
                                    <p:anim calcmode="lin" valueType="num">
                                      <p:cBhvr>
                                        <p:cTn id="10" dur="500" fill="hold"/>
                                        <p:tgtEl>
                                          <p:spTgt spid="76851"/>
                                        </p:tgtEl>
                                        <p:attrNameLst>
                                          <p:attrName>ppt_w</p:attrName>
                                        </p:attrNameLst>
                                      </p:cBhvr>
                                      <p:tavLst>
                                        <p:tav tm="0">
                                          <p:val>
                                            <p:fltVal val="0"/>
                                          </p:val>
                                        </p:tav>
                                        <p:tav tm="100000">
                                          <p:val>
                                            <p:strVal val="#ppt_w"/>
                                          </p:val>
                                        </p:tav>
                                      </p:tavLst>
                                    </p:anim>
                                    <p:anim calcmode="lin" valueType="num">
                                      <p:cBhvr>
                                        <p:cTn id="11" dur="500" fill="hold"/>
                                        <p:tgtEl>
                                          <p:spTgt spid="76851"/>
                                        </p:tgtEl>
                                        <p:attrNameLst>
                                          <p:attrName>ppt_h</p:attrName>
                                        </p:attrNameLst>
                                      </p:cBhvr>
                                      <p:tavLst>
                                        <p:tav tm="0">
                                          <p:val>
                                            <p:fltVal val="0"/>
                                          </p:val>
                                        </p:tav>
                                        <p:tav tm="100000">
                                          <p:val>
                                            <p:strVal val="#ppt_h"/>
                                          </p:val>
                                        </p:tav>
                                      </p:tavLst>
                                    </p:anim>
                                  </p:childTnLst>
                                </p:cTn>
                              </p:par>
                            </p:childTnLst>
                          </p:cTn>
                        </p:par>
                        <p:par>
                          <p:cTn id="12" fill="hold">
                            <p:stCondLst>
                              <p:cond delay="8525"/>
                            </p:stCondLst>
                            <p:childTnLst>
                              <p:par>
                                <p:cTn id="13" presetID="23" presetClass="entr" presetSubtype="16" fill="hold" grpId="0" nodeType="afterEffect">
                                  <p:stCondLst>
                                    <p:cond delay="0"/>
                                  </p:stCondLst>
                                  <p:childTnLst>
                                    <p:set>
                                      <p:cBhvr>
                                        <p:cTn id="14" dur="1" fill="hold">
                                          <p:stCondLst>
                                            <p:cond delay="0"/>
                                          </p:stCondLst>
                                        </p:cTn>
                                        <p:tgtEl>
                                          <p:spTgt spid="76852"/>
                                        </p:tgtEl>
                                        <p:attrNameLst>
                                          <p:attrName>style.visibility</p:attrName>
                                        </p:attrNameLst>
                                      </p:cBhvr>
                                      <p:to>
                                        <p:strVal val="visible"/>
                                      </p:to>
                                    </p:set>
                                    <p:anim calcmode="lin" valueType="num">
                                      <p:cBhvr>
                                        <p:cTn id="15" dur="500" fill="hold"/>
                                        <p:tgtEl>
                                          <p:spTgt spid="76852"/>
                                        </p:tgtEl>
                                        <p:attrNameLst>
                                          <p:attrName>ppt_w</p:attrName>
                                        </p:attrNameLst>
                                      </p:cBhvr>
                                      <p:tavLst>
                                        <p:tav tm="0">
                                          <p:val>
                                            <p:fltVal val="0"/>
                                          </p:val>
                                        </p:tav>
                                        <p:tav tm="100000">
                                          <p:val>
                                            <p:strVal val="#ppt_w"/>
                                          </p:val>
                                        </p:tav>
                                      </p:tavLst>
                                    </p:anim>
                                    <p:anim calcmode="lin" valueType="num">
                                      <p:cBhvr>
                                        <p:cTn id="16" dur="500" fill="hold"/>
                                        <p:tgtEl>
                                          <p:spTgt spid="76852"/>
                                        </p:tgtEl>
                                        <p:attrNameLst>
                                          <p:attrName>ppt_h</p:attrName>
                                        </p:attrNameLst>
                                      </p:cBhvr>
                                      <p:tavLst>
                                        <p:tav tm="0">
                                          <p:val>
                                            <p:fltVal val="0"/>
                                          </p:val>
                                        </p:tav>
                                        <p:tav tm="100000">
                                          <p:val>
                                            <p:strVal val="#ppt_h"/>
                                          </p:val>
                                        </p:tav>
                                      </p:tavLst>
                                    </p:anim>
                                  </p:childTnLst>
                                </p:cTn>
                              </p:par>
                            </p:childTnLst>
                          </p:cTn>
                        </p:par>
                        <p:par>
                          <p:cTn id="17" fill="hold">
                            <p:stCondLst>
                              <p:cond delay="9025"/>
                            </p:stCondLst>
                            <p:childTnLst>
                              <p:par>
                                <p:cTn id="18" presetID="23" presetClass="entr" presetSubtype="16" fill="hold" grpId="0" nodeType="afterEffect">
                                  <p:stCondLst>
                                    <p:cond delay="0"/>
                                  </p:stCondLst>
                                  <p:childTnLst>
                                    <p:set>
                                      <p:cBhvr>
                                        <p:cTn id="19" dur="1" fill="hold">
                                          <p:stCondLst>
                                            <p:cond delay="0"/>
                                          </p:stCondLst>
                                        </p:cTn>
                                        <p:tgtEl>
                                          <p:spTgt spid="76853"/>
                                        </p:tgtEl>
                                        <p:attrNameLst>
                                          <p:attrName>style.visibility</p:attrName>
                                        </p:attrNameLst>
                                      </p:cBhvr>
                                      <p:to>
                                        <p:strVal val="visible"/>
                                      </p:to>
                                    </p:set>
                                    <p:anim calcmode="lin" valueType="num">
                                      <p:cBhvr>
                                        <p:cTn id="20" dur="500" fill="hold"/>
                                        <p:tgtEl>
                                          <p:spTgt spid="76853"/>
                                        </p:tgtEl>
                                        <p:attrNameLst>
                                          <p:attrName>ppt_w</p:attrName>
                                        </p:attrNameLst>
                                      </p:cBhvr>
                                      <p:tavLst>
                                        <p:tav tm="0">
                                          <p:val>
                                            <p:fltVal val="0"/>
                                          </p:val>
                                        </p:tav>
                                        <p:tav tm="100000">
                                          <p:val>
                                            <p:strVal val="#ppt_w"/>
                                          </p:val>
                                        </p:tav>
                                      </p:tavLst>
                                    </p:anim>
                                    <p:anim calcmode="lin" valueType="num">
                                      <p:cBhvr>
                                        <p:cTn id="21" dur="500" fill="hold"/>
                                        <p:tgtEl>
                                          <p:spTgt spid="76853"/>
                                        </p:tgtEl>
                                        <p:attrNameLst>
                                          <p:attrName>ppt_h</p:attrName>
                                        </p:attrNameLst>
                                      </p:cBhvr>
                                      <p:tavLst>
                                        <p:tav tm="0">
                                          <p:val>
                                            <p:fltVal val="0"/>
                                          </p:val>
                                        </p:tav>
                                        <p:tav tm="100000">
                                          <p:val>
                                            <p:strVal val="#ppt_h"/>
                                          </p:val>
                                        </p:tav>
                                      </p:tavLst>
                                    </p:anim>
                                  </p:childTnLst>
                                </p:cTn>
                              </p:par>
                            </p:childTnLst>
                          </p:cTn>
                        </p:par>
                        <p:par>
                          <p:cTn id="22" fill="hold">
                            <p:stCondLst>
                              <p:cond delay="9525"/>
                            </p:stCondLst>
                            <p:childTnLst>
                              <p:par>
                                <p:cTn id="23" presetID="23" presetClass="entr" presetSubtype="16" fill="hold" grpId="0" nodeType="afterEffect">
                                  <p:stCondLst>
                                    <p:cond delay="0"/>
                                  </p:stCondLst>
                                  <p:childTnLst>
                                    <p:set>
                                      <p:cBhvr>
                                        <p:cTn id="24" dur="1" fill="hold">
                                          <p:stCondLst>
                                            <p:cond delay="0"/>
                                          </p:stCondLst>
                                        </p:cTn>
                                        <p:tgtEl>
                                          <p:spTgt spid="76854"/>
                                        </p:tgtEl>
                                        <p:attrNameLst>
                                          <p:attrName>style.visibility</p:attrName>
                                        </p:attrNameLst>
                                      </p:cBhvr>
                                      <p:to>
                                        <p:strVal val="visible"/>
                                      </p:to>
                                    </p:set>
                                    <p:anim calcmode="lin" valueType="num">
                                      <p:cBhvr>
                                        <p:cTn id="25" dur="500" fill="hold"/>
                                        <p:tgtEl>
                                          <p:spTgt spid="76854"/>
                                        </p:tgtEl>
                                        <p:attrNameLst>
                                          <p:attrName>ppt_w</p:attrName>
                                        </p:attrNameLst>
                                      </p:cBhvr>
                                      <p:tavLst>
                                        <p:tav tm="0">
                                          <p:val>
                                            <p:fltVal val="0"/>
                                          </p:val>
                                        </p:tav>
                                        <p:tav tm="100000">
                                          <p:val>
                                            <p:strVal val="#ppt_w"/>
                                          </p:val>
                                        </p:tav>
                                      </p:tavLst>
                                    </p:anim>
                                    <p:anim calcmode="lin" valueType="num">
                                      <p:cBhvr>
                                        <p:cTn id="26" dur="500" fill="hold"/>
                                        <p:tgtEl>
                                          <p:spTgt spid="76854"/>
                                        </p:tgtEl>
                                        <p:attrNameLst>
                                          <p:attrName>ppt_h</p:attrName>
                                        </p:attrNameLst>
                                      </p:cBhvr>
                                      <p:tavLst>
                                        <p:tav tm="0">
                                          <p:val>
                                            <p:fltVal val="0"/>
                                          </p:val>
                                        </p:tav>
                                        <p:tav tm="100000">
                                          <p:val>
                                            <p:strVal val="#ppt_h"/>
                                          </p:val>
                                        </p:tav>
                                      </p:tavLst>
                                    </p:anim>
                                  </p:childTnLst>
                                </p:cTn>
                              </p:par>
                            </p:childTnLst>
                          </p:cTn>
                        </p:par>
                        <p:par>
                          <p:cTn id="27" fill="hold">
                            <p:stCondLst>
                              <p:cond delay="10025"/>
                            </p:stCondLst>
                            <p:childTnLst>
                              <p:par>
                                <p:cTn id="28" presetID="23" presetClass="entr" presetSubtype="16" fill="hold" grpId="0" nodeType="afterEffect">
                                  <p:stCondLst>
                                    <p:cond delay="0"/>
                                  </p:stCondLst>
                                  <p:childTnLst>
                                    <p:set>
                                      <p:cBhvr>
                                        <p:cTn id="29" dur="1" fill="hold">
                                          <p:stCondLst>
                                            <p:cond delay="0"/>
                                          </p:stCondLst>
                                        </p:cTn>
                                        <p:tgtEl>
                                          <p:spTgt spid="76855"/>
                                        </p:tgtEl>
                                        <p:attrNameLst>
                                          <p:attrName>style.visibility</p:attrName>
                                        </p:attrNameLst>
                                      </p:cBhvr>
                                      <p:to>
                                        <p:strVal val="visible"/>
                                      </p:to>
                                    </p:set>
                                    <p:anim calcmode="lin" valueType="num">
                                      <p:cBhvr>
                                        <p:cTn id="30" dur="500" fill="hold"/>
                                        <p:tgtEl>
                                          <p:spTgt spid="76855"/>
                                        </p:tgtEl>
                                        <p:attrNameLst>
                                          <p:attrName>ppt_w</p:attrName>
                                        </p:attrNameLst>
                                      </p:cBhvr>
                                      <p:tavLst>
                                        <p:tav tm="0">
                                          <p:val>
                                            <p:fltVal val="0"/>
                                          </p:val>
                                        </p:tav>
                                        <p:tav tm="100000">
                                          <p:val>
                                            <p:strVal val="#ppt_w"/>
                                          </p:val>
                                        </p:tav>
                                      </p:tavLst>
                                    </p:anim>
                                    <p:anim calcmode="lin" valueType="num">
                                      <p:cBhvr>
                                        <p:cTn id="31" dur="500" fill="hold"/>
                                        <p:tgtEl>
                                          <p:spTgt spid="76855"/>
                                        </p:tgtEl>
                                        <p:attrNameLst>
                                          <p:attrName>ppt_h</p:attrName>
                                        </p:attrNameLst>
                                      </p:cBhvr>
                                      <p:tavLst>
                                        <p:tav tm="0">
                                          <p:val>
                                            <p:fltVal val="0"/>
                                          </p:val>
                                        </p:tav>
                                        <p:tav tm="100000">
                                          <p:val>
                                            <p:strVal val="#ppt_h"/>
                                          </p:val>
                                        </p:tav>
                                      </p:tavLst>
                                    </p:anim>
                                  </p:childTnLst>
                                </p:cTn>
                              </p:par>
                            </p:childTnLst>
                          </p:cTn>
                        </p:par>
                        <p:par>
                          <p:cTn id="32" fill="hold">
                            <p:stCondLst>
                              <p:cond delay="10525"/>
                            </p:stCondLst>
                            <p:childTnLst>
                              <p:par>
                                <p:cTn id="33" presetID="23" presetClass="entr" presetSubtype="16" fill="hold" grpId="0" nodeType="afterEffect">
                                  <p:stCondLst>
                                    <p:cond delay="0"/>
                                  </p:stCondLst>
                                  <p:childTnLst>
                                    <p:set>
                                      <p:cBhvr>
                                        <p:cTn id="34" dur="1" fill="hold">
                                          <p:stCondLst>
                                            <p:cond delay="0"/>
                                          </p:stCondLst>
                                        </p:cTn>
                                        <p:tgtEl>
                                          <p:spTgt spid="76856"/>
                                        </p:tgtEl>
                                        <p:attrNameLst>
                                          <p:attrName>style.visibility</p:attrName>
                                        </p:attrNameLst>
                                      </p:cBhvr>
                                      <p:to>
                                        <p:strVal val="visible"/>
                                      </p:to>
                                    </p:set>
                                    <p:anim calcmode="lin" valueType="num">
                                      <p:cBhvr>
                                        <p:cTn id="35" dur="500" fill="hold"/>
                                        <p:tgtEl>
                                          <p:spTgt spid="76856"/>
                                        </p:tgtEl>
                                        <p:attrNameLst>
                                          <p:attrName>ppt_w</p:attrName>
                                        </p:attrNameLst>
                                      </p:cBhvr>
                                      <p:tavLst>
                                        <p:tav tm="0">
                                          <p:val>
                                            <p:fltVal val="0"/>
                                          </p:val>
                                        </p:tav>
                                        <p:tav tm="100000">
                                          <p:val>
                                            <p:strVal val="#ppt_w"/>
                                          </p:val>
                                        </p:tav>
                                      </p:tavLst>
                                    </p:anim>
                                    <p:anim calcmode="lin" valueType="num">
                                      <p:cBhvr>
                                        <p:cTn id="36" dur="500" fill="hold"/>
                                        <p:tgtEl>
                                          <p:spTgt spid="76856"/>
                                        </p:tgtEl>
                                        <p:attrNameLst>
                                          <p:attrName>ppt_h</p:attrName>
                                        </p:attrNameLst>
                                      </p:cBhvr>
                                      <p:tavLst>
                                        <p:tav tm="0">
                                          <p:val>
                                            <p:fltVal val="0"/>
                                          </p:val>
                                        </p:tav>
                                        <p:tav tm="100000">
                                          <p:val>
                                            <p:strVal val="#ppt_h"/>
                                          </p:val>
                                        </p:tav>
                                      </p:tavLst>
                                    </p:anim>
                                  </p:childTnLst>
                                </p:cTn>
                              </p:par>
                            </p:childTnLst>
                          </p:cTn>
                        </p:par>
                        <p:par>
                          <p:cTn id="37" fill="hold">
                            <p:stCondLst>
                              <p:cond delay="11025"/>
                            </p:stCondLst>
                            <p:childTnLst>
                              <p:par>
                                <p:cTn id="38" presetID="23" presetClass="entr" presetSubtype="16" fill="hold" grpId="0" nodeType="afterEffect">
                                  <p:stCondLst>
                                    <p:cond delay="0"/>
                                  </p:stCondLst>
                                  <p:childTnLst>
                                    <p:set>
                                      <p:cBhvr>
                                        <p:cTn id="39" dur="1" fill="hold">
                                          <p:stCondLst>
                                            <p:cond delay="0"/>
                                          </p:stCondLst>
                                        </p:cTn>
                                        <p:tgtEl>
                                          <p:spTgt spid="76857"/>
                                        </p:tgtEl>
                                        <p:attrNameLst>
                                          <p:attrName>style.visibility</p:attrName>
                                        </p:attrNameLst>
                                      </p:cBhvr>
                                      <p:to>
                                        <p:strVal val="visible"/>
                                      </p:to>
                                    </p:set>
                                    <p:anim calcmode="lin" valueType="num">
                                      <p:cBhvr>
                                        <p:cTn id="40" dur="500" fill="hold"/>
                                        <p:tgtEl>
                                          <p:spTgt spid="76857"/>
                                        </p:tgtEl>
                                        <p:attrNameLst>
                                          <p:attrName>ppt_w</p:attrName>
                                        </p:attrNameLst>
                                      </p:cBhvr>
                                      <p:tavLst>
                                        <p:tav tm="0">
                                          <p:val>
                                            <p:fltVal val="0"/>
                                          </p:val>
                                        </p:tav>
                                        <p:tav tm="100000">
                                          <p:val>
                                            <p:strVal val="#ppt_w"/>
                                          </p:val>
                                        </p:tav>
                                      </p:tavLst>
                                    </p:anim>
                                    <p:anim calcmode="lin" valueType="num">
                                      <p:cBhvr>
                                        <p:cTn id="41" dur="500" fill="hold"/>
                                        <p:tgtEl>
                                          <p:spTgt spid="768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explode.wav"/>
                                        </p:tgtEl>
                                      </p:cMediaNode>
                                    </p:audio>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6809"/>
                                        </p:tgtEl>
                                        <p:attrNameLst>
                                          <p:attrName>style.visibility</p:attrName>
                                        </p:attrNameLst>
                                      </p:cBhvr>
                                      <p:to>
                                        <p:strVal val="visible"/>
                                      </p:to>
                                    </p:set>
                                    <p:animEffect transition="in" filter="fade">
                                      <p:cBhvr>
                                        <p:cTn id="46" dur="1000"/>
                                        <p:tgtEl>
                                          <p:spTgt spid="76809"/>
                                        </p:tgtEl>
                                      </p:cBhvr>
                                    </p:animEffect>
                                    <p:anim calcmode="lin" valueType="num">
                                      <p:cBhvr>
                                        <p:cTn id="47" dur="1000" fill="hold"/>
                                        <p:tgtEl>
                                          <p:spTgt spid="76809"/>
                                        </p:tgtEl>
                                        <p:attrNameLst>
                                          <p:attrName>ppt_x</p:attrName>
                                        </p:attrNameLst>
                                      </p:cBhvr>
                                      <p:tavLst>
                                        <p:tav tm="0">
                                          <p:val>
                                            <p:strVal val="#ppt_x"/>
                                          </p:val>
                                        </p:tav>
                                        <p:tav tm="100000">
                                          <p:val>
                                            <p:strVal val="#ppt_x"/>
                                          </p:val>
                                        </p:tav>
                                      </p:tavLst>
                                    </p:anim>
                                    <p:anim calcmode="lin" valueType="num">
                                      <p:cBhvr>
                                        <p:cTn id="48" dur="1000" fill="hold"/>
                                        <p:tgtEl>
                                          <p:spTgt spid="7680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76817"/>
                                        </p:tgtEl>
                                        <p:attrNameLst>
                                          <p:attrName>style.visibility</p:attrName>
                                        </p:attrNameLst>
                                      </p:cBhvr>
                                      <p:to>
                                        <p:strVal val="visible"/>
                                      </p:to>
                                    </p:set>
                                    <p:animEffect transition="in" filter="wheel(1)">
                                      <p:cBhvr>
                                        <p:cTn id="53" dur="2000"/>
                                        <p:tgtEl>
                                          <p:spTgt spid="76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p:bldP spid="76815" grpId="0" autoUpdateAnimBg="0"/>
      <p:bldP spid="76817" grpId="0"/>
      <p:bldP spid="76851" grpId="0" animBg="1" autoUpdateAnimBg="0"/>
      <p:bldP spid="76852" grpId="0" animBg="1" autoUpdateAnimBg="0"/>
      <p:bldP spid="76853" grpId="0" animBg="1" autoUpdateAnimBg="0"/>
      <p:bldP spid="76854" grpId="0" animBg="1" autoUpdateAnimBg="0"/>
      <p:bldP spid="76855" grpId="0" animBg="1" autoUpdateAnimBg="0"/>
      <p:bldP spid="76856" grpId="0" animBg="1" autoUpdateAnimBg="0"/>
      <p:bldP spid="7685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ác thời kỳ phát triến của Phong trào Thơ mới - Theki.vn">
            <a:extLst>
              <a:ext uri="{FF2B5EF4-FFF2-40B4-BE49-F238E27FC236}">
                <a16:creationId xmlns:a16="http://schemas.microsoft.com/office/drawing/2014/main" id="{61E2C45C-909E-45E9-B5C8-A4D41187D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454" y="3044536"/>
            <a:ext cx="8520546" cy="38134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ững bài thơ xuân hay của phong trào Thơ mới - VnExpress">
            <a:extLst>
              <a:ext uri="{FF2B5EF4-FFF2-40B4-BE49-F238E27FC236}">
                <a16:creationId xmlns:a16="http://schemas.microsoft.com/office/drawing/2014/main" id="{DF4495EE-21DD-4776-ADD4-8072257C4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40" y="-152400"/>
            <a:ext cx="3813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úc Giang MN, Phong trào Thơ Mới và vụ án Nhân Văn-Giai PhẩmSàiGòn Weekly  Online - Văn Hóa – Chính Trị - Xã Hội – Kinh Tế">
            <a:extLst>
              <a:ext uri="{FF2B5EF4-FFF2-40B4-BE49-F238E27FC236}">
                <a16:creationId xmlns:a16="http://schemas.microsoft.com/office/drawing/2014/main" id="{231231EC-51D3-47AE-80F6-698641DBCA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454" y="-152400"/>
            <a:ext cx="8520546" cy="31969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0597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circle(in)">
                                      <p:cBhvr>
                                        <p:cTn id="17"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9531"/>
            <a:ext cx="10515600" cy="5027432"/>
          </a:xfrm>
        </p:spPr>
        <p:txBody>
          <a:bodyPr/>
          <a:lstStyle/>
          <a:p>
            <a:endParaRPr lang="vi-VN" dirty="0"/>
          </a:p>
        </p:txBody>
      </p:sp>
      <p:sp>
        <p:nvSpPr>
          <p:cNvPr id="4" name="TextBox 3">
            <a:extLst>
              <a:ext uri="{FF2B5EF4-FFF2-40B4-BE49-F238E27FC236}">
                <a16:creationId xmlns:a16="http://schemas.microsoft.com/office/drawing/2014/main" id="{902DC48D-92DF-4E2F-9DD5-9BDFBDF0F869}"/>
              </a:ext>
            </a:extLst>
          </p:cNvPr>
          <p:cNvSpPr txBox="1"/>
          <p:nvPr/>
        </p:nvSpPr>
        <p:spPr>
          <a:xfrm>
            <a:off x="1891937" y="2633358"/>
            <a:ext cx="8930640" cy="1323439"/>
          </a:xfrm>
          <a:prstGeom prst="rect">
            <a:avLst/>
          </a:prstGeom>
          <a:solidFill>
            <a:schemeClr val="accent2">
              <a:lumMod val="20000"/>
              <a:lumOff val="80000"/>
            </a:schemeClr>
          </a:solidFill>
        </p:spPr>
        <p:txBody>
          <a:bodyPr wrap="square" rtlCol="0">
            <a:spAutoFit/>
          </a:bodyPr>
          <a:lstStyle/>
          <a:p>
            <a:pPr algn="ctr"/>
            <a:r>
              <a:rPr lang="en-US" sz="8000" dirty="0" err="1">
                <a:solidFill>
                  <a:srgbClr val="3A6351"/>
                </a:solidFill>
                <a:latin typeface="Script MT Bold" panose="03040602040607080904" pitchFamily="66" charset="0"/>
                <a:cs typeface="A5.Jovis-SVNCherrylaRegular-Scr" pitchFamily="2" charset="0"/>
              </a:rPr>
              <a:t>Hình</a:t>
            </a:r>
            <a:r>
              <a:rPr lang="en-US" sz="8000" dirty="0">
                <a:solidFill>
                  <a:srgbClr val="3A6351"/>
                </a:solidFill>
                <a:latin typeface="Script MT Bold" panose="03040602040607080904" pitchFamily="66" charset="0"/>
                <a:cs typeface="A5.Jovis-SVNCherrylaRegular-Scr" pitchFamily="2" charset="0"/>
              </a:rPr>
              <a:t> </a:t>
            </a:r>
            <a:r>
              <a:rPr lang="en-US" sz="8000" dirty="0" err="1">
                <a:solidFill>
                  <a:srgbClr val="3A6351"/>
                </a:solidFill>
                <a:latin typeface="Script MT Bold" panose="03040602040607080904" pitchFamily="66" charset="0"/>
                <a:cs typeface="A5.Jovis-SVNCherrylaRegular-Scr" pitchFamily="2" charset="0"/>
              </a:rPr>
              <a:t>thành</a:t>
            </a:r>
            <a:r>
              <a:rPr lang="en-US" sz="8000" dirty="0">
                <a:solidFill>
                  <a:srgbClr val="3A6351"/>
                </a:solidFill>
                <a:latin typeface="Script MT Bold" panose="03040602040607080904" pitchFamily="66" charset="0"/>
                <a:cs typeface="A5.Jovis-SVNCherrylaRegular-Scr" pitchFamily="2" charset="0"/>
              </a:rPr>
              <a:t> </a:t>
            </a:r>
            <a:r>
              <a:rPr lang="en-US" sz="8000" dirty="0" err="1">
                <a:solidFill>
                  <a:srgbClr val="3A6351"/>
                </a:solidFill>
                <a:latin typeface="Script MT Bold" panose="03040602040607080904" pitchFamily="66" charset="0"/>
                <a:cs typeface="A5.Jovis-SVNCherrylaRegular-Scr" pitchFamily="2" charset="0"/>
              </a:rPr>
              <a:t>kiến</a:t>
            </a:r>
            <a:r>
              <a:rPr lang="en-US" sz="8000" dirty="0">
                <a:solidFill>
                  <a:srgbClr val="3A6351"/>
                </a:solidFill>
                <a:latin typeface="Script MT Bold" panose="03040602040607080904" pitchFamily="66" charset="0"/>
                <a:cs typeface="A5.Jovis-SVNCherrylaRegular-Scr" pitchFamily="2" charset="0"/>
              </a:rPr>
              <a:t> </a:t>
            </a:r>
            <a:r>
              <a:rPr lang="en-US" sz="8000" dirty="0" err="1">
                <a:solidFill>
                  <a:srgbClr val="3A6351"/>
                </a:solidFill>
                <a:latin typeface="Script MT Bold" panose="03040602040607080904" pitchFamily="66" charset="0"/>
                <a:cs typeface="A5.Jovis-SVNCherrylaRegular-Scr" pitchFamily="2" charset="0"/>
              </a:rPr>
              <a:t>thức</a:t>
            </a:r>
            <a:endParaRPr lang="en-US" sz="8000" dirty="0">
              <a:solidFill>
                <a:srgbClr val="3A6351"/>
              </a:solidFill>
              <a:latin typeface="Script MT Bold" panose="03040602040607080904" pitchFamily="66" charset="0"/>
              <a:cs typeface="A5.Jovis-SVNCherrylaRegular-Scr" pitchFamily="2" charset="0"/>
            </a:endParaRPr>
          </a:p>
        </p:txBody>
      </p:sp>
    </p:spTree>
    <p:extLst>
      <p:ext uri="{BB962C8B-B14F-4D97-AF65-F5344CB8AC3E}">
        <p14:creationId xmlns:p14="http://schemas.microsoft.com/office/powerpoint/2010/main" val="12755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32 0.02686 L -0.0358 0.01274 L 0.03204 -0.11157 L 0.03529 -0.11157 L 0.1125 -4.07407E-6 " pathEditMode="relative" rAng="0" ptsTypes="AAAAA">
                                      <p:cBhvr>
                                        <p:cTn id="6" dur="2000" fill="hold"/>
                                        <p:tgtEl>
                                          <p:spTgt spid="4"/>
                                        </p:tgtEl>
                                        <p:attrNameLst>
                                          <p:attrName>ppt_x</p:attrName>
                                          <p:attrName>ppt_y</p:attrName>
                                        </p:attrNameLst>
                                      </p:cBhvr>
                                      <p:rCtr x="7148"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74765" y="231518"/>
            <a:ext cx="9232014" cy="707886"/>
          </a:xfrm>
          <a:prstGeom prst="rect">
            <a:avLst/>
          </a:prstGeom>
          <a:noFill/>
        </p:spPr>
        <p:txBody>
          <a:bodyPr wrap="none" rtlCol="0">
            <a:spAutoFit/>
          </a:bodyPr>
          <a:lstStyle/>
          <a:p>
            <a:pPr lvl="0"/>
            <a:r>
              <a:rPr lang="en-US" sz="4000" b="1" i="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văn nghị luận</a:t>
            </a:r>
            <a:endParaRPr kumimoji="0" lang="zh-CN" altLang="en-US" sz="2400" b="0" i="0" u="none" strike="noStrike" kern="1200" cap="none" spc="0" normalizeH="0" baseline="0" noProof="0" dirty="0">
              <a:ln>
                <a:noFill/>
              </a:ln>
              <a:solidFill>
                <a:srgbClr val="4BA56F"/>
              </a:solidFill>
              <a:effectLst/>
              <a:uLnTx/>
              <a:uFillTx/>
              <a:latin typeface="字魂59号-创粗黑" panose="00000500000000000000" pitchFamily="2" charset="-122"/>
              <a:ea typeface="字魂59号-创粗黑" panose="00000500000000000000" pitchFamily="2" charset="-122"/>
              <a:cs typeface="+mn-cs"/>
            </a:endParaRPr>
          </a:p>
        </p:txBody>
      </p:sp>
      <p:pic>
        <p:nvPicPr>
          <p:cNvPr id="4" name="图片 3" descr="2"/>
          <p:cNvPicPr>
            <a:picLocks noChangeAspect="1"/>
          </p:cNvPicPr>
          <p:nvPr/>
        </p:nvPicPr>
        <p:blipFill>
          <a:blip r:embed="rId3"/>
          <a:stretch>
            <a:fillRect/>
          </a:stretch>
        </p:blipFill>
        <p:spPr>
          <a:xfrm rot="21300000">
            <a:off x="-215900" y="-464185"/>
            <a:ext cx="871855" cy="1430655"/>
          </a:xfrm>
          <a:prstGeom prst="rect">
            <a:avLst/>
          </a:prstGeom>
        </p:spPr>
      </p:pic>
      <p:sp>
        <p:nvSpPr>
          <p:cNvPr id="7" name="Rectangle 10"/>
          <p:cNvSpPr/>
          <p:nvPr/>
        </p:nvSpPr>
        <p:spPr bwMode="auto">
          <a:xfrm>
            <a:off x="1672949" y="4611647"/>
            <a:ext cx="1274634" cy="1185812"/>
          </a:xfrm>
          <a:prstGeom prst="rect">
            <a:avLst/>
          </a:prstGeom>
          <a:solidFill>
            <a:srgbClr val="69C293"/>
          </a:solidFill>
          <a:ln w="9525" cap="flat" cmpd="sng" algn="ctr">
            <a:noFill/>
            <a:prstDash val="solid"/>
            <a:headEnd type="none" w="med" len="med"/>
            <a:tailEnd type="none" w="med" len="med"/>
          </a:ln>
          <a:effectLst/>
        </p:spPr>
        <p:txBody>
          <a:bodyPr vert="horz" wrap="square" lIns="182880" tIns="91440" rIns="91436" bIns="182880" numCol="1" rtlCol="0" anchor="b" anchorCtr="0" compatLnSpc="1"/>
          <a:lstStyle/>
          <a:p>
            <a:pPr marL="0" marR="0" lvl="0" indent="0" algn="ctr" defTabSz="913765" rtl="0" eaLnBrk="1" fontAlgn="base" latinLnBrk="0" hangingPunct="1">
              <a:lnSpc>
                <a:spcPct val="100000"/>
              </a:lnSpc>
              <a:spcBef>
                <a:spcPct val="0"/>
              </a:spcBef>
              <a:spcAft>
                <a:spcPct val="0"/>
              </a:spcAft>
              <a:buClrTx/>
              <a:buSzTx/>
              <a:buFontTx/>
              <a:buNone/>
              <a:tabLst/>
              <a:defRPr/>
            </a:pPr>
            <a:r>
              <a:rPr lang="vi-VN" b="1" kern="0" dirty="0" smtClean="0">
                <a:gradFill>
                  <a:gsLst>
                    <a:gs pos="0">
                      <a:srgbClr val="FFFFFF"/>
                    </a:gs>
                    <a:gs pos="100000">
                      <a:srgbClr val="FFFFFF"/>
                    </a:gs>
                  </a:gsLst>
                  <a:lin ang="5400000" scaled="0"/>
                </a:gradFill>
                <a:latin typeface="Times New Roman" panose="02020603050405020304" pitchFamily="18" charset="0"/>
                <a:ea typeface="字魂59号-创粗黑" panose="00000500000000000000" pitchFamily="2" charset="-122"/>
                <a:cs typeface="Times New Roman" panose="02020603050405020304" pitchFamily="18" charset="0"/>
              </a:rPr>
              <a:t>ĐẶC ĐIỂM</a:t>
            </a: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0" name="Rectangle 7"/>
          <p:cNvSpPr/>
          <p:nvPr/>
        </p:nvSpPr>
        <p:spPr bwMode="auto">
          <a:xfrm>
            <a:off x="1672949" y="2339006"/>
            <a:ext cx="1274634" cy="1185812"/>
          </a:xfrm>
          <a:prstGeom prst="rect">
            <a:avLst/>
          </a:prstGeom>
          <a:solidFill>
            <a:srgbClr val="1E9C8C"/>
          </a:solidFill>
          <a:ln w="9525" cap="flat" cmpd="sng" algn="ctr">
            <a:noFill/>
            <a:prstDash val="solid"/>
            <a:headEnd type="none" w="med" len="med"/>
            <a:tailEnd type="none" w="med" len="med"/>
          </a:ln>
          <a:effectLst/>
        </p:spPr>
        <p:txBody>
          <a:bodyPr vert="horz" wrap="square" lIns="182880" tIns="91440" rIns="91436" bIns="182880" numCol="1" rtlCol="0" anchor="b" anchorCtr="0" compatLnSpc="1"/>
          <a:lstStyle/>
          <a:p>
            <a:pPr marL="0" marR="0" lvl="0" indent="0" algn="ctr" defTabSz="913765" rtl="0" eaLnBrk="1" fontAlgn="base" latinLnBrk="0" hangingPunct="1">
              <a:lnSpc>
                <a:spcPct val="100000"/>
              </a:lnSpc>
              <a:spcBef>
                <a:spcPct val="0"/>
              </a:spcBef>
              <a:spcAft>
                <a:spcPct val="0"/>
              </a:spcAft>
              <a:buClrTx/>
              <a:buSzTx/>
              <a:buFontTx/>
              <a:buNone/>
              <a:tabLst/>
              <a:defRPr/>
            </a:pPr>
            <a:r>
              <a:rPr lang="vi-VN" b="1" kern="0" noProof="0" dirty="0" smtClean="0">
                <a:gradFill>
                  <a:gsLst>
                    <a:gs pos="0">
                      <a:srgbClr val="FFFFFF"/>
                    </a:gs>
                    <a:gs pos="100000">
                      <a:srgbClr val="FFFFFF"/>
                    </a:gs>
                  </a:gsLst>
                  <a:lin ang="5400000" scaled="0"/>
                </a:gradFill>
                <a:latin typeface="Times New Roman" panose="02020603050405020304" pitchFamily="18" charset="0"/>
                <a:ea typeface="字魂59号-创粗黑" panose="00000500000000000000" pitchFamily="2" charset="-122"/>
                <a:cs typeface="Times New Roman" panose="02020603050405020304" pitchFamily="18" charset="0"/>
              </a:rPr>
              <a:t>KHÁI NIỆM</a:t>
            </a:r>
            <a:endPar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2" name="TextBox 35"/>
          <p:cNvSpPr txBox="1"/>
          <p:nvPr/>
        </p:nvSpPr>
        <p:spPr>
          <a:xfrm>
            <a:off x="3273247" y="2339006"/>
            <a:ext cx="5548536" cy="1659237"/>
          </a:xfrm>
          <a:prstGeom prst="rect">
            <a:avLst/>
          </a:prstGeom>
          <a:noFill/>
        </p:spPr>
        <p:txBody>
          <a:bodyPr wrap="square" rtlCol="0">
            <a:spAutoFit/>
          </a:bodyPr>
          <a:lstStyle/>
          <a:p>
            <a:pPr marR="45720" algn="just">
              <a:lnSpc>
                <a:spcPct val="115000"/>
              </a:lnSpc>
              <a:spcBef>
                <a:spcPts val="240"/>
              </a:spcBef>
              <a:spcAft>
                <a:spcPts val="240"/>
              </a:spcAft>
            </a:pPr>
            <a:r>
              <a:rPr lang="en-US"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ea typeface="Arial" panose="020B0604020202020204" pitchFamily="34" charset="0"/>
              <a:cs typeface="Times New Roman" panose="02020603050405020304" pitchFamily="18" charset="0"/>
            </a:endParaRPr>
          </a:p>
        </p:txBody>
      </p:sp>
      <p:sp>
        <p:nvSpPr>
          <p:cNvPr id="14" name="TextBox 35"/>
          <p:cNvSpPr txBox="1"/>
          <p:nvPr/>
        </p:nvSpPr>
        <p:spPr>
          <a:xfrm>
            <a:off x="3273247" y="4862484"/>
            <a:ext cx="5400489" cy="1340688"/>
          </a:xfrm>
          <a:prstGeom prst="rect">
            <a:avLst/>
          </a:prstGeom>
          <a:noFill/>
        </p:spPr>
        <p:txBody>
          <a:bodyPr wrap="square" rtlCol="0">
            <a:spAutoFit/>
          </a:bodyPr>
          <a:lstStyle/>
          <a:p>
            <a:pPr marR="45720" algn="just">
              <a:lnSpc>
                <a:spcPct val="115000"/>
              </a:lnSpc>
              <a:spcBef>
                <a:spcPts val="240"/>
              </a:spcBef>
              <a:spcAft>
                <a:spcPts val="240"/>
              </a:spcAft>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ea typeface="Arial" panose="020B0604020202020204" pitchFamily="34" charset="0"/>
              <a:cs typeface="Times New Roman" panose="02020603050405020304" pitchFamily="18" charset="0"/>
            </a:endParaRPr>
          </a:p>
        </p:txBody>
      </p:sp>
      <p:sp>
        <p:nvSpPr>
          <p:cNvPr id="15" name="文本框 14"/>
          <p:cNvSpPr txBox="1"/>
          <p:nvPr/>
        </p:nvSpPr>
        <p:spPr>
          <a:xfrm>
            <a:off x="3273247" y="4442370"/>
            <a:ext cx="5548536" cy="646331"/>
          </a:xfrm>
          <a:prstGeom prst="rect">
            <a:avLst/>
          </a:prstGeom>
          <a:noFill/>
        </p:spPr>
        <p:txBody>
          <a:bodyPr wrap="square" rtlCol="0">
            <a:spAutoFit/>
          </a:bodyPr>
          <a:lstStyle/>
          <a:p>
            <a:pPr lvl="0">
              <a:defRPr/>
            </a:pPr>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ea typeface="Times New Roman" panose="02020603050405020304" pitchFamily="18" charset="0"/>
              </a:rPr>
              <a:t>Trong văn nghị luận không thể thiếu luận điểm, lí lẽ, dẫn chứng</a:t>
            </a:r>
            <a:endParaRPr kumimoji="0" lang="zh-CN" altLang="en-US" b="1" i="0" u="none" strike="noStrike" kern="1200" cap="none" spc="0" normalizeH="0" baseline="0" noProof="0" dirty="0">
              <a:ln>
                <a:noFill/>
              </a:ln>
              <a:solidFill>
                <a:srgbClr val="44546A">
                  <a:lumMod val="50000"/>
                </a:srgbClr>
              </a:solidFill>
              <a:effectLst/>
              <a:uLnTx/>
              <a:uFillTx/>
              <a:latin typeface="字魂59号-创粗黑" panose="00000500000000000000" pitchFamily="2" charset="-122"/>
              <a:ea typeface="字魂59号-创粗黑" panose="00000500000000000000" pitchFamily="2" charset="-122"/>
            </a:endParaRPr>
          </a:p>
        </p:txBody>
      </p:sp>
    </p:spTree>
    <p:extLst>
      <p:ext uri="{BB962C8B-B14F-4D97-AF65-F5344CB8AC3E}">
        <p14:creationId xmlns:p14="http://schemas.microsoft.com/office/powerpoint/2010/main" val="3669799826"/>
      </p:ext>
    </p:extLst>
  </p:cSld>
  <p:clrMapOvr>
    <a:masterClrMapping/>
  </p:clrMapOvr>
  <p:transition advTm="145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A8BF0BD-046E-4B4E-AA27-7A7D1619F7C3}"/>
  <p:tag name="GENSWF_ADVANCE_TIME" val="19.050"/>
  <p:tag name="TIMING" val="|0.822|2.177|2.55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A8BF0BD-046E-4B4E-AA27-7A7D1619F7C3}"/>
  <p:tag name="GENSWF_ADVANCE_TIME" val="19.050"/>
  <p:tag name="TIMING" val="|0.822|2.177|2.55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panose="020F0302020204030204"/>
        <a:ea typeface="华康少女文字W5"/>
        <a:cs typeface=""/>
      </a:majorFont>
      <a:minorFont>
        <a:latin typeface="DFPOP1-W9" panose="020F0502020204030204"/>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1756</Words>
  <Application>Microsoft Office PowerPoint</Application>
  <PresentationFormat>Widescreen</PresentationFormat>
  <Paragraphs>186</Paragraphs>
  <Slides>29</Slides>
  <Notes>9</Notes>
  <HiddenSlides>4</HiddenSlides>
  <MMClips>1</MMClips>
  <ScaleCrop>false</ScaleCrop>
  <HeadingPairs>
    <vt:vector size="6" baseType="variant">
      <vt:variant>
        <vt:lpstr>Fonts Used</vt:lpstr>
      </vt:variant>
      <vt:variant>
        <vt:i4>16</vt:i4>
      </vt:variant>
      <vt:variant>
        <vt:lpstr>Theme</vt:lpstr>
      </vt:variant>
      <vt:variant>
        <vt:i4>12</vt:i4>
      </vt:variant>
      <vt:variant>
        <vt:lpstr>Slide Titles</vt:lpstr>
      </vt:variant>
      <vt:variant>
        <vt:i4>29</vt:i4>
      </vt:variant>
    </vt:vector>
  </HeadingPairs>
  <TitlesOfParts>
    <vt:vector size="57" baseType="lpstr">
      <vt:lpstr>微软雅黑</vt:lpstr>
      <vt:lpstr>宋体</vt:lpstr>
      <vt:lpstr>A3.Jovis-IBMPlexSansCondItalic-</vt:lpstr>
      <vt:lpstr>A5.Jovis-SVNCherrylaRegular-Scr</vt:lpstr>
      <vt:lpstr>Arial</vt:lpstr>
      <vt:lpstr>Arial Black</vt:lpstr>
      <vt:lpstr>Calibri</vt:lpstr>
      <vt:lpstr>Calibri Light</vt:lpstr>
      <vt:lpstr>Cambria</vt:lpstr>
      <vt:lpstr>等线</vt:lpstr>
      <vt:lpstr>DFPOP1-W9</vt:lpstr>
      <vt:lpstr>Script MT Bold</vt:lpstr>
      <vt:lpstr>Tahoma</vt:lpstr>
      <vt:lpstr>Times New Roman</vt:lpstr>
      <vt:lpstr>华康少女文字W5</vt:lpstr>
      <vt:lpstr>字魂59号-创粗黑</vt:lpstr>
      <vt:lpstr>Office 主题</vt:lpstr>
      <vt:lpstr>1_Office 主题</vt:lpstr>
      <vt:lpstr>Office Theme</vt:lpstr>
      <vt:lpstr>1_Office Theme</vt:lpstr>
      <vt:lpstr>2_Office Theme</vt:lpstr>
      <vt:lpstr>3_Office Theme</vt:lpstr>
      <vt:lpstr>2_Office 主题</vt:lpstr>
      <vt:lpstr>3_Office 主题</vt:lpstr>
      <vt:lpstr>4_Office Theme</vt:lpstr>
      <vt:lpstr>4_Office 主题</vt:lpstr>
      <vt:lpstr>5_Office 主题</vt:lpstr>
      <vt:lpstr>6_Office 主题</vt:lpstr>
      <vt:lpstr>PowerPoint Presentation</vt:lpstr>
      <vt:lpstr>       BÀI 9:VĂN BẢN NGHỊ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PHẨM “THI NHÂN VIỆT NAM</vt:lpstr>
      <vt:lpstr>PowerPoint Presentation</vt:lpstr>
      <vt:lpstr>BỐ CỤC ĐOẠN TRÍCH</vt:lpstr>
      <vt:lpstr>II.ĐỌC HIỂU VĂN BẢN  PHIẾU HỌC TẬP 1</vt:lpstr>
      <vt:lpstr>PowerPoint Presentation</vt:lpstr>
      <vt:lpstr>PHIẾU HỌC TẬP 2  Nhóm: Tên luận điểm: </vt:lpstr>
      <vt:lpstr>a. Quan điểm của tác giả trong việc xác định tinh thần Thơ mới. </vt:lpstr>
      <vt:lpstr>b. Tinh thần Thơ mới là ở cả chữ Tôi </vt:lpstr>
      <vt:lpstr>PowerPoint Presentation</vt:lpstr>
      <vt:lpstr>c. Cách giải quyết bi kịch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33</cp:revision>
  <dcterms:created xsi:type="dcterms:W3CDTF">2023-07-30T13:14:43Z</dcterms:created>
  <dcterms:modified xsi:type="dcterms:W3CDTF">2023-08-01T16:30:02Z</dcterms:modified>
</cp:coreProperties>
</file>